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00" r:id="rId3"/>
    <p:sldMasterId id="2147483717" r:id="rId4"/>
  </p:sldMasterIdLst>
  <p:notesMasterIdLst>
    <p:notesMasterId r:id="rId50"/>
  </p:notesMasterIdLst>
  <p:sldIdLst>
    <p:sldId id="268" r:id="rId5"/>
    <p:sldId id="276" r:id="rId6"/>
    <p:sldId id="359" r:id="rId7"/>
    <p:sldId id="369" r:id="rId8"/>
    <p:sldId id="371" r:id="rId9"/>
    <p:sldId id="370" r:id="rId10"/>
    <p:sldId id="278" r:id="rId11"/>
    <p:sldId id="360" r:id="rId12"/>
    <p:sldId id="305" r:id="rId13"/>
    <p:sldId id="365" r:id="rId14"/>
    <p:sldId id="345" r:id="rId15"/>
    <p:sldId id="339" r:id="rId16"/>
    <p:sldId id="341" r:id="rId17"/>
    <p:sldId id="343" r:id="rId18"/>
    <p:sldId id="344" r:id="rId19"/>
    <p:sldId id="319" r:id="rId20"/>
    <p:sldId id="313" r:id="rId21"/>
    <p:sldId id="325" r:id="rId22"/>
    <p:sldId id="316" r:id="rId23"/>
    <p:sldId id="317" r:id="rId24"/>
    <p:sldId id="327" r:id="rId25"/>
    <p:sldId id="361" r:id="rId26"/>
    <p:sldId id="352" r:id="rId27"/>
    <p:sldId id="338" r:id="rId28"/>
    <p:sldId id="375" r:id="rId29"/>
    <p:sldId id="347" r:id="rId30"/>
    <p:sldId id="353" r:id="rId31"/>
    <p:sldId id="271" r:id="rId32"/>
    <p:sldId id="329" r:id="rId33"/>
    <p:sldId id="376" r:id="rId34"/>
    <p:sldId id="358" r:id="rId35"/>
    <p:sldId id="366" r:id="rId36"/>
    <p:sldId id="362" r:id="rId37"/>
    <p:sldId id="354" r:id="rId38"/>
    <p:sldId id="292" r:id="rId39"/>
    <p:sldId id="293" r:id="rId40"/>
    <p:sldId id="295" r:id="rId41"/>
    <p:sldId id="363" r:id="rId42"/>
    <p:sldId id="367" r:id="rId43"/>
    <p:sldId id="368" r:id="rId44"/>
    <p:sldId id="364" r:id="rId45"/>
    <p:sldId id="374" r:id="rId46"/>
    <p:sldId id="300" r:id="rId47"/>
    <p:sldId id="377" r:id="rId48"/>
    <p:sldId id="37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FF"/>
    <a:srgbClr val="000099"/>
    <a:srgbClr val="000090"/>
    <a:srgbClr val="0033CC"/>
    <a:srgbClr val="948A54"/>
    <a:srgbClr val="CC00CC"/>
    <a:srgbClr val="0099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6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1EB42-684E-4D47-943A-93543D59679F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3A192-6964-46AE-B30D-EDFE535F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15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3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2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87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954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C328-2DE8-415B-8D35-97F99CC25AE6}" type="datetimeFigureOut">
              <a:rPr lang="ru-RU" smtClean="0">
                <a:solidFill>
                  <a:prstClr val="black"/>
                </a:solidFill>
              </a:rPr>
              <a:pPr/>
              <a:t>06.07.2016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805D-D037-42B4-8242-90C543571E5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4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73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219363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653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0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68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2260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051405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84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2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553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770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715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2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598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13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C328-2DE8-415B-8D35-97F99CC25AE6}" type="datetimeFigureOut">
              <a:rPr lang="ru-RU" smtClean="0">
                <a:solidFill>
                  <a:prstClr val="black"/>
                </a:solidFill>
              </a:rPr>
              <a:pPr/>
              <a:t>06.07.2016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805D-D037-42B4-8242-90C543571E53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0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91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90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4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9091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16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0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08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59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38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80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1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3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3E664-2441-49FC-A5F6-65A1C922C2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405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E198-E6F9-4594-88F5-1B34B4CC83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551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FC26B-5993-46B9-9508-3901FE3E0D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56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C5C0C-62B1-48C4-BD47-1F1AF53B3F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12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B5FF-D6D5-40C0-894E-17D14BD186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269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11093-6CBD-4540-9145-771BBCEEB8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72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7D049-FEA3-4C17-81F8-3515EEA1FB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52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9A002-9838-4E11-8467-6E66FC54A0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15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65573-6041-4BC1-9F68-A7564DC01F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78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DDD05-C859-4601-B92B-8D283A9037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60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28588"/>
            <a:ext cx="1941513" cy="608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28588"/>
            <a:ext cx="5676900" cy="608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24D79-5726-4978-BF4B-FD96A97329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92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53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4089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32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2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8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2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6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formatОбразец заголовка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defTabSz="914116"/>
            <a:r>
              <a:rPr lang="en-US" sz="1200">
                <a:solidFill>
                  <a:srgbClr val="8B8B8B"/>
                </a:solidFill>
                <a:latin typeface="Calibri"/>
              </a:rPr>
              <a:t>5/25/15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defTabSz="914116"/>
            <a:endParaRPr>
              <a:solidFill>
                <a:prstClr val="black"/>
              </a:solidFill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2" y="6356520"/>
            <a:ext cx="213336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algn="r" defTabSz="914116"/>
            <a:fld id="{11FA92DC-1436-4801-BB85-ED2464C0C498}" type="slidenum">
              <a:rPr lang="en-US" sz="1200">
                <a:solidFill>
                  <a:srgbClr val="8B8B8B"/>
                </a:solidFill>
                <a:latin typeface="Calibri"/>
              </a:rPr>
              <a:pPr algn="r" defTabSz="914116"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422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formatОбразец заголовка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defTabSz="914116"/>
            <a:r>
              <a:rPr lang="en-US" sz="1200">
                <a:solidFill>
                  <a:srgbClr val="8B8B8B"/>
                </a:solidFill>
                <a:latin typeface="Calibri"/>
              </a:rPr>
              <a:t>5/25/15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defTabSz="914116"/>
            <a:endParaRPr>
              <a:solidFill>
                <a:prstClr val="black"/>
              </a:solidFill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2" y="6356520"/>
            <a:ext cx="2133360" cy="364680"/>
          </a:xfrm>
          <a:prstGeom prst="rect">
            <a:avLst/>
          </a:prstGeom>
        </p:spPr>
        <p:txBody>
          <a:bodyPr lIns="91410" tIns="45706" rIns="91410" bIns="45706" anchor="ctr"/>
          <a:lstStyle/>
          <a:p>
            <a:pPr algn="r" defTabSz="914116"/>
            <a:fld id="{11FA92DC-1436-4801-BB85-ED2464C0C498}" type="slidenum">
              <a:rPr lang="en-US" sz="1200">
                <a:solidFill>
                  <a:srgbClr val="8B8B8B"/>
                </a:solidFill>
                <a:latin typeface="Calibri"/>
              </a:rPr>
              <a:pPr algn="r" defTabSz="914116"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793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7B7930AC-2846-4731-A968-33044A4DAC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16"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16"/>
            <a:fld id="{99CB3DE0-B6C6-44AC-B9ED-D690C6F60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CCF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8588"/>
            <a:ext cx="777081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Для правки структуры щелкните мышью</a:t>
            </a:r>
          </a:p>
          <a:p>
            <a:pPr lvl="1"/>
            <a:r>
              <a:rPr lang="en-GB" altLang="en-US" smtClean="0"/>
              <a:t>Второй уровень структуры</a:t>
            </a:r>
          </a:p>
          <a:p>
            <a:pPr lvl="2"/>
            <a:r>
              <a:rPr lang="en-GB" altLang="en-US" smtClean="0"/>
              <a:t>Третий уровень структуры</a:t>
            </a:r>
          </a:p>
          <a:p>
            <a:pPr lvl="3"/>
            <a:r>
              <a:rPr lang="en-GB" altLang="en-US" smtClean="0"/>
              <a:t>Четвертый уровень структуры</a:t>
            </a:r>
          </a:p>
          <a:p>
            <a:pPr lvl="4"/>
            <a:r>
              <a:rPr lang="en-GB" altLang="en-US" smtClean="0"/>
              <a:t>Пятый уровень структуры</a:t>
            </a:r>
          </a:p>
          <a:p>
            <a:pPr lvl="4"/>
            <a:r>
              <a:rPr lang="en-GB" altLang="en-US" smtClean="0"/>
              <a:t>Шестой уровень структуры</a:t>
            </a:r>
          </a:p>
          <a:p>
            <a:pPr lvl="4"/>
            <a:r>
              <a:rPr lang="en-GB" altLang="en-US" smtClean="0"/>
              <a:t>Седьмой уровень структуры</a:t>
            </a:r>
          </a:p>
          <a:p>
            <a:pPr lvl="4"/>
            <a:r>
              <a:rPr lang="en-GB" altLang="en-US" smtClean="0"/>
              <a:t>Восьмой уровень структуры</a:t>
            </a:r>
          </a:p>
          <a:p>
            <a:pPr lvl="4"/>
            <a:r>
              <a:rPr lang="en-GB" altLang="en-US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06B0F010-4FA9-4183-BAAC-37231393A3DC}" type="slidenum">
              <a:rPr lang="en-GB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38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lnSpc>
          <a:spcPct val="9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-mpi.org/" TargetMode="External"/><Relationship Id="rId2" Type="http://schemas.openxmlformats.org/officeDocument/2006/relationships/hyperlink" Target="https://software.intel.com/en-us/articles/intel-parallel-studio-xe-2016-release-note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veloper.nvidia.com/cuda-toolkit" TargetMode="External"/><Relationship Id="rId5" Type="http://schemas.openxmlformats.org/officeDocument/2006/relationships/hyperlink" Target="http://www.pgroup.com/products/pgiworkstation.htm" TargetMode="External"/><Relationship Id="rId4" Type="http://schemas.openxmlformats.org/officeDocument/2006/relationships/hyperlink" Target="https://gcc.gnu.org/wiki/openmp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pd.jinr.ru/dr/" TargetMode="External"/><Relationship Id="rId2" Type="http://schemas.openxmlformats.org/officeDocument/2006/relationships/hyperlink" Target="https://panda.gsi.de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cotch.gforge.inria.fr/" TargetMode="External"/><Relationship Id="rId2" Type="http://schemas.openxmlformats.org/officeDocument/2006/relationships/hyperlink" Target="http://icl.cs.utk.edu/magma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zeromq/czmq" TargetMode="External"/><Relationship Id="rId5" Type="http://schemas.openxmlformats.org/officeDocument/2006/relationships/hyperlink" Target="https://github.com/zeromq/zyre" TargetMode="External"/><Relationship Id="rId4" Type="http://schemas.openxmlformats.org/officeDocument/2006/relationships/hyperlink" Target="http://zeromq.or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make.org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direct.com/science/article/pii/S135943111501142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film_ef.av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hyperlink" Target="film_phase.avi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microsoft.com/office/2007/relationships/media" Target="../media/media2.avi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video" Target="../media/media2.avi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openxmlformats.org/officeDocument/2006/relationships/hyperlink" Target="http://qdlab.org/" TargetMode="External"/><Relationship Id="rId4" Type="http://schemas.openxmlformats.org/officeDocument/2006/relationships/hyperlink" Target="http://QDlab.or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5.jpeg"/><Relationship Id="rId4" Type="http://schemas.openxmlformats.org/officeDocument/2006/relationships/image" Target="../media/image51.wmf"/><Relationship Id="rId9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59.wmf"/><Relationship Id="rId18" Type="http://schemas.openxmlformats.org/officeDocument/2006/relationships/oleObject" Target="../embeddings/oleObject10.bin"/><Relationship Id="rId3" Type="http://schemas.openxmlformats.org/officeDocument/2006/relationships/oleObject" Target="../embeddings/oleObject4.bin"/><Relationship Id="rId21" Type="http://schemas.openxmlformats.org/officeDocument/2006/relationships/image" Target="../media/image63.wmf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61.wmf"/><Relationship Id="rId2" Type="http://schemas.openxmlformats.org/officeDocument/2006/relationships/slideLayout" Target="../slideLayouts/slideLayout33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wmf"/><Relationship Id="rId11" Type="http://schemas.openxmlformats.org/officeDocument/2006/relationships/image" Target="../media/image66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60.wmf"/><Relationship Id="rId10" Type="http://schemas.openxmlformats.org/officeDocument/2006/relationships/image" Target="../media/image65.jpeg"/><Relationship Id="rId19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4.jpeg"/><Relationship Id="rId1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hyperlink" Target="http://qdlab.org/" TargetMode="External"/><Relationship Id="rId4" Type="http://schemas.openxmlformats.org/officeDocument/2006/relationships/hyperlink" Target="http://QDlab.or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hlit.jinr.ru/" TargetMode="Externa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" y="2362208"/>
            <a:ext cx="8352928" cy="208726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en-US" altLang="ru-RU" sz="3600" b="1" dirty="0" err="1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altLang="ru-RU" sz="3600" b="1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– key to the high performance computing in JINR</a:t>
            </a:r>
            <a:endParaRPr lang="ru-RU" sz="400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4600" y="4876802"/>
            <a:ext cx="4495800" cy="106679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Gheorghe ADAM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LIT  JINR &amp; IFIN-HH 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On behalf of the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computation team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2000" b="1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  <a:endParaRPr lang="ru-RU" sz="2000" b="1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9067800" cy="22858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sz="13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7th International Conference "Distributed Computing and Grid-technologies in Science and Education", </a:t>
            </a:r>
            <a:r>
              <a:rPr lang="en-US" sz="13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Dubna</a:t>
            </a:r>
            <a:r>
              <a:rPr lang="en-US" sz="13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July 4-9, 2016</a:t>
            </a:r>
            <a:endParaRPr lang="ru-RU" sz="13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Picture 2" descr="The 7th International Conference &quot;Distributed Computing and Grid-technologies in Science and Education&quot; (GRID 20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24"/>
            <a:ext cx="87153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2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Соединительная линия уступом 82"/>
          <p:cNvCxnSpPr/>
          <p:nvPr/>
        </p:nvCxnSpPr>
        <p:spPr bwMode="auto">
          <a:xfrm>
            <a:off x="1905000" y="2233037"/>
            <a:ext cx="4847758" cy="88457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3" name="Группа 127"/>
          <p:cNvGrpSpPr>
            <a:grpSpLocks/>
          </p:cNvGrpSpPr>
          <p:nvPr/>
        </p:nvGrpSpPr>
        <p:grpSpPr bwMode="auto">
          <a:xfrm>
            <a:off x="76200" y="142875"/>
            <a:ext cx="9038679" cy="6520214"/>
            <a:chOff x="-87612" y="-76876"/>
            <a:chExt cx="9359387" cy="7868671"/>
          </a:xfrm>
        </p:grpSpPr>
        <p:cxnSp>
          <p:nvCxnSpPr>
            <p:cNvPr id="44" name="Соединительная линия уступом 43"/>
            <p:cNvCxnSpPr/>
            <p:nvPr/>
          </p:nvCxnSpPr>
          <p:spPr>
            <a:xfrm flipV="1">
              <a:off x="2816138" y="1899012"/>
              <a:ext cx="2283271" cy="342939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5" name="Группа 129"/>
            <p:cNvGrpSpPr>
              <a:grpSpLocks/>
            </p:cNvGrpSpPr>
            <p:nvPr/>
          </p:nvGrpSpPr>
          <p:grpSpPr bwMode="auto">
            <a:xfrm>
              <a:off x="-87612" y="-76876"/>
              <a:ext cx="9359387" cy="7868671"/>
              <a:chOff x="-99850" y="-66672"/>
              <a:chExt cx="9289984" cy="6824178"/>
            </a:xfrm>
          </p:grpSpPr>
          <p:pic>
            <p:nvPicPr>
              <p:cNvPr id="46" name="Picture 4" descr="G:\MONGOLIA\FON_dow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-99850" y="23050"/>
                <a:ext cx="2000250" cy="6734456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7" name="Группа 130"/>
              <p:cNvGrpSpPr>
                <a:grpSpLocks/>
              </p:cNvGrpSpPr>
              <p:nvPr/>
            </p:nvGrpSpPr>
            <p:grpSpPr bwMode="auto">
              <a:xfrm>
                <a:off x="1936434" y="-66672"/>
                <a:ext cx="7253700" cy="3541466"/>
                <a:chOff x="2431734" y="-66672"/>
                <a:chExt cx="7253700" cy="3541466"/>
              </a:xfrm>
            </p:grpSpPr>
            <p:sp>
              <p:nvSpPr>
                <p:cNvPr id="48" name="Прямоугольник 47"/>
                <p:cNvSpPr/>
                <p:nvPr/>
              </p:nvSpPr>
              <p:spPr>
                <a:xfrm>
                  <a:off x="3136602" y="-66084"/>
                  <a:ext cx="6468270" cy="3540878"/>
                </a:xfrm>
                <a:prstGeom prst="rect">
                  <a:avLst/>
                </a:prstGeom>
                <a:noFill/>
                <a:ln w="28575"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100" b="1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Надпись 12"/>
                <p:cNvSpPr txBox="1"/>
                <p:nvPr/>
              </p:nvSpPr>
              <p:spPr>
                <a:xfrm>
                  <a:off x="7130850" y="-66672"/>
                  <a:ext cx="2554584" cy="40873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r" eaLnBrk="0" fontAlgn="base" hangingPunct="0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2400" b="1" u="sng" dirty="0">
                      <a:solidFill>
                        <a:srgbClr val="38562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System </a:t>
                  </a:r>
                  <a:r>
                    <a:rPr lang="en-US" sz="2400" b="1" u="sng" dirty="0" smtClean="0">
                      <a:solidFill>
                        <a:srgbClr val="38562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Resources</a:t>
                  </a:r>
                  <a:endParaRPr lang="en-US" sz="24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0" name="Группа 134"/>
                <p:cNvGrpSpPr>
                  <a:grpSpLocks/>
                </p:cNvGrpSpPr>
                <p:nvPr/>
              </p:nvGrpSpPr>
              <p:grpSpPr bwMode="auto">
                <a:xfrm>
                  <a:off x="2431734" y="-27869"/>
                  <a:ext cx="4699116" cy="2825522"/>
                  <a:chOff x="-111441" y="-132644"/>
                  <a:chExt cx="4699116" cy="2825522"/>
                </a:xfrm>
              </p:grpSpPr>
              <p:cxnSp>
                <p:nvCxnSpPr>
                  <p:cNvPr id="51" name="Соединительная линия уступом 50"/>
                  <p:cNvCxnSpPr/>
                  <p:nvPr/>
                </p:nvCxnSpPr>
                <p:spPr>
                  <a:xfrm>
                    <a:off x="-111441" y="871188"/>
                    <a:ext cx="747687" cy="318182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Соединительная линия уступом 51"/>
                  <p:cNvCxnSpPr/>
                  <p:nvPr/>
                </p:nvCxnSpPr>
                <p:spPr>
                  <a:xfrm flipV="1">
                    <a:off x="593427" y="79180"/>
                    <a:ext cx="1867967" cy="848229"/>
                  </a:xfrm>
                  <a:prstGeom prst="bentConnector3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Скругленный прямоугольник 52"/>
                  <p:cNvSpPr/>
                  <p:nvPr/>
                </p:nvSpPr>
                <p:spPr>
                  <a:xfrm>
                    <a:off x="2415965" y="-132644"/>
                    <a:ext cx="2171710" cy="629711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SLURM</a:t>
                    </a:r>
                    <a:endParaRPr lang="en-US" sz="1100" dirty="0">
                      <a:solidFill>
                        <a:srgbClr val="0000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workload manager</a:t>
                    </a:r>
                    <a:r>
                      <a:rPr lang="en-US" sz="1400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66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4" name="Скругленный прямоугольник 53"/>
                  <p:cNvSpPr/>
                  <p:nvPr/>
                </p:nvSpPr>
                <p:spPr>
                  <a:xfrm>
                    <a:off x="2942985" y="598430"/>
                    <a:ext cx="1515976" cy="628050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NFS</a:t>
                    </a:r>
                    <a:endParaRPr lang="en-US" sz="1100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ru-RU" sz="1400" b="1" dirty="0" err="1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file</a:t>
                    </a:r>
                    <a:r>
                      <a:rPr lang="ru-RU" sz="1400" b="1" dirty="0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err="1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system</a:t>
                    </a:r>
                    <a:r>
                      <a:rPr lang="ru-RU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33CC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5" name="Скругленный прямоугольник 54"/>
                  <p:cNvSpPr/>
                  <p:nvPr/>
                </p:nvSpPr>
                <p:spPr>
                  <a:xfrm>
                    <a:off x="2942985" y="1302067"/>
                    <a:ext cx="1452158" cy="676233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endParaRPr lang="en-US" sz="2000" b="1" dirty="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EOS</a:t>
                    </a:r>
                    <a:endParaRPr lang="en-US" sz="1100" b="1" dirty="0">
                      <a:solidFill>
                        <a:srgbClr val="00009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ru-RU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ru-RU" sz="1400" b="1" dirty="0" err="1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file</a:t>
                    </a:r>
                    <a:r>
                      <a:rPr lang="ru-RU" sz="14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err="1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system</a:t>
                    </a:r>
                    <a:r>
                      <a:rPr lang="ru-RU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2000" b="1" dirty="0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6" name="Прямая со стрелкой 55"/>
                  <p:cNvCxnSpPr/>
                  <p:nvPr/>
                </p:nvCxnSpPr>
                <p:spPr>
                  <a:xfrm>
                    <a:off x="772281" y="998854"/>
                    <a:ext cx="2184315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Скругленный прямоугольник 56"/>
                  <p:cNvSpPr/>
                  <p:nvPr/>
                </p:nvSpPr>
                <p:spPr>
                  <a:xfrm>
                    <a:off x="828382" y="2073135"/>
                    <a:ext cx="3591235" cy="619743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 err="1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CernVM</a:t>
                    </a:r>
                    <a:r>
                      <a:rPr lang="en-US" sz="20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-FS</a:t>
                    </a:r>
                    <a:endParaRPr lang="en-US" sz="1100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Virtual Software Appliance</a:t>
                    </a:r>
                    <a:r>
                      <a:rPr lang="en-US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33CC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8" name="Прямая со стрелкой 57"/>
                  <p:cNvCxnSpPr/>
                  <p:nvPr/>
                </p:nvCxnSpPr>
                <p:spPr>
                  <a:xfrm>
                    <a:off x="-111441" y="2428242"/>
                    <a:ext cx="992527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Скругленный прямоугольник 58"/>
                  <p:cNvSpPr/>
                  <p:nvPr/>
                </p:nvSpPr>
                <p:spPr>
                  <a:xfrm>
                    <a:off x="617654" y="462457"/>
                    <a:ext cx="1933738" cy="1453820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2200" b="1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OS: </a:t>
                    </a:r>
                    <a:r>
                      <a:rPr lang="en-US" sz="22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rPr>
                      <a:t>Scientific Linux </a:t>
                    </a:r>
                    <a:r>
                      <a:rPr lang="en-US" sz="2200" dirty="0" smtClean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rPr>
                      <a:t>6.7</a:t>
                    </a:r>
                    <a:endParaRPr lang="en-US" sz="2200" dirty="0">
                      <a:solidFill>
                        <a:srgbClr val="00009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2000" b="1" dirty="0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Nano RAMFS 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bootloader Linux</a:t>
                    </a:r>
                    <a:r>
                      <a:rPr lang="en-US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60" name="Прямоугольник 59"/>
          <p:cNvSpPr/>
          <p:nvPr/>
        </p:nvSpPr>
        <p:spPr bwMode="auto">
          <a:xfrm>
            <a:off x="2743200" y="3578007"/>
            <a:ext cx="6293295" cy="3246011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553200" y="712576"/>
            <a:ext cx="2561679" cy="18782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Software for parallel computing:</a:t>
            </a: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600" b="1" dirty="0" err="1">
                <a:solidFill>
                  <a:srgbClr val="0033CC"/>
                </a:solidFill>
                <a:latin typeface="Calibri" panose="020F0502020204030204" pitchFamily="34" charset="0"/>
              </a:rPr>
              <a:t>OpenMPI</a:t>
            </a:r>
            <a:r>
              <a:rPr lang="en-US" sz="1400" b="1" dirty="0">
                <a:solidFill>
                  <a:srgbClr val="0033CC"/>
                </a:solidFill>
              </a:rPr>
              <a:t> </a:t>
            </a:r>
            <a:r>
              <a:rPr lang="en-US" sz="15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1.6.5, </a:t>
            </a:r>
            <a:r>
              <a:rPr lang="en-US" sz="15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1.8.1</a:t>
            </a:r>
            <a:endParaRPr lang="en-US" sz="15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600" b="1" dirty="0">
                <a:solidFill>
                  <a:srgbClr val="000090"/>
                </a:solidFill>
                <a:latin typeface="Calibri" panose="020F0502020204030204" pitchFamily="34" charset="0"/>
              </a:rPr>
              <a:t>CUDA</a:t>
            </a:r>
            <a:r>
              <a:rPr lang="en-US" sz="1400" dirty="0">
                <a:solidFill>
                  <a:srgbClr val="000090"/>
                </a:solidFill>
              </a:rPr>
              <a:t> </a:t>
            </a:r>
            <a:r>
              <a:rPr lang="en-US" sz="15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5.5, 6.0, </a:t>
            </a:r>
            <a:r>
              <a:rPr lang="en-US" sz="15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6.5, 7.0</a:t>
            </a:r>
            <a:r>
              <a:rPr lang="en-US" sz="15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15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7.5</a:t>
            </a:r>
            <a:endParaRPr lang="en-US" sz="15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sv-SE" sz="1600" b="1" dirty="0">
                <a:solidFill>
                  <a:srgbClr val="000066"/>
                </a:solidFill>
                <a:latin typeface="Calibri" panose="020F0502020204030204" pitchFamily="34" charset="0"/>
              </a:rPr>
              <a:t>GNU</a:t>
            </a:r>
            <a:r>
              <a:rPr lang="sv-SE" sz="1400" dirty="0">
                <a:solidFill>
                  <a:srgbClr val="000066"/>
                </a:solidFill>
              </a:rPr>
              <a:t> </a:t>
            </a:r>
            <a:r>
              <a:rPr lang="sv-SE" sz="15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4.4.7, 4.8.4, 4.9.3</a:t>
            </a: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500" b="1" dirty="0">
                <a:solidFill>
                  <a:srgbClr val="0033CC"/>
                </a:solidFill>
                <a:latin typeface="Calibri" panose="020F0502020204030204" pitchFamily="34" charset="0"/>
              </a:rPr>
              <a:t>Intel Parallel Studio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XE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2016</a:t>
            </a:r>
            <a:endParaRPr lang="en-US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sv-SE" sz="1600" b="1" dirty="0">
                <a:solidFill>
                  <a:srgbClr val="000090"/>
                </a:solidFill>
                <a:latin typeface="Calibri" panose="020F0502020204030204" pitchFamily="34" charset="0"/>
              </a:rPr>
              <a:t>PGI</a:t>
            </a:r>
            <a:r>
              <a:rPr lang="sv-SE" sz="1600" dirty="0">
                <a:solidFill>
                  <a:srgbClr val="000090"/>
                </a:solidFill>
                <a:latin typeface="Calibri" panose="020F0502020204030204" pitchFamily="34" charset="0"/>
              </a:rPr>
              <a:t> </a:t>
            </a:r>
            <a:r>
              <a:rPr lang="sv-SE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15.3</a:t>
            </a:r>
            <a:endParaRPr lang="en-US" sz="16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2" name="Соединительная линия уступом 61"/>
          <p:cNvCxnSpPr/>
          <p:nvPr/>
        </p:nvCxnSpPr>
        <p:spPr bwMode="auto">
          <a:xfrm flipV="1">
            <a:off x="2057400" y="3884316"/>
            <a:ext cx="1085850" cy="492126"/>
          </a:xfrm>
          <a:prstGeom prst="bentConnector3">
            <a:avLst>
              <a:gd name="adj1" fmla="val 68813"/>
            </a:avLst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 bwMode="auto">
          <a:xfrm flipV="1">
            <a:off x="2057400" y="4806901"/>
            <a:ext cx="108585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/>
          <p:nvPr/>
        </p:nvCxnSpPr>
        <p:spPr bwMode="auto">
          <a:xfrm flipV="1">
            <a:off x="2057400" y="4911854"/>
            <a:ext cx="4191000" cy="338096"/>
          </a:xfrm>
          <a:prstGeom prst="bentConnector3">
            <a:avLst>
              <a:gd name="adj1" fmla="val 87834"/>
            </a:avLst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 bwMode="auto">
          <a:xfrm flipV="1">
            <a:off x="2057400" y="5681823"/>
            <a:ext cx="982662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 bwMode="auto">
          <a:xfrm>
            <a:off x="3124200" y="3662105"/>
            <a:ext cx="3379115" cy="711200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web-site 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http://hybrilit.jinr.ru/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6248400" y="4524462"/>
            <a:ext cx="2620004" cy="725488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GitLab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https://gitlab-hybrilit.jinr.ru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3143250" y="4454525"/>
            <a:ext cx="2460625" cy="727075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Indico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http://indico-hybrilit.jinr.ru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3047999" y="5339763"/>
            <a:ext cx="4416425" cy="725487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user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https://pm.jinr.ru/projects/hybrilit-user-support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6248400" y="6130897"/>
            <a:ext cx="2432050" cy="610276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en-US" sz="1400" b="1" dirty="0" smtClean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stat-hlit.jinr.ru/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Соединительная линия уступом 72"/>
          <p:cNvCxnSpPr/>
          <p:nvPr/>
        </p:nvCxnSpPr>
        <p:spPr bwMode="auto">
          <a:xfrm>
            <a:off x="2057400" y="5848642"/>
            <a:ext cx="4223485" cy="645470"/>
          </a:xfrm>
          <a:prstGeom prst="bentConnector3">
            <a:avLst>
              <a:gd name="adj1" fmla="val 11883"/>
            </a:avLst>
          </a:prstGeom>
          <a:ln w="28575">
            <a:solidFill>
              <a:srgbClr val="F7964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7" name="Скругленный прямоугольник 76"/>
          <p:cNvSpPr/>
          <p:nvPr/>
        </p:nvSpPr>
        <p:spPr bwMode="auto">
          <a:xfrm>
            <a:off x="4724400" y="2931027"/>
            <a:ext cx="1670951" cy="5527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MODULES</a:t>
            </a:r>
            <a:endParaRPr lang="en-US" sz="11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 bwMode="auto">
          <a:xfrm>
            <a:off x="6781800" y="2774568"/>
            <a:ext cx="2086604" cy="6860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FreeIPA</a:t>
            </a:r>
            <a:endParaRPr lang="en-US" sz="11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identity manager solution</a:t>
            </a:r>
            <a:r>
              <a:rPr lang="ru-RU" sz="1400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0" name="Соединительная линия уступом 79"/>
          <p:cNvCxnSpPr/>
          <p:nvPr/>
        </p:nvCxnSpPr>
        <p:spPr bwMode="auto">
          <a:xfrm>
            <a:off x="2057400" y="2945030"/>
            <a:ext cx="2703289" cy="331570"/>
          </a:xfrm>
          <a:prstGeom prst="bentConnector3">
            <a:avLst>
              <a:gd name="adj1" fmla="val 19033"/>
            </a:avLst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52400" y="2287478"/>
            <a:ext cx="179686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33CC"/>
                </a:solidFill>
                <a:latin typeface="Calibri" panose="020F0502020204030204" pitchFamily="34" charset="0"/>
              </a:rPr>
              <a:t>HybriLIT</a:t>
            </a:r>
            <a:endParaRPr lang="en-US" sz="32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0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Overview</a:t>
            </a:r>
          </a:p>
          <a:p>
            <a:pPr algn="ctr"/>
            <a:r>
              <a:rPr lang="en-US" sz="2500" b="1" dirty="0" smtClean="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2500" b="1" dirty="0" smtClean="0">
                <a:solidFill>
                  <a:srgbClr val="1F497D">
                    <a:lumMod val="75000"/>
                  </a:srgbClr>
                </a:solidFill>
              </a:rPr>
            </a:br>
            <a:r>
              <a:rPr lang="en-US" sz="2400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Software and Information Environment 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Надпись 194"/>
          <p:cNvSpPr txBox="1"/>
          <p:nvPr/>
        </p:nvSpPr>
        <p:spPr>
          <a:xfrm>
            <a:off x="6504167" y="3673217"/>
            <a:ext cx="2532328" cy="67018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200" b="1" u="sng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Information for Users</a:t>
            </a:r>
            <a:endParaRPr lang="en-US" sz="11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1908750"/>
            <a:ext cx="8686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buClr>
                <a:srgbClr val="0033CC"/>
              </a:buClr>
              <a:buSzPct val="120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Operation System: Scientific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Linux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6.7 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[will soon migrate to 7.x]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Clr>
                <a:srgbClr val="0033CC"/>
              </a:buClr>
              <a:buSzPct val="120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Storage:</a:t>
            </a:r>
            <a:r>
              <a:rPr lang="ru-RU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NFS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4,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EOS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4.0.26,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CVMFS</a:t>
            </a:r>
            <a:r>
              <a:rPr 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2.2.3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NFS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(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Network File System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) —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network file system provides access to files located on a remote server using the </a:t>
            </a:r>
            <a:r>
              <a:rPr lang="en-US" b="1" u="sng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nfs</a:t>
            </a:r>
            <a:r>
              <a:rPr lang="en-US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protocol;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EOS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—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CERN-developed distributed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file system provides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remote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access via the </a:t>
            </a:r>
            <a:r>
              <a:rPr lang="en-US" b="1" u="sng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xroot</a:t>
            </a:r>
            <a:r>
              <a:rPr lang="en-US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protocol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for integrating heterogeneous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clusters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of this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type;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CernVM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-</a:t>
            </a: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FS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(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CERN Virtual Machine File System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) —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file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system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enabling  extension of 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the software library </a:t>
            </a:r>
            <a:r>
              <a:rPr lang="en-US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HybriLIT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by adding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the ability to use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open source </a:t>
            </a:r>
            <a:r>
              <a:rPr lang="en-US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CERN software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.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Clr>
                <a:srgbClr val="0033CC"/>
              </a:buClr>
              <a:buSzPct val="120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Managing environment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variables: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MODULE 3.2.10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P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ackage designed for the control of the configuration of the 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environment variables in a command shell to run different versions of an application or different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applications. </a:t>
            </a:r>
          </a:p>
          <a:p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The main commands </a:t>
            </a:r>
            <a:r>
              <a:rPr lang="en-US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module </a:t>
            </a:r>
            <a:r>
              <a:rPr lang="en-US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add</a:t>
            </a:r>
            <a:r>
              <a:rPr lang="ru-RU" dirty="0">
                <a:solidFill>
                  <a:srgbClr val="0033CC"/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and</a:t>
            </a:r>
            <a:r>
              <a:rPr lang="ru-RU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b="1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module </a:t>
            </a:r>
            <a:r>
              <a:rPr lang="en-US" b="1" u="sng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rm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allow the user to change at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will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the environment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variables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defining  his/her personal options on the needed OS resources.</a:t>
            </a:r>
            <a:r>
              <a:rPr lang="ru-RU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Clr>
                <a:srgbClr val="0033CC"/>
              </a:buClr>
              <a:buSzPct val="120000"/>
              <a:buFont typeface="Symbol"/>
              <a:buChar char=""/>
              <a:tabLst>
                <a:tab pos="457200" algn="l"/>
              </a:tabLst>
            </a:pP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Times New Roman"/>
              </a:rPr>
              <a:t>Task Scheduler: SLURM 16.05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0" y="305227"/>
            <a:ext cx="62484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err="1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: </a:t>
            </a: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Resources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340" y="1524000"/>
            <a:ext cx="84076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Specific requirements for the efficient system administration emerge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from the </a:t>
            </a:r>
            <a:r>
              <a:rPr lang="en-US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modular expandable structure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cluster. </a:t>
            </a:r>
          </a:p>
          <a:p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The configuration expansion has to meet three basic needs enabling 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scalability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 fault 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tolerance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Dynamic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cluster extension in the future by allowing quick add of new computing nodes to the structure of the cluster;</a:t>
            </a:r>
            <a:endParaRPr lang="ru-RU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Possibility of simultaneous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software changes or upgrades at all computing nodes;</a:t>
            </a:r>
            <a:endParaRPr lang="ru-RU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Quick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setup of nodes, including errors after reboot.</a:t>
            </a:r>
            <a:endParaRPr lang="ru-RU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      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fulfillment of these needs was secured by an in-house extension of the </a:t>
            </a:r>
            <a:r>
              <a:rPr lang="en-US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network boot </a:t>
            </a:r>
            <a:r>
              <a:rPr lang="en-US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method </a:t>
            </a:r>
            <a:r>
              <a:rPr lang="en-US" baseline="30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*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</a:p>
          <a:p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This is a small image interface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called </a:t>
            </a:r>
            <a:r>
              <a:rPr lang="en-US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nanoramfs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It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includes commands of network settings applicable for each class of blades of the 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cluster. It is downloaded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during the load of the core operation system.</a:t>
            </a:r>
          </a:p>
          <a:p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Nanoramfs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 located on the central server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cluster and it </a:t>
            </a:r>
            <a:r>
              <a:rPr lang="en-US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carries out </a:t>
            </a:r>
            <a:r>
              <a:rPr lang="en-US" b="1" i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unambiguous identification</a:t>
            </a:r>
            <a:r>
              <a:rPr lang="en-US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every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required blade. </a:t>
            </a:r>
            <a:endParaRPr lang="en-US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As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soon as </a:t>
            </a:r>
            <a:r>
              <a:rPr lang="en-US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identification 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procedure is terminated, the current image of </a:t>
            </a:r>
            <a:r>
              <a:rPr lang="en-US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ramfs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is exported to the corresponding blade.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6400800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*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Pfister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Gregory. "In Search of Clusters" (The ongoing battle in lowly parallel computing (2nd edition)). Prentice Hall,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1997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152400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Efficient System Administration: </a:t>
            </a:r>
          </a:p>
          <a:p>
            <a:pPr algn="ctr" defTabSz="914116"/>
            <a:r>
              <a:rPr lang="en-US" sz="2400" kern="0" dirty="0" err="1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Nanoramfs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152827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Efficient System Administration: </a:t>
            </a:r>
          </a:p>
          <a:p>
            <a:pPr algn="ctr" defTabSz="914116"/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CVMFS: network access to the CERN repository </a:t>
            </a:r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400" kern="0" dirty="0" smtClean="0">
                <a:solidFill>
                  <a:srgbClr val="0033CC"/>
                </a:solidFill>
                <a:latin typeface="Calibri" panose="020F0502020204030204" pitchFamily="34" charset="0"/>
              </a:rPr>
              <a:t>(1)</a:t>
            </a:r>
            <a:endParaRPr lang="en-US" sz="2400" kern="0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3" descr="C:\Users\DemonGuards\Desktop\PE1855FULL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9" y="3830711"/>
            <a:ext cx="3381164" cy="209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monGuards\Desktop\battery-charg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18" y="3942768"/>
            <a:ext cx="11004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0469" y="1916832"/>
            <a:ext cx="85429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operational CVMFS interface implemented at </a:t>
            </a:r>
            <a:r>
              <a:rPr lang="en-US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has 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main 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characteristics: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unused 32 Gb SSD storage at each node is reserved for CVMFS packages;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Dedicated extension of MODULES environment.</a:t>
            </a:r>
          </a:p>
        </p:txBody>
      </p:sp>
      <p:pic>
        <p:nvPicPr>
          <p:cNvPr id="6" name="Picture 2" descr="C:\Users\DemonGuards\Desktop\battery-charg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62" y="3925292"/>
            <a:ext cx="11004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4627" y="3245906"/>
            <a:ext cx="1660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</a:t>
            </a:r>
            <a:r>
              <a:rPr lang="en-US" sz="3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ybrilit</a:t>
            </a:r>
            <a:endParaRPr lang="en-US" sz="30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2632" y="3235553"/>
            <a:ext cx="1660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cern</a:t>
            </a:r>
            <a:endParaRPr lang="en-US" sz="30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403648" y="3618732"/>
            <a:ext cx="0" cy="64807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3618732"/>
            <a:ext cx="2321461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3725109" y="3618732"/>
            <a:ext cx="0" cy="1072283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725108" y="4044684"/>
            <a:ext cx="2507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Task with ID 2447  uses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blade02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CUDA 7.5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2810" y="4321683"/>
            <a:ext cx="1368152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CUDA 7.5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725109" y="4691015"/>
            <a:ext cx="3680137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6267" y="4932783"/>
            <a:ext cx="1116706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ROOT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07704" y="5486895"/>
            <a:ext cx="0" cy="64807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1907704" y="6134967"/>
            <a:ext cx="1817405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725109" y="5270871"/>
            <a:ext cx="0" cy="864096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3725109" y="5270871"/>
            <a:ext cx="4807331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725109" y="5271264"/>
            <a:ext cx="250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Task with ID 2448  uses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blade04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ROOT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1295852"/>
            <a:ext cx="6840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33CC"/>
                </a:solidFill>
                <a:latin typeface="Calibri" panose="020F0502020204030204" pitchFamily="34" charset="0"/>
              </a:rPr>
              <a:t>CERN Virtual Machine File System</a:t>
            </a:r>
            <a:endParaRPr lang="ru-RU" sz="22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152827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Efficient System Administration: </a:t>
            </a:r>
          </a:p>
          <a:p>
            <a:pPr algn="ctr" defTabSz="914116"/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CVMFS: network access to the CERN </a:t>
            </a:r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repository  </a:t>
            </a:r>
            <a:r>
              <a:rPr lang="en-US" sz="2400" kern="0" dirty="0" smtClean="0">
                <a:solidFill>
                  <a:srgbClr val="0033CC"/>
                </a:solidFill>
                <a:latin typeface="Calibri" panose="020F0502020204030204" pitchFamily="34" charset="0"/>
              </a:rPr>
              <a:t>(</a:t>
            </a:r>
            <a:r>
              <a:rPr lang="en-US" sz="2400" kern="0" dirty="0">
                <a:solidFill>
                  <a:srgbClr val="0033CC"/>
                </a:solidFill>
                <a:latin typeface="Calibri" panose="020F0502020204030204" pitchFamily="34" charset="0"/>
              </a:rPr>
              <a:t>1)</a:t>
            </a: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3" descr="C:\Users\DemonGuards\Desktop\PE1855FULL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9" y="3830711"/>
            <a:ext cx="3381164" cy="209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emonGuards\Desktop\battery-charg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18" y="3942768"/>
            <a:ext cx="11004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0469" y="1916832"/>
            <a:ext cx="85429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operational CVMFS interface implemented at </a:t>
            </a:r>
            <a:r>
              <a:rPr lang="en-US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has 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two main 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characteristics:</a:t>
            </a:r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unused 32 Gb SSD storage at each node is reserved for CVMFS packages;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Dedicated extension of MODULES environment.</a:t>
            </a:r>
          </a:p>
        </p:txBody>
      </p:sp>
      <p:pic>
        <p:nvPicPr>
          <p:cNvPr id="6" name="Picture 2" descr="C:\Users\DemonGuards\Desktop\battery-charge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62" y="3925292"/>
            <a:ext cx="110042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4627" y="3245906"/>
            <a:ext cx="1660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</a:t>
            </a:r>
            <a:r>
              <a:rPr lang="en-US" sz="3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ybrilit</a:t>
            </a:r>
            <a:endParaRPr lang="en-US" sz="30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2632" y="3235553"/>
            <a:ext cx="1660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cern</a:t>
            </a:r>
            <a:endParaRPr lang="en-US" sz="30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403648" y="3618732"/>
            <a:ext cx="0" cy="64807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1403648" y="3618732"/>
            <a:ext cx="2321461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3725109" y="3618732"/>
            <a:ext cx="0" cy="1072283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725108" y="4044684"/>
            <a:ext cx="2507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Task with ID 2447  uses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blade02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CUDA 7.5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2810" y="4321683"/>
            <a:ext cx="1368152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CUDA 7.5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725109" y="4691015"/>
            <a:ext cx="3680137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6267" y="4932783"/>
            <a:ext cx="1116706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ROOT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07704" y="5486895"/>
            <a:ext cx="0" cy="648072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1907704" y="6134967"/>
            <a:ext cx="1817405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725109" y="5270871"/>
            <a:ext cx="0" cy="864096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3725109" y="5270871"/>
            <a:ext cx="4807331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725109" y="5271264"/>
            <a:ext cx="250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Task with ID 2448  uses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blade04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ROOT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1295852"/>
            <a:ext cx="6840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33CC"/>
                </a:solidFill>
                <a:latin typeface="Calibri" panose="020F0502020204030204" pitchFamily="34" charset="0"/>
              </a:rPr>
              <a:t>CERN Virtual Machine File System</a:t>
            </a:r>
            <a:endParaRPr lang="ru-RU" sz="22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84452" y="4473455"/>
            <a:ext cx="3297706" cy="929468"/>
          </a:xfrm>
          <a:prstGeom prst="wedgeRectCallout">
            <a:avLst>
              <a:gd name="adj1" fmla="val -19735"/>
              <a:gd name="adj2" fmla="val -73486"/>
            </a:avLst>
          </a:prstGeom>
          <a:solidFill>
            <a:srgbClr val="00B0F0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312" y="4471118"/>
            <a:ext cx="341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32 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Gb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capacity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ssd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storage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available at each compute node is used for CVMFS packages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760980"/>
            <a:ext cx="8424936" cy="2965688"/>
          </a:xfrm>
          <a:prstGeom prst="rect">
            <a:avLst/>
          </a:prstGeom>
          <a:solidFill>
            <a:schemeClr val="bg1">
              <a:lumMod val="6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14152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itchFamily="2" charset="-79"/>
              </a:rPr>
              <a:t>MODULES: CVMFS devoted newly added modules 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haroni" pitchFamily="2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025" y="3049012"/>
            <a:ext cx="900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opencv</a:t>
            </a:r>
            <a:r>
              <a:rPr lang="en-US" sz="2400" b="1" dirty="0" smtClean="0">
                <a:latin typeface="Corbel" pitchFamily="34" charset="0"/>
              </a:rPr>
              <a:t>/2.4.9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/5.5 	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fairsoft</a:t>
            </a:r>
            <a:r>
              <a:rPr lang="en-US" sz="2400" b="1" dirty="0" smtClean="0">
                <a:latin typeface="Corbel" pitchFamily="34" charset="0"/>
              </a:rPr>
              <a:t>/nov15</a:t>
            </a:r>
            <a:endParaRPr lang="en-US" sz="2400" b="1" dirty="0">
              <a:latin typeface="Corbel" pitchFamily="34" charset="0"/>
            </a:endParaRPr>
          </a:p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openmpi</a:t>
            </a:r>
            <a:r>
              <a:rPr lang="en-US" sz="2400" b="1" dirty="0" smtClean="0">
                <a:latin typeface="Corbel" pitchFamily="34" charset="0"/>
              </a:rPr>
              <a:t>/1.6.5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/6.0	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gcc</a:t>
            </a:r>
            <a:r>
              <a:rPr lang="en-US" sz="2400" b="1" dirty="0" smtClean="0">
                <a:latin typeface="Corbel" pitchFamily="34" charset="0"/>
              </a:rPr>
              <a:t>/4.8.4 </a:t>
            </a:r>
            <a:endParaRPr lang="en-US" sz="2400" b="1" dirty="0">
              <a:latin typeface="Corbel" pitchFamily="34" charset="0"/>
            </a:endParaRPr>
          </a:p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openmpi</a:t>
            </a:r>
            <a:r>
              <a:rPr lang="en-US" sz="2400" b="1" dirty="0" smtClean="0">
                <a:latin typeface="Corbel" pitchFamily="34" charset="0"/>
              </a:rPr>
              <a:t>/1.8.1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/6.5 		</a:t>
            </a:r>
            <a:r>
              <a:rPr lang="en-US" sz="2400" b="1" dirty="0" err="1">
                <a:latin typeface="Corbel" pitchFamily="34" charset="0"/>
              </a:rPr>
              <a:t>hlit</a:t>
            </a:r>
            <a:r>
              <a:rPr lang="en-US" sz="2400" b="1" dirty="0">
                <a:latin typeface="Corbel" pitchFamily="34" charset="0"/>
              </a:rPr>
              <a:t>/</a:t>
            </a:r>
            <a:r>
              <a:rPr lang="en-US" sz="2400" b="1" dirty="0" err="1">
                <a:latin typeface="Corbel" pitchFamily="34" charset="0"/>
              </a:rPr>
              <a:t>gcc</a:t>
            </a:r>
            <a:r>
              <a:rPr lang="en-US" sz="2400" b="1" dirty="0">
                <a:latin typeface="Corbel" pitchFamily="34" charset="0"/>
              </a:rPr>
              <a:t>/4.9.3      </a:t>
            </a:r>
          </a:p>
          <a:p>
            <a:r>
              <a:rPr lang="en-US" sz="2400" b="1" dirty="0" err="1">
                <a:latin typeface="Corbel" pitchFamily="34" charset="0"/>
              </a:rPr>
              <a:t>hlit</a:t>
            </a:r>
            <a:r>
              <a:rPr lang="en-US" sz="2400" b="1" dirty="0">
                <a:latin typeface="Corbel" pitchFamily="34" charset="0"/>
              </a:rPr>
              <a:t>/magma/2.0.0 </a:t>
            </a:r>
            <a:r>
              <a:rPr lang="en-US" sz="2400" b="1" dirty="0" smtClean="0">
                <a:latin typeface="Corbel" pitchFamily="34" charset="0"/>
              </a:rPr>
              <a:t>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/6.5	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/java/jdk-1.6.0_45 </a:t>
            </a:r>
          </a:p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/scotch/6.0.4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/7.0 		</a:t>
            </a:r>
            <a:r>
              <a:rPr lang="en-US" sz="2400" b="1" dirty="0" err="1">
                <a:latin typeface="Corbel" pitchFamily="34" charset="0"/>
              </a:rPr>
              <a:t>hlit</a:t>
            </a:r>
            <a:r>
              <a:rPr lang="en-US" sz="2400" b="1" dirty="0">
                <a:latin typeface="Corbel" pitchFamily="34" charset="0"/>
              </a:rPr>
              <a:t>/java/jdk-1.7.0_60     </a:t>
            </a:r>
          </a:p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zeromq</a:t>
            </a:r>
            <a:r>
              <a:rPr lang="en-US" sz="2400" b="1" dirty="0" smtClean="0">
                <a:latin typeface="Corbel" pitchFamily="34" charset="0"/>
              </a:rPr>
              <a:t>/4.1.3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cuda</a:t>
            </a:r>
            <a:r>
              <a:rPr lang="en-US" sz="2400" b="1" dirty="0" smtClean="0">
                <a:latin typeface="Corbel" pitchFamily="34" charset="0"/>
              </a:rPr>
              <a:t>/7.5 		</a:t>
            </a:r>
            <a:r>
              <a:rPr lang="en-US" sz="2400" b="1" dirty="0" err="1">
                <a:latin typeface="Corbel" pitchFamily="34" charset="0"/>
              </a:rPr>
              <a:t>hlit</a:t>
            </a:r>
            <a:r>
              <a:rPr lang="en-US" sz="2400" b="1" dirty="0">
                <a:latin typeface="Corbel" pitchFamily="34" charset="0"/>
              </a:rPr>
              <a:t>/java/jdk-1.8.0_05      </a:t>
            </a:r>
          </a:p>
          <a:p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zyre</a:t>
            </a:r>
            <a:r>
              <a:rPr lang="en-US" sz="2400" b="1" dirty="0" smtClean="0">
                <a:latin typeface="Corbel" pitchFamily="34" charset="0"/>
              </a:rPr>
              <a:t>/1.1.0		</a:t>
            </a:r>
            <a:r>
              <a:rPr lang="en-US" sz="2400" b="1" dirty="0" err="1" smtClean="0">
                <a:latin typeface="Corbel" pitchFamily="34" charset="0"/>
              </a:rPr>
              <a:t>hlit</a:t>
            </a:r>
            <a:r>
              <a:rPr lang="en-US" sz="2400" b="1" dirty="0" smtClean="0">
                <a:latin typeface="Corbel" pitchFamily="34" charset="0"/>
              </a:rPr>
              <a:t>/</a:t>
            </a:r>
            <a:r>
              <a:rPr lang="en-US" sz="2400" b="1" dirty="0" err="1" smtClean="0">
                <a:latin typeface="Corbel" pitchFamily="34" charset="0"/>
              </a:rPr>
              <a:t>czmq</a:t>
            </a:r>
            <a:r>
              <a:rPr lang="en-US" sz="2400" b="1" dirty="0" smtClean="0">
                <a:latin typeface="Corbel" pitchFamily="34" charset="0"/>
              </a:rPr>
              <a:t>/3.0.2</a:t>
            </a:r>
          </a:p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… and so on for </a:t>
            </a:r>
            <a:r>
              <a:rPr lang="en-US" sz="2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own modules 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68892"/>
            <a:ext cx="8424936" cy="792088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9552" y="2087937"/>
            <a:ext cx="5544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Corbel" pitchFamily="34" charset="0"/>
              </a:rPr>
              <a:t>[</a:t>
            </a:r>
            <a:r>
              <a:rPr lang="en-US" sz="3000" b="1" dirty="0" err="1" smtClean="0">
                <a:latin typeface="Corbel" pitchFamily="34" charset="0"/>
              </a:rPr>
              <a:t>user@hydra</a:t>
            </a:r>
            <a:r>
              <a:rPr lang="en-US" sz="3000" b="1" dirty="0" smtClean="0">
                <a:latin typeface="Corbel" pitchFamily="34" charset="0"/>
              </a:rPr>
              <a:t>] module avail</a:t>
            </a:r>
            <a:endParaRPr lang="ru-RU" sz="3000" b="1" dirty="0">
              <a:latin typeface="Corbe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152827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Efficient System Administration: </a:t>
            </a:r>
          </a:p>
          <a:p>
            <a:pPr algn="ctr" defTabSz="914116"/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CVMFS: network access to the CERN </a:t>
            </a:r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repository  </a:t>
            </a:r>
            <a:r>
              <a:rPr lang="en-US" sz="2400" kern="0" dirty="0" smtClean="0">
                <a:solidFill>
                  <a:srgbClr val="0033CC"/>
                </a:solidFill>
                <a:latin typeface="Calibri" panose="020F0502020204030204" pitchFamily="34" charset="0"/>
              </a:rPr>
              <a:t>(2)</a:t>
            </a:r>
            <a:endParaRPr lang="en-US" sz="2400" kern="0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95400"/>
            <a:ext cx="861060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</a:t>
            </a:r>
            <a:r>
              <a:rPr lang="ru-RU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SLURM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(Simple Linux Utility for Resource Management)</a:t>
            </a:r>
            <a:r>
              <a:rPr lang="ru-RU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–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a resource manager and task scheduler for computing clusters, defines the available computing nodes. </a:t>
            </a:r>
          </a:p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SLURM 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queues up the tasks and manages </a:t>
            </a: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the overall resource 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utilization. Apart from the monitoring of the parallel tasks, 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SLURM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distributes </a:t>
            </a:r>
            <a:r>
              <a:rPr 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the load on the selected 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nodes. </a:t>
            </a:r>
            <a:endParaRPr lang="ru-RU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Scheduler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settings allow SLURM to allocate compute nodes (queues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). The table below shows 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the types of queues, number of nodes in the queue and characteristics of the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nodes</a:t>
            </a: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en-US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57881"/>
              </p:ext>
            </p:extLst>
          </p:nvPr>
        </p:nvGraphicFramePr>
        <p:xfrm>
          <a:off x="457200" y="3261955"/>
          <a:ext cx="8229600" cy="30507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interactive*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cpu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gpu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phi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gpuK80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long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Number of Nodes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Node Features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3399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NVIDIA K20X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Phi 5110P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128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128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3x </a:t>
                      </a:r>
                      <a:r>
                        <a:rPr lang="en-US" sz="1400" b="1" dirty="0">
                          <a:solidFill>
                            <a:srgbClr val="3399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NVIDIA K40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128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Phi 7120P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128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99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NVIDIA K80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512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4x </a:t>
                      </a:r>
                      <a:r>
                        <a:rPr lang="en-US" sz="1400" b="1" dirty="0">
                          <a:solidFill>
                            <a:srgbClr val="3399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NVIDIA K80</a:t>
                      </a: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512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2x </a:t>
                      </a:r>
                      <a:r>
                        <a:rPr lang="en-US" sz="1400" b="1" dirty="0">
                          <a:solidFill>
                            <a:srgbClr val="3366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Intel Xeon E5-2695 v2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3x </a:t>
                      </a:r>
                      <a:r>
                        <a:rPr lang="en-US" sz="1400" b="1" dirty="0">
                          <a:solidFill>
                            <a:srgbClr val="3399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NVIDIA K40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RAM 128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6245423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Default queue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5890" y="6248400"/>
            <a:ext cx="566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 128 Gb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Default vendor offers;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 512 Gb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Customized values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152827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/>
            <a:r>
              <a:rPr lang="en-US" sz="4800" b="1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Task </a:t>
            </a:r>
            <a:r>
              <a:rPr lang="en-US" sz="4800" b="1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Scheduler: SLURM </a:t>
            </a:r>
            <a:r>
              <a:rPr lang="en-US" sz="4800" b="1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16.05</a:t>
            </a:r>
            <a:endParaRPr lang="en-US" sz="4800" b="1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488450"/>
            <a:ext cx="73914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table shows the supported technologies of parallel programming, implementation, and compilers for C/C++,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Fortran</a:t>
            </a:r>
            <a:endParaRPr lang="en-US" sz="20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533827"/>
            <a:ext cx="8305800" cy="10663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Support: </a:t>
            </a:r>
            <a:endParaRPr lang="en-US" sz="3200" b="1" kern="0" dirty="0" smtClean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Installed </a:t>
            </a:r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packages for application development  </a:t>
            </a: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937639"/>
              </p:ext>
            </p:extLst>
          </p:nvPr>
        </p:nvGraphicFramePr>
        <p:xfrm>
          <a:off x="381001" y="3577336"/>
          <a:ext cx="8381999" cy="188849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90600"/>
                <a:gridCol w="1513114"/>
                <a:gridCol w="1306286"/>
                <a:gridCol w="1371600"/>
                <a:gridCol w="1295400"/>
                <a:gridCol w="990600"/>
                <a:gridCol w="914399"/>
              </a:tblGrid>
              <a:tr h="1905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6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OpenMP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CUDA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OpenCL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8A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2"/>
                        </a:rPr>
                        <a:t>Intel MPI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3"/>
                        </a:rPr>
                        <a:t>OpenMPI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4"/>
                        </a:rPr>
                        <a:t>GNU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2"/>
                        </a:rPr>
                        <a:t>Intel OpenMP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5"/>
                        </a:rPr>
                        <a:t>PGI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6"/>
                        </a:rPr>
                        <a:t>NVIDIA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  <a:hlinkClick r:id="rId6"/>
                        </a:rPr>
                        <a:t>NVIDIA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mpiicc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mpiicpc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mpiifort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6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mpicxx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mpif77/mpif90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6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g++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g77, </a:t>
                      </a: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gfortran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icpc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ifort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pgcc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pgc</a:t>
                      </a: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++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pgf77/pgf90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nvcc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nvcc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3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89669"/>
              </p:ext>
            </p:extLst>
          </p:nvPr>
        </p:nvGraphicFramePr>
        <p:xfrm>
          <a:off x="1371600" y="1092586"/>
          <a:ext cx="6400800" cy="569238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86000"/>
                <a:gridCol w="1371600"/>
                <a:gridCol w="2743200"/>
              </a:tblGrid>
              <a:tr h="305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Package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Version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Instruction for connecting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1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GNU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g++, g77,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gfortran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4.4.7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Default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4.8.4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/4.8.4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4.9.3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/4.9.3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517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Intel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icpc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ifort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16.0.1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intel-2016.1.150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79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Python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2.7.11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Default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Java</a:t>
                      </a: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1.6.0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/java/jdk-1.6.0_45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1.7.0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Default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1.8.0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/java/jdk-1.8.0_05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5751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OpenMPI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mpicc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mpicxx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mpif77/mpif90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1.6.5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openmpi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/1.6.5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9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1.8.1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openmpi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/1.8.1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517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Intel </a:t>
                      </a:r>
                      <a:r>
                        <a:rPr lang="en-US" sz="1600" b="1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MPI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mpiicc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mpiicpc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mpiifort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16.0.1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intel-2016.1.150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57514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CUDA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nvcc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5.5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cuda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/5.5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6.0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cuda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/6.0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6.5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cuda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/6.5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7.0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cuda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/7.0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57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7.5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cuda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/7.5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517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PGI</a:t>
                      </a:r>
                      <a:endParaRPr lang="en-US" sz="16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pgcc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pgc</a:t>
                      </a: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++, pgf77/pgf90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15.3</a:t>
                      </a:r>
                      <a:endParaRPr lang="en-US" sz="1400" b="1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pgi-2015.15.3</a:t>
                      </a:r>
                      <a:endParaRPr lang="en-US" sz="14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58" marR="8658" marT="8658" marB="86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6200"/>
            <a:ext cx="83058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Support: </a:t>
            </a:r>
            <a:endParaRPr lang="en-US" sz="3200" b="1" kern="0" dirty="0" smtClean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Packages, versions, instructions for connecting  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spcBef>
                <a:spcPts val="2400"/>
              </a:spcBef>
            </a:pP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677432"/>
            <a:ext cx="8077200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 smtClean="0">
                <a:latin typeface="Times New Roman"/>
                <a:ea typeface="Times New Roman"/>
                <a:cs typeface="Times New Roman"/>
              </a:rPr>
              <a:t>PANDAROOT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15.07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Software package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Panda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 for FAIRSOFT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&amp;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FAIRROOT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https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panda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gsi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de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/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en-US" sz="16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>
                <a:latin typeface="Times New Roman"/>
                <a:ea typeface="Times New Roman"/>
                <a:cs typeface="Times New Roman"/>
              </a:rPr>
              <a:t>MPD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 15.07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Software package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JINR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for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MPDROOT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&amp;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BMNROOT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mpd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jinr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ru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dr</a:t>
            </a:r>
            <a:r>
              <a:rPr lang="ru-RU" u="sng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en-US" u="sng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).</a:t>
            </a:r>
            <a:endParaRPr lang="en-US" sz="16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156583"/>
              </p:ext>
            </p:extLst>
          </p:nvPr>
        </p:nvGraphicFramePr>
        <p:xfrm>
          <a:off x="868680" y="2673540"/>
          <a:ext cx="7589520" cy="1532382"/>
        </p:xfrm>
        <a:graphic>
          <a:graphicData uri="http://schemas.openxmlformats.org/drawingml/2006/table">
            <a:tbl>
              <a:tblPr firstRow="1" firstCol="1" bandRow="1"/>
              <a:tblGrid>
                <a:gridCol w="1828800"/>
                <a:gridCol w="1371600"/>
                <a:gridCol w="438912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Package</a:t>
                      </a:r>
                      <a:endParaRPr lang="en-US" sz="18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Version</a:t>
                      </a:r>
                      <a:endParaRPr lang="en-US" sz="18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Instruction for connecting</a:t>
                      </a:r>
                      <a:endParaRPr lang="en-US" sz="18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FAIRROOT</a:t>
                      </a:r>
                      <a:endParaRPr lang="en-US" sz="1600" b="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fairroot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/v15.07a_nov15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FAIRSOFT</a:t>
                      </a:r>
                      <a:endParaRPr lang="en-US" sz="1600" b="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fairsoft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/nov15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PANDAROOT</a:t>
                      </a:r>
                      <a:endParaRPr lang="en-US" sz="1600" b="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pandaroot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/jan16-v15.07a_nov15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MPD</a:t>
                      </a:r>
                      <a:endParaRPr lang="en-US" sz="1600" b="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15.07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mpd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/20160205-v15.07a_nov15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609600"/>
            <a:ext cx="83058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Support: </a:t>
            </a:r>
            <a:endParaRPr lang="en-US" sz="3200" b="1" kern="0" dirty="0" smtClean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</a:t>
            </a:r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support of large scale </a:t>
            </a:r>
            <a:r>
              <a:rPr lang="en-US" sz="2400" kern="0" dirty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experiments</a:t>
            </a: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srgbClr val="3333F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srgbClr val="3333F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5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411480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magma</a:t>
            </a:r>
            <a:r>
              <a:rPr lang="ru-RU" b="1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2.0.0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Matrix Algebra on GPU and Multicore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Architectures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icl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cs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utk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edu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/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magma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2"/>
              </a:rPr>
              <a:t>/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scotch</a:t>
            </a:r>
            <a:r>
              <a:rPr lang="ru-RU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6.0.4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software </a:t>
            </a:r>
            <a:r>
              <a:rPr lang="en-US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package for graph and mesh/hypergraph partitioning, graph clustering, and sparse matrix ordering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scotch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gforge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inria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fr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/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 err="1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zeromq</a:t>
            </a:r>
            <a:r>
              <a:rPr lang="ru-RU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4.1.3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an intelligent transport layer for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distributed apps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http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zeromq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org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4"/>
              </a:rPr>
              <a:t>/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 err="1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zyre</a:t>
            </a:r>
            <a:r>
              <a:rPr lang="ru-RU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1.1.0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– an </a:t>
            </a:r>
            <a:r>
              <a:rPr lang="en-US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open-source framework for proximity-based peer-to-peer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applications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https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github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com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zeromq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5"/>
              </a:rPr>
              <a:t>zyre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);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US" b="1" dirty="0" err="1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czmq</a:t>
            </a:r>
            <a:r>
              <a:rPr lang="ru-RU" b="1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3.0.2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/</a:t>
            </a:r>
            <a:r>
              <a:rPr lang="en-US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C</a:t>
            </a:r>
            <a:r>
              <a:rPr lang="ru-RU" dirty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++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support for</a:t>
            </a:r>
            <a:r>
              <a:rPr lang="ru-RU" dirty="0" smtClean="0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ea typeface="Times New Roman"/>
                <a:cs typeface="Times New Roman"/>
              </a:rPr>
              <a:t>ZeroMQ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https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://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github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.</a:t>
            </a:r>
            <a:r>
              <a:rPr lang="en-US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com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zeromq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6"/>
              </a:rPr>
              <a:t>czmq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).</a:t>
            </a:r>
            <a:endParaRPr lang="en-US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1775"/>
              </p:ext>
            </p:extLst>
          </p:nvPr>
        </p:nvGraphicFramePr>
        <p:xfrm>
          <a:off x="1828800" y="1981200"/>
          <a:ext cx="6126480" cy="1831848"/>
        </p:xfrm>
        <a:graphic>
          <a:graphicData uri="http://schemas.openxmlformats.org/drawingml/2006/table">
            <a:tbl>
              <a:tblPr firstRow="1" firstCol="1" bandRow="1"/>
              <a:tblGrid>
                <a:gridCol w="1828800"/>
                <a:gridCol w="1371600"/>
                <a:gridCol w="292608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Package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Version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Instruction for connecting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magma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2.0.0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/magma/2.0.0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scotch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6.0.4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/scotch/6.0.4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zeromq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4.1.3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zeromq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/4.1.3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zyre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1.1.0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zyre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/1.1.0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czmq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3.0.2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czmq</a:t>
                      </a:r>
                      <a:r>
                        <a:rPr lang="en-US" sz="16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/3.0.2</a:t>
                      </a:r>
                      <a:endParaRPr lang="en-US" sz="16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457200" y="457200"/>
            <a:ext cx="83058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Support: </a:t>
            </a:r>
            <a:endParaRPr lang="en-US" sz="3200" b="1" kern="0" dirty="0" smtClean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Specialized libraries and packages</a:t>
            </a: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828800"/>
            <a:ext cx="7924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– </a:t>
            </a:r>
            <a:r>
              <a:rPr lang="en-US" sz="2000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CMake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is an open-source, cross-platform family of tools designed to build, test and package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software.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– </a:t>
            </a:r>
            <a:r>
              <a:rPr lang="en-US" sz="20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CMake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 used to control the software compilation process using simple platform and compiler independent configuration files, and generate native </a:t>
            </a:r>
            <a:r>
              <a:rPr lang="en-US" sz="2000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makefiles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and workspaces that can be used in the compiler environment of your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choice</a:t>
            </a:r>
            <a:r>
              <a:rPr lang="en-US" sz="2000" dirty="0" smtClean="0">
                <a:solidFill>
                  <a:srgbClr val="00009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9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https://cmake.org</a:t>
            </a:r>
            <a:r>
              <a:rPr lang="en-US" sz="2000" dirty="0" smtClean="0">
                <a:solidFill>
                  <a:srgbClr val="00009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/</a:t>
            </a:r>
            <a:endParaRPr lang="en-US" sz="2000" dirty="0" smtClean="0">
              <a:solidFill>
                <a:srgbClr val="00009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The following versions are installed on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cluster:</a:t>
            </a:r>
            <a:endParaRPr lang="en-US" sz="20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92000"/>
              </p:ext>
            </p:extLst>
          </p:nvPr>
        </p:nvGraphicFramePr>
        <p:xfrm>
          <a:off x="2286000" y="4572000"/>
          <a:ext cx="4663440" cy="933450"/>
        </p:xfrm>
        <a:graphic>
          <a:graphicData uri="http://schemas.openxmlformats.org/drawingml/2006/table">
            <a:tbl>
              <a:tblPr firstRow="1" firstCol="1" bandRow="1"/>
              <a:tblGrid>
                <a:gridCol w="914400"/>
                <a:gridCol w="914400"/>
                <a:gridCol w="283464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Package</a:t>
                      </a:r>
                      <a:endParaRPr lang="en-US" sz="18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Version</a:t>
                      </a:r>
                      <a:endParaRPr lang="en-US" sz="18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Instruction for connecting</a:t>
                      </a:r>
                      <a:endParaRPr lang="en-US" sz="1800" dirty="0">
                        <a:solidFill>
                          <a:srgbClr val="00009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CMAKE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2.8.12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Default</a:t>
                      </a:r>
                      <a:endParaRPr lang="en-US" sz="16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3.4.1</a:t>
                      </a:r>
                      <a:endParaRPr lang="en-US" sz="16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module add </a:t>
                      </a:r>
                      <a:r>
                        <a:rPr lang="en-US" sz="1600" dirty="0" err="1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hlit</a:t>
                      </a:r>
                      <a:r>
                        <a:rPr lang="en-US" sz="16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err="1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cmake</a:t>
                      </a:r>
                      <a:r>
                        <a:rPr lang="en-US" sz="1600" dirty="0">
                          <a:solidFill>
                            <a:srgbClr val="0033C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/3.4.1</a:t>
                      </a:r>
                      <a:endParaRPr lang="en-US" sz="1600" dirty="0">
                        <a:solidFill>
                          <a:srgbClr val="0033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57200"/>
            <a:ext cx="83058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Software Support: </a:t>
            </a:r>
            <a:endParaRPr lang="en-US" sz="3200" b="1" kern="0" dirty="0" smtClean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  <a:p>
            <a:pPr algn="ctr" defTabSz="914116"/>
            <a:r>
              <a:rPr lang="en-US" sz="2400" kern="0" dirty="0" err="1" smtClean="0">
                <a:solidFill>
                  <a:srgbClr val="0033C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hlinkClick r:id="rId2"/>
              </a:rPr>
              <a:t>CMake</a:t>
            </a:r>
            <a:endParaRPr lang="en-US" sz="2400" kern="0" dirty="0">
              <a:solidFill>
                <a:srgbClr val="0033C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4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04800" y="156672"/>
            <a:ext cx="8610600" cy="106252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3200" b="1" kern="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32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Enables Implementation of Efficient Numerical Methods for Hardly Solvable Problems </a:t>
            </a:r>
            <a:endParaRPr lang="en-US" sz="32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28600" y="1752600"/>
            <a:ext cx="8763000" cy="4078039"/>
            <a:chOff x="228600" y="1752600"/>
            <a:chExt cx="8763000" cy="4078039"/>
          </a:xfrm>
        </p:grpSpPr>
        <p:sp>
          <p:nvSpPr>
            <p:cNvPr id="3" name="TextBox 2"/>
            <p:cNvSpPr txBox="1"/>
            <p:nvPr/>
          </p:nvSpPr>
          <p:spPr>
            <a:xfrm>
              <a:off x="228600" y="1752600"/>
              <a:ext cx="8763000" cy="4078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An instance: </a:t>
              </a:r>
              <a:r>
                <a:rPr lang="en-US" sz="2000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The Asynchronous Differential Evolution Method </a:t>
              </a:r>
              <a:r>
                <a:rPr lang="en-US" sz="2000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(ADE)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for the numerical investigation of </a:t>
              </a:r>
              <a:r>
                <a:rPr lang="en-US" b="1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Multiparametric</a:t>
              </a: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Physical Models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using </a:t>
              </a: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global optimization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.</a:t>
              </a:r>
            </a:p>
            <a:p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The problem: </a:t>
              </a:r>
            </a:p>
            <a:p>
              <a:pPr marL="285750" indent="-285750">
                <a:buFontTx/>
                <a:buChar char="-"/>
              </a:pP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Find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                             ,</a:t>
              </a:r>
            </a:p>
            <a:p>
              <a:pPr>
                <a:spcBef>
                  <a:spcPts val="600"/>
                </a:spcBef>
              </a:pP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   where the function                   may be: </a:t>
              </a: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non-differentiable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,</a:t>
              </a: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non-continuous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,</a:t>
              </a: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multi-modal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.</a:t>
              </a:r>
              <a:endParaRPr lang="en-US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The differential evolution method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(DE), advocated by its authors (R. </a:t>
              </a:r>
              <a:r>
                <a:rPr lang="en-US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Storn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&amp; K. Price,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1995) to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require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few control variables,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to be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robust, easy to use and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to lend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itself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very well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to parallel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computation, has the drawback that the generation of new variations is hindered by the slowest vector. </a:t>
              </a:r>
            </a:p>
            <a:p>
              <a:pPr marL="285750" indent="-285750">
                <a:buFontTx/>
                <a:buChar char="-"/>
              </a:pPr>
              <a:r>
                <a:rPr lang="en-US" b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ADE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innovations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: </a:t>
              </a:r>
              <a:endParaRPr lang="en-US" dirty="0" smtClean="0">
                <a:solidFill>
                  <a:srgbClr val="000090"/>
                </a:solidFill>
                <a:latin typeface="Calibri" panose="020F0502020204030204" pitchFamily="34" charset="0"/>
              </a:endParaRPr>
            </a:p>
            <a:p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   • </a:t>
              </a:r>
              <a:r>
                <a:rPr lang="en-US" b="1" i="1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asynchronicity</a:t>
              </a:r>
              <a:endParaRPr lang="en-US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   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• </a:t>
              </a:r>
              <a:r>
                <a:rPr lang="en-US" b="1" i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restart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to get out from a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fake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minimum (ADE-R)</a:t>
              </a:r>
            </a:p>
            <a:p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   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• </a:t>
              </a:r>
              <a:r>
                <a:rPr lang="en-US" b="1" i="1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directionality of </a:t>
              </a:r>
              <a:r>
                <a:rPr lang="en-US" b="1" i="1" dirty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the search </a:t>
              </a:r>
              <a:r>
                <a:rPr lang="en-US" dirty="0">
                  <a:solidFill>
                    <a:srgbClr val="000090"/>
                  </a:solidFill>
                  <a:latin typeface="Calibri" panose="020F0502020204030204" pitchFamily="34" charset="0"/>
                </a:rPr>
                <a:t>by taking into account pair 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correlations (ADE-D) </a:t>
              </a:r>
            </a:p>
            <a:p>
              <a:r>
                <a:rPr lang="en-US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-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  </a:t>
              </a:r>
              <a:r>
                <a:rPr lang="en-US" dirty="0" err="1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HybriLIT</a:t>
              </a:r>
              <a:r>
                <a:rPr lang="en-US" dirty="0" smtClean="0">
                  <a:solidFill>
                    <a:srgbClr val="000090"/>
                  </a:solidFill>
                  <a:latin typeface="Calibri" panose="020F0502020204030204" pitchFamily="34" charset="0"/>
                </a:rPr>
                <a:t> code implementations have been done for two different physical problems.</a:t>
              </a:r>
              <a:endParaRPr lang="en-US" dirty="0">
                <a:solidFill>
                  <a:srgbClr val="00009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7" t="39561" r="24810"/>
            <a:stretch/>
          </p:blipFill>
          <p:spPr bwMode="auto">
            <a:xfrm>
              <a:off x="1059679" y="2632150"/>
              <a:ext cx="1640792" cy="453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10"/>
            <a:stretch/>
          </p:blipFill>
          <p:spPr bwMode="auto">
            <a:xfrm>
              <a:off x="2895600" y="2667000"/>
              <a:ext cx="5105400" cy="347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971800"/>
              <a:ext cx="914399" cy="30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362200" y="6243935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Жабицкая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Е.И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.,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Жабицкий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М.В.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Математическое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моделирование, 2012, т. 24,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No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 12, c.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33–37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Zhabitskaya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E.I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Zhabitsky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M.V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., LNCS 7125,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Springer Berlin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Heidelberg, 2012, pp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 328–333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04800" y="2289558"/>
            <a:ext cx="8763000" cy="3157954"/>
            <a:chOff x="304800" y="2362200"/>
            <a:chExt cx="8763000" cy="3157954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04800" y="2362200"/>
              <a:ext cx="8534400" cy="2895600"/>
              <a:chOff x="152400" y="3457575"/>
              <a:chExt cx="8943975" cy="3095625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3457575"/>
                <a:ext cx="4400550" cy="309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3495675"/>
                <a:ext cx="4371975" cy="3057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533400" y="5181600"/>
              <a:ext cx="3886200" cy="338554"/>
              <a:chOff x="533400" y="5486400"/>
              <a:chExt cx="3886200" cy="338554"/>
            </a:xfrm>
            <a:noFill/>
          </p:grpSpPr>
          <p:pic>
            <p:nvPicPr>
              <p:cNvPr id="1024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00" y="5508920"/>
                <a:ext cx="1676400" cy="2822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33400" y="5486400"/>
                <a:ext cx="2307042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9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Disregarding fluctuations </a:t>
                </a:r>
                <a:endParaRPr lang="en-US" sz="1600" dirty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" name="Группа 4"/>
            <p:cNvGrpSpPr/>
            <p:nvPr/>
          </p:nvGrpSpPr>
          <p:grpSpPr>
            <a:xfrm>
              <a:off x="4572000" y="5181600"/>
              <a:ext cx="4495800" cy="338554"/>
              <a:chOff x="4800600" y="5224046"/>
              <a:chExt cx="4495800" cy="338554"/>
            </a:xfrm>
            <a:noFill/>
          </p:grpSpPr>
          <p:sp>
            <p:nvSpPr>
              <p:cNvPr id="10" name="TextBox 9"/>
              <p:cNvSpPr txBox="1"/>
              <p:nvPr/>
            </p:nvSpPr>
            <p:spPr>
              <a:xfrm>
                <a:off x="4800600" y="5224046"/>
                <a:ext cx="2021387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9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rPr>
                  <a:t>Including fluctuations </a:t>
                </a:r>
                <a:endParaRPr lang="en-US" sz="1600" dirty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pic>
            <p:nvPicPr>
              <p:cNvPr id="1024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600" y="5303520"/>
                <a:ext cx="2590800" cy="24020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533401" y="76200"/>
            <a:ext cx="8077199" cy="6096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ADE-SFF Structural Analysis of Vesicular Systems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12403" y="838200"/>
            <a:ext cx="8326797" cy="1538645"/>
            <a:chOff x="512403" y="910842"/>
            <a:chExt cx="8326797" cy="153864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" r="4820" b="4121"/>
            <a:stretch/>
          </p:blipFill>
          <p:spPr bwMode="auto">
            <a:xfrm>
              <a:off x="512403" y="910842"/>
              <a:ext cx="1392597" cy="145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" r="2122" b="2847"/>
            <a:stretch/>
          </p:blipFill>
          <p:spPr bwMode="auto">
            <a:xfrm>
              <a:off x="1973366" y="1011241"/>
              <a:ext cx="2217634" cy="1274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4" y="999632"/>
              <a:ext cx="2452686" cy="138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259" y="990600"/>
              <a:ext cx="2089941" cy="145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0" y="5526479"/>
            <a:ext cx="9144000" cy="954079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  Modeling the structure of </a:t>
            </a:r>
            <a:r>
              <a:rPr lang="en-US" sz="1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poly-dispersed </a:t>
            </a:r>
            <a:r>
              <a:rPr lang="en-US" sz="1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lipid DMPC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(1,2-dimyristoyl-sn-glycero-3-phosphocholine) </a:t>
            </a:r>
            <a:r>
              <a:rPr lang="en-US" sz="1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vesicles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solvated in 40% sucrose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solution.  Analysis of small-angle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scattering of synchrotron radiation data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used the method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Separate Form Factors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(SFF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), modified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order to include the fluctuations of the lipid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bilayers. The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fitting of the parameters responsible of the vesicular structures was based on the ADE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algorithm.</a:t>
            </a:r>
            <a:endParaRPr lang="en-US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540" y="6397823"/>
            <a:ext cx="3124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E.I.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Zhabitskaya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(LIT Seminar, April 2016)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04800" y="1219200"/>
            <a:ext cx="7772400" cy="2895600"/>
            <a:chOff x="457200" y="1771649"/>
            <a:chExt cx="9067800" cy="340995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1934"/>
            <a:stretch/>
          </p:blipFill>
          <p:spPr bwMode="auto">
            <a:xfrm>
              <a:off x="457200" y="1771649"/>
              <a:ext cx="4482981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525" y="1771650"/>
              <a:ext cx="4562475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Заголовок 1"/>
          <p:cNvSpPr txBox="1">
            <a:spLocks/>
          </p:cNvSpPr>
          <p:nvPr/>
        </p:nvSpPr>
        <p:spPr>
          <a:xfrm>
            <a:off x="304800" y="156672"/>
            <a:ext cx="8610600" cy="68152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32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Speedup of Multithreaded ADE on </a:t>
            </a:r>
            <a:r>
              <a:rPr lang="en-US" sz="3200" b="1" kern="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endParaRPr lang="en-US" sz="32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009775" y="4038600"/>
            <a:ext cx="5534025" cy="381000"/>
            <a:chOff x="762000" y="4953000"/>
            <a:chExt cx="5534025" cy="381000"/>
          </a:xfrm>
        </p:grpSpPr>
        <p:sp>
          <p:nvSpPr>
            <p:cNvPr id="3" name="TextBox 2"/>
            <p:cNvSpPr txBox="1"/>
            <p:nvPr/>
          </p:nvSpPr>
          <p:spPr>
            <a:xfrm>
              <a:off x="762000" y="4953000"/>
              <a:ext cx="4506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Linear </a:t>
              </a:r>
              <a:r>
                <a:rPr lang="en-US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ADE-R speed-up is observed up to </a:t>
              </a:r>
              <a:endPara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018254"/>
              <a:ext cx="1190625" cy="31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26874"/>
            <a:ext cx="3276599" cy="217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5200" y="4648200"/>
            <a:ext cx="36383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16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Rosenbrock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problem (D = 10)</a:t>
            </a:r>
          </a:p>
          <a:p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Method ADE-R (</a:t>
            </a:r>
            <a:r>
              <a:rPr lang="en-US" sz="1600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en-US" sz="1600" i="1" baseline="-250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</a:t>
            </a:r>
            <a:r>
              <a:rPr lang="en-US" sz="1600" baseline="300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init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 10, k = 2).</a:t>
            </a:r>
          </a:p>
          <a:p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Averaged over 100 runs for each method.</a:t>
            </a:r>
          </a:p>
          <a:p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Reliability 100% for both methods.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540" y="6397823"/>
            <a:ext cx="3124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E.I. </a:t>
            </a:r>
            <a:r>
              <a:rPr lang="en-US" sz="1400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Zhabitskaya</a:t>
            </a: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 (LIT Seminar, April 2016)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8316" y="1290638"/>
            <a:ext cx="8153400" cy="249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5367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1732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8098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4464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9036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3608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8180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275263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Computer time vs number of processes and discretization N. Calculations on the </a:t>
            </a:r>
            <a:r>
              <a:rPr lang="en-US" altLang="en-US" sz="1800" kern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cluster of the microscopic OP for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altLang="en-US" sz="1800" kern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  <a:r>
              <a:rPr lang="ru-RU" altLang="en-US" sz="1800" kern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28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50 </a:t>
            </a:r>
            <a:r>
              <a:rPr lang="en-US" altLang="en-US" sz="1800" kern="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Mev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/Nucleon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endParaRPr lang="en-US" altLang="en-US" sz="1800" kern="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kern="0" dirty="0">
              <a:solidFill>
                <a:srgbClr val="000000"/>
              </a:solidFill>
            </a:endParaRPr>
          </a:p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kern="0" dirty="0">
              <a:solidFill>
                <a:srgbClr val="000000"/>
              </a:solidFill>
            </a:endParaRPr>
          </a:p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kern="0" dirty="0">
              <a:solidFill>
                <a:srgbClr val="000000"/>
              </a:solidFill>
            </a:endParaRPr>
          </a:p>
          <a:p>
            <a:pPr defTabSz="9141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Most recent results of analysis of elastic scattering and fragmentation processes of </a:t>
            </a:r>
            <a:r>
              <a:rPr lang="ru-RU" altLang="en-US" sz="1800" kern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Be+</a:t>
            </a:r>
            <a:r>
              <a:rPr lang="ru-RU" altLang="en-US" sz="1800" kern="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12</a:t>
            </a:r>
            <a:r>
              <a:rPr lang="ru-RU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en-US" altLang="en-US" sz="1800" kern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from </a:t>
            </a:r>
            <a:r>
              <a:rPr lang="en-US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[Phys. Rev. </a:t>
            </a:r>
            <a:r>
              <a:rPr lang="en-US" altLang="en-US" sz="1800" b="1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 91</a:t>
            </a:r>
            <a:r>
              <a:rPr lang="ru-RU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(</a:t>
            </a:r>
            <a:r>
              <a:rPr lang="ru-RU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2015</a:t>
            </a:r>
            <a:r>
              <a:rPr lang="en-US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  <a:r>
              <a:rPr lang="ru-RU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034606</a:t>
            </a:r>
            <a:r>
              <a:rPr lang="en-US" altLang="en-US" sz="1800" kern="0" dirty="0"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] </a:t>
            </a:r>
          </a:p>
        </p:txBody>
      </p:sp>
      <p:pic>
        <p:nvPicPr>
          <p:cNvPr id="3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0" y="4059238"/>
            <a:ext cx="3313112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49704"/>
            <a:ext cx="36004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973083"/>
            <a:ext cx="75469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95400" y="6428629"/>
            <a:ext cx="7772400" cy="27697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defTabSz="914116"/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V.K.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Lukyanov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D.N.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Kadrev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E.V.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Zemlyanaya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K.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Spasova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K.V.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Lukyanov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A.N.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Antonov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M.K.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Gaidarov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, PRC 91, 034606 (2015)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4" y="152402"/>
            <a:ext cx="8077199" cy="9906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Hybrid Optical Potential Description of Elastic Scattering and Fragmentation Processes</a:t>
            </a:r>
          </a:p>
        </p:txBody>
      </p:sp>
    </p:spTree>
    <p:extLst>
      <p:ext uri="{BB962C8B-B14F-4D97-AF65-F5344CB8AC3E}">
        <p14:creationId xmlns:p14="http://schemas.microsoft.com/office/powerpoint/2010/main" val="34115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273" y="2590800"/>
            <a:ext cx="9064727" cy="3566160"/>
            <a:chOff x="1" y="2286000"/>
            <a:chExt cx="9064727" cy="356616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286000"/>
              <a:ext cx="3087939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125" y="2286000"/>
              <a:ext cx="3091603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286000"/>
              <a:ext cx="2993191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3886200" y="6504829"/>
            <a:ext cx="5029200" cy="27697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defTabSz="914116"/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K.V.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Lukyanov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et al.,  EXON-2014,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Publ.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in the Conference Proceedings (2015)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460" y="1463049"/>
            <a:ext cx="8531940" cy="1015663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potential computations and comparison with experimental data of total interaction cross-sections of the exotic nuclei </a:t>
            </a:r>
            <a:r>
              <a:rPr lang="en-US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and </a:t>
            </a:r>
            <a:r>
              <a:rPr lang="en-US" sz="2000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8,9</a:t>
            </a:r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 with different nuclei over a large range of energies and masses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3403" y="228600"/>
            <a:ext cx="8077199" cy="9906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Optical Potential Computation of Total Interaction Cross-Sections of Exotic Nuclei</a:t>
            </a:r>
          </a:p>
        </p:txBody>
      </p:sp>
    </p:spTree>
    <p:extLst>
      <p:ext uri="{BB962C8B-B14F-4D97-AF65-F5344CB8AC3E}">
        <p14:creationId xmlns:p14="http://schemas.microsoft.com/office/powerpoint/2010/main" val="38368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4" y="838200"/>
            <a:ext cx="3124196" cy="2246741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boundary value problem of the polaron model was formulated and solved using our MPI/C++ code.</a:t>
            </a:r>
          </a:p>
          <a:p>
            <a:pPr defTabSz="914116"/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comparison of numerical outputs with experimental data (see figures) has shown that the developed model consistently describes the dynamics of the </a:t>
            </a:r>
            <a:r>
              <a:rPr lang="en-US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electron photoemission in water under the laser radiation in the ultra-violet range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318778"/>
            <a:ext cx="8153398" cy="539222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>
              <a:lnSpc>
                <a:spcPct val="80000"/>
              </a:lnSpc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•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В.Д.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Лахно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А.В.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Волохова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Е.В.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Земляная, И.В.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Амирханов,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И.В.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Пузынин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Т.П.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Пузынина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 Поверхность,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82-87,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2015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defTabSz="914116">
              <a:lnSpc>
                <a:spcPct val="80000"/>
              </a:lnSpc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• 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Zemlyanaya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A.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Volokhova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V. D.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Lakhno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I.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Amirkhanov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I. V.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Puzynin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T. P.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Puzynina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V. S.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Rikhvitskiy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Kh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Atanasova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pl-PL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AIP Conf. Proc. 1684, 100006 (2015); http://dx.doi.org/10.1063/1.4934343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4" y="76199"/>
            <a:ext cx="8077199" cy="6096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Dynamical model of the hydrated electron </a:t>
            </a:r>
            <a:r>
              <a:rPr lang="en-US" sz="2800" kern="0" dirty="0">
                <a:solidFill>
                  <a:srgbClr val="000090"/>
                </a:solidFill>
                <a:latin typeface="Calibri" panose="020F0502020204030204" pitchFamily="34" charset="0"/>
              </a:rPr>
              <a:t>(</a:t>
            </a:r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polaron</a:t>
            </a:r>
            <a:r>
              <a:rPr lang="en-US" sz="2800" kern="0" dirty="0">
                <a:solidFill>
                  <a:srgbClr val="000090"/>
                </a:solidFill>
                <a:latin typeface="Calibri" panose="020F0502020204030204" pitchFamily="34" charset="0"/>
              </a:rPr>
              <a:t>)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3714750" y="838200"/>
            <a:ext cx="5200650" cy="2343150"/>
            <a:chOff x="914400" y="990600"/>
            <a:chExt cx="6781800" cy="2678113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990600"/>
              <a:ext cx="3295782" cy="267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266" y="990601"/>
              <a:ext cx="3347934" cy="267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63722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0424" y="3200400"/>
            <a:ext cx="25673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Efficiency of </a:t>
            </a: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Parallel Optimization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number 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serial arithmetic operations at the stage 2 of the above algorithm is growing </a:t>
            </a: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proportionally to P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i.e., extremely high acceleration of calculations on multi-processor systems is not available. </a:t>
            </a:r>
            <a:endParaRPr lang="en-US" sz="14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Maximal 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acceleration (10 times) is achieved in the case of 12 parallel processes on multi-CPU </a:t>
            </a: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systems CICC 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1400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and the 4-time speed up is available on </a:t>
            </a: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n-US" sz="14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4-core one-CPU </a:t>
            </a:r>
            <a:r>
              <a:rPr lang="en-US" sz="1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system.</a:t>
            </a:r>
            <a:endParaRPr lang="en-US" sz="14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457204" y="76200"/>
            <a:ext cx="8458196" cy="6096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Optimization and Design of an Ion Source Cryogenic Cell</a:t>
            </a:r>
            <a:endParaRPr lang="en-US" sz="2800" kern="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Рисунок 16" descr="http://cs629519.vk.me/v629519514/29626/GcTt6cXwIw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804545"/>
            <a:ext cx="4413250" cy="277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CSpeedu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581401"/>
            <a:ext cx="33020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4800" y="6320135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Alexander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Ayriyan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, Jan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Busa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 Jr.,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Eugeny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 E. Donets,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Hovik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Grigorian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, Jan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Pribis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, Applied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rPr>
              <a:t>Thermal Engineering (2016), vol. 94, pp. 151–158, </a:t>
            </a:r>
            <a:r>
              <a:rPr lang="en-US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  <a:hlinkClick r:id="rId4"/>
              </a:rPr>
              <a:t>doi:10.1016/j.applthermaleng.2015.10.095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" y="874455"/>
            <a:ext cx="449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Simulation of the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thermal </a:t>
            </a:r>
            <a:r>
              <a:rPr lang="en-US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behaviour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multi-cylindrical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device with a non-trivial design area and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nonlinear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thermodynamic properties of materials at cryogenic temperatures. </a:t>
            </a:r>
            <a:endParaRPr lang="en-US" sz="16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model describes the </a:t>
            </a:r>
            <a:r>
              <a:rPr lang="en-US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cryogenic </a:t>
            </a:r>
            <a:r>
              <a:rPr lang="en-US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cell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designed for pulse feeding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working gases in the chamber of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source </a:t>
            </a:r>
            <a:r>
              <a:rPr lang="en-US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generating </a:t>
            </a:r>
            <a:r>
              <a:rPr lang="en-US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multiply charged ions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endParaRPr lang="en-US" sz="16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mode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operation of the cryogenic cell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asks for 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periodic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valve opening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closing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 injection of a gaseous substance in the millisecond range.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495800" y="3693855"/>
            <a:ext cx="449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simulations unveiled the occurrence of a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transient regime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thermal </a:t>
            </a:r>
            <a:r>
              <a:rPr lang="en-US" sz="16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behaviour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with an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initialization 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about 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5-10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seconds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r>
              <a:rPr lang="en-US" sz="1600" b="1" i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figures above</a:t>
            </a: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point to various instances of the surface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temperature evolution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depth z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</a:t>
            </a:r>
            <a:r>
              <a:rPr lang="en-US" sz="16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).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r>
              <a:rPr lang="en-US" sz="1600" b="1" i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figure at left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points the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speed up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OpenCL GPU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parallel algorithm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noticed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fracture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was identified to come from the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change of the information flow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caused by 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RAM limitations </a:t>
            </a:r>
            <a:r>
              <a:rPr lang="en-US" sz="1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K40 setup</a:t>
            </a:r>
            <a:r>
              <a:rPr lang="en-US" sz="1600" dirty="0" smtClean="0">
                <a:solidFill>
                  <a:srgbClr val="000090"/>
                </a:solidFill>
                <a:latin typeface="Calibri" panose="020F0502020204030204" pitchFamily="34" charset="0"/>
              </a:rPr>
              <a:t>.</a:t>
            </a:r>
            <a:endParaRPr lang="en-US" sz="160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7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4" y="76200"/>
            <a:ext cx="8458196" cy="8382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>
              <a:lnSpc>
                <a:spcPct val="80000"/>
              </a:lnSpc>
            </a:pP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Standing Wave Solutions Corresponding </a:t>
            </a:r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the </a:t>
            </a: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Cavity</a:t>
            </a:r>
            <a:endParaRPr lang="en-US" sz="28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lnSpc>
                <a:spcPct val="80000"/>
              </a:lnSpc>
            </a:pP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Resonances </a:t>
            </a:r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BSCCO Intrinsic Josephson </a:t>
            </a: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Junctions</a:t>
            </a:r>
            <a:endParaRPr lang="en-US" sz="2800" kern="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4051756"/>
            <a:ext cx="676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  <a:hlinkClick r:id="rId2" action="ppaction://hlinkfile"/>
              </a:rPr>
              <a:t>film_ef.avi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508820" y="2003789"/>
            <a:ext cx="3025580" cy="1997050"/>
            <a:chOff x="5000149" y="1228630"/>
            <a:chExt cx="3601879" cy="2377440"/>
          </a:xfrm>
        </p:grpSpPr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228630"/>
              <a:ext cx="1820228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149" y="1228632"/>
              <a:ext cx="1781651" cy="237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>
            <a:off x="228600" y="1182758"/>
            <a:ext cx="2186940" cy="247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4486" y="6553200"/>
            <a:ext cx="746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Ivan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Hristov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Radoslava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Hristova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Stefka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Dimova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 Sofia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University,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Bulgaria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/ LIT, </a:t>
            </a:r>
            <a:r>
              <a:rPr lang="en-US" sz="12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JINR, May 26, 2016 Seminar in LIT-JINR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702" y="1089386"/>
            <a:ext cx="422909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Hybrid </a:t>
            </a:r>
            <a:r>
              <a:rPr lang="en-US" sz="20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MPI+OpenMP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Parallelization</a:t>
            </a:r>
            <a:endParaRPr 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a Leapfrog Algorithm for Solving Systems of 2D Sine-Gordon Equations</a:t>
            </a:r>
            <a:endParaRPr 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3665851"/>
            <a:ext cx="42672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Computational challenges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solving this system: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Discretization of the 2D domain may ask for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mesh points.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Stable integration scheme with respect to the time variable depends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problem parameters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may ask for 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steps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4600" y="1595497"/>
            <a:ext cx="22860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Intrinsic Josephson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Junctions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BSCCO crystals (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IJJ-BSCO) are a strong source of THz radiation. </a:t>
            </a:r>
            <a:endParaRPr lang="en-US" sz="16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phase dynamics </a:t>
            </a: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IJJ-BSCO is described by a system </a:t>
            </a: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perturbed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2D Sine-Gordon equations</a:t>
            </a: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endParaRPr lang="en-US" sz="1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351597" y="4981599"/>
            <a:ext cx="6249825" cy="1495401"/>
            <a:chOff x="1351597" y="4981599"/>
            <a:chExt cx="6249825" cy="14954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351597" y="4981599"/>
              <a:ext cx="6249825" cy="1495401"/>
              <a:chOff x="1351597" y="4876800"/>
              <a:chExt cx="6249825" cy="1495401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597" y="4880612"/>
                <a:ext cx="2077403" cy="1483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5673" y="4889158"/>
                <a:ext cx="2045970" cy="1483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876800"/>
                <a:ext cx="2115022" cy="149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547027" y="5638800"/>
              <a:ext cx="881973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HybriLIT</a:t>
              </a: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E5-2695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v2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4427" y="5650992"/>
              <a:ext cx="815031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IICT-BAS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X5560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1800" y="5638800"/>
              <a:ext cx="815031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IICT-BAS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X5560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00412" y="4038600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prstClr val="black"/>
                </a:solidFill>
                <a:hlinkClick r:id="rId9" action="ppaction://hlinkfile"/>
              </a:rPr>
              <a:t>film_phasei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endParaRPr lang="en-US" sz="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4" y="76200"/>
            <a:ext cx="8458196" cy="8382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>
              <a:lnSpc>
                <a:spcPct val="80000"/>
              </a:lnSpc>
            </a:pP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Standing Wave Solutions Corresponding </a:t>
            </a:r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the </a:t>
            </a: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Cavity</a:t>
            </a:r>
            <a:endParaRPr lang="en-US" sz="28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defTabSz="914116">
              <a:lnSpc>
                <a:spcPct val="80000"/>
              </a:lnSpc>
            </a:pP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Resonances </a:t>
            </a:r>
            <a:r>
              <a:rPr lang="en-US" sz="28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BSCCO Intrinsic Josephson </a:t>
            </a: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Junctions</a:t>
            </a:r>
            <a:endParaRPr lang="en-US" sz="2800" kern="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337213" y="1905004"/>
            <a:ext cx="3177922" cy="1901952"/>
            <a:chOff x="4899278" y="1905004"/>
            <a:chExt cx="3177922" cy="1901952"/>
          </a:xfrm>
        </p:grpSpPr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017" y="1905004"/>
              <a:ext cx="1456183" cy="190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278" y="1905006"/>
              <a:ext cx="1425322" cy="1898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>
            <a:off x="381000" y="1182758"/>
            <a:ext cx="2186940" cy="247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4486" y="6553200"/>
            <a:ext cx="7463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Ivan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Hristov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Radoslava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Hristova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Stefka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Dimova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Sofia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University,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Bulgaria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/ LIT,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JINR, May 26, 2016 Seminar in LIT-JINR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702" y="990600"/>
            <a:ext cx="422909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Hybrid </a:t>
            </a:r>
            <a:r>
              <a:rPr lang="en-US" sz="20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MPI+OpenMP</a:t>
            </a: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Parallelization</a:t>
            </a:r>
            <a:endParaRPr 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a Leapfrog Algorithm for Solving Systems of 2D Sine-Gordon Equations</a:t>
            </a:r>
            <a:endParaRPr lang="en-US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755005"/>
            <a:ext cx="42672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Computational challenges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solving this system: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Discretization of the 2D domain may ask for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mesh points.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Stable integration scheme with respect to the time variable depends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problem parameters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may ask for 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–10</a:t>
            </a:r>
            <a:r>
              <a:rPr lang="en-US" sz="1600" baseline="30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steps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7000" y="1595497"/>
            <a:ext cx="22860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Intrinsic Josephson 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Junctions </a:t>
            </a:r>
            <a:r>
              <a:rPr lang="en-US" sz="1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BSCCO crystals (</a:t>
            </a:r>
            <a:r>
              <a:rPr lang="en-US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IJJ-BSCO) are a strong source of THz radiation. </a:t>
            </a:r>
            <a:endParaRPr lang="en-US" sz="16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phase dynamics </a:t>
            </a: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the IJJ-BSCO is described by a system </a:t>
            </a: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perturbed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2D Sine-Gordon equations</a:t>
            </a:r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endParaRPr lang="en-US" sz="1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1454065" y="5132569"/>
            <a:ext cx="5937335" cy="1420631"/>
            <a:chOff x="1351597" y="4981599"/>
            <a:chExt cx="6249825" cy="149540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351597" y="4981599"/>
              <a:ext cx="6249825" cy="1495401"/>
              <a:chOff x="1351597" y="4876800"/>
              <a:chExt cx="6249825" cy="1495401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597" y="4880612"/>
                <a:ext cx="2077403" cy="1483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5673" y="4889158"/>
                <a:ext cx="2045970" cy="1483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876800"/>
                <a:ext cx="2115022" cy="149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547027" y="5638800"/>
              <a:ext cx="881973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HybriLIT</a:t>
              </a: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E5-2695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v2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4427" y="5650992"/>
              <a:ext cx="815031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IICT-BAS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X5560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1800" y="5638800"/>
              <a:ext cx="815031" cy="5355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IICT-BAS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Intel </a:t>
              </a: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Xeon</a:t>
              </a:r>
            </a:p>
            <a:p>
              <a:pPr>
                <a:lnSpc>
                  <a:spcPct val="80000"/>
                </a:lnSpc>
              </a:pPr>
              <a:r>
                <a:rPr lang="pt-BR" sz="12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X5560</a:t>
              </a:r>
              <a:endParaRPr lang="en-US" sz="1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238535" y="3800303"/>
            <a:ext cx="3295865" cy="1238594"/>
            <a:chOff x="4800600" y="3800303"/>
            <a:chExt cx="3295865" cy="1238594"/>
          </a:xfrm>
        </p:grpSpPr>
        <p:pic>
          <p:nvPicPr>
            <p:cNvPr id="9" name="film_ef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800600" y="3810000"/>
              <a:ext cx="1543265" cy="1228897"/>
            </a:xfrm>
            <a:prstGeom prst="rect">
              <a:avLst/>
            </a:prstGeom>
          </p:spPr>
        </p:pic>
        <p:pic>
          <p:nvPicPr>
            <p:cNvPr id="13" name="film_phase.avi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553200" y="3800303"/>
              <a:ext cx="1543265" cy="1228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021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7800" y="3505200"/>
            <a:ext cx="381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Acceleration dependence on the </a:t>
            </a:r>
            <a:r>
              <a:rPr lang="en-US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programming paradigm and code length.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OpenCL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</a:t>
            </a:r>
            <a:r>
              <a: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CUDA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using a </a:t>
            </a: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same framework </a:t>
            </a:r>
            <a:r>
              <a:rPr lang="en-US" sz="1400" dirty="0">
                <a:solidFill>
                  <a:srgbClr val="3333FF"/>
                </a:solidFill>
                <a:latin typeface="Calibri" panose="020F0502020204030204" pitchFamily="34" charset="0"/>
              </a:rPr>
              <a:t>(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local group of 512 threads and 100 decoders working in parallel</a:t>
            </a:r>
            <a:r>
              <a:rPr lang="en-US" sz="14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)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4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yield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4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comparable results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en-US" sz="1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Comparison with CPU code using </a:t>
            </a:r>
            <a:r>
              <a: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C++ </a:t>
            </a:r>
            <a:r>
              <a:rPr lang="en-US" sz="1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compiler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 done under use of a single Intel Xeon E5-2695v3 core </a:t>
            </a:r>
            <a:r>
              <a:rPr lang="en-US" sz="14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(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O3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optimization</a:t>
            </a:r>
            <a:r>
              <a:rPr lang="en-US" sz="1400" dirty="0" smtClean="0">
                <a:solidFill>
                  <a:srgbClr val="3333FF"/>
                </a:solidFill>
                <a:latin typeface="Calibri" panose="020F0502020204030204" pitchFamily="34" charset="0"/>
              </a:rPr>
              <a:t>)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was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measured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10 000 decoded code words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 </a:t>
            </a:r>
            <a:r>
              <a:rPr lang="en-US" sz="1400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en-US" sz="1400" i="1" baseline="-250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/</a:t>
            </a:r>
            <a:r>
              <a:rPr lang="en-US" sz="1400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</a:t>
            </a:r>
            <a:r>
              <a:rPr lang="en-US" sz="1400" baseline="-25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=2dB.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8600" y="76200"/>
            <a:ext cx="8763000" cy="76200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>
              <a:lnSpc>
                <a:spcPct val="80000"/>
              </a:lnSpc>
            </a:pPr>
            <a:r>
              <a:rPr lang="en-US" sz="26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Performance Evaluation of Parallel Processing in a Case Study </a:t>
            </a:r>
            <a:r>
              <a:rPr lang="en-US" sz="26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 Low Density Parity Check (LDPC) </a:t>
            </a:r>
            <a:r>
              <a:rPr lang="en-US" sz="26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Codes for Error Corrections</a:t>
            </a:r>
            <a:endParaRPr lang="en-US" sz="2600" kern="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8600" y="1143000"/>
            <a:ext cx="4572000" cy="2441377"/>
            <a:chOff x="4343400" y="1143000"/>
            <a:chExt cx="4572000" cy="2441377"/>
          </a:xfrm>
        </p:grpSpPr>
        <p:grpSp>
          <p:nvGrpSpPr>
            <p:cNvPr id="2" name="Группа 1"/>
            <p:cNvGrpSpPr>
              <a:grpSpLocks noChangeAspect="1"/>
            </p:cNvGrpSpPr>
            <p:nvPr/>
          </p:nvGrpSpPr>
          <p:grpSpPr>
            <a:xfrm>
              <a:off x="4343402" y="1143000"/>
              <a:ext cx="4571998" cy="2112264"/>
              <a:chOff x="0" y="1245870"/>
              <a:chExt cx="5715000" cy="2640330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5870"/>
                <a:ext cx="2766060" cy="264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8940" y="1245870"/>
                <a:ext cx="2766060" cy="264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Прямоугольник 2"/>
            <p:cNvSpPr/>
            <p:nvPr/>
          </p:nvSpPr>
          <p:spPr>
            <a:xfrm>
              <a:off x="4343400" y="3276600"/>
              <a:ext cx="217104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OpenCL </a:t>
              </a:r>
              <a:r>
                <a:rPr 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programing </a:t>
              </a:r>
              <a:r>
                <a:rPr lang="en-US" sz="1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model</a:t>
              </a:r>
              <a:endPara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781800" y="3276600"/>
              <a:ext cx="20273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CUDA </a:t>
              </a:r>
              <a:r>
                <a:rPr 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programing </a:t>
              </a:r>
              <a:r>
                <a:rPr lang="en-US" sz="14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model</a:t>
              </a:r>
              <a:endPara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129547" y="3733800"/>
            <a:ext cx="5052053" cy="2056448"/>
            <a:chOff x="0" y="3733800"/>
            <a:chExt cx="5943600" cy="241935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33800"/>
              <a:ext cx="300037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" b="1"/>
            <a:stretch/>
          </p:blipFill>
          <p:spPr bwMode="auto">
            <a:xfrm>
              <a:off x="3000375" y="3733800"/>
              <a:ext cx="29432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5257800" y="5334000"/>
            <a:ext cx="373380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Benchmarks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were conducted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the NASA CCSDS (256,128) standard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its photographically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expanded 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derivations. Run on </a:t>
            </a:r>
            <a:r>
              <a:rPr lang="en-US" sz="1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NVIDIA </a:t>
            </a:r>
            <a:r>
              <a:rPr lang="en-US" sz="1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Tesla K80 (Kepler G210 architecture</a:t>
            </a:r>
            <a:r>
              <a:rPr lang="en-US" sz="1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).</a:t>
            </a:r>
            <a:endParaRPr lang="en-US" sz="14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" y="5715000"/>
            <a:ext cx="259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Acceleration dependence on the local group </a:t>
            </a:r>
            <a:r>
              <a:rPr lang="en-US" sz="12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size</a:t>
            </a:r>
            <a:endParaRPr lang="en-US" sz="1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7000" y="570607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Acceleration dependence on the number of </a:t>
            </a:r>
            <a:r>
              <a:rPr lang="en-US" sz="12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decoders working </a:t>
            </a:r>
            <a:r>
              <a:rPr lang="en-US" sz="12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</a:t>
            </a:r>
            <a:r>
              <a:rPr lang="en-US" sz="12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parallel</a:t>
            </a:r>
            <a:endParaRPr lang="en-US" sz="12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5800" y="6428601"/>
            <a:ext cx="45012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Jan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Broulim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(LIT &amp; TU Prague),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Alexander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Ayriyan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(LIT),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4" y="1066800"/>
            <a:ext cx="3678936" cy="22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srgbClr val="3333F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6405563"/>
            <a:ext cx="9144000" cy="369888"/>
          </a:xfrm>
          <a:prstGeom prst="rect">
            <a:avLst/>
          </a:prstGeom>
          <a:gradFill flip="none" rotWithShape="1">
            <a:gsLst>
              <a:gs pos="56000">
                <a:sysClr val="window" lastClr="FFFFFF">
                  <a:lumMod val="50000"/>
                </a:sysClr>
              </a:gs>
              <a:gs pos="100000">
                <a:srgbClr val="FFFFFF"/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00402" y="3094701"/>
            <a:ext cx="2895601" cy="147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dirty="0" smtClean="0">
                <a:solidFill>
                  <a:srgbClr val="000090"/>
                </a:solidFill>
                <a:cs typeface="Arial" panose="020B0604020202020204" pitchFamily="34" charset="0"/>
              </a:rPr>
              <a:t>PD </a:t>
            </a:r>
            <a:r>
              <a:rPr lang="de-DE" b="1" dirty="0">
                <a:solidFill>
                  <a:srgbClr val="000090"/>
                </a:solidFill>
                <a:cs typeface="Arial" panose="020B0604020202020204" pitchFamily="34" charset="0"/>
              </a:rPr>
              <a:t>Dr. Alexej I. </a:t>
            </a:r>
            <a:r>
              <a:rPr lang="de-DE" b="1" dirty="0" err="1">
                <a:solidFill>
                  <a:srgbClr val="000090"/>
                </a:solidFill>
                <a:cs typeface="Arial" panose="020B0604020202020204" pitchFamily="34" charset="0"/>
              </a:rPr>
              <a:t>Streltsov</a:t>
            </a:r>
            <a:endParaRPr lang="en-US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dirty="0">
                <a:solidFill>
                  <a:srgbClr val="000090"/>
                </a:solidFill>
                <a:cs typeface="Arial" panose="020B0604020202020204" pitchFamily="34" charset="0"/>
              </a:rPr>
              <a:t>   UNIVERSITÄT HEIDELBERG</a:t>
            </a:r>
            <a:endParaRPr lang="en-US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dirty="0">
                <a:solidFill>
                  <a:srgbClr val="000090"/>
                </a:solidFill>
                <a:cs typeface="Arial" panose="020B0604020202020204" pitchFamily="34" charset="0"/>
              </a:rPr>
              <a:t> </a:t>
            </a:r>
            <a:endParaRPr lang="en-US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dirty="0">
                <a:solidFill>
                  <a:srgbClr val="000090"/>
                </a:solidFill>
                <a:cs typeface="Arial" panose="020B0604020202020204" pitchFamily="34" charset="0"/>
              </a:rPr>
              <a:t>  Dr. Oksana I. </a:t>
            </a:r>
            <a:r>
              <a:rPr lang="de-DE" b="1" dirty="0" err="1">
                <a:solidFill>
                  <a:srgbClr val="000090"/>
                </a:solidFill>
                <a:cs typeface="Arial" panose="020B0604020202020204" pitchFamily="34" charset="0"/>
              </a:rPr>
              <a:t>Streltsova</a:t>
            </a:r>
            <a:endParaRPr lang="en-US" dirty="0">
              <a:solidFill>
                <a:srgbClr val="000090"/>
              </a:solidFill>
              <a:cs typeface="Arial" panose="020B0604020202020204" pitchFamily="34" charset="0"/>
            </a:endParaRPr>
          </a:p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dirty="0">
                <a:solidFill>
                  <a:srgbClr val="000090"/>
                </a:solidFill>
                <a:cs typeface="Arial" panose="020B0604020202020204" pitchFamily="34" charset="0"/>
              </a:rPr>
              <a:t> LIT JINR, </a:t>
            </a:r>
            <a:r>
              <a:rPr lang="de-DE" b="1" dirty="0" smtClean="0">
                <a:solidFill>
                  <a:srgbClr val="000090"/>
                </a:solidFill>
                <a:cs typeface="Arial" panose="020B0604020202020204" pitchFamily="34" charset="0"/>
              </a:rPr>
              <a:t>DUBNA</a:t>
            </a:r>
            <a:endParaRPr lang="en-US" dirty="0">
              <a:solidFill>
                <a:srgbClr val="00009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4" descr="Z:\CQD_logo\CQD_300dp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847974"/>
            <a:ext cx="2819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47978"/>
            <a:ext cx="31543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44883" y="5187908"/>
            <a:ext cx="4598119" cy="109259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10" tIns="45706" rIns="91410" bIns="45706">
            <a:spAutoFit/>
          </a:bodyPr>
          <a:lstStyle/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36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  <a:hlinkClick r:id="rId4"/>
            </a:endParaRPr>
          </a:p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  <a:hlinkClick r:id="rId5"/>
              </a:rPr>
              <a:t>http:</a:t>
            </a:r>
            <a:r>
              <a:rPr lang="en-GB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  <a:sym typeface="Wingdings" pitchFamily="2" charset="2"/>
                <a:hlinkClick r:id="rId5"/>
              </a:rPr>
              <a:t>//QDlab.org</a:t>
            </a:r>
            <a:endParaRPr lang="en-GB" sz="36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  <a:sym typeface="Wingdings" pitchFamily="2" charset="2"/>
            </a:endParaRPr>
          </a:p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185742" y="4216399"/>
            <a:ext cx="2662237" cy="844550"/>
          </a:xfrm>
          <a:prstGeom prst="rect">
            <a:avLst/>
          </a:prstGeom>
        </p:spPr>
        <p:txBody>
          <a:bodyPr lIns="91410" tIns="45706" rIns="91410" bIns="45706">
            <a:spAutoFit/>
          </a:bodyPr>
          <a:lstStyle/>
          <a:p>
            <a:pPr algn="ctr" defTabSz="91411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Many-body theory </a:t>
            </a:r>
          </a:p>
          <a:p>
            <a:pPr algn="ctr" defTabSz="91411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of bosons group </a:t>
            </a:r>
          </a:p>
          <a:p>
            <a:pPr algn="ctr" defTabSz="91411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Wingdings" pitchFamily="2" charset="2"/>
              </a:rPr>
              <a:t>Heidelberg, Germany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4216402"/>
            <a:ext cx="2996461" cy="646331"/>
          </a:xfrm>
          <a:prstGeom prst="rect">
            <a:avLst/>
          </a:prstGeom>
          <a:noFill/>
        </p:spPr>
        <p:txBody>
          <a:bodyPr wrap="none"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Wingdings" pitchFamily="2" charset="2"/>
              </a:rPr>
              <a:t>Heterogeneous Computations</a:t>
            </a:r>
          </a:p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Wingdings" pitchFamily="2" charset="2"/>
              </a:rPr>
              <a:t>HybriLIT</a:t>
            </a:r>
            <a:r>
              <a:rPr lang="en-GB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Wingdings" pitchFamily="2" charset="2"/>
              </a:rPr>
              <a:t>  - team</a:t>
            </a:r>
            <a:endParaRPr lang="en-GB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"/>
            <a:ext cx="91440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048031"/>
              </p:ext>
            </p:extLst>
          </p:nvPr>
        </p:nvGraphicFramePr>
        <p:xfrm>
          <a:off x="2065337" y="5624517"/>
          <a:ext cx="11541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" name="Equation" r:id="rId3" imgW="622030" imgH="203112" progId="">
                  <p:embed/>
                </p:oleObj>
              </mc:Choice>
              <mc:Fallback>
                <p:oleObj name="Equation" r:id="rId3" imgW="622030" imgH="203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37" y="5624517"/>
                        <a:ext cx="1154112" cy="33813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541902"/>
              </p:ext>
            </p:extLst>
          </p:nvPr>
        </p:nvGraphicFramePr>
        <p:xfrm>
          <a:off x="1839912" y="6381751"/>
          <a:ext cx="47291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" name="Equation" r:id="rId5" imgW="2552700" imgH="254000" progId="">
                  <p:embed/>
                </p:oleObj>
              </mc:Choice>
              <mc:Fallback>
                <p:oleObj name="Equation" r:id="rId5" imgW="2552700" imgH="254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2" y="6381751"/>
                        <a:ext cx="4729162" cy="42227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8775" y="125413"/>
            <a:ext cx="8639175" cy="11430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16">
              <a:defRPr/>
            </a:pPr>
            <a:r>
              <a:rPr lang="en-GB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GB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ulti</a:t>
            </a:r>
            <a:r>
              <a:rPr lang="en-GB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GB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onfigurational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ime  </a:t>
            </a:r>
            <a:r>
              <a:rPr lang="en-GB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ependent  </a:t>
            </a:r>
            <a:r>
              <a:rPr lang="en-GB" sz="36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GB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artree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kern="0" dirty="0">
                <a:solidFill>
                  <a:prstClr val="white"/>
                </a:solidFill>
              </a:rPr>
              <a:t>(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en-GB" sz="3600" kern="0" dirty="0">
                <a:solidFill>
                  <a:prstClr val="white"/>
                </a:solidFill>
              </a:rPr>
              <a:t>)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GB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osons</a:t>
            </a:r>
            <a:endParaRPr lang="en-US" sz="3600" kern="0" dirty="0">
              <a:solidFill>
                <a:prstClr val="white"/>
              </a:solidFill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57200" y="5992814"/>
            <a:ext cx="8153400" cy="369887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1D-2D-3D:    Control on dimensionality by changing the  aspect ratio of the trap  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364825"/>
              </p:ext>
            </p:extLst>
          </p:nvPr>
        </p:nvGraphicFramePr>
        <p:xfrm>
          <a:off x="862012" y="1341438"/>
          <a:ext cx="75501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4" name="Equation" r:id="rId7" imgW="2743200" imgH="444500" progId="">
                  <p:embed/>
                </p:oleObj>
              </mc:Choice>
              <mc:Fallback>
                <p:oleObj name="Equation" r:id="rId7" imgW="2743200" imgH="444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2" y="1341438"/>
                        <a:ext cx="7550150" cy="1008062"/>
                      </a:xfrm>
                      <a:prstGeom prst="rect">
                        <a:avLst/>
                      </a:prstGeom>
                      <a:solidFill>
                        <a:srgbClr val="3333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141667"/>
            <a:ext cx="266382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5800" y="2420941"/>
            <a:ext cx="792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116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BECs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of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alkaline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, 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alkaline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earth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and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 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lanthanoid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 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atoms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Li,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23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Na,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39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K,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41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K,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85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Rb,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87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Rb,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133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Cs,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52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Cr,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40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Ca,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84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Sr,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86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Sr,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88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Sr,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174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Yb,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164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Dy,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and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 </a:t>
            </a:r>
            <a:r>
              <a:rPr lang="de-DE" altLang="en-US" sz="1800" baseline="30000" dirty="0">
                <a:solidFill>
                  <a:prstClr val="black"/>
                </a:solidFill>
                <a:cs typeface="Arial" panose="020B0604020202020204" pitchFamily="34" charset="0"/>
              </a:rPr>
              <a:t>168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Er)</a:t>
            </a:r>
          </a:p>
        </p:txBody>
      </p:sp>
      <p:pic>
        <p:nvPicPr>
          <p:cNvPr id="9" name="Picture 14" descr="http://users.physics.harvard.edu/~greiner/image00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4" y="3098804"/>
            <a:ext cx="57880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322641" y="5221069"/>
            <a:ext cx="5761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dirty="0">
                <a:solidFill>
                  <a:prstClr val="black"/>
                </a:solidFill>
                <a:cs typeface="Arial" panose="020B0604020202020204" pitchFamily="34" charset="0"/>
              </a:rPr>
              <a:t>The interatomic interaction can be widely varied with a magnetic </a:t>
            </a:r>
            <a:r>
              <a:rPr lang="en-US" altLang="en-US" sz="1800" i="1" dirty="0" err="1">
                <a:solidFill>
                  <a:prstClr val="black"/>
                </a:solidFill>
                <a:cs typeface="Arial" panose="020B0604020202020204" pitchFamily="34" charset="0"/>
              </a:rPr>
              <a:t>Feshbach</a:t>
            </a:r>
            <a:r>
              <a:rPr lang="en-US" altLang="en-US" sz="1800" i="1" dirty="0">
                <a:solidFill>
                  <a:prstClr val="black"/>
                </a:solidFill>
                <a:cs typeface="Arial" panose="020B0604020202020204" pitchFamily="34" charset="0"/>
              </a:rPr>
              <a:t> resonance… </a:t>
            </a:r>
            <a:r>
              <a:rPr lang="en-US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US" altLang="en-US" sz="1800" i="1" dirty="0">
                <a:solidFill>
                  <a:prstClr val="black"/>
                </a:solidFill>
                <a:cs typeface="Arial" panose="020B0604020202020204" pitchFamily="34" charset="0"/>
              </a:rPr>
              <a:t>Greiner Lab 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at Harvard</a:t>
            </a:r>
            <a:r>
              <a:rPr lang="en-US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  <a:endParaRPr lang="de-DE" alt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-1586" y="5589588"/>
            <a:ext cx="2174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116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Magneto-optical</a:t>
            </a:r>
            <a:r>
              <a:rPr lang="de-DE" alt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trap</a:t>
            </a:r>
            <a:endParaRPr lang="de-DE" alt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711202" y="2514603"/>
            <a:ext cx="7793038" cy="379413"/>
            <a:chOff x="711199" y="4495800"/>
            <a:chExt cx="7793038" cy="379413"/>
          </a:xfrm>
        </p:grpSpPr>
        <p:graphicFrame>
          <p:nvGraphicFramePr>
            <p:cNvPr id="2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9533489"/>
                </p:ext>
              </p:extLst>
            </p:nvPr>
          </p:nvGraphicFramePr>
          <p:xfrm>
            <a:off x="711199" y="4495801"/>
            <a:ext cx="169545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" name="Equation" r:id="rId3" imgW="914400" imgH="228600" progId="">
                    <p:embed/>
                  </p:oleObj>
                </mc:Choice>
                <mc:Fallback>
                  <p:oleObj name="Equation" r:id="rId3" imgW="9144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199" y="4495801"/>
                          <a:ext cx="1695450" cy="379412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0039759"/>
                </p:ext>
              </p:extLst>
            </p:nvPr>
          </p:nvGraphicFramePr>
          <p:xfrm>
            <a:off x="3700462" y="4495801"/>
            <a:ext cx="1717675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7" name="Equation" r:id="rId5" imgW="927100" imgH="228600" progId="">
                    <p:embed/>
                  </p:oleObj>
                </mc:Choice>
                <mc:Fallback>
                  <p:oleObj name="Equation" r:id="rId5" imgW="9271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0462" y="4495801"/>
                          <a:ext cx="1717675" cy="379412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9695985"/>
                </p:ext>
              </p:extLst>
            </p:nvPr>
          </p:nvGraphicFramePr>
          <p:xfrm>
            <a:off x="6786562" y="4495800"/>
            <a:ext cx="1717675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8" name="Equation" r:id="rId7" imgW="927100" imgH="228600" progId="">
                    <p:embed/>
                  </p:oleObj>
                </mc:Choice>
                <mc:Fallback>
                  <p:oleObj name="Equation" r:id="rId7" imgW="927100" imgH="228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86562" y="4495800"/>
                          <a:ext cx="1717675" cy="379413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Группа 29"/>
          <p:cNvGrpSpPr/>
          <p:nvPr/>
        </p:nvGrpSpPr>
        <p:grpSpPr>
          <a:xfrm>
            <a:off x="111128" y="3048000"/>
            <a:ext cx="8880475" cy="2905125"/>
            <a:chOff x="111125" y="2209800"/>
            <a:chExt cx="8880475" cy="2905125"/>
          </a:xfrm>
        </p:grpSpPr>
        <p:pic>
          <p:nvPicPr>
            <p:cNvPr id="17" name="Picture 2" descr="C:\Users\tc-user\Dropbox\Barcelona_Heidelberg\Dynamical_Stability_1-2-3D\PRL\0_iter\Fig3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5" y="2209800"/>
              <a:ext cx="2903537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C:\Users\tc-user\Dropbox\Barcelona_Heidelberg\Dynamical_Stability_1-2-3D\PRL\0_iter\Fig3b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25" y="2225675"/>
              <a:ext cx="2879725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C:\Users\tc-user\Dropbox\Barcelona_Heidelberg\Dynamical_Stability_1-2-3D\PRL\0_iter\Fig3c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75" y="2209800"/>
              <a:ext cx="2879725" cy="288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4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3595897"/>
                </p:ext>
              </p:extLst>
            </p:nvPr>
          </p:nvGraphicFramePr>
          <p:xfrm>
            <a:off x="4670424" y="2286000"/>
            <a:ext cx="792162" cy="369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9" name="Equation" r:id="rId12" imgW="596900" imgH="279400" progId="">
                    <p:embed/>
                  </p:oleObj>
                </mc:Choice>
                <mc:Fallback>
                  <p:oleObj name="Equation" r:id="rId12" imgW="596900" imgH="279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0424" y="2286000"/>
                          <a:ext cx="792162" cy="369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5830388"/>
                </p:ext>
              </p:extLst>
            </p:nvPr>
          </p:nvGraphicFramePr>
          <p:xfrm>
            <a:off x="3303586" y="3048000"/>
            <a:ext cx="863600" cy="404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10" name="Equation" r:id="rId14" imgW="596900" imgH="279400" progId="">
                    <p:embed/>
                  </p:oleObj>
                </mc:Choice>
                <mc:Fallback>
                  <p:oleObj name="Equation" r:id="rId14" imgW="596900" imgH="279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3586" y="3048000"/>
                          <a:ext cx="863600" cy="404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5227448"/>
                </p:ext>
              </p:extLst>
            </p:nvPr>
          </p:nvGraphicFramePr>
          <p:xfrm>
            <a:off x="3230561" y="2438400"/>
            <a:ext cx="793750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11" name="Equation" r:id="rId16" imgW="850531" imgH="431613" progId="">
                    <p:embed/>
                  </p:oleObj>
                </mc:Choice>
                <mc:Fallback>
                  <p:oleObj name="Equation" r:id="rId16" imgW="850531" imgH="4316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0561" y="2438400"/>
                          <a:ext cx="793750" cy="40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3764214"/>
                </p:ext>
              </p:extLst>
            </p:nvPr>
          </p:nvGraphicFramePr>
          <p:xfrm>
            <a:off x="5175249" y="3101975"/>
            <a:ext cx="792162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12" name="Equation" r:id="rId18" imgW="876300" imgH="431800" progId="">
                    <p:embed/>
                  </p:oleObj>
                </mc:Choice>
                <mc:Fallback>
                  <p:oleObj name="Equation" r:id="rId18" imgW="876300" imgH="431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5249" y="3101975"/>
                          <a:ext cx="792162" cy="387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495300" y="6169226"/>
            <a:ext cx="8278812" cy="307777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116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Two generic regimes: 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(</a:t>
            </a:r>
            <a:r>
              <a:rPr lang="en-US" altLang="en-US" sz="1400" dirty="0" err="1">
                <a:solidFill>
                  <a:prstClr val="white"/>
                </a:solidFill>
                <a:cs typeface="Arial" panose="020B0604020202020204" pitchFamily="34" charset="0"/>
              </a:rPr>
              <a:t>i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) </a:t>
            </a: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Non-violent 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(</a:t>
            </a: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under-the-barrier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and  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(ii) </a:t>
            </a: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Explosive 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(</a:t>
            </a:r>
            <a:r>
              <a:rPr lang="en-US" alt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over-the-barrier</a:t>
            </a:r>
            <a:r>
              <a:rPr lang="en-US" altLang="en-US" sz="1400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495299" y="115888"/>
            <a:ext cx="8280400" cy="12573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16">
              <a:lnSpc>
                <a:spcPts val="2797"/>
              </a:lnSpc>
              <a:defRPr/>
            </a:pPr>
            <a:r>
              <a:rPr lang="en-US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Highly-non-equilibrium quantum dynamics in trapped systems of ultra-cold atoms and molecules  </a:t>
            </a:r>
            <a:r>
              <a:rPr lang="en-US" sz="140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N=100</a:t>
            </a:r>
            <a:r>
              <a:rPr lang="en-US" sz="1400" b="1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: sudden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displacement</a:t>
            </a:r>
            <a:r>
              <a:rPr lang="en-US" sz="1400" b="1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of trap and sudden 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quenches</a:t>
            </a:r>
            <a:r>
              <a:rPr lang="en-US" sz="1400" b="1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rPr>
              <a:t> of the repulsion in</a:t>
            </a:r>
            <a:r>
              <a:rPr lang="de-DE" sz="1400" dirty="0">
                <a:solidFill>
                  <a:sysClr val="windowText" lastClr="000000"/>
                </a:solidFill>
              </a:rPr>
              <a:t> </a:t>
            </a:r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en-US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14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25210" y="1612899"/>
            <a:ext cx="6561391" cy="401637"/>
            <a:chOff x="525209" y="5041899"/>
            <a:chExt cx="6561391" cy="401637"/>
          </a:xfrm>
        </p:grpSpPr>
        <p:graphicFrame>
          <p:nvGraphicFramePr>
            <p:cNvPr id="1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6834614"/>
                </p:ext>
              </p:extLst>
            </p:nvPr>
          </p:nvGraphicFramePr>
          <p:xfrm>
            <a:off x="2311400" y="5041899"/>
            <a:ext cx="4775200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13" name="Equation" r:id="rId20" imgW="2578100" imgH="241300" progId="">
                    <p:embed/>
                  </p:oleObj>
                </mc:Choice>
                <mc:Fallback>
                  <p:oleObj name="Equation" r:id="rId20" imgW="2578100" imgH="2413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1400" y="5041899"/>
                          <a:ext cx="4775200" cy="401637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>
              <a:off x="525209" y="5071646"/>
              <a:ext cx="17979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16"/>
              <a:r>
                <a:rPr lang="en-US" sz="1600" b="1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Trap displacement</a:t>
              </a:r>
              <a:r>
                <a:rPr lang="en-US" sz="1600" dirty="0">
                  <a:solidFill>
                    <a:srgbClr val="0033CC"/>
                  </a:solidFill>
                </a:rPr>
                <a:t>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33400" y="2099846"/>
            <a:ext cx="6934200" cy="338526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r>
              <a:rPr lang="en-US" sz="1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Inter-particle repulsion quench is described by the variation of the parameter </a:t>
            </a:r>
            <a:r>
              <a:rPr lang="el-GR" sz="1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λ</a:t>
            </a:r>
            <a:r>
              <a:rPr lang="en-US" sz="1600" baseline="-25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0</a:t>
            </a:r>
            <a:endParaRPr lang="en-US" sz="1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743203" y="6507165"/>
            <a:ext cx="63720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>
            <a:lvl1pPr algn="l"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914116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O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ru-RU" altLang="en-US" sz="1400" dirty="0" err="1">
                <a:solidFill>
                  <a:srgbClr val="7F7F7F"/>
                </a:solidFill>
                <a:latin typeface="Calibri" pitchFamily="34" charset="0"/>
              </a:rPr>
              <a:t>Streltsova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 (LIT)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, O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ru-RU" altLang="en-US" sz="1400" dirty="0" err="1">
                <a:solidFill>
                  <a:srgbClr val="7F7F7F"/>
                </a:solidFill>
                <a:latin typeface="Calibri" pitchFamily="34" charset="0"/>
              </a:rPr>
              <a:t>Alon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L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ru-RU" altLang="en-US" sz="1400" dirty="0" err="1">
                <a:solidFill>
                  <a:srgbClr val="7F7F7F"/>
                </a:solidFill>
                <a:latin typeface="Calibri" pitchFamily="34" charset="0"/>
              </a:rPr>
              <a:t>Cederbaum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A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ru-RU" altLang="en-US" sz="1400" dirty="0" err="1">
                <a:solidFill>
                  <a:srgbClr val="7F7F7F"/>
                </a:solidFill>
                <a:latin typeface="Calibri" pitchFamily="34" charset="0"/>
              </a:rPr>
              <a:t>Streltsov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P</a:t>
            </a:r>
            <a:r>
              <a:rPr lang="en-US" altLang="en-US" sz="1400" dirty="0" err="1">
                <a:solidFill>
                  <a:srgbClr val="7F7F7F"/>
                </a:solidFill>
                <a:latin typeface="Calibri" pitchFamily="34" charset="0"/>
              </a:rPr>
              <a:t>hys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 R</a:t>
            </a:r>
            <a:r>
              <a:rPr lang="en-US" altLang="en-US" sz="1400" dirty="0" err="1">
                <a:solidFill>
                  <a:srgbClr val="7F7F7F"/>
                </a:solidFill>
                <a:latin typeface="Calibri" pitchFamily="34" charset="0"/>
              </a:rPr>
              <a:t>ev</a:t>
            </a:r>
            <a:r>
              <a:rPr lang="en-US" altLang="en-US" sz="1400" dirty="0">
                <a:solidFill>
                  <a:srgbClr val="7F7F7F"/>
                </a:solidFill>
                <a:latin typeface="Calibri" pitchFamily="34" charset="0"/>
              </a:rPr>
              <a:t>. </a:t>
            </a:r>
            <a:r>
              <a:rPr lang="ru-RU" altLang="en-US" sz="1400" b="1" dirty="0">
                <a:solidFill>
                  <a:srgbClr val="7F7F7F"/>
                </a:solidFill>
                <a:latin typeface="Calibri" pitchFamily="34" charset="0"/>
              </a:rPr>
              <a:t>A89</a:t>
            </a:r>
            <a:r>
              <a:rPr lang="ru-RU" altLang="en-US" sz="1400" dirty="0">
                <a:solidFill>
                  <a:srgbClr val="7F7F7F"/>
                </a:solidFill>
                <a:latin typeface="Calibri" pitchFamily="34" charset="0"/>
              </a:rPr>
              <a:t>, 061602(R) (2014)</a:t>
            </a:r>
          </a:p>
        </p:txBody>
      </p:sp>
    </p:spTree>
    <p:extLst>
      <p:ext uri="{BB962C8B-B14F-4D97-AF65-F5344CB8AC3E}">
        <p14:creationId xmlns:p14="http://schemas.microsoft.com/office/powerpoint/2010/main" val="14143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32826" r="20863" b="14052"/>
          <a:stretch/>
        </p:blipFill>
        <p:spPr bwMode="auto">
          <a:xfrm>
            <a:off x="0" y="825323"/>
            <a:ext cx="5410200" cy="3822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"/>
            <a:ext cx="9144000" cy="95410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10" tIns="45706" rIns="91410" bIns="45706">
            <a:spAutoFit/>
          </a:bodyPr>
          <a:lstStyle/>
          <a:p>
            <a:pPr algn="ctr" defTabSz="91411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1F14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</a:rPr>
              <a:t>MCTDHB-Lab is a </a:t>
            </a:r>
            <a:r>
              <a:rPr lang="en-US" sz="2800" b="1" u="sng" kern="0" dirty="0">
                <a:solidFill>
                  <a:srgbClr val="1F14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</a:rPr>
              <a:t>free-for-download</a:t>
            </a:r>
            <a:r>
              <a:rPr lang="en-US" sz="2800" b="1" kern="0" dirty="0">
                <a:solidFill>
                  <a:srgbClr val="1F14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</a:rPr>
              <a:t> </a:t>
            </a:r>
            <a:r>
              <a:rPr lang="en-US" sz="2800" b="1" u="sng" kern="0" dirty="0">
                <a:solidFill>
                  <a:srgbClr val="1F14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</a:rPr>
              <a:t>cross-platform software</a:t>
            </a:r>
            <a:r>
              <a:rPr lang="en-US" sz="2800" b="1" kern="0" dirty="0">
                <a:solidFill>
                  <a:srgbClr val="1F14F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</a:rPr>
              <a:t> working on Mac, Windows and Linux</a:t>
            </a:r>
            <a:endParaRPr lang="en-US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2270178"/>
            <a:ext cx="3733800" cy="2301822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86400" y="1066803"/>
            <a:ext cx="3581399" cy="109260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10" tIns="45706" rIns="91410" bIns="45706">
            <a:spAutoFit/>
          </a:bodyPr>
          <a:lstStyle/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12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  <a:hlinkClick r:id="rId4"/>
            </a:endParaRPr>
          </a:p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  <a:hlinkClick r:id="rId5"/>
              </a:rPr>
              <a:t>http:</a:t>
            </a:r>
            <a:r>
              <a:rPr lang="en-GB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Bd BT" pitchFamily="18" charset="0"/>
                <a:sym typeface="Wingdings" pitchFamily="2" charset="2"/>
                <a:hlinkClick r:id="rId5"/>
              </a:rPr>
              <a:t>//QDlab.org</a:t>
            </a:r>
          </a:p>
          <a:p>
            <a:pPr algn="ctr" defTabSz="914116" eaLnBrk="0" fontAlgn="base" hangingPunct="0">
              <a:lnSpc>
                <a:spcPts val="256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Bd BT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6" y="4654309"/>
            <a:ext cx="8498034" cy="22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prstClr val="white">
                  <a:lumMod val="85000"/>
                </a:prst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srgbClr val="00009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0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28600" y="1066800"/>
            <a:ext cx="8763000" cy="565280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defTabSz="914116">
              <a:lnSpc>
                <a:spcPct val="90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1F497D"/>
                </a:solidFill>
                <a:latin typeface="Cambria Math"/>
                <a:ea typeface="Cambria Math"/>
              </a:rPr>
              <a:t>• </a:t>
            </a:r>
            <a:r>
              <a:rPr lang="en-US" sz="3000" b="1" dirty="0" smtClean="0">
                <a:solidFill>
                  <a:srgbClr val="1F497D"/>
                </a:solidFill>
                <a:ea typeface="Cambria Math"/>
              </a:rPr>
              <a:t>Need of </a:t>
            </a:r>
            <a:r>
              <a:rPr lang="en-US" sz="3000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fundamentally </a:t>
            </a:r>
            <a:r>
              <a:rPr lang="en-US" sz="3000" b="1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</a:t>
            </a:r>
            <a:r>
              <a:rPr lang="en-US" sz="3000" b="1" dirty="0">
                <a:solidFill>
                  <a:srgbClr val="1F497D"/>
                </a:solidFill>
              </a:rPr>
              <a:t>software implementations able to fully exploit </a:t>
            </a:r>
            <a:r>
              <a:rPr lang="en-US" sz="3000" b="1" dirty="0" smtClean="0">
                <a:solidFill>
                  <a:srgbClr val="1F497D"/>
                </a:solidFill>
              </a:rPr>
              <a:t>the possibilities opened </a:t>
            </a:r>
            <a:r>
              <a:rPr lang="en-US" sz="3000" b="1" dirty="0">
                <a:solidFill>
                  <a:srgbClr val="1F497D"/>
                </a:solidFill>
              </a:rPr>
              <a:t>by the new hardware parallelism</a:t>
            </a:r>
            <a:r>
              <a:rPr lang="en-US" sz="3000" dirty="0">
                <a:solidFill>
                  <a:srgbClr val="1F497D"/>
                </a:solidFill>
              </a:rPr>
              <a:t>. </a:t>
            </a:r>
            <a:endParaRPr lang="en-US" sz="3000" dirty="0" smtClean="0">
              <a:solidFill>
                <a:srgbClr val="1F497D"/>
              </a:solidFill>
            </a:endParaRPr>
          </a:p>
          <a:p>
            <a:pPr defTabSz="914116"/>
            <a:r>
              <a:rPr lang="en-US" sz="2800" dirty="0" smtClean="0">
                <a:solidFill>
                  <a:srgbClr val="0033CC"/>
                </a:solidFill>
              </a:rPr>
              <a:t>   </a:t>
            </a:r>
            <a:r>
              <a:rPr lang="en-US" sz="2800" b="1" dirty="0" smtClean="0">
                <a:solidFill>
                  <a:srgbClr val="0033CC"/>
                </a:solidFill>
              </a:rPr>
              <a:t>1. New </a:t>
            </a:r>
            <a:r>
              <a:rPr lang="en-US" sz="2800" b="1" dirty="0">
                <a:solidFill>
                  <a:srgbClr val="0033CC"/>
                </a:solidFill>
              </a:rPr>
              <a:t>mathematical methods and algorithms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400" dirty="0">
                <a:solidFill>
                  <a:srgbClr val="0033CC"/>
                </a:solidFill>
              </a:rPr>
              <a:t>enabling efficient information flow inside the new hardware. </a:t>
            </a:r>
            <a:endParaRPr lang="en-US" sz="2400" dirty="0" smtClean="0">
              <a:solidFill>
                <a:srgbClr val="0033CC"/>
              </a:solidFill>
            </a:endParaRPr>
          </a:p>
          <a:p>
            <a:pPr defTabSz="914116"/>
            <a:r>
              <a:rPr lang="en-US" sz="2800" dirty="0" smtClean="0">
                <a:solidFill>
                  <a:srgbClr val="000090"/>
                </a:solidFill>
              </a:rPr>
              <a:t>   </a:t>
            </a:r>
            <a:r>
              <a:rPr lang="en-US" sz="2800" b="1" dirty="0" smtClean="0">
                <a:solidFill>
                  <a:srgbClr val="000090"/>
                </a:solidFill>
              </a:rPr>
              <a:t>2. Grasp </a:t>
            </a:r>
            <a:r>
              <a:rPr lang="en-US" sz="2800" b="1" dirty="0">
                <a:solidFill>
                  <a:srgbClr val="000090"/>
                </a:solidFill>
              </a:rPr>
              <a:t>of alternative programming paradigms and programming </a:t>
            </a:r>
            <a:r>
              <a:rPr lang="en-US" sz="2800" b="1" dirty="0" smtClean="0">
                <a:solidFill>
                  <a:srgbClr val="000090"/>
                </a:solidFill>
              </a:rPr>
              <a:t>languages</a:t>
            </a:r>
            <a:r>
              <a:rPr lang="en-US" sz="2800" dirty="0">
                <a:solidFill>
                  <a:srgbClr val="000090"/>
                </a:solidFill>
              </a:rPr>
              <a:t>. </a:t>
            </a:r>
          </a:p>
          <a:p>
            <a:pPr defTabSz="914116"/>
            <a:r>
              <a:rPr lang="en-US" sz="2800" dirty="0" smtClean="0">
                <a:solidFill>
                  <a:srgbClr val="0033CC"/>
                </a:solidFill>
              </a:rPr>
              <a:t>   </a:t>
            </a:r>
            <a:r>
              <a:rPr lang="en-US" sz="2800" b="1" dirty="0" smtClean="0">
                <a:solidFill>
                  <a:srgbClr val="0033CC"/>
                </a:solidFill>
              </a:rPr>
              <a:t>3.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>
                <a:solidFill>
                  <a:srgbClr val="0033CC"/>
                </a:solidFill>
              </a:rPr>
              <a:t>The </a:t>
            </a:r>
            <a:r>
              <a:rPr lang="en-US" sz="2400" dirty="0">
                <a:solidFill>
                  <a:srgbClr val="0033CC"/>
                </a:solidFill>
              </a:rPr>
              <a:t>evolving </a:t>
            </a:r>
            <a:r>
              <a:rPr lang="en-US" sz="2400" dirty="0" smtClean="0">
                <a:solidFill>
                  <a:srgbClr val="0033CC"/>
                </a:solidFill>
              </a:rPr>
              <a:t>hardware-software environment </a:t>
            </a:r>
            <a:r>
              <a:rPr lang="en-US" sz="2400" dirty="0">
                <a:solidFill>
                  <a:srgbClr val="0033CC"/>
                </a:solidFill>
              </a:rPr>
              <a:t>allows </a:t>
            </a:r>
            <a:r>
              <a:rPr lang="en-US" sz="2400" dirty="0" smtClean="0">
                <a:solidFill>
                  <a:srgbClr val="0033CC"/>
                </a:solidFill>
              </a:rPr>
              <a:t>solving  </a:t>
            </a:r>
            <a:r>
              <a:rPr lang="en-US" sz="2800" b="1" dirty="0">
                <a:solidFill>
                  <a:srgbClr val="0033CC"/>
                </a:solidFill>
              </a:rPr>
              <a:t>more sophisticated theoretical models</a:t>
            </a:r>
            <a:r>
              <a:rPr lang="en-US" sz="2800" dirty="0">
                <a:solidFill>
                  <a:srgbClr val="0033CC"/>
                </a:solidFill>
              </a:rPr>
              <a:t>, </a:t>
            </a:r>
            <a:r>
              <a:rPr lang="en-US" sz="2400" dirty="0">
                <a:solidFill>
                  <a:srgbClr val="0033CC"/>
                </a:solidFill>
              </a:rPr>
              <a:t>characterized by newly added features which make them more realistic. </a:t>
            </a:r>
            <a:endParaRPr lang="en-US" sz="2400" dirty="0" smtClean="0">
              <a:solidFill>
                <a:srgbClr val="0033CC"/>
              </a:solidFill>
            </a:endParaRPr>
          </a:p>
          <a:p>
            <a:pPr defTabSz="914116"/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</a:rPr>
              <a:t>  4. The </a:t>
            </a:r>
            <a:r>
              <a:rPr lang="en-US" sz="2800" b="1" dirty="0">
                <a:solidFill>
                  <a:srgbClr val="000090"/>
                </a:solidFill>
              </a:rPr>
              <a:t>reliable </a:t>
            </a:r>
            <a:r>
              <a:rPr lang="en-US" sz="2800" dirty="0">
                <a:solidFill>
                  <a:srgbClr val="000090"/>
                </a:solidFill>
              </a:rPr>
              <a:t>numerical or symbolic-numerical solution of such models asks, in its turn, for the </a:t>
            </a:r>
            <a:r>
              <a:rPr lang="en-US" sz="2800" b="1" dirty="0">
                <a:solidFill>
                  <a:srgbClr val="000090"/>
                </a:solidFill>
              </a:rPr>
              <a:t>development of new approaches to their solutions</a:t>
            </a:r>
            <a:r>
              <a:rPr lang="en-US" sz="2800" dirty="0">
                <a:solidFill>
                  <a:srgbClr val="000090"/>
                </a:solidFill>
              </a:rPr>
              <a:t>.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2400" y="152400"/>
            <a:ext cx="88392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32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hardware – algorithms – software interplay </a:t>
            </a:r>
            <a:endParaRPr lang="ru-RU" sz="32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4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228600"/>
            <a:ext cx="8763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Checkpoint List </a:t>
            </a:r>
            <a:r>
              <a:rPr lang="en-US" sz="4400" kern="0" dirty="0" smtClean="0">
                <a:solidFill>
                  <a:srgbClr val="000090"/>
                </a:solidFill>
              </a:rPr>
              <a:t>(1)</a:t>
            </a:r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" y="1329386"/>
            <a:ext cx="8686800" cy="499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LIT expertise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qualifies it as the JINR developer of general purpose computing facilities devoted to the solution of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computing intensive tasks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 the Institute. </a:t>
            </a:r>
          </a:p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FontTx/>
              <a:buAutoNum type="arabicPeriod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Two inner basic constraints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implementation of specific computing facilities follows from the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approved JINR scientific projects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and is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financed from the JINR budget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Hardware vs. software costs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The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expenses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within the famous 20/80 ratio characterizing the hardware/software costs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have mainly to be restricted to the hardware costs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FontTx/>
              <a:buAutoNum type="arabicPeriod"/>
            </a:pP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external factor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the practical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decisions taken by the LIT management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follow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world wide trends in the IT field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228600" y="1358140"/>
            <a:ext cx="8534400" cy="4966460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defTabSz="914116">
              <a:lnSpc>
                <a:spcPct val="90000"/>
              </a:lnSpc>
              <a:spcAft>
                <a:spcPts val="100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mbria Math"/>
                <a:ea typeface="Cambria Math"/>
              </a:rPr>
              <a:t>•</a:t>
            </a:r>
            <a:r>
              <a:rPr lang="en-US" sz="3000" dirty="0" smtClean="0">
                <a:solidFill>
                  <a:srgbClr val="1F497D"/>
                </a:solidFill>
                <a:latin typeface="Cambria Math"/>
                <a:ea typeface="Cambria Math"/>
              </a:rPr>
              <a:t> </a:t>
            </a:r>
            <a:r>
              <a:rPr lang="en-US" sz="3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Hardware availability does not guarantee success</a:t>
            </a:r>
            <a:r>
              <a:rPr lang="en-US" sz="3000" dirty="0" smtClean="0">
                <a:solidFill>
                  <a:srgbClr val="000090"/>
                </a:solidFill>
              </a:rPr>
              <a:t>. </a:t>
            </a:r>
          </a:p>
          <a:p>
            <a:pPr defTabSz="914116"/>
            <a:r>
              <a:rPr lang="en-US" sz="2800" b="1" dirty="0" smtClean="0">
                <a:solidFill>
                  <a:srgbClr val="0033CC"/>
                </a:solidFill>
              </a:rPr>
              <a:t>   Tough </a:t>
            </a:r>
            <a:r>
              <a:rPr lang="en-US" sz="2800" b="1" dirty="0">
                <a:solidFill>
                  <a:srgbClr val="0033CC"/>
                </a:solidFill>
              </a:rPr>
              <a:t>scientific problems </a:t>
            </a:r>
            <a:r>
              <a:rPr lang="en-US" sz="2400" dirty="0" smtClean="0">
                <a:solidFill>
                  <a:srgbClr val="0033CC"/>
                </a:solidFill>
              </a:rPr>
              <a:t>cannot be simply solved by securing access </a:t>
            </a:r>
            <a:r>
              <a:rPr lang="en-US" sz="2400" dirty="0">
                <a:solidFill>
                  <a:srgbClr val="0033CC"/>
                </a:solidFill>
              </a:rPr>
              <a:t>to the most </a:t>
            </a:r>
            <a:r>
              <a:rPr lang="en-US" sz="2400" dirty="0" smtClean="0">
                <a:solidFill>
                  <a:srgbClr val="0033CC"/>
                </a:solidFill>
              </a:rPr>
              <a:t>powerful </a:t>
            </a:r>
            <a:r>
              <a:rPr lang="en-US" sz="2400" dirty="0">
                <a:solidFill>
                  <a:srgbClr val="0033CC"/>
                </a:solidFill>
              </a:rPr>
              <a:t>computing facilities. </a:t>
            </a:r>
            <a:endParaRPr lang="en-US" sz="2400" dirty="0" smtClean="0">
              <a:solidFill>
                <a:srgbClr val="0033CC"/>
              </a:solidFill>
            </a:endParaRPr>
          </a:p>
          <a:p>
            <a:pPr defTabSz="914116"/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3600" dirty="0">
                <a:solidFill>
                  <a:srgbClr val="1F497D"/>
                </a:solidFill>
                <a:latin typeface="Cambria Math"/>
                <a:ea typeface="Cambria Math"/>
              </a:rPr>
              <a:t>•</a:t>
            </a:r>
            <a:r>
              <a:rPr lang="en-US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approaches to solution </a:t>
            </a:r>
            <a:r>
              <a:rPr lang="en-US" sz="2400" dirty="0" smtClean="0">
                <a:solidFill>
                  <a:srgbClr val="000090"/>
                </a:solidFill>
              </a:rPr>
              <a:t>may be asked to secure:</a:t>
            </a:r>
          </a:p>
          <a:p>
            <a:pPr defTabSz="914116"/>
            <a:r>
              <a:rPr lang="en-US" sz="2800" dirty="0" smtClean="0">
                <a:solidFill>
                  <a:srgbClr val="0033CC"/>
                </a:solidFill>
              </a:rPr>
              <a:t> —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dirty="0" smtClean="0">
                <a:solidFill>
                  <a:srgbClr val="0033CC"/>
                </a:solidFill>
              </a:rPr>
              <a:t>of the 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genuine</a:t>
            </a:r>
            <a:r>
              <a:rPr lang="en-US" sz="2800" b="1" dirty="0" smtClean="0">
                <a:solidFill>
                  <a:srgbClr val="0033CC"/>
                </a:solidFill>
              </a:rPr>
              <a:t> algebraic properties of the model under discretization</a:t>
            </a:r>
            <a:r>
              <a:rPr lang="en-US" sz="2800" dirty="0" smtClean="0">
                <a:solidFill>
                  <a:srgbClr val="0033CC"/>
                </a:solidFill>
              </a:rPr>
              <a:t>;</a:t>
            </a:r>
          </a:p>
          <a:p>
            <a:pPr defTabSz="914116"/>
            <a:r>
              <a:rPr lang="en-US" sz="2800" dirty="0">
                <a:solidFill>
                  <a:srgbClr val="000090"/>
                </a:solidFill>
              </a:rPr>
              <a:t> —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</a:t>
            </a:r>
            <a:r>
              <a:rPr lang="en-US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computational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</a:t>
            </a:r>
            <a:r>
              <a:rPr lang="en-US" sz="2800" dirty="0" smtClean="0">
                <a:solidFill>
                  <a:srgbClr val="000090"/>
                </a:solidFill>
              </a:rPr>
              <a:t>; </a:t>
            </a:r>
          </a:p>
          <a:p>
            <a:pPr defTabSz="914116"/>
            <a:r>
              <a:rPr lang="en-US" sz="2800" dirty="0">
                <a:solidFill>
                  <a:srgbClr val="0033CC"/>
                </a:solidFill>
              </a:rPr>
              <a:t> —</a:t>
            </a:r>
            <a:r>
              <a:rPr lang="en-US" sz="2800" b="1" dirty="0" smtClean="0">
                <a:solidFill>
                  <a:srgbClr val="0033CC"/>
                </a:solidFill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avoidance of artefacts </a:t>
            </a:r>
            <a:r>
              <a:rPr lang="en-US" sz="2400" dirty="0" smtClean="0">
                <a:solidFill>
                  <a:srgbClr val="0033CC"/>
                </a:solidFill>
              </a:rPr>
              <a:t>coming from the 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finite </a:t>
            </a: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</a:t>
            </a:r>
            <a:r>
              <a:rPr lang="en-US" sz="2400" dirty="0" smtClean="0">
                <a:solidFill>
                  <a:srgbClr val="0033CC"/>
                </a:solidFill>
              </a:rPr>
              <a:t>of the floating </a:t>
            </a:r>
            <a:r>
              <a:rPr lang="en-US" sz="2400" dirty="0">
                <a:solidFill>
                  <a:srgbClr val="0033CC"/>
                </a:solidFill>
              </a:rPr>
              <a:t>point </a:t>
            </a:r>
            <a:r>
              <a:rPr lang="en-US" sz="2400" dirty="0" smtClean="0">
                <a:solidFill>
                  <a:srgbClr val="0033CC"/>
                </a:solidFill>
              </a:rPr>
              <a:t>representation of the machine numbers, which </a:t>
            </a:r>
            <a:r>
              <a:rPr lang="en-US" sz="2400" dirty="0">
                <a:solidFill>
                  <a:srgbClr val="0033CC"/>
                </a:solidFill>
              </a:rPr>
              <a:t>may result in </a:t>
            </a:r>
            <a:r>
              <a:rPr lang="en-US" sz="2800" b="1" dirty="0">
                <a:solidFill>
                  <a:srgbClr val="0033CC"/>
                </a:solidFill>
              </a:rPr>
              <a:t>modifications of fundamental </a:t>
            </a:r>
            <a:r>
              <a:rPr lang="en-US" sz="2400" dirty="0">
                <a:solidFill>
                  <a:srgbClr val="0033CC"/>
                </a:solidFill>
              </a:rPr>
              <a:t>well established features over the field of the real numbers.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3400" y="304800"/>
            <a:ext cx="80772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Reliance on new mathematics</a:t>
            </a:r>
            <a:endParaRPr lang="ru-RU" sz="44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2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Соединительная линия уступом 82"/>
          <p:cNvCxnSpPr/>
          <p:nvPr/>
        </p:nvCxnSpPr>
        <p:spPr bwMode="auto">
          <a:xfrm>
            <a:off x="1905000" y="2233037"/>
            <a:ext cx="4847758" cy="88457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3" name="Группа 127"/>
          <p:cNvGrpSpPr>
            <a:grpSpLocks/>
          </p:cNvGrpSpPr>
          <p:nvPr/>
        </p:nvGrpSpPr>
        <p:grpSpPr bwMode="auto">
          <a:xfrm>
            <a:off x="76200" y="142875"/>
            <a:ext cx="9038679" cy="6520214"/>
            <a:chOff x="-87612" y="-76876"/>
            <a:chExt cx="9359387" cy="7868671"/>
          </a:xfrm>
        </p:grpSpPr>
        <p:cxnSp>
          <p:nvCxnSpPr>
            <p:cNvPr id="44" name="Соединительная линия уступом 43"/>
            <p:cNvCxnSpPr/>
            <p:nvPr/>
          </p:nvCxnSpPr>
          <p:spPr>
            <a:xfrm flipV="1">
              <a:off x="2816138" y="1899012"/>
              <a:ext cx="2283271" cy="342939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5" name="Группа 129"/>
            <p:cNvGrpSpPr>
              <a:grpSpLocks/>
            </p:cNvGrpSpPr>
            <p:nvPr/>
          </p:nvGrpSpPr>
          <p:grpSpPr bwMode="auto">
            <a:xfrm>
              <a:off x="-87612" y="-76876"/>
              <a:ext cx="9359387" cy="7868671"/>
              <a:chOff x="-99850" y="-66672"/>
              <a:chExt cx="9289984" cy="6824178"/>
            </a:xfrm>
          </p:grpSpPr>
          <p:pic>
            <p:nvPicPr>
              <p:cNvPr id="46" name="Picture 4" descr="G:\MONGOLIA\FON_down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-99850" y="23050"/>
                <a:ext cx="2000250" cy="6734456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7" name="Группа 130"/>
              <p:cNvGrpSpPr>
                <a:grpSpLocks/>
              </p:cNvGrpSpPr>
              <p:nvPr/>
            </p:nvGrpSpPr>
            <p:grpSpPr bwMode="auto">
              <a:xfrm>
                <a:off x="1936434" y="-66672"/>
                <a:ext cx="7253700" cy="3541466"/>
                <a:chOff x="2431734" y="-66672"/>
                <a:chExt cx="7253700" cy="3541466"/>
              </a:xfrm>
            </p:grpSpPr>
            <p:sp>
              <p:nvSpPr>
                <p:cNvPr id="48" name="Прямоугольник 47"/>
                <p:cNvSpPr/>
                <p:nvPr/>
              </p:nvSpPr>
              <p:spPr>
                <a:xfrm>
                  <a:off x="3136602" y="-66084"/>
                  <a:ext cx="6468270" cy="3540878"/>
                </a:xfrm>
                <a:prstGeom prst="rect">
                  <a:avLst/>
                </a:prstGeom>
                <a:noFill/>
                <a:ln w="28575"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1100" b="1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US" sz="11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Надпись 12"/>
                <p:cNvSpPr txBox="1"/>
                <p:nvPr/>
              </p:nvSpPr>
              <p:spPr>
                <a:xfrm>
                  <a:off x="7130850" y="-66672"/>
                  <a:ext cx="2554584" cy="408731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r" eaLnBrk="0" fontAlgn="base" hangingPunct="0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en-US" sz="2400" b="1" u="sng" dirty="0">
                      <a:solidFill>
                        <a:srgbClr val="38562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System </a:t>
                  </a:r>
                  <a:r>
                    <a:rPr lang="en-US" sz="2400" b="1" u="sng" dirty="0" smtClean="0">
                      <a:solidFill>
                        <a:srgbClr val="38562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Resources</a:t>
                  </a:r>
                  <a:endParaRPr lang="en-US" sz="24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50" name="Группа 134"/>
                <p:cNvGrpSpPr>
                  <a:grpSpLocks/>
                </p:cNvGrpSpPr>
                <p:nvPr/>
              </p:nvGrpSpPr>
              <p:grpSpPr bwMode="auto">
                <a:xfrm>
                  <a:off x="2431734" y="-27869"/>
                  <a:ext cx="4699116" cy="2825522"/>
                  <a:chOff x="-111441" y="-132644"/>
                  <a:chExt cx="4699116" cy="2825522"/>
                </a:xfrm>
              </p:grpSpPr>
              <p:cxnSp>
                <p:nvCxnSpPr>
                  <p:cNvPr id="51" name="Соединительная линия уступом 50"/>
                  <p:cNvCxnSpPr/>
                  <p:nvPr/>
                </p:nvCxnSpPr>
                <p:spPr>
                  <a:xfrm>
                    <a:off x="-111441" y="871188"/>
                    <a:ext cx="747687" cy="318182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Соединительная линия уступом 51"/>
                  <p:cNvCxnSpPr/>
                  <p:nvPr/>
                </p:nvCxnSpPr>
                <p:spPr>
                  <a:xfrm flipV="1">
                    <a:off x="593427" y="79180"/>
                    <a:ext cx="1867967" cy="848229"/>
                  </a:xfrm>
                  <a:prstGeom prst="bentConnector3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Скругленный прямоугольник 52"/>
                  <p:cNvSpPr/>
                  <p:nvPr/>
                </p:nvSpPr>
                <p:spPr>
                  <a:xfrm>
                    <a:off x="2415965" y="-132644"/>
                    <a:ext cx="2171710" cy="629711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SLURM</a:t>
                    </a:r>
                    <a:endParaRPr lang="en-US" sz="1100" dirty="0">
                      <a:solidFill>
                        <a:srgbClr val="0000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workload manager</a:t>
                    </a:r>
                    <a:r>
                      <a:rPr lang="en-US" sz="1400" dirty="0">
                        <a:solidFill>
                          <a:srgbClr val="000066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66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4" name="Скругленный прямоугольник 53"/>
                  <p:cNvSpPr/>
                  <p:nvPr/>
                </p:nvSpPr>
                <p:spPr>
                  <a:xfrm>
                    <a:off x="2942985" y="598430"/>
                    <a:ext cx="1515976" cy="628050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NFS</a:t>
                    </a:r>
                    <a:endParaRPr lang="en-US" sz="1100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ru-RU" sz="1400" b="1" dirty="0" err="1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file</a:t>
                    </a:r>
                    <a:r>
                      <a:rPr lang="ru-RU" sz="1400" b="1" dirty="0" smtClean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err="1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system</a:t>
                    </a:r>
                    <a:r>
                      <a:rPr lang="ru-RU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33CC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5" name="Скругленный прямоугольник 54"/>
                  <p:cNvSpPr/>
                  <p:nvPr/>
                </p:nvSpPr>
                <p:spPr>
                  <a:xfrm>
                    <a:off x="2942985" y="1302067"/>
                    <a:ext cx="1452158" cy="676233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endParaRPr lang="en-US" sz="2000" b="1" dirty="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EOS</a:t>
                    </a:r>
                    <a:endParaRPr lang="en-US" sz="1100" b="1" dirty="0">
                      <a:solidFill>
                        <a:srgbClr val="00009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ru-RU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ru-RU" sz="1400" b="1" dirty="0" err="1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file</a:t>
                    </a:r>
                    <a:r>
                      <a:rPr lang="ru-RU" sz="14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err="1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system</a:t>
                    </a:r>
                    <a:r>
                      <a:rPr lang="ru-RU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2000" b="1" dirty="0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 </a:t>
                    </a:r>
                    <a:endParaRPr lang="en-US" sz="1100" dirty="0">
                      <a:solidFill>
                        <a:prstClr val="black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6" name="Прямая со стрелкой 55"/>
                  <p:cNvCxnSpPr/>
                  <p:nvPr/>
                </p:nvCxnSpPr>
                <p:spPr>
                  <a:xfrm>
                    <a:off x="772281" y="998854"/>
                    <a:ext cx="2184315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Скругленный прямоугольник 56"/>
                  <p:cNvSpPr/>
                  <p:nvPr/>
                </p:nvSpPr>
                <p:spPr>
                  <a:xfrm>
                    <a:off x="828382" y="2073135"/>
                    <a:ext cx="3591235" cy="619743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107000"/>
                      </a:lnSpc>
                      <a:defRPr/>
                    </a:pPr>
                    <a:r>
                      <a:rPr lang="en-US" sz="2000" b="1" dirty="0" err="1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CernVM</a:t>
                    </a:r>
                    <a:r>
                      <a:rPr lang="en-US" sz="2000" b="1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-FS</a:t>
                    </a:r>
                    <a:endParaRPr lang="en-US" sz="1100" dirty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107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Virtual Software Appliance</a:t>
                    </a:r>
                    <a:r>
                      <a:rPr lang="en-US" sz="1400" dirty="0">
                        <a:solidFill>
                          <a:srgbClr val="0033CC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33CC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8" name="Прямая со стрелкой 57"/>
                  <p:cNvCxnSpPr/>
                  <p:nvPr/>
                </p:nvCxnSpPr>
                <p:spPr>
                  <a:xfrm>
                    <a:off x="-111441" y="2428242"/>
                    <a:ext cx="992527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Скругленный прямоугольник 58"/>
                  <p:cNvSpPr/>
                  <p:nvPr/>
                </p:nvSpPr>
                <p:spPr>
                  <a:xfrm>
                    <a:off x="617654" y="462457"/>
                    <a:ext cx="1933738" cy="1453820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2200" b="1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OS: </a:t>
                    </a:r>
                    <a:r>
                      <a:rPr lang="en-US" sz="22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rPr>
                      <a:t>Scientific Linux </a:t>
                    </a:r>
                    <a:r>
                      <a:rPr lang="en-US" sz="2200" dirty="0" smtClean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rPr>
                      <a:t>6.7</a:t>
                    </a:r>
                    <a:endParaRPr lang="en-US" sz="2200" dirty="0">
                      <a:solidFill>
                        <a:srgbClr val="00009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2000" b="1" dirty="0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Nano RAMFS 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eaLnBrk="0" fontAlgn="base" hangingPunct="0">
                      <a:lnSpc>
                        <a:spcPct val="80000"/>
                      </a:lnSpc>
                      <a:defRPr/>
                    </a:pPr>
                    <a:r>
                      <a:rPr lang="en-US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sz="1400" b="1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bootloader Linux</a:t>
                    </a:r>
                    <a:r>
                      <a:rPr lang="en-US" sz="1400" dirty="0">
                        <a:solidFill>
                          <a:srgbClr val="00009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)</a:t>
                    </a:r>
                    <a:endParaRPr lang="en-US" sz="1100" dirty="0">
                      <a:solidFill>
                        <a:srgbClr val="00009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60" name="Прямоугольник 59"/>
          <p:cNvSpPr/>
          <p:nvPr/>
        </p:nvSpPr>
        <p:spPr bwMode="auto">
          <a:xfrm>
            <a:off x="2743200" y="3578007"/>
            <a:ext cx="6293295" cy="3246011"/>
          </a:xfrm>
          <a:prstGeom prst="rect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553200" y="712576"/>
            <a:ext cx="2561679" cy="18782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Software for parallel computing:</a:t>
            </a: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600" b="1" dirty="0" err="1">
                <a:solidFill>
                  <a:srgbClr val="0033CC"/>
                </a:solidFill>
                <a:latin typeface="Calibri" panose="020F0502020204030204" pitchFamily="34" charset="0"/>
              </a:rPr>
              <a:t>OpenMPI</a:t>
            </a:r>
            <a:r>
              <a:rPr lang="en-US" sz="1400" b="1" dirty="0">
                <a:solidFill>
                  <a:srgbClr val="0033CC"/>
                </a:solidFill>
              </a:rPr>
              <a:t> </a:t>
            </a:r>
            <a:r>
              <a:rPr lang="en-US" sz="15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1.6.5, </a:t>
            </a:r>
            <a:r>
              <a:rPr lang="en-US" sz="15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1.8.1</a:t>
            </a:r>
            <a:endParaRPr lang="en-US" sz="15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600" b="1" dirty="0">
                <a:solidFill>
                  <a:srgbClr val="000090"/>
                </a:solidFill>
                <a:latin typeface="Calibri" panose="020F0502020204030204" pitchFamily="34" charset="0"/>
              </a:rPr>
              <a:t>CUDA</a:t>
            </a:r>
            <a:r>
              <a:rPr lang="en-US" sz="1400" dirty="0">
                <a:solidFill>
                  <a:srgbClr val="000090"/>
                </a:solidFill>
              </a:rPr>
              <a:t> </a:t>
            </a:r>
            <a:r>
              <a:rPr lang="en-US" sz="15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5.5, 6.0, </a:t>
            </a:r>
            <a:r>
              <a:rPr lang="en-US" sz="15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6.5, 7.0</a:t>
            </a:r>
            <a:r>
              <a:rPr lang="en-US" sz="15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15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7.5</a:t>
            </a:r>
            <a:endParaRPr lang="en-US" sz="15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sv-SE" sz="1600" b="1" dirty="0">
                <a:solidFill>
                  <a:srgbClr val="000066"/>
                </a:solidFill>
                <a:latin typeface="Calibri" panose="020F0502020204030204" pitchFamily="34" charset="0"/>
              </a:rPr>
              <a:t>GNU</a:t>
            </a:r>
            <a:r>
              <a:rPr lang="sv-SE" sz="1400" dirty="0">
                <a:solidFill>
                  <a:srgbClr val="000066"/>
                </a:solidFill>
              </a:rPr>
              <a:t> </a:t>
            </a:r>
            <a:r>
              <a:rPr lang="sv-SE" sz="15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4.4.7, 4.8.4, 4.9.3</a:t>
            </a: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en-US" sz="1500" b="1" dirty="0">
                <a:solidFill>
                  <a:srgbClr val="0033CC"/>
                </a:solidFill>
                <a:latin typeface="Calibri" panose="020F0502020204030204" pitchFamily="34" charset="0"/>
              </a:rPr>
              <a:t>Intel Parallel Studio </a:t>
            </a:r>
            <a:r>
              <a:rPr lang="en-US" sz="1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XE </a:t>
            </a:r>
            <a:r>
              <a:rPr lang="en-US" sz="1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2016</a:t>
            </a:r>
            <a:endParaRPr lang="en-US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0" fontAlgn="base" hangingPunct="0">
              <a:lnSpc>
                <a:spcPct val="107000"/>
              </a:lnSpc>
              <a:defRPr/>
            </a:pPr>
            <a:r>
              <a:rPr lang="sv-SE" sz="1600" b="1" dirty="0">
                <a:solidFill>
                  <a:srgbClr val="000090"/>
                </a:solidFill>
                <a:latin typeface="Calibri" panose="020F0502020204030204" pitchFamily="34" charset="0"/>
              </a:rPr>
              <a:t>PGI</a:t>
            </a:r>
            <a:r>
              <a:rPr lang="sv-SE" sz="1600" dirty="0">
                <a:solidFill>
                  <a:srgbClr val="000090"/>
                </a:solidFill>
                <a:latin typeface="Calibri" panose="020F0502020204030204" pitchFamily="34" charset="0"/>
              </a:rPr>
              <a:t> </a:t>
            </a:r>
            <a:r>
              <a:rPr lang="sv-SE" sz="16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15.3</a:t>
            </a:r>
            <a:endParaRPr lang="en-US" sz="16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2" name="Соединительная линия уступом 61"/>
          <p:cNvCxnSpPr/>
          <p:nvPr/>
        </p:nvCxnSpPr>
        <p:spPr bwMode="auto">
          <a:xfrm flipV="1">
            <a:off x="2057400" y="3884316"/>
            <a:ext cx="1085850" cy="492126"/>
          </a:xfrm>
          <a:prstGeom prst="bentConnector3">
            <a:avLst>
              <a:gd name="adj1" fmla="val 68813"/>
            </a:avLst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 bwMode="auto">
          <a:xfrm flipV="1">
            <a:off x="2057400" y="4806901"/>
            <a:ext cx="1085850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/>
          <p:nvPr/>
        </p:nvCxnSpPr>
        <p:spPr bwMode="auto">
          <a:xfrm flipV="1">
            <a:off x="2057400" y="4911854"/>
            <a:ext cx="4191000" cy="338096"/>
          </a:xfrm>
          <a:prstGeom prst="bentConnector3">
            <a:avLst>
              <a:gd name="adj1" fmla="val 87834"/>
            </a:avLst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 bwMode="auto">
          <a:xfrm flipV="1">
            <a:off x="2057400" y="5681823"/>
            <a:ext cx="982662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6" name="Скругленный прямоугольник 65"/>
          <p:cNvSpPr/>
          <p:nvPr/>
        </p:nvSpPr>
        <p:spPr bwMode="auto">
          <a:xfrm>
            <a:off x="3124200" y="3662105"/>
            <a:ext cx="3379115" cy="711200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web-site 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http://hybrilit.jinr.ru/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6248400" y="4524462"/>
            <a:ext cx="2620004" cy="725488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GitLab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https://gitlab-hybrilit.jinr.ru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3143250" y="4454525"/>
            <a:ext cx="2460625" cy="727075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Indico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http://indico-hybrilit.jinr.ru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3047999" y="5339763"/>
            <a:ext cx="4416425" cy="725487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user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https://pm.jinr.ru/projects/hybrilit-user-support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6248400" y="6130897"/>
            <a:ext cx="2432050" cy="610276"/>
          </a:xfrm>
          <a:prstGeom prst="roundRect">
            <a:avLst/>
          </a:prstGeom>
          <a:solidFill>
            <a:srgbClr val="0099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en-US" sz="1400" b="1" dirty="0" smtClean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stat-hlit.jinr.ru/</a:t>
            </a:r>
            <a:endParaRPr lang="en-US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Соединительная линия уступом 72"/>
          <p:cNvCxnSpPr/>
          <p:nvPr/>
        </p:nvCxnSpPr>
        <p:spPr bwMode="auto">
          <a:xfrm>
            <a:off x="2057400" y="5848642"/>
            <a:ext cx="4223485" cy="645470"/>
          </a:xfrm>
          <a:prstGeom prst="bentConnector3">
            <a:avLst>
              <a:gd name="adj1" fmla="val 11883"/>
            </a:avLst>
          </a:prstGeom>
          <a:ln w="28575">
            <a:solidFill>
              <a:srgbClr val="F79646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7" name="Скругленный прямоугольник 76"/>
          <p:cNvSpPr/>
          <p:nvPr/>
        </p:nvSpPr>
        <p:spPr bwMode="auto">
          <a:xfrm>
            <a:off x="4724400" y="2931027"/>
            <a:ext cx="1670951" cy="5527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MODULES</a:t>
            </a:r>
            <a:endParaRPr lang="en-US" sz="11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 bwMode="auto">
          <a:xfrm>
            <a:off x="6781800" y="2774568"/>
            <a:ext cx="2086604" cy="6860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lnSpc>
                <a:spcPct val="107000"/>
              </a:lnSpc>
              <a:defRPr/>
            </a:pPr>
            <a:r>
              <a:rPr lang="en-US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FreeIPA</a:t>
            </a:r>
            <a:endParaRPr lang="en-US" sz="11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identity manager solution</a:t>
            </a:r>
            <a:r>
              <a:rPr lang="ru-RU" sz="1400" dirty="0" smtClean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100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0" name="Соединительная линия уступом 79"/>
          <p:cNvCxnSpPr/>
          <p:nvPr/>
        </p:nvCxnSpPr>
        <p:spPr bwMode="auto">
          <a:xfrm>
            <a:off x="2057400" y="2945030"/>
            <a:ext cx="2703289" cy="331570"/>
          </a:xfrm>
          <a:prstGeom prst="bentConnector3">
            <a:avLst>
              <a:gd name="adj1" fmla="val 19033"/>
            </a:avLst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52400" y="2287478"/>
            <a:ext cx="179686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HybriLIT</a:t>
            </a:r>
            <a:endParaRPr lang="en-US" sz="32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3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Overview</a:t>
            </a:r>
          </a:p>
          <a:p>
            <a:pPr algn="ctr"/>
            <a:r>
              <a:rPr lang="en-US" sz="2500" b="1" dirty="0" smtClean="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2500" b="1" dirty="0" smtClean="0">
                <a:solidFill>
                  <a:srgbClr val="1F497D">
                    <a:lumMod val="75000"/>
                  </a:srgbClr>
                </a:solidFill>
              </a:rPr>
            </a:br>
            <a:r>
              <a:rPr lang="en-US" sz="2400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Software and Information Environment </a:t>
            </a:r>
            <a:endParaRPr lang="ru-RU" sz="2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Надпись 194"/>
          <p:cNvSpPr txBox="1"/>
          <p:nvPr/>
        </p:nvSpPr>
        <p:spPr>
          <a:xfrm>
            <a:off x="6504167" y="3673217"/>
            <a:ext cx="2532328" cy="67018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200" b="1" u="sng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Information for Users</a:t>
            </a:r>
            <a:endParaRPr lang="en-US" sz="11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914400"/>
            <a:ext cx="8839200" cy="1305742"/>
          </a:xfrm>
          <a:prstGeom prst="rect">
            <a:avLst/>
          </a:prstGeom>
          <a:gradFill rotWithShape="1">
            <a:gsLst>
              <a:gs pos="0">
                <a:srgbClr val="5BD078">
                  <a:tint val="0"/>
                </a:srgbClr>
              </a:gs>
              <a:gs pos="44000">
                <a:srgbClr val="5BD078">
                  <a:tint val="60000"/>
                  <a:satMod val="120000"/>
                </a:srgbClr>
              </a:gs>
              <a:gs pos="100000">
                <a:srgbClr val="5BD078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5BD078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defRPr/>
            </a:pPr>
            <a:r>
              <a:rPr lang="en-US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Tutorials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en-US" sz="19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sz="1900" b="1" kern="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en-US" sz="1900" kern="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9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defRPr/>
            </a:pP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9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Frequent </a:t>
            </a:r>
            <a:r>
              <a:rPr lang="en-US" sz="19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tutorials 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parallel programming </a:t>
            </a:r>
            <a:r>
              <a:rPr lang="en-US" sz="1900" kern="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techniques for 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institute staff </a:t>
            </a:r>
            <a:r>
              <a:rPr lang="en-US" sz="1900" kern="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and, under JINR-UC organization, for 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students and young </a:t>
            </a:r>
            <a:r>
              <a:rPr lang="en-US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scientists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from JINR </a:t>
            </a:r>
            <a:r>
              <a:rPr lang="en-US" sz="1900" kern="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Member-States;</a:t>
            </a:r>
            <a:endParaRPr lang="en-US" sz="1900" kern="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defRPr/>
            </a:pP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US" sz="19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Specialized courses 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900" kern="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leading </a:t>
            </a:r>
            <a:r>
              <a:rPr lang="en-US" sz="19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software developers.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264" y="2286000"/>
            <a:ext cx="8839200" cy="1923604"/>
          </a:xfrm>
          <a:prstGeom prst="rect">
            <a:avLst/>
          </a:prstGeom>
          <a:gradFill rotWithShape="1">
            <a:gsLst>
              <a:gs pos="0">
                <a:srgbClr val="31B6FD">
                  <a:tint val="0"/>
                </a:srgbClr>
              </a:gs>
              <a:gs pos="44000">
                <a:srgbClr val="31B6FD">
                  <a:tint val="60000"/>
                  <a:satMod val="120000"/>
                </a:srgbClr>
              </a:gs>
              <a:gs pos="100000">
                <a:srgbClr val="31B6FD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31B6FD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ru-RU" sz="19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Specialized courses</a:t>
            </a:r>
            <a:r>
              <a:rPr lang="en-US" altLang="ru-RU" sz="19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ru-RU" sz="1900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</a:t>
            </a:r>
            <a:r>
              <a:rPr lang="en-US" altLang="ru-RU" sz="19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seminars</a:t>
            </a:r>
            <a:r>
              <a:rPr lang="en-US" altLang="ru-RU" sz="19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ru-RU" sz="1900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within JINR-organized conferences and schools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ru-RU" sz="1900" kern="0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HybriLIT-Indico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 site mentions, mostly for 2015 and 2016: </a:t>
            </a:r>
            <a:r>
              <a:rPr lang="en-US" altLang="ru-RU" sz="19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</a:t>
            </a:r>
            <a:r>
              <a:rPr lang="en-US" altLang="ru-RU" sz="1900" b="1" i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ru-RU" sz="1900" i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tutorials</a:t>
            </a:r>
            <a:r>
              <a:rPr lang="en-US" altLang="ru-RU" sz="1900" b="1" i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(1 in 2014, 12 in 2015, 8 in 2016); </a:t>
            </a:r>
            <a:r>
              <a:rPr lang="en-US" altLang="ru-RU" sz="19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16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1900" i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specialized meetings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; </a:t>
            </a:r>
            <a:r>
              <a:rPr lang="en-US" altLang="ru-RU" sz="19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1900" i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series of lectures on parallel programming techniques</a:t>
            </a:r>
            <a:r>
              <a:rPr lang="en-US" altLang="ru-RU" sz="1900" i="1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, etc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ru-RU" sz="19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Participants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 (over 300, mostly young) from</a:t>
            </a:r>
            <a:r>
              <a:rPr lang="en-US" altLang="ru-RU" sz="1900" kern="0" dirty="0">
                <a:solidFill>
                  <a:srgbClr val="000066"/>
                </a:solidFill>
                <a:latin typeface="Calibri" panose="020F0502020204030204" pitchFamily="34" charset="0"/>
              </a:rPr>
              <a:t>: JINR, 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Austria, Germany</a:t>
            </a:r>
            <a:r>
              <a:rPr lang="en-US" altLang="ru-RU" sz="1900" kern="0" dirty="0">
                <a:solidFill>
                  <a:srgbClr val="000066"/>
                </a:solidFill>
                <a:latin typeface="Calibri" panose="020F0502020204030204" pitchFamily="34" charset="0"/>
              </a:rPr>
              <a:t>, India, 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Ireland</a:t>
            </a:r>
            <a:r>
              <a:rPr lang="en-US" altLang="ru-RU" sz="1900" kern="0" dirty="0">
                <a:solidFill>
                  <a:srgbClr val="000066"/>
                </a:solidFill>
                <a:latin typeface="Calibri" panose="020F0502020204030204" pitchFamily="34" charset="0"/>
              </a:rPr>
              <a:t>, Japan, Romania, Russia, </a:t>
            </a:r>
            <a:r>
              <a:rPr lang="en-US" altLang="ru-RU" sz="1900" kern="0" dirty="0" smtClean="0">
                <a:solidFill>
                  <a:srgbClr val="000066"/>
                </a:solidFill>
                <a:latin typeface="Calibri" panose="020F0502020204030204" pitchFamily="34" charset="0"/>
              </a:rPr>
              <a:t>Slovakia, Ukraine, etc.</a:t>
            </a:r>
            <a:endParaRPr lang="en-US" altLang="ru-RU" sz="1900" kern="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24000" y="76200"/>
            <a:ext cx="59436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000" b="1" kern="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4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User t</a:t>
            </a:r>
            <a:r>
              <a:rPr lang="en-US" sz="36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raining</a:t>
            </a:r>
            <a:endParaRPr lang="en-US" sz="3600" b="1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13544"/>
            <a:ext cx="4061460" cy="2460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4321492"/>
            <a:ext cx="4114800" cy="24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228600" y="1632992"/>
            <a:ext cx="8763000" cy="4691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Task Coordinators: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buNone/>
              <a:defRPr/>
            </a:pP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Peter V.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Zrelov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Gheorghe Adam;  Dmitry V.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Podgainy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Oxana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Streltsova</a:t>
            </a:r>
            <a:endParaRPr lang="en-US" sz="2200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System Administrators: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buNone/>
              <a:defRPr/>
            </a:pP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v-SE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Dmitry </a:t>
            </a:r>
            <a:r>
              <a:rPr lang="sv-SE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sv-SE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Belyakov;           Mikhail </a:t>
            </a:r>
            <a:r>
              <a:rPr lang="sv-SE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sv-SE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Matveev;     Martin </a:t>
            </a:r>
            <a:r>
              <a:rPr lang="sv-SE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&amp; Software Development: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buNone/>
              <a:defRPr/>
            </a:pP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Alexandr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Ayriyan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Evgeny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Alexandrov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Maxim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Bashashin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buNone/>
              <a:defRPr/>
            </a:pP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Tatiana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Sapozhnikova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Elena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200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Zemlyanaya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Maxim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Zuev</a:t>
            </a:r>
            <a:endParaRPr lang="en-US" sz="22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Project Support: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buNone/>
              <a:defRPr/>
            </a:pP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Margarit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Kirakosyan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Shushanik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Torosyan</a:t>
            </a:r>
            <a:r>
              <a:rPr lang="en-US" sz="22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   Tatiana </a:t>
            </a:r>
            <a:r>
              <a:rPr lang="en-US" sz="22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200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Zaikina</a:t>
            </a:r>
            <a:r>
              <a:rPr lang="es-ES" sz="2200" dirty="0" smtClean="0">
                <a:solidFill>
                  <a:sysClr val="window" lastClr="FFFFFF"/>
                </a:solidFill>
              </a:rPr>
              <a:t> </a:t>
            </a:r>
            <a:endParaRPr lang="en-US" sz="22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4806" y="152400"/>
            <a:ext cx="8534400" cy="12618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Computation </a:t>
            </a:r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</a:p>
          <a:p>
            <a:pPr algn="ctr" defTabSz="914116"/>
            <a:r>
              <a:rPr lang="en-US" sz="2400" kern="0" dirty="0" smtClean="0">
                <a:solidFill>
                  <a:srgbClr val="000090"/>
                </a:solidFill>
                <a:hlinkClick r:id="rId2"/>
              </a:rPr>
              <a:t>http://hlit.jinr.ru/</a:t>
            </a:r>
            <a:r>
              <a:rPr lang="en-US" sz="2400" kern="0" dirty="0" smtClean="0">
                <a:solidFill>
                  <a:srgbClr val="000090"/>
                </a:solidFill>
              </a:rPr>
              <a:t> </a:t>
            </a:r>
            <a:endParaRPr lang="en-US" sz="2400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827584" y="1709192"/>
            <a:ext cx="7706816" cy="4767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heterogeneous HPC cluster </a:t>
            </a:r>
            <a:r>
              <a:rPr lang="en-US" sz="29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being developed in LIT-JINR as part of </a:t>
            </a:r>
            <a:r>
              <a:rPr lang="en-US" sz="29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JINR Multifunctional </a:t>
            </a:r>
            <a:r>
              <a:rPr lang="en-US" sz="29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Information and Computing 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US" sz="29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MICC</a:t>
            </a:r>
            <a:r>
              <a:rPr lang="en-US" sz="29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mainly devoted to the solution of computer intensive tasks emerging from the large scale JINR scientific projects, in particular the flagman NICA-MPD project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created </a:t>
            </a:r>
            <a:r>
              <a:rPr lang="en-US" sz="29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information-software environment provides a solid basis for smooth further extensions of the cluster with new compute modules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modern solutions adopted for the user support combine on-line information with dedicated tutorials, master classes, lectures, etc.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99"/>
              </a:buClr>
              <a:buSzPct val="140000"/>
              <a:defRPr/>
            </a:pP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solution of several complex scientific tasks gives </a:t>
            </a:r>
            <a:r>
              <a:rPr lang="en-US" sz="29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optimistic hope 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future 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9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HybriLIT</a:t>
            </a:r>
            <a:r>
              <a:rPr lang="en-US" sz="29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cluster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4800" y="262136"/>
            <a:ext cx="8534400" cy="1033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293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685800" y="228600"/>
            <a:ext cx="822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defTabSz="449263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en-US" b="1" smtClean="0">
              <a:solidFill>
                <a:srgbClr val="0000FF"/>
              </a:solidFill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481513" y="3108325"/>
            <a:ext cx="18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algn="l" eaLnBrk="0" hangingPunct="0">
              <a:spcBef>
                <a:spcPts val="800"/>
              </a:spcBef>
              <a:buChar char="•"/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ts val="700"/>
              </a:spcBef>
              <a:buChar char="–"/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ts val="600"/>
              </a:spcBef>
              <a:buChar char="•"/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latin typeface="Arial" pitchFamily="34" charset="0"/>
              </a:rPr>
              <a:t/>
            </a:r>
            <a:br>
              <a:rPr lang="en-US" altLang="en-US" sz="1800" smtClean="0">
                <a:latin typeface="Arial" pitchFamily="34" charset="0"/>
              </a:rPr>
            </a:br>
            <a:endParaRPr lang="en-US" altLang="en-US" sz="1800" smtClean="0">
              <a:latin typeface="Arial" pitchFamily="34" charset="0"/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755650" y="2590800"/>
            <a:ext cx="7716838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dirty="0">
                <a:solidFill>
                  <a:srgbClr val="77777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Thank you for your attention !</a:t>
            </a:r>
            <a:r>
              <a:rPr lang="en-US" altLang="en-US" sz="54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</a:t>
            </a:r>
            <a:endParaRPr lang="ru-RU" alt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3" descr="C:\Users\DemonGuards\Dropbox\Доклады\2014HybriLITПрезентация кластера\Untitle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8838"/>
            <a:ext cx="3114675" cy="121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Блок-схема: ссылка на другую страницу 6"/>
          <p:cNvSpPr/>
          <p:nvPr/>
        </p:nvSpPr>
        <p:spPr>
          <a:xfrm>
            <a:off x="2151131" y="4114800"/>
            <a:ext cx="4935469" cy="1261229"/>
          </a:xfrm>
          <a:prstGeom prst="flowChartOffpageConnector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HybriLIT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8" name="Рисунок 7" descr="lit logo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"/>
            <a:ext cx="128016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1440"/>
            <a:ext cx="1275388" cy="12753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1336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4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4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4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228600"/>
            <a:ext cx="8763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Checkpoint List </a:t>
            </a:r>
            <a:r>
              <a:rPr lang="en-US" sz="4400" kern="0" dirty="0" smtClean="0">
                <a:solidFill>
                  <a:srgbClr val="000090"/>
                </a:solidFill>
              </a:rPr>
              <a:t>(2)</a:t>
            </a:r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1295400"/>
            <a:ext cx="891540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AutoNum type="arabicPeriod" startAt="5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Building blocks of </a:t>
            </a:r>
            <a:r>
              <a:rPr lang="en-US" sz="2400" b="1" u="sng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HybriLIT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are the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multi-core processors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CPU many-core coprocessors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GPU accelerators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and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modules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of such elementary structures implemented into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blades/servers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AutoNum type="arabicPeriod" startAt="5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evolution of the TOP 500 lists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points to the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gradual shift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of the high performance computing (HPC) facilities from the monolithic expensive HPC cluster structures to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cheaper  modular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heterogeneous HPC cluster structures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AutoNum type="arabicPeriod" startAt="5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culture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created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 LIT in connection to the Tier-2 and Tier-1 site implementations (as among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most effective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within WLCG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facilitates the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addition of new facilities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on the LIT premises based on the existing background and traditions.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228600"/>
            <a:ext cx="8763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Checkpoint List </a:t>
            </a:r>
            <a:r>
              <a:rPr lang="en-US" sz="4400" kern="0" dirty="0" smtClean="0">
                <a:solidFill>
                  <a:srgbClr val="000090"/>
                </a:solidFill>
              </a:rPr>
              <a:t>(3)</a:t>
            </a:r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2070925"/>
            <a:ext cx="8686800" cy="372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 startAt="8"/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The </a:t>
            </a:r>
            <a:r>
              <a:rPr lang="en-US" sz="2400" b="1" u="sng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HybriLIT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philosophy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involves three main points: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Blip>
                <a:blip r:embed="rId2"/>
              </a:buBlip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g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radual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development of a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modular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heterogeneous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computing cluster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devoted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to HPC in JINR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JINR Member States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and taking advantage of the already created IT infrastructure;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Blip>
                <a:blip r:embed="rId2"/>
              </a:buBlip>
            </a:pP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prioritization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of acquisitions to hardware modules which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ensure the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highest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possible enhancement of the computing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resources;</a:t>
            </a:r>
          </a:p>
          <a:p>
            <a:pPr marL="800100" lvl="1" indent="-342900" algn="just">
              <a:lnSpc>
                <a:spcPct val="115000"/>
              </a:lnSpc>
              <a:spcAft>
                <a:spcPts val="600"/>
              </a:spcAft>
              <a:buBlip>
                <a:blip r:embed="rId2"/>
              </a:buBlip>
            </a:pP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optimization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based on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in-house solutions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4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685800" y="1828800"/>
            <a:ext cx="8001000" cy="4216511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defTabSz="914116">
              <a:spcAft>
                <a:spcPts val="600"/>
              </a:spcAft>
            </a:pPr>
            <a:r>
              <a:rPr lang="en-US" sz="28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000" dirty="0" smtClean="0">
                <a:solidFill>
                  <a:srgbClr val="0033CC"/>
                </a:solidFill>
                <a:latin typeface="+mj-lt"/>
                <a:ea typeface="Cambria Math"/>
                <a:cs typeface="Times New Roman" panose="02020603050405020304" pitchFamily="18" charset="0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Purpose</a:t>
            </a:r>
            <a:r>
              <a:rPr lang="en-US" sz="2400" dirty="0" smtClean="0">
                <a:solidFill>
                  <a:srgbClr val="0033CC"/>
                </a:solidFill>
                <a:ea typeface="Cambria Math"/>
              </a:rPr>
              <a:t>: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The </a:t>
            </a:r>
            <a:r>
              <a:rPr lang="en-US" sz="24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HybriLIT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 can be characterized as a modular heterogeneous HPC complex answering to three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basic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tasks:</a:t>
            </a:r>
          </a:p>
          <a:p>
            <a:pPr defTabSz="914116"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ea typeface="Cambria Math"/>
              </a:rPr>
              <a:t>      ● </a:t>
            </a:r>
            <a:r>
              <a:rPr lang="en-US" sz="1600" dirty="0">
                <a:solidFill>
                  <a:srgbClr val="000090"/>
                </a:solidFill>
                <a:ea typeface="Cambria Math"/>
              </a:rPr>
              <a:t>●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Cambria Math"/>
              </a:rPr>
              <a:t> </a:t>
            </a: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Task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Cambria Math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 Math"/>
                <a:cs typeface="Times New Roman" panose="02020603050405020304" pitchFamily="18" charset="0"/>
              </a:rPr>
              <a:t>Design and implementation of parallel software for computing intensive research;</a:t>
            </a:r>
          </a:p>
          <a:p>
            <a:pPr defTabSz="914116">
              <a:spcAft>
                <a:spcPts val="600"/>
              </a:spcAft>
            </a:pPr>
            <a:r>
              <a:rPr lang="en-US" sz="1600" dirty="0">
                <a:solidFill>
                  <a:srgbClr val="0033CC"/>
                </a:solidFill>
                <a:ea typeface="Cambria Math"/>
              </a:rPr>
              <a:t> </a:t>
            </a:r>
            <a:r>
              <a:rPr lang="en-US" sz="1600" dirty="0" smtClean="0">
                <a:solidFill>
                  <a:srgbClr val="0033CC"/>
                </a:solidFill>
                <a:ea typeface="Cambria Math"/>
              </a:rPr>
              <a:t>     ● </a:t>
            </a:r>
            <a:r>
              <a:rPr lang="en-US" sz="1600" dirty="0">
                <a:solidFill>
                  <a:srgbClr val="0033CC"/>
                </a:solidFill>
                <a:ea typeface="Cambria Math"/>
              </a:rPr>
              <a:t>●</a:t>
            </a:r>
            <a:r>
              <a:rPr lang="en-US" sz="2000" dirty="0">
                <a:solidFill>
                  <a:srgbClr val="0033CC"/>
                </a:solidFill>
                <a:ea typeface="Cambria Math"/>
              </a:rPr>
              <a:t> </a:t>
            </a:r>
            <a:r>
              <a:rPr lang="en-US" sz="20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Task </a:t>
            </a:r>
            <a:r>
              <a:rPr lang="en-US" sz="2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0033CC"/>
                </a:solidFill>
                <a:ea typeface="Cambria Math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Porting </a:t>
            </a:r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to the cluster open software packages and numerical libraries which </a:t>
            </a:r>
            <a:r>
              <a:rPr lang="en-US" sz="2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are already </a:t>
            </a:r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tuned for hybrid architectures; </a:t>
            </a:r>
          </a:p>
          <a:p>
            <a:pPr defTabSz="914116">
              <a:spcAft>
                <a:spcPts val="600"/>
              </a:spcAft>
            </a:pPr>
            <a:r>
              <a:rPr lang="en-US" sz="1600" dirty="0" smtClean="0">
                <a:solidFill>
                  <a:srgbClr val="000090"/>
                </a:solidFill>
                <a:ea typeface="Cambria Math"/>
              </a:rPr>
              <a:t>      </a:t>
            </a:r>
            <a:r>
              <a:rPr lang="en-US" sz="1600" dirty="0">
                <a:solidFill>
                  <a:srgbClr val="000090"/>
                </a:solidFill>
                <a:ea typeface="Cambria Math"/>
              </a:rPr>
              <a:t>● ●</a:t>
            </a:r>
            <a:r>
              <a:rPr lang="en-US" sz="2000" dirty="0">
                <a:solidFill>
                  <a:srgbClr val="000090"/>
                </a:solidFill>
                <a:ea typeface="Cambria Math"/>
              </a:rPr>
              <a:t> </a:t>
            </a: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Task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000090"/>
                </a:solidFill>
                <a:ea typeface="Cambria Math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Development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of new mathematical methods and parallel algorithms adapted to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heterogeneous </a:t>
            </a:r>
            <a:r>
              <a:rPr lang="en-US" sz="2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architectures.</a:t>
            </a:r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  <a:cs typeface="Times New Roman" panose="02020603050405020304" pitchFamily="18" charset="0"/>
              </a:rPr>
              <a:t> </a:t>
            </a:r>
          </a:p>
          <a:p>
            <a:pPr defTabSz="914116">
              <a:spcAft>
                <a:spcPts val="600"/>
              </a:spcAft>
            </a:pPr>
            <a:r>
              <a:rPr lang="en-US" sz="2800" dirty="0" smtClean="0">
                <a:solidFill>
                  <a:srgbClr val="0033CC"/>
                </a:solidFill>
                <a:latin typeface="Cambria Math"/>
                <a:ea typeface="Cambria Math"/>
              </a:rPr>
              <a:t>•</a:t>
            </a:r>
            <a:r>
              <a:rPr lang="en-US" sz="2000" dirty="0" smtClean="0">
                <a:solidFill>
                  <a:srgbClr val="0033CC"/>
                </a:solidFill>
                <a:latin typeface="Cambria Math"/>
                <a:ea typeface="Cambria Math"/>
              </a:rPr>
              <a:t> </a:t>
            </a:r>
            <a:r>
              <a:rPr lang="en-US" sz="24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Implementation</a:t>
            </a:r>
            <a:r>
              <a:rPr lang="en-US" sz="2400" dirty="0" smtClean="0">
                <a:solidFill>
                  <a:srgbClr val="0033CC"/>
                </a:solidFill>
                <a:ea typeface="Cambria Math"/>
              </a:rPr>
              <a:t>: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 Is done as the HPC component of the Multifunctional Information and Computing Complex </a:t>
            </a:r>
            <a:r>
              <a:rPr lang="en-US" sz="2400" dirty="0" smtClean="0">
                <a:solidFill>
                  <a:srgbClr val="0033CC"/>
                </a:solidFill>
                <a:ea typeface="Cambria Math"/>
              </a:rPr>
              <a:t>(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MICC</a:t>
            </a:r>
            <a:r>
              <a:rPr lang="en-US" sz="2400" dirty="0" smtClean="0">
                <a:solidFill>
                  <a:srgbClr val="0033CC"/>
                </a:solidFill>
                <a:ea typeface="Cambria Math"/>
              </a:rPr>
              <a:t>), </a:t>
            </a: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 Math"/>
              </a:rPr>
              <a:t>in train to be developed in LIT as a basic JINR facility.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8600" y="533400"/>
            <a:ext cx="8763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sz="4400" b="1" kern="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4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1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914400" y="2209800"/>
            <a:ext cx="7696200" cy="3454764"/>
          </a:xfrm>
          <a:prstGeom prst="rect">
            <a:avLst/>
          </a:prstGeom>
        </p:spPr>
        <p:txBody>
          <a:bodyPr wrap="square" lIns="91410" tIns="45706" rIns="91410" bIns="45706">
            <a:spAutoFit/>
          </a:bodyPr>
          <a:lstStyle/>
          <a:p>
            <a:pPr marL="342793" indent="-342793" defTabSz="914116"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  <a:p>
            <a:pPr marL="342793" indent="-342793" defTabSz="914116">
              <a:spcAft>
                <a:spcPts val="900"/>
              </a:spcAft>
              <a:buClr>
                <a:srgbClr val="3333FF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Essentials</a:t>
            </a:r>
            <a:endParaRPr lang="en-US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Instances of High Performance Computing (HPC) on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QDLab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 open science project</a:t>
            </a:r>
          </a:p>
          <a:p>
            <a:pPr marL="342793" indent="-342793" defTabSz="914116">
              <a:spcAft>
                <a:spcPts val="900"/>
              </a:spcAft>
              <a:buClr>
                <a:schemeClr val="bg1">
                  <a:lumMod val="85000"/>
                </a:schemeClr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Alleviating the Learning Curve of HPC at </a:t>
            </a:r>
            <a:r>
              <a:rPr lang="en-US" sz="2800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HybriLIT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3518" y="643136"/>
            <a:ext cx="8534400" cy="957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</a:bodyPr>
          <a:lstStyle/>
          <a:p>
            <a:pPr algn="ctr" defTabSz="914116"/>
            <a:r>
              <a:rPr lang="en-US" sz="54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sz="5400" kern="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707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ardware_ve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33528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3400" y="254950"/>
            <a:ext cx="4114800" cy="735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0" tIns="45706" rIns="91410" bIns="45706">
            <a:noAutofit/>
            <a:sp3d extrusionH="57150">
              <a:bevelT w="38100" h="38100"/>
            </a:sp3d>
          </a:bodyPr>
          <a:lstStyle/>
          <a:p>
            <a:pPr algn="ctr" defTabSz="914116">
              <a:spcBef>
                <a:spcPts val="2400"/>
              </a:spcBef>
            </a:pPr>
            <a:r>
              <a:rPr lang="en-US" sz="3200" b="1" kern="0" dirty="0" err="1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HybriLIT</a:t>
            </a:r>
            <a:r>
              <a:rPr lang="en-US" sz="3200" b="1" kern="0" dirty="0" smtClean="0">
                <a:solidFill>
                  <a:srgbClr val="00009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 Overview</a:t>
            </a:r>
            <a:endParaRPr lang="en-US" sz="3200" b="1" kern="0" dirty="0">
              <a:solidFill>
                <a:srgbClr val="00009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75"/>
              </p:ext>
            </p:extLst>
          </p:nvPr>
        </p:nvGraphicFramePr>
        <p:xfrm>
          <a:off x="304800" y="1981200"/>
          <a:ext cx="4572000" cy="4583430"/>
        </p:xfrm>
        <a:graphic>
          <a:graphicData uri="http://schemas.openxmlformats.org/drawingml/2006/table">
            <a:tbl>
              <a:tblPr firstRow="1" firstCol="1" bandRow="1"/>
              <a:tblGrid>
                <a:gridCol w="1524001"/>
                <a:gridCol w="685799"/>
                <a:gridCol w="1523999"/>
                <a:gridCol w="838201"/>
              </a:tblGrid>
              <a:tr h="29817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</a:t>
                      </a:r>
                      <a:r>
                        <a:rPr lang="en-US" sz="18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CPU </a:t>
                      </a:r>
                      <a:r>
                        <a:rPr lang="en-US" sz="18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cores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252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nodes involving CPU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283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GPU cores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77184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nodes involving GPU accelerators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283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MIC cores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182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# of nodes involving CPU co-processors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</a:tr>
              <a:tr h="2283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Total RAM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2.4 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TB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InfiniBand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16x FDR 56 </a:t>
                      </a:r>
                      <a:r>
                        <a:rPr lang="en-US" sz="1600" dirty="0" err="1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Gbps</a:t>
                      </a:r>
                      <a:endParaRPr lang="en-US" sz="16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2283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Total HDD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55.2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TB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Ethernet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Gbps</a:t>
                      </a:r>
                      <a:endParaRPr lang="en-US" sz="1600" dirty="0">
                        <a:solidFill>
                          <a:srgbClr val="00009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43777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Peak performance in single precision floating point arithmetic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142</a:t>
                      </a:r>
                      <a:b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TFLOPS</a:t>
                      </a:r>
                      <a:endParaRPr lang="en-US" sz="14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Peak performance in double precision floating point arithmetic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br>
                        <a:rPr lang="en-US" sz="160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TFLOPS</a:t>
                      </a:r>
                      <a:endParaRPr lang="en-US" sz="14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  <a:tr h="43777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        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Times New Roman"/>
                        </a:rPr>
                        <a:t>⃦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Power consumption:   8.29 kW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       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Times New Roman"/>
                        </a:rPr>
                        <a:t>⃦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Energy efficiency:      4.56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GFlops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/W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        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  <a:cs typeface="Times New Roman"/>
                        </a:rPr>
                        <a:t>⃦</a:t>
                      </a:r>
                      <a:r>
                        <a:rPr lang="en-US" sz="1600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Peak power demand:  10 kW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A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9D5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1219200"/>
            <a:ext cx="4417235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Cluster State by end of June 2016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onotype Corsiva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Monotype Corsiva" pitchFamily="66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4263</Words>
  <Application>Microsoft Office PowerPoint</Application>
  <PresentationFormat>Экран (4:3)</PresentationFormat>
  <Paragraphs>582</Paragraphs>
  <Slides>45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Office Theme</vt:lpstr>
      <vt:lpstr>1_Office Theme</vt:lpstr>
      <vt:lpstr>1_Тема Office</vt:lpstr>
      <vt:lpstr>2_Office Theme</vt:lpstr>
      <vt:lpstr>Equation</vt:lpstr>
      <vt:lpstr>HybriLIT – key to the high performance computing in JINR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ADAM</dc:creator>
  <cp:lastModifiedBy>Gheorghe Adam</cp:lastModifiedBy>
  <cp:revision>224</cp:revision>
  <dcterms:created xsi:type="dcterms:W3CDTF">2016-06-22T12:46:42Z</dcterms:created>
  <dcterms:modified xsi:type="dcterms:W3CDTF">2016-07-06T18:19:35Z</dcterms:modified>
</cp:coreProperties>
</file>