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8" r:id="rId3"/>
    <p:sldId id="260" r:id="rId4"/>
    <p:sldId id="261" r:id="rId5"/>
    <p:sldId id="266" r:id="rId6"/>
    <p:sldId id="263" r:id="rId7"/>
    <p:sldId id="262" r:id="rId8"/>
    <p:sldId id="274" r:id="rId9"/>
    <p:sldId id="272" r:id="rId10"/>
    <p:sldId id="264" r:id="rId11"/>
    <p:sldId id="268" r:id="rId12"/>
    <p:sldId id="269" r:id="rId13"/>
    <p:sldId id="267" r:id="rId14"/>
    <p:sldId id="270" r:id="rId15"/>
    <p:sldId id="271" r:id="rId16"/>
    <p:sldId id="273" r:id="rId17"/>
    <p:sldId id="275" r:id="rId18"/>
    <p:sldId id="276" r:id="rId19"/>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6" algn="l" defTabSz="457059" rtl="0" eaLnBrk="1" latinLnBrk="0" hangingPunct="1">
      <a:defRPr sz="1800" kern="1200">
        <a:solidFill>
          <a:schemeClr val="tx1"/>
        </a:solidFill>
        <a:latin typeface="+mn-lt"/>
        <a:ea typeface="+mn-ea"/>
        <a:cs typeface="+mn-cs"/>
      </a:defRPr>
    </a:lvl3pPr>
    <a:lvl4pPr marL="1371174" algn="l" defTabSz="457059" rtl="0" eaLnBrk="1" latinLnBrk="0" hangingPunct="1">
      <a:defRPr sz="1800" kern="1200">
        <a:solidFill>
          <a:schemeClr val="tx1"/>
        </a:solidFill>
        <a:latin typeface="+mn-lt"/>
        <a:ea typeface="+mn-ea"/>
        <a:cs typeface="+mn-cs"/>
      </a:defRPr>
    </a:lvl4pPr>
    <a:lvl5pPr marL="1828231" algn="l" defTabSz="457059" rtl="0" eaLnBrk="1" latinLnBrk="0" hangingPunct="1">
      <a:defRPr sz="1800" kern="1200">
        <a:solidFill>
          <a:schemeClr val="tx1"/>
        </a:solidFill>
        <a:latin typeface="+mn-lt"/>
        <a:ea typeface="+mn-ea"/>
        <a:cs typeface="+mn-cs"/>
      </a:defRPr>
    </a:lvl5pPr>
    <a:lvl6pPr marL="2285289" algn="l" defTabSz="457059" rtl="0" eaLnBrk="1" latinLnBrk="0" hangingPunct="1">
      <a:defRPr sz="1800" kern="1200">
        <a:solidFill>
          <a:schemeClr val="tx1"/>
        </a:solidFill>
        <a:latin typeface="+mn-lt"/>
        <a:ea typeface="+mn-ea"/>
        <a:cs typeface="+mn-cs"/>
      </a:defRPr>
    </a:lvl6pPr>
    <a:lvl7pPr marL="2742346" algn="l" defTabSz="457059" rtl="0" eaLnBrk="1" latinLnBrk="0" hangingPunct="1">
      <a:defRPr sz="1800" kern="1200">
        <a:solidFill>
          <a:schemeClr val="tx1"/>
        </a:solidFill>
        <a:latin typeface="+mn-lt"/>
        <a:ea typeface="+mn-ea"/>
        <a:cs typeface="+mn-cs"/>
      </a:defRPr>
    </a:lvl7pPr>
    <a:lvl8pPr marL="3199404" algn="l" defTabSz="457059" rtl="0" eaLnBrk="1" latinLnBrk="0" hangingPunct="1">
      <a:defRPr sz="1800" kern="1200">
        <a:solidFill>
          <a:schemeClr val="tx1"/>
        </a:solidFill>
        <a:latin typeface="+mn-lt"/>
        <a:ea typeface="+mn-ea"/>
        <a:cs typeface="+mn-cs"/>
      </a:defRPr>
    </a:lvl8pPr>
    <a:lvl9pPr marL="3656462" algn="l" defTabSz="457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9491" autoAdjust="0"/>
  </p:normalViewPr>
  <p:slideViewPr>
    <p:cSldViewPr snapToGrid="0" snapToObjects="1">
      <p:cViewPr>
        <p:scale>
          <a:sx n="95" d="100"/>
          <a:sy n="95" d="100"/>
        </p:scale>
        <p:origin x="-1392" y="-2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0818B1-A267-284D-8041-B07FA579FC38}" type="datetimeFigureOut">
              <a:rPr lang="en-US" smtClean="0"/>
              <a:t>07.07.16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F09A9F-1E59-0A4A-8E66-7F99605205F3}" type="slidenum">
              <a:rPr lang="en-US" smtClean="0"/>
              <a:t>‹#›</a:t>
            </a:fld>
            <a:endParaRPr lang="en-US"/>
          </a:p>
        </p:txBody>
      </p:sp>
    </p:spTree>
    <p:extLst>
      <p:ext uri="{BB962C8B-B14F-4D97-AF65-F5344CB8AC3E}">
        <p14:creationId xmlns:p14="http://schemas.microsoft.com/office/powerpoint/2010/main" val="2131216724"/>
      </p:ext>
    </p:extLst>
  </p:cSld>
  <p:clrMap bg1="lt1" tx1="dk1" bg2="lt2" tx2="dk2" accent1="accent1" accent2="accent2" accent3="accent3" accent4="accent4" accent5="accent5" accent6="accent6" hlink="hlink" folHlink="folHlink"/>
  <p:notesStyle>
    <a:lvl1pPr marL="0" algn="l" defTabSz="457059" rtl="0" eaLnBrk="1" latinLnBrk="0" hangingPunct="1">
      <a:defRPr sz="1200" kern="1200">
        <a:solidFill>
          <a:schemeClr val="tx1"/>
        </a:solidFill>
        <a:latin typeface="+mn-lt"/>
        <a:ea typeface="+mn-ea"/>
        <a:cs typeface="+mn-cs"/>
      </a:defRPr>
    </a:lvl1pPr>
    <a:lvl2pPr marL="457059" algn="l" defTabSz="457059" rtl="0" eaLnBrk="1" latinLnBrk="0" hangingPunct="1">
      <a:defRPr sz="1200" kern="1200">
        <a:solidFill>
          <a:schemeClr val="tx1"/>
        </a:solidFill>
        <a:latin typeface="+mn-lt"/>
        <a:ea typeface="+mn-ea"/>
        <a:cs typeface="+mn-cs"/>
      </a:defRPr>
    </a:lvl2pPr>
    <a:lvl3pPr marL="914116" algn="l" defTabSz="457059" rtl="0" eaLnBrk="1" latinLnBrk="0" hangingPunct="1">
      <a:defRPr sz="1200" kern="1200">
        <a:solidFill>
          <a:schemeClr val="tx1"/>
        </a:solidFill>
        <a:latin typeface="+mn-lt"/>
        <a:ea typeface="+mn-ea"/>
        <a:cs typeface="+mn-cs"/>
      </a:defRPr>
    </a:lvl3pPr>
    <a:lvl4pPr marL="1371174" algn="l" defTabSz="457059" rtl="0" eaLnBrk="1" latinLnBrk="0" hangingPunct="1">
      <a:defRPr sz="1200" kern="1200">
        <a:solidFill>
          <a:schemeClr val="tx1"/>
        </a:solidFill>
        <a:latin typeface="+mn-lt"/>
        <a:ea typeface="+mn-ea"/>
        <a:cs typeface="+mn-cs"/>
      </a:defRPr>
    </a:lvl4pPr>
    <a:lvl5pPr marL="1828231" algn="l" defTabSz="457059" rtl="0" eaLnBrk="1" latinLnBrk="0" hangingPunct="1">
      <a:defRPr sz="1200" kern="1200">
        <a:solidFill>
          <a:schemeClr val="tx1"/>
        </a:solidFill>
        <a:latin typeface="+mn-lt"/>
        <a:ea typeface="+mn-ea"/>
        <a:cs typeface="+mn-cs"/>
      </a:defRPr>
    </a:lvl5pPr>
    <a:lvl6pPr marL="2285289" algn="l" defTabSz="457059" rtl="0" eaLnBrk="1" latinLnBrk="0" hangingPunct="1">
      <a:defRPr sz="1200" kern="1200">
        <a:solidFill>
          <a:schemeClr val="tx1"/>
        </a:solidFill>
        <a:latin typeface="+mn-lt"/>
        <a:ea typeface="+mn-ea"/>
        <a:cs typeface="+mn-cs"/>
      </a:defRPr>
    </a:lvl6pPr>
    <a:lvl7pPr marL="2742346" algn="l" defTabSz="457059" rtl="0" eaLnBrk="1" latinLnBrk="0" hangingPunct="1">
      <a:defRPr sz="1200" kern="1200">
        <a:solidFill>
          <a:schemeClr val="tx1"/>
        </a:solidFill>
        <a:latin typeface="+mn-lt"/>
        <a:ea typeface="+mn-ea"/>
        <a:cs typeface="+mn-cs"/>
      </a:defRPr>
    </a:lvl7pPr>
    <a:lvl8pPr marL="3199404" algn="l" defTabSz="457059" rtl="0" eaLnBrk="1" latinLnBrk="0" hangingPunct="1">
      <a:defRPr sz="1200" kern="1200">
        <a:solidFill>
          <a:schemeClr val="tx1"/>
        </a:solidFill>
        <a:latin typeface="+mn-lt"/>
        <a:ea typeface="+mn-ea"/>
        <a:cs typeface="+mn-cs"/>
      </a:defRPr>
    </a:lvl8pPr>
    <a:lvl9pPr marL="3656462"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dirty="0" smtClean="0"/>
              <a:t>Introducción</a:t>
            </a:r>
          </a:p>
          <a:p>
            <a:pPr>
              <a:defRPr/>
            </a:pPr>
            <a:r>
              <a:rPr lang="es-ES_tradnl" dirty="0" smtClean="0"/>
              <a:t>Computación de Alto Rendimiento</a:t>
            </a:r>
            <a:endParaRPr lang="en-US" dirty="0" smtClean="0"/>
          </a:p>
          <a:p>
            <a:pPr>
              <a:defRPr/>
            </a:pPr>
            <a:r>
              <a:rPr lang="es-ES_tradnl" dirty="0" smtClean="0"/>
              <a:t>  Proyectos principales</a:t>
            </a:r>
          </a:p>
          <a:p>
            <a:pPr>
              <a:defRPr/>
            </a:pPr>
            <a:r>
              <a:rPr lang="es-ES_tradnl" dirty="0" smtClean="0"/>
              <a:t>  Computaciones in serie, paralela y GPU</a:t>
            </a:r>
            <a:endParaRPr lang="en-US" dirty="0" smtClean="0"/>
          </a:p>
          <a:p>
            <a:pPr>
              <a:defRPr/>
            </a:pPr>
            <a:r>
              <a:rPr lang="es-ES_tradnl" dirty="0" smtClean="0"/>
              <a:t>Computación </a:t>
            </a:r>
            <a:r>
              <a:rPr lang="es-ES_tradnl" dirty="0" err="1" smtClean="0"/>
              <a:t>Grid</a:t>
            </a:r>
            <a:endParaRPr lang="es-ES_tradnl" dirty="0" smtClean="0"/>
          </a:p>
          <a:p>
            <a:pPr>
              <a:defRPr/>
            </a:pPr>
            <a:r>
              <a:rPr lang="es-ES_tradnl" dirty="0" smtClean="0"/>
              <a:t>  </a:t>
            </a:r>
            <a:r>
              <a:rPr lang="ro-RO" dirty="0" smtClean="0"/>
              <a:t>Conceptos</a:t>
            </a:r>
          </a:p>
          <a:p>
            <a:pPr>
              <a:defRPr/>
            </a:pPr>
            <a:r>
              <a:rPr lang="ro-RO" dirty="0" smtClean="0"/>
              <a:t>  America Latina</a:t>
            </a:r>
          </a:p>
          <a:p>
            <a:pPr>
              <a:defRPr/>
            </a:pPr>
            <a:r>
              <a:rPr lang="ro-RO" dirty="0" smtClean="0"/>
              <a:t>Clúster UTFSM/CCTVal</a:t>
            </a:r>
          </a:p>
          <a:p>
            <a:pPr>
              <a:defRPr/>
            </a:pPr>
            <a:r>
              <a:rPr lang="ro-RO" dirty="0" smtClean="0"/>
              <a:t>  </a:t>
            </a:r>
            <a:r>
              <a:rPr lang="en-US" dirty="0" err="1" smtClean="0"/>
              <a:t>Historia</a:t>
            </a:r>
            <a:endParaRPr lang="en-US" dirty="0" smtClean="0"/>
          </a:p>
          <a:p>
            <a:pPr>
              <a:defRPr/>
            </a:pPr>
            <a:r>
              <a:rPr lang="en-US" dirty="0" smtClean="0"/>
              <a:t>  Estado actual</a:t>
            </a:r>
          </a:p>
          <a:p>
            <a:pPr>
              <a:defRPr/>
            </a:pPr>
            <a:r>
              <a:rPr lang="pt-BR" smtClean="0"/>
              <a:t>Perspectivas</a:t>
            </a:r>
            <a:r>
              <a:rPr lang="en-US" dirty="0" smtClean="0"/>
              <a:t> </a:t>
            </a:r>
            <a:endParaRPr lang="es-ES_tradnl"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beginnings of </a:t>
            </a:r>
            <a:r>
              <a:rPr lang="es-ES_tradnl" noProof="0" dirty="0" smtClean="0"/>
              <a:t>Universidad Técnica Federico</a:t>
            </a:r>
            <a:r>
              <a:rPr lang="es-ES_tradnl" baseline="0" noProof="0" dirty="0" smtClean="0"/>
              <a:t> </a:t>
            </a:r>
            <a:r>
              <a:rPr lang="es-ES_tradnl" noProof="0" dirty="0" smtClean="0"/>
              <a:t>Santa María </a:t>
            </a:r>
            <a:r>
              <a:rPr lang="en-US" dirty="0" smtClean="0"/>
              <a:t>go back to the altruist dream </a:t>
            </a:r>
            <a:r>
              <a:rPr lang="es-ES_tradnl" noProof="0" dirty="0" smtClean="0"/>
              <a:t>of Federico Santa María</a:t>
            </a:r>
            <a:r>
              <a:rPr lang="en-US" dirty="0" smtClean="0"/>
              <a:t>, who set the foundation of the Institution in his will and testament in Paris, in 1920. He states his wish to contribute with the progress and increase the cultural horizon of our country to his executors. With these altruist ideas, he pursues to make easier the entrance to the academic life to the low-income compatriots whose merit, aptitudes and high school grades are excellent.</a:t>
            </a:r>
          </a:p>
          <a:p>
            <a:endParaRPr lang="en-US" dirty="0" smtClean="0"/>
          </a:p>
          <a:p>
            <a:r>
              <a:rPr lang="en-US" dirty="0" smtClean="0"/>
              <a:t>One year after his death on April 27th, 1926, the Foundation under his name is created and an Academic Institution to procure an integral formation of its students was implemented. These should assure academic excellence in the professional, scientific and human education based not only on universal values of man but also on social responsibility. Thus, his dream becomes an earnest testimony of the benefactor`s philanthropy.</a:t>
            </a:r>
          </a:p>
          <a:p>
            <a:pPr>
              <a:defRPr/>
            </a:pPr>
            <a:endParaRPr lang="es-ES_tradnl"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s-ES_tradnl"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3D26D341-C6BC-9546-9B81-743F67235051}" type="datetimeFigureOut">
              <a:rPr lang="en-US" smtClean="0"/>
              <a:t>07.07.16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1953205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3D26D341-C6BC-9546-9B81-743F67235051}" type="datetimeFigureOut">
              <a:rPr lang="en-US" smtClean="0"/>
              <a:t>07.07.16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187745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3D26D341-C6BC-9546-9B81-743F67235051}" type="datetimeFigureOut">
              <a:rPr lang="en-US" smtClean="0"/>
              <a:t>07.07.16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2307620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3D26D341-C6BC-9546-9B81-743F67235051}" type="datetimeFigureOut">
              <a:rPr lang="en-US" smtClean="0"/>
              <a:t>07.07.16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4122500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3D26D341-C6BC-9546-9B81-743F67235051}" type="datetimeFigureOut">
              <a:rPr lang="en-US" smtClean="0"/>
              <a:t>07.07.16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1252148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3D26D341-C6BC-9546-9B81-743F67235051}" type="datetimeFigureOut">
              <a:rPr lang="en-US" smtClean="0"/>
              <a:t>07.07.16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181959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3D26D341-C6BC-9546-9B81-743F67235051}" type="datetimeFigureOut">
              <a:rPr lang="en-US" smtClean="0"/>
              <a:t>07.07.16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293192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3D26D341-C6BC-9546-9B81-743F67235051}" type="datetimeFigureOut">
              <a:rPr lang="en-US" smtClean="0"/>
              <a:t>07.07.16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372227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6D341-C6BC-9546-9B81-743F67235051}" type="datetimeFigureOut">
              <a:rPr lang="en-US" smtClean="0"/>
              <a:t>07.07.16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2324318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3D26D341-C6BC-9546-9B81-743F67235051}" type="datetimeFigureOut">
              <a:rPr lang="en-US" smtClean="0"/>
              <a:t>07.07.16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4240498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3D26D341-C6BC-9546-9B81-743F67235051}" type="datetimeFigureOut">
              <a:rPr lang="en-US" smtClean="0"/>
              <a:t>07.07.16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97822-A32F-4142-BFB3-072721D9739F}" type="slidenum">
              <a:rPr lang="en-US" smtClean="0"/>
              <a:t>‹#›</a:t>
            </a:fld>
            <a:endParaRPr lang="en-US"/>
          </a:p>
        </p:txBody>
      </p:sp>
    </p:spTree>
    <p:extLst>
      <p:ext uri="{BB962C8B-B14F-4D97-AF65-F5344CB8AC3E}">
        <p14:creationId xmlns:p14="http://schemas.microsoft.com/office/powerpoint/2010/main" val="17782357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0" tIns="45706" rIns="91410" bIns="45706"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10" tIns="45706" rIns="91410" bIns="45706"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fld id="{3D26D341-C6BC-9546-9B81-743F67235051}" type="datetimeFigureOut">
              <a:rPr lang="en-US" smtClean="0"/>
              <a:t>07.07.16</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fld id="{4AC97822-A32F-4142-BFB3-072721D9739F}" type="slidenum">
              <a:rPr lang="en-US" smtClean="0"/>
              <a:t>‹#›</a:t>
            </a:fld>
            <a:endParaRPr lang="en-US"/>
          </a:p>
        </p:txBody>
      </p:sp>
    </p:spTree>
    <p:extLst>
      <p:ext uri="{BB962C8B-B14F-4D97-AF65-F5344CB8AC3E}">
        <p14:creationId xmlns:p14="http://schemas.microsoft.com/office/powerpoint/2010/main" val="286616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3" indent="-342793"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19" indent="-285660"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6"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2"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6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18"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76"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34"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4991"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6" algn="l" defTabSz="457059" rtl="0" eaLnBrk="1" latinLnBrk="0" hangingPunct="1">
        <a:defRPr sz="1800" kern="1200">
          <a:solidFill>
            <a:schemeClr val="tx1"/>
          </a:solidFill>
          <a:latin typeface="+mn-lt"/>
          <a:ea typeface="+mn-ea"/>
          <a:cs typeface="+mn-cs"/>
        </a:defRPr>
      </a:lvl3pPr>
      <a:lvl4pPr marL="1371174" algn="l" defTabSz="457059" rtl="0" eaLnBrk="1" latinLnBrk="0" hangingPunct="1">
        <a:defRPr sz="1800" kern="1200">
          <a:solidFill>
            <a:schemeClr val="tx1"/>
          </a:solidFill>
          <a:latin typeface="+mn-lt"/>
          <a:ea typeface="+mn-ea"/>
          <a:cs typeface="+mn-cs"/>
        </a:defRPr>
      </a:lvl4pPr>
      <a:lvl5pPr marL="1828231" algn="l" defTabSz="457059" rtl="0" eaLnBrk="1" latinLnBrk="0" hangingPunct="1">
        <a:defRPr sz="1800" kern="1200">
          <a:solidFill>
            <a:schemeClr val="tx1"/>
          </a:solidFill>
          <a:latin typeface="+mn-lt"/>
          <a:ea typeface="+mn-ea"/>
          <a:cs typeface="+mn-cs"/>
        </a:defRPr>
      </a:lvl5pPr>
      <a:lvl6pPr marL="2285289" algn="l" defTabSz="457059" rtl="0" eaLnBrk="1" latinLnBrk="0" hangingPunct="1">
        <a:defRPr sz="1800" kern="1200">
          <a:solidFill>
            <a:schemeClr val="tx1"/>
          </a:solidFill>
          <a:latin typeface="+mn-lt"/>
          <a:ea typeface="+mn-ea"/>
          <a:cs typeface="+mn-cs"/>
        </a:defRPr>
      </a:lvl6pPr>
      <a:lvl7pPr marL="2742346" algn="l" defTabSz="457059" rtl="0" eaLnBrk="1" latinLnBrk="0" hangingPunct="1">
        <a:defRPr sz="1800" kern="1200">
          <a:solidFill>
            <a:schemeClr val="tx1"/>
          </a:solidFill>
          <a:latin typeface="+mn-lt"/>
          <a:ea typeface="+mn-ea"/>
          <a:cs typeface="+mn-cs"/>
        </a:defRPr>
      </a:lvl7pPr>
      <a:lvl8pPr marL="3199404" algn="l" defTabSz="457059" rtl="0" eaLnBrk="1" latinLnBrk="0" hangingPunct="1">
        <a:defRPr sz="1800" kern="1200">
          <a:solidFill>
            <a:schemeClr val="tx1"/>
          </a:solidFill>
          <a:latin typeface="+mn-lt"/>
          <a:ea typeface="+mn-ea"/>
          <a:cs typeface="+mn-cs"/>
        </a:defRPr>
      </a:lvl8pPr>
      <a:lvl9pPr marL="3656462" algn="l" defTabSz="4570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27.emf"/><Relationship Id="rId6" Type="http://schemas.openxmlformats.org/officeDocument/2006/relationships/image" Target="../media/image28.jpg"/><Relationship Id="rId7"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33.png"/><Relationship Id="rId6"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jpeg"/><Relationship Id="rId5"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3.jpeg"/><Relationship Id="rId6"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png"/><Relationship Id="rId13"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100000">
              <a:schemeClr val="accent1">
                <a:lumMod val="60000"/>
                <a:lumOff val="40000"/>
              </a:schemeClr>
            </a:gs>
          </a:gsLst>
          <a:lin ang="16200000" scaled="0"/>
          <a:tileRect/>
        </a:gradFill>
        <a:effectLst/>
      </p:bgPr>
    </p:bg>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6148"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s-ES_tradnl" sz="1200">
                <a:solidFill>
                  <a:srgbClr val="FDEADA"/>
                </a:solidFill>
              </a:rPr>
              <a:t>CARLA 2014, October 22</a:t>
            </a:r>
            <a:endParaRPr lang="en-US" sz="1200">
              <a:solidFill>
                <a:srgbClr val="FDEADA"/>
              </a:solidFill>
            </a:endParaRPr>
          </a:p>
        </p:txBody>
      </p:sp>
      <p:sp>
        <p:nvSpPr>
          <p:cNvPr id="6149"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a:solidFill>
                  <a:srgbClr val="FDEADA"/>
                </a:solidFill>
              </a:rPr>
              <a:t>Page </a:t>
            </a:r>
            <a:fld id="{21F39D84-E605-5C43-B852-4E0C3D391791}" type="slidenum">
              <a:rPr lang="en-US" sz="1200">
                <a:solidFill>
                  <a:srgbClr val="FDEADA"/>
                </a:solidFill>
              </a:rPr>
              <a:pPr defTabSz="411717" eaLnBrk="1"/>
              <a:t>1</a:t>
            </a:fld>
            <a:endParaRPr lang="en-US" sz="1200">
              <a:solidFill>
                <a:srgbClr val="FDEADA"/>
              </a:solidFill>
            </a:endParaRPr>
          </a:p>
        </p:txBody>
      </p:sp>
      <p:sp>
        <p:nvSpPr>
          <p:cNvPr id="9" name="Rectangle 1"/>
          <p:cNvSpPr>
            <a:spLocks noGrp="1" noChangeArrowheads="1"/>
          </p:cNvSpPr>
          <p:nvPr>
            <p:ph type="title"/>
          </p:nvPr>
        </p:nvSpPr>
        <p:spPr>
          <a:xfrm>
            <a:off x="130410" y="1127908"/>
            <a:ext cx="8883180" cy="14518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5"/>
          </a:lnRef>
          <a:fillRef idx="2">
            <a:schemeClr val="accent5"/>
          </a:fillRef>
          <a:effectRef idx="1">
            <a:schemeClr val="accent5"/>
          </a:effectRef>
          <a:fontRef idx="minor">
            <a:schemeClr val="dk1"/>
          </a:fontRef>
        </p:style>
        <p:txBody>
          <a:bodyPr tIns="35180" rtlCol="0">
            <a:normAutofit/>
            <a:scene3d>
              <a:camera prst="orthographicFront"/>
              <a:lightRig rig="soft" dir="t">
                <a:rot lat="0" lon="0" rev="10800000"/>
              </a:lightRig>
            </a:scene3d>
            <a:sp3d>
              <a:bevelT w="27940" h="12700"/>
              <a:contourClr>
                <a:srgbClr val="DDDDDD"/>
              </a:contourClr>
            </a:sp3d>
          </a:bodyPr>
          <a:lstStyle/>
          <a:p>
            <a:pPr defTabSz="456867">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b="1" spc="136" dirty="0">
                <a:ln w="11430"/>
                <a:solidFill>
                  <a:schemeClr val="tx2">
                    <a:lumMod val="75000"/>
                  </a:schemeClr>
                </a:solidFill>
                <a:effectLst>
                  <a:outerShdw blurRad="25400" algn="tl" rotWithShape="0">
                    <a:srgbClr val="000000">
                      <a:alpha val="43000"/>
                    </a:srgbClr>
                  </a:outerShdw>
                </a:effectLst>
                <a:latin typeface="+mj-lt"/>
              </a:rPr>
              <a:t>UTFSM/CCTVal Data Center </a:t>
            </a:r>
            <a:br>
              <a:rPr lang="en-US" b="1" spc="136" dirty="0">
                <a:ln w="11430"/>
                <a:solidFill>
                  <a:schemeClr val="tx2">
                    <a:lumMod val="75000"/>
                  </a:schemeClr>
                </a:solidFill>
                <a:effectLst>
                  <a:outerShdw blurRad="25400" algn="tl" rotWithShape="0">
                    <a:srgbClr val="000000">
                      <a:alpha val="43000"/>
                    </a:srgbClr>
                  </a:outerShdw>
                </a:effectLst>
                <a:latin typeface="+mj-lt"/>
              </a:rPr>
            </a:br>
            <a:r>
              <a:rPr lang="en-US" b="1" spc="136" dirty="0">
                <a:ln w="11430"/>
                <a:solidFill>
                  <a:schemeClr val="tx2">
                    <a:lumMod val="75000"/>
                  </a:schemeClr>
                </a:solidFill>
                <a:effectLst>
                  <a:outerShdw blurRad="25400" algn="tl" rotWithShape="0">
                    <a:srgbClr val="000000">
                      <a:alpha val="43000"/>
                    </a:srgbClr>
                  </a:outerShdw>
                </a:effectLst>
                <a:latin typeface="+mj-lt"/>
              </a:rPr>
              <a:t>(10 Years of Experience)</a:t>
            </a:r>
          </a:p>
        </p:txBody>
      </p:sp>
      <p:sp>
        <p:nvSpPr>
          <p:cNvPr id="10" name="TextBox 9"/>
          <p:cNvSpPr txBox="1"/>
          <p:nvPr/>
        </p:nvSpPr>
        <p:spPr>
          <a:xfrm>
            <a:off x="1555086" y="2841422"/>
            <a:ext cx="5722790" cy="776209"/>
          </a:xfrm>
          <a:prstGeom prst="rect">
            <a:avLst/>
          </a:prstGeom>
          <a:noFill/>
        </p:spPr>
        <p:txBody>
          <a:bodyPr wrap="none" lIns="82902" tIns="41451" rIns="82902" bIns="41451">
            <a:spAutoFit/>
          </a:bodyPr>
          <a:lstStyle/>
          <a:p>
            <a:pPr algn="ctr" defTabSz="413072">
              <a:lnSpc>
                <a:spcPct val="120000"/>
              </a:lnSpc>
              <a:defRPr/>
            </a:pPr>
            <a:r>
              <a:rPr lang="pt-BR" sz="2000" spc="-136" dirty="0">
                <a:solidFill>
                  <a:schemeClr val="tx2">
                    <a:lumMod val="75000"/>
                  </a:schemeClr>
                </a:solidFill>
                <a:latin typeface="Lucida Bright"/>
                <a:cs typeface="Lucida Bright"/>
              </a:rPr>
              <a:t>Luís Salinas, </a:t>
            </a:r>
            <a:r>
              <a:rPr lang="pt-BR" sz="2000" u="sng" spc="-136" dirty="0">
                <a:solidFill>
                  <a:schemeClr val="tx2">
                    <a:lumMod val="75000"/>
                  </a:schemeClr>
                </a:solidFill>
                <a:latin typeface="Lucida Bright"/>
                <a:cs typeface="Lucida Bright"/>
              </a:rPr>
              <a:t>Yuri </a:t>
            </a:r>
            <a:r>
              <a:rPr lang="pt-BR" sz="2000" u="sng" spc="-136" dirty="0" smtClean="0">
                <a:solidFill>
                  <a:schemeClr val="tx2">
                    <a:lumMod val="75000"/>
                  </a:schemeClr>
                </a:solidFill>
                <a:latin typeface="Lucida Bright"/>
                <a:cs typeface="Lucida Bright"/>
              </a:rPr>
              <a:t>Ivanov</a:t>
            </a:r>
            <a:r>
              <a:rPr lang="pt-BR" sz="2000" u="sng" spc="-136" baseline="30000" dirty="0" smtClean="0">
                <a:solidFill>
                  <a:schemeClr val="tx2">
                    <a:lumMod val="75000"/>
                  </a:schemeClr>
                </a:solidFill>
                <a:latin typeface="Lucida Bright"/>
                <a:cs typeface="Lucida Bright"/>
              </a:rPr>
              <a:t>*</a:t>
            </a:r>
            <a:endParaRPr lang="pt-BR" sz="2000" u="sng" spc="-136" dirty="0">
              <a:solidFill>
                <a:schemeClr val="tx2">
                  <a:lumMod val="75000"/>
                </a:schemeClr>
              </a:solidFill>
              <a:latin typeface="Lucida Bright"/>
              <a:cs typeface="Lucida Bright"/>
            </a:endParaRPr>
          </a:p>
          <a:p>
            <a:pPr algn="ctr" defTabSz="413072">
              <a:lnSpc>
                <a:spcPct val="120000"/>
              </a:lnSpc>
              <a:defRPr/>
            </a:pPr>
            <a:r>
              <a:rPr lang="es-ES_tradnl" spc="-136" dirty="0">
                <a:solidFill>
                  <a:schemeClr val="tx2">
                    <a:lumMod val="75000"/>
                  </a:schemeClr>
                </a:solidFill>
                <a:latin typeface="Lucida Calligraphy"/>
                <a:cs typeface="Lucida Calligraphy"/>
              </a:rPr>
              <a:t> Universidad  Técnica Federico Santa </a:t>
            </a:r>
            <a:r>
              <a:rPr lang="es-ES_tradnl" spc="-136" dirty="0" smtClean="0">
                <a:solidFill>
                  <a:schemeClr val="tx2">
                    <a:lumMod val="75000"/>
                  </a:schemeClr>
                </a:solidFill>
                <a:latin typeface="Lucida Calligraphy"/>
                <a:cs typeface="Lucida Calligraphy"/>
              </a:rPr>
              <a:t>Maria, JINR</a:t>
            </a:r>
            <a:r>
              <a:rPr lang="es-ES_tradnl" spc="-136" baseline="30000" dirty="0" smtClean="0">
                <a:solidFill>
                  <a:schemeClr val="tx2">
                    <a:lumMod val="75000"/>
                  </a:schemeClr>
                </a:solidFill>
                <a:latin typeface="Lucida Calligraphy"/>
                <a:cs typeface="Lucida Calligraphy"/>
              </a:rPr>
              <a:t>*</a:t>
            </a:r>
            <a:endParaRPr lang="es-ES_tradnl" spc="-136" dirty="0">
              <a:solidFill>
                <a:schemeClr val="tx2">
                  <a:lumMod val="75000"/>
                </a:schemeClr>
              </a:solidFill>
              <a:latin typeface="Lucida Calligraphy"/>
              <a:cs typeface="Lucida Calligraphy"/>
            </a:endParaRPr>
          </a:p>
        </p:txBody>
      </p:sp>
      <p:pic>
        <p:nvPicPr>
          <p:cNvPr id="6152" name="Picture 1" descr="waves-ice.jpg"/>
          <p:cNvPicPr>
            <a:picLocks noChangeAspect="1"/>
          </p:cNvPicPr>
          <p:nvPr/>
        </p:nvPicPr>
        <p:blipFill>
          <a:blip r:embed="rId3">
            <a:extLst>
              <a:ext uri="{28A0092B-C50C-407E-A947-70E740481C1C}">
                <a14:useLocalDpi xmlns:a14="http://schemas.microsoft.com/office/drawing/2010/main" val="0"/>
              </a:ext>
            </a:extLst>
          </a:blip>
          <a:srcRect t="13606" r="11552"/>
          <a:stretch>
            <a:fillRect/>
          </a:stretch>
        </p:blipFill>
        <p:spPr bwMode="auto">
          <a:xfrm>
            <a:off x="0" y="3693988"/>
            <a:ext cx="9144000" cy="293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Rectangle 10"/>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1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15" name="Date Placeholder 5"/>
          <p:cNvSpPr txBox="1">
            <a:spLocks/>
          </p:cNvSpPr>
          <p:nvPr/>
        </p:nvSpPr>
        <p:spPr bwMode="auto">
          <a:xfrm>
            <a:off x="131040" y="6582982"/>
            <a:ext cx="1604626" cy="2750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rtlCol="0" anchor="ctr" anchorCtr="0" compatLnSpc="1">
            <a:prstTxWarp prst="textNoShape">
              <a:avLst/>
            </a:prstTxWarp>
          </a:bodyPr>
          <a:lstStyle>
            <a:defPPr>
              <a:defRPr lang="en-US"/>
            </a:defPPr>
            <a:lvl1pPr marL="0" algn="l" defTabSz="457200" rtl="0" eaLnBrk="0" latinLnBrk="0" hangingPunct="1">
              <a:defRPr sz="2200" kern="1200">
                <a:solidFill>
                  <a:schemeClr val="tx1"/>
                </a:solidFill>
                <a:latin typeface="Arial" charset="0"/>
                <a:ea typeface="ＭＳ Ｐゴシック" charset="0"/>
                <a:cs typeface="ＭＳ Ｐゴシック" charset="0"/>
              </a:defRPr>
            </a:lvl1pPr>
            <a:lvl2pPr marL="673930" indent="-259204" algn="l" defTabSz="457200" rtl="0" eaLnBrk="0" latinLnBrk="0" hangingPunct="1">
              <a:defRPr sz="2200" kern="1200">
                <a:solidFill>
                  <a:schemeClr val="tx1"/>
                </a:solidFill>
                <a:latin typeface="Arial" charset="0"/>
                <a:ea typeface="ＭＳ Ｐゴシック" charset="0"/>
                <a:cs typeface="+mn-cs"/>
              </a:defRPr>
            </a:lvl2pPr>
            <a:lvl3pPr marL="1036815" indent="-207363" algn="l" defTabSz="457200" rtl="0" eaLnBrk="0" latinLnBrk="0" hangingPunct="1">
              <a:defRPr sz="2200" kern="1200">
                <a:solidFill>
                  <a:schemeClr val="tx1"/>
                </a:solidFill>
                <a:latin typeface="Arial" charset="0"/>
                <a:ea typeface="ＭＳ Ｐゴシック" charset="0"/>
                <a:cs typeface="+mn-cs"/>
              </a:defRPr>
            </a:lvl3pPr>
            <a:lvl4pPr marL="1451541" indent="-207363" algn="l" defTabSz="457200" rtl="0" eaLnBrk="0" latinLnBrk="0" hangingPunct="1">
              <a:defRPr sz="2200" kern="1200">
                <a:solidFill>
                  <a:schemeClr val="tx1"/>
                </a:solidFill>
                <a:latin typeface="Arial" charset="0"/>
                <a:ea typeface="ＭＳ Ｐゴシック" charset="0"/>
                <a:cs typeface="+mn-cs"/>
              </a:defRPr>
            </a:lvl4pPr>
            <a:lvl5pPr marL="1866268" indent="-207363" algn="l" defTabSz="457200" rtl="0" eaLnBrk="0" latinLnBrk="0" hangingPunct="1">
              <a:defRPr sz="2200" kern="1200">
                <a:solidFill>
                  <a:schemeClr val="tx1"/>
                </a:solidFill>
                <a:latin typeface="Arial" charset="0"/>
                <a:ea typeface="ＭＳ Ｐゴシック" charset="0"/>
                <a:cs typeface="+mn-cs"/>
              </a:defRPr>
            </a:lvl5pPr>
            <a:lvl6pPr marL="2280994" indent="-207363" algn="l" defTabSz="411846" rtl="0" eaLnBrk="0" fontAlgn="base" latinLnBrk="0" hangingPunct="0">
              <a:lnSpc>
                <a:spcPct val="93000"/>
              </a:lnSpc>
              <a:spcBef>
                <a:spcPct val="0"/>
              </a:spcBef>
              <a:spcAft>
                <a:spcPct val="0"/>
              </a:spcAft>
              <a:buClr>
                <a:srgbClr val="000000"/>
              </a:buClr>
              <a:buSzPct val="100000"/>
              <a:buFont typeface="Times New Roman" charset="0"/>
              <a:defRPr sz="2200" kern="1200">
                <a:solidFill>
                  <a:schemeClr val="tx1"/>
                </a:solidFill>
                <a:latin typeface="Arial" charset="0"/>
                <a:ea typeface="ＭＳ Ｐゴシック" charset="0"/>
                <a:cs typeface="+mn-cs"/>
              </a:defRPr>
            </a:lvl6pPr>
            <a:lvl7pPr marL="2695720" indent="-207363" algn="l" defTabSz="411846" rtl="0" eaLnBrk="0" fontAlgn="base" latinLnBrk="0" hangingPunct="0">
              <a:lnSpc>
                <a:spcPct val="93000"/>
              </a:lnSpc>
              <a:spcBef>
                <a:spcPct val="0"/>
              </a:spcBef>
              <a:spcAft>
                <a:spcPct val="0"/>
              </a:spcAft>
              <a:buClr>
                <a:srgbClr val="000000"/>
              </a:buClr>
              <a:buSzPct val="100000"/>
              <a:buFont typeface="Times New Roman" charset="0"/>
              <a:defRPr sz="2200" kern="1200">
                <a:solidFill>
                  <a:schemeClr val="tx1"/>
                </a:solidFill>
                <a:latin typeface="Arial" charset="0"/>
                <a:ea typeface="ＭＳ Ｐゴシック" charset="0"/>
                <a:cs typeface="+mn-cs"/>
              </a:defRPr>
            </a:lvl7pPr>
            <a:lvl8pPr marL="3110446" indent="-207363" algn="l" defTabSz="411846" rtl="0" eaLnBrk="0" fontAlgn="base" latinLnBrk="0" hangingPunct="0">
              <a:lnSpc>
                <a:spcPct val="93000"/>
              </a:lnSpc>
              <a:spcBef>
                <a:spcPct val="0"/>
              </a:spcBef>
              <a:spcAft>
                <a:spcPct val="0"/>
              </a:spcAft>
              <a:buClr>
                <a:srgbClr val="000000"/>
              </a:buClr>
              <a:buSzPct val="100000"/>
              <a:buFont typeface="Times New Roman" charset="0"/>
              <a:defRPr sz="2200" kern="1200">
                <a:solidFill>
                  <a:schemeClr val="tx1"/>
                </a:solidFill>
                <a:latin typeface="Arial" charset="0"/>
                <a:ea typeface="ＭＳ Ｐゴシック" charset="0"/>
                <a:cs typeface="+mn-cs"/>
              </a:defRPr>
            </a:lvl8pPr>
            <a:lvl9pPr marL="3525172" indent="-207363" algn="l" defTabSz="411846" rtl="0" eaLnBrk="0" fontAlgn="base" latinLnBrk="0" hangingPunct="0">
              <a:lnSpc>
                <a:spcPct val="93000"/>
              </a:lnSpc>
              <a:spcBef>
                <a:spcPct val="0"/>
              </a:spcBef>
              <a:spcAft>
                <a:spcPct val="0"/>
              </a:spcAft>
              <a:buClr>
                <a:srgbClr val="000000"/>
              </a:buClr>
              <a:buSzPct val="100000"/>
              <a:buFont typeface="Times New Roman" charset="0"/>
              <a:defRPr sz="2200" kern="1200">
                <a:solidFill>
                  <a:schemeClr val="tx1"/>
                </a:solidFill>
                <a:latin typeface="Arial" charset="0"/>
                <a:ea typeface="ＭＳ Ｐゴシック" charset="0"/>
                <a:cs typeface="+mn-cs"/>
              </a:defRPr>
            </a:lvl9pPr>
          </a:lstStyle>
          <a:p>
            <a:pPr defTabSz="411717" eaLnBrk="1"/>
            <a:r>
              <a:rPr lang="en-US" sz="1200" dirty="0">
                <a:solidFill>
                  <a:srgbClr val="FDEADA"/>
                </a:solidFill>
              </a:rPr>
              <a:t>Grid 2016,  July 8</a:t>
            </a:r>
          </a:p>
        </p:txBody>
      </p:sp>
      <p:sp>
        <p:nvSpPr>
          <p:cNvPr id="16" name="Slide Number Placeholder 6"/>
          <p:cNvSpPr txBox="1">
            <a:spLocks/>
          </p:cNvSpPr>
          <p:nvPr/>
        </p:nvSpPr>
        <p:spPr bwMode="auto">
          <a:xfrm>
            <a:off x="8234374" y="6606070"/>
            <a:ext cx="795867" cy="2550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rtlCol="0" anchor="ctr" anchorCtr="0" compatLnSpc="1">
            <a:prstTxWarp prst="textNoShape">
              <a:avLst/>
            </a:prstTxWarp>
          </a:bodyPr>
          <a:lstStyle>
            <a:defPPr>
              <a:defRPr lang="en-US"/>
            </a:defPPr>
            <a:lvl1pPr marL="0" algn="r" defTabSz="457200" rtl="0" eaLnBrk="0" latinLnBrk="0" hangingPunct="1">
              <a:defRPr sz="2200" kern="1200">
                <a:solidFill>
                  <a:schemeClr val="tx1"/>
                </a:solidFill>
                <a:latin typeface="Arial" charset="0"/>
                <a:ea typeface="ＭＳ Ｐゴシック" charset="0"/>
                <a:cs typeface="ＭＳ Ｐゴシック" charset="0"/>
              </a:defRPr>
            </a:lvl1pPr>
            <a:lvl2pPr marL="673930" indent="-259204" algn="l" defTabSz="457200" rtl="0" eaLnBrk="0" latinLnBrk="0" hangingPunct="1">
              <a:defRPr sz="2200" kern="1200">
                <a:solidFill>
                  <a:schemeClr val="tx1"/>
                </a:solidFill>
                <a:latin typeface="Arial" charset="0"/>
                <a:ea typeface="ＭＳ Ｐゴシック" charset="0"/>
                <a:cs typeface="+mn-cs"/>
              </a:defRPr>
            </a:lvl2pPr>
            <a:lvl3pPr marL="1036815" indent="-207363" algn="l" defTabSz="457200" rtl="0" eaLnBrk="0" latinLnBrk="0" hangingPunct="1">
              <a:defRPr sz="2200" kern="1200">
                <a:solidFill>
                  <a:schemeClr val="tx1"/>
                </a:solidFill>
                <a:latin typeface="Arial" charset="0"/>
                <a:ea typeface="ＭＳ Ｐゴシック" charset="0"/>
                <a:cs typeface="+mn-cs"/>
              </a:defRPr>
            </a:lvl3pPr>
            <a:lvl4pPr marL="1451541" indent="-207363" algn="l" defTabSz="457200" rtl="0" eaLnBrk="0" latinLnBrk="0" hangingPunct="1">
              <a:defRPr sz="2200" kern="1200">
                <a:solidFill>
                  <a:schemeClr val="tx1"/>
                </a:solidFill>
                <a:latin typeface="Arial" charset="0"/>
                <a:ea typeface="ＭＳ Ｐゴシック" charset="0"/>
                <a:cs typeface="+mn-cs"/>
              </a:defRPr>
            </a:lvl4pPr>
            <a:lvl5pPr marL="1866268" indent="-207363" algn="l" defTabSz="457200" rtl="0" eaLnBrk="0" latinLnBrk="0" hangingPunct="1">
              <a:defRPr sz="2200" kern="1200">
                <a:solidFill>
                  <a:schemeClr val="tx1"/>
                </a:solidFill>
                <a:latin typeface="Arial" charset="0"/>
                <a:ea typeface="ＭＳ Ｐゴシック" charset="0"/>
                <a:cs typeface="+mn-cs"/>
              </a:defRPr>
            </a:lvl5pPr>
            <a:lvl6pPr marL="2280994" indent="-207363" algn="l" defTabSz="411846" rtl="0" eaLnBrk="0" fontAlgn="base" latinLnBrk="0" hangingPunct="0">
              <a:lnSpc>
                <a:spcPct val="93000"/>
              </a:lnSpc>
              <a:spcBef>
                <a:spcPct val="0"/>
              </a:spcBef>
              <a:spcAft>
                <a:spcPct val="0"/>
              </a:spcAft>
              <a:buClr>
                <a:srgbClr val="000000"/>
              </a:buClr>
              <a:buSzPct val="100000"/>
              <a:buFont typeface="Times New Roman" charset="0"/>
              <a:defRPr sz="2200" kern="1200">
                <a:solidFill>
                  <a:schemeClr val="tx1"/>
                </a:solidFill>
                <a:latin typeface="Arial" charset="0"/>
                <a:ea typeface="ＭＳ Ｐゴシック" charset="0"/>
                <a:cs typeface="+mn-cs"/>
              </a:defRPr>
            </a:lvl6pPr>
            <a:lvl7pPr marL="2695720" indent="-207363" algn="l" defTabSz="411846" rtl="0" eaLnBrk="0" fontAlgn="base" latinLnBrk="0" hangingPunct="0">
              <a:lnSpc>
                <a:spcPct val="93000"/>
              </a:lnSpc>
              <a:spcBef>
                <a:spcPct val="0"/>
              </a:spcBef>
              <a:spcAft>
                <a:spcPct val="0"/>
              </a:spcAft>
              <a:buClr>
                <a:srgbClr val="000000"/>
              </a:buClr>
              <a:buSzPct val="100000"/>
              <a:buFont typeface="Times New Roman" charset="0"/>
              <a:defRPr sz="2200" kern="1200">
                <a:solidFill>
                  <a:schemeClr val="tx1"/>
                </a:solidFill>
                <a:latin typeface="Arial" charset="0"/>
                <a:ea typeface="ＭＳ Ｐゴシック" charset="0"/>
                <a:cs typeface="+mn-cs"/>
              </a:defRPr>
            </a:lvl7pPr>
            <a:lvl8pPr marL="3110446" indent="-207363" algn="l" defTabSz="411846" rtl="0" eaLnBrk="0" fontAlgn="base" latinLnBrk="0" hangingPunct="0">
              <a:lnSpc>
                <a:spcPct val="93000"/>
              </a:lnSpc>
              <a:spcBef>
                <a:spcPct val="0"/>
              </a:spcBef>
              <a:spcAft>
                <a:spcPct val="0"/>
              </a:spcAft>
              <a:buClr>
                <a:srgbClr val="000000"/>
              </a:buClr>
              <a:buSzPct val="100000"/>
              <a:buFont typeface="Times New Roman" charset="0"/>
              <a:defRPr sz="2200" kern="1200">
                <a:solidFill>
                  <a:schemeClr val="tx1"/>
                </a:solidFill>
                <a:latin typeface="Arial" charset="0"/>
                <a:ea typeface="ＭＳ Ｐゴシック" charset="0"/>
                <a:cs typeface="+mn-cs"/>
              </a:defRPr>
            </a:lvl8pPr>
            <a:lvl9pPr marL="3525172" indent="-207363" algn="l" defTabSz="411846" rtl="0" eaLnBrk="0" fontAlgn="base" latinLnBrk="0" hangingPunct="0">
              <a:lnSpc>
                <a:spcPct val="93000"/>
              </a:lnSpc>
              <a:spcBef>
                <a:spcPct val="0"/>
              </a:spcBef>
              <a:spcAft>
                <a:spcPct val="0"/>
              </a:spcAft>
              <a:buClr>
                <a:srgbClr val="000000"/>
              </a:buClr>
              <a:buSzPct val="100000"/>
              <a:buFont typeface="Times New Roman" charset="0"/>
              <a:defRPr sz="2200" kern="1200">
                <a:solidFill>
                  <a:schemeClr val="tx1"/>
                </a:solidFill>
                <a:latin typeface="Arial" charset="0"/>
                <a:ea typeface="ＭＳ Ｐゴシック" charset="0"/>
                <a:cs typeface="+mn-cs"/>
              </a:defRPr>
            </a:lvl9pPr>
          </a:lstStyle>
          <a:p>
            <a:pPr defTabSz="411717" eaLnBrk="1"/>
            <a:r>
              <a:rPr lang="en-US" sz="1200">
                <a:solidFill>
                  <a:srgbClr val="FDEADA"/>
                </a:solidFill>
              </a:rPr>
              <a:t>Page </a:t>
            </a:r>
            <a:fld id="{73A64192-51E8-3B4C-989D-3ECD51464B7C}" type="slidenum">
              <a:rPr lang="en-US" sz="1200">
                <a:solidFill>
                  <a:srgbClr val="FDEADA"/>
                </a:solidFill>
              </a:rPr>
              <a:pPr defTabSz="411717" eaLnBrk="1"/>
              <a:t>1</a:t>
            </a:fld>
            <a:endParaRPr lang="en-US" sz="1200" dirty="0">
              <a:solidFill>
                <a:srgbClr val="FDEADA"/>
              </a:solidFill>
            </a:endParaRPr>
          </a:p>
        </p:txBody>
      </p:sp>
    </p:spTree>
    <p:extLst>
      <p:ext uri="{BB962C8B-B14F-4D97-AF65-F5344CB8AC3E}">
        <p14:creationId xmlns:p14="http://schemas.microsoft.com/office/powerpoint/2010/main" val="5682962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10</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r>
              <a:rPr lang="en-US" sz="3600" dirty="0">
                <a:solidFill>
                  <a:schemeClr val="bg1"/>
                </a:solidFill>
                <a:latin typeface="Calibri" charset="0"/>
              </a:rPr>
              <a:t>Grid in Latin America</a:t>
            </a: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Grid-sites-2016.png"/>
          <p:cNvPicPr>
            <a:picLocks noChangeAspect="1"/>
          </p:cNvPicPr>
          <p:nvPr/>
        </p:nvPicPr>
        <p:blipFill rotWithShape="1">
          <a:blip r:embed="rId5">
            <a:extLst>
              <a:ext uri="{28A0092B-C50C-407E-A947-70E740481C1C}">
                <a14:useLocalDpi xmlns:a14="http://schemas.microsoft.com/office/drawing/2010/main" val="0"/>
              </a:ext>
            </a:extLst>
          </a:blip>
          <a:srcRect t="4720" b="4012"/>
          <a:stretch/>
        </p:blipFill>
        <p:spPr>
          <a:xfrm>
            <a:off x="0" y="2471001"/>
            <a:ext cx="9144000" cy="4158000"/>
          </a:xfrm>
          <a:prstGeom prst="rect">
            <a:avLst/>
          </a:prstGeom>
        </p:spPr>
      </p:pic>
      <p:sp>
        <p:nvSpPr>
          <p:cNvPr id="10" name="Text Box 3"/>
          <p:cNvSpPr txBox="1">
            <a:spLocks noChangeArrowheads="1"/>
          </p:cNvSpPr>
          <p:nvPr/>
        </p:nvSpPr>
        <p:spPr bwMode="auto">
          <a:xfrm>
            <a:off x="307976" y="649290"/>
            <a:ext cx="8569324" cy="164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963" tIns="60851" rIns="89963" bIns="44981"/>
          <a:lstStyle>
            <a:lvl1pPr marL="215900" indent="-21590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9pPr>
          </a:lstStyle>
          <a:p>
            <a:pPr defTabSz="457011">
              <a:defRPr/>
            </a:pPr>
            <a:r>
              <a:rPr lang="en-US" sz="2800" b="1" dirty="0">
                <a:solidFill>
                  <a:schemeClr val="accent2">
                    <a:lumMod val="50000"/>
                  </a:schemeClr>
                </a:solidFill>
                <a:latin typeface="+mj-lt"/>
              </a:rPr>
              <a:t>Specificity of Latin American Grid:</a:t>
            </a:r>
          </a:p>
          <a:p>
            <a:pPr defTabSz="457011">
              <a:defRPr/>
            </a:pPr>
            <a:endParaRPr lang="en-US" sz="400" b="1" dirty="0">
              <a:solidFill>
                <a:srgbClr val="FFFF00"/>
              </a:solidFill>
              <a:latin typeface="+mn-lt"/>
            </a:endParaRPr>
          </a:p>
          <a:p>
            <a:pPr marL="457058" indent="-457058" defTabSz="457011">
              <a:buSzPct val="80000"/>
              <a:buFont typeface="Wingdings" charset="2"/>
              <a:buChar char="Ø"/>
              <a:defRPr/>
            </a:pPr>
            <a:r>
              <a:rPr lang="en-US" sz="2200" dirty="0">
                <a:latin typeface="+mn-lt"/>
              </a:rPr>
              <a:t>Low “density” of sites, no NGIs</a:t>
            </a:r>
          </a:p>
          <a:p>
            <a:pPr marL="457058" indent="-457058" defTabSz="457011">
              <a:buSzPct val="80000"/>
              <a:buFont typeface="Wingdings" charset="2"/>
              <a:buChar char="Ø"/>
              <a:defRPr/>
            </a:pPr>
            <a:r>
              <a:rPr lang="en-US" sz="2200" dirty="0">
                <a:latin typeface="+mn-lt"/>
              </a:rPr>
              <a:t>Most of sites dedicated only to one experiment or project</a:t>
            </a:r>
          </a:p>
          <a:p>
            <a:pPr marL="457058" indent="-457058" defTabSz="457011">
              <a:buSzPct val="80000"/>
              <a:buFont typeface="Wingdings" charset="2"/>
              <a:buChar char="Ø"/>
              <a:defRPr/>
            </a:pPr>
            <a:r>
              <a:rPr lang="en-US" sz="2200" dirty="0">
                <a:latin typeface="+mn-lt"/>
              </a:rPr>
              <a:t>Network: far from major computer centers, low external bandwidth</a:t>
            </a:r>
          </a:p>
        </p:txBody>
      </p:sp>
      <p:sp>
        <p:nvSpPr>
          <p:cNvPr id="3" name="TextBox 2"/>
          <p:cNvSpPr txBox="1"/>
          <p:nvPr/>
        </p:nvSpPr>
        <p:spPr>
          <a:xfrm>
            <a:off x="118340" y="6131868"/>
            <a:ext cx="1342160" cy="400110"/>
          </a:xfrm>
          <a:prstGeom prst="rect">
            <a:avLst/>
          </a:prstGeom>
          <a:noFill/>
        </p:spPr>
        <p:txBody>
          <a:bodyPr wrap="square" lIns="91430" tIns="45715" rIns="91430" bIns="45715"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0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Gstat</a:t>
            </a:r>
            <a:r>
              <a:rPr lang="en-US" sz="2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2016</a:t>
            </a:r>
          </a:p>
        </p:txBody>
      </p:sp>
    </p:spTree>
    <p:extLst>
      <p:ext uri="{BB962C8B-B14F-4D97-AF65-F5344CB8AC3E}">
        <p14:creationId xmlns:p14="http://schemas.microsoft.com/office/powerpoint/2010/main" val="41690796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11</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r>
              <a:rPr lang="en-US" sz="3600" dirty="0">
                <a:solidFill>
                  <a:schemeClr val="accent6">
                    <a:lumMod val="20000"/>
                    <a:lumOff val="80000"/>
                  </a:schemeClr>
                </a:solidFill>
                <a:latin typeface="Century Schoolbook"/>
                <a:cs typeface="Century Schoolbook"/>
              </a:rPr>
              <a:t>Network cables</a:t>
            </a: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Network-submarine-cable-map-2015-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00" y="666873"/>
            <a:ext cx="8234374" cy="5926498"/>
          </a:xfrm>
          <a:prstGeom prst="rect">
            <a:avLst/>
          </a:prstGeom>
        </p:spPr>
      </p:pic>
    </p:spTree>
    <p:extLst>
      <p:ext uri="{BB962C8B-B14F-4D97-AF65-F5344CB8AC3E}">
        <p14:creationId xmlns:p14="http://schemas.microsoft.com/office/powerpoint/2010/main" val="7997890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12</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r>
              <a:rPr lang="en-US" sz="3600" dirty="0" smtClean="0">
                <a:solidFill>
                  <a:schemeClr val="bg1"/>
                </a:solidFill>
                <a:latin typeface="Calibri" charset="0"/>
              </a:rPr>
              <a:t>Red CLARA, REUNA</a:t>
            </a:r>
            <a:endParaRPr lang="en-US" sz="3600" dirty="0">
              <a:solidFill>
                <a:schemeClr val="bg1"/>
              </a:solidFill>
              <a:latin typeface="Calibri" charset="0"/>
            </a:endParaRP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RedCLARA_topology.pdf"/>
          <p:cNvPicPr>
            <a:picLocks noChangeAspect="1"/>
          </p:cNvPicPr>
          <p:nvPr/>
        </p:nvPicPr>
        <p:blipFill rotWithShape="1">
          <a:blip r:embed="rId5">
            <a:extLst>
              <a:ext uri="{28A0092B-C50C-407E-A947-70E740481C1C}">
                <a14:useLocalDpi xmlns:a14="http://schemas.microsoft.com/office/drawing/2010/main" val="0"/>
              </a:ext>
            </a:extLst>
          </a:blip>
          <a:srcRect l="1416" t="1206" r="924" b="613"/>
          <a:stretch/>
        </p:blipFill>
        <p:spPr>
          <a:xfrm>
            <a:off x="248743" y="746699"/>
            <a:ext cx="6091053" cy="4670001"/>
          </a:xfrm>
          <a:prstGeom prst="rect">
            <a:avLst/>
          </a:prstGeom>
        </p:spPr>
      </p:pic>
      <p:sp>
        <p:nvSpPr>
          <p:cNvPr id="3" name="TextBox 2"/>
          <p:cNvSpPr txBox="1"/>
          <p:nvPr/>
        </p:nvSpPr>
        <p:spPr>
          <a:xfrm>
            <a:off x="131040" y="5435600"/>
            <a:ext cx="6504514" cy="1015663"/>
          </a:xfrm>
          <a:prstGeom prst="rect">
            <a:avLst/>
          </a:prstGeom>
          <a:noFill/>
        </p:spPr>
        <p:txBody>
          <a:bodyPr wrap="square" rtlCol="0">
            <a:spAutoFit/>
          </a:bodyPr>
          <a:lstStyle/>
          <a:p>
            <a:pPr algn="just"/>
            <a:r>
              <a:rPr lang="en-US" sz="1000" dirty="0" err="1"/>
              <a:t>RedCLARA</a:t>
            </a:r>
            <a:r>
              <a:rPr lang="en-US" sz="1000" dirty="0"/>
              <a:t> </a:t>
            </a:r>
            <a:r>
              <a:rPr lang="es-ES_tradnl" sz="1000" dirty="0" smtClean="0"/>
              <a:t>- Cooperación Latino Americana de Redes Avanzadas </a:t>
            </a:r>
            <a:r>
              <a:rPr lang="en-US" sz="1000" dirty="0" smtClean="0"/>
              <a:t>(since 2003). Established </a:t>
            </a:r>
            <a:r>
              <a:rPr lang="en-US" sz="1000" dirty="0"/>
              <a:t>for regional interconnection and linked to </a:t>
            </a:r>
            <a:r>
              <a:rPr lang="en-US" sz="1000" dirty="0" smtClean="0"/>
              <a:t>GEANT2 in </a:t>
            </a:r>
            <a:r>
              <a:rPr lang="en-US" sz="1000" dirty="0"/>
              <a:t>2004 via </a:t>
            </a:r>
            <a:r>
              <a:rPr lang="en-US" sz="1000" dirty="0" smtClean="0"/>
              <a:t>the ALICE Project. </a:t>
            </a:r>
            <a:r>
              <a:rPr lang="en-US" sz="1000" dirty="0"/>
              <a:t>P</a:t>
            </a:r>
            <a:r>
              <a:rPr lang="en-US" sz="1000" dirty="0" smtClean="0"/>
              <a:t>rovides </a:t>
            </a:r>
            <a:r>
              <a:rPr lang="en-US" sz="1000" dirty="0"/>
              <a:t>regional interconnection and connection to the world through its international links </a:t>
            </a:r>
            <a:r>
              <a:rPr lang="en-US" sz="1000" dirty="0" smtClean="0"/>
              <a:t>to</a:t>
            </a:r>
            <a:r>
              <a:rPr lang="en-US" sz="1000" dirty="0"/>
              <a:t> </a:t>
            </a:r>
            <a:r>
              <a:rPr lang="en-US" sz="1000" dirty="0" smtClean="0"/>
              <a:t>GEANT2and Internet2</a:t>
            </a:r>
            <a:r>
              <a:rPr lang="en-US" sz="1000" dirty="0"/>
              <a:t> (USA) and, through them, to the advanced networks of the Caribbean </a:t>
            </a:r>
            <a:r>
              <a:rPr lang="en-US" sz="1000" dirty="0" smtClean="0"/>
              <a:t>(</a:t>
            </a:r>
            <a:r>
              <a:rPr lang="en-US" sz="1000" dirty="0" err="1" smtClean="0"/>
              <a:t>C@ribnet</a:t>
            </a:r>
            <a:r>
              <a:rPr lang="en-US" sz="1000" dirty="0" smtClean="0"/>
              <a:t>), </a:t>
            </a:r>
            <a:r>
              <a:rPr lang="en-US" sz="1000" dirty="0"/>
              <a:t>Asia </a:t>
            </a:r>
            <a:r>
              <a:rPr lang="en-US" sz="1000" dirty="0" smtClean="0"/>
              <a:t>(APAN,</a:t>
            </a:r>
            <a:r>
              <a:rPr lang="en-US" sz="1000" dirty="0"/>
              <a:t> </a:t>
            </a:r>
            <a:r>
              <a:rPr lang="en-US" sz="1000" dirty="0" smtClean="0"/>
              <a:t>TEIN)</a:t>
            </a:r>
            <a:r>
              <a:rPr lang="en-US" sz="1000" dirty="0"/>
              <a:t>, among others. Thanks to the </a:t>
            </a:r>
            <a:r>
              <a:rPr lang="en-US" sz="1000" dirty="0" smtClean="0"/>
              <a:t>ALICE2</a:t>
            </a:r>
            <a:r>
              <a:rPr lang="en-US" sz="1000" dirty="0"/>
              <a:t> Project, between December 2008 and March 2012, </a:t>
            </a:r>
            <a:r>
              <a:rPr lang="en-US" sz="1000" dirty="0" err="1" smtClean="0"/>
              <a:t>RedCLARA</a:t>
            </a:r>
            <a:r>
              <a:rPr lang="en-US" sz="1000" dirty="0" smtClean="0"/>
              <a:t> could </a:t>
            </a:r>
            <a:r>
              <a:rPr lang="en-US" sz="1000" dirty="0"/>
              <a:t>significantly improve the capacity of its network and expand its benefits for its members and regional research communities. </a:t>
            </a:r>
          </a:p>
        </p:txBody>
      </p:sp>
      <p:pic>
        <p:nvPicPr>
          <p:cNvPr id="6" name="Picture 5" descr="REUNA-2016_06_Mapa_tronca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9054" y="1889700"/>
            <a:ext cx="2152846" cy="4638729"/>
          </a:xfrm>
          <a:prstGeom prst="rect">
            <a:avLst/>
          </a:prstGeom>
        </p:spPr>
      </p:pic>
      <p:pic>
        <p:nvPicPr>
          <p:cNvPr id="7" name="Picture 6" descr="REUNA-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5532" y="645404"/>
            <a:ext cx="2250884" cy="882310"/>
          </a:xfrm>
          <a:prstGeom prst="rect">
            <a:avLst/>
          </a:prstGeom>
        </p:spPr>
      </p:pic>
      <p:sp>
        <p:nvSpPr>
          <p:cNvPr id="9" name="TextBox 8"/>
          <p:cNvSpPr txBox="1"/>
          <p:nvPr/>
        </p:nvSpPr>
        <p:spPr>
          <a:xfrm>
            <a:off x="6572265" y="1466896"/>
            <a:ext cx="2224151"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b="1" dirty="0" smtClean="0"/>
              <a:t>100 + 50 Mbps only!</a:t>
            </a:r>
            <a:endParaRPr lang="en-US" b="1" dirty="0"/>
          </a:p>
        </p:txBody>
      </p:sp>
    </p:spTree>
    <p:extLst>
      <p:ext uri="{BB962C8B-B14F-4D97-AF65-F5344CB8AC3E}">
        <p14:creationId xmlns:p14="http://schemas.microsoft.com/office/powerpoint/2010/main" val="3516465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13</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722088" algn="l"/>
                <a:tab pos="1445763" algn="l"/>
                <a:tab pos="2169439" algn="l"/>
                <a:tab pos="2893113" algn="l"/>
                <a:tab pos="3616788" algn="l"/>
                <a:tab pos="4340463" algn="l"/>
                <a:tab pos="5064138" algn="l"/>
                <a:tab pos="5787813" algn="l"/>
                <a:tab pos="6511487" algn="l"/>
                <a:tab pos="7235162" algn="l"/>
                <a:tab pos="7958838" algn="l"/>
                <a:tab pos="8682512" algn="l"/>
              </a:tabLst>
              <a:defRPr/>
            </a:pPr>
            <a:r>
              <a:rPr lang="en-US" sz="3600" dirty="0">
                <a:solidFill>
                  <a:schemeClr val="bg1"/>
                </a:solidFill>
              </a:rPr>
              <a:t>Brief History of Grid in Latin America</a:t>
            </a:r>
            <a:endParaRPr lang="en-US" sz="3600" dirty="0">
              <a:solidFill>
                <a:schemeClr val="bg1"/>
              </a:solidFill>
              <a:latin typeface="Calibri" charset="0"/>
            </a:endParaRP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ext Box 3"/>
          <p:cNvSpPr txBox="1">
            <a:spLocks noChangeArrowheads="1"/>
          </p:cNvSpPr>
          <p:nvPr/>
        </p:nvSpPr>
        <p:spPr bwMode="auto">
          <a:xfrm>
            <a:off x="131040" y="785814"/>
            <a:ext cx="921702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963" tIns="60851" rIns="89963" bIns="44981"/>
          <a:lstStyle>
            <a:lvl1pPr marL="215900" indent="-21590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9pPr>
          </a:lstStyle>
          <a:p>
            <a:pPr defTabSz="457011">
              <a:lnSpc>
                <a:spcPct val="120000"/>
              </a:lnSpc>
              <a:defRPr/>
            </a:pPr>
            <a:r>
              <a:rPr lang="en-US" sz="2800" b="1" dirty="0">
                <a:solidFill>
                  <a:schemeClr val="accent2">
                    <a:lumMod val="50000"/>
                  </a:schemeClr>
                </a:solidFill>
                <a:latin typeface="+mn-lt"/>
              </a:rPr>
              <a:t>2004-2008: Early years	</a:t>
            </a:r>
          </a:p>
          <a:p>
            <a:pPr marL="698238" lvl="1" indent="-457058" defTabSz="457011">
              <a:lnSpc>
                <a:spcPct val="120000"/>
              </a:lnSpc>
              <a:buSzPct val="80000"/>
              <a:buFont typeface="Wingdings" charset="2"/>
              <a:buChar char="Ø"/>
              <a:defRPr/>
            </a:pPr>
            <a:r>
              <a:rPr lang="en-US" sz="2200" b="1" dirty="0">
                <a:latin typeface="+mn-lt"/>
              </a:rPr>
              <a:t>Standalone</a:t>
            </a:r>
            <a:r>
              <a:rPr lang="en-US" sz="2200" dirty="0">
                <a:latin typeface="+mn-lt"/>
              </a:rPr>
              <a:t>: CBPF, UNIANDES (CERN catch-all ROC); SPRACE (OSG)… 	</a:t>
            </a:r>
          </a:p>
          <a:p>
            <a:pPr marL="698238" lvl="1" indent="-457058" defTabSz="457011">
              <a:lnSpc>
                <a:spcPct val="120000"/>
              </a:lnSpc>
              <a:buSzPct val="80000"/>
              <a:buFont typeface="Wingdings" charset="2"/>
              <a:buChar char="Ø"/>
              <a:defRPr/>
            </a:pPr>
            <a:r>
              <a:rPr lang="en-US" sz="2200" b="1" dirty="0">
                <a:latin typeface="+mn-lt"/>
              </a:rPr>
              <a:t>EELA</a:t>
            </a:r>
            <a:r>
              <a:rPr lang="en-US" sz="2200" dirty="0">
                <a:latin typeface="+mn-lt"/>
              </a:rPr>
              <a:t> (</a:t>
            </a:r>
            <a:r>
              <a:rPr lang="en-US" sz="2200" b="1" dirty="0">
                <a:latin typeface="+mn-lt"/>
              </a:rPr>
              <a:t>E</a:t>
            </a:r>
            <a:r>
              <a:rPr lang="en-US" sz="2200" dirty="0">
                <a:latin typeface="+mn-lt"/>
              </a:rPr>
              <a:t>-infrastructure shared between </a:t>
            </a:r>
            <a:r>
              <a:rPr lang="en-US" sz="2200" b="1" dirty="0">
                <a:latin typeface="+mn-lt"/>
              </a:rPr>
              <a:t>E</a:t>
            </a:r>
            <a:r>
              <a:rPr lang="en-US" sz="2200" dirty="0">
                <a:latin typeface="+mn-lt"/>
              </a:rPr>
              <a:t>urope and </a:t>
            </a:r>
            <a:r>
              <a:rPr lang="en-US" sz="2200" b="1" dirty="0">
                <a:latin typeface="+mn-lt"/>
              </a:rPr>
              <a:t>L</a:t>
            </a:r>
            <a:r>
              <a:rPr lang="en-US" sz="2200" dirty="0">
                <a:latin typeface="+mn-lt"/>
              </a:rPr>
              <a:t>atin </a:t>
            </a:r>
            <a:r>
              <a:rPr lang="en-US" sz="2200" b="1" dirty="0">
                <a:latin typeface="+mn-lt"/>
              </a:rPr>
              <a:t>A</a:t>
            </a:r>
            <a:r>
              <a:rPr lang="en-US" sz="2200" dirty="0">
                <a:latin typeface="+mn-lt"/>
              </a:rPr>
              <a:t>merica)</a:t>
            </a:r>
          </a:p>
        </p:txBody>
      </p:sp>
      <p:sp>
        <p:nvSpPr>
          <p:cNvPr id="10" name="Text Box 3"/>
          <p:cNvSpPr txBox="1">
            <a:spLocks noChangeArrowheads="1"/>
          </p:cNvSpPr>
          <p:nvPr/>
        </p:nvSpPr>
        <p:spPr bwMode="auto">
          <a:xfrm>
            <a:off x="131043" y="2398714"/>
            <a:ext cx="8899199" cy="216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963" tIns="60851" rIns="89963" bIns="44981"/>
          <a:lstStyle>
            <a:lvl1pPr marL="215900" indent="-21590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9pPr>
          </a:lstStyle>
          <a:p>
            <a:pPr defTabSz="457011">
              <a:lnSpc>
                <a:spcPct val="120000"/>
              </a:lnSpc>
              <a:defRPr/>
            </a:pPr>
            <a:r>
              <a:rPr lang="en-US" sz="2800" b="1" dirty="0">
                <a:solidFill>
                  <a:schemeClr val="accent2">
                    <a:lumMod val="50000"/>
                  </a:schemeClr>
                </a:solidFill>
                <a:latin typeface="+mn-lt"/>
              </a:rPr>
              <a:t>2009-2010: Rising</a:t>
            </a:r>
            <a:endParaRPr lang="en-US" sz="2800" b="1" dirty="0">
              <a:solidFill>
                <a:srgbClr val="FFFF00"/>
              </a:solidFill>
              <a:latin typeface="+mn-lt"/>
            </a:endParaRPr>
          </a:p>
          <a:p>
            <a:pPr marL="526844" lvl="1" indent="-285662" defTabSz="457011">
              <a:lnSpc>
                <a:spcPct val="120000"/>
              </a:lnSpc>
              <a:buSzPct val="80000"/>
              <a:buFont typeface="Wingdings" charset="2"/>
              <a:buChar char="Ø"/>
              <a:defRPr/>
            </a:pPr>
            <a:r>
              <a:rPr lang="en-US" sz="2200" b="1" dirty="0">
                <a:latin typeface="+mn-lt"/>
              </a:rPr>
              <a:t>EELA-2</a:t>
            </a:r>
            <a:r>
              <a:rPr lang="en-US" sz="2200" dirty="0">
                <a:latin typeface="+mn-lt"/>
              </a:rPr>
              <a:t>: EU (CIEMAT, LIP) + LA (UFRJ, EELA-UNLP, EELA-UTFSM, …)  </a:t>
            </a:r>
          </a:p>
          <a:p>
            <a:pPr marL="526844" lvl="1" indent="-285662" defTabSz="457011">
              <a:lnSpc>
                <a:spcPct val="120000"/>
              </a:lnSpc>
              <a:buSzPct val="80000"/>
              <a:buFont typeface="Wingdings" charset="2"/>
              <a:buChar char="Ø"/>
              <a:defRPr/>
            </a:pPr>
            <a:r>
              <a:rPr lang="en-US" sz="2200" b="1" dirty="0">
                <a:latin typeface="+mn-lt"/>
              </a:rPr>
              <a:t>ROC-LA</a:t>
            </a:r>
            <a:r>
              <a:rPr lang="en-US" sz="2200" dirty="0">
                <a:latin typeface="+mn-lt"/>
              </a:rPr>
              <a:t>: CBPF, ICN-UNAM, SAMPA, UNIANDES, EELA-UTFSM </a:t>
            </a:r>
          </a:p>
          <a:p>
            <a:pPr marL="526844" lvl="1" indent="-285662" defTabSz="457011">
              <a:lnSpc>
                <a:spcPct val="120000"/>
              </a:lnSpc>
              <a:buSzPct val="80000"/>
              <a:buFont typeface="Wingdings" charset="2"/>
              <a:buChar char="Ø"/>
              <a:defRPr/>
            </a:pPr>
            <a:r>
              <a:rPr lang="en-US" sz="2200" b="1" dirty="0">
                <a:latin typeface="+mn-lt"/>
              </a:rPr>
              <a:t>ROC-IGALC </a:t>
            </a:r>
            <a:r>
              <a:rPr lang="en-US" sz="2200" dirty="0">
                <a:latin typeface="+mn-lt"/>
              </a:rPr>
              <a:t>(</a:t>
            </a:r>
            <a:r>
              <a:rPr lang="en-US" sz="2200" spc="-150" dirty="0">
                <a:latin typeface="+mn-lt"/>
              </a:rPr>
              <a:t>mostly non LHC projects</a:t>
            </a:r>
            <a:r>
              <a:rPr lang="en-US" sz="2200" dirty="0">
                <a:latin typeface="+mn-lt"/>
              </a:rPr>
              <a:t>): CEFET-RJ, UFRJ, …</a:t>
            </a:r>
            <a:endParaRPr lang="en-US" sz="2200" b="1" dirty="0">
              <a:latin typeface="+mn-lt"/>
            </a:endParaRPr>
          </a:p>
        </p:txBody>
      </p:sp>
      <p:sp>
        <p:nvSpPr>
          <p:cNvPr id="11" name="Text Box 3"/>
          <p:cNvSpPr txBox="1">
            <a:spLocks noChangeArrowheads="1"/>
          </p:cNvSpPr>
          <p:nvPr/>
        </p:nvSpPr>
        <p:spPr bwMode="auto">
          <a:xfrm>
            <a:off x="131043" y="4343400"/>
            <a:ext cx="8899199" cy="187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963" tIns="60851" rIns="89963" bIns="44981"/>
          <a:lstStyle>
            <a:lvl1pPr marL="215900" indent="-21590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9pPr>
          </a:lstStyle>
          <a:p>
            <a:pPr defTabSz="457011">
              <a:lnSpc>
                <a:spcPct val="120000"/>
              </a:lnSpc>
              <a:defRPr/>
            </a:pPr>
            <a:r>
              <a:rPr lang="en-US" sz="2800" b="1" dirty="0">
                <a:solidFill>
                  <a:schemeClr val="accent2">
                    <a:lumMod val="50000"/>
                  </a:schemeClr>
                </a:solidFill>
                <a:latin typeface="+mn-lt"/>
              </a:rPr>
              <a:t>2011-2016: Production</a:t>
            </a:r>
          </a:p>
          <a:p>
            <a:pPr marL="583976" lvl="1" indent="-342795" defTabSz="457011">
              <a:lnSpc>
                <a:spcPct val="120000"/>
              </a:lnSpc>
              <a:buFont typeface="Wingdings" charset="2"/>
              <a:buChar char="Ø"/>
              <a:defRPr/>
            </a:pPr>
            <a:r>
              <a:rPr lang="en-US" sz="2200" b="1" dirty="0">
                <a:latin typeface="+mn-lt"/>
              </a:rPr>
              <a:t>GISELA</a:t>
            </a:r>
            <a:r>
              <a:rPr lang="en-US" sz="2200" dirty="0">
                <a:latin typeface="+mn-lt"/>
              </a:rPr>
              <a:t> (successor of EELA, EELA-2): sites from ROC-LA and ROC-IGALC</a:t>
            </a:r>
          </a:p>
          <a:p>
            <a:pPr marL="583976" lvl="1" indent="-342795" defTabSz="457011">
              <a:lnSpc>
                <a:spcPct val="120000"/>
              </a:lnSpc>
              <a:buFont typeface="Wingdings" charset="2"/>
              <a:buChar char="Ø"/>
              <a:defRPr/>
            </a:pPr>
            <a:r>
              <a:rPr lang="en-US" sz="2200" b="1" dirty="0">
                <a:latin typeface="+mn-lt"/>
              </a:rPr>
              <a:t>ROC-LA</a:t>
            </a:r>
            <a:r>
              <a:rPr lang="en-US" sz="2200" dirty="0">
                <a:latin typeface="+mn-lt"/>
              </a:rPr>
              <a:t>: LHC (ALICE, ATLAS, </a:t>
            </a:r>
            <a:r>
              <a:rPr lang="en-US" sz="2200" dirty="0" err="1">
                <a:latin typeface="+mn-lt"/>
              </a:rPr>
              <a:t>LHCb</a:t>
            </a:r>
            <a:r>
              <a:rPr lang="en-US" sz="2200" dirty="0">
                <a:latin typeface="+mn-lt"/>
              </a:rPr>
              <a:t>)</a:t>
            </a:r>
          </a:p>
          <a:p>
            <a:pPr marL="583976" lvl="1" indent="-342795" defTabSz="457011">
              <a:lnSpc>
                <a:spcPct val="120000"/>
              </a:lnSpc>
              <a:buFont typeface="Wingdings" charset="2"/>
              <a:buChar char="Ø"/>
              <a:defRPr/>
            </a:pPr>
            <a:r>
              <a:rPr lang="en-US" sz="2200" b="1" dirty="0">
                <a:latin typeface="+mn-lt"/>
                <a:sym typeface="Wingdings"/>
              </a:rPr>
              <a:t>Tier-2 Latin America Federation</a:t>
            </a:r>
          </a:p>
        </p:txBody>
      </p:sp>
    </p:spTree>
    <p:extLst>
      <p:ext uri="{BB962C8B-B14F-4D97-AF65-F5344CB8AC3E}">
        <p14:creationId xmlns:p14="http://schemas.microsoft.com/office/powerpoint/2010/main" val="6804017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14</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722088" algn="l"/>
                <a:tab pos="1445763" algn="l"/>
                <a:tab pos="2169439" algn="l"/>
                <a:tab pos="2893113" algn="l"/>
                <a:tab pos="3616788" algn="l"/>
                <a:tab pos="4340463" algn="l"/>
                <a:tab pos="5064138" algn="l"/>
                <a:tab pos="5787813" algn="l"/>
                <a:tab pos="6511487" algn="l"/>
                <a:tab pos="7235162" algn="l"/>
                <a:tab pos="7958838" algn="l"/>
                <a:tab pos="8682512" algn="l"/>
              </a:tabLst>
              <a:defRPr/>
            </a:pPr>
            <a:r>
              <a:rPr lang="en-US" sz="3600" dirty="0">
                <a:solidFill>
                  <a:srgbClr val="FFFFFF"/>
                </a:solidFill>
              </a:rPr>
              <a:t>Tier-2 Latin-American Federation</a:t>
            </a:r>
            <a:endParaRPr lang="en-US" sz="3600" dirty="0">
              <a:solidFill>
                <a:schemeClr val="bg1"/>
              </a:solidFill>
              <a:latin typeface="Calibri" charset="0"/>
            </a:endParaRP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00" y="99570"/>
            <a:ext cx="411344" cy="4275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1" descr="Latin_America.gif"/>
          <p:cNvPicPr>
            <a:picLocks noChangeAspect="1"/>
          </p:cNvPicPr>
          <p:nvPr/>
        </p:nvPicPr>
        <p:blipFill>
          <a:blip r:embed="rId6">
            <a:extLst>
              <a:ext uri="{28A0092B-C50C-407E-A947-70E740481C1C}">
                <a14:useLocalDpi xmlns:a14="http://schemas.microsoft.com/office/drawing/2010/main" val="0"/>
              </a:ext>
            </a:extLst>
          </a:blip>
          <a:srcRect l="5109" t="7092" r="2118" b="3191"/>
          <a:stretch>
            <a:fillRect/>
          </a:stretch>
        </p:blipFill>
        <p:spPr bwMode="auto">
          <a:xfrm>
            <a:off x="397740" y="921044"/>
            <a:ext cx="2490835" cy="292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9713" y="93657"/>
            <a:ext cx="577861" cy="4482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12" name="Group 5"/>
          <p:cNvGraphicFramePr>
            <a:graphicFrameLocks noGrp="1"/>
          </p:cNvGraphicFramePr>
          <p:nvPr>
            <p:extLst>
              <p:ext uri="{D42A27DB-BD31-4B8C-83A1-F6EECF244321}">
                <p14:modId xmlns:p14="http://schemas.microsoft.com/office/powerpoint/2010/main" val="2197753136"/>
              </p:ext>
            </p:extLst>
          </p:nvPr>
        </p:nvGraphicFramePr>
        <p:xfrm>
          <a:off x="3073401" y="921044"/>
          <a:ext cx="5893339" cy="2927054"/>
        </p:xfrm>
        <a:graphic>
          <a:graphicData uri="http://schemas.openxmlformats.org/drawingml/2006/table">
            <a:tbl>
              <a:tblPr/>
              <a:tblGrid>
                <a:gridCol w="2339242"/>
                <a:gridCol w="1331207"/>
                <a:gridCol w="1270222"/>
                <a:gridCol w="952668"/>
              </a:tblGrid>
              <a:tr h="487937">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1" i="0" u="none" strike="noStrike" cap="none" normalizeH="0" baseline="0" dirty="0">
                          <a:ln>
                            <a:noFill/>
                          </a:ln>
                          <a:solidFill>
                            <a:srgbClr val="000000"/>
                          </a:solidFill>
                          <a:effectLst/>
                          <a:latin typeface="+mn-lt"/>
                          <a:ea typeface="ＭＳ Ｐゴシック" charset="0"/>
                          <a:cs typeface="AR PL UMing HK" charset="0"/>
                        </a:rPr>
                        <a:t>Site </a:t>
                      </a: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Name</a:t>
                      </a:r>
                      <a:endParaRPr kumimoji="0" lang="en-US" sz="1800" b="1"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1">
                        <a:lumMod val="60000"/>
                        <a:lumOff val="4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Logical</a:t>
                      </a:r>
                      <a:r>
                        <a:rPr kumimoji="0" lang="en-US" sz="1800" b="1" i="0" u="none" strike="noStrike" cap="none" normalizeH="0" baseline="0" dirty="0">
                          <a:ln>
                            <a:noFill/>
                          </a:ln>
                          <a:solidFill>
                            <a:srgbClr val="000000"/>
                          </a:solidFill>
                          <a:effectLst/>
                          <a:latin typeface="+mn-lt"/>
                          <a:ea typeface="ＭＳ Ｐゴシック" charset="0"/>
                          <a:cs typeface="AR PL UMing HK" charset="0"/>
                        </a:rPr>
                        <a:t> </a:t>
                      </a: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CPU</a:t>
                      </a:r>
                      <a:endParaRPr kumimoji="0" lang="en-US" sz="1800" b="1"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1">
                        <a:lumMod val="60000"/>
                        <a:lumOff val="4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HEP SPEC06</a:t>
                      </a:r>
                      <a:endParaRPr kumimoji="0" lang="en-US" sz="1800" b="1"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1">
                        <a:lumMod val="60000"/>
                        <a:lumOff val="4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1" i="0" u="none" strike="noStrike" cap="none" normalizeH="0" baseline="0" dirty="0">
                          <a:ln>
                            <a:noFill/>
                          </a:ln>
                          <a:solidFill>
                            <a:srgbClr val="000000"/>
                          </a:solidFill>
                          <a:effectLst/>
                          <a:latin typeface="+mn-lt"/>
                          <a:ea typeface="ＭＳ Ｐゴシック" charset="0"/>
                          <a:cs typeface="AR PL UMing HK" charset="0"/>
                        </a:rPr>
                        <a:t>Disk </a:t>
                      </a: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(TB)</a:t>
                      </a:r>
                      <a:endParaRPr kumimoji="0" lang="en-US" sz="1800" b="1"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1">
                        <a:lumMod val="60000"/>
                        <a:lumOff val="40000"/>
                      </a:schemeClr>
                    </a:solidFill>
                  </a:tcPr>
                </a:tc>
              </a:tr>
              <a:tr h="483111">
                <a:tc>
                  <a:txBody>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  CBPF (ALICE, </a:t>
                      </a:r>
                      <a:r>
                        <a:rPr kumimoji="0" lang="en-US" sz="1800" b="1" i="0" u="none" strike="noStrike" cap="none" normalizeH="0" baseline="0" dirty="0" err="1" smtClean="0">
                          <a:ln>
                            <a:noFill/>
                          </a:ln>
                          <a:solidFill>
                            <a:srgbClr val="000000"/>
                          </a:solidFill>
                          <a:effectLst/>
                          <a:latin typeface="+mn-lt"/>
                          <a:ea typeface="ＭＳ Ｐゴシック" charset="0"/>
                          <a:cs typeface="AR PL UMing HK" charset="0"/>
                        </a:rPr>
                        <a:t>LHCb</a:t>
                      </a: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a:t>
                      </a:r>
                      <a:endParaRPr kumimoji="0" lang="en-US" sz="1800" b="1"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536</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10400</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200</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r>
              <a:tr h="483111">
                <a:tc>
                  <a:txBody>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1" i="0" u="none" strike="noStrike" cap="none" normalizeH="0" baseline="0" dirty="0">
                          <a:ln>
                            <a:noFill/>
                          </a:ln>
                          <a:solidFill>
                            <a:srgbClr val="000000"/>
                          </a:solidFill>
                          <a:effectLst/>
                          <a:latin typeface="+mn-lt"/>
                          <a:ea typeface="ＭＳ Ｐゴシック" charset="0"/>
                          <a:cs typeface="AR PL UMing HK" charset="0"/>
                        </a:rPr>
                        <a:t> </a:t>
                      </a: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 EELA</a:t>
                      </a:r>
                      <a:r>
                        <a:rPr kumimoji="0" lang="en-US" sz="1800" b="1" i="0" u="none" strike="noStrike" cap="none" normalizeH="0" baseline="0" dirty="0">
                          <a:ln>
                            <a:noFill/>
                          </a:ln>
                          <a:solidFill>
                            <a:srgbClr val="000000"/>
                          </a:solidFill>
                          <a:effectLst/>
                          <a:latin typeface="+mn-lt"/>
                          <a:ea typeface="ＭＳ Ｐゴシック" charset="0"/>
                          <a:cs typeface="AR PL UMing HK" charset="0"/>
                        </a:rPr>
                        <a:t>-</a:t>
                      </a: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UTFSM (ATLAS)</a:t>
                      </a:r>
                      <a:endParaRPr kumimoji="0" lang="en-US" sz="1800" b="1"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384</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4400</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190</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r>
              <a:tr h="483111">
                <a:tc>
                  <a:txBody>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  ICN-UNAM (ALICE)</a:t>
                      </a:r>
                      <a:endParaRPr kumimoji="0" lang="en-US" sz="1800" b="1"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856</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9000</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1600</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r>
              <a:tr h="483111">
                <a:tc>
                  <a:txBody>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  SAMPA (ALICE, </a:t>
                      </a:r>
                      <a:r>
                        <a:rPr kumimoji="0" lang="en-US" sz="1800" b="1" i="0" u="none" strike="noStrike" cap="none" normalizeH="0" baseline="0" dirty="0" err="1" smtClean="0">
                          <a:ln>
                            <a:noFill/>
                          </a:ln>
                          <a:solidFill>
                            <a:srgbClr val="000000"/>
                          </a:solidFill>
                          <a:effectLst/>
                          <a:latin typeface="+mn-lt"/>
                          <a:ea typeface="ＭＳ Ｐゴシック" charset="0"/>
                          <a:cs typeface="AR PL UMing HK" charset="0"/>
                        </a:rPr>
                        <a:t>LHCb</a:t>
                      </a:r>
                      <a:r>
                        <a:rPr kumimoji="0" lang="en-US" sz="1800" b="1" i="0" u="none" strike="noStrike" cap="none" normalizeH="0" baseline="0" dirty="0" smtClean="0">
                          <a:ln>
                            <a:noFill/>
                          </a:ln>
                          <a:solidFill>
                            <a:srgbClr val="000000"/>
                          </a:solidFill>
                          <a:effectLst/>
                          <a:latin typeface="+mn-lt"/>
                          <a:ea typeface="ＭＳ Ｐゴシック" charset="0"/>
                          <a:cs typeface="AR PL UMing HK" charset="0"/>
                        </a:rPr>
                        <a:t>)</a:t>
                      </a:r>
                      <a:endParaRPr kumimoji="0" lang="en-US" sz="1800" b="1"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2400</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28800</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rgbClr val="000000"/>
                          </a:solidFill>
                          <a:effectLst/>
                          <a:latin typeface="+mn-lt"/>
                          <a:ea typeface="ＭＳ Ｐゴシック" charset="0"/>
                          <a:cs typeface="AR PL UMing HK" charset="0"/>
                        </a:rPr>
                        <a:t>90</a:t>
                      </a:r>
                      <a:endParaRPr kumimoji="0" lang="en-US" sz="1800" b="0" i="0" u="none" strike="noStrike" cap="none" normalizeH="0" baseline="0" dirty="0">
                        <a:ln>
                          <a:noFill/>
                        </a:ln>
                        <a:solidFill>
                          <a:srgbClr val="000000"/>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r>
              <a:tr h="506673">
                <a:tc>
                  <a:txBody>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1" i="0" u="none" strike="noStrike" cap="none" normalizeH="0" baseline="0" dirty="0" smtClean="0">
                          <a:ln>
                            <a:noFill/>
                          </a:ln>
                          <a:solidFill>
                            <a:schemeClr val="tx1"/>
                          </a:solidFill>
                          <a:effectLst/>
                          <a:latin typeface="+mn-lt"/>
                          <a:ea typeface="ＭＳ Ｐゴシック" charset="0"/>
                          <a:cs typeface="AR PL UMing HK" charset="0"/>
                        </a:rPr>
                        <a:t>  UERJ (CMS)</a:t>
                      </a:r>
                      <a:endParaRPr kumimoji="0" lang="en-US" sz="1800" b="1" i="0" u="none" strike="noStrike" cap="none" normalizeH="0" baseline="0" dirty="0">
                        <a:ln>
                          <a:noFill/>
                        </a:ln>
                        <a:solidFill>
                          <a:schemeClr val="tx1"/>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chemeClr val="tx1"/>
                          </a:solidFill>
                          <a:effectLst/>
                          <a:latin typeface="+mn-lt"/>
                          <a:ea typeface="ＭＳ Ｐゴシック" charset="0"/>
                          <a:cs typeface="AR PL UMing HK" charset="0"/>
                        </a:rPr>
                        <a:t>600</a:t>
                      </a:r>
                      <a:endParaRPr kumimoji="0" lang="en-US" sz="1800" b="0" i="0" u="none" strike="noStrike" cap="none" normalizeH="0" baseline="0" dirty="0">
                        <a:ln>
                          <a:noFill/>
                        </a:ln>
                        <a:solidFill>
                          <a:schemeClr val="tx1"/>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chemeClr val="tx1"/>
                          </a:solidFill>
                          <a:effectLst/>
                          <a:latin typeface="+mn-lt"/>
                          <a:ea typeface="ＭＳ Ｐゴシック" charset="0"/>
                          <a:cs typeface="AR PL UMing HK" charset="0"/>
                        </a:rPr>
                        <a:t>4800</a:t>
                      </a:r>
                      <a:endParaRPr kumimoji="0" lang="en-US" sz="1800" b="0" i="0" u="none" strike="noStrike" cap="none" normalizeH="0" baseline="0" dirty="0">
                        <a:ln>
                          <a:noFill/>
                        </a:ln>
                        <a:solidFill>
                          <a:schemeClr val="tx1"/>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Lst>
                      </a:pPr>
                      <a:r>
                        <a:rPr kumimoji="0" lang="en-US" sz="1800" b="0" i="0" u="none" strike="noStrike" cap="none" normalizeH="0" baseline="0" dirty="0" smtClean="0">
                          <a:ln>
                            <a:noFill/>
                          </a:ln>
                          <a:solidFill>
                            <a:schemeClr val="tx1"/>
                          </a:solidFill>
                          <a:effectLst/>
                          <a:latin typeface="+mn-lt"/>
                          <a:ea typeface="ＭＳ Ｐゴシック" charset="0"/>
                          <a:cs typeface="AR PL UMing HK" charset="0"/>
                        </a:rPr>
                        <a:t>&gt; 1</a:t>
                      </a:r>
                      <a:endParaRPr kumimoji="0" lang="en-US" sz="1800" b="0" i="0" u="none" strike="noStrike" cap="none" normalizeH="0" baseline="0" dirty="0">
                        <a:ln>
                          <a:noFill/>
                        </a:ln>
                        <a:solidFill>
                          <a:schemeClr val="tx1"/>
                        </a:solidFill>
                        <a:effectLst/>
                        <a:latin typeface="+mn-lt"/>
                        <a:ea typeface="ＭＳ Ｐゴシック" charset="0"/>
                        <a:cs typeface="AR PL UMing HK" charset="0"/>
                      </a:endParaRPr>
                    </a:p>
                  </a:txBody>
                  <a:tcPr marL="0" marR="0" marT="13230" marB="0" horzOverflow="overflow">
                    <a:lnL>
                      <a:noFill/>
                    </a:lnL>
                    <a:lnR>
                      <a:noFill/>
                    </a:lnR>
                    <a:lnT>
                      <a:noFill/>
                    </a:lnT>
                    <a:lnB>
                      <a:noFill/>
                    </a:lnB>
                    <a:lnTlToBr>
                      <a:noFill/>
                    </a:lnTlToBr>
                    <a:lnBlToTr>
                      <a:noFill/>
                    </a:lnBlToTr>
                    <a:solidFill>
                      <a:schemeClr val="accent5">
                        <a:lumMod val="40000"/>
                        <a:lumOff val="60000"/>
                      </a:schemeClr>
                    </a:solidFill>
                  </a:tcPr>
                </a:tc>
              </a:tr>
            </a:tbl>
          </a:graphicData>
        </a:graphic>
      </p:graphicFrame>
      <p:sp>
        <p:nvSpPr>
          <p:cNvPr id="13" name="Text Box 43"/>
          <p:cNvSpPr txBox="1">
            <a:spLocks noChangeArrowheads="1"/>
          </p:cNvSpPr>
          <p:nvPr/>
        </p:nvSpPr>
        <p:spPr bwMode="auto">
          <a:xfrm>
            <a:off x="397739" y="4089401"/>
            <a:ext cx="8569001" cy="242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963" tIns="60851" rIns="89963" bIns="4498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 PL UMing H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 PL UMing H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 PL UMing H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 PL UMing H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 PL UMing H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 PL UMing H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 PL UMing H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 PL UMing H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 PL UMing HK" charset="0"/>
              </a:defRPr>
            </a:lvl9pPr>
          </a:lstStyle>
          <a:p>
            <a:pPr algn="just" defTabSz="457011">
              <a:defRPr/>
            </a:pPr>
            <a:r>
              <a:rPr lang="en-US" sz="2000" dirty="0">
                <a:latin typeface="+mn-lt"/>
              </a:rPr>
              <a:t>The </a:t>
            </a:r>
            <a:r>
              <a:rPr lang="en-US" sz="2000" b="1" dirty="0">
                <a:latin typeface="+mn-lt"/>
              </a:rPr>
              <a:t>MoU</a:t>
            </a:r>
            <a:r>
              <a:rPr lang="en-US" sz="2000" dirty="0">
                <a:latin typeface="+mn-lt"/>
              </a:rPr>
              <a:t> between </a:t>
            </a:r>
            <a:r>
              <a:rPr lang="en-US" sz="2000" b="1" dirty="0">
                <a:latin typeface="+mn-lt"/>
              </a:rPr>
              <a:t>Centro Latinoamericano de Física </a:t>
            </a:r>
            <a:r>
              <a:rPr lang="en-US" sz="2000" dirty="0">
                <a:latin typeface="+mn-lt"/>
              </a:rPr>
              <a:t>(</a:t>
            </a:r>
            <a:r>
              <a:rPr lang="en-US" sz="2000" b="1" dirty="0">
                <a:latin typeface="+mn-lt"/>
              </a:rPr>
              <a:t>CLAF</a:t>
            </a:r>
            <a:r>
              <a:rPr lang="en-US" sz="2000" dirty="0">
                <a:latin typeface="+mn-lt"/>
              </a:rPr>
              <a:t>) and </a:t>
            </a:r>
            <a:r>
              <a:rPr lang="en-US" sz="2000" b="1" dirty="0">
                <a:latin typeface="+mn-lt"/>
              </a:rPr>
              <a:t>WLCG</a:t>
            </a:r>
            <a:r>
              <a:rPr lang="en-US" sz="2000" dirty="0">
                <a:latin typeface="+mn-lt"/>
              </a:rPr>
              <a:t> has been signed 10 September 2013. </a:t>
            </a:r>
            <a:r>
              <a:rPr lang="en-US" sz="2000" b="1" dirty="0">
                <a:latin typeface="+mn-lt"/>
              </a:rPr>
              <a:t>CLAF</a:t>
            </a:r>
            <a:r>
              <a:rPr lang="en-US" sz="2000" dirty="0">
                <a:latin typeface="+mn-lt"/>
              </a:rPr>
              <a:t> is an international organization aimed to promote and coordinate efforts in development of physics in Latin America (</a:t>
            </a:r>
            <a:r>
              <a:rPr lang="en-US" sz="2000" dirty="0">
                <a:solidFill>
                  <a:schemeClr val="tx1">
                    <a:lumMod val="95000"/>
                    <a:lumOff val="5000"/>
                  </a:schemeClr>
                </a:solidFill>
                <a:latin typeface="+mn-lt"/>
              </a:rPr>
              <a:t>Argentina</a:t>
            </a:r>
            <a:r>
              <a:rPr lang="en-US" sz="2000" b="1" dirty="0">
                <a:latin typeface="+mn-lt"/>
              </a:rPr>
              <a:t>, </a:t>
            </a:r>
            <a:r>
              <a:rPr lang="en-US" sz="2000" dirty="0">
                <a:latin typeface="+mn-lt"/>
              </a:rPr>
              <a:t>Brazil</a:t>
            </a:r>
            <a:r>
              <a:rPr lang="en-US" sz="2000" b="1" dirty="0">
                <a:latin typeface="+mn-lt"/>
              </a:rPr>
              <a:t>, </a:t>
            </a:r>
            <a:r>
              <a:rPr lang="en-US" sz="2000" dirty="0">
                <a:latin typeface="+mn-lt"/>
              </a:rPr>
              <a:t>Colombia</a:t>
            </a:r>
            <a:r>
              <a:rPr lang="en-US" sz="2000" b="1" dirty="0">
                <a:latin typeface="+mn-lt"/>
              </a:rPr>
              <a:t>, </a:t>
            </a:r>
            <a:r>
              <a:rPr lang="en-US" sz="2000" dirty="0">
                <a:solidFill>
                  <a:srgbClr val="0D0D0D"/>
                </a:solidFill>
                <a:latin typeface="+mn-lt"/>
              </a:rPr>
              <a:t>Chile</a:t>
            </a:r>
            <a:r>
              <a:rPr lang="en-US" sz="2000" b="1" dirty="0">
                <a:latin typeface="+mn-lt"/>
              </a:rPr>
              <a:t> </a:t>
            </a:r>
            <a:r>
              <a:rPr lang="en-US" sz="2000" dirty="0">
                <a:latin typeface="+mn-lt"/>
              </a:rPr>
              <a:t>and many others). </a:t>
            </a:r>
            <a:r>
              <a:rPr lang="en-US" sz="2000" b="1" dirty="0">
                <a:latin typeface="+mn-lt"/>
              </a:rPr>
              <a:t>CLAF</a:t>
            </a:r>
            <a:r>
              <a:rPr lang="en-US" sz="2000" dirty="0">
                <a:latin typeface="+mn-lt"/>
              </a:rPr>
              <a:t> maintains special relations with many other international organizations (</a:t>
            </a:r>
            <a:r>
              <a:rPr lang="en-US" sz="2000" b="1" dirty="0">
                <a:latin typeface="+mn-lt"/>
              </a:rPr>
              <a:t>CERN</a:t>
            </a:r>
            <a:r>
              <a:rPr lang="en-US" sz="2000" dirty="0">
                <a:latin typeface="+mn-lt"/>
              </a:rPr>
              <a:t>, </a:t>
            </a:r>
            <a:r>
              <a:rPr lang="en-US" sz="2000" b="1" dirty="0">
                <a:latin typeface="+mn-lt"/>
              </a:rPr>
              <a:t>JINR</a:t>
            </a:r>
            <a:r>
              <a:rPr lang="en-US" sz="2000" dirty="0">
                <a:latin typeface="+mn-lt"/>
              </a:rPr>
              <a:t>, etc.). </a:t>
            </a:r>
            <a:r>
              <a:rPr lang="en-US" sz="2000" b="1" dirty="0">
                <a:latin typeface="+mn-lt"/>
              </a:rPr>
              <a:t>CLAF</a:t>
            </a:r>
            <a:r>
              <a:rPr lang="en-US" sz="2000" dirty="0">
                <a:latin typeface="+mn-lt"/>
              </a:rPr>
              <a:t> will work as an “umbrella” to all </a:t>
            </a:r>
            <a:r>
              <a:rPr lang="en-US" sz="2000" b="1" dirty="0">
                <a:latin typeface="+mn-lt"/>
              </a:rPr>
              <a:t>ROC-LA</a:t>
            </a:r>
            <a:r>
              <a:rPr lang="en-US" sz="2000" dirty="0">
                <a:latin typeface="+mn-lt"/>
              </a:rPr>
              <a:t> sites. The financing is coming from the hosting institutions, not from central sources. </a:t>
            </a:r>
          </a:p>
        </p:txBody>
      </p:sp>
    </p:spTree>
    <p:extLst>
      <p:ext uri="{BB962C8B-B14F-4D97-AF65-F5344CB8AC3E}">
        <p14:creationId xmlns:p14="http://schemas.microsoft.com/office/powerpoint/2010/main" val="26117741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15</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r>
              <a:rPr lang="en-US" sz="3600" dirty="0">
                <a:solidFill>
                  <a:schemeClr val="bg1"/>
                </a:solidFill>
                <a:latin typeface="Calibri" charset="0"/>
              </a:rPr>
              <a:t>EGI Accounting</a:t>
            </a: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EGI-ROC_LA-2016-01_2016-06.png"/>
          <p:cNvPicPr>
            <a:picLocks noChangeAspect="1"/>
          </p:cNvPicPr>
          <p:nvPr/>
        </p:nvPicPr>
        <p:blipFill rotWithShape="1">
          <a:blip r:embed="rId5">
            <a:extLst>
              <a:ext uri="{28A0092B-C50C-407E-A947-70E740481C1C}">
                <a14:useLocalDpi xmlns:a14="http://schemas.microsoft.com/office/drawing/2010/main" val="0"/>
              </a:ext>
            </a:extLst>
          </a:blip>
          <a:srcRect l="10222" t="20469" r="15374" b="16535"/>
          <a:stretch/>
        </p:blipFill>
        <p:spPr>
          <a:xfrm>
            <a:off x="1583400" y="1175267"/>
            <a:ext cx="6021500" cy="2548783"/>
          </a:xfrm>
          <a:prstGeom prst="rect">
            <a:avLst/>
          </a:prstGeom>
        </p:spPr>
      </p:pic>
      <p:sp>
        <p:nvSpPr>
          <p:cNvPr id="3" name="TextBox 2"/>
          <p:cNvSpPr txBox="1"/>
          <p:nvPr/>
        </p:nvSpPr>
        <p:spPr>
          <a:xfrm>
            <a:off x="947160" y="742434"/>
            <a:ext cx="7231640" cy="369332"/>
          </a:xfrm>
          <a:prstGeom prst="rect">
            <a:avLst/>
          </a:prstGeom>
          <a:noFill/>
        </p:spPr>
        <p:txBody>
          <a:bodyPr wrap="square" lIns="91430" tIns="45715" rIns="91430" bIns="45715" rtlCol="0">
            <a:spAutoFit/>
          </a:bodyPr>
          <a:lstStyle/>
          <a:p>
            <a:pPr algn="ctr"/>
            <a:r>
              <a:rPr lang="en-US" b="1" dirty="0" smtClean="0">
                <a:solidFill>
                  <a:schemeClr val="tx2">
                    <a:lumMod val="75000"/>
                  </a:schemeClr>
                </a:solidFill>
              </a:rPr>
              <a:t>Normalized CPU time for ROC-LA sites </a:t>
            </a:r>
            <a:r>
              <a:rPr lang="en-US" b="1" dirty="0">
                <a:solidFill>
                  <a:schemeClr val="tx2">
                    <a:lumMod val="75000"/>
                  </a:schemeClr>
                </a:solidFill>
              </a:rPr>
              <a:t>(</a:t>
            </a:r>
            <a:r>
              <a:rPr lang="en-US" b="1" dirty="0" smtClean="0">
                <a:solidFill>
                  <a:schemeClr val="tx2">
                    <a:lumMod val="75000"/>
                  </a:schemeClr>
                </a:solidFill>
              </a:rPr>
              <a:t>January - June 2016)</a:t>
            </a:r>
            <a:endParaRPr lang="en-US" b="1" dirty="0">
              <a:solidFill>
                <a:schemeClr val="tx2">
                  <a:lumMod val="75000"/>
                </a:schemeClr>
              </a:solidFill>
            </a:endParaRPr>
          </a:p>
        </p:txBody>
      </p:sp>
      <p:pic>
        <p:nvPicPr>
          <p:cNvPr id="7" name="Picture 6" descr="ATLAS-2016.pdf"/>
          <p:cNvPicPr>
            <a:picLocks noChangeAspect="1"/>
          </p:cNvPicPr>
          <p:nvPr/>
        </p:nvPicPr>
        <p:blipFill rotWithShape="1">
          <a:blip r:embed="rId6">
            <a:extLst>
              <a:ext uri="{28A0092B-C50C-407E-A947-70E740481C1C}">
                <a14:useLocalDpi xmlns:a14="http://schemas.microsoft.com/office/drawing/2010/main" val="0"/>
              </a:ext>
            </a:extLst>
          </a:blip>
          <a:srcRect l="40758" t="3152" r="8837" b="7346"/>
          <a:stretch/>
        </p:blipFill>
        <p:spPr>
          <a:xfrm rot="5400000">
            <a:off x="3178831" y="1989612"/>
            <a:ext cx="2785681" cy="6401059"/>
          </a:xfrm>
          <a:prstGeom prst="rect">
            <a:avLst/>
          </a:prstGeom>
        </p:spPr>
      </p:pic>
    </p:spTree>
    <p:extLst>
      <p:ext uri="{BB962C8B-B14F-4D97-AF65-F5344CB8AC3E}">
        <p14:creationId xmlns:p14="http://schemas.microsoft.com/office/powerpoint/2010/main" val="13303481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16</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722163" algn="l"/>
                <a:tab pos="1445913" algn="l"/>
                <a:tab pos="2169664" algn="l"/>
                <a:tab pos="2893413" algn="l"/>
                <a:tab pos="3617163" algn="l"/>
                <a:tab pos="4340913" algn="l"/>
                <a:tab pos="5064663" algn="l"/>
                <a:tab pos="5788413" algn="l"/>
                <a:tab pos="6512162" algn="l"/>
                <a:tab pos="7235912" algn="l"/>
                <a:tab pos="7959663" algn="l"/>
                <a:tab pos="8683412" algn="l"/>
              </a:tabLst>
              <a:defRPr/>
            </a:pPr>
            <a:r>
              <a:rPr lang="en-US" sz="3600" dirty="0" smtClean="0">
                <a:solidFill>
                  <a:schemeClr val="bg1"/>
                </a:solidFill>
                <a:latin typeface="Calibri" charset="0"/>
              </a:rPr>
              <a:t>Conclusions</a:t>
            </a:r>
            <a:endParaRPr lang="en-US" sz="3600" dirty="0">
              <a:solidFill>
                <a:schemeClr val="bg1"/>
              </a:solidFill>
              <a:latin typeface="Calibri" charset="0"/>
            </a:endParaRPr>
          </a:p>
        </p:txBody>
      </p:sp>
      <p:pic>
        <p:nvPicPr>
          <p:cNvPr id="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extBox 8"/>
          <p:cNvSpPr txBox="1"/>
          <p:nvPr/>
        </p:nvSpPr>
        <p:spPr>
          <a:xfrm>
            <a:off x="718560" y="880071"/>
            <a:ext cx="7773124" cy="1692771"/>
          </a:xfrm>
          <a:prstGeom prst="rect">
            <a:avLst/>
          </a:prstGeom>
          <a:effectLst>
            <a:glow rad="101600">
              <a:schemeClr val="accent5">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bodyPr>
          <a:lstStyle/>
          <a:p>
            <a:pPr defTabSz="455519">
              <a:defRPr/>
            </a:pPr>
            <a:r>
              <a:rPr lang="en-US" sz="2000" b="1" dirty="0" smtClean="0">
                <a:solidFill>
                  <a:schemeClr val="accent6">
                    <a:lumMod val="50000"/>
                  </a:schemeClr>
                </a:solidFill>
              </a:rPr>
              <a:t>Installation/configuration stage:</a:t>
            </a:r>
          </a:p>
          <a:p>
            <a:pPr defTabSz="455519">
              <a:defRPr/>
            </a:pPr>
            <a:r>
              <a:rPr lang="en-US" sz="1200" b="1" dirty="0" smtClean="0">
                <a:solidFill>
                  <a:schemeClr val="tx1">
                    <a:lumMod val="95000"/>
                    <a:lumOff val="5000"/>
                  </a:schemeClr>
                </a:solidFill>
              </a:rPr>
              <a:t>  </a:t>
            </a:r>
            <a:endParaRPr lang="en-US" sz="1200" b="1" dirty="0">
              <a:solidFill>
                <a:schemeClr val="tx1">
                  <a:lumMod val="95000"/>
                  <a:lumOff val="5000"/>
                </a:schemeClr>
              </a:solidFill>
            </a:endParaRPr>
          </a:p>
          <a:p>
            <a:pPr marL="342900" indent="-342900" defTabSz="455519">
              <a:buFont typeface="Wingdings" charset="2"/>
              <a:buChar char="ü"/>
              <a:defRPr/>
            </a:pPr>
            <a:r>
              <a:rPr lang="en-US" sz="2000" dirty="0" smtClean="0">
                <a:solidFill>
                  <a:schemeClr val="tx1">
                    <a:lumMod val="95000"/>
                    <a:lumOff val="5000"/>
                  </a:schemeClr>
                </a:solidFill>
              </a:rPr>
              <a:t>Proper hardware: servers (computing, storage), network etc.</a:t>
            </a:r>
          </a:p>
          <a:p>
            <a:pPr marL="342900" indent="-342900" defTabSz="455519">
              <a:buFont typeface="Wingdings" charset="2"/>
              <a:buChar char="ü"/>
              <a:defRPr/>
            </a:pPr>
            <a:r>
              <a:rPr lang="en-US" sz="2000" dirty="0" smtClean="0">
                <a:solidFill>
                  <a:schemeClr val="tx1">
                    <a:lumMod val="95000"/>
                    <a:lumOff val="5000"/>
                  </a:schemeClr>
                </a:solidFill>
              </a:rPr>
              <a:t>Location, backup</a:t>
            </a:r>
            <a:r>
              <a:rPr lang="en-US" sz="2000" dirty="0">
                <a:solidFill>
                  <a:schemeClr val="tx1">
                    <a:lumMod val="95000"/>
                    <a:lumOff val="5000"/>
                  </a:schemeClr>
                </a:solidFill>
              </a:rPr>
              <a:t> </a:t>
            </a:r>
            <a:r>
              <a:rPr lang="en-US" sz="2000" dirty="0" smtClean="0">
                <a:solidFill>
                  <a:schemeClr val="tx1">
                    <a:lumMod val="95000"/>
                    <a:lumOff val="5000"/>
                  </a:schemeClr>
                </a:solidFill>
              </a:rPr>
              <a:t>power lines, cooling systems etc.</a:t>
            </a:r>
          </a:p>
          <a:p>
            <a:pPr marL="342900" indent="-342900" defTabSz="455519">
              <a:buFont typeface="Wingdings" charset="2"/>
              <a:buChar char="ü"/>
              <a:defRPr/>
            </a:pPr>
            <a:r>
              <a:rPr lang="en-US" sz="2000" dirty="0" smtClean="0">
                <a:solidFill>
                  <a:schemeClr val="tx1">
                    <a:lumMod val="95000"/>
                    <a:lumOff val="5000"/>
                  </a:schemeClr>
                </a:solidFill>
              </a:rPr>
              <a:t>Software: OS (RHEL 3..7, Ubuntu?),  packages, services etc.</a:t>
            </a:r>
            <a:endParaRPr lang="en-US" sz="1200" dirty="0" smtClean="0">
              <a:solidFill>
                <a:schemeClr val="tx1">
                  <a:lumMod val="95000"/>
                  <a:lumOff val="5000"/>
                </a:schemeClr>
              </a:solidFill>
            </a:endParaRPr>
          </a:p>
          <a:p>
            <a:pPr defTabSz="455519">
              <a:defRPr/>
            </a:pPr>
            <a:endParaRPr lang="en-US" sz="1200" dirty="0" smtClean="0">
              <a:solidFill>
                <a:schemeClr val="tx1">
                  <a:lumMod val="95000"/>
                  <a:lumOff val="5000"/>
                </a:schemeClr>
              </a:solidFill>
            </a:endParaRPr>
          </a:p>
        </p:txBody>
      </p:sp>
      <p:sp>
        <p:nvSpPr>
          <p:cNvPr id="10" name="TextBox 9"/>
          <p:cNvSpPr txBox="1"/>
          <p:nvPr/>
        </p:nvSpPr>
        <p:spPr>
          <a:xfrm>
            <a:off x="718560" y="2789733"/>
            <a:ext cx="7773124" cy="2000548"/>
          </a:xfrm>
          <a:prstGeom prst="rect">
            <a:avLst/>
          </a:prstGeom>
          <a:effectLst>
            <a:glow rad="101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square">
            <a:spAutoFit/>
          </a:bodyPr>
          <a:lstStyle/>
          <a:p>
            <a:pPr defTabSz="455519">
              <a:defRPr/>
            </a:pPr>
            <a:r>
              <a:rPr lang="en-US" sz="2000" b="1" dirty="0" smtClean="0">
                <a:solidFill>
                  <a:srgbClr val="984807"/>
                </a:solidFill>
              </a:rPr>
              <a:t>Maintenance stage:</a:t>
            </a:r>
            <a:endParaRPr lang="en-US" sz="1200" b="1" dirty="0" smtClean="0">
              <a:solidFill>
                <a:srgbClr val="984807"/>
              </a:solidFill>
            </a:endParaRPr>
          </a:p>
          <a:p>
            <a:pPr defTabSz="455519">
              <a:defRPr/>
            </a:pPr>
            <a:endParaRPr lang="en-US" sz="1200" dirty="0" smtClean="0">
              <a:solidFill>
                <a:srgbClr val="984807"/>
              </a:solidFill>
            </a:endParaRPr>
          </a:p>
          <a:p>
            <a:pPr marL="342900" indent="-342900" defTabSz="455519">
              <a:buFont typeface="Wingdings" charset="2"/>
              <a:buChar char="ü"/>
              <a:defRPr/>
            </a:pPr>
            <a:r>
              <a:rPr lang="en-US" sz="2000" dirty="0" smtClean="0">
                <a:solidFill>
                  <a:srgbClr val="984807"/>
                </a:solidFill>
              </a:rPr>
              <a:t>Regular replacement/reparation (hard drives, UPS batteries, etc.)</a:t>
            </a:r>
          </a:p>
          <a:p>
            <a:pPr marL="342900" indent="-342900" defTabSz="455519">
              <a:buFont typeface="Wingdings" charset="2"/>
              <a:buChar char="ü"/>
              <a:defRPr/>
            </a:pPr>
            <a:r>
              <a:rPr lang="en-US" sz="2000" dirty="0" smtClean="0">
                <a:solidFill>
                  <a:srgbClr val="984807"/>
                </a:solidFill>
              </a:rPr>
              <a:t>Regular hardware</a:t>
            </a:r>
            <a:r>
              <a:rPr lang="en-US" sz="2000" dirty="0">
                <a:solidFill>
                  <a:srgbClr val="984807"/>
                </a:solidFill>
              </a:rPr>
              <a:t> </a:t>
            </a:r>
            <a:r>
              <a:rPr lang="en-US" sz="2000" dirty="0" smtClean="0">
                <a:solidFill>
                  <a:srgbClr val="984807"/>
                </a:solidFill>
              </a:rPr>
              <a:t>and software updates and new installations</a:t>
            </a:r>
          </a:p>
          <a:p>
            <a:pPr marL="342900" indent="-342900" defTabSz="455519">
              <a:buFont typeface="Wingdings" charset="2"/>
              <a:buChar char="ü"/>
              <a:defRPr/>
            </a:pPr>
            <a:r>
              <a:rPr lang="en-US" sz="2000" dirty="0" smtClean="0">
                <a:solidFill>
                  <a:srgbClr val="984807"/>
                </a:solidFill>
              </a:rPr>
              <a:t>Reliable network channel: good ISP required!</a:t>
            </a:r>
          </a:p>
          <a:p>
            <a:pPr marL="342900" indent="-342900" defTabSz="455519">
              <a:buFont typeface="Wingdings" charset="2"/>
              <a:buChar char="ü"/>
              <a:defRPr/>
            </a:pPr>
            <a:r>
              <a:rPr lang="en-US" sz="2000" dirty="0" smtClean="0">
                <a:solidFill>
                  <a:srgbClr val="984807"/>
                </a:solidFill>
              </a:rPr>
              <a:t>Users support: web, tutorials, online etc.</a:t>
            </a:r>
            <a:endParaRPr lang="en-US" sz="2000" dirty="0">
              <a:solidFill>
                <a:srgbClr val="984807"/>
              </a:solidFill>
            </a:endParaRPr>
          </a:p>
          <a:p>
            <a:pPr defTabSz="455519">
              <a:defRPr/>
            </a:pPr>
            <a:endParaRPr lang="en-US" sz="1200" dirty="0" smtClean="0">
              <a:solidFill>
                <a:srgbClr val="984807"/>
              </a:solidFill>
            </a:endParaRPr>
          </a:p>
        </p:txBody>
      </p:sp>
      <p:sp>
        <p:nvSpPr>
          <p:cNvPr id="11" name="TextBox 10"/>
          <p:cNvSpPr txBox="1"/>
          <p:nvPr/>
        </p:nvSpPr>
        <p:spPr>
          <a:xfrm>
            <a:off x="718560" y="4983261"/>
            <a:ext cx="7773124" cy="1384995"/>
          </a:xfrm>
          <a:prstGeom prst="rect">
            <a:avLst/>
          </a:prstGeom>
          <a:effectLst>
            <a:glow rad="228600">
              <a:schemeClr val="accent2">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a:spAutoFit/>
          </a:bodyPr>
          <a:lstStyle/>
          <a:p>
            <a:pPr defTabSz="455519">
              <a:defRPr/>
            </a:pPr>
            <a:r>
              <a:rPr lang="en-US" sz="2000" b="1" dirty="0" smtClean="0"/>
              <a:t>Human resources (always):</a:t>
            </a:r>
            <a:endParaRPr lang="en-US" sz="2000" b="1" dirty="0"/>
          </a:p>
          <a:p>
            <a:pPr defTabSz="455519">
              <a:defRPr/>
            </a:pPr>
            <a:r>
              <a:rPr lang="en-US" sz="1200" b="1" dirty="0" smtClean="0"/>
              <a:t>   </a:t>
            </a:r>
          </a:p>
          <a:p>
            <a:pPr marL="171450" indent="-171450" defTabSz="455519">
              <a:buFont typeface="Wingdings" charset="2"/>
              <a:buChar char="ü"/>
              <a:defRPr/>
            </a:pPr>
            <a:r>
              <a:rPr lang="en-US" sz="2000" b="1" dirty="0"/>
              <a:t> </a:t>
            </a:r>
            <a:r>
              <a:rPr lang="en-US" sz="2000" dirty="0" smtClean="0"/>
              <a:t>Qualified personnel (Don’t know? We’ll train you!)</a:t>
            </a:r>
          </a:p>
          <a:p>
            <a:pPr marL="171450" indent="-171450" defTabSz="455519">
              <a:buFont typeface="Wingdings" charset="2"/>
              <a:buChar char="ü"/>
              <a:defRPr/>
            </a:pPr>
            <a:r>
              <a:rPr lang="en-US" sz="2000" dirty="0" smtClean="0"/>
              <a:t> Some strong internal motivation to keep everything running…</a:t>
            </a:r>
          </a:p>
          <a:p>
            <a:pPr defTabSz="455519">
              <a:defRPr/>
            </a:pPr>
            <a:endParaRPr lang="en-US" sz="1200" b="1" dirty="0" smtClean="0"/>
          </a:p>
        </p:txBody>
      </p:sp>
    </p:spTree>
    <p:extLst>
      <p:ext uri="{BB962C8B-B14F-4D97-AF65-F5344CB8AC3E}">
        <p14:creationId xmlns:p14="http://schemas.microsoft.com/office/powerpoint/2010/main" val="2062391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17</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722163" algn="l"/>
                <a:tab pos="1445913" algn="l"/>
                <a:tab pos="2169664" algn="l"/>
                <a:tab pos="2893413" algn="l"/>
                <a:tab pos="3617163" algn="l"/>
                <a:tab pos="4340913" algn="l"/>
                <a:tab pos="5064663" algn="l"/>
                <a:tab pos="5788413" algn="l"/>
                <a:tab pos="6512162" algn="l"/>
                <a:tab pos="7235912" algn="l"/>
                <a:tab pos="7959663" algn="l"/>
                <a:tab pos="8683412" algn="l"/>
              </a:tabLst>
              <a:defRPr/>
            </a:pPr>
            <a:r>
              <a:rPr lang="en-US" sz="3600" dirty="0">
                <a:solidFill>
                  <a:schemeClr val="bg1"/>
                </a:solidFill>
                <a:latin typeface="Calibri" charset="0"/>
              </a:rPr>
              <a:t>T</a:t>
            </a:r>
            <a:r>
              <a:rPr lang="en-US" sz="3600" dirty="0">
                <a:solidFill>
                  <a:srgbClr val="FFFFFF"/>
                </a:solidFill>
              </a:rPr>
              <a:t>hank </a:t>
            </a:r>
            <a:r>
              <a:rPr lang="en-US" sz="3600" dirty="0" smtClean="0">
                <a:solidFill>
                  <a:srgbClr val="FFFFFF"/>
                </a:solidFill>
              </a:rPr>
              <a:t>you </a:t>
            </a:r>
            <a:r>
              <a:rPr lang="en-US" sz="3600" dirty="0">
                <a:solidFill>
                  <a:srgbClr val="FFFFFF"/>
                </a:solidFill>
              </a:rPr>
              <a:t>for your attention</a:t>
            </a:r>
            <a:r>
              <a:rPr lang="en-US" sz="3600" dirty="0" smtClean="0">
                <a:solidFill>
                  <a:srgbClr val="FFFFFF"/>
                </a:solidFill>
              </a:rPr>
              <a:t>!</a:t>
            </a: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2" descr="USM-NB-1.jpg"/>
          <p:cNvPicPr>
            <a:picLocks noChangeAspect="1"/>
          </p:cNvPicPr>
          <p:nvPr/>
        </p:nvPicPr>
        <p:blipFill>
          <a:blip r:embed="rId5">
            <a:extLst>
              <a:ext uri="{28A0092B-C50C-407E-A947-70E740481C1C}">
                <a14:useLocalDpi xmlns:a14="http://schemas.microsoft.com/office/drawing/2010/main" val="0"/>
              </a:ext>
            </a:extLst>
          </a:blip>
          <a:srcRect t="-250" r="711" b="1859"/>
          <a:stretch>
            <a:fillRect/>
          </a:stretch>
        </p:blipFill>
        <p:spPr bwMode="auto">
          <a:xfrm>
            <a:off x="-16273" y="608006"/>
            <a:ext cx="9160273" cy="600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5765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18</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endParaRPr lang="en-US" sz="3600" dirty="0">
              <a:solidFill>
                <a:schemeClr val="bg1"/>
              </a:solidFill>
              <a:latin typeface="Calibri" charset="0"/>
            </a:endParaRP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7576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2</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r>
              <a:rPr lang="en-US" sz="3600" dirty="0">
                <a:solidFill>
                  <a:schemeClr val="bg1"/>
                </a:solidFill>
                <a:latin typeface="Calibri" charset="0"/>
              </a:rPr>
              <a:t>Outline</a:t>
            </a:r>
          </a:p>
        </p:txBody>
      </p:sp>
      <p:sp>
        <p:nvSpPr>
          <p:cNvPr id="9" name="Rectangle 3"/>
          <p:cNvSpPr>
            <a:spLocks noGrp="1" noChangeArrowheads="1"/>
          </p:cNvSpPr>
          <p:nvPr>
            <p:ph idx="1"/>
          </p:nvPr>
        </p:nvSpPr>
        <p:spPr>
          <a:xfrm>
            <a:off x="640995" y="1106596"/>
            <a:ext cx="4064694" cy="5103370"/>
          </a:xfrm>
        </p:spPr>
        <p:txBody>
          <a:bodyPr rtlCol="0">
            <a:noAutofit/>
          </a:bodyPr>
          <a:lstStyle/>
          <a:p>
            <a:pPr marL="391443" indent="-293583" defTabSz="456867">
              <a:lnSpc>
                <a:spcPct val="90000"/>
              </a:lnSpc>
              <a:buSzPct val="45000"/>
              <a:buFont typeface="Wingdings" charset="0"/>
              <a:buChar char=""/>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dirty="0" smtClean="0">
                <a:latin typeface="+mj-lt"/>
                <a:ea typeface="+mn-ea"/>
                <a:cs typeface="+mn-cs"/>
              </a:rPr>
              <a:t>UTFSM</a:t>
            </a:r>
            <a:r>
              <a:rPr lang="en-US" dirty="0">
                <a:latin typeface="+mj-lt"/>
              </a:rPr>
              <a:t> </a:t>
            </a:r>
            <a:r>
              <a:rPr lang="en-US" dirty="0" smtClean="0">
                <a:latin typeface="+mj-lt"/>
              </a:rPr>
              <a:t>and </a:t>
            </a:r>
            <a:r>
              <a:rPr lang="en-US" dirty="0" err="1" smtClean="0">
                <a:latin typeface="+mj-lt"/>
                <a:ea typeface="+mn-ea"/>
                <a:cs typeface="+mn-cs"/>
              </a:rPr>
              <a:t>CCTVal</a:t>
            </a:r>
            <a:endParaRPr lang="en-US" dirty="0" smtClean="0">
              <a:latin typeface="+mj-lt"/>
              <a:ea typeface="+mn-ea"/>
              <a:cs typeface="+mn-cs"/>
            </a:endParaRPr>
          </a:p>
          <a:p>
            <a:pPr marL="391443" indent="-293583" defTabSz="456867">
              <a:lnSpc>
                <a:spcPct val="90000"/>
              </a:lnSpc>
              <a:buSzPct val="45000"/>
              <a:buFont typeface="Wingdings" charset="0"/>
              <a:buChar char=""/>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dirty="0" smtClean="0">
                <a:latin typeface="+mj-lt"/>
                <a:ea typeface="+mn-ea"/>
                <a:cs typeface="+mn-cs"/>
              </a:rPr>
              <a:t>Research Projects</a:t>
            </a:r>
            <a:endParaRPr lang="en-US" dirty="0" smtClean="0">
              <a:latin typeface="+mj-lt"/>
              <a:ea typeface="+mn-ea"/>
              <a:cs typeface="+mn-cs"/>
            </a:endParaRPr>
          </a:p>
          <a:p>
            <a:pPr marL="391443" indent="-293583" defTabSz="456867">
              <a:lnSpc>
                <a:spcPct val="90000"/>
              </a:lnSpc>
              <a:buSzPct val="45000"/>
              <a:buFont typeface="Wingdings" charset="0"/>
              <a:buChar char=""/>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dirty="0" smtClean="0"/>
              <a:t>Data </a:t>
            </a:r>
            <a:r>
              <a:rPr lang="en-US" dirty="0"/>
              <a:t>Center</a:t>
            </a:r>
          </a:p>
          <a:p>
            <a:pPr marL="782884" lvl="1" indent="-293583" defTabSz="456867">
              <a:lnSpc>
                <a:spcPct val="90000"/>
              </a:lnSpc>
              <a:buSzPct val="45000"/>
              <a:buFont typeface="Wingdings" charset="0"/>
              <a:buChar char=""/>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sz="2400" dirty="0"/>
              <a:t>Brief history</a:t>
            </a:r>
          </a:p>
          <a:p>
            <a:pPr marL="782884" lvl="1" indent="-293583" defTabSz="456867">
              <a:lnSpc>
                <a:spcPct val="90000"/>
              </a:lnSpc>
              <a:buSzPct val="45000"/>
              <a:buFont typeface="Wingdings" charset="0"/>
              <a:buChar char=""/>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sz="2400" dirty="0"/>
              <a:t>Current state</a:t>
            </a:r>
            <a:r>
              <a:rPr lang="en-US" dirty="0"/>
              <a:t> </a:t>
            </a:r>
            <a:endParaRPr lang="en-US" dirty="0" smtClean="0">
              <a:latin typeface="+mj-lt"/>
              <a:ea typeface="+mn-ea"/>
              <a:cs typeface="+mn-cs"/>
            </a:endParaRPr>
          </a:p>
          <a:p>
            <a:pPr marL="391443" indent="-293583" defTabSz="456867">
              <a:lnSpc>
                <a:spcPct val="90000"/>
              </a:lnSpc>
              <a:buSzPct val="45000"/>
              <a:buFont typeface="Wingdings" charset="0"/>
              <a:buChar char=""/>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dirty="0" smtClean="0"/>
              <a:t>HPC computing</a:t>
            </a:r>
            <a:endParaRPr lang="en-US" dirty="0" smtClean="0">
              <a:latin typeface="+mj-lt"/>
              <a:ea typeface="+mn-ea"/>
              <a:cs typeface="+mn-cs"/>
            </a:endParaRPr>
          </a:p>
          <a:p>
            <a:pPr marL="391443" indent="-293583" defTabSz="456867">
              <a:lnSpc>
                <a:spcPct val="90000"/>
              </a:lnSpc>
              <a:buSzPct val="45000"/>
              <a:buFont typeface="Wingdings" charset="0"/>
              <a:buChar char=""/>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dirty="0" smtClean="0">
                <a:latin typeface="+mj-lt"/>
                <a:ea typeface="+mn-ea"/>
                <a:cs typeface="+mn-cs"/>
              </a:rPr>
              <a:t>Grid </a:t>
            </a:r>
            <a:r>
              <a:rPr lang="en-US" dirty="0" smtClean="0">
                <a:latin typeface="+mj-lt"/>
                <a:ea typeface="+mn-ea"/>
                <a:cs typeface="+mn-cs"/>
              </a:rPr>
              <a:t>computing</a:t>
            </a:r>
          </a:p>
          <a:p>
            <a:pPr marL="782884" lvl="1" indent="-293583" defTabSz="456867">
              <a:lnSpc>
                <a:spcPct val="90000"/>
              </a:lnSpc>
              <a:buSzPct val="45000"/>
              <a:buFont typeface="Wingdings" charset="0"/>
              <a:buChar char=""/>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sz="2400" dirty="0"/>
              <a:t>Grid in Latin America </a:t>
            </a:r>
          </a:p>
          <a:p>
            <a:pPr marL="782884" lvl="1" indent="-293583" defTabSz="456867">
              <a:lnSpc>
                <a:spcPct val="90000"/>
              </a:lnSpc>
              <a:buSzPct val="45000"/>
              <a:buFont typeface="Wingdings" charset="0"/>
              <a:buChar char=""/>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sz="2400" dirty="0">
                <a:latin typeface="+mj-lt"/>
              </a:rPr>
              <a:t>EELA-UTFSM</a:t>
            </a:r>
          </a:p>
          <a:p>
            <a:pPr marL="384209" indent="-293583" defTabSz="456867">
              <a:lnSpc>
                <a:spcPct val="90000"/>
              </a:lnSpc>
              <a:buSzPct val="45000"/>
              <a:buFont typeface="Wingdings" charset="0"/>
              <a:buChar char=""/>
              <a:tabLst>
                <a:tab pos="656242" algn="l"/>
                <a:tab pos="1312479" algn="l"/>
                <a:tab pos="1968724" algn="l"/>
                <a:tab pos="2624965" algn="l"/>
                <a:tab pos="3281206" algn="l"/>
                <a:tab pos="3937449" algn="l"/>
                <a:tab pos="4593690" algn="l"/>
                <a:tab pos="5249931" algn="l"/>
                <a:tab pos="5906172" algn="l"/>
                <a:tab pos="6562414" algn="l"/>
                <a:tab pos="7218656" algn="l"/>
                <a:tab pos="7874896" algn="l"/>
              </a:tabLst>
              <a:defRPr/>
            </a:pPr>
            <a:r>
              <a:rPr lang="en-US" dirty="0" smtClean="0">
                <a:latin typeface="+mj-lt"/>
                <a:ea typeface="+mn-ea"/>
              </a:rPr>
              <a:t>Conclusions</a:t>
            </a:r>
            <a:endParaRPr lang="en-US" dirty="0" smtClean="0">
              <a:latin typeface="+mj-lt"/>
              <a:ea typeface="+mn-ea"/>
            </a:endParaRPr>
          </a:p>
        </p:txBody>
      </p:sp>
      <p:pic>
        <p:nvPicPr>
          <p:cNvPr id="8200" name="Picture 11" descr="Clus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4817" y="859321"/>
            <a:ext cx="3700755" cy="277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2" descr="Cloud.jpg"/>
          <p:cNvPicPr>
            <a:picLocks noChangeAspect="1"/>
          </p:cNvPicPr>
          <p:nvPr/>
        </p:nvPicPr>
        <p:blipFill rotWithShape="1">
          <a:blip r:embed="rId4">
            <a:extLst>
              <a:ext uri="{28A0092B-C50C-407E-A947-70E740481C1C}">
                <a14:useLocalDpi xmlns:a14="http://schemas.microsoft.com/office/drawing/2010/main" val="0"/>
              </a:ext>
            </a:extLst>
          </a:blip>
          <a:srcRect l="12091" t="3726" r="12024" b="7389"/>
          <a:stretch/>
        </p:blipFill>
        <p:spPr bwMode="auto">
          <a:xfrm>
            <a:off x="5243846" y="3540731"/>
            <a:ext cx="3461726" cy="304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6974929" y="5229368"/>
            <a:ext cx="495300" cy="369332"/>
          </a:xfrm>
          <a:prstGeom prst="rect">
            <a:avLst/>
          </a:prstGeom>
          <a:noFill/>
        </p:spPr>
        <p:txBody>
          <a:bodyPr wrap="square" rtlCol="0">
            <a:spAutoFit/>
          </a:bodyPr>
          <a:lstStyle/>
          <a:p>
            <a:r>
              <a:rPr lang="en-US" dirty="0" smtClean="0">
                <a:solidFill>
                  <a:schemeClr val="accent6">
                    <a:lumMod val="75000"/>
                  </a:schemeClr>
                </a:solidFill>
                <a:latin typeface="Wingdings"/>
                <a:ea typeface="Wingdings"/>
                <a:cs typeface="Wingdings"/>
                <a:sym typeface="Wingdings"/>
              </a:rPr>
              <a:t></a:t>
            </a:r>
            <a:endParaRPr lang="en-US" dirty="0">
              <a:solidFill>
                <a:schemeClr val="accent6">
                  <a:lumMod val="75000"/>
                </a:schemeClr>
              </a:solidFill>
            </a:endParaRPr>
          </a:p>
        </p:txBody>
      </p:sp>
    </p:spTree>
    <p:extLst>
      <p:ext uri="{BB962C8B-B14F-4D97-AF65-F5344CB8AC3E}">
        <p14:creationId xmlns:p14="http://schemas.microsoft.com/office/powerpoint/2010/main" val="4017063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0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repeatCount="5000" fill="hold" grpId="1" nodeType="clickEffect">
                                  <p:stCondLst>
                                    <p:cond delay="0"/>
                                  </p:stCondLst>
                                  <p:childTnLst>
                                    <p:animScale>
                                      <p:cBhvr>
                                        <p:cTn id="1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3</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r>
              <a:rPr lang="es-ES_tradnl" sz="3200" b="1" dirty="0">
                <a:solidFill>
                  <a:schemeClr val="accent6">
                    <a:lumMod val="40000"/>
                    <a:lumOff val="60000"/>
                  </a:schemeClr>
                </a:solidFill>
                <a:latin typeface="Calibri" charset="0"/>
              </a:rPr>
              <a:t>U</a:t>
            </a:r>
            <a:r>
              <a:rPr lang="es-ES_tradnl" sz="3200" b="1" dirty="0">
                <a:solidFill>
                  <a:srgbClr val="FFFFFF"/>
                </a:solidFill>
                <a:latin typeface="Calibri" charset="0"/>
              </a:rPr>
              <a:t>niversidad </a:t>
            </a:r>
            <a:r>
              <a:rPr lang="es-ES_tradnl" sz="3200" b="1" dirty="0">
                <a:solidFill>
                  <a:srgbClr val="FCD5B5"/>
                </a:solidFill>
                <a:latin typeface="Calibri" charset="0"/>
              </a:rPr>
              <a:t>T</a:t>
            </a:r>
            <a:r>
              <a:rPr lang="es-ES_tradnl" sz="3200" b="1" dirty="0">
                <a:solidFill>
                  <a:srgbClr val="FFFFFF"/>
                </a:solidFill>
                <a:latin typeface="Calibri" charset="0"/>
              </a:rPr>
              <a:t>écnica </a:t>
            </a:r>
            <a:r>
              <a:rPr lang="es-ES_tradnl" sz="3200" b="1" dirty="0">
                <a:solidFill>
                  <a:srgbClr val="FCD5B5"/>
                </a:solidFill>
                <a:latin typeface="Calibri" charset="0"/>
              </a:rPr>
              <a:t>F</a:t>
            </a:r>
            <a:r>
              <a:rPr lang="es-ES_tradnl" sz="3200" b="1" dirty="0">
                <a:solidFill>
                  <a:srgbClr val="FFFFFF"/>
                </a:solidFill>
                <a:latin typeface="Calibri" charset="0"/>
              </a:rPr>
              <a:t>ederico </a:t>
            </a:r>
            <a:r>
              <a:rPr lang="es-ES_tradnl" sz="3200" b="1" dirty="0">
                <a:solidFill>
                  <a:srgbClr val="FCD5B5"/>
                </a:solidFill>
                <a:latin typeface="Calibri" charset="0"/>
              </a:rPr>
              <a:t>S</a:t>
            </a:r>
            <a:r>
              <a:rPr lang="es-ES_tradnl" sz="3200" b="1" dirty="0">
                <a:solidFill>
                  <a:srgbClr val="FFFFFF"/>
                </a:solidFill>
                <a:latin typeface="Calibri" charset="0"/>
              </a:rPr>
              <a:t>anta </a:t>
            </a:r>
            <a:r>
              <a:rPr lang="es-ES_tradnl" sz="3200" b="1" dirty="0">
                <a:solidFill>
                  <a:srgbClr val="FCD5B5"/>
                </a:solidFill>
                <a:latin typeface="Calibri" charset="0"/>
              </a:rPr>
              <a:t>M</a:t>
            </a:r>
            <a:r>
              <a:rPr lang="es-ES_tradnl" sz="3200" b="1" dirty="0">
                <a:solidFill>
                  <a:srgbClr val="FFFFFF"/>
                </a:solidFill>
                <a:latin typeface="Calibri" charset="0"/>
              </a:rPr>
              <a:t>aría</a:t>
            </a:r>
            <a:endParaRPr lang="es-ES_tradnl" sz="3200" dirty="0">
              <a:solidFill>
                <a:schemeClr val="bg1"/>
              </a:solidFill>
              <a:latin typeface="Calibri" charset="0"/>
            </a:endParaRP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2" descr="USM-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611188"/>
            <a:ext cx="9144000" cy="403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usm-head-3.jpg"/>
          <p:cNvPicPr>
            <a:picLocks noChangeAspect="1"/>
          </p:cNvPicPr>
          <p:nvPr/>
        </p:nvPicPr>
        <p:blipFill>
          <a:blip r:embed="rId6">
            <a:alphaModFix amt="40000"/>
            <a:extLst>
              <a:ext uri="{28A0092B-C50C-407E-A947-70E740481C1C}">
                <a14:useLocalDpi xmlns:a14="http://schemas.microsoft.com/office/drawing/2010/main" val="0"/>
              </a:ext>
            </a:extLst>
          </a:blip>
          <a:srcRect/>
          <a:stretch>
            <a:fillRect/>
          </a:stretch>
        </p:blipFill>
        <p:spPr bwMode="auto">
          <a:xfrm>
            <a:off x="3" y="4638678"/>
            <a:ext cx="9144001" cy="2009323"/>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80650" y="4690042"/>
            <a:ext cx="9012961" cy="1938974"/>
          </a:xfrm>
          <a:prstGeom prst="rect">
            <a:avLst/>
          </a:prstGeom>
          <a:noFill/>
        </p:spPr>
        <p:txBody>
          <a:bodyPr wrap="square" lIns="91390" tIns="45697" rIns="91390" bIns="45697">
            <a:spAutoFit/>
          </a:bodyPr>
          <a:lstStyle/>
          <a:p>
            <a:pPr marL="342724" indent="-342724" defTabSz="455378">
              <a:buFont typeface="Wingdings" charset="2"/>
              <a:buChar char="Ø"/>
              <a:defRPr/>
            </a:pPr>
            <a:r>
              <a:rPr lang="en-US" sz="2000" dirty="0"/>
              <a:t>Since 1931 (according to will and testament of </a:t>
            </a:r>
            <a:r>
              <a:rPr lang="es-ES_tradnl" sz="2000" dirty="0"/>
              <a:t>Federico Santa María, </a:t>
            </a:r>
            <a:r>
              <a:rPr lang="en-US" sz="2000" dirty="0"/>
              <a:t>died</a:t>
            </a:r>
            <a:r>
              <a:rPr lang="es-ES_tradnl" sz="2000" dirty="0"/>
              <a:t> 1926) </a:t>
            </a:r>
          </a:p>
          <a:p>
            <a:pPr marL="342724" indent="-342724" defTabSz="455378">
              <a:buFont typeface="Wingdings" charset="2"/>
              <a:buChar char="Ø"/>
              <a:defRPr/>
            </a:pPr>
            <a:r>
              <a:rPr lang="en-US" sz="2000" dirty="0"/>
              <a:t>Five campuses in Chile and one en Ecuador</a:t>
            </a:r>
          </a:p>
          <a:p>
            <a:pPr marL="342724" indent="-342724" defTabSz="455378">
              <a:buFont typeface="Wingdings" charset="2"/>
              <a:buChar char="Ø"/>
              <a:defRPr/>
            </a:pPr>
            <a:r>
              <a:rPr lang="en-US" sz="2000" dirty="0"/>
              <a:t>Focus on science and engineering</a:t>
            </a:r>
          </a:p>
          <a:p>
            <a:pPr marL="342724" indent="-342724" defTabSz="455378">
              <a:buFont typeface="Wingdings" charset="2"/>
              <a:buChar char="Ø"/>
              <a:defRPr/>
            </a:pPr>
            <a:r>
              <a:rPr lang="en-US" sz="2000" dirty="0"/>
              <a:t>Master’s Degree in around 20 areas</a:t>
            </a:r>
          </a:p>
          <a:p>
            <a:pPr marL="342724" indent="-342724" defTabSz="455378">
              <a:buFont typeface="Wingdings" charset="2"/>
              <a:buChar char="Ø"/>
              <a:defRPr/>
            </a:pPr>
            <a:r>
              <a:rPr lang="en-US" sz="2000" dirty="0"/>
              <a:t>PhD in Physics, Chemistry, Informatics, Electronics Engineering and Biotechnology </a:t>
            </a:r>
          </a:p>
          <a:p>
            <a:pPr marL="342724" indent="-342724" defTabSz="455378">
              <a:buFont typeface="Wingdings" charset="2"/>
              <a:buChar char="Ø"/>
              <a:defRPr/>
            </a:pPr>
            <a:r>
              <a:rPr lang="en-US" sz="2000" dirty="0"/>
              <a:t>Hosts a number of Research Centers, including </a:t>
            </a:r>
            <a:r>
              <a:rPr lang="en-US" sz="2000" b="1" dirty="0"/>
              <a:t>CCTVal</a:t>
            </a:r>
          </a:p>
        </p:txBody>
      </p:sp>
    </p:spTree>
    <p:extLst>
      <p:ext uri="{BB962C8B-B14F-4D97-AF65-F5344CB8AC3E}">
        <p14:creationId xmlns:p14="http://schemas.microsoft.com/office/powerpoint/2010/main" val="527134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4</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r>
              <a:rPr lang="es-ES_tradnl" sz="3200" b="1" dirty="0">
                <a:solidFill>
                  <a:schemeClr val="accent6">
                    <a:lumMod val="20000"/>
                    <a:lumOff val="80000"/>
                  </a:schemeClr>
                </a:solidFill>
              </a:rPr>
              <a:t>C</a:t>
            </a:r>
            <a:r>
              <a:rPr lang="es-ES_tradnl" sz="3200" b="1" dirty="0">
                <a:solidFill>
                  <a:schemeClr val="bg1"/>
                </a:solidFill>
              </a:rPr>
              <a:t>entro </a:t>
            </a:r>
            <a:r>
              <a:rPr lang="es-ES_tradnl" sz="3200" b="1" dirty="0">
                <a:solidFill>
                  <a:srgbClr val="FDEADA"/>
                </a:solidFill>
              </a:rPr>
              <a:t>C</a:t>
            </a:r>
            <a:r>
              <a:rPr lang="es-ES_tradnl" sz="3200" b="1" dirty="0">
                <a:solidFill>
                  <a:schemeClr val="bg1"/>
                </a:solidFill>
              </a:rPr>
              <a:t>ientífico </a:t>
            </a:r>
            <a:r>
              <a:rPr lang="es-ES_tradnl" sz="3200" b="1" dirty="0">
                <a:solidFill>
                  <a:srgbClr val="FDEADA"/>
                </a:solidFill>
              </a:rPr>
              <a:t>T</a:t>
            </a:r>
            <a:r>
              <a:rPr lang="es-ES_tradnl" sz="3200" b="1" dirty="0">
                <a:solidFill>
                  <a:schemeClr val="bg1"/>
                </a:solidFill>
              </a:rPr>
              <a:t>ecnológico de </a:t>
            </a:r>
            <a:r>
              <a:rPr lang="es-ES_tradnl" sz="3200" b="1" dirty="0">
                <a:solidFill>
                  <a:srgbClr val="FDEADA"/>
                </a:solidFill>
              </a:rPr>
              <a:t>Val</a:t>
            </a:r>
            <a:r>
              <a:rPr lang="es-ES_tradnl" sz="3200" b="1" dirty="0">
                <a:solidFill>
                  <a:schemeClr val="bg1"/>
                </a:solidFill>
              </a:rPr>
              <a:t>paraíso</a:t>
            </a:r>
            <a:endParaRPr lang="en-US" sz="3200" b="1" dirty="0">
              <a:solidFill>
                <a:schemeClr val="bg1"/>
              </a:solidFill>
              <a:latin typeface="Calibri" charset="0"/>
            </a:endParaRP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descr="CCTVal-back.png"/>
          <p:cNvPicPr>
            <a:picLocks noChangeAspect="1"/>
          </p:cNvPicPr>
          <p:nvPr/>
        </p:nvPicPr>
        <p:blipFill rotWithShape="1">
          <a:blip r:embed="rId5">
            <a:alphaModFix amt="40000"/>
            <a:extLst>
              <a:ext uri="{28A0092B-C50C-407E-A947-70E740481C1C}">
                <a14:useLocalDpi xmlns:a14="http://schemas.microsoft.com/office/drawing/2010/main" val="0"/>
              </a:ext>
            </a:extLst>
          </a:blip>
          <a:srcRect l="-37437" r="28109"/>
          <a:stretch/>
        </p:blipFill>
        <p:spPr>
          <a:xfrm>
            <a:off x="-4770376" y="4609506"/>
            <a:ext cx="13932000" cy="2019510"/>
          </a:xfrm>
          <a:prstGeom prst="rect">
            <a:avLst/>
          </a:prstGeom>
        </p:spPr>
      </p:pic>
      <p:pic>
        <p:nvPicPr>
          <p:cNvPr id="11" name="Picture 4" descr="USM-4.jpg"/>
          <p:cNvPicPr>
            <a:picLocks noChangeAspect="1"/>
          </p:cNvPicPr>
          <p:nvPr/>
        </p:nvPicPr>
        <p:blipFill>
          <a:blip r:embed="rId6">
            <a:extLst>
              <a:ext uri="{28A0092B-C50C-407E-A947-70E740481C1C}">
                <a14:useLocalDpi xmlns:a14="http://schemas.microsoft.com/office/drawing/2010/main" val="0"/>
              </a:ext>
            </a:extLst>
          </a:blip>
          <a:srcRect t="22093" b="9599"/>
          <a:stretch>
            <a:fillRect/>
          </a:stretch>
        </p:blipFill>
        <p:spPr bwMode="auto">
          <a:xfrm>
            <a:off x="3" y="620706"/>
            <a:ext cx="9143999" cy="410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5622" y="4874381"/>
            <a:ext cx="8776240" cy="1477299"/>
          </a:xfrm>
          <a:prstGeom prst="rect">
            <a:avLst/>
          </a:prstGeom>
          <a:noFill/>
        </p:spPr>
        <p:txBody>
          <a:bodyPr wrap="square" lIns="91410" tIns="45706" rIns="91410" bIns="45706" rtlCol="0">
            <a:spAutoFit/>
          </a:bodyPr>
          <a:lstStyle/>
          <a:p>
            <a:pPr algn="just"/>
            <a:r>
              <a:rPr lang="en-US" b="1" dirty="0" smtClean="0"/>
              <a:t>CCTVal</a:t>
            </a:r>
            <a:r>
              <a:rPr lang="en-US" dirty="0" smtClean="0"/>
              <a:t> (Scientific and Technological Centre of Valparaiso) was created and acknowledged by </a:t>
            </a:r>
            <a:r>
              <a:rPr lang="en-US" b="1" dirty="0" smtClean="0"/>
              <a:t>CONICYT</a:t>
            </a:r>
            <a:r>
              <a:rPr lang="en-US" dirty="0" smtClean="0"/>
              <a:t> (</a:t>
            </a:r>
            <a:r>
              <a:rPr lang="es-ES_tradnl" dirty="0" smtClean="0"/>
              <a:t>Comisión Nacional de Investigación Científica y Tecnológica - </a:t>
            </a:r>
            <a:r>
              <a:rPr lang="en-US" dirty="0" smtClean="0"/>
              <a:t>Commission for Scientific and Technological Research</a:t>
            </a:r>
            <a:r>
              <a:rPr lang="es-ES_tradnl" dirty="0" smtClean="0"/>
              <a:t>)</a:t>
            </a:r>
            <a:r>
              <a:rPr lang="en-US" dirty="0" smtClean="0"/>
              <a:t> through its backing with the </a:t>
            </a:r>
            <a:r>
              <a:rPr lang="en-US" b="1" dirty="0" smtClean="0"/>
              <a:t>Basal</a:t>
            </a:r>
            <a:r>
              <a:rPr lang="en-US" dirty="0" smtClean="0"/>
              <a:t> Financing program as a Scientific and Technological Centre of Excellence. The main research groups are: </a:t>
            </a:r>
            <a:r>
              <a:rPr lang="en-US" b="1" dirty="0" smtClean="0"/>
              <a:t>Theoretical Particle Physics</a:t>
            </a:r>
            <a:r>
              <a:rPr lang="en-US" dirty="0" smtClean="0"/>
              <a:t>, </a:t>
            </a:r>
            <a:r>
              <a:rPr lang="en-US" b="1" dirty="0" smtClean="0"/>
              <a:t>Experimental High Energy Physics</a:t>
            </a:r>
            <a:r>
              <a:rPr lang="en-US" dirty="0" smtClean="0"/>
              <a:t>, </a:t>
            </a:r>
            <a:r>
              <a:rPr lang="en-US" b="1" dirty="0" smtClean="0"/>
              <a:t>Informatics</a:t>
            </a:r>
            <a:r>
              <a:rPr lang="en-US" dirty="0" smtClean="0"/>
              <a:t> and </a:t>
            </a:r>
            <a:r>
              <a:rPr lang="en-US" b="1" dirty="0" smtClean="0"/>
              <a:t>Electronics</a:t>
            </a:r>
            <a:r>
              <a:rPr lang="en-US" dirty="0" smtClean="0"/>
              <a:t>.</a:t>
            </a:r>
            <a:endParaRPr lang="en-US" dirty="0"/>
          </a:p>
        </p:txBody>
      </p:sp>
    </p:spTree>
    <p:extLst>
      <p:ext uri="{BB962C8B-B14F-4D97-AF65-F5344CB8AC3E}">
        <p14:creationId xmlns:p14="http://schemas.microsoft.com/office/powerpoint/2010/main" val="23714368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18" tIns="41460" rIns="82918" bIns="41460" anchor="ctr"/>
          <a:lstStyle/>
          <a:p>
            <a:pPr algn="ctr" defTabSz="414554">
              <a:defRPr/>
            </a:pPr>
            <a:endParaRPr lang="en-US" dirty="0"/>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90" tIns="35187" rIns="91390" bIns="4569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5006" algn="l"/>
                <a:tab pos="1311452" algn="l"/>
                <a:tab pos="1967898" algn="l"/>
                <a:tab pos="2624343" algn="l"/>
                <a:tab pos="3280788" algn="l"/>
                <a:tab pos="3937234" algn="l"/>
                <a:tab pos="4593680" algn="l"/>
                <a:tab pos="5250124" algn="l"/>
                <a:tab pos="5906570" algn="l"/>
                <a:tab pos="6563015" algn="l"/>
                <a:tab pos="7219461" algn="l"/>
                <a:tab pos="7875907" algn="l"/>
              </a:tabLst>
              <a:defRPr/>
            </a:pPr>
            <a:r>
              <a:rPr lang="en-US" sz="3600" dirty="0" smtClean="0">
                <a:solidFill>
                  <a:schemeClr val="bg1"/>
                </a:solidFill>
                <a:latin typeface="Calibri" charset="0"/>
              </a:rPr>
              <a:t>Research </a:t>
            </a:r>
            <a:r>
              <a:rPr lang="en-US" sz="3600" dirty="0" smtClean="0">
                <a:solidFill>
                  <a:schemeClr val="bg1"/>
                </a:solidFill>
                <a:latin typeface="Calibri" charset="0"/>
              </a:rPr>
              <a:t>Projects </a:t>
            </a:r>
            <a:endParaRPr lang="en-US" sz="3600" dirty="0">
              <a:solidFill>
                <a:schemeClr val="bg1"/>
              </a:solidFill>
              <a:latin typeface="Calibri"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40" y="97932"/>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2" y="97932"/>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Box 10"/>
          <p:cNvSpPr txBox="1"/>
          <p:nvPr/>
        </p:nvSpPr>
        <p:spPr>
          <a:xfrm>
            <a:off x="1175040" y="671506"/>
            <a:ext cx="6792480" cy="580917"/>
          </a:xfrm>
          <a:prstGeom prst="rect">
            <a:avLst/>
          </a:prstGeom>
          <a:noFill/>
        </p:spPr>
        <p:txBody>
          <a:bodyPr lIns="82918" tIns="41460" rIns="82918" bIns="41460">
            <a:spAutoFit/>
          </a:bodyPr>
          <a:lstStyle/>
          <a:p>
            <a:pPr marL="97881" algn="ctr" defTabSz="456963">
              <a:lnSpc>
                <a:spcPct val="70000"/>
              </a:lnSpc>
              <a:spcAft>
                <a:spcPts val="397"/>
              </a:spcAft>
              <a:tabLst>
                <a:tab pos="407357" algn="l"/>
                <a:tab pos="814715" algn="l"/>
                <a:tab pos="1222071" algn="l"/>
                <a:tab pos="1629428" algn="l"/>
                <a:tab pos="2036786" algn="l"/>
                <a:tab pos="2445582" algn="l"/>
                <a:tab pos="2852938" algn="l"/>
                <a:tab pos="3260297" algn="l"/>
                <a:tab pos="3667654" algn="l"/>
                <a:tab pos="4075011" algn="l"/>
                <a:tab pos="4483807" algn="l"/>
                <a:tab pos="4891164" algn="l"/>
                <a:tab pos="5298521" algn="l"/>
                <a:tab pos="5907396" algn="l"/>
              </a:tabLst>
              <a:defRPr/>
            </a:pPr>
            <a:r>
              <a:rPr lang="en-US" sz="2000" b="1" dirty="0">
                <a:solidFill>
                  <a:schemeClr val="accent2">
                    <a:lumMod val="50000"/>
                  </a:schemeClr>
                </a:solidFill>
                <a:latin typeface="+mj-lt"/>
                <a:cs typeface="Arial" charset="0"/>
              </a:rPr>
              <a:t>Research projects: UTFSM and other Chilean universities</a:t>
            </a:r>
          </a:p>
          <a:p>
            <a:pPr marL="97881" algn="ctr" defTabSz="456963">
              <a:lnSpc>
                <a:spcPct val="70000"/>
              </a:lnSpc>
              <a:spcAft>
                <a:spcPts val="397"/>
              </a:spcAft>
              <a:tabLst>
                <a:tab pos="407357" algn="l"/>
                <a:tab pos="814715" algn="l"/>
                <a:tab pos="1222071" algn="l"/>
                <a:tab pos="1629428" algn="l"/>
                <a:tab pos="2036786" algn="l"/>
                <a:tab pos="2445582" algn="l"/>
                <a:tab pos="2852938" algn="l"/>
                <a:tab pos="3260297" algn="l"/>
                <a:tab pos="3667654" algn="l"/>
                <a:tab pos="4075011" algn="l"/>
                <a:tab pos="4483807" algn="l"/>
                <a:tab pos="4891164" algn="l"/>
                <a:tab pos="5298521" algn="l"/>
                <a:tab pos="5907396" algn="l"/>
              </a:tabLst>
              <a:defRPr/>
            </a:pPr>
            <a:r>
              <a:rPr lang="en-US" sz="2000" b="1" dirty="0">
                <a:solidFill>
                  <a:schemeClr val="accent2">
                    <a:lumMod val="50000"/>
                  </a:schemeClr>
                </a:solidFill>
                <a:latin typeface="+mj-lt"/>
                <a:cs typeface="Arial" charset="0"/>
              </a:rPr>
              <a:t>(U. of Chile, U. La Frontera, U. Santiago de Chile):</a:t>
            </a:r>
          </a:p>
        </p:txBody>
      </p:sp>
      <p:grpSp>
        <p:nvGrpSpPr>
          <p:cNvPr id="15" name="Group 14"/>
          <p:cNvGrpSpPr>
            <a:grpSpLocks/>
          </p:cNvGrpSpPr>
          <p:nvPr/>
        </p:nvGrpSpPr>
        <p:grpSpPr bwMode="auto">
          <a:xfrm>
            <a:off x="522720" y="3257623"/>
            <a:ext cx="8033760" cy="3241781"/>
            <a:chOff x="575816" y="3591406"/>
            <a:chExt cx="8856984" cy="3572807"/>
          </a:xfrm>
        </p:grpSpPr>
        <p:pic>
          <p:nvPicPr>
            <p:cNvPr id="11297" name="Picture 7" descr="Event-5.jpg"/>
            <p:cNvPicPr>
              <a:picLocks noChangeAspect="1"/>
            </p:cNvPicPr>
            <p:nvPr/>
          </p:nvPicPr>
          <p:blipFill>
            <a:blip r:embed="rId4">
              <a:extLst>
                <a:ext uri="{28A0092B-C50C-407E-A947-70E740481C1C}">
                  <a14:useLocalDpi xmlns:a14="http://schemas.microsoft.com/office/drawing/2010/main" val="0"/>
                </a:ext>
              </a:extLst>
            </a:blip>
            <a:srcRect l="33008" t="-722" b="47"/>
            <a:stretch>
              <a:fillRect/>
            </a:stretch>
          </p:blipFill>
          <p:spPr bwMode="auto">
            <a:xfrm>
              <a:off x="5616376" y="3591406"/>
              <a:ext cx="3816424" cy="357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1" descr="HPC-Diagr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816" y="3635821"/>
              <a:ext cx="4824536" cy="351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a:grpSpLocks/>
          </p:cNvGrpSpPr>
          <p:nvPr/>
        </p:nvGrpSpPr>
        <p:grpSpPr bwMode="auto">
          <a:xfrm>
            <a:off x="391682" y="3297948"/>
            <a:ext cx="8425440" cy="3240340"/>
            <a:chOff x="431800" y="3635821"/>
            <a:chExt cx="9289032" cy="3571842"/>
          </a:xfrm>
        </p:grpSpPr>
        <p:pic>
          <p:nvPicPr>
            <p:cNvPr id="16"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800" y="3635821"/>
              <a:ext cx="4969179" cy="3540092"/>
            </a:xfrm>
            <a:prstGeom prst="rect">
              <a:avLst/>
            </a:prstGeom>
            <a:ln>
              <a:noFill/>
            </a:ln>
            <a:effectLst>
              <a:outerShdw blurRad="292100" dist="139700" dir="2700000" algn="tl" rotWithShape="0">
                <a:srgbClr val="333333">
                  <a:alpha val="65000"/>
                </a:srgbClr>
              </a:outerShdw>
            </a:effectLst>
          </p:spPr>
        </p:pic>
        <p:pic>
          <p:nvPicPr>
            <p:cNvPr id="11296" name="Picture 17" descr="HPC-Brai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44368" y="3635821"/>
              <a:ext cx="4176464" cy="357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p:nvSpPr>
        <p:spPr>
          <a:xfrm>
            <a:off x="391680" y="1249002"/>
            <a:ext cx="8295840" cy="2145841"/>
          </a:xfrm>
          <a:prstGeom prst="rect">
            <a:avLst/>
          </a:prstGeom>
          <a:noFill/>
        </p:spPr>
        <p:txBody>
          <a:bodyPr lIns="82918" tIns="41460" rIns="82918" bIns="41460">
            <a:spAutoFit/>
          </a:bodyPr>
          <a:lstStyle/>
          <a:p>
            <a:pPr marL="259124" indent="-259124" defTabSz="413158">
              <a:buFont typeface="Wingdings" charset="2"/>
              <a:buChar char="Ø"/>
              <a:defRPr/>
            </a:pPr>
            <a:r>
              <a:rPr lang="en-US" sz="1900" dirty="0"/>
              <a:t>Computations</a:t>
            </a:r>
            <a:r>
              <a:rPr lang="en-US" sz="1900" dirty="0">
                <a:cs typeface="Arial" charset="0"/>
              </a:rPr>
              <a:t> in </a:t>
            </a:r>
            <a:r>
              <a:rPr lang="en-US" sz="1900" b="1" dirty="0">
                <a:cs typeface="Arial" charset="0"/>
              </a:rPr>
              <a:t>High Energy</a:t>
            </a:r>
            <a:r>
              <a:rPr lang="en-US" sz="1900" dirty="0">
                <a:cs typeface="Arial" charset="0"/>
              </a:rPr>
              <a:t> and </a:t>
            </a:r>
            <a:r>
              <a:rPr lang="en-US" sz="1900" b="1" dirty="0">
                <a:cs typeface="Arial" charset="0"/>
              </a:rPr>
              <a:t>Particle physics,</a:t>
            </a:r>
            <a:r>
              <a:rPr lang="en-US" sz="1900" dirty="0">
                <a:cs typeface="Arial" charset="0"/>
              </a:rPr>
              <a:t> including </a:t>
            </a:r>
            <a:r>
              <a:rPr lang="en-US" sz="1900" b="1" dirty="0">
                <a:cs typeface="Arial" charset="0"/>
              </a:rPr>
              <a:t>ATLAS analysis</a:t>
            </a:r>
            <a:endParaRPr lang="en-US" sz="1900" dirty="0">
              <a:cs typeface="Arial" charset="0"/>
            </a:endParaRPr>
          </a:p>
          <a:p>
            <a:pPr marL="259124" indent="-259124" defTabSz="413158">
              <a:buFont typeface="Wingdings" charset="2"/>
              <a:buChar char="Ø"/>
              <a:defRPr/>
            </a:pPr>
            <a:r>
              <a:rPr lang="en-US" sz="1900" b="1" dirty="0">
                <a:cs typeface="Arial" charset="0"/>
              </a:rPr>
              <a:t>Biomedical</a:t>
            </a:r>
            <a:r>
              <a:rPr lang="en-US" sz="1900" dirty="0">
                <a:cs typeface="Arial" charset="0"/>
              </a:rPr>
              <a:t> image processing (</a:t>
            </a:r>
            <a:r>
              <a:rPr lang="en-US" sz="1900" b="1" dirty="0">
                <a:cs typeface="Arial" charset="0"/>
              </a:rPr>
              <a:t>Digital Pathology </a:t>
            </a:r>
            <a:r>
              <a:rPr lang="en-US" sz="1900" dirty="0">
                <a:cs typeface="Arial" charset="0"/>
              </a:rPr>
              <a:t>on breast cancer etc.)</a:t>
            </a:r>
          </a:p>
          <a:p>
            <a:pPr marL="259124" indent="-259124" defTabSz="413158">
              <a:buFont typeface="Wingdings" charset="2"/>
              <a:buChar char="Ø"/>
              <a:defRPr/>
            </a:pPr>
            <a:r>
              <a:rPr lang="en-US" sz="1900" b="1" dirty="0"/>
              <a:t>Satellite</a:t>
            </a:r>
            <a:r>
              <a:rPr lang="en-US" sz="1900" dirty="0"/>
              <a:t> image processing for </a:t>
            </a:r>
            <a:r>
              <a:rPr lang="en-US" sz="1900" b="1" dirty="0"/>
              <a:t>Environment protection</a:t>
            </a:r>
          </a:p>
          <a:p>
            <a:pPr marL="259124" indent="-259124" defTabSz="413158">
              <a:buFont typeface="Wingdings" charset="2"/>
              <a:buChar char="Ø"/>
              <a:defRPr/>
            </a:pPr>
            <a:r>
              <a:rPr lang="en-US" sz="1900" dirty="0"/>
              <a:t>Modeling of </a:t>
            </a:r>
            <a:r>
              <a:rPr lang="en-US" sz="1900" b="1" dirty="0"/>
              <a:t>mechanical constructions </a:t>
            </a:r>
            <a:r>
              <a:rPr lang="en-US" sz="1900" dirty="0"/>
              <a:t>(turbulent flow around bridge piers etc.)</a:t>
            </a:r>
            <a:endParaRPr lang="en-US" sz="1900" b="1" dirty="0"/>
          </a:p>
          <a:p>
            <a:pPr marL="259124" indent="-259124" defTabSz="413158">
              <a:buFont typeface="Wingdings" charset="2"/>
              <a:buChar char="Ø"/>
              <a:defRPr/>
            </a:pPr>
            <a:r>
              <a:rPr lang="en-US" sz="1900" b="1" dirty="0"/>
              <a:t>Tsunami project</a:t>
            </a:r>
            <a:r>
              <a:rPr lang="en-US" sz="1900" dirty="0"/>
              <a:t>: modeling of </a:t>
            </a:r>
            <a:r>
              <a:rPr lang="en-US" sz="1900" b="1" dirty="0"/>
              <a:t>tsunami hydrodynamics</a:t>
            </a:r>
            <a:r>
              <a:rPr lang="en-US" sz="1900" dirty="0"/>
              <a:t>, implementation</a:t>
            </a:r>
          </a:p>
          <a:p>
            <a:pPr defTabSz="413158">
              <a:defRPr/>
            </a:pPr>
            <a:r>
              <a:rPr lang="en-US" sz="1900" dirty="0"/>
              <a:t>     of an operational database integrated with the </a:t>
            </a:r>
            <a:r>
              <a:rPr lang="en-US" sz="1900" b="1" dirty="0"/>
              <a:t>National Tsunami system</a:t>
            </a:r>
          </a:p>
          <a:p>
            <a:pPr defTabSz="413158">
              <a:defRPr/>
            </a:pPr>
            <a:endParaRPr lang="en-US" sz="2000" dirty="0"/>
          </a:p>
        </p:txBody>
      </p:sp>
      <p:grpSp>
        <p:nvGrpSpPr>
          <p:cNvPr id="22" name="Group 21"/>
          <p:cNvGrpSpPr>
            <a:grpSpLocks/>
          </p:cNvGrpSpPr>
          <p:nvPr/>
        </p:nvGrpSpPr>
        <p:grpSpPr bwMode="auto">
          <a:xfrm>
            <a:off x="326880" y="3297947"/>
            <a:ext cx="8559360" cy="3205777"/>
            <a:chOff x="359792" y="3635821"/>
            <a:chExt cx="9437282" cy="3532915"/>
          </a:xfrm>
        </p:grpSpPr>
        <p:pic>
          <p:nvPicPr>
            <p:cNvPr id="11293" name="Picture 19" descr="HPC-Satellite-LA.jpg"/>
            <p:cNvPicPr>
              <a:picLocks noChangeAspect="1"/>
            </p:cNvPicPr>
            <p:nvPr/>
          </p:nvPicPr>
          <p:blipFill>
            <a:blip r:embed="rId8">
              <a:extLst>
                <a:ext uri="{28A0092B-C50C-407E-A947-70E740481C1C}">
                  <a14:useLocalDpi xmlns:a14="http://schemas.microsoft.com/office/drawing/2010/main" val="0"/>
                </a:ext>
              </a:extLst>
            </a:blip>
            <a:srcRect l="10947" t="378" r="10023" b="-378"/>
            <a:stretch>
              <a:fillRect/>
            </a:stretch>
          </p:blipFill>
          <p:spPr bwMode="auto">
            <a:xfrm>
              <a:off x="359792" y="3635821"/>
              <a:ext cx="4188016" cy="353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20" descr="HPC-Satellite-cloud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08264" y="3635821"/>
              <a:ext cx="5188810" cy="352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p:cNvGrpSpPr>
            <a:grpSpLocks/>
          </p:cNvGrpSpPr>
          <p:nvPr/>
        </p:nvGrpSpPr>
        <p:grpSpPr bwMode="auto">
          <a:xfrm>
            <a:off x="783360" y="3168334"/>
            <a:ext cx="7577280" cy="3395877"/>
            <a:chOff x="863848" y="3491805"/>
            <a:chExt cx="8352928" cy="3744416"/>
          </a:xfrm>
        </p:grpSpPr>
        <p:pic>
          <p:nvPicPr>
            <p:cNvPr id="11291" name="Picture 22" descr="HPC-Bridg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63848" y="3491805"/>
              <a:ext cx="8352928" cy="225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23" descr="HPC-Flow.jpg"/>
            <p:cNvPicPr>
              <a:picLocks noChangeAspect="1"/>
            </p:cNvPicPr>
            <p:nvPr/>
          </p:nvPicPr>
          <p:blipFill>
            <a:blip r:embed="rId11">
              <a:extLst>
                <a:ext uri="{28A0092B-C50C-407E-A947-70E740481C1C}">
                  <a14:useLocalDpi xmlns:a14="http://schemas.microsoft.com/office/drawing/2010/main" val="0"/>
                </a:ext>
              </a:extLst>
            </a:blip>
            <a:srcRect t="23837" b="25966"/>
            <a:stretch>
              <a:fillRect/>
            </a:stretch>
          </p:blipFill>
          <p:spPr bwMode="auto">
            <a:xfrm>
              <a:off x="863848" y="5551837"/>
              <a:ext cx="8352928" cy="168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34"/>
          <p:cNvGrpSpPr>
            <a:grpSpLocks/>
          </p:cNvGrpSpPr>
          <p:nvPr/>
        </p:nvGrpSpPr>
        <p:grpSpPr bwMode="auto">
          <a:xfrm>
            <a:off x="326882" y="3168333"/>
            <a:ext cx="8389440" cy="3331070"/>
            <a:chOff x="359792" y="3491805"/>
            <a:chExt cx="9249807" cy="3672408"/>
          </a:xfrm>
        </p:grpSpPr>
        <p:pic>
          <p:nvPicPr>
            <p:cNvPr id="11289" name="Imagen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08264" y="3491805"/>
              <a:ext cx="5001335"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33" descr="HPC-Tsunami.gif"/>
            <p:cNvPicPr>
              <a:picLocks noChangeAspect="1"/>
            </p:cNvPicPr>
            <p:nvPr/>
          </p:nvPicPr>
          <p:blipFill>
            <a:blip r:embed="rId13">
              <a:extLst>
                <a:ext uri="{28A0092B-C50C-407E-A947-70E740481C1C}">
                  <a14:useLocalDpi xmlns:a14="http://schemas.microsoft.com/office/drawing/2010/main" val="0"/>
                </a:ext>
              </a:extLst>
            </a:blip>
            <a:srcRect r="6824"/>
            <a:stretch>
              <a:fillRect/>
            </a:stretch>
          </p:blipFill>
          <p:spPr bwMode="auto">
            <a:xfrm>
              <a:off x="359792" y="3491805"/>
              <a:ext cx="4198462"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48"/>
          <p:cNvGrpSpPr>
            <a:grpSpLocks/>
          </p:cNvGrpSpPr>
          <p:nvPr/>
        </p:nvGrpSpPr>
        <p:grpSpPr bwMode="auto">
          <a:xfrm>
            <a:off x="326880" y="3102087"/>
            <a:ext cx="8490240" cy="3397317"/>
            <a:chOff x="359792" y="3419797"/>
            <a:chExt cx="9361040" cy="3744416"/>
          </a:xfrm>
        </p:grpSpPr>
        <p:pic>
          <p:nvPicPr>
            <p:cNvPr id="11280" name="Picture 7" descr="Event-5.jpg"/>
            <p:cNvPicPr>
              <a:picLocks noChangeAspect="1"/>
            </p:cNvPicPr>
            <p:nvPr/>
          </p:nvPicPr>
          <p:blipFill>
            <a:blip r:embed="rId4">
              <a:extLst>
                <a:ext uri="{28A0092B-C50C-407E-A947-70E740481C1C}">
                  <a14:useLocalDpi xmlns:a14="http://schemas.microsoft.com/office/drawing/2010/main" val="0"/>
                </a:ext>
              </a:extLst>
            </a:blip>
            <a:srcRect l="33008" t="-722" b="47"/>
            <a:stretch>
              <a:fillRect/>
            </a:stretch>
          </p:blipFill>
          <p:spPr bwMode="auto">
            <a:xfrm>
              <a:off x="359792" y="3419797"/>
              <a:ext cx="1944216" cy="182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81" name="Group 39"/>
            <p:cNvGrpSpPr>
              <a:grpSpLocks/>
            </p:cNvGrpSpPr>
            <p:nvPr/>
          </p:nvGrpSpPr>
          <p:grpSpPr bwMode="auto">
            <a:xfrm>
              <a:off x="2376016" y="3419797"/>
              <a:ext cx="5112568" cy="1872208"/>
              <a:chOff x="431800" y="3635821"/>
              <a:chExt cx="9289032" cy="3571842"/>
            </a:xfrm>
          </p:grpSpPr>
          <p:pic>
            <p:nvPicPr>
              <p:cNvPr id="41"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067" y="3635821"/>
                <a:ext cx="4967423" cy="3540045"/>
              </a:xfrm>
              <a:prstGeom prst="rect">
                <a:avLst/>
              </a:prstGeom>
              <a:ln>
                <a:noFill/>
              </a:ln>
              <a:effectLst>
                <a:outerShdw blurRad="292100" dist="139700" dir="2700000" algn="tl" rotWithShape="0">
                  <a:srgbClr val="333333">
                    <a:alpha val="65000"/>
                  </a:srgbClr>
                </a:outerShdw>
              </a:effectLst>
            </p:spPr>
          </p:pic>
          <p:pic>
            <p:nvPicPr>
              <p:cNvPr id="11288" name="Picture 41" descr="HPC-Brai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44368" y="3635821"/>
                <a:ext cx="4176464" cy="357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82" name="Picture 42" descr="HPC-Satellite-LA.jpg"/>
            <p:cNvPicPr>
              <a:picLocks noChangeAspect="1"/>
            </p:cNvPicPr>
            <p:nvPr/>
          </p:nvPicPr>
          <p:blipFill>
            <a:blip r:embed="rId8">
              <a:extLst>
                <a:ext uri="{28A0092B-C50C-407E-A947-70E740481C1C}">
                  <a14:useLocalDpi xmlns:a14="http://schemas.microsoft.com/office/drawing/2010/main" val="0"/>
                </a:ext>
              </a:extLst>
            </a:blip>
            <a:srcRect l="10947" t="378" r="10023" b="-378"/>
            <a:stretch>
              <a:fillRect/>
            </a:stretch>
          </p:blipFill>
          <p:spPr bwMode="auto">
            <a:xfrm>
              <a:off x="7560592" y="3419797"/>
              <a:ext cx="2160240" cy="182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43" descr="HPC-Bridge.jpg"/>
            <p:cNvPicPr>
              <a:picLocks noChangeAspect="1"/>
            </p:cNvPicPr>
            <p:nvPr/>
          </p:nvPicPr>
          <p:blipFill>
            <a:blip r:embed="rId10">
              <a:extLst>
                <a:ext uri="{28A0092B-C50C-407E-A947-70E740481C1C}">
                  <a14:useLocalDpi xmlns:a14="http://schemas.microsoft.com/office/drawing/2010/main" val="0"/>
                </a:ext>
              </a:extLst>
            </a:blip>
            <a:srcRect l="11237"/>
            <a:stretch>
              <a:fillRect/>
            </a:stretch>
          </p:blipFill>
          <p:spPr bwMode="auto">
            <a:xfrm>
              <a:off x="359792" y="5292005"/>
              <a:ext cx="3990619"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84" name="Group 45"/>
            <p:cNvGrpSpPr>
              <a:grpSpLocks/>
            </p:cNvGrpSpPr>
            <p:nvPr/>
          </p:nvGrpSpPr>
          <p:grpSpPr bwMode="auto">
            <a:xfrm>
              <a:off x="4392240" y="5364013"/>
              <a:ext cx="5328592" cy="1800200"/>
              <a:chOff x="359792" y="3491805"/>
              <a:chExt cx="9249807" cy="3672408"/>
            </a:xfrm>
          </p:grpSpPr>
          <p:pic>
            <p:nvPicPr>
              <p:cNvPr id="11285" name="Imagen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08264" y="3491805"/>
                <a:ext cx="5001335"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7" descr="HPC-Tsunami.gif"/>
              <p:cNvPicPr>
                <a:picLocks noChangeAspect="1"/>
              </p:cNvPicPr>
              <p:nvPr/>
            </p:nvPicPr>
            <p:blipFill>
              <a:blip r:embed="rId13">
                <a:extLst>
                  <a:ext uri="{28A0092B-C50C-407E-A947-70E740481C1C}">
                    <a14:useLocalDpi xmlns:a14="http://schemas.microsoft.com/office/drawing/2010/main" val="0"/>
                  </a:ext>
                </a:extLst>
              </a:blip>
              <a:srcRect r="6824"/>
              <a:stretch>
                <a:fillRect/>
              </a:stretch>
            </p:blipFill>
            <p:spPr bwMode="auto">
              <a:xfrm>
                <a:off x="359792" y="3491805"/>
                <a:ext cx="4198462"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37"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38"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5</a:t>
            </a:fld>
            <a:endParaRPr lang="en-US" sz="1200" dirty="0">
              <a:solidFill>
                <a:srgbClr val="FDEADA"/>
              </a:solidFill>
            </a:endParaRPr>
          </a:p>
        </p:txBody>
      </p:sp>
    </p:spTree>
    <p:extLst>
      <p:ext uri="{BB962C8B-B14F-4D97-AF65-F5344CB8AC3E}">
        <p14:creationId xmlns:p14="http://schemas.microsoft.com/office/powerpoint/2010/main" val="3632060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nodeType="clickEffect">
                                  <p:stCondLst>
                                    <p:cond delay="0"/>
                                  </p:stCondLst>
                                  <p:childTnLst>
                                    <p:animEffect transition="out" filter="dissolv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xit" presetSubtype="0" fill="hold" nodeType="clickEffect">
                                  <p:stCondLst>
                                    <p:cond delay="0"/>
                                  </p:stCondLst>
                                  <p:childTnLst>
                                    <p:animEffect transition="out" filter="dissolv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xit" presetSubtype="0" fill="hold" nodeType="clickEffect">
                                  <p:stCondLst>
                                    <p:cond delay="0"/>
                                  </p:stCondLst>
                                  <p:childTnLst>
                                    <p:animEffect transition="out" filter="dissolv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dissolve">
                                      <p:cBhvr>
                                        <p:cTn id="47" dur="50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xit" presetSubtype="0" fill="hold" nodeType="clickEffect">
                                  <p:stCondLst>
                                    <p:cond delay="0"/>
                                  </p:stCondLst>
                                  <p:childTnLst>
                                    <p:animEffect transition="out" filter="dissolv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6</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r>
              <a:rPr lang="en-US" sz="3600" dirty="0">
                <a:solidFill>
                  <a:schemeClr val="bg1"/>
                </a:solidFill>
                <a:latin typeface="Calibri" charset="0"/>
              </a:rPr>
              <a:t>Brief History</a:t>
            </a: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Rectangle 4"/>
          <p:cNvSpPr>
            <a:spLocks noChangeArrowheads="1"/>
          </p:cNvSpPr>
          <p:nvPr/>
        </p:nvSpPr>
        <p:spPr bwMode="auto">
          <a:xfrm>
            <a:off x="1068626" y="705533"/>
            <a:ext cx="7165748" cy="2995612"/>
          </a:xfrm>
          <a:prstGeom prst="rect">
            <a:avLst/>
          </a:prstGeom>
          <a:solidFill>
            <a:schemeClr val="accent5">
              <a:lumMod val="40000"/>
              <a:lumOff val="60000"/>
            </a:schemeClr>
          </a:solidFill>
          <a:ln w="9360">
            <a:solidFill>
              <a:schemeClr val="accent5">
                <a:lumMod val="75000"/>
              </a:schemeClr>
            </a:solidFill>
            <a:round/>
            <a:headEnd/>
            <a:tailEnd/>
          </a:ln>
          <a:effectLst/>
          <a:extLst/>
        </p:spPr>
        <p:txBody>
          <a:bodyPr lIns="179943" tIns="0" rIns="0" bIns="0">
            <a:normAutofit/>
          </a:bodyPr>
          <a:lstStyle/>
          <a:p>
            <a:pPr defTabSz="414511">
              <a:tabLst>
                <a:tab pos="656310" algn="l"/>
                <a:tab pos="1312615" algn="l"/>
                <a:tab pos="1968929" algn="l"/>
                <a:tab pos="2625237" algn="l"/>
                <a:tab pos="3281546" algn="l"/>
                <a:tab pos="3937857" algn="l"/>
                <a:tab pos="4594166" algn="l"/>
                <a:tab pos="5250475" algn="l"/>
                <a:tab pos="5906784" algn="l"/>
                <a:tab pos="6563094" algn="l"/>
                <a:tab pos="7219404" algn="l"/>
              </a:tabLst>
              <a:defRPr/>
            </a:pPr>
            <a:r>
              <a:rPr lang="en-US" sz="2400" b="1" dirty="0" smtClean="0">
                <a:solidFill>
                  <a:schemeClr val="accent2">
                    <a:lumMod val="50000"/>
                  </a:schemeClr>
                </a:solidFill>
                <a:latin typeface="Calibri" charset="0"/>
              </a:rPr>
              <a:t>2006</a:t>
            </a:r>
            <a:r>
              <a:rPr lang="en-US" sz="2400" dirty="0" smtClean="0">
                <a:solidFill>
                  <a:srgbClr val="000000"/>
                </a:solidFill>
                <a:latin typeface="Calibri" charset="0"/>
              </a:rPr>
              <a:t>  </a:t>
            </a:r>
            <a:r>
              <a:rPr lang="en-US" sz="2400" dirty="0">
                <a:solidFill>
                  <a:srgbClr val="000000"/>
                </a:solidFill>
                <a:latin typeface="Calibri" charset="0"/>
              </a:rPr>
              <a:t>EELA cluster: 40 CPU cores 1.6GHz, 2TB</a:t>
            </a:r>
          </a:p>
          <a:p>
            <a:pPr defTabSz="414511">
              <a:tabLst>
                <a:tab pos="656310" algn="l"/>
                <a:tab pos="1312615" algn="l"/>
                <a:tab pos="1968929" algn="l"/>
                <a:tab pos="2625237" algn="l"/>
                <a:tab pos="3281546" algn="l"/>
                <a:tab pos="3937857" algn="l"/>
                <a:tab pos="4594166" algn="l"/>
                <a:tab pos="5250475" algn="l"/>
                <a:tab pos="5906784" algn="l"/>
                <a:tab pos="6563094" algn="l"/>
                <a:tab pos="7219404" algn="l"/>
              </a:tabLst>
              <a:defRPr/>
            </a:pPr>
            <a:r>
              <a:rPr lang="en-US" sz="2400" b="1" dirty="0">
                <a:solidFill>
                  <a:srgbClr val="632523"/>
                </a:solidFill>
                <a:latin typeface="Calibri" charset="0"/>
              </a:rPr>
              <a:t>2008</a:t>
            </a:r>
            <a:r>
              <a:rPr lang="en-US" sz="2400" dirty="0">
                <a:solidFill>
                  <a:srgbClr val="000000"/>
                </a:solidFill>
                <a:latin typeface="Calibri" charset="0"/>
              </a:rPr>
              <a:t>  Mostly local users, Grid tests</a:t>
            </a:r>
          </a:p>
          <a:p>
            <a:pPr defTabSz="414511">
              <a:tabLst>
                <a:tab pos="656310" algn="l"/>
                <a:tab pos="1312615" algn="l"/>
                <a:tab pos="1968929" algn="l"/>
                <a:tab pos="2625237" algn="l"/>
                <a:tab pos="3281546" algn="l"/>
                <a:tab pos="3937857" algn="l"/>
                <a:tab pos="4594166" algn="l"/>
                <a:tab pos="5250475" algn="l"/>
                <a:tab pos="5906784" algn="l"/>
                <a:tab pos="6563094" algn="l"/>
                <a:tab pos="7219404" algn="l"/>
              </a:tabLst>
              <a:defRPr/>
            </a:pPr>
            <a:r>
              <a:rPr lang="en-US" sz="2400" b="1" dirty="0">
                <a:solidFill>
                  <a:srgbClr val="632523"/>
                </a:solidFill>
                <a:latin typeface="Calibri" charset="0"/>
              </a:rPr>
              <a:t>2009</a:t>
            </a:r>
            <a:r>
              <a:rPr lang="en-US" sz="2400" dirty="0">
                <a:solidFill>
                  <a:srgbClr val="000000"/>
                </a:solidFill>
                <a:latin typeface="Calibri" charset="0"/>
              </a:rPr>
              <a:t>  EELA-2, WLCG Tier-3</a:t>
            </a:r>
          </a:p>
          <a:p>
            <a:pPr defTabSz="414511">
              <a:tabLst>
                <a:tab pos="656310" algn="l"/>
                <a:tab pos="1312615" algn="l"/>
                <a:tab pos="1968929" algn="l"/>
                <a:tab pos="2625237" algn="l"/>
                <a:tab pos="3281546" algn="l"/>
                <a:tab pos="3937857" algn="l"/>
                <a:tab pos="4594166" algn="l"/>
                <a:tab pos="5250475" algn="l"/>
                <a:tab pos="5906784" algn="l"/>
                <a:tab pos="6563094" algn="l"/>
                <a:tab pos="7219404" algn="l"/>
              </a:tabLst>
              <a:defRPr/>
            </a:pPr>
            <a:r>
              <a:rPr lang="en-US" sz="2400" b="1" dirty="0">
                <a:solidFill>
                  <a:srgbClr val="632523"/>
                </a:solidFill>
                <a:latin typeface="Calibri" charset="0"/>
              </a:rPr>
              <a:t>2011</a:t>
            </a:r>
            <a:r>
              <a:rPr lang="en-US" sz="2400" dirty="0">
                <a:solidFill>
                  <a:srgbClr val="000000"/>
                </a:solidFill>
                <a:latin typeface="Calibri" charset="0"/>
              </a:rPr>
              <a:t>  HPC cluster: 250 cores, 15TB</a:t>
            </a:r>
          </a:p>
          <a:p>
            <a:pPr defTabSz="414511">
              <a:tabLst>
                <a:tab pos="656310" algn="l"/>
                <a:tab pos="1312615" algn="l"/>
                <a:tab pos="1968929" algn="l"/>
                <a:tab pos="2625237" algn="l"/>
                <a:tab pos="3281546" algn="l"/>
                <a:tab pos="3937857" algn="l"/>
                <a:tab pos="4594166" algn="l"/>
                <a:tab pos="5250475" algn="l"/>
                <a:tab pos="5906784" algn="l"/>
                <a:tab pos="6563094" algn="l"/>
                <a:tab pos="7219404" algn="l"/>
              </a:tabLst>
              <a:defRPr/>
            </a:pPr>
            <a:r>
              <a:rPr lang="en-US" sz="2400" b="1" dirty="0">
                <a:solidFill>
                  <a:srgbClr val="632523"/>
                </a:solidFill>
                <a:latin typeface="Calibri" charset="0"/>
              </a:rPr>
              <a:t>2012</a:t>
            </a:r>
            <a:r>
              <a:rPr lang="en-US" sz="2400" dirty="0">
                <a:solidFill>
                  <a:srgbClr val="000000"/>
                </a:solidFill>
                <a:latin typeface="Calibri" charset="0"/>
              </a:rPr>
              <a:t>  HPC cluster: 500 cores, 200TB, ATLAS Production </a:t>
            </a:r>
          </a:p>
          <a:p>
            <a:pPr defTabSz="414511">
              <a:tabLst>
                <a:tab pos="656310" algn="l"/>
                <a:tab pos="1312615" algn="l"/>
                <a:tab pos="1968929" algn="l"/>
                <a:tab pos="2625237" algn="l"/>
                <a:tab pos="3281546" algn="l"/>
                <a:tab pos="3937857" algn="l"/>
                <a:tab pos="4594166" algn="l"/>
                <a:tab pos="5250475" algn="l"/>
                <a:tab pos="5906784" algn="l"/>
                <a:tab pos="6563094" algn="l"/>
                <a:tab pos="7219404" algn="l"/>
              </a:tabLst>
              <a:defRPr/>
            </a:pPr>
            <a:r>
              <a:rPr lang="en-US" sz="2400" b="1" dirty="0">
                <a:solidFill>
                  <a:srgbClr val="632523"/>
                </a:solidFill>
                <a:latin typeface="Calibri" charset="0"/>
              </a:rPr>
              <a:t>2013</a:t>
            </a:r>
            <a:r>
              <a:rPr lang="en-US" sz="2400" dirty="0">
                <a:solidFill>
                  <a:srgbClr val="632523"/>
                </a:solidFill>
                <a:latin typeface="Calibri" charset="0"/>
              </a:rPr>
              <a:t>  </a:t>
            </a:r>
            <a:r>
              <a:rPr lang="en-US" sz="2400" dirty="0">
                <a:solidFill>
                  <a:srgbClr val="000000"/>
                </a:solidFill>
                <a:latin typeface="Calibri" charset="0"/>
              </a:rPr>
              <a:t>HPC cluster: ATLAS Analysis, WLCG Tier-2</a:t>
            </a:r>
          </a:p>
          <a:p>
            <a:pPr defTabSz="414511">
              <a:tabLst>
                <a:tab pos="656310" algn="l"/>
                <a:tab pos="1312615" algn="l"/>
                <a:tab pos="1968929" algn="l"/>
                <a:tab pos="2625237" algn="l"/>
                <a:tab pos="3281546" algn="l"/>
                <a:tab pos="3937857" algn="l"/>
                <a:tab pos="4594166" algn="l"/>
                <a:tab pos="5250475" algn="l"/>
                <a:tab pos="5906784" algn="l"/>
                <a:tab pos="6563094" algn="l"/>
                <a:tab pos="7219404" algn="l"/>
              </a:tabLst>
              <a:defRPr/>
            </a:pPr>
            <a:r>
              <a:rPr lang="en-US" sz="2400" b="1" dirty="0">
                <a:solidFill>
                  <a:srgbClr val="632523"/>
                </a:solidFill>
                <a:latin typeface="Calibri" charset="0"/>
              </a:rPr>
              <a:t>2014</a:t>
            </a:r>
            <a:r>
              <a:rPr lang="en-US" sz="2400" dirty="0">
                <a:solidFill>
                  <a:srgbClr val="000000"/>
                </a:solidFill>
                <a:latin typeface="Calibri" charset="0"/>
              </a:rPr>
              <a:t>  HPC cluster: GPU (Tsunami), NLHPC</a:t>
            </a:r>
          </a:p>
          <a:p>
            <a:pPr defTabSz="414511">
              <a:tabLst>
                <a:tab pos="656310" algn="l"/>
                <a:tab pos="1312615" algn="l"/>
                <a:tab pos="1968929" algn="l"/>
                <a:tab pos="2625237" algn="l"/>
                <a:tab pos="3281546" algn="l"/>
                <a:tab pos="3937857" algn="l"/>
                <a:tab pos="4594166" algn="l"/>
                <a:tab pos="5250475" algn="l"/>
                <a:tab pos="5906784" algn="l"/>
                <a:tab pos="6563094" algn="l"/>
                <a:tab pos="7219404" algn="l"/>
              </a:tabLst>
              <a:defRPr/>
            </a:pPr>
            <a:r>
              <a:rPr lang="en-US" sz="2400" b="1" dirty="0">
                <a:solidFill>
                  <a:srgbClr val="632523"/>
                </a:solidFill>
                <a:latin typeface="Calibri" charset="0"/>
              </a:rPr>
              <a:t>2016</a:t>
            </a:r>
            <a:r>
              <a:rPr lang="en-US" sz="2400" dirty="0">
                <a:solidFill>
                  <a:srgbClr val="000000"/>
                </a:solidFill>
                <a:latin typeface="Calibri" charset="0"/>
              </a:rPr>
              <a:t>  HPC cluster: 800 cores, 300TB, 10Gbps internal</a:t>
            </a:r>
          </a:p>
          <a:p>
            <a:pPr defTabSz="414511">
              <a:tabLst>
                <a:tab pos="656310" algn="l"/>
                <a:tab pos="1312615" algn="l"/>
                <a:tab pos="1968929" algn="l"/>
                <a:tab pos="2625237" algn="l"/>
                <a:tab pos="3281546" algn="l"/>
                <a:tab pos="3937857" algn="l"/>
                <a:tab pos="4594166" algn="l"/>
                <a:tab pos="5250475" algn="l"/>
                <a:tab pos="5906784" algn="l"/>
                <a:tab pos="6563094" algn="l"/>
                <a:tab pos="7219404" algn="l"/>
              </a:tabLst>
              <a:defRPr/>
            </a:pPr>
            <a:endParaRPr lang="en-US" sz="2400" dirty="0">
              <a:solidFill>
                <a:srgbClr val="000000"/>
              </a:solidFill>
              <a:latin typeface="Calibri" charset="0"/>
            </a:endParaRPr>
          </a:p>
        </p:txBody>
      </p:sp>
      <p:pic>
        <p:nvPicPr>
          <p:cNvPr id="7" name="Picture 6" descr="statm-cpu-years.pdf"/>
          <p:cNvPicPr>
            <a:picLocks noChangeAspect="1"/>
          </p:cNvPicPr>
          <p:nvPr/>
        </p:nvPicPr>
        <p:blipFill rotWithShape="1">
          <a:blip r:embed="rId5">
            <a:extLst>
              <a:ext uri="{28A0092B-C50C-407E-A947-70E740481C1C}">
                <a14:useLocalDpi xmlns:a14="http://schemas.microsoft.com/office/drawing/2010/main" val="0"/>
              </a:ext>
            </a:extLst>
          </a:blip>
          <a:srcRect l="9536" t="66672" r="10172" b="5770"/>
          <a:stretch/>
        </p:blipFill>
        <p:spPr>
          <a:xfrm>
            <a:off x="1278187" y="3660258"/>
            <a:ext cx="6753052" cy="2999452"/>
          </a:xfrm>
          <a:prstGeom prst="rect">
            <a:avLst/>
          </a:prstGeom>
        </p:spPr>
      </p:pic>
    </p:spTree>
    <p:extLst>
      <p:ext uri="{BB962C8B-B14F-4D97-AF65-F5344CB8AC3E}">
        <p14:creationId xmlns:p14="http://schemas.microsoft.com/office/powerpoint/2010/main" val="21649877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7</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r>
              <a:rPr lang="en-US" sz="3600" dirty="0">
                <a:solidFill>
                  <a:schemeClr val="bg1"/>
                </a:solidFill>
                <a:latin typeface="Calibri" charset="0"/>
              </a:rPr>
              <a:t>Cluster Evolution</a:t>
            </a: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83" t="12439" r="4355"/>
          <a:stretch/>
        </p:blipFill>
        <p:spPr bwMode="auto">
          <a:xfrm>
            <a:off x="431803" y="900114"/>
            <a:ext cx="3939790" cy="4760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Box 9"/>
          <p:cNvSpPr txBox="1"/>
          <p:nvPr/>
        </p:nvSpPr>
        <p:spPr>
          <a:xfrm>
            <a:off x="2927049" y="900115"/>
            <a:ext cx="1444542" cy="707868"/>
          </a:xfrm>
          <a:prstGeom prst="rect">
            <a:avLst/>
          </a:prstGeom>
          <a:noFill/>
        </p:spPr>
        <p:txBody>
          <a:bodyPr wrap="square" lIns="91400" tIns="45702" rIns="91400" bIns="4570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defTabSz="455425">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2007</a:t>
            </a:r>
          </a:p>
        </p:txBody>
      </p:sp>
      <p:pic>
        <p:nvPicPr>
          <p:cNvPr id="11" name="Picture 1" descr="P1020592.JPG"/>
          <p:cNvPicPr>
            <a:picLocks noChangeAspect="1"/>
          </p:cNvPicPr>
          <p:nvPr/>
        </p:nvPicPr>
        <p:blipFill>
          <a:blip r:embed="rId6">
            <a:extLst>
              <a:ext uri="{28A0092B-C50C-407E-A947-70E740481C1C}">
                <a14:useLocalDpi xmlns:a14="http://schemas.microsoft.com/office/drawing/2010/main" val="0"/>
              </a:ext>
            </a:extLst>
          </a:blip>
          <a:srcRect l="8797" t="4192" b="-47"/>
          <a:stretch>
            <a:fillRect/>
          </a:stretch>
        </p:blipFill>
        <p:spPr bwMode="auto">
          <a:xfrm rot="5400000">
            <a:off x="4302981" y="1404463"/>
            <a:ext cx="4760459" cy="375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7143920" y="899517"/>
            <a:ext cx="1422935" cy="707868"/>
          </a:xfrm>
          <a:prstGeom prst="rect">
            <a:avLst/>
          </a:prstGeom>
          <a:noFill/>
        </p:spPr>
        <p:txBody>
          <a:bodyPr wrap="square" lIns="91400" tIns="45702" rIns="91400" bIns="4570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defTabSz="455425">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2014 </a:t>
            </a:r>
          </a:p>
        </p:txBody>
      </p:sp>
      <p:sp>
        <p:nvSpPr>
          <p:cNvPr id="16" name="Text Box 4"/>
          <p:cNvSpPr txBox="1">
            <a:spLocks noChangeArrowheads="1"/>
          </p:cNvSpPr>
          <p:nvPr/>
        </p:nvSpPr>
        <p:spPr bwMode="auto">
          <a:xfrm>
            <a:off x="922262" y="5759907"/>
            <a:ext cx="2952750"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953" tIns="60845" rIns="89953" bIns="44977"/>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9pPr>
          </a:lstStyle>
          <a:p>
            <a:pPr defTabSz="456963">
              <a:defRPr/>
            </a:pPr>
            <a:r>
              <a:rPr lang="en-US" dirty="0" smtClean="0">
                <a:latin typeface="+mn-lt"/>
              </a:rPr>
              <a:t>CPU: 40 Cores 1.6 GHz (DELL)</a:t>
            </a:r>
          </a:p>
          <a:p>
            <a:pPr defTabSz="456963">
              <a:defRPr/>
            </a:pPr>
            <a:r>
              <a:rPr lang="en-US" dirty="0" smtClean="0">
                <a:latin typeface="+mn-lt"/>
              </a:rPr>
              <a:t>Disk: 2 TB</a:t>
            </a:r>
          </a:p>
        </p:txBody>
      </p:sp>
      <p:sp>
        <p:nvSpPr>
          <p:cNvPr id="17" name="Text Box 5"/>
          <p:cNvSpPr txBox="1">
            <a:spLocks noChangeArrowheads="1"/>
          </p:cNvSpPr>
          <p:nvPr/>
        </p:nvSpPr>
        <p:spPr bwMode="auto">
          <a:xfrm>
            <a:off x="4750076" y="5653693"/>
            <a:ext cx="4032250"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953" tIns="60845" rIns="89953" bIns="44977"/>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 PL UMing HK" charset="0"/>
              </a:defRPr>
            </a:lvl9pPr>
          </a:lstStyle>
          <a:p>
            <a:pPr defTabSz="456963">
              <a:defRPr/>
            </a:pPr>
            <a:r>
              <a:rPr lang="en-US" dirty="0" smtClean="0">
                <a:latin typeface="+mn-lt"/>
              </a:rPr>
              <a:t>CPU: ~ 800 Cores 2.8-3.1 GHz (DELL, HP)</a:t>
            </a:r>
          </a:p>
          <a:p>
            <a:pPr defTabSz="456963">
              <a:defRPr/>
            </a:pPr>
            <a:r>
              <a:rPr lang="en-US" dirty="0">
                <a:latin typeface="+mn-lt"/>
              </a:rPr>
              <a:t>Disk: </a:t>
            </a:r>
            <a:r>
              <a:rPr lang="en-US" dirty="0" smtClean="0">
                <a:latin typeface="+mn-lt"/>
              </a:rPr>
              <a:t>~ </a:t>
            </a:r>
            <a:r>
              <a:rPr lang="en-US" dirty="0">
                <a:latin typeface="+mn-lt"/>
              </a:rPr>
              <a:t>3</a:t>
            </a:r>
            <a:r>
              <a:rPr lang="en-US" dirty="0" smtClean="0">
                <a:latin typeface="+mn-lt"/>
              </a:rPr>
              <a:t>00 </a:t>
            </a:r>
            <a:r>
              <a:rPr lang="en-US" dirty="0">
                <a:latin typeface="+mn-lt"/>
              </a:rPr>
              <a:t>TB (DELL, </a:t>
            </a:r>
            <a:r>
              <a:rPr lang="en-US" dirty="0" smtClean="0">
                <a:latin typeface="+mn-lt"/>
              </a:rPr>
              <a:t>HP, </a:t>
            </a:r>
            <a:r>
              <a:rPr lang="en-US" dirty="0" err="1" smtClean="0">
                <a:latin typeface="+mn-lt"/>
              </a:rPr>
              <a:t>Supermicro</a:t>
            </a:r>
            <a:r>
              <a:rPr lang="en-US" dirty="0">
                <a:latin typeface="+mn-lt"/>
              </a:rPr>
              <a:t>)</a:t>
            </a:r>
          </a:p>
          <a:p>
            <a:pPr defTabSz="456963">
              <a:defRPr/>
            </a:pPr>
            <a:r>
              <a:rPr lang="en-US" dirty="0" smtClean="0">
                <a:latin typeface="+mn-lt"/>
              </a:rPr>
              <a:t>GPU: </a:t>
            </a:r>
            <a:r>
              <a:rPr lang="en-US" dirty="0" err="1" smtClean="0">
                <a:latin typeface="+mn-lt"/>
              </a:rPr>
              <a:t>nVidia</a:t>
            </a:r>
            <a:r>
              <a:rPr lang="en-US" dirty="0" smtClean="0">
                <a:latin typeface="+mn-lt"/>
              </a:rPr>
              <a:t> (C1060, M2050, K20m)</a:t>
            </a:r>
          </a:p>
        </p:txBody>
      </p:sp>
    </p:spTree>
    <p:extLst>
      <p:ext uri="{BB962C8B-B14F-4D97-AF65-F5344CB8AC3E}">
        <p14:creationId xmlns:p14="http://schemas.microsoft.com/office/powerpoint/2010/main" val="30027275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7" descr="Matrix2.png"/>
          <p:cNvPicPr>
            <a:picLocks noChangeAspect="1"/>
          </p:cNvPicPr>
          <p:nvPr/>
        </p:nvPicPr>
        <p:blipFill>
          <a:blip r:embed="rId2">
            <a:alphaModFix amt="39000"/>
            <a:extLst>
              <a:ext uri="{28A0092B-C50C-407E-A947-70E740481C1C}">
                <a14:useLocalDpi xmlns:a14="http://schemas.microsoft.com/office/drawing/2010/main" val="0"/>
              </a:ext>
            </a:extLst>
          </a:blip>
          <a:srcRect/>
          <a:stretch>
            <a:fillRect/>
          </a:stretch>
        </p:blipFill>
        <p:spPr bwMode="auto">
          <a:xfrm>
            <a:off x="1441" y="0"/>
            <a:ext cx="9142560" cy="6858000"/>
          </a:xfrm>
          <a:prstGeom prst="rect">
            <a:avLst/>
          </a:prstGeom>
          <a:noFill/>
          <a:ln>
            <a:noFill/>
          </a:ln>
          <a:extLst>
            <a:ext uri="{909E8E84-426E-40dd-AFC4-6F175D3DCCD1}">
              <a14:hiddenFill xmlns:a14="http://schemas.microsoft.com/office/drawing/2010/main">
                <a:solidFill>
                  <a:srgbClr val="FFFFFF">
                    <a:alpha val="38823"/>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46" descr="Cluster-Back.jpg"/>
          <p:cNvPicPr>
            <a:picLocks noChangeAspect="1"/>
          </p:cNvPicPr>
          <p:nvPr/>
        </p:nvPicPr>
        <p:blipFill>
          <a:blip r:embed="rId3">
            <a:extLst>
              <a:ext uri="{28A0092B-C50C-407E-A947-70E740481C1C}">
                <a14:useLocalDpi xmlns:a14="http://schemas.microsoft.com/office/drawing/2010/main" val="0"/>
              </a:ext>
            </a:extLst>
          </a:blip>
          <a:srcRect l="752" t="5734" r="-40" b="1312"/>
          <a:stretch>
            <a:fillRect/>
          </a:stretch>
        </p:blipFill>
        <p:spPr bwMode="auto">
          <a:xfrm>
            <a:off x="0" y="554459"/>
            <a:ext cx="9144000" cy="61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27" tIns="41464" rIns="82927" bIns="41464" anchor="ctr"/>
          <a:lstStyle/>
          <a:p>
            <a:pPr algn="ctr" defTabSz="414597">
              <a:defRPr/>
            </a:pPr>
            <a:endParaRPr lang="en-US" dirty="0"/>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00" tIns="35191" rIns="91400" bIns="45702"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5074" algn="l"/>
                <a:tab pos="1311588" algn="l"/>
                <a:tab pos="1968102" algn="l"/>
                <a:tab pos="2624615" algn="l"/>
                <a:tab pos="3281129" algn="l"/>
                <a:tab pos="3937642" algn="l"/>
                <a:tab pos="4594156" algn="l"/>
                <a:tab pos="5250669" algn="l"/>
                <a:tab pos="5907182" algn="l"/>
                <a:tab pos="6563696" algn="l"/>
                <a:tab pos="7220210" algn="l"/>
                <a:tab pos="7876723" algn="l"/>
              </a:tabLst>
              <a:defRPr/>
            </a:pPr>
            <a:r>
              <a:rPr lang="en-US" sz="3600" dirty="0">
                <a:solidFill>
                  <a:schemeClr val="bg1"/>
                </a:solidFill>
                <a:latin typeface="Calibri" charset="0"/>
              </a:rPr>
              <a:t>Cluster Layout</a:t>
            </a: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1"/>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 name="TextBox 32"/>
          <p:cNvSpPr txBox="1"/>
          <p:nvPr/>
        </p:nvSpPr>
        <p:spPr bwMode="auto">
          <a:xfrm>
            <a:off x="304799" y="887626"/>
            <a:ext cx="8559801" cy="5500623"/>
          </a:xfrm>
          <a:prstGeom prst="rect">
            <a:avLst/>
          </a:prstGeom>
          <a:solidFill>
            <a:schemeClr val="accent6">
              <a:lumMod val="20000"/>
              <a:lumOff val="80000"/>
            </a:schemeClr>
          </a:solidFill>
        </p:spPr>
        <p:txBody>
          <a:bodyPr wrap="square" lIns="82945" tIns="41473" rIns="82945" bIns="41473">
            <a:spAutoFit/>
          </a:bodyPr>
          <a:lstStyle/>
          <a:p>
            <a:pPr algn="ctr" defTabSz="414683">
              <a:defRPr/>
            </a:pPr>
            <a:r>
              <a:rPr lang="en-US" sz="2200" dirty="0">
                <a:solidFill>
                  <a:schemeClr val="accent6">
                    <a:lumMod val="75000"/>
                  </a:schemeClr>
                </a:solidFill>
                <a:cs typeface="AR PL UMing HK" charset="0"/>
              </a:rPr>
              <a:t>  </a:t>
            </a:r>
            <a:r>
              <a:rPr lang="en-US" b="1" i="1" dirty="0">
                <a:solidFill>
                  <a:schemeClr val="accent6">
                    <a:lumMod val="75000"/>
                  </a:schemeClr>
                </a:solidFill>
                <a:latin typeface="Lucida Bright"/>
                <a:cs typeface="Lucida Bright"/>
              </a:rPr>
              <a:t>“Real” and “Virtual” (KVM, </a:t>
            </a:r>
            <a:r>
              <a:rPr lang="en-US" b="1" i="1" dirty="0" err="1">
                <a:solidFill>
                  <a:schemeClr val="accent6">
                    <a:lumMod val="75000"/>
                  </a:schemeClr>
                </a:solidFill>
                <a:latin typeface="Lucida Bright"/>
                <a:cs typeface="Lucida Bright"/>
              </a:rPr>
              <a:t>OpenVZ</a:t>
            </a:r>
            <a:r>
              <a:rPr lang="en-US" b="1" i="1" dirty="0">
                <a:solidFill>
                  <a:schemeClr val="accent6">
                    <a:lumMod val="75000"/>
                  </a:schemeClr>
                </a:solidFill>
                <a:latin typeface="Lucida Bright"/>
                <a:cs typeface="Lucida Bright"/>
              </a:rPr>
              <a:t>)</a:t>
            </a: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p:txBody>
      </p:sp>
      <p:pic>
        <p:nvPicPr>
          <p:cNvPr id="1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681" y="97931"/>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4344" name="Group 14343"/>
          <p:cNvGrpSpPr>
            <a:grpSpLocks/>
          </p:cNvGrpSpPr>
          <p:nvPr/>
        </p:nvGrpSpPr>
        <p:grpSpPr bwMode="auto">
          <a:xfrm>
            <a:off x="652321" y="3187701"/>
            <a:ext cx="2471879" cy="1107996"/>
            <a:chOff x="719832" y="3491805"/>
            <a:chExt cx="2808312" cy="1221310"/>
          </a:xfrm>
        </p:grpSpPr>
        <p:sp>
          <p:nvSpPr>
            <p:cNvPr id="42" name="TextBox 41"/>
            <p:cNvSpPr txBox="1"/>
            <p:nvPr/>
          </p:nvSpPr>
          <p:spPr>
            <a:xfrm>
              <a:off x="719832" y="3491805"/>
              <a:ext cx="2808312" cy="1221310"/>
            </a:xfrm>
            <a:prstGeom prst="rect">
              <a:avLst/>
            </a:prstGeom>
            <a:solidFill>
              <a:schemeClr val="accent3">
                <a:lumMod val="40000"/>
                <a:lumOff val="60000"/>
              </a:schemeClr>
            </a:solidFill>
          </p:spPr>
          <p:txBody>
            <a:bodyPr>
              <a:spAutoFit/>
            </a:bodyPr>
            <a:lstStyle/>
            <a:p>
              <a:pPr algn="ctr" defTabSz="414683">
                <a:defRPr/>
              </a:pPr>
              <a:r>
                <a:rPr lang="en-US" sz="2200" dirty="0">
                  <a:solidFill>
                    <a:schemeClr val="bg1"/>
                  </a:solidFill>
                  <a:cs typeface="AR PL UMing HK" charset="0"/>
                </a:rPr>
                <a:t> </a:t>
              </a:r>
              <a:r>
                <a:rPr lang="en-US" sz="2200" dirty="0">
                  <a:solidFill>
                    <a:schemeClr val="accent3">
                      <a:lumMod val="50000"/>
                    </a:schemeClr>
                  </a:solidFill>
                  <a:cs typeface="AR PL UMing HK" charset="0"/>
                </a:rPr>
                <a:t> </a:t>
              </a:r>
              <a:r>
                <a:rPr lang="en-US" sz="2200" b="1" dirty="0">
                  <a:solidFill>
                    <a:schemeClr val="accent3">
                      <a:lumMod val="50000"/>
                    </a:schemeClr>
                  </a:solidFill>
                  <a:cs typeface="AR PL UMing HK" charset="0"/>
                </a:rPr>
                <a:t>User</a:t>
              </a:r>
            </a:p>
            <a:p>
              <a:pPr algn="ctr" defTabSz="414683">
                <a:defRPr/>
              </a:pPr>
              <a:endParaRPr lang="en-US" sz="2200" b="1" dirty="0">
                <a:solidFill>
                  <a:schemeClr val="accent3">
                    <a:lumMod val="50000"/>
                  </a:schemeClr>
                </a:solidFill>
                <a:cs typeface="AR PL UMing HK" charset="0"/>
              </a:endParaRPr>
            </a:p>
            <a:p>
              <a:pPr algn="ctr" defTabSz="414683">
                <a:defRPr/>
              </a:pPr>
              <a:endParaRPr lang="en-US" sz="2200" b="1" dirty="0">
                <a:solidFill>
                  <a:schemeClr val="accent3">
                    <a:lumMod val="50000"/>
                  </a:schemeClr>
                </a:solidFill>
                <a:cs typeface="AR PL UMing HK" charset="0"/>
              </a:endParaRPr>
            </a:p>
          </p:txBody>
        </p:sp>
        <p:sp>
          <p:nvSpPr>
            <p:cNvPr id="7" name="TextBox 6"/>
            <p:cNvSpPr txBox="1"/>
            <p:nvPr/>
          </p:nvSpPr>
          <p:spPr>
            <a:xfrm>
              <a:off x="935734" y="3996609"/>
              <a:ext cx="2376508" cy="474954"/>
            </a:xfrm>
            <a:prstGeom prst="rect">
              <a:avLst/>
            </a:prstGeom>
            <a:solidFill>
              <a:schemeClr val="accent3">
                <a:lumMod val="50000"/>
              </a:schemeClr>
            </a:solidFill>
          </p:spPr>
          <p:txBody>
            <a:bodyPr>
              <a:spAutoFit/>
            </a:bodyPr>
            <a:lstStyle/>
            <a:p>
              <a:pPr defTabSz="414683">
                <a:defRPr/>
              </a:pPr>
              <a:r>
                <a:rPr lang="en-US" sz="2200" dirty="0">
                  <a:solidFill>
                    <a:schemeClr val="bg1"/>
                  </a:solidFill>
                  <a:cs typeface="AR PL UMing HK" charset="0"/>
                </a:rPr>
                <a:t>  </a:t>
              </a:r>
              <a:r>
                <a:rPr lang="en-US" sz="2000" dirty="0">
                  <a:solidFill>
                    <a:schemeClr val="bg1"/>
                  </a:solidFill>
                  <a:cs typeface="AR PL UMing HK" charset="0"/>
                </a:rPr>
                <a:t>UI (ui01..ui04)</a:t>
              </a:r>
            </a:p>
          </p:txBody>
        </p:sp>
      </p:grpSp>
      <p:grpSp>
        <p:nvGrpSpPr>
          <p:cNvPr id="14338" name="Group 14337"/>
          <p:cNvGrpSpPr>
            <a:grpSpLocks/>
          </p:cNvGrpSpPr>
          <p:nvPr/>
        </p:nvGrpSpPr>
        <p:grpSpPr bwMode="auto">
          <a:xfrm>
            <a:off x="3330720" y="3035298"/>
            <a:ext cx="5160960" cy="1446550"/>
            <a:chOff x="3672160" y="3117931"/>
            <a:chExt cx="5634132" cy="1768507"/>
          </a:xfrm>
        </p:grpSpPr>
        <p:sp>
          <p:nvSpPr>
            <p:cNvPr id="38" name="TextBox 37"/>
            <p:cNvSpPr txBox="1"/>
            <p:nvPr/>
          </p:nvSpPr>
          <p:spPr>
            <a:xfrm>
              <a:off x="3672160" y="3117931"/>
              <a:ext cx="5634132" cy="1768507"/>
            </a:xfrm>
            <a:prstGeom prst="rect">
              <a:avLst/>
            </a:prstGeom>
            <a:solidFill>
              <a:schemeClr val="accent2">
                <a:lumMod val="40000"/>
                <a:lumOff val="60000"/>
              </a:schemeClr>
            </a:solidFill>
          </p:spPr>
          <p:txBody>
            <a:bodyPr wrap="square">
              <a:spAutoFit/>
            </a:bodyPr>
            <a:lstStyle/>
            <a:p>
              <a:pPr algn="ctr" defTabSz="414683">
                <a:defRPr/>
              </a:pPr>
              <a:r>
                <a:rPr lang="en-US" sz="2200" dirty="0">
                  <a:solidFill>
                    <a:schemeClr val="bg1"/>
                  </a:solidFill>
                  <a:cs typeface="AR PL UMing HK" charset="0"/>
                </a:rPr>
                <a:t>  </a:t>
              </a:r>
              <a:r>
                <a:rPr lang="en-US" sz="2200" b="1" dirty="0">
                  <a:solidFill>
                    <a:schemeClr val="accent6">
                      <a:lumMod val="50000"/>
                    </a:schemeClr>
                  </a:solidFill>
                  <a:cs typeface="AR PL UMing HK" charset="0"/>
                </a:rPr>
                <a:t>Compute</a:t>
              </a:r>
            </a:p>
            <a:p>
              <a:pPr algn="ctr" defTabSz="414683">
                <a:defRPr/>
              </a:pPr>
              <a:endParaRPr lang="en-US" sz="2200" b="1" dirty="0">
                <a:solidFill>
                  <a:schemeClr val="accent6">
                    <a:lumMod val="50000"/>
                  </a:schemeClr>
                </a:solidFill>
                <a:cs typeface="AR PL UMing HK" charset="0"/>
              </a:endParaRPr>
            </a:p>
            <a:p>
              <a:pPr algn="ctr" defTabSz="414683">
                <a:defRPr/>
              </a:pPr>
              <a:endParaRPr lang="en-US" sz="2200" b="1" dirty="0">
                <a:solidFill>
                  <a:schemeClr val="accent6">
                    <a:lumMod val="50000"/>
                  </a:schemeClr>
                </a:solidFill>
                <a:cs typeface="AR PL UMing HK" charset="0"/>
              </a:endParaRPr>
            </a:p>
            <a:p>
              <a:pPr algn="ctr" defTabSz="414683">
                <a:defRPr/>
              </a:pPr>
              <a:endParaRPr lang="en-US" sz="2200" b="1" dirty="0">
                <a:solidFill>
                  <a:schemeClr val="accent6">
                    <a:lumMod val="50000"/>
                  </a:schemeClr>
                </a:solidFill>
                <a:cs typeface="AR PL UMing HK" charset="0"/>
              </a:endParaRPr>
            </a:p>
          </p:txBody>
        </p:sp>
        <p:grpSp>
          <p:nvGrpSpPr>
            <p:cNvPr id="14337" name="Group 14336"/>
            <p:cNvGrpSpPr/>
            <p:nvPr/>
          </p:nvGrpSpPr>
          <p:grpSpPr>
            <a:xfrm>
              <a:off x="3816176" y="3637652"/>
              <a:ext cx="5328592" cy="1110924"/>
              <a:chOff x="3816176" y="3637652"/>
              <a:chExt cx="5328592" cy="1110924"/>
            </a:xfrm>
            <a:solidFill>
              <a:schemeClr val="accent2"/>
            </a:solidFill>
          </p:grpSpPr>
          <p:sp>
            <p:nvSpPr>
              <p:cNvPr id="19" name="TextBox 18"/>
              <p:cNvSpPr txBox="1"/>
              <p:nvPr/>
            </p:nvSpPr>
            <p:spPr>
              <a:xfrm>
                <a:off x="6336456" y="3637652"/>
                <a:ext cx="2808312" cy="526787"/>
              </a:xfrm>
              <a:prstGeom prst="rect">
                <a:avLst/>
              </a:prstGeom>
              <a:grpFill/>
            </p:spPr>
            <p:txBody>
              <a:bodyPr>
                <a:spAutoFit/>
              </a:bodyPr>
              <a:lstStyle/>
              <a:p>
                <a:pPr defTabSz="414683">
                  <a:defRPr/>
                </a:pPr>
                <a:r>
                  <a:rPr lang="en-US" sz="2200" dirty="0">
                    <a:solidFill>
                      <a:schemeClr val="bg1"/>
                    </a:solidFill>
                    <a:cs typeface="AR PL UMing HK" charset="0"/>
                  </a:rPr>
                  <a:t> </a:t>
                </a:r>
                <a:r>
                  <a:rPr lang="en-US" sz="2000" dirty="0">
                    <a:solidFill>
                      <a:schemeClr val="bg1"/>
                    </a:solidFill>
                    <a:cs typeface="AR PL UMing HK" charset="0"/>
                  </a:rPr>
                  <a:t> WN (wn01..wn34)</a:t>
                </a:r>
              </a:p>
            </p:txBody>
          </p:sp>
          <p:sp>
            <p:nvSpPr>
              <p:cNvPr id="20" name="TextBox 19"/>
              <p:cNvSpPr txBox="1"/>
              <p:nvPr/>
            </p:nvSpPr>
            <p:spPr>
              <a:xfrm>
                <a:off x="6336456" y="4221787"/>
                <a:ext cx="2808312" cy="526789"/>
              </a:xfrm>
              <a:prstGeom prst="rect">
                <a:avLst/>
              </a:prstGeom>
              <a:grpFill/>
            </p:spPr>
            <p:txBody>
              <a:bodyPr>
                <a:spAutoFit/>
              </a:bodyPr>
              <a:lstStyle/>
              <a:p>
                <a:pPr defTabSz="414683">
                  <a:defRPr/>
                </a:pPr>
                <a:r>
                  <a:rPr lang="en-US" sz="2200" dirty="0">
                    <a:solidFill>
                      <a:schemeClr val="bg1"/>
                    </a:solidFill>
                    <a:cs typeface="AR PL UMing HK" charset="0"/>
                  </a:rPr>
                  <a:t>  </a:t>
                </a:r>
                <a:r>
                  <a:rPr lang="en-US" sz="2000" dirty="0">
                    <a:solidFill>
                      <a:schemeClr val="bg1"/>
                    </a:solidFill>
                    <a:cs typeface="AR PL UMing HK" charset="0"/>
                  </a:rPr>
                  <a:t>GPU (gp01..gp09)</a:t>
                </a:r>
              </a:p>
            </p:txBody>
          </p:sp>
          <p:sp>
            <p:nvSpPr>
              <p:cNvPr id="27" name="TextBox 26"/>
              <p:cNvSpPr txBox="1"/>
              <p:nvPr/>
            </p:nvSpPr>
            <p:spPr>
              <a:xfrm>
                <a:off x="3816176" y="3964809"/>
                <a:ext cx="2304255" cy="526789"/>
              </a:xfrm>
              <a:prstGeom prst="rect">
                <a:avLst/>
              </a:prstGeom>
              <a:grpFill/>
            </p:spPr>
            <p:txBody>
              <a:bodyPr>
                <a:spAutoFit/>
              </a:bodyPr>
              <a:lstStyle/>
              <a:p>
                <a:pPr defTabSz="414683">
                  <a:defRPr/>
                </a:pPr>
                <a:r>
                  <a:rPr lang="en-US" sz="2200" dirty="0">
                    <a:solidFill>
                      <a:schemeClr val="bg1"/>
                    </a:solidFill>
                    <a:cs typeface="AR PL UMing HK" charset="0"/>
                  </a:rPr>
                  <a:t>  </a:t>
                </a:r>
                <a:r>
                  <a:rPr lang="en-US" sz="2000" dirty="0">
                    <a:solidFill>
                      <a:schemeClr val="bg1"/>
                    </a:solidFill>
                    <a:cs typeface="AR PL UMing HK" charset="0"/>
                  </a:rPr>
                  <a:t>Batch: PBS, CE</a:t>
                </a:r>
              </a:p>
            </p:txBody>
          </p:sp>
        </p:grpSp>
      </p:grpSp>
      <p:grpSp>
        <p:nvGrpSpPr>
          <p:cNvPr id="14343" name="Group 14342"/>
          <p:cNvGrpSpPr>
            <a:grpSpLocks/>
          </p:cNvGrpSpPr>
          <p:nvPr/>
        </p:nvGrpSpPr>
        <p:grpSpPr bwMode="auto">
          <a:xfrm>
            <a:off x="652320" y="1384519"/>
            <a:ext cx="7839360" cy="1536481"/>
            <a:chOff x="719832" y="1115541"/>
            <a:chExt cx="8425094" cy="1968951"/>
          </a:xfrm>
        </p:grpSpPr>
        <p:sp>
          <p:nvSpPr>
            <p:cNvPr id="36" name="TextBox 35"/>
            <p:cNvSpPr txBox="1"/>
            <p:nvPr/>
          </p:nvSpPr>
          <p:spPr>
            <a:xfrm>
              <a:off x="719832" y="1115541"/>
              <a:ext cx="8425094" cy="1968951"/>
            </a:xfrm>
            <a:prstGeom prst="rect">
              <a:avLst/>
            </a:prstGeom>
            <a:solidFill>
              <a:schemeClr val="accent5">
                <a:lumMod val="40000"/>
                <a:lumOff val="60000"/>
              </a:schemeClr>
            </a:solidFill>
          </p:spPr>
          <p:txBody>
            <a:bodyPr wrap="square">
              <a:spAutoFit/>
            </a:bodyPr>
            <a:lstStyle/>
            <a:p>
              <a:pPr algn="ctr" defTabSz="414683">
                <a:defRPr/>
              </a:pPr>
              <a:r>
                <a:rPr lang="en-US" sz="2200" dirty="0">
                  <a:solidFill>
                    <a:schemeClr val="bg1"/>
                  </a:solidFill>
                  <a:cs typeface="AR PL UMing HK" charset="0"/>
                </a:rPr>
                <a:t> </a:t>
              </a:r>
              <a:r>
                <a:rPr lang="en-US" sz="2200" b="1" dirty="0">
                  <a:solidFill>
                    <a:schemeClr val="accent5">
                      <a:lumMod val="50000"/>
                    </a:schemeClr>
                  </a:solidFill>
                  <a:cs typeface="AR PL UMing HK" charset="0"/>
                </a:rPr>
                <a:t> Infrastructure</a:t>
              </a:r>
            </a:p>
            <a:p>
              <a:pPr algn="ctr" defTabSz="414683">
                <a:defRPr/>
              </a:pPr>
              <a:endParaRPr lang="en-US" sz="2200" b="1" dirty="0">
                <a:solidFill>
                  <a:schemeClr val="accent5">
                    <a:lumMod val="50000"/>
                  </a:schemeClr>
                </a:solidFill>
                <a:cs typeface="AR PL UMing HK" charset="0"/>
              </a:endParaRPr>
            </a:p>
            <a:p>
              <a:pPr algn="ctr" defTabSz="414683">
                <a:defRPr/>
              </a:pPr>
              <a:endParaRPr lang="en-US" sz="2200" b="1" dirty="0">
                <a:solidFill>
                  <a:schemeClr val="accent5">
                    <a:lumMod val="50000"/>
                  </a:schemeClr>
                </a:solidFill>
                <a:cs typeface="AR PL UMing HK" charset="0"/>
              </a:endParaRPr>
            </a:p>
            <a:p>
              <a:pPr algn="ctr" defTabSz="414683">
                <a:defRPr/>
              </a:pPr>
              <a:endParaRPr lang="en-US" sz="2200" b="1" dirty="0">
                <a:solidFill>
                  <a:schemeClr val="accent5">
                    <a:lumMod val="50000"/>
                  </a:schemeClr>
                </a:solidFill>
                <a:cs typeface="AR PL UMing HK" charset="0"/>
              </a:endParaRPr>
            </a:p>
            <a:p>
              <a:pPr algn="ctr" defTabSz="414683">
                <a:defRPr/>
              </a:pPr>
              <a:endParaRPr lang="en-US" sz="2200" b="1" dirty="0">
                <a:solidFill>
                  <a:schemeClr val="accent5">
                    <a:lumMod val="50000"/>
                  </a:schemeClr>
                </a:solidFill>
                <a:cs typeface="AR PL UMing HK" charset="0"/>
              </a:endParaRPr>
            </a:p>
          </p:txBody>
        </p:sp>
        <p:grpSp>
          <p:nvGrpSpPr>
            <p:cNvPr id="25621" name="Group 14341"/>
            <p:cNvGrpSpPr>
              <a:grpSpLocks/>
            </p:cNvGrpSpPr>
            <p:nvPr/>
          </p:nvGrpSpPr>
          <p:grpSpPr bwMode="auto">
            <a:xfrm>
              <a:off x="885346" y="1692817"/>
              <a:ext cx="8018061" cy="1076093"/>
              <a:chOff x="885346" y="1692817"/>
              <a:chExt cx="8018061" cy="1076093"/>
            </a:xfrm>
          </p:grpSpPr>
          <p:sp>
            <p:nvSpPr>
              <p:cNvPr id="24" name="TextBox 23"/>
              <p:cNvSpPr txBox="1"/>
              <p:nvPr/>
            </p:nvSpPr>
            <p:spPr>
              <a:xfrm>
                <a:off x="888211" y="1692817"/>
                <a:ext cx="3936632" cy="475264"/>
              </a:xfrm>
              <a:prstGeom prst="rect">
                <a:avLst/>
              </a:prstGeom>
              <a:solidFill>
                <a:schemeClr val="accent5">
                  <a:lumMod val="75000"/>
                </a:schemeClr>
              </a:solidFill>
            </p:spPr>
            <p:txBody>
              <a:bodyPr wrap="square">
                <a:spAutoFit/>
              </a:bodyPr>
              <a:lstStyle/>
              <a:p>
                <a:pPr defTabSz="414683">
                  <a:defRPr/>
                </a:pPr>
                <a:r>
                  <a:rPr lang="en-US" sz="2200" dirty="0">
                    <a:solidFill>
                      <a:schemeClr val="bg1"/>
                    </a:solidFill>
                    <a:cs typeface="AR PL UMing HK" charset="0"/>
                  </a:rPr>
                  <a:t>  </a:t>
                </a:r>
                <a:r>
                  <a:rPr lang="en-US" sz="2000" dirty="0">
                    <a:solidFill>
                      <a:schemeClr val="bg1"/>
                    </a:solidFill>
                    <a:cs typeface="AR PL UMing HK" charset="0"/>
                  </a:rPr>
                  <a:t>Net: DNS, Proxy, </a:t>
                </a:r>
                <a:r>
                  <a:rPr lang="en-US" sz="2000" dirty="0" err="1">
                    <a:solidFill>
                      <a:schemeClr val="bg1"/>
                    </a:solidFill>
                    <a:cs typeface="AR PL UMing HK" charset="0"/>
                  </a:rPr>
                  <a:t>perfSONAR</a:t>
                </a:r>
                <a:endParaRPr lang="en-US" sz="2000" dirty="0">
                  <a:solidFill>
                    <a:schemeClr val="bg1"/>
                  </a:solidFill>
                  <a:cs typeface="AR PL UMing HK" charset="0"/>
                </a:endParaRPr>
              </a:p>
            </p:txBody>
          </p:sp>
          <p:sp>
            <p:nvSpPr>
              <p:cNvPr id="25" name="TextBox 24"/>
              <p:cNvSpPr txBox="1"/>
              <p:nvPr/>
            </p:nvSpPr>
            <p:spPr>
              <a:xfrm>
                <a:off x="885346" y="2293646"/>
                <a:ext cx="3936632" cy="475264"/>
              </a:xfrm>
              <a:prstGeom prst="rect">
                <a:avLst/>
              </a:prstGeom>
              <a:solidFill>
                <a:schemeClr val="accent5">
                  <a:lumMod val="75000"/>
                </a:schemeClr>
              </a:solidFill>
            </p:spPr>
            <p:txBody>
              <a:bodyPr wrap="square">
                <a:spAutoFit/>
              </a:bodyPr>
              <a:lstStyle/>
              <a:p>
                <a:pPr defTabSz="414683">
                  <a:defRPr/>
                </a:pPr>
                <a:r>
                  <a:rPr lang="en-US" sz="2200" dirty="0">
                    <a:solidFill>
                      <a:schemeClr val="bg1"/>
                    </a:solidFill>
                    <a:cs typeface="AR PL UMing HK" charset="0"/>
                  </a:rPr>
                  <a:t>  </a:t>
                </a:r>
                <a:r>
                  <a:rPr lang="en-US" sz="2000" dirty="0" err="1">
                    <a:solidFill>
                      <a:schemeClr val="bg1"/>
                    </a:solidFill>
                    <a:cs typeface="AR PL UMing HK" charset="0"/>
                  </a:rPr>
                  <a:t>Auth</a:t>
                </a:r>
                <a:r>
                  <a:rPr lang="en-US" sz="2000" dirty="0">
                    <a:solidFill>
                      <a:schemeClr val="bg1"/>
                    </a:solidFill>
                    <a:cs typeface="AR PL UMing HK" charset="0"/>
                  </a:rPr>
                  <a:t>: Kerberos, LDAP, ARGUS</a:t>
                </a:r>
              </a:p>
            </p:txBody>
          </p:sp>
          <p:sp>
            <p:nvSpPr>
              <p:cNvPr id="29" name="TextBox 28"/>
              <p:cNvSpPr txBox="1"/>
              <p:nvPr/>
            </p:nvSpPr>
            <p:spPr>
              <a:xfrm>
                <a:off x="5374961" y="1692817"/>
                <a:ext cx="3514445" cy="475264"/>
              </a:xfrm>
              <a:prstGeom prst="rect">
                <a:avLst/>
              </a:prstGeom>
              <a:solidFill>
                <a:schemeClr val="accent5">
                  <a:lumMod val="75000"/>
                </a:schemeClr>
              </a:solidFill>
            </p:spPr>
            <p:txBody>
              <a:bodyPr wrap="square">
                <a:spAutoFit/>
              </a:bodyPr>
              <a:lstStyle/>
              <a:p>
                <a:pPr defTabSz="414683">
                  <a:defRPr/>
                </a:pPr>
                <a:r>
                  <a:rPr lang="en-US" sz="2200" dirty="0">
                    <a:solidFill>
                      <a:schemeClr val="bg1"/>
                    </a:solidFill>
                    <a:cs typeface="AR PL UMing HK" charset="0"/>
                  </a:rPr>
                  <a:t> </a:t>
                </a:r>
                <a:r>
                  <a:rPr lang="en-US" sz="2000" dirty="0">
                    <a:solidFill>
                      <a:schemeClr val="bg1"/>
                    </a:solidFill>
                    <a:cs typeface="AR PL UMing HK" charset="0"/>
                  </a:rPr>
                  <a:t> Info: APEL, Site BDII</a:t>
                </a:r>
              </a:p>
            </p:txBody>
          </p:sp>
          <p:sp>
            <p:nvSpPr>
              <p:cNvPr id="30" name="TextBox 29"/>
              <p:cNvSpPr txBox="1"/>
              <p:nvPr/>
            </p:nvSpPr>
            <p:spPr>
              <a:xfrm>
                <a:off x="5374961" y="2293646"/>
                <a:ext cx="3528446" cy="475264"/>
              </a:xfrm>
              <a:prstGeom prst="rect">
                <a:avLst/>
              </a:prstGeom>
              <a:solidFill>
                <a:schemeClr val="accent5">
                  <a:lumMod val="75000"/>
                </a:schemeClr>
              </a:solidFill>
            </p:spPr>
            <p:txBody>
              <a:bodyPr>
                <a:spAutoFit/>
              </a:bodyPr>
              <a:lstStyle/>
              <a:p>
                <a:pPr defTabSz="414683">
                  <a:defRPr/>
                </a:pPr>
                <a:r>
                  <a:rPr lang="en-US" sz="2200" dirty="0">
                    <a:solidFill>
                      <a:schemeClr val="bg1"/>
                    </a:solidFill>
                    <a:cs typeface="AR PL UMing HK" charset="0"/>
                  </a:rPr>
                  <a:t>  </a:t>
                </a:r>
                <a:r>
                  <a:rPr lang="en-US" sz="2000" dirty="0">
                    <a:solidFill>
                      <a:schemeClr val="bg1"/>
                    </a:solidFill>
                    <a:cs typeface="AR PL UMing HK" charset="0"/>
                  </a:rPr>
                  <a:t>Services: Mail, SVN, Web</a:t>
                </a:r>
              </a:p>
            </p:txBody>
          </p:sp>
        </p:grpSp>
      </p:grpSp>
      <p:grpSp>
        <p:nvGrpSpPr>
          <p:cNvPr id="14345" name="Group 14344"/>
          <p:cNvGrpSpPr>
            <a:grpSpLocks/>
          </p:cNvGrpSpPr>
          <p:nvPr/>
        </p:nvGrpSpPr>
        <p:grpSpPr bwMode="auto">
          <a:xfrm>
            <a:off x="652319" y="4606649"/>
            <a:ext cx="7839361" cy="1578251"/>
            <a:chOff x="719832" y="4756101"/>
            <a:chExt cx="8640960" cy="1967229"/>
          </a:xfrm>
        </p:grpSpPr>
        <p:sp>
          <p:nvSpPr>
            <p:cNvPr id="43" name="TextBox 42"/>
            <p:cNvSpPr txBox="1"/>
            <p:nvPr/>
          </p:nvSpPr>
          <p:spPr>
            <a:xfrm>
              <a:off x="719832" y="4756101"/>
              <a:ext cx="8640960" cy="1967229"/>
            </a:xfrm>
            <a:prstGeom prst="rect">
              <a:avLst/>
            </a:prstGeom>
            <a:solidFill>
              <a:schemeClr val="tx2">
                <a:lumMod val="40000"/>
                <a:lumOff val="60000"/>
              </a:schemeClr>
            </a:solidFill>
          </p:spPr>
          <p:txBody>
            <a:bodyPr>
              <a:spAutoFit/>
            </a:bodyPr>
            <a:lstStyle/>
            <a:p>
              <a:pPr algn="ctr" defTabSz="414683">
                <a:defRPr/>
              </a:pPr>
              <a:r>
                <a:rPr lang="en-US" sz="2200" dirty="0">
                  <a:solidFill>
                    <a:schemeClr val="bg1"/>
                  </a:solidFill>
                  <a:cs typeface="AR PL UMing HK" charset="0"/>
                </a:rPr>
                <a:t>  </a:t>
              </a:r>
              <a:r>
                <a:rPr lang="en-US" sz="2200" b="1" dirty="0">
                  <a:solidFill>
                    <a:schemeClr val="accent1">
                      <a:lumMod val="50000"/>
                    </a:schemeClr>
                  </a:solidFill>
                  <a:cs typeface="AR PL UMing HK" charset="0"/>
                </a:rPr>
                <a:t>Storage</a:t>
              </a:r>
            </a:p>
            <a:p>
              <a:pPr algn="ctr" defTabSz="414683">
                <a:defRPr/>
              </a:pPr>
              <a:endParaRPr lang="en-US" sz="2200" b="1" dirty="0">
                <a:solidFill>
                  <a:schemeClr val="accent1">
                    <a:lumMod val="50000"/>
                  </a:schemeClr>
                </a:solidFill>
                <a:cs typeface="AR PL UMing HK" charset="0"/>
              </a:endParaRPr>
            </a:p>
            <a:p>
              <a:pPr algn="ctr" defTabSz="414683">
                <a:defRPr/>
              </a:pPr>
              <a:endParaRPr lang="en-US" sz="2200" b="1" dirty="0">
                <a:solidFill>
                  <a:schemeClr val="accent1">
                    <a:lumMod val="50000"/>
                  </a:schemeClr>
                </a:solidFill>
                <a:cs typeface="AR PL UMing HK" charset="0"/>
              </a:endParaRPr>
            </a:p>
            <a:p>
              <a:pPr algn="ctr" defTabSz="414683">
                <a:defRPr/>
              </a:pPr>
              <a:endParaRPr lang="en-US" sz="2200" b="1" dirty="0">
                <a:solidFill>
                  <a:schemeClr val="accent1">
                    <a:lumMod val="50000"/>
                  </a:schemeClr>
                </a:solidFill>
                <a:cs typeface="AR PL UMing HK" charset="0"/>
              </a:endParaRPr>
            </a:p>
            <a:p>
              <a:pPr algn="ctr" defTabSz="414683">
                <a:defRPr/>
              </a:pPr>
              <a:endParaRPr lang="en-US" sz="2200" b="1" dirty="0">
                <a:solidFill>
                  <a:schemeClr val="accent1">
                    <a:lumMod val="50000"/>
                  </a:schemeClr>
                </a:solidFill>
                <a:cs typeface="AR PL UMing HK" charset="0"/>
              </a:endParaRPr>
            </a:p>
          </p:txBody>
        </p:sp>
        <p:grpSp>
          <p:nvGrpSpPr>
            <p:cNvPr id="25616" name="Group 27"/>
            <p:cNvGrpSpPr>
              <a:grpSpLocks/>
            </p:cNvGrpSpPr>
            <p:nvPr/>
          </p:nvGrpSpPr>
          <p:grpSpPr bwMode="auto">
            <a:xfrm>
              <a:off x="935697" y="5282288"/>
              <a:ext cx="8209230" cy="1085203"/>
              <a:chOff x="935697" y="5002328"/>
              <a:chExt cx="8209230" cy="1085203"/>
            </a:xfrm>
          </p:grpSpPr>
          <p:sp>
            <p:nvSpPr>
              <p:cNvPr id="21" name="TextBox 20"/>
              <p:cNvSpPr txBox="1"/>
              <p:nvPr/>
            </p:nvSpPr>
            <p:spPr>
              <a:xfrm>
                <a:off x="935697" y="5002328"/>
                <a:ext cx="4896650" cy="474847"/>
              </a:xfrm>
              <a:prstGeom prst="rect">
                <a:avLst/>
              </a:prstGeom>
              <a:solidFill>
                <a:schemeClr val="accent1">
                  <a:lumMod val="50000"/>
                </a:schemeClr>
              </a:solidFill>
            </p:spPr>
            <p:txBody>
              <a:bodyPr>
                <a:spAutoFit/>
              </a:bodyPr>
              <a:lstStyle/>
              <a:p>
                <a:pPr defTabSz="414683">
                  <a:defRPr/>
                </a:pPr>
                <a:r>
                  <a:rPr lang="en-US" sz="2200" dirty="0">
                    <a:solidFill>
                      <a:schemeClr val="bg1"/>
                    </a:solidFill>
                    <a:cs typeface="AR PL UMing HK" charset="0"/>
                  </a:rPr>
                  <a:t>  </a:t>
                </a:r>
                <a:r>
                  <a:rPr lang="en-US" sz="2000" dirty="0">
                    <a:solidFill>
                      <a:schemeClr val="bg1"/>
                    </a:solidFill>
                    <a:cs typeface="AR PL UMing HK" charset="0"/>
                  </a:rPr>
                  <a:t>FS (fs01..fs09): NFS, ZFS, </a:t>
                </a:r>
                <a:r>
                  <a:rPr lang="en-US" sz="2000" dirty="0" err="1">
                    <a:solidFill>
                      <a:schemeClr val="bg1"/>
                    </a:solidFill>
                    <a:cs typeface="AR PL UMing HK" charset="0"/>
                  </a:rPr>
                  <a:t>Gluster</a:t>
                </a:r>
                <a:endParaRPr lang="en-US" sz="2000" dirty="0">
                  <a:solidFill>
                    <a:schemeClr val="bg1"/>
                  </a:solidFill>
                  <a:cs typeface="AR PL UMing HK" charset="0"/>
                </a:endParaRPr>
              </a:p>
            </p:txBody>
          </p:sp>
          <p:sp>
            <p:nvSpPr>
              <p:cNvPr id="22" name="TextBox 21"/>
              <p:cNvSpPr txBox="1"/>
              <p:nvPr/>
            </p:nvSpPr>
            <p:spPr>
              <a:xfrm>
                <a:off x="935697" y="5550447"/>
                <a:ext cx="8209230" cy="537084"/>
              </a:xfrm>
              <a:prstGeom prst="rect">
                <a:avLst/>
              </a:prstGeom>
              <a:solidFill>
                <a:schemeClr val="accent1">
                  <a:lumMod val="50000"/>
                </a:schemeClr>
              </a:solidFill>
            </p:spPr>
            <p:txBody>
              <a:bodyPr>
                <a:spAutoFit/>
              </a:bodyPr>
              <a:lstStyle/>
              <a:p>
                <a:pPr defTabSz="414683">
                  <a:defRPr/>
                </a:pPr>
                <a:r>
                  <a:rPr lang="en-US" sz="2200" dirty="0">
                    <a:solidFill>
                      <a:schemeClr val="bg1"/>
                    </a:solidFill>
                    <a:cs typeface="AR PL UMing HK" charset="0"/>
                  </a:rPr>
                  <a:t> </a:t>
                </a:r>
                <a:r>
                  <a:rPr lang="en-US" sz="2000" dirty="0">
                    <a:solidFill>
                      <a:schemeClr val="bg1"/>
                    </a:solidFill>
                    <a:cs typeface="AR PL UMing HK" charset="0"/>
                  </a:rPr>
                  <a:t> SE (se+sp01..</a:t>
                </a:r>
                <a:r>
                  <a:rPr lang="en-US" sz="2000" dirty="0" smtClean="0">
                    <a:solidFill>
                      <a:schemeClr val="bg1"/>
                    </a:solidFill>
                    <a:cs typeface="AR PL UMing HK" charset="0"/>
                  </a:rPr>
                  <a:t>sp05)</a:t>
                </a:r>
                <a:r>
                  <a:rPr lang="en-US" sz="2000" dirty="0">
                    <a:solidFill>
                      <a:schemeClr val="bg1"/>
                    </a:solidFill>
                    <a:cs typeface="AR PL UMing HK" charset="0"/>
                  </a:rPr>
                  <a:t>:  </a:t>
                </a:r>
                <a:r>
                  <a:rPr lang="en-US" sz="2000" dirty="0" err="1">
                    <a:solidFill>
                      <a:schemeClr val="bg1"/>
                    </a:solidFill>
                    <a:cs typeface="AR PL UMing HK" charset="0"/>
                  </a:rPr>
                  <a:t>dCache</a:t>
                </a:r>
                <a:r>
                  <a:rPr lang="en-US" sz="2000" dirty="0">
                    <a:solidFill>
                      <a:schemeClr val="bg1"/>
                    </a:solidFill>
                    <a:cs typeface="AR PL UMing HK" charset="0"/>
                  </a:rPr>
                  <a:t> (</a:t>
                </a:r>
                <a:r>
                  <a:rPr lang="en-US" sz="2000" dirty="0" err="1">
                    <a:solidFill>
                      <a:schemeClr val="bg1"/>
                    </a:solidFill>
                    <a:cs typeface="AR PL UMing HK" charset="0"/>
                  </a:rPr>
                  <a:t>GridFTP</a:t>
                </a:r>
                <a:r>
                  <a:rPr lang="en-US" sz="2000" dirty="0">
                    <a:solidFill>
                      <a:schemeClr val="bg1"/>
                    </a:solidFill>
                    <a:cs typeface="AR PL UMing HK" charset="0"/>
                  </a:rPr>
                  <a:t>, SRM, WebDAV, </a:t>
                </a:r>
                <a:r>
                  <a:rPr lang="en-US" sz="2000" dirty="0" err="1">
                    <a:solidFill>
                      <a:schemeClr val="bg1"/>
                    </a:solidFill>
                    <a:cs typeface="AR PL UMing HK" charset="0"/>
                  </a:rPr>
                  <a:t>xrootd</a:t>
                </a:r>
                <a:r>
                  <a:rPr lang="en-US" sz="2000" dirty="0">
                    <a:solidFill>
                      <a:schemeClr val="bg1"/>
                    </a:solidFill>
                    <a:cs typeface="AR PL UMing HK" charset="0"/>
                  </a:rPr>
                  <a:t> )</a:t>
                </a:r>
              </a:p>
            </p:txBody>
          </p:sp>
          <p:sp>
            <p:nvSpPr>
              <p:cNvPr id="23" name="TextBox 22"/>
              <p:cNvSpPr txBox="1"/>
              <p:nvPr/>
            </p:nvSpPr>
            <p:spPr>
              <a:xfrm>
                <a:off x="6337090" y="5002328"/>
                <a:ext cx="2807836" cy="440931"/>
              </a:xfrm>
              <a:prstGeom prst="rect">
                <a:avLst/>
              </a:prstGeom>
              <a:solidFill>
                <a:schemeClr val="accent1">
                  <a:lumMod val="50000"/>
                </a:schemeClr>
              </a:solidFill>
            </p:spPr>
            <p:txBody>
              <a:bodyPr>
                <a:spAutoFit/>
              </a:bodyPr>
              <a:lstStyle/>
              <a:p>
                <a:pPr algn="ctr" defTabSz="414683">
                  <a:defRPr/>
                </a:pPr>
                <a:r>
                  <a:rPr lang="en-US" sz="2000" dirty="0" err="1">
                    <a:solidFill>
                      <a:schemeClr val="bg1"/>
                    </a:solidFill>
                    <a:cs typeface="AR PL UMing HK" charset="0"/>
                  </a:rPr>
                  <a:t>CernVM</a:t>
                </a:r>
                <a:r>
                  <a:rPr lang="en-US" sz="2000" dirty="0">
                    <a:solidFill>
                      <a:schemeClr val="bg1"/>
                    </a:solidFill>
                    <a:cs typeface="AR PL UMing HK" charset="0"/>
                  </a:rPr>
                  <a:t>-FS</a:t>
                </a:r>
              </a:p>
            </p:txBody>
          </p:sp>
        </p:grpSp>
      </p:grpSp>
      <p:sp>
        <p:nvSpPr>
          <p:cNvPr id="34"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35"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3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8</a:t>
            </a:fld>
            <a:endParaRPr lang="en-US" sz="1200" dirty="0">
              <a:solidFill>
                <a:srgbClr val="FDEADA"/>
              </a:solidFill>
            </a:endParaRPr>
          </a:p>
        </p:txBody>
      </p:sp>
    </p:spTree>
    <p:extLst>
      <p:ext uri="{BB962C8B-B14F-4D97-AF65-F5344CB8AC3E}">
        <p14:creationId xmlns:p14="http://schemas.microsoft.com/office/powerpoint/2010/main" val="3751429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4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6629016"/>
            <a:ext cx="9144000" cy="22898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82902" tIns="41451" rIns="82902" bIns="41451" anchor="ctr"/>
          <a:lstStyle/>
          <a:p>
            <a:pPr algn="ctr" defTabSz="414468">
              <a:defRPr/>
            </a:pPr>
            <a:endParaRPr lang="en-US" dirty="0"/>
          </a:p>
        </p:txBody>
      </p:sp>
      <p:sp>
        <p:nvSpPr>
          <p:cNvPr id="4" name="Footer Placeholder 3"/>
          <p:cNvSpPr>
            <a:spLocks noGrp="1"/>
          </p:cNvSpPr>
          <p:nvPr>
            <p:ph type="ftr" sz="quarter" idx="11"/>
          </p:nvPr>
        </p:nvSpPr>
        <p:spPr>
          <a:xfrm>
            <a:off x="2772004" y="6599840"/>
            <a:ext cx="3599744" cy="258160"/>
          </a:xfrm>
        </p:spPr>
        <p:txBody>
          <a:bodyPr/>
          <a:lstStyle/>
          <a:p>
            <a:pPr>
              <a:defRPr/>
            </a:pPr>
            <a:r>
              <a:rPr lang="en-US" dirty="0" smtClean="0">
                <a:solidFill>
                  <a:schemeClr val="bg1">
                    <a:lumMod val="95000"/>
                  </a:schemeClr>
                </a:solidFill>
              </a:rPr>
              <a:t>UTFSM</a:t>
            </a:r>
            <a:r>
              <a:rPr lang="en-US" dirty="0">
                <a:solidFill>
                  <a:schemeClr val="bg1">
                    <a:lumMod val="95000"/>
                  </a:schemeClr>
                </a:solidFill>
              </a:rPr>
              <a:t>/</a:t>
            </a:r>
            <a:r>
              <a:rPr lang="en-US" dirty="0" smtClean="0">
                <a:solidFill>
                  <a:schemeClr val="bg1">
                    <a:lumMod val="95000"/>
                  </a:schemeClr>
                </a:solidFill>
              </a:rPr>
              <a:t>CCTVal Data Center (10 Years of Experience)</a:t>
            </a:r>
            <a:endParaRPr lang="en-US" dirty="0">
              <a:solidFill>
                <a:schemeClr val="bg1">
                  <a:lumMod val="95000"/>
                </a:schemeClr>
              </a:solidFill>
            </a:endParaRPr>
          </a:p>
        </p:txBody>
      </p:sp>
      <p:sp>
        <p:nvSpPr>
          <p:cNvPr id="8196" name="Date Placeholder 5"/>
          <p:cNvSpPr>
            <a:spLocks noGrp="1"/>
          </p:cNvSpPr>
          <p:nvPr>
            <p:ph type="dt" sz="quarter" idx="10"/>
          </p:nvPr>
        </p:nvSpPr>
        <p:spPr bwMode="auto">
          <a:xfrm>
            <a:off x="131040" y="6582982"/>
            <a:ext cx="1604626" cy="275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Grid 2016,  July 8</a:t>
            </a:r>
          </a:p>
        </p:txBody>
      </p:sp>
      <p:sp>
        <p:nvSpPr>
          <p:cNvPr id="8197" name="Slide Number Placeholder 6"/>
          <p:cNvSpPr>
            <a:spLocks noGrp="1"/>
          </p:cNvSpPr>
          <p:nvPr>
            <p:ph type="sldNum" sz="quarter" idx="12"/>
          </p:nvPr>
        </p:nvSpPr>
        <p:spPr bwMode="auto">
          <a:xfrm>
            <a:off x="8234374" y="6606070"/>
            <a:ext cx="795867" cy="255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a:defRPr sz="2200">
                <a:solidFill>
                  <a:schemeClr val="tx1"/>
                </a:solidFill>
                <a:latin typeface="Arial" charset="0"/>
                <a:ea typeface="ＭＳ Ｐゴシック" charset="0"/>
                <a:cs typeface="ＭＳ Ｐゴシック" charset="0"/>
              </a:defRPr>
            </a:lvl1pPr>
            <a:lvl2pPr marL="673720" indent="-259124" eaLnBrk="0">
              <a:defRPr sz="2200">
                <a:solidFill>
                  <a:schemeClr val="tx1"/>
                </a:solidFill>
                <a:latin typeface="Arial" charset="0"/>
                <a:ea typeface="ＭＳ Ｐゴシック" charset="0"/>
              </a:defRPr>
            </a:lvl2pPr>
            <a:lvl3pPr marL="1036491" indent="-207299" eaLnBrk="0">
              <a:defRPr sz="2200">
                <a:solidFill>
                  <a:schemeClr val="tx1"/>
                </a:solidFill>
                <a:latin typeface="Arial" charset="0"/>
                <a:ea typeface="ＭＳ Ｐゴシック" charset="0"/>
              </a:defRPr>
            </a:lvl3pPr>
            <a:lvl4pPr marL="1451090" indent="-207299" eaLnBrk="0">
              <a:defRPr sz="2200">
                <a:solidFill>
                  <a:schemeClr val="tx1"/>
                </a:solidFill>
                <a:latin typeface="Arial" charset="0"/>
                <a:ea typeface="ＭＳ Ｐゴシック" charset="0"/>
              </a:defRPr>
            </a:lvl4pPr>
            <a:lvl5pPr marL="1865687" indent="-207299" eaLnBrk="0">
              <a:defRPr sz="2200">
                <a:solidFill>
                  <a:schemeClr val="tx1"/>
                </a:solidFill>
                <a:latin typeface="Arial" charset="0"/>
                <a:ea typeface="ＭＳ Ｐゴシック" charset="0"/>
              </a:defRPr>
            </a:lvl5pPr>
            <a:lvl6pPr marL="228028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6pPr>
            <a:lvl7pPr marL="2694882"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7pPr>
            <a:lvl8pPr marL="3109480"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8pPr>
            <a:lvl9pPr marL="3524075" indent="-207299" defTabSz="411717" eaLnBrk="0" fontAlgn="base" hangingPunct="0">
              <a:lnSpc>
                <a:spcPct val="93000"/>
              </a:lnSpc>
              <a:spcBef>
                <a:spcPct val="0"/>
              </a:spcBef>
              <a:spcAft>
                <a:spcPct val="0"/>
              </a:spcAft>
              <a:buClr>
                <a:srgbClr val="000000"/>
              </a:buClr>
              <a:buSzPct val="100000"/>
              <a:buFont typeface="Times New Roman" charset="0"/>
              <a:defRPr sz="2200">
                <a:solidFill>
                  <a:schemeClr val="tx1"/>
                </a:solidFill>
                <a:latin typeface="Arial" charset="0"/>
                <a:ea typeface="ＭＳ Ｐゴシック" charset="0"/>
              </a:defRPr>
            </a:lvl9pPr>
          </a:lstStyle>
          <a:p>
            <a:pPr defTabSz="411717" eaLnBrk="1"/>
            <a:r>
              <a:rPr lang="en-US" sz="1200" dirty="0">
                <a:solidFill>
                  <a:srgbClr val="FDEADA"/>
                </a:solidFill>
              </a:rPr>
              <a:t>Page </a:t>
            </a:r>
            <a:fld id="{73A64192-51E8-3B4C-989D-3ECD51464B7C}" type="slidenum">
              <a:rPr lang="en-US" sz="1200">
                <a:solidFill>
                  <a:srgbClr val="FDEADA"/>
                </a:solidFill>
              </a:rPr>
              <a:pPr defTabSz="411717" eaLnBrk="1"/>
              <a:t>9</a:t>
            </a:fld>
            <a:endParaRPr lang="en-US" sz="1200" dirty="0">
              <a:solidFill>
                <a:srgbClr val="FDEADA"/>
              </a:solidFill>
            </a:endParaRPr>
          </a:p>
        </p:txBody>
      </p:sp>
      <p:sp>
        <p:nvSpPr>
          <p:cNvPr id="8" name="Rectangle 2"/>
          <p:cNvSpPr txBox="1">
            <a:spLocks noChangeArrowheads="1"/>
          </p:cNvSpPr>
          <p:nvPr/>
        </p:nvSpPr>
        <p:spPr bwMode="auto">
          <a:xfrm>
            <a:off x="0" y="0"/>
            <a:ext cx="9144000" cy="620706"/>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70" tIns="35180" rIns="91370" bIns="45687" anchor="ctr"/>
          <a:lstStyle>
            <a:lvl1pPr algn="ctr" defTabSz="503238"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2pPr>
            <a:lvl3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3pPr>
            <a:lvl4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4pPr>
            <a:lvl5pPr algn="ctr" defTabSz="503238" rtl="0" eaLnBrk="0" fontAlgn="base" hangingPunct="0">
              <a:spcBef>
                <a:spcPct val="0"/>
              </a:spcBef>
              <a:spcAft>
                <a:spcPct val="0"/>
              </a:spcAft>
              <a:defRPr sz="4900">
                <a:solidFill>
                  <a:schemeClr val="tx1"/>
                </a:solidFill>
                <a:latin typeface="Calibri" charset="0"/>
                <a:ea typeface="ＭＳ Ｐゴシック" charset="0"/>
                <a:cs typeface="ＭＳ Ｐゴシック" charset="0"/>
              </a:defRPr>
            </a:lvl5pPr>
            <a:lvl6pPr marL="4572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6pPr>
            <a:lvl7pPr marL="9144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7pPr>
            <a:lvl8pPr marL="13716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8pPr>
            <a:lvl9pPr marL="1828800" algn="ctr" defTabSz="503238" rtl="0" fontAlgn="base">
              <a:spcBef>
                <a:spcPct val="0"/>
              </a:spcBef>
              <a:spcAft>
                <a:spcPct val="0"/>
              </a:spcAft>
              <a:defRPr sz="4900">
                <a:solidFill>
                  <a:schemeClr val="tx1"/>
                </a:solidFill>
                <a:latin typeface="Calibri" charset="0"/>
                <a:ea typeface="ＭＳ Ｐゴシック" charset="0"/>
                <a:cs typeface="ＭＳ Ｐゴシック" charset="0"/>
              </a:defRPr>
            </a:lvl9pPr>
          </a:lstStyle>
          <a:p>
            <a:pPr eaLnBrk="1" hangingPunct="1">
              <a:tabLst>
                <a:tab pos="654870" algn="l"/>
                <a:tab pos="1311180" algn="l"/>
                <a:tab pos="1967490" algn="l"/>
                <a:tab pos="2623799" algn="l"/>
                <a:tab pos="3280108" algn="l"/>
                <a:tab pos="3936418" algn="l"/>
                <a:tab pos="4592727" algn="l"/>
                <a:tab pos="5249036" algn="l"/>
                <a:tab pos="5905346" algn="l"/>
                <a:tab pos="6561654" algn="l"/>
                <a:tab pos="7217964" algn="l"/>
                <a:tab pos="7874274" algn="l"/>
              </a:tabLst>
              <a:defRPr/>
            </a:pPr>
            <a:r>
              <a:rPr lang="en-US" sz="3600" dirty="0" smtClean="0">
                <a:solidFill>
                  <a:schemeClr val="bg1"/>
                </a:solidFill>
                <a:latin typeface="Calibri" charset="0"/>
              </a:rPr>
              <a:t>HPC </a:t>
            </a:r>
            <a:r>
              <a:rPr lang="en-US" sz="3600" dirty="0" smtClean="0">
                <a:solidFill>
                  <a:schemeClr val="bg1"/>
                </a:solidFill>
                <a:latin typeface="Calibri" charset="0"/>
              </a:rPr>
              <a:t>Computing</a:t>
            </a:r>
            <a:endParaRPr lang="en-US" sz="3600" dirty="0">
              <a:solidFill>
                <a:schemeClr val="bg1"/>
              </a:solidFill>
              <a:latin typeface="Calibri" charset="0"/>
            </a:endParaRP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4" y="97934"/>
            <a:ext cx="538560" cy="424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40" y="97934"/>
            <a:ext cx="587520" cy="429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Content Placeholder 2"/>
          <p:cNvSpPr>
            <a:spLocks noGrp="1"/>
          </p:cNvSpPr>
          <p:nvPr>
            <p:ph idx="1"/>
          </p:nvPr>
        </p:nvSpPr>
        <p:spPr>
          <a:xfrm>
            <a:off x="300038" y="984250"/>
            <a:ext cx="8785225" cy="5472113"/>
          </a:xfrm>
        </p:spPr>
        <p:txBody>
          <a:bodyPr/>
          <a:lstStyle/>
          <a:p>
            <a:pPr marL="377747" indent="-377747" defTabSz="503134">
              <a:defRPr/>
            </a:pPr>
            <a:r>
              <a:rPr lang="en-US" dirty="0" smtClean="0">
                <a:solidFill>
                  <a:schemeClr val="accent2">
                    <a:lumMod val="50000"/>
                  </a:schemeClr>
                </a:solidFill>
                <a:latin typeface="Calibri" charset="0"/>
              </a:rPr>
              <a:t>Hardware:</a:t>
            </a:r>
          </a:p>
          <a:p>
            <a:pPr marL="817393" lvl="1" indent="-314259" defTabSz="503134">
              <a:defRPr/>
            </a:pPr>
            <a:r>
              <a:rPr lang="en-US" dirty="0" smtClean="0">
                <a:solidFill>
                  <a:schemeClr val="accent6">
                    <a:lumMod val="50000"/>
                  </a:schemeClr>
                </a:solidFill>
                <a:latin typeface="Calibri" charset="0"/>
              </a:rPr>
              <a:t>Hundreds of CPU and </a:t>
            </a:r>
            <a:r>
              <a:rPr lang="en-US" i="1" dirty="0" smtClean="0">
                <a:solidFill>
                  <a:schemeClr val="accent6">
                    <a:lumMod val="50000"/>
                  </a:schemeClr>
                </a:solidFill>
                <a:latin typeface="Calibri" charset="0"/>
              </a:rPr>
              <a:t>enough</a:t>
            </a:r>
            <a:r>
              <a:rPr lang="en-US" dirty="0" smtClean="0">
                <a:solidFill>
                  <a:schemeClr val="accent6">
                    <a:lumMod val="50000"/>
                  </a:schemeClr>
                </a:solidFill>
                <a:latin typeface="Calibri" charset="0"/>
              </a:rPr>
              <a:t> memory per core</a:t>
            </a:r>
          </a:p>
          <a:p>
            <a:pPr marL="817393" lvl="1" indent="-314259" defTabSz="503134">
              <a:defRPr/>
            </a:pPr>
            <a:r>
              <a:rPr lang="en-US" dirty="0" smtClean="0">
                <a:solidFill>
                  <a:schemeClr val="accent6">
                    <a:lumMod val="50000"/>
                  </a:schemeClr>
                </a:solidFill>
                <a:latin typeface="Calibri" charset="0"/>
              </a:rPr>
              <a:t>Big Storage (100 TB and more)</a:t>
            </a:r>
          </a:p>
          <a:p>
            <a:pPr marL="817393" lvl="1" indent="-314259" defTabSz="503134">
              <a:defRPr/>
            </a:pPr>
            <a:r>
              <a:rPr lang="en-US" dirty="0" smtClean="0">
                <a:solidFill>
                  <a:schemeClr val="accent6">
                    <a:lumMod val="50000"/>
                  </a:schemeClr>
                </a:solidFill>
                <a:latin typeface="Calibri" charset="0"/>
              </a:rPr>
              <a:t>High speed internal and good external network</a:t>
            </a:r>
          </a:p>
          <a:p>
            <a:pPr marL="377747" indent="-377747" defTabSz="503134">
              <a:defRPr/>
            </a:pPr>
            <a:r>
              <a:rPr lang="en-US" dirty="0" smtClean="0">
                <a:solidFill>
                  <a:schemeClr val="accent1">
                    <a:lumMod val="50000"/>
                  </a:schemeClr>
                </a:solidFill>
                <a:latin typeface="Calibri" charset="0"/>
              </a:rPr>
              <a:t>Software:</a:t>
            </a:r>
          </a:p>
          <a:p>
            <a:pPr marL="817393" lvl="1" indent="-314259" defTabSz="503134">
              <a:defRPr/>
            </a:pPr>
            <a:r>
              <a:rPr lang="en-US" dirty="0" smtClean="0">
                <a:solidFill>
                  <a:schemeClr val="accent1">
                    <a:lumMod val="75000"/>
                  </a:schemeClr>
                </a:solidFill>
                <a:latin typeface="Calibri" charset="0"/>
              </a:rPr>
              <a:t>Compilers: C/C++, FORTRAN, Python, …</a:t>
            </a:r>
          </a:p>
          <a:p>
            <a:pPr marL="817393" lvl="1" indent="-314259" defTabSz="503134">
              <a:defRPr/>
            </a:pPr>
            <a:r>
              <a:rPr lang="en-US" dirty="0" smtClean="0">
                <a:solidFill>
                  <a:schemeClr val="accent1">
                    <a:lumMod val="75000"/>
                  </a:schemeClr>
                </a:solidFill>
                <a:latin typeface="Calibri" charset="0"/>
              </a:rPr>
              <a:t>Packages: GEANT, </a:t>
            </a:r>
            <a:r>
              <a:rPr lang="en-US" dirty="0" err="1" smtClean="0">
                <a:solidFill>
                  <a:schemeClr val="accent1">
                    <a:lumMod val="75000"/>
                  </a:schemeClr>
                </a:solidFill>
                <a:latin typeface="Calibri" charset="0"/>
              </a:rPr>
              <a:t>OpenFOAM</a:t>
            </a:r>
            <a:r>
              <a:rPr lang="en-US" dirty="0" smtClean="0">
                <a:solidFill>
                  <a:schemeClr val="accent1">
                    <a:lumMod val="75000"/>
                  </a:schemeClr>
                </a:solidFill>
                <a:latin typeface="Calibri" charset="0"/>
              </a:rPr>
              <a:t>, </a:t>
            </a:r>
            <a:r>
              <a:rPr lang="en-US" dirty="0" err="1" smtClean="0">
                <a:solidFill>
                  <a:schemeClr val="accent1">
                    <a:lumMod val="75000"/>
                  </a:schemeClr>
                </a:solidFill>
                <a:latin typeface="Calibri" charset="0"/>
              </a:rPr>
              <a:t>Pythia</a:t>
            </a:r>
            <a:r>
              <a:rPr lang="en-US" dirty="0" smtClean="0">
                <a:solidFill>
                  <a:schemeClr val="accent1">
                    <a:lumMod val="75000"/>
                  </a:schemeClr>
                </a:solidFill>
                <a:latin typeface="Calibri" charset="0"/>
              </a:rPr>
              <a:t>, ROOT, …</a:t>
            </a:r>
          </a:p>
          <a:p>
            <a:pPr marL="817393" lvl="1" indent="-314259" defTabSz="503134">
              <a:defRPr/>
            </a:pPr>
            <a:r>
              <a:rPr lang="en-US" dirty="0" smtClean="0">
                <a:solidFill>
                  <a:schemeClr val="accent1">
                    <a:lumMod val="75000"/>
                  </a:schemeClr>
                </a:solidFill>
                <a:latin typeface="Calibri" charset="0"/>
              </a:rPr>
              <a:t>Parallel code: MPI (MPICH, </a:t>
            </a:r>
            <a:r>
              <a:rPr lang="en-US" dirty="0" err="1" smtClean="0">
                <a:solidFill>
                  <a:schemeClr val="accent1">
                    <a:lumMod val="75000"/>
                  </a:schemeClr>
                </a:solidFill>
                <a:latin typeface="Calibri" charset="0"/>
              </a:rPr>
              <a:t>OpenMPI</a:t>
            </a:r>
            <a:r>
              <a:rPr lang="en-US" dirty="0" smtClean="0">
                <a:solidFill>
                  <a:schemeClr val="accent1">
                    <a:lumMod val="75000"/>
                  </a:schemeClr>
                </a:solidFill>
                <a:latin typeface="Calibri" charset="0"/>
              </a:rPr>
              <a:t>)</a:t>
            </a:r>
          </a:p>
          <a:p>
            <a:pPr marL="817393" lvl="1" indent="-314259" defTabSz="503134">
              <a:defRPr/>
            </a:pPr>
            <a:r>
              <a:rPr lang="en-US" dirty="0" smtClean="0">
                <a:solidFill>
                  <a:schemeClr val="accent1">
                    <a:lumMod val="75000"/>
                  </a:schemeClr>
                </a:solidFill>
                <a:latin typeface="Calibri" charset="0"/>
              </a:rPr>
              <a:t>GPU programming: </a:t>
            </a:r>
            <a:r>
              <a:rPr lang="en-US" dirty="0" err="1" smtClean="0">
                <a:solidFill>
                  <a:schemeClr val="accent1">
                    <a:lumMod val="75000"/>
                  </a:schemeClr>
                </a:solidFill>
                <a:latin typeface="Calibri" charset="0"/>
              </a:rPr>
              <a:t>nVidia</a:t>
            </a:r>
            <a:r>
              <a:rPr lang="en-US" smtClean="0">
                <a:solidFill>
                  <a:schemeClr val="accent1">
                    <a:lumMod val="75000"/>
                  </a:schemeClr>
                </a:solidFill>
                <a:latin typeface="Calibri" charset="0"/>
              </a:rPr>
              <a:t> CUDA</a:t>
            </a:r>
            <a:endParaRPr lang="en-US" dirty="0" smtClean="0">
              <a:solidFill>
                <a:schemeClr val="accent1">
                  <a:lumMod val="75000"/>
                </a:schemeClr>
              </a:solidFill>
              <a:latin typeface="Calibri" charset="0"/>
            </a:endParaRPr>
          </a:p>
          <a:p>
            <a:pPr marL="817393" lvl="1" indent="-314259" defTabSz="503134">
              <a:defRPr/>
            </a:pPr>
            <a:r>
              <a:rPr lang="en-US" dirty="0" smtClean="0">
                <a:solidFill>
                  <a:schemeClr val="accent1">
                    <a:lumMod val="75000"/>
                  </a:schemeClr>
                </a:solidFill>
                <a:latin typeface="Calibri" charset="0"/>
              </a:rPr>
              <a:t>Operating System (RHEL compatible)</a:t>
            </a:r>
            <a:endParaRPr lang="en-US" dirty="0">
              <a:solidFill>
                <a:schemeClr val="accent1">
                  <a:lumMod val="75000"/>
                </a:schemeClr>
              </a:solidFill>
              <a:latin typeface="Calibri" charset="0"/>
            </a:endParaRPr>
          </a:p>
        </p:txBody>
      </p:sp>
    </p:spTree>
    <p:extLst>
      <p:ext uri="{BB962C8B-B14F-4D97-AF65-F5344CB8AC3E}">
        <p14:creationId xmlns:p14="http://schemas.microsoft.com/office/powerpoint/2010/main" val="81674187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1460</TotalTime>
  <Words>1628</Words>
  <Application>Microsoft Macintosh PowerPoint</Application>
  <PresentationFormat>On-screen Show (4:3)</PresentationFormat>
  <Paragraphs>234</Paragraphs>
  <Slides>18</Slides>
  <Notes>16</Notes>
  <HiddenSlides>1</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UTFSM/CCTVal Data Center  (10 Years of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UTFSM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UTFSM/CCTVal Data Center  10 Years of Experience</dc:title>
  <dc:creator>Yury Ivanov</dc:creator>
  <cp:lastModifiedBy>Yury Ivanov</cp:lastModifiedBy>
  <cp:revision>62</cp:revision>
  <dcterms:created xsi:type="dcterms:W3CDTF">2016-07-04T17:16:07Z</dcterms:created>
  <dcterms:modified xsi:type="dcterms:W3CDTF">2016-07-07T17:39:33Z</dcterms:modified>
</cp:coreProperties>
</file>