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6" autoAdjust="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BA9B9-D2EF-4622-9A13-66EBF890407A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19E1C-AAA6-427C-90D0-505799AD3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19E1C-AAA6-427C-90D0-505799AD369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786190"/>
            <a:ext cx="8482042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Smart Grid</a:t>
            </a:r>
            <a:r>
              <a:rPr lang="ru-RU" dirty="0" smtClean="0"/>
              <a:t>: исследование возможных сценариев нетехнических потерь электроэнергии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Чухров</a:t>
            </a:r>
            <a:r>
              <a:rPr lang="ru-RU" dirty="0" smtClean="0"/>
              <a:t> А. А. (Университет «Дубна»)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Smart Grid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2"/>
            <a:ext cx="7478684" cy="473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8600"/>
            <a:ext cx="8266014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Advanced Metering Infrastructure (AMI)</a:t>
            </a:r>
            <a:endParaRPr lang="ru-RU" sz="3600" dirty="0"/>
          </a:p>
        </p:txBody>
      </p:sp>
      <p:pic>
        <p:nvPicPr>
          <p:cNvPr id="2058" name="Picture 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8671299" cy="433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Нетехнические потери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Это потери вызванные её хищением и </a:t>
            </a:r>
            <a:r>
              <a:rPr lang="ru-RU" sz="2000" dirty="0" err="1" smtClean="0"/>
              <a:t>безучетным</a:t>
            </a:r>
            <a:r>
              <a:rPr lang="ru-RU" sz="2000" dirty="0" smtClean="0"/>
              <a:t> потреблением</a:t>
            </a:r>
          </a:p>
          <a:p>
            <a:r>
              <a:rPr lang="ru-RU" sz="2000" dirty="0" smtClean="0"/>
              <a:t>Глобальная проблема электроэнергетической отрасли</a:t>
            </a:r>
            <a:endParaRPr lang="en-US" sz="2000" dirty="0" smtClean="0"/>
          </a:p>
          <a:p>
            <a:r>
              <a:rPr lang="ru-RU" sz="2000" dirty="0" smtClean="0"/>
              <a:t>Оцениваются в 10-20%</a:t>
            </a:r>
            <a:endParaRPr lang="en-US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286124"/>
            <a:ext cx="5312276" cy="2979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Механическое воздействие</a:t>
            </a:r>
            <a:endParaRPr lang="ru-RU" sz="36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sz="2000" dirty="0" smtClean="0"/>
          </a:p>
          <a:p>
            <a:r>
              <a:rPr lang="ru-RU" sz="2000" dirty="0" smtClean="0"/>
              <a:t>Температурные, магнитные, прямое вмешательство и др.</a:t>
            </a:r>
            <a:endParaRPr lang="ru-RU" sz="1700" dirty="0" smtClean="0"/>
          </a:p>
          <a:p>
            <a:r>
              <a:rPr lang="ru-RU" sz="2000" dirty="0" smtClean="0"/>
              <a:t>Подключение мощности в обход прибора учета</a:t>
            </a:r>
          </a:p>
          <a:p>
            <a:pPr>
              <a:buNone/>
            </a:pPr>
            <a:endParaRPr lang="ru-RU" sz="20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429000"/>
            <a:ext cx="4724400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Обновление ПО (</a:t>
            </a:r>
            <a:r>
              <a:rPr lang="en-US" sz="3600" dirty="0" err="1" smtClean="0"/>
              <a:t>Firmwares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Соединение - интерфейс </a:t>
            </a:r>
            <a:r>
              <a:rPr lang="en-US" sz="2000" dirty="0" smtClean="0"/>
              <a:t>RS-232, </a:t>
            </a:r>
            <a:r>
              <a:rPr lang="ru-RU" sz="2000" dirty="0" smtClean="0"/>
              <a:t>RS-485 </a:t>
            </a:r>
            <a:r>
              <a:rPr lang="ru-RU" sz="2000" dirty="0" smtClean="0"/>
              <a:t>или оптический порт</a:t>
            </a:r>
            <a:endParaRPr lang="ru-RU" sz="2000" dirty="0" smtClean="0"/>
          </a:p>
          <a:p>
            <a:r>
              <a:rPr lang="ru-RU" sz="2000" dirty="0" smtClean="0"/>
              <a:t>Изменение коэффициентов учета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286124"/>
            <a:ext cx="5572164" cy="292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143932" cy="9906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Использование недостатков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Частота – 2-</a:t>
            </a:r>
            <a:r>
              <a:rPr lang="ru-RU" sz="2000" dirty="0" smtClean="0"/>
              <a:t>2.4 ГГц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Шифрование – 128-</a:t>
            </a:r>
            <a:r>
              <a:rPr lang="en-US" sz="2000" dirty="0" smtClean="0"/>
              <a:t>bit</a:t>
            </a:r>
            <a:r>
              <a:rPr lang="ru-RU" sz="2000" dirty="0" smtClean="0"/>
              <a:t> </a:t>
            </a:r>
            <a:r>
              <a:rPr lang="ru-RU" sz="2000" dirty="0" smtClean="0"/>
              <a:t>AES</a:t>
            </a:r>
            <a:endParaRPr lang="ru-RU" dirty="0" smtClean="0"/>
          </a:p>
          <a:p>
            <a:r>
              <a:rPr lang="ru-RU" sz="2000" dirty="0" smtClean="0"/>
              <a:t>Перехват трафика (</a:t>
            </a:r>
            <a:r>
              <a:rPr lang="en-US" sz="2000" dirty="0" smtClean="0"/>
              <a:t>sniffing</a:t>
            </a:r>
            <a:r>
              <a:rPr lang="ru-RU" sz="2000" dirty="0" smtClean="0"/>
              <a:t>)</a:t>
            </a:r>
          </a:p>
          <a:p>
            <a:r>
              <a:rPr lang="ru-RU" sz="2000" dirty="0" smtClean="0"/>
              <a:t>Извлечение ключей шифровани</a:t>
            </a:r>
            <a:r>
              <a:rPr lang="ru-RU" sz="2000" dirty="0" smtClean="0"/>
              <a:t>я</a:t>
            </a:r>
            <a:r>
              <a:rPr lang="ru-RU" sz="2000" dirty="0" smtClean="0"/>
              <a:t> </a:t>
            </a:r>
            <a:r>
              <a:rPr lang="en-US" sz="2000" smtClean="0"/>
              <a:t>(r</a:t>
            </a:r>
            <a:r>
              <a:rPr lang="en-US" sz="2000" smtClean="0"/>
              <a:t>everse </a:t>
            </a:r>
            <a:r>
              <a:rPr lang="en-US" sz="2000" dirty="0" smtClean="0"/>
              <a:t>engineering</a:t>
            </a:r>
            <a:r>
              <a:rPr lang="en-US" sz="2000" dirty="0" smtClean="0"/>
              <a:t>)</a:t>
            </a: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857628"/>
            <a:ext cx="5850717" cy="219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Пути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/>
            <a:endParaRPr lang="ru-RU" sz="2000" dirty="0" smtClean="0"/>
          </a:p>
          <a:p>
            <a:pPr marL="514350" indent="-514350"/>
            <a:r>
              <a:rPr lang="ru-RU" sz="2000" dirty="0" smtClean="0"/>
              <a:t>Разработка стандартов</a:t>
            </a:r>
            <a:endParaRPr lang="en-US" sz="2000" dirty="0" smtClean="0"/>
          </a:p>
          <a:p>
            <a:pPr marL="834390" lvl="1" indent="-514350"/>
            <a:r>
              <a:rPr lang="ru-RU" sz="1700" dirty="0" smtClean="0"/>
              <a:t>Протоколы передачи данных</a:t>
            </a:r>
          </a:p>
          <a:p>
            <a:pPr marL="834390" lvl="1" indent="-514350"/>
            <a:r>
              <a:rPr lang="ru-RU" sz="1700" dirty="0" smtClean="0"/>
              <a:t>Стандарты ПО</a:t>
            </a:r>
          </a:p>
          <a:p>
            <a:pPr marL="834390" lvl="1" indent="-514350"/>
            <a:r>
              <a:rPr lang="ru-RU" sz="1700" dirty="0" smtClean="0"/>
              <a:t>И др.</a:t>
            </a:r>
            <a:endParaRPr lang="en-US" sz="1700" dirty="0" smtClean="0"/>
          </a:p>
          <a:p>
            <a:pPr marL="834390" lvl="1" indent="-514350"/>
            <a:endParaRPr lang="ru-RU" sz="1700" dirty="0" smtClean="0"/>
          </a:p>
          <a:p>
            <a:pPr marL="514350" indent="-514350"/>
            <a:r>
              <a:rPr lang="ru-RU" sz="2000" dirty="0" smtClean="0"/>
              <a:t>Применение аналитики и инструментов </a:t>
            </a:r>
            <a:r>
              <a:rPr lang="en-US" sz="2000" dirty="0" smtClean="0"/>
              <a:t>Data Mining</a:t>
            </a:r>
            <a:r>
              <a:rPr lang="ru-RU" sz="2000" dirty="0" smtClean="0"/>
              <a:t>:</a:t>
            </a:r>
          </a:p>
          <a:p>
            <a:pPr marL="834390" lvl="1" indent="-514350"/>
            <a:r>
              <a:rPr lang="ru-RU" sz="2000" dirty="0" smtClean="0"/>
              <a:t>Нейронные сети</a:t>
            </a:r>
            <a:endParaRPr lang="en-US" sz="2000" dirty="0" smtClean="0"/>
          </a:p>
          <a:p>
            <a:pPr marL="834390" lvl="1" indent="-514350"/>
            <a:r>
              <a:rPr lang="ru-RU" sz="2000" dirty="0" smtClean="0"/>
              <a:t>Кластеризация</a:t>
            </a:r>
          </a:p>
          <a:p>
            <a:pPr marL="834390" lvl="1" indent="-514350"/>
            <a:r>
              <a:rPr lang="ru-RU" sz="2000" dirty="0" smtClean="0"/>
              <a:t>Регрессионный анализ</a:t>
            </a:r>
          </a:p>
          <a:p>
            <a:pPr marL="834390" lvl="1" indent="-514350"/>
            <a:r>
              <a:rPr lang="ru-RU" sz="2000" dirty="0" smtClean="0"/>
              <a:t>И др.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85786" y="2214554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Спасибо за внимание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599</TotalTime>
  <Words>133</Words>
  <Application>Microsoft Office PowerPoint</Application>
  <PresentationFormat>Экран (4:3)</PresentationFormat>
  <Paragraphs>38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Обычная</vt:lpstr>
      <vt:lpstr>Smart Grid: исследование возможных сценариев нетехнических потерь электроэнергии</vt:lpstr>
      <vt:lpstr>Smart Grid</vt:lpstr>
      <vt:lpstr>Advanced Metering Infrastructure (AMI)</vt:lpstr>
      <vt:lpstr>Нетехнические потери</vt:lpstr>
      <vt:lpstr>Механическое воздействие</vt:lpstr>
      <vt:lpstr>Обновление ПО (Firmwares)</vt:lpstr>
      <vt:lpstr>Использование недостатков</vt:lpstr>
      <vt:lpstr>Пути решения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123</cp:lastModifiedBy>
  <cp:revision>77</cp:revision>
  <dcterms:created xsi:type="dcterms:W3CDTF">2016-07-04T18:55:17Z</dcterms:created>
  <dcterms:modified xsi:type="dcterms:W3CDTF">2016-07-06T22:58:15Z</dcterms:modified>
</cp:coreProperties>
</file>