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8" r:id="rId1"/>
  </p:sldMasterIdLst>
  <p:notesMasterIdLst>
    <p:notesMasterId r:id="rId15"/>
  </p:notesMasterIdLst>
  <p:handoutMasterIdLst>
    <p:handoutMasterId r:id="rId16"/>
  </p:handoutMasterIdLst>
  <p:sldIdLst>
    <p:sldId id="256" r:id="rId2"/>
    <p:sldId id="280" r:id="rId3"/>
    <p:sldId id="273" r:id="rId4"/>
    <p:sldId id="271" r:id="rId5"/>
    <p:sldId id="264" r:id="rId6"/>
    <p:sldId id="279" r:id="rId7"/>
    <p:sldId id="267" r:id="rId8"/>
    <p:sldId id="272" r:id="rId9"/>
    <p:sldId id="276" r:id="rId10"/>
    <p:sldId id="277" r:id="rId11"/>
    <p:sldId id="278" r:id="rId12"/>
    <p:sldId id="275" r:id="rId13"/>
    <p:sldId id="260"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79927" autoAdjust="0"/>
  </p:normalViewPr>
  <p:slideViewPr>
    <p:cSldViewPr>
      <p:cViewPr varScale="1">
        <p:scale>
          <a:sx n="71" d="100"/>
          <a:sy n="71" d="100"/>
        </p:scale>
        <p:origin x="1680"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E0E49B-010E-4836-90E8-821C38DD2098}" type="datetimeFigureOut">
              <a:rPr lang="ru-RU" smtClean="0"/>
              <a:t>07.07.2016</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EF2388-5453-42A7-A545-CC0AABCAAA77}" type="slidenum">
              <a:rPr lang="ru-RU" smtClean="0"/>
              <a:t>‹#›</a:t>
            </a:fld>
            <a:endParaRPr lang="ru-RU"/>
          </a:p>
        </p:txBody>
      </p:sp>
    </p:spTree>
    <p:extLst>
      <p:ext uri="{BB962C8B-B14F-4D97-AF65-F5344CB8AC3E}">
        <p14:creationId xmlns:p14="http://schemas.microsoft.com/office/powerpoint/2010/main" val="78992931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E9E5EC-B1DD-4E21-A58B-DE676122CC17}" type="datetimeFigureOut">
              <a:rPr lang="ru-RU" smtClean="0"/>
              <a:t>07.07.2016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ECE656-0495-48B1-A008-D039A74F6B1B}" type="slidenum">
              <a:rPr lang="ru-RU" smtClean="0"/>
              <a:t>‹#›</a:t>
            </a:fld>
            <a:endParaRPr lang="ru-RU"/>
          </a:p>
        </p:txBody>
      </p:sp>
    </p:spTree>
    <p:extLst>
      <p:ext uri="{BB962C8B-B14F-4D97-AF65-F5344CB8AC3E}">
        <p14:creationId xmlns:p14="http://schemas.microsoft.com/office/powerpoint/2010/main" val="9251060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Good evening, dear listeners. Today I’d like to present you</a:t>
            </a:r>
            <a:r>
              <a:rPr lang="en-US" baseline="0" dirty="0" smtClean="0"/>
              <a:t> the report called “…”.</a:t>
            </a:r>
            <a:endParaRPr lang="ru-RU" dirty="0"/>
          </a:p>
        </p:txBody>
      </p:sp>
    </p:spTree>
    <p:extLst>
      <p:ext uri="{BB962C8B-B14F-4D97-AF65-F5344CB8AC3E}">
        <p14:creationId xmlns:p14="http://schemas.microsoft.com/office/powerpoint/2010/main" val="4112212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Purple color highlights the development of the production system, which is tested in laboratory conditions and in realistic conditions. Produce all kinds of requirements to the equipment and personnel is also a risk assessment</a:t>
            </a:r>
            <a:r>
              <a:rPr lang="en-US" sz="1200" b="0" i="0" kern="1200" dirty="0" smtClean="0">
                <a:solidFill>
                  <a:schemeClr val="tx1"/>
                </a:solidFill>
                <a:effectLst/>
                <a:latin typeface="+mn-lt"/>
                <a:ea typeface="+mn-ea"/>
                <a:cs typeface="+mn-cs"/>
              </a:rPr>
              <a:t>.</a:t>
            </a:r>
          </a:p>
        </p:txBody>
      </p:sp>
    </p:spTree>
    <p:extLst>
      <p:ext uri="{BB962C8B-B14F-4D97-AF65-F5344CB8AC3E}">
        <p14:creationId xmlns:p14="http://schemas.microsoft.com/office/powerpoint/2010/main" val="482068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Green color highlights the stages of preparation to launch small-scale and full rate production</a:t>
            </a:r>
            <a:r>
              <a:rPr lang="en-US" sz="1200" b="0" i="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711981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To conclude, I would like to say that</a:t>
            </a:r>
          </a:p>
          <a:p>
            <a:endParaRPr lang="en-US" dirty="0" smtClean="0"/>
          </a:p>
        </p:txBody>
      </p:sp>
    </p:spTree>
    <p:extLst>
      <p:ext uri="{BB962C8B-B14F-4D97-AF65-F5344CB8AC3E}">
        <p14:creationId xmlns:p14="http://schemas.microsoft.com/office/powerpoint/2010/main" val="2294074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Development of a competitive equipment with advanced technical characteristics requires a high level of scientific and technological progress, as well as an effective system of controlling the design and operation of advanced machinery during the entire period of its life cycle. To create such a system it is necessary to develop a unified approach to the identification of the development level of technologies and products. In this paper, a model to identify the level of product manufacturing was developed. To achieve this goal the standards of the United states Department of Defense and GOST R 56135-2014 were analyzed</a:t>
            </a:r>
            <a:r>
              <a:rPr lang="en-US" sz="1200" kern="1200" dirty="0" smtClean="0">
                <a:solidFill>
                  <a:schemeClr val="tx1"/>
                </a:solidFill>
                <a:effectLst/>
                <a:latin typeface="+mn-lt"/>
                <a:ea typeface="+mn-ea"/>
                <a:cs typeface="+mn-cs"/>
              </a:rPr>
              <a:t>.</a:t>
            </a:r>
            <a:endParaRPr lang="ru-RU"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164075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In order to achieve the goal and to create a quality model, it is necessary to conduct a comparative analysis of three standards: two American and one Russian.</a:t>
            </a:r>
            <a:endParaRPr lang="ru-RU"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ru-RU" baseline="0" dirty="0" smtClean="0"/>
              <a:t>Американские стандарты были утверждены в 2011 году, УГТ был разработан </a:t>
            </a:r>
            <a:r>
              <a:rPr lang="en-US" sz="1200" b="0" i="0" kern="1200" dirty="0" smtClean="0">
                <a:solidFill>
                  <a:schemeClr val="tx1"/>
                </a:solidFill>
                <a:effectLst/>
                <a:latin typeface="+mn-lt"/>
                <a:ea typeface="+mn-ea"/>
                <a:cs typeface="+mn-cs"/>
              </a:rPr>
              <a:t>NASA</a:t>
            </a:r>
            <a:r>
              <a:rPr lang="ru-RU" sz="1200" b="0" i="0" kern="1200" dirty="0" smtClean="0">
                <a:solidFill>
                  <a:schemeClr val="tx1"/>
                </a:solidFill>
                <a:effectLst/>
                <a:latin typeface="+mn-lt"/>
                <a:ea typeface="+mn-ea"/>
                <a:cs typeface="+mn-cs"/>
              </a:rPr>
              <a:t>, для УГП - </a:t>
            </a:r>
            <a:r>
              <a:rPr lang="ru-RU" sz="1200" dirty="0" smtClean="0">
                <a:latin typeface="Times New Roman" panose="02020603050405020304" pitchFamily="18" charset="0"/>
                <a:cs typeface="Times New Roman" panose="02020603050405020304" pitchFamily="18" charset="0"/>
              </a:rPr>
              <a:t>Программы разработки производственной технологии МО США. ГОСТ</a:t>
            </a:r>
            <a:r>
              <a:rPr lang="ru-RU" sz="1200" baseline="0" dirty="0" smtClean="0">
                <a:latin typeface="Times New Roman" panose="02020603050405020304" pitchFamily="18" charset="0"/>
                <a:cs typeface="Times New Roman" panose="02020603050405020304" pitchFamily="18" charset="0"/>
              </a:rPr>
              <a:t> был разработан </a:t>
            </a:r>
            <a:r>
              <a:rPr lang="en-US" dirty="0" smtClean="0"/>
              <a:t>by scientific research center</a:t>
            </a:r>
            <a:r>
              <a:rPr lang="ru-RU" dirty="0" smtClean="0"/>
              <a:t> «Прикладная Логистика»</a:t>
            </a:r>
            <a:r>
              <a:rPr lang="ru-RU" baseline="0" dirty="0" smtClean="0"/>
              <a:t>. </a:t>
            </a:r>
          </a:p>
          <a:p>
            <a:pPr marL="171450" indent="-171450">
              <a:buFont typeface="Arial" panose="020B0604020202020204" pitchFamily="34" charset="0"/>
              <a:buChar char="•"/>
            </a:pPr>
            <a:r>
              <a:rPr lang="en-US" baseline="0" dirty="0" smtClean="0"/>
              <a:t>It is important to note</a:t>
            </a:r>
            <a:r>
              <a:rPr lang="ru-RU" baseline="0" dirty="0" smtClean="0"/>
              <a:t> </a:t>
            </a:r>
            <a:r>
              <a:rPr lang="en-US" baseline="0" dirty="0" smtClean="0"/>
              <a:t>that American standards was developed in order to evaluate the project effectiveness to address the problems of budget overruns.</a:t>
            </a:r>
            <a:r>
              <a:rPr lang="ru-RU" baseline="0" dirty="0" smtClean="0"/>
              <a:t> </a:t>
            </a:r>
            <a:endParaRPr lang="ru-RU" dirty="0"/>
          </a:p>
        </p:txBody>
      </p:sp>
    </p:spTree>
    <p:extLst>
      <p:ext uri="{BB962C8B-B14F-4D97-AF65-F5344CB8AC3E}">
        <p14:creationId xmlns:p14="http://schemas.microsoft.com/office/powerpoint/2010/main" val="4196405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171450" indent="-171450">
              <a:buFont typeface="Arial" panose="020B0604020202020204" pitchFamily="34" charset="0"/>
              <a:buChar char="•"/>
            </a:pPr>
            <a:r>
              <a:rPr lang="en-US" dirty="0" smtClean="0"/>
              <a:t>American standards are used by a</a:t>
            </a:r>
            <a:r>
              <a:rPr lang="en-US" baseline="0" dirty="0" smtClean="0"/>
              <a:t> wide range of companies</a:t>
            </a:r>
            <a:r>
              <a:rPr lang="ru-RU" baseline="0" dirty="0" smtClean="0"/>
              <a:t>,</a:t>
            </a:r>
            <a:r>
              <a:rPr lang="en-US" baseline="0" dirty="0" smtClean="0"/>
              <a:t> for example,</a:t>
            </a:r>
            <a:r>
              <a:rPr lang="ru-RU" baseline="0" dirty="0" smtClean="0"/>
              <a:t> </a:t>
            </a:r>
            <a:r>
              <a:rPr lang="en-US" sz="1200" kern="1200" dirty="0" smtClean="0">
                <a:solidFill>
                  <a:schemeClr val="tx1"/>
                </a:solidFill>
                <a:effectLst/>
                <a:latin typeface="+mn-lt"/>
                <a:ea typeface="+mn-ea"/>
                <a:cs typeface="+mn-cs"/>
              </a:rPr>
              <a:t>DARPA</a:t>
            </a:r>
            <a:r>
              <a:rPr lang="ru-RU" sz="1200" kern="1200" dirty="0" smtClean="0">
                <a:solidFill>
                  <a:schemeClr val="tx1"/>
                </a:solidFill>
                <a:effectLst/>
                <a:latin typeface="+mn-lt"/>
                <a:ea typeface="+mn-ea"/>
                <a:cs typeface="+mn-cs"/>
              </a:rPr>
              <a:t>,</a:t>
            </a:r>
            <a:r>
              <a:rPr lang="ru-RU" sz="1200" kern="1200" baseline="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Boeing</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Lockheed</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Martin</a:t>
            </a:r>
            <a:endParaRPr lang="ru-R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dirty="0" smtClean="0"/>
              <a:t>In this slide you can see the adaptation</a:t>
            </a:r>
            <a:r>
              <a:rPr lang="en-US" baseline="0" dirty="0" smtClean="0"/>
              <a:t> of the TRL in NASA</a:t>
            </a:r>
            <a:r>
              <a:rPr lang="ru-RU" dirty="0" smtClean="0"/>
              <a:t>.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In total there are 9 levels of technology readiness that characterize the basic research and initial development of devices (in this case, the Chevron nozzle with noise reduction), testing and verification, and final implementation of product into production. Through this example it became obvious that the first stages have lasted much further in comparison with the direct development of the prototype. </a:t>
            </a:r>
            <a:endParaRPr lang="ru-RU" dirty="0"/>
          </a:p>
        </p:txBody>
      </p:sp>
    </p:spTree>
    <p:extLst>
      <p:ext uri="{BB962C8B-B14F-4D97-AF65-F5344CB8AC3E}">
        <p14:creationId xmlns:p14="http://schemas.microsoft.com/office/powerpoint/2010/main" val="3170598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Font typeface="Arial" panose="020B0604020202020204" pitchFamily="34" charset="0"/>
              <a:buNone/>
            </a:pPr>
            <a:r>
              <a:rPr lang="en-US" sz="1200" b="0" i="0" kern="1200" dirty="0" smtClean="0">
                <a:solidFill>
                  <a:schemeClr val="tx1"/>
                </a:solidFill>
                <a:effectLst/>
                <a:latin typeface="+mn-lt"/>
                <a:ea typeface="+mn-ea"/>
                <a:cs typeface="+mn-cs"/>
              </a:rPr>
              <a:t>Speaking of American standards, TRL and MRL approaches</a:t>
            </a:r>
            <a:r>
              <a:rPr lang="ru-RU" sz="1200" b="0"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are </a:t>
            </a:r>
            <a:r>
              <a:rPr lang="en-US" sz="1200" b="0" i="0" kern="1200" dirty="0" smtClean="0">
                <a:solidFill>
                  <a:schemeClr val="tx1"/>
                </a:solidFill>
                <a:effectLst/>
                <a:latin typeface="+mn-lt"/>
                <a:ea typeface="+mn-ea"/>
                <a:cs typeface="+mn-cs"/>
              </a:rPr>
              <a:t>connected with each other and subordinated to a common goal – the successful establishment of competitive high-tech products.</a:t>
            </a:r>
            <a:r>
              <a:rPr lang="ru-RU"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These systems should be optimally coordinated in time.</a:t>
            </a:r>
            <a:endParaRPr lang="en-US" sz="1200" i="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i="0" kern="1200" dirty="0" smtClean="0">
                <a:solidFill>
                  <a:schemeClr val="tx1"/>
                </a:solidFill>
                <a:effectLst/>
                <a:latin typeface="+mn-lt"/>
                <a:ea typeface="+mn-ea"/>
                <a:cs typeface="+mn-cs"/>
              </a:rPr>
              <a:t>For example, if the current MRL estimate is much ahead of TRL, this could lead to the launch of raw, insufficiently mature technology that will lead to loss of investment.</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But if the current estimate of TRL is  too much ahead of MRL, it could lead to the launch of low quality production with a high price.</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The optimal (most profitable) practice for the industry is a an advanced development of technology towards product development</a:t>
            </a:r>
            <a:r>
              <a:rPr lang="en-US" sz="1200" b="0" i="0" kern="1200" dirty="0" smtClean="0">
                <a:solidFill>
                  <a:schemeClr val="tx1"/>
                </a:solidFill>
                <a:effectLst/>
                <a:latin typeface="+mn-lt"/>
                <a:ea typeface="+mn-ea"/>
                <a:cs typeface="+mn-cs"/>
              </a:rPr>
              <a:t>.</a:t>
            </a:r>
          </a:p>
          <a:p>
            <a:pPr marL="171450" indent="-171450">
              <a:buFont typeface="Arial" panose="020B0604020202020204" pitchFamily="34" charset="0"/>
              <a:buChar char="•"/>
            </a:pPr>
            <a:endParaRPr lang="en-US" sz="1200" b="0" i="0" kern="1200" dirty="0" smtClean="0">
              <a:solidFill>
                <a:schemeClr val="tx1"/>
              </a:solidFill>
              <a:effectLst/>
              <a:latin typeface="+mn-lt"/>
              <a:ea typeface="+mn-ea"/>
              <a:cs typeface="+mn-cs"/>
            </a:endParaRPr>
          </a:p>
          <a:p>
            <a:pPr marL="0" indent="0">
              <a:buFont typeface="Arial" panose="020B0604020202020204" pitchFamily="34" charset="0"/>
              <a:buNone/>
            </a:pPr>
            <a:r>
              <a:rPr lang="ru-RU" sz="1200" kern="1200" dirty="0" smtClean="0">
                <a:solidFill>
                  <a:schemeClr val="tx1"/>
                </a:solidFill>
                <a:effectLst/>
                <a:latin typeface="+mn-lt"/>
                <a:ea typeface="+mn-ea"/>
                <a:cs typeface="+mn-cs"/>
              </a:rPr>
              <a:t>Говоря об американских стандартах, подходы УГТ и УГП взаимоувязаны друг с другом и подчинены общей цели – успешному созданию конкурентоспособной высокотехнологичной продукции. </a:t>
            </a:r>
          </a:p>
          <a:p>
            <a:pPr marL="171450" indent="-171450">
              <a:buFont typeface="Arial" panose="020B0604020202020204" pitchFamily="34" charset="0"/>
              <a:buChar char="•"/>
            </a:pPr>
            <a:r>
              <a:rPr lang="ru-RU" sz="1200" kern="1200" dirty="0" smtClean="0">
                <a:solidFill>
                  <a:schemeClr val="tx1"/>
                </a:solidFill>
                <a:effectLst/>
                <a:latin typeface="+mn-lt"/>
                <a:ea typeface="+mn-ea"/>
                <a:cs typeface="+mn-cs"/>
              </a:rPr>
              <a:t>Система УГП и УГТ должны быть оптимальным образом согласованы между собой во времени. </a:t>
            </a:r>
          </a:p>
          <a:p>
            <a:pPr marL="171450" indent="-171450">
              <a:buFont typeface="Arial" panose="020B0604020202020204" pitchFamily="34" charset="0"/>
              <a:buChar char="•"/>
            </a:pPr>
            <a:r>
              <a:rPr lang="ru-RU" sz="1200" i="1" kern="1200" dirty="0" smtClean="0">
                <a:solidFill>
                  <a:schemeClr val="tx1"/>
                </a:solidFill>
                <a:effectLst/>
                <a:latin typeface="+mn-lt"/>
                <a:ea typeface="+mn-ea"/>
                <a:cs typeface="+mn-cs"/>
              </a:rPr>
              <a:t>Например, если текущая оценка УГП сильно опережает УГТ, то это может привести к запуску в производство сырой, недостаточно зрелой технологии, что приведет к потере инвестиций. </a:t>
            </a:r>
          </a:p>
          <a:p>
            <a:pPr marL="171450" indent="-171450">
              <a:buFont typeface="Arial" panose="020B0604020202020204" pitchFamily="34" charset="0"/>
              <a:buChar char="•"/>
            </a:pPr>
            <a:r>
              <a:rPr lang="ru-RU" sz="1200" i="1" kern="1200" dirty="0" smtClean="0">
                <a:solidFill>
                  <a:schemeClr val="tx1"/>
                </a:solidFill>
                <a:effectLst/>
                <a:latin typeface="+mn-lt"/>
                <a:ea typeface="+mn-ea"/>
                <a:cs typeface="+mn-cs"/>
              </a:rPr>
              <a:t>Если же текущая оценка УГТ слишком сильно опережает УГП, то это может привести к запуску в производство продукции низкого качества по завышенной цене. </a:t>
            </a:r>
          </a:p>
          <a:p>
            <a:pPr marL="171450" indent="-171450">
              <a:buFont typeface="Arial" panose="020B0604020202020204" pitchFamily="34" charset="0"/>
              <a:buChar char="•"/>
            </a:pPr>
            <a:r>
              <a:rPr lang="ru-RU" sz="1200" kern="1200" dirty="0" smtClean="0">
                <a:solidFill>
                  <a:schemeClr val="tx1"/>
                </a:solidFill>
                <a:effectLst/>
                <a:latin typeface="+mn-lt"/>
                <a:ea typeface="+mn-ea"/>
                <a:cs typeface="+mn-cs"/>
              </a:rPr>
              <a:t>Оптимальной (наиболее выгодной) практикой для промышленности является немного опережающая разработка технологии по отношению к разработке продукта.</a:t>
            </a:r>
            <a:endParaRPr lang="ru-RU" dirty="0" smtClean="0"/>
          </a:p>
          <a:p>
            <a:pPr marL="171450" indent="-171450">
              <a:buFont typeface="Arial" panose="020B0604020202020204" pitchFamily="34" charset="0"/>
              <a:buChar char="•"/>
            </a:pPr>
            <a:endParaRPr lang="ru-RU" dirty="0"/>
          </a:p>
        </p:txBody>
      </p:sp>
    </p:spTree>
    <p:extLst>
      <p:ext uri="{BB962C8B-B14F-4D97-AF65-F5344CB8AC3E}">
        <p14:creationId xmlns:p14="http://schemas.microsoft.com/office/powerpoint/2010/main" val="1938184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In order to create an optimal model for determining the level of product development it</a:t>
            </a:r>
            <a:r>
              <a:rPr lang="en-US" sz="1200" b="0" i="0" kern="1200" baseline="0" dirty="0" smtClean="0">
                <a:solidFill>
                  <a:schemeClr val="tx1"/>
                </a:solidFill>
                <a:effectLst/>
                <a:latin typeface="+mn-lt"/>
                <a:ea typeface="+mn-ea"/>
                <a:cs typeface="+mn-cs"/>
              </a:rPr>
              <a:t> is needed to make</a:t>
            </a:r>
            <a:r>
              <a:rPr lang="en-US" sz="1200" b="0" i="0" kern="1200" dirty="0" smtClean="0">
                <a:solidFill>
                  <a:schemeClr val="tx1"/>
                </a:solidFill>
                <a:effectLst/>
                <a:latin typeface="+mn-lt"/>
                <a:ea typeface="+mn-ea"/>
                <a:cs typeface="+mn-cs"/>
              </a:rPr>
              <a:t> a comparison of the approaches taken in the United States and Russia. In the left column</a:t>
            </a:r>
            <a:r>
              <a:rPr lang="en-US" sz="1200" b="0" i="0" kern="1200" baseline="0" dirty="0" smtClean="0">
                <a:solidFill>
                  <a:schemeClr val="tx1"/>
                </a:solidFill>
                <a:effectLst/>
                <a:latin typeface="+mn-lt"/>
                <a:ea typeface="+mn-ea"/>
                <a:cs typeface="+mn-cs"/>
              </a:rPr>
              <a:t> you can see the American approach, in the right – Russian one.</a:t>
            </a:r>
            <a:endParaRPr lang="ru-RU" sz="120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During the comparison the following similarities were identified</a:t>
            </a:r>
            <a:r>
              <a:rPr lang="ru-RU" baseline="0" dirty="0" smtClean="0"/>
              <a:t>:</a:t>
            </a:r>
          </a:p>
          <a:p>
            <a:pPr marL="285750" indent="-285750" algn="just">
              <a:buFont typeface="Arial" panose="020B0604020202020204" pitchFamily="34" charset="0"/>
              <a:buChar char="•"/>
            </a:pPr>
            <a:r>
              <a:rPr lang="en-US" sz="1200" b="0" i="0" kern="1200" dirty="0" smtClean="0">
                <a:solidFill>
                  <a:schemeClr val="tx1"/>
                </a:solidFill>
                <a:effectLst/>
                <a:latin typeface="+mn-lt"/>
                <a:ea typeface="+mn-ea"/>
                <a:cs typeface="+mn-cs"/>
              </a:rPr>
              <a:t>Identification of the risks of the product manufacturing and technology development occurs in the early stage</a:t>
            </a:r>
            <a:r>
              <a:rPr lang="ru-RU" sz="1200" dirty="0" smtClean="0">
                <a:latin typeface="Times New Roman" panose="02020603050405020304" pitchFamily="18" charset="0"/>
                <a:cs typeface="Times New Roman" panose="02020603050405020304" pitchFamily="18" charset="0"/>
              </a:rPr>
              <a:t> (</a:t>
            </a:r>
            <a:r>
              <a:rPr lang="ru-RU" sz="1200" b="1" dirty="0" smtClean="0">
                <a:latin typeface="Times New Roman" panose="02020603050405020304" pitchFamily="18" charset="0"/>
                <a:cs typeface="Times New Roman" panose="02020603050405020304" pitchFamily="18" charset="0"/>
              </a:rPr>
              <a:t>УГТ 1-4 </a:t>
            </a:r>
            <a:r>
              <a:rPr lang="ru-RU" sz="1200" dirty="0" smtClean="0">
                <a:latin typeface="Times New Roman" panose="02020603050405020304" pitchFamily="18" charset="0"/>
                <a:cs typeface="Times New Roman" panose="02020603050405020304" pitchFamily="18" charset="0"/>
              </a:rPr>
              <a:t>и </a:t>
            </a:r>
            <a:r>
              <a:rPr lang="ru-RU" sz="1200" b="1" dirty="0" smtClean="0">
                <a:latin typeface="Times New Roman" panose="02020603050405020304" pitchFamily="18" charset="0"/>
                <a:cs typeface="Times New Roman" panose="02020603050405020304" pitchFamily="18" charset="0"/>
              </a:rPr>
              <a:t>УГП 1-4</a:t>
            </a:r>
            <a:r>
              <a:rPr lang="ru-RU" sz="1200" dirty="0" smtClean="0">
                <a:latin typeface="Times New Roman" panose="02020603050405020304" pitchFamily="18" charset="0"/>
                <a:cs typeface="Times New Roman" panose="02020603050405020304" pitchFamily="18" charset="0"/>
              </a:rPr>
              <a:t> и </a:t>
            </a:r>
            <a:r>
              <a:rPr lang="ru-RU" sz="1200" b="1" dirty="0" smtClean="0">
                <a:latin typeface="Times New Roman" panose="02020603050405020304" pitchFamily="18" charset="0"/>
                <a:cs typeface="Times New Roman" panose="02020603050405020304" pitchFamily="18" charset="0"/>
              </a:rPr>
              <a:t>Уровни 1-2</a:t>
            </a:r>
            <a:r>
              <a:rPr lang="ru-RU" sz="12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ru-RU" sz="1200" b="1" dirty="0" smtClean="0">
                <a:latin typeface="Times New Roman" panose="02020603050405020304" pitchFamily="18" charset="0"/>
                <a:cs typeface="Times New Roman" panose="02020603050405020304" pitchFamily="18" charset="0"/>
              </a:rPr>
              <a:t>Уровню 3</a:t>
            </a:r>
            <a:r>
              <a:rPr lang="ru-RU" sz="1200"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which is “Prototype development” of Russian standard is</a:t>
            </a:r>
            <a:r>
              <a:rPr lang="en-US" sz="1200" baseline="0" dirty="0" smtClean="0">
                <a:latin typeface="Times New Roman" panose="02020603050405020304" pitchFamily="18" charset="0"/>
                <a:cs typeface="Times New Roman" panose="02020603050405020304" pitchFamily="18" charset="0"/>
              </a:rPr>
              <a:t> similar to the levels </a:t>
            </a:r>
            <a:r>
              <a:rPr lang="ru-RU" sz="1200" b="1" dirty="0" smtClean="0">
                <a:latin typeface="Times New Roman" panose="02020603050405020304" pitchFamily="18" charset="0"/>
                <a:cs typeface="Times New Roman" panose="02020603050405020304" pitchFamily="18" charset="0"/>
              </a:rPr>
              <a:t>УГП3-УГП8</a:t>
            </a:r>
            <a:r>
              <a:rPr lang="ru-RU" sz="1200" dirty="0" smtClean="0">
                <a:latin typeface="Times New Roman" panose="02020603050405020304" pitchFamily="18" charset="0"/>
                <a:cs typeface="Times New Roman" panose="02020603050405020304" pitchFamily="18" charset="0"/>
              </a:rPr>
              <a:t> (</a:t>
            </a:r>
            <a:r>
              <a:rPr lang="ru-RU" sz="1200" b="1" dirty="0" smtClean="0">
                <a:latin typeface="Times New Roman" panose="02020603050405020304" pitchFamily="18" charset="0"/>
                <a:cs typeface="Times New Roman" panose="02020603050405020304" pitchFamily="18" charset="0"/>
              </a:rPr>
              <a:t>УГТ3-УГТ7)</a:t>
            </a:r>
            <a:r>
              <a:rPr lang="ru-RU" sz="1200" dirty="0" smtClean="0">
                <a:latin typeface="Times New Roman" panose="02020603050405020304" pitchFamily="18" charset="0"/>
                <a:cs typeface="Times New Roman" panose="02020603050405020304"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But there is a significant difference: Russian standard provides the possibility of a capital repair and utilization, whereas American standards do not imply these stages of product development</a:t>
            </a:r>
            <a:r>
              <a:rPr lang="en-US" sz="1200" b="0" i="0" kern="1200" dirty="0" smtClean="0">
                <a:solidFill>
                  <a:schemeClr val="tx1"/>
                </a:solidFill>
                <a:effectLst/>
                <a:latin typeface="+mn-lt"/>
                <a:ea typeface="+mn-ea"/>
                <a:cs typeface="+mn-cs"/>
              </a:rPr>
              <a:t>.</a:t>
            </a:r>
          </a:p>
        </p:txBody>
      </p:sp>
    </p:spTree>
    <p:extLst>
      <p:ext uri="{BB962C8B-B14F-4D97-AF65-F5344CB8AC3E}">
        <p14:creationId xmlns:p14="http://schemas.microsoft.com/office/powerpoint/2010/main" val="3595140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 detailed consideration and comparison of all levels helped to create a detailed model of the level of development of production to identify a set of attributes that define the moment of transition to the next stage.</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To create the model were based on take levels used in the standard MO USA, as they are described in more detail the stages of production.</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This slide presents a general model. At the entrance it needs to have information about the state of the n-t sector.., the budget of the U.S. DoD, as well as raw material components. The output is (</a:t>
            </a:r>
            <a:r>
              <a:rPr lang="ru-RU" sz="1200" b="0" i="0" kern="1200" dirty="0" smtClean="0">
                <a:solidFill>
                  <a:schemeClr val="tx1"/>
                </a:solidFill>
                <a:effectLst/>
                <a:latin typeface="+mn-lt"/>
                <a:ea typeface="+mn-ea"/>
                <a:cs typeface="+mn-cs"/>
              </a:rPr>
              <a:t>по </a:t>
            </a:r>
            <a:r>
              <a:rPr lang="ru-RU" sz="1200" b="0" i="0" kern="1200" dirty="0" smtClean="0">
                <a:solidFill>
                  <a:schemeClr val="tx1"/>
                </a:solidFill>
                <a:effectLst/>
                <a:latin typeface="+mn-lt"/>
                <a:ea typeface="+mn-ea"/>
                <a:cs typeface="+mn-cs"/>
              </a:rPr>
              <a:t>слайду</a:t>
            </a:r>
            <a:r>
              <a:rPr lang="en-US" sz="1200" b="0" i="0" kern="1200" dirty="0" smtClean="0">
                <a:solidFill>
                  <a:schemeClr val="tx1"/>
                </a:solidFill>
                <a:effectLst/>
                <a:latin typeface="+mn-lt"/>
                <a:ea typeface="+mn-ea"/>
                <a:cs typeface="+mn-cs"/>
              </a:rPr>
              <a:t>). The control mechanism is de-facto the MRL, and the Supervisory authorities are the competent authorities and structure MO </a:t>
            </a:r>
            <a:r>
              <a:rPr lang="en-US" sz="1200" b="0" i="0" kern="1200" dirty="0" smtClean="0">
                <a:solidFill>
                  <a:schemeClr val="tx1"/>
                </a:solidFill>
                <a:effectLst/>
                <a:latin typeface="+mn-lt"/>
                <a:ea typeface="+mn-ea"/>
                <a:cs typeface="+mn-cs"/>
              </a:rPr>
              <a:t>USA</a:t>
            </a:r>
          </a:p>
        </p:txBody>
      </p:sp>
    </p:spTree>
    <p:extLst>
      <p:ext uri="{BB962C8B-B14F-4D97-AF65-F5344CB8AC3E}">
        <p14:creationId xmlns:p14="http://schemas.microsoft.com/office/powerpoint/2010/main" val="1892414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This slide presents a detailed model</a:t>
            </a:r>
          </a:p>
          <a:p>
            <a:pPr marL="171450" indent="-171450">
              <a:buFont typeface="Arial" panose="020B0604020202020204" pitchFamily="34" charset="0"/>
              <a:buChar char="•"/>
            </a:pPr>
            <a:r>
              <a:rPr lang="en-US" sz="1200" baseline="0" dirty="0" smtClean="0">
                <a:latin typeface="+mn-lt"/>
                <a:cs typeface="+mn-cs"/>
              </a:rPr>
              <a:t>It is important to note that the process A1 “Managing processes of product development” is situated separately, because it has an impact on at least the first 6 levels of production. So, for example, working with DARPA projects, it became clear that orders and contracts for the development of a product have significant value, ranging from basic research to the development of the prototype. Participants win the tender contracts in the framework of the official competitions and begin the development of the products.</a:t>
            </a:r>
            <a:endParaRPr lang="ru-RU" sz="1200" baseline="0" dirty="0" smtClean="0">
              <a:latin typeface="+mn-lt"/>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The </a:t>
            </a:r>
            <a:r>
              <a:rPr lang="en-US" sz="1200" b="0" i="0" kern="1200" dirty="0" smtClean="0">
                <a:solidFill>
                  <a:schemeClr val="tx1"/>
                </a:solidFill>
                <a:effectLst/>
                <a:latin typeface="+mn-lt"/>
                <a:ea typeface="+mn-ea"/>
                <a:cs typeface="+mn-cs"/>
              </a:rPr>
              <a:t>main stages highlighted with three colors</a:t>
            </a:r>
            <a:r>
              <a:rPr lang="ru-RU"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blue,</a:t>
            </a:r>
            <a:r>
              <a:rPr lang="en-US" sz="1200" b="0" i="0" kern="1200" baseline="0" dirty="0" smtClean="0">
                <a:solidFill>
                  <a:schemeClr val="tx1"/>
                </a:solidFill>
                <a:effectLst/>
                <a:latin typeface="+mn-lt"/>
                <a:ea typeface="+mn-ea"/>
                <a:cs typeface="+mn-cs"/>
              </a:rPr>
              <a:t> purple and green) and in the next slides I will tell more about all the levels</a:t>
            </a:r>
            <a:r>
              <a:rPr lang="en-US" sz="1200" b="0" i="0" kern="1200" baseline="0" dirty="0" smtClean="0">
                <a:solidFill>
                  <a:schemeClr val="tx1"/>
                </a:solidFill>
                <a:effectLst/>
                <a:latin typeface="+mn-lt"/>
                <a:ea typeface="+mn-ea"/>
                <a:cs typeface="+mn-cs"/>
              </a:rPr>
              <a:t>.</a:t>
            </a:r>
          </a:p>
        </p:txBody>
      </p:sp>
    </p:spTree>
    <p:extLst>
      <p:ext uri="{BB962C8B-B14F-4D97-AF65-F5344CB8AC3E}">
        <p14:creationId xmlns:p14="http://schemas.microsoft.com/office/powerpoint/2010/main" val="3786496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blue color means the concept development phase of production, where output will be patents, publications, as well as the first results of the analysis of processes and evaluation of future costs and risks</a:t>
            </a:r>
            <a:r>
              <a:rPr lang="en-US" sz="1200" b="0" i="0" kern="1200" dirty="0" smtClean="0">
                <a:solidFill>
                  <a:schemeClr val="tx1"/>
                </a:solidFill>
                <a:effectLst/>
                <a:latin typeface="+mn-lt"/>
                <a:ea typeface="+mn-ea"/>
                <a:cs typeface="+mn-cs"/>
              </a:rPr>
              <a:t>.</a:t>
            </a:r>
            <a:endParaRPr lang="ru-RU" dirty="0"/>
          </a:p>
        </p:txBody>
      </p:sp>
    </p:spTree>
    <p:extLst>
      <p:ext uri="{BB962C8B-B14F-4D97-AF65-F5344CB8AC3E}">
        <p14:creationId xmlns:p14="http://schemas.microsoft.com/office/powerpoint/2010/main" val="2131414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3A8F446-020E-4024-AD7F-0755C323EE46}" type="datetime1">
              <a:rPr lang="ru-RU" smtClean="0"/>
              <a:t>07.07.2016</a:t>
            </a:fld>
            <a:endParaRPr lang="ru-RU"/>
          </a:p>
        </p:txBody>
      </p:sp>
      <p:sp>
        <p:nvSpPr>
          <p:cNvPr id="5" name="Нижний колонтитул 4"/>
          <p:cNvSpPr>
            <a:spLocks noGrp="1"/>
          </p:cNvSpPr>
          <p:nvPr>
            <p:ph type="ftr" sz="quarter" idx="11"/>
          </p:nvPr>
        </p:nvSpPr>
        <p:spPr/>
        <p:txBody>
          <a:bodyPr/>
          <a:lstStyle/>
          <a:p>
            <a:r>
              <a:rPr lang="ru-RU" smtClean="0"/>
              <a:t>Данилова В.В. - 09.06.2016</a:t>
            </a:r>
            <a:endParaRPr lang="ru-RU"/>
          </a:p>
        </p:txBody>
      </p:sp>
      <p:sp>
        <p:nvSpPr>
          <p:cNvPr id="6" name="Номер слайда 5"/>
          <p:cNvSpPr>
            <a:spLocks noGrp="1"/>
          </p:cNvSpPr>
          <p:nvPr>
            <p:ph type="sldNum" sz="quarter" idx="12"/>
          </p:nvPr>
        </p:nvSpPr>
        <p:spPr/>
        <p:txBody>
          <a:bodyPr/>
          <a:lstStyle/>
          <a:p>
            <a:fld id="{356897BB-6ECE-4E10-97FA-803E774F7852}" type="slidenum">
              <a:rPr lang="ru-RU" smtClean="0"/>
              <a:t>‹#›</a:t>
            </a:fld>
            <a:endParaRPr lang="ru-RU"/>
          </a:p>
        </p:txBody>
      </p:sp>
    </p:spTree>
    <p:extLst>
      <p:ext uri="{BB962C8B-B14F-4D97-AF65-F5344CB8AC3E}">
        <p14:creationId xmlns:p14="http://schemas.microsoft.com/office/powerpoint/2010/main" val="137071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B5428B7-6258-4501-BB3D-622435675051}" type="datetime1">
              <a:rPr lang="ru-RU" smtClean="0"/>
              <a:t>07.07.2016</a:t>
            </a:fld>
            <a:endParaRPr lang="ru-RU"/>
          </a:p>
        </p:txBody>
      </p:sp>
      <p:sp>
        <p:nvSpPr>
          <p:cNvPr id="5" name="Нижний колонтитул 4"/>
          <p:cNvSpPr>
            <a:spLocks noGrp="1"/>
          </p:cNvSpPr>
          <p:nvPr>
            <p:ph type="ftr" sz="quarter" idx="11"/>
          </p:nvPr>
        </p:nvSpPr>
        <p:spPr/>
        <p:txBody>
          <a:bodyPr/>
          <a:lstStyle/>
          <a:p>
            <a:r>
              <a:rPr lang="ru-RU" smtClean="0"/>
              <a:t>Данилова В.В. - 09.06.2016</a:t>
            </a:r>
            <a:endParaRPr lang="ru-RU"/>
          </a:p>
        </p:txBody>
      </p:sp>
      <p:sp>
        <p:nvSpPr>
          <p:cNvPr id="6" name="Номер слайда 5"/>
          <p:cNvSpPr>
            <a:spLocks noGrp="1"/>
          </p:cNvSpPr>
          <p:nvPr>
            <p:ph type="sldNum" sz="quarter" idx="12"/>
          </p:nvPr>
        </p:nvSpPr>
        <p:spPr/>
        <p:txBody>
          <a:bodyPr/>
          <a:lstStyle/>
          <a:p>
            <a:fld id="{356897BB-6ECE-4E10-97FA-803E774F7852}" type="slidenum">
              <a:rPr lang="ru-RU" smtClean="0"/>
              <a:t>‹#›</a:t>
            </a:fld>
            <a:endParaRPr lang="ru-RU"/>
          </a:p>
        </p:txBody>
      </p:sp>
    </p:spTree>
    <p:extLst>
      <p:ext uri="{BB962C8B-B14F-4D97-AF65-F5344CB8AC3E}">
        <p14:creationId xmlns:p14="http://schemas.microsoft.com/office/powerpoint/2010/main" val="1457373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A3AF743-0477-4EFB-A9A7-3ADE7739D8E0}" type="datetime1">
              <a:rPr lang="ru-RU" smtClean="0"/>
              <a:t>07.07.2016</a:t>
            </a:fld>
            <a:endParaRPr lang="ru-RU"/>
          </a:p>
        </p:txBody>
      </p:sp>
      <p:sp>
        <p:nvSpPr>
          <p:cNvPr id="5" name="Нижний колонтитул 4"/>
          <p:cNvSpPr>
            <a:spLocks noGrp="1"/>
          </p:cNvSpPr>
          <p:nvPr>
            <p:ph type="ftr" sz="quarter" idx="11"/>
          </p:nvPr>
        </p:nvSpPr>
        <p:spPr/>
        <p:txBody>
          <a:bodyPr/>
          <a:lstStyle/>
          <a:p>
            <a:r>
              <a:rPr lang="ru-RU" smtClean="0"/>
              <a:t>Данилова В.В. - 09.06.2016</a:t>
            </a:r>
            <a:endParaRPr lang="ru-RU"/>
          </a:p>
        </p:txBody>
      </p:sp>
      <p:sp>
        <p:nvSpPr>
          <p:cNvPr id="6" name="Номер слайда 5"/>
          <p:cNvSpPr>
            <a:spLocks noGrp="1"/>
          </p:cNvSpPr>
          <p:nvPr>
            <p:ph type="sldNum" sz="quarter" idx="12"/>
          </p:nvPr>
        </p:nvSpPr>
        <p:spPr/>
        <p:txBody>
          <a:bodyPr/>
          <a:lstStyle/>
          <a:p>
            <a:fld id="{356897BB-6ECE-4E10-97FA-803E774F7852}" type="slidenum">
              <a:rPr lang="ru-RU" smtClean="0"/>
              <a:t>‹#›</a:t>
            </a:fld>
            <a:endParaRPr lang="ru-RU"/>
          </a:p>
        </p:txBody>
      </p:sp>
    </p:spTree>
    <p:extLst>
      <p:ext uri="{BB962C8B-B14F-4D97-AF65-F5344CB8AC3E}">
        <p14:creationId xmlns:p14="http://schemas.microsoft.com/office/powerpoint/2010/main" val="116260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0880931-9404-46A5-8325-B3C520A33B32}" type="datetime1">
              <a:rPr lang="ru-RU" smtClean="0"/>
              <a:t>07.07.2016</a:t>
            </a:fld>
            <a:endParaRPr lang="ru-RU"/>
          </a:p>
        </p:txBody>
      </p:sp>
      <p:sp>
        <p:nvSpPr>
          <p:cNvPr id="5" name="Нижний колонтитул 4"/>
          <p:cNvSpPr>
            <a:spLocks noGrp="1"/>
          </p:cNvSpPr>
          <p:nvPr>
            <p:ph type="ftr" sz="quarter" idx="11"/>
          </p:nvPr>
        </p:nvSpPr>
        <p:spPr/>
        <p:txBody>
          <a:bodyPr/>
          <a:lstStyle/>
          <a:p>
            <a:r>
              <a:rPr lang="ru-RU" smtClean="0"/>
              <a:t>Данилова В.В. - 09.06.2016</a:t>
            </a:r>
            <a:endParaRPr lang="ru-RU"/>
          </a:p>
        </p:txBody>
      </p:sp>
      <p:sp>
        <p:nvSpPr>
          <p:cNvPr id="6" name="Номер слайда 5"/>
          <p:cNvSpPr>
            <a:spLocks noGrp="1"/>
          </p:cNvSpPr>
          <p:nvPr>
            <p:ph type="sldNum" sz="quarter" idx="12"/>
          </p:nvPr>
        </p:nvSpPr>
        <p:spPr/>
        <p:txBody>
          <a:bodyPr/>
          <a:lstStyle/>
          <a:p>
            <a:fld id="{356897BB-6ECE-4E10-97FA-803E774F7852}" type="slidenum">
              <a:rPr lang="ru-RU" smtClean="0"/>
              <a:t>‹#›</a:t>
            </a:fld>
            <a:endParaRPr lang="ru-RU"/>
          </a:p>
        </p:txBody>
      </p:sp>
    </p:spTree>
    <p:extLst>
      <p:ext uri="{BB962C8B-B14F-4D97-AF65-F5344CB8AC3E}">
        <p14:creationId xmlns:p14="http://schemas.microsoft.com/office/powerpoint/2010/main" val="3220119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21E8FFC-D421-4B8F-90D0-E6A8D766B0A3}" type="datetime1">
              <a:rPr lang="ru-RU" smtClean="0"/>
              <a:t>07.07.2016</a:t>
            </a:fld>
            <a:endParaRPr lang="ru-RU"/>
          </a:p>
        </p:txBody>
      </p:sp>
      <p:sp>
        <p:nvSpPr>
          <p:cNvPr id="5" name="Нижний колонтитул 4"/>
          <p:cNvSpPr>
            <a:spLocks noGrp="1"/>
          </p:cNvSpPr>
          <p:nvPr>
            <p:ph type="ftr" sz="quarter" idx="11"/>
          </p:nvPr>
        </p:nvSpPr>
        <p:spPr/>
        <p:txBody>
          <a:bodyPr/>
          <a:lstStyle/>
          <a:p>
            <a:r>
              <a:rPr lang="ru-RU" smtClean="0"/>
              <a:t>Данилова В.В. - 09.06.2016</a:t>
            </a:r>
            <a:endParaRPr lang="ru-RU"/>
          </a:p>
        </p:txBody>
      </p:sp>
      <p:sp>
        <p:nvSpPr>
          <p:cNvPr id="6" name="Номер слайда 5"/>
          <p:cNvSpPr>
            <a:spLocks noGrp="1"/>
          </p:cNvSpPr>
          <p:nvPr>
            <p:ph type="sldNum" sz="quarter" idx="12"/>
          </p:nvPr>
        </p:nvSpPr>
        <p:spPr/>
        <p:txBody>
          <a:bodyPr/>
          <a:lstStyle/>
          <a:p>
            <a:fld id="{356897BB-6ECE-4E10-97FA-803E774F7852}" type="slidenum">
              <a:rPr lang="ru-RU" smtClean="0"/>
              <a:t>‹#›</a:t>
            </a:fld>
            <a:endParaRPr lang="ru-RU"/>
          </a:p>
        </p:txBody>
      </p:sp>
    </p:spTree>
    <p:extLst>
      <p:ext uri="{BB962C8B-B14F-4D97-AF65-F5344CB8AC3E}">
        <p14:creationId xmlns:p14="http://schemas.microsoft.com/office/powerpoint/2010/main" val="44900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4C455E9-A70A-4212-AB71-936AB4757EEE}" type="datetime1">
              <a:rPr lang="ru-RU" smtClean="0"/>
              <a:t>07.07.2016</a:t>
            </a:fld>
            <a:endParaRPr lang="ru-RU"/>
          </a:p>
        </p:txBody>
      </p:sp>
      <p:sp>
        <p:nvSpPr>
          <p:cNvPr id="6" name="Нижний колонтитул 5"/>
          <p:cNvSpPr>
            <a:spLocks noGrp="1"/>
          </p:cNvSpPr>
          <p:nvPr>
            <p:ph type="ftr" sz="quarter" idx="11"/>
          </p:nvPr>
        </p:nvSpPr>
        <p:spPr/>
        <p:txBody>
          <a:bodyPr/>
          <a:lstStyle/>
          <a:p>
            <a:r>
              <a:rPr lang="ru-RU" smtClean="0"/>
              <a:t>Данилова В.В. - 09.06.2016</a:t>
            </a:r>
            <a:endParaRPr lang="ru-RU"/>
          </a:p>
        </p:txBody>
      </p:sp>
      <p:sp>
        <p:nvSpPr>
          <p:cNvPr id="7" name="Номер слайда 6"/>
          <p:cNvSpPr>
            <a:spLocks noGrp="1"/>
          </p:cNvSpPr>
          <p:nvPr>
            <p:ph type="sldNum" sz="quarter" idx="12"/>
          </p:nvPr>
        </p:nvSpPr>
        <p:spPr/>
        <p:txBody>
          <a:bodyPr/>
          <a:lstStyle/>
          <a:p>
            <a:fld id="{356897BB-6ECE-4E10-97FA-803E774F7852}" type="slidenum">
              <a:rPr lang="ru-RU" smtClean="0"/>
              <a:t>‹#›</a:t>
            </a:fld>
            <a:endParaRPr lang="ru-RU"/>
          </a:p>
        </p:txBody>
      </p:sp>
    </p:spTree>
    <p:extLst>
      <p:ext uri="{BB962C8B-B14F-4D97-AF65-F5344CB8AC3E}">
        <p14:creationId xmlns:p14="http://schemas.microsoft.com/office/powerpoint/2010/main" val="2377718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0D50A55-8F74-42F3-8448-88F929A1A35C}" type="datetime1">
              <a:rPr lang="ru-RU" smtClean="0"/>
              <a:t>07.07.2016</a:t>
            </a:fld>
            <a:endParaRPr lang="ru-RU"/>
          </a:p>
        </p:txBody>
      </p:sp>
      <p:sp>
        <p:nvSpPr>
          <p:cNvPr id="8" name="Нижний колонтитул 7"/>
          <p:cNvSpPr>
            <a:spLocks noGrp="1"/>
          </p:cNvSpPr>
          <p:nvPr>
            <p:ph type="ftr" sz="quarter" idx="11"/>
          </p:nvPr>
        </p:nvSpPr>
        <p:spPr/>
        <p:txBody>
          <a:bodyPr/>
          <a:lstStyle/>
          <a:p>
            <a:r>
              <a:rPr lang="ru-RU" smtClean="0"/>
              <a:t>Данилова В.В. - 09.06.2016</a:t>
            </a:r>
            <a:endParaRPr lang="ru-RU"/>
          </a:p>
        </p:txBody>
      </p:sp>
      <p:sp>
        <p:nvSpPr>
          <p:cNvPr id="9" name="Номер слайда 8"/>
          <p:cNvSpPr>
            <a:spLocks noGrp="1"/>
          </p:cNvSpPr>
          <p:nvPr>
            <p:ph type="sldNum" sz="quarter" idx="12"/>
          </p:nvPr>
        </p:nvSpPr>
        <p:spPr/>
        <p:txBody>
          <a:bodyPr/>
          <a:lstStyle/>
          <a:p>
            <a:fld id="{356897BB-6ECE-4E10-97FA-803E774F7852}" type="slidenum">
              <a:rPr lang="ru-RU" smtClean="0"/>
              <a:t>‹#›</a:t>
            </a:fld>
            <a:endParaRPr lang="ru-RU"/>
          </a:p>
        </p:txBody>
      </p:sp>
    </p:spTree>
    <p:extLst>
      <p:ext uri="{BB962C8B-B14F-4D97-AF65-F5344CB8AC3E}">
        <p14:creationId xmlns:p14="http://schemas.microsoft.com/office/powerpoint/2010/main" val="4003174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0838BE-F8D5-42F3-AB5A-097FA4416104}" type="datetime1">
              <a:rPr lang="ru-RU" smtClean="0"/>
              <a:t>07.07.2016</a:t>
            </a:fld>
            <a:endParaRPr lang="ru-RU"/>
          </a:p>
        </p:txBody>
      </p:sp>
      <p:sp>
        <p:nvSpPr>
          <p:cNvPr id="4" name="Нижний колонтитул 3"/>
          <p:cNvSpPr>
            <a:spLocks noGrp="1"/>
          </p:cNvSpPr>
          <p:nvPr>
            <p:ph type="ftr" sz="quarter" idx="11"/>
          </p:nvPr>
        </p:nvSpPr>
        <p:spPr/>
        <p:txBody>
          <a:bodyPr/>
          <a:lstStyle/>
          <a:p>
            <a:r>
              <a:rPr lang="ru-RU" smtClean="0"/>
              <a:t>Данилова В.В. - 09.06.2016</a:t>
            </a:r>
            <a:endParaRPr lang="ru-RU"/>
          </a:p>
        </p:txBody>
      </p:sp>
      <p:sp>
        <p:nvSpPr>
          <p:cNvPr id="5" name="Номер слайда 4"/>
          <p:cNvSpPr>
            <a:spLocks noGrp="1"/>
          </p:cNvSpPr>
          <p:nvPr>
            <p:ph type="sldNum" sz="quarter" idx="12"/>
          </p:nvPr>
        </p:nvSpPr>
        <p:spPr/>
        <p:txBody>
          <a:bodyPr/>
          <a:lstStyle/>
          <a:p>
            <a:fld id="{356897BB-6ECE-4E10-97FA-803E774F7852}" type="slidenum">
              <a:rPr lang="ru-RU" smtClean="0"/>
              <a:t>‹#›</a:t>
            </a:fld>
            <a:endParaRPr lang="ru-RU"/>
          </a:p>
        </p:txBody>
      </p:sp>
    </p:spTree>
    <p:extLst>
      <p:ext uri="{BB962C8B-B14F-4D97-AF65-F5344CB8AC3E}">
        <p14:creationId xmlns:p14="http://schemas.microsoft.com/office/powerpoint/2010/main" val="2644888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FCCDE7B-6CF7-44E1-8323-901FF1FA5D25}" type="datetime1">
              <a:rPr lang="ru-RU" smtClean="0"/>
              <a:t>07.07.2016</a:t>
            </a:fld>
            <a:endParaRPr lang="ru-RU"/>
          </a:p>
        </p:txBody>
      </p:sp>
      <p:sp>
        <p:nvSpPr>
          <p:cNvPr id="3" name="Нижний колонтитул 2"/>
          <p:cNvSpPr>
            <a:spLocks noGrp="1"/>
          </p:cNvSpPr>
          <p:nvPr>
            <p:ph type="ftr" sz="quarter" idx="11"/>
          </p:nvPr>
        </p:nvSpPr>
        <p:spPr/>
        <p:txBody>
          <a:bodyPr/>
          <a:lstStyle/>
          <a:p>
            <a:r>
              <a:rPr lang="ru-RU" smtClean="0"/>
              <a:t>Данилова В.В. - 09.06.2016</a:t>
            </a:r>
            <a:endParaRPr lang="ru-RU"/>
          </a:p>
        </p:txBody>
      </p:sp>
      <p:sp>
        <p:nvSpPr>
          <p:cNvPr id="4" name="Номер слайда 3"/>
          <p:cNvSpPr>
            <a:spLocks noGrp="1"/>
          </p:cNvSpPr>
          <p:nvPr>
            <p:ph type="sldNum" sz="quarter" idx="12"/>
          </p:nvPr>
        </p:nvSpPr>
        <p:spPr/>
        <p:txBody>
          <a:bodyPr/>
          <a:lstStyle/>
          <a:p>
            <a:fld id="{356897BB-6ECE-4E10-97FA-803E774F7852}" type="slidenum">
              <a:rPr lang="ru-RU" smtClean="0"/>
              <a:t>‹#›</a:t>
            </a:fld>
            <a:endParaRPr lang="ru-RU"/>
          </a:p>
        </p:txBody>
      </p:sp>
    </p:spTree>
    <p:extLst>
      <p:ext uri="{BB962C8B-B14F-4D97-AF65-F5344CB8AC3E}">
        <p14:creationId xmlns:p14="http://schemas.microsoft.com/office/powerpoint/2010/main" val="576179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3B5841D7-1C01-4AC0-8447-B17BAF1ECC8B}" type="datetime1">
              <a:rPr lang="ru-RU" smtClean="0"/>
              <a:t>07.07.2016</a:t>
            </a:fld>
            <a:endParaRPr lang="ru-RU"/>
          </a:p>
        </p:txBody>
      </p:sp>
      <p:sp>
        <p:nvSpPr>
          <p:cNvPr id="6" name="Нижний колонтитул 5"/>
          <p:cNvSpPr>
            <a:spLocks noGrp="1"/>
          </p:cNvSpPr>
          <p:nvPr>
            <p:ph type="ftr" sz="quarter" idx="11"/>
          </p:nvPr>
        </p:nvSpPr>
        <p:spPr/>
        <p:txBody>
          <a:bodyPr/>
          <a:lstStyle/>
          <a:p>
            <a:r>
              <a:rPr lang="ru-RU" smtClean="0"/>
              <a:t>Данилова В.В. - 09.06.2016</a:t>
            </a:r>
            <a:endParaRPr lang="ru-RU"/>
          </a:p>
        </p:txBody>
      </p:sp>
      <p:sp>
        <p:nvSpPr>
          <p:cNvPr id="7" name="Номер слайда 6"/>
          <p:cNvSpPr>
            <a:spLocks noGrp="1"/>
          </p:cNvSpPr>
          <p:nvPr>
            <p:ph type="sldNum" sz="quarter" idx="12"/>
          </p:nvPr>
        </p:nvSpPr>
        <p:spPr/>
        <p:txBody>
          <a:bodyPr/>
          <a:lstStyle/>
          <a:p>
            <a:fld id="{356897BB-6ECE-4E10-97FA-803E774F7852}" type="slidenum">
              <a:rPr lang="ru-RU" smtClean="0"/>
              <a:t>‹#›</a:t>
            </a:fld>
            <a:endParaRPr lang="ru-RU"/>
          </a:p>
        </p:txBody>
      </p:sp>
    </p:spTree>
    <p:extLst>
      <p:ext uri="{BB962C8B-B14F-4D97-AF65-F5344CB8AC3E}">
        <p14:creationId xmlns:p14="http://schemas.microsoft.com/office/powerpoint/2010/main" val="505223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0B86465C-4A8C-4B02-839C-301C89A19FFA}" type="datetime1">
              <a:rPr lang="ru-RU" smtClean="0"/>
              <a:t>07.07.2016</a:t>
            </a:fld>
            <a:endParaRPr lang="ru-RU"/>
          </a:p>
        </p:txBody>
      </p:sp>
      <p:sp>
        <p:nvSpPr>
          <p:cNvPr id="6" name="Нижний колонтитул 5"/>
          <p:cNvSpPr>
            <a:spLocks noGrp="1"/>
          </p:cNvSpPr>
          <p:nvPr>
            <p:ph type="ftr" sz="quarter" idx="11"/>
          </p:nvPr>
        </p:nvSpPr>
        <p:spPr/>
        <p:txBody>
          <a:bodyPr/>
          <a:lstStyle/>
          <a:p>
            <a:r>
              <a:rPr lang="ru-RU" smtClean="0"/>
              <a:t>Данилова В.В. - 09.06.2016</a:t>
            </a:r>
            <a:endParaRPr lang="ru-RU"/>
          </a:p>
        </p:txBody>
      </p:sp>
      <p:sp>
        <p:nvSpPr>
          <p:cNvPr id="7" name="Номер слайда 6"/>
          <p:cNvSpPr>
            <a:spLocks noGrp="1"/>
          </p:cNvSpPr>
          <p:nvPr>
            <p:ph type="sldNum" sz="quarter" idx="12"/>
          </p:nvPr>
        </p:nvSpPr>
        <p:spPr/>
        <p:txBody>
          <a:bodyPr/>
          <a:lstStyle/>
          <a:p>
            <a:fld id="{356897BB-6ECE-4E10-97FA-803E774F7852}" type="slidenum">
              <a:rPr lang="ru-RU" smtClean="0"/>
              <a:t>‹#›</a:t>
            </a:fld>
            <a:endParaRPr lang="ru-RU"/>
          </a:p>
        </p:txBody>
      </p:sp>
    </p:spTree>
    <p:extLst>
      <p:ext uri="{BB962C8B-B14F-4D97-AF65-F5344CB8AC3E}">
        <p14:creationId xmlns:p14="http://schemas.microsoft.com/office/powerpoint/2010/main" val="2867509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06DD171-981E-4498-931E-BC71C0CB1C56}" type="datetime1">
              <a:rPr lang="ru-RU" smtClean="0"/>
              <a:t>07.07.2016</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ru-RU" smtClean="0"/>
              <a:t>Данилова В.В. - 09.06.2016</a:t>
            </a:r>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56897BB-6ECE-4E10-97FA-803E774F7852}" type="slidenum">
              <a:rPr lang="ru-RU" smtClean="0"/>
              <a:t>‹#›</a:t>
            </a:fld>
            <a:endParaRPr lang="ru-RU"/>
          </a:p>
        </p:txBody>
      </p:sp>
    </p:spTree>
    <p:extLst>
      <p:ext uri="{BB962C8B-B14F-4D97-AF65-F5344CB8AC3E}">
        <p14:creationId xmlns:p14="http://schemas.microsoft.com/office/powerpoint/2010/main" val="1883675260"/>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gif"/></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6441159"/>
            <a:ext cx="9144000" cy="307777"/>
          </a:xfrm>
          <a:prstGeom prst="rect">
            <a:avLst/>
          </a:prstGeom>
          <a:noFill/>
        </p:spPr>
        <p:txBody>
          <a:bodyPr wrap="square" rtlCol="0">
            <a:spAutoFit/>
          </a:bodyPr>
          <a:lstStyle/>
          <a:p>
            <a:pPr algn="ctr"/>
            <a:r>
              <a:rPr lang="ru-RU" sz="1400" b="1" dirty="0">
                <a:solidFill>
                  <a:schemeClr val="bg1"/>
                </a:solidFill>
                <a:latin typeface="Times New Roman" panose="02020603050405020304" pitchFamily="18" charset="0"/>
                <a:cs typeface="Times New Roman" panose="02020603050405020304" pitchFamily="18" charset="0"/>
              </a:rPr>
              <a:t>Москва 2016</a:t>
            </a:r>
          </a:p>
        </p:txBody>
      </p:sp>
      <p:pic>
        <p:nvPicPr>
          <p:cNvPr id="1068" name="Picture 44" descr="http://cs615620.vk.me/u27588847/docs/97d0587c080b/Logo_Mifi_V_Ryzhem_Na_Belom.png?extra=5QpRauHH9OiJXV-MhGSkqAFwtqxBLg469LWvyHW00GqgvYGenzRQP988G_6g9Gzealb3l553mGXJg2JzWD0qSwYHIpYuZjfKPqQunrWJoYF6WdjZcnFZZZJ5PQJEQhm9Jc4eeM5EAO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0324" y="4600912"/>
            <a:ext cx="1243349" cy="12119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 y="3784790"/>
            <a:ext cx="9144000" cy="646331"/>
          </a:xfrm>
          <a:prstGeom prst="rect">
            <a:avLst/>
          </a:prstGeom>
          <a:noFill/>
        </p:spPr>
        <p:txBody>
          <a:bodyPr wrap="square" rtlCol="0">
            <a:spAutoFit/>
          </a:bodyPr>
          <a:lstStyle/>
          <a:p>
            <a:pPr algn="ctr"/>
            <a:r>
              <a:rPr lang="en-US" dirty="0" err="1" smtClean="0">
                <a:latin typeface="Times New Roman" panose="02020603050405020304" pitchFamily="18" charset="0"/>
                <a:cs typeface="Times New Roman" panose="02020603050405020304" pitchFamily="18" charset="0"/>
              </a:rPr>
              <a:t>Valeriya</a:t>
            </a:r>
            <a:r>
              <a:rPr lang="en-US" dirty="0" smtClean="0">
                <a:latin typeface="Times New Roman" panose="02020603050405020304" pitchFamily="18" charset="0"/>
                <a:cs typeface="Times New Roman" panose="02020603050405020304" pitchFamily="18" charset="0"/>
              </a:rPr>
              <a:t> V. Danilova</a:t>
            </a:r>
          </a:p>
          <a:p>
            <a:pPr algn="ctr"/>
            <a:r>
              <a:rPr lang="en-US" dirty="0" smtClean="0">
                <a:latin typeface="Times New Roman" panose="02020603050405020304" pitchFamily="18" charset="0"/>
                <a:cs typeface="Times New Roman" panose="02020603050405020304" pitchFamily="18" charset="0"/>
              </a:rPr>
              <a:t>NRNU </a:t>
            </a:r>
            <a:r>
              <a:rPr lang="en-US" dirty="0" err="1" smtClean="0">
                <a:latin typeface="Times New Roman" panose="02020603050405020304" pitchFamily="18" charset="0"/>
                <a:cs typeface="Times New Roman" panose="02020603050405020304" pitchFamily="18" charset="0"/>
              </a:rPr>
              <a:t>MEPhI</a:t>
            </a:r>
            <a:endParaRPr lang="ru-RU"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 y="2757635"/>
            <a:ext cx="9144000" cy="830997"/>
          </a:xfrm>
          <a:prstGeom prst="rect">
            <a:avLst/>
          </a:prstGeom>
          <a:noFill/>
        </p:spPr>
        <p:txBody>
          <a:bodyPr wrap="square" rtlCol="0">
            <a:spAutoFit/>
          </a:bodyPr>
          <a:lstStyle/>
          <a:p>
            <a:pPr algn="ctr"/>
            <a:r>
              <a:rPr lang="en-US" sz="2400" b="1" dirty="0">
                <a:solidFill>
                  <a:schemeClr val="accent1">
                    <a:lumMod val="50000"/>
                  </a:schemeClr>
                </a:solidFill>
                <a:latin typeface="Times New Roman" panose="02020603050405020304" pitchFamily="18" charset="0"/>
                <a:cs typeface="Times New Roman" panose="02020603050405020304" pitchFamily="18" charset="0"/>
              </a:rPr>
              <a:t>Method of terminological system's formation </a:t>
            </a:r>
            <a:endParaRPr lang="en-US" sz="2400" b="1" dirty="0" smtClean="0">
              <a:solidFill>
                <a:schemeClr val="accent1">
                  <a:lumMod val="50000"/>
                </a:schemeClr>
              </a:solidFill>
              <a:latin typeface="Times New Roman" panose="02020603050405020304" pitchFamily="18" charset="0"/>
              <a:cs typeface="Times New Roman" panose="02020603050405020304" pitchFamily="18" charset="0"/>
            </a:endParaRPr>
          </a:p>
          <a:p>
            <a:pPr algn="ct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to </a:t>
            </a:r>
            <a:r>
              <a:rPr lang="en-US" sz="2400" b="1" dirty="0">
                <a:solidFill>
                  <a:schemeClr val="accent1">
                    <a:lumMod val="50000"/>
                  </a:schemeClr>
                </a:solidFill>
                <a:latin typeface="Times New Roman" panose="02020603050405020304" pitchFamily="18" charset="0"/>
                <a:cs typeface="Times New Roman" panose="02020603050405020304" pitchFamily="18" charset="0"/>
              </a:rPr>
              <a:t>determine the level of product development</a:t>
            </a:r>
            <a:endParaRPr lang="ru-RU"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316212" y="5978980"/>
            <a:ext cx="6552728" cy="738664"/>
          </a:xfrm>
          <a:prstGeom prst="rect">
            <a:avLst/>
          </a:prstGeom>
          <a:noFill/>
        </p:spPr>
        <p:txBody>
          <a:bodyPr wrap="square" rtlCol="0">
            <a:spAutoFit/>
          </a:bodyPr>
          <a:lstStyle/>
          <a:p>
            <a:pPr algn="ctr"/>
            <a:r>
              <a:rPr lang="en-US" sz="1400" i="1" dirty="0">
                <a:latin typeface="Times New Roman" panose="02020603050405020304" pitchFamily="18" charset="0"/>
                <a:cs typeface="Times New Roman" panose="02020603050405020304" pitchFamily="18" charset="0"/>
              </a:rPr>
              <a:t>The 7th International Conference "Distributed Computing and Grid-technologies in Science and Education" (GRID 2016</a:t>
            </a:r>
            <a:r>
              <a:rPr lang="en-US" sz="1400" i="1" dirty="0" smtClean="0">
                <a:latin typeface="Times New Roman" panose="02020603050405020304" pitchFamily="18" charset="0"/>
                <a:cs typeface="Times New Roman" panose="02020603050405020304" pitchFamily="18" charset="0"/>
              </a:rPr>
              <a:t>)</a:t>
            </a:r>
          </a:p>
          <a:p>
            <a:pPr algn="ctr"/>
            <a:r>
              <a:rPr lang="en-US" sz="1400" dirty="0" err="1" smtClean="0">
                <a:latin typeface="Times New Roman" panose="02020603050405020304" pitchFamily="18" charset="0"/>
                <a:cs typeface="Times New Roman" panose="02020603050405020304" pitchFamily="18" charset="0"/>
              </a:rPr>
              <a:t>Dubna</a:t>
            </a:r>
            <a:endParaRPr lang="ru-RU" sz="14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4"/>
          <a:stretch>
            <a:fillRect/>
          </a:stretch>
        </p:blipFill>
        <p:spPr>
          <a:xfrm>
            <a:off x="-1" y="-7667"/>
            <a:ext cx="9185155" cy="2140523"/>
          </a:xfrm>
          <a:prstGeom prst="rect">
            <a:avLst/>
          </a:prstGeom>
        </p:spPr>
      </p:pic>
    </p:spTree>
    <p:extLst>
      <p:ext uri="{BB962C8B-B14F-4D97-AF65-F5344CB8AC3E}">
        <p14:creationId xmlns:p14="http://schemas.microsoft.com/office/powerpoint/2010/main" val="194527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767345" y="5481345"/>
            <a:ext cx="1376655" cy="1376655"/>
          </a:xfrm>
          <a:prstGeom prst="rect">
            <a:avLst/>
          </a:prstGeom>
          <a:effectLst/>
        </p:spPr>
      </p:pic>
      <p:sp>
        <p:nvSpPr>
          <p:cNvPr id="8" name="Прямоугольник 7"/>
          <p:cNvSpPr/>
          <p:nvPr/>
        </p:nvSpPr>
        <p:spPr>
          <a:xfrm>
            <a:off x="75811" y="4804408"/>
            <a:ext cx="3429000" cy="1708160"/>
          </a:xfrm>
          <a:prstGeom prst="rect">
            <a:avLst/>
          </a:prstGeom>
        </p:spPr>
        <p:txBody>
          <a:bodyPr wrap="square">
            <a:spAutoFit/>
          </a:bodyPr>
          <a:lstStyle/>
          <a:p>
            <a:r>
              <a:rPr lang="en-US" sz="1050" b="1" dirty="0" smtClean="0">
                <a:solidFill>
                  <a:srgbClr val="50632A"/>
                </a:solidFill>
                <a:latin typeface="Times New Roman" panose="02020603050405020304" pitchFamily="18" charset="0"/>
              </a:rPr>
              <a:t>2 </a:t>
            </a:r>
            <a:r>
              <a:rPr lang="en-US" sz="1050" b="1" dirty="0">
                <a:solidFill>
                  <a:srgbClr val="50632A"/>
                </a:solidFill>
                <a:latin typeface="Times New Roman" panose="02020603050405020304" pitchFamily="18" charset="0"/>
              </a:rPr>
              <a:t>- Patents</a:t>
            </a:r>
          </a:p>
          <a:p>
            <a:r>
              <a:rPr lang="en-US" sz="1050" b="1" dirty="0">
                <a:solidFill>
                  <a:srgbClr val="50632A"/>
                </a:solidFill>
                <a:latin typeface="Times New Roman" panose="02020603050405020304" pitchFamily="18" charset="0"/>
              </a:rPr>
              <a:t>3 – Additional documentation</a:t>
            </a:r>
          </a:p>
          <a:p>
            <a:r>
              <a:rPr lang="en-US" sz="1050" b="1" dirty="0">
                <a:solidFill>
                  <a:srgbClr val="50632A"/>
                </a:solidFill>
                <a:latin typeface="Times New Roman" panose="02020603050405020304" pitchFamily="18" charset="0"/>
              </a:rPr>
              <a:t>4 – Design study</a:t>
            </a:r>
          </a:p>
          <a:p>
            <a:r>
              <a:rPr lang="en-US" sz="1050" b="1" dirty="0">
                <a:solidFill>
                  <a:srgbClr val="50632A"/>
                </a:solidFill>
                <a:latin typeface="Times New Roman" panose="02020603050405020304" pitchFamily="18" charset="0"/>
              </a:rPr>
              <a:t>5 – Results of the process analysis and cost estimates</a:t>
            </a:r>
          </a:p>
          <a:p>
            <a:r>
              <a:rPr lang="en-US" sz="1050" b="1" dirty="0">
                <a:solidFill>
                  <a:srgbClr val="50632A"/>
                </a:solidFill>
                <a:latin typeface="Times New Roman" panose="02020603050405020304" pitchFamily="18" charset="0"/>
              </a:rPr>
              <a:t>6 - Publication</a:t>
            </a:r>
          </a:p>
          <a:p>
            <a:r>
              <a:rPr lang="en-US" sz="1050" b="1" dirty="0">
                <a:solidFill>
                  <a:srgbClr val="50632A"/>
                </a:solidFill>
                <a:latin typeface="Times New Roman" panose="02020603050405020304" pitchFamily="18" charset="0"/>
              </a:rPr>
              <a:t>7 – Cost model</a:t>
            </a:r>
          </a:p>
          <a:p>
            <a:r>
              <a:rPr lang="en-US" sz="1050" b="1" dirty="0">
                <a:solidFill>
                  <a:srgbClr val="50632A"/>
                </a:solidFill>
                <a:latin typeface="Times New Roman" panose="02020603050405020304" pitchFamily="18" charset="0"/>
              </a:rPr>
              <a:t>8 – Design parameters</a:t>
            </a:r>
          </a:p>
          <a:p>
            <a:r>
              <a:rPr lang="en-US" sz="1050" b="1" dirty="0">
                <a:solidFill>
                  <a:srgbClr val="50632A"/>
                </a:solidFill>
                <a:latin typeface="Times New Roman" panose="02020603050405020304" pitchFamily="18" charset="0"/>
              </a:rPr>
              <a:t>9 – Risks/laboratory studies</a:t>
            </a:r>
          </a:p>
          <a:p>
            <a:r>
              <a:rPr lang="en-US" sz="1050" b="1" dirty="0">
                <a:solidFill>
                  <a:srgbClr val="50632A"/>
                </a:solidFill>
                <a:latin typeface="Times New Roman" panose="02020603050405020304" pitchFamily="18" charset="0"/>
              </a:rPr>
              <a:t>10 – Test in real time</a:t>
            </a:r>
          </a:p>
          <a:p>
            <a:r>
              <a:rPr lang="en-US" sz="1050" b="1" dirty="0">
                <a:solidFill>
                  <a:srgbClr val="50632A"/>
                </a:solidFill>
                <a:latin typeface="Times New Roman" panose="02020603050405020304" pitchFamily="18" charset="0"/>
              </a:rPr>
              <a:t>11 – Risk management strategy</a:t>
            </a:r>
            <a:endParaRPr lang="ru-RU" sz="1050" dirty="0"/>
          </a:p>
        </p:txBody>
      </p:sp>
      <p:sp>
        <p:nvSpPr>
          <p:cNvPr id="5" name="Номер слайда 4"/>
          <p:cNvSpPr>
            <a:spLocks noGrp="1"/>
          </p:cNvSpPr>
          <p:nvPr>
            <p:ph type="sldNum" sz="quarter" idx="12"/>
          </p:nvPr>
        </p:nvSpPr>
        <p:spPr>
          <a:xfrm>
            <a:off x="7020272" y="6394404"/>
            <a:ext cx="2057400" cy="365125"/>
          </a:xfrm>
        </p:spPr>
        <p:txBody>
          <a:bodyPr/>
          <a:lstStyle/>
          <a:p>
            <a:fld id="{356897BB-6ECE-4E10-97FA-803E774F7852}" type="slidenum">
              <a:rPr lang="ru-RU" sz="2000" b="1" smtClean="0">
                <a:solidFill>
                  <a:schemeClr val="bg1"/>
                </a:solidFill>
                <a:latin typeface="Times New Roman" panose="02020603050405020304" pitchFamily="18" charset="0"/>
                <a:cs typeface="Times New Roman" panose="02020603050405020304" pitchFamily="18" charset="0"/>
              </a:rPr>
              <a:t>10</a:t>
            </a:fld>
            <a:endParaRPr lang="ru-RU" sz="2000" b="1" dirty="0">
              <a:solidFill>
                <a:schemeClr val="bg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504811" y="4885200"/>
            <a:ext cx="3672408" cy="1546577"/>
          </a:xfrm>
          <a:prstGeom prst="rect">
            <a:avLst/>
          </a:prstGeom>
        </p:spPr>
        <p:txBody>
          <a:bodyPr wrap="square">
            <a:spAutoFit/>
          </a:bodyPr>
          <a:lstStyle/>
          <a:p>
            <a:r>
              <a:rPr lang="en-US" sz="1050" b="1" dirty="0">
                <a:solidFill>
                  <a:srgbClr val="50632A"/>
                </a:solidFill>
                <a:latin typeface="Times New Roman" panose="02020603050405020304" pitchFamily="18" charset="0"/>
              </a:rPr>
              <a:t>12 – Production strategy </a:t>
            </a:r>
          </a:p>
          <a:p>
            <a:r>
              <a:rPr lang="en-US" sz="1050" b="1" dirty="0">
                <a:solidFill>
                  <a:srgbClr val="50632A"/>
                </a:solidFill>
                <a:latin typeface="Times New Roman" panose="02020603050405020304" pitchFamily="18" charset="0"/>
              </a:rPr>
              <a:t>13 – Personnel requirements </a:t>
            </a:r>
          </a:p>
          <a:p>
            <a:r>
              <a:rPr lang="en-US" sz="1050" b="1" dirty="0">
                <a:solidFill>
                  <a:srgbClr val="50632A"/>
                </a:solidFill>
                <a:latin typeface="Times New Roman" panose="02020603050405020304" pitchFamily="18" charset="0"/>
              </a:rPr>
              <a:t>14 – Facility requirements</a:t>
            </a:r>
          </a:p>
          <a:p>
            <a:r>
              <a:rPr lang="en-US" sz="1050" b="1" dirty="0">
                <a:solidFill>
                  <a:srgbClr val="50632A"/>
                </a:solidFill>
                <a:latin typeface="Times New Roman" panose="02020603050405020304" pitchFamily="18" charset="0"/>
              </a:rPr>
              <a:t>15 – Results of the production system test</a:t>
            </a:r>
          </a:p>
          <a:p>
            <a:r>
              <a:rPr lang="en-US" sz="1050" b="1" dirty="0">
                <a:solidFill>
                  <a:srgbClr val="50632A"/>
                </a:solidFill>
                <a:latin typeface="Times New Roman" panose="02020603050405020304" pitchFamily="18" charset="0"/>
              </a:rPr>
              <a:t>16 – Risk model </a:t>
            </a:r>
          </a:p>
          <a:p>
            <a:r>
              <a:rPr lang="en-US" sz="1050" b="1" dirty="0">
                <a:solidFill>
                  <a:srgbClr val="50632A"/>
                </a:solidFill>
                <a:latin typeface="Times New Roman" panose="02020603050405020304" pitchFamily="18" charset="0"/>
              </a:rPr>
              <a:t>17 – Design and technical documentation</a:t>
            </a:r>
          </a:p>
          <a:p>
            <a:r>
              <a:rPr lang="en-US" sz="1050" b="1" dirty="0">
                <a:solidFill>
                  <a:srgbClr val="50632A"/>
                </a:solidFill>
                <a:latin typeface="Times New Roman" panose="02020603050405020304" pitchFamily="18" charset="0"/>
              </a:rPr>
              <a:t>18 – Production plan for launch</a:t>
            </a:r>
          </a:p>
          <a:p>
            <a:r>
              <a:rPr lang="en-US" sz="1050" b="1" dirty="0">
                <a:solidFill>
                  <a:srgbClr val="50632A"/>
                </a:solidFill>
                <a:latin typeface="Times New Roman" panose="02020603050405020304" pitchFamily="18" charset="0"/>
              </a:rPr>
              <a:t>19 – Cost model with unit costs</a:t>
            </a:r>
          </a:p>
          <a:p>
            <a:r>
              <a:rPr lang="en-US" sz="1050" b="1" dirty="0">
                <a:solidFill>
                  <a:srgbClr val="50632A"/>
                </a:solidFill>
                <a:latin typeface="Times New Roman" panose="02020603050405020304" pitchFamily="18" charset="0"/>
              </a:rPr>
              <a:t>20 – Range of equipment, test stands</a:t>
            </a:r>
            <a:endParaRPr lang="ru-RU" sz="1050" dirty="0"/>
          </a:p>
        </p:txBody>
      </p:sp>
      <p:sp>
        <p:nvSpPr>
          <p:cNvPr id="10" name="Прямоугольник 9"/>
          <p:cNvSpPr/>
          <p:nvPr/>
        </p:nvSpPr>
        <p:spPr>
          <a:xfrm>
            <a:off x="6287616" y="5135375"/>
            <a:ext cx="2790056" cy="769441"/>
          </a:xfrm>
          <a:prstGeom prst="rect">
            <a:avLst/>
          </a:prstGeom>
        </p:spPr>
        <p:txBody>
          <a:bodyPr wrap="square">
            <a:spAutoFit/>
          </a:bodyPr>
          <a:lstStyle/>
          <a:p>
            <a:r>
              <a:rPr lang="en-US" sz="1100" b="1" dirty="0">
                <a:solidFill>
                  <a:srgbClr val="C00000"/>
                </a:solidFill>
                <a:latin typeface="Times New Roman" panose="02020603050405020304" pitchFamily="18" charset="0"/>
              </a:rPr>
              <a:t>1 – Experimental model</a:t>
            </a:r>
          </a:p>
          <a:p>
            <a:r>
              <a:rPr lang="en-US" sz="1100" b="1" dirty="0">
                <a:solidFill>
                  <a:srgbClr val="C00000"/>
                </a:solidFill>
                <a:latin typeface="Times New Roman" panose="02020603050405020304" pitchFamily="18" charset="0"/>
              </a:rPr>
              <a:t>2 – Product prototype</a:t>
            </a:r>
          </a:p>
          <a:p>
            <a:r>
              <a:rPr lang="en-US" sz="1100" b="1" dirty="0">
                <a:solidFill>
                  <a:srgbClr val="C00000"/>
                </a:solidFill>
                <a:latin typeface="Times New Roman" panose="02020603050405020304" pitchFamily="18" charset="0"/>
              </a:rPr>
              <a:t>3 – Prototypes of production processes, technologies, materials, test equipment</a:t>
            </a:r>
            <a:endParaRPr lang="ru-RU" sz="1100" dirty="0"/>
          </a:p>
        </p:txBody>
      </p:sp>
      <p:pic>
        <p:nvPicPr>
          <p:cNvPr id="2" name="Рисунок 1"/>
          <p:cNvPicPr>
            <a:picLocks noChangeAspect="1"/>
          </p:cNvPicPr>
          <p:nvPr/>
        </p:nvPicPr>
        <p:blipFill rotWithShape="1">
          <a:blip r:embed="rId4" cstate="print">
            <a:extLst>
              <a:ext uri="{28A0092B-C50C-407E-A947-70E740481C1C}">
                <a14:useLocalDpi xmlns:a14="http://schemas.microsoft.com/office/drawing/2010/main" val="0"/>
              </a:ext>
            </a:extLst>
          </a:blip>
          <a:srcRect l="20075" b="39199"/>
          <a:stretch/>
        </p:blipFill>
        <p:spPr>
          <a:xfrm>
            <a:off x="323528" y="165701"/>
            <a:ext cx="8424936" cy="4205614"/>
          </a:xfrm>
          <a:prstGeom prst="rect">
            <a:avLst/>
          </a:prstGeom>
        </p:spPr>
      </p:pic>
    </p:spTree>
    <p:extLst>
      <p:ext uri="{BB962C8B-B14F-4D97-AF65-F5344CB8AC3E}">
        <p14:creationId xmlns:p14="http://schemas.microsoft.com/office/powerpoint/2010/main" val="20744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767345" y="5481345"/>
            <a:ext cx="1376655" cy="1376655"/>
          </a:xfrm>
          <a:prstGeom prst="rect">
            <a:avLst/>
          </a:prstGeom>
          <a:effectLst/>
        </p:spPr>
      </p:pic>
      <p:sp>
        <p:nvSpPr>
          <p:cNvPr id="5" name="Номер слайда 4"/>
          <p:cNvSpPr>
            <a:spLocks noGrp="1"/>
          </p:cNvSpPr>
          <p:nvPr>
            <p:ph type="sldNum" sz="quarter" idx="12"/>
          </p:nvPr>
        </p:nvSpPr>
        <p:spPr>
          <a:xfrm>
            <a:off x="7053783" y="6458545"/>
            <a:ext cx="2057400" cy="365125"/>
          </a:xfrm>
        </p:spPr>
        <p:txBody>
          <a:bodyPr/>
          <a:lstStyle/>
          <a:p>
            <a:fld id="{356897BB-6ECE-4E10-97FA-803E774F7852}" type="slidenum">
              <a:rPr lang="ru-RU" sz="2000" b="1" smtClean="0">
                <a:solidFill>
                  <a:schemeClr val="bg1"/>
                </a:solidFill>
                <a:latin typeface="Times New Roman" panose="02020603050405020304" pitchFamily="18" charset="0"/>
                <a:cs typeface="Times New Roman" panose="02020603050405020304" pitchFamily="18" charset="0"/>
              </a:rPr>
              <a:t>11</a:t>
            </a:fld>
            <a:endParaRPr lang="ru-RU" sz="1800" b="1" dirty="0">
              <a:solidFill>
                <a:schemeClr val="bg1"/>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539552" y="4221088"/>
            <a:ext cx="5294336" cy="3108543"/>
          </a:xfrm>
          <a:prstGeom prst="rect">
            <a:avLst/>
          </a:prstGeom>
        </p:spPr>
        <p:txBody>
          <a:bodyPr wrap="square" numCol="2">
            <a:spAutoFit/>
          </a:bodyPr>
          <a:lstStyle/>
          <a:p>
            <a:r>
              <a:rPr lang="en-US" sz="1400" b="1" dirty="0">
                <a:solidFill>
                  <a:srgbClr val="92D050"/>
                </a:solidFill>
                <a:latin typeface="Times New Roman" panose="02020603050405020304" pitchFamily="18" charset="0"/>
              </a:rPr>
              <a:t>3 – Additional documentation</a:t>
            </a:r>
            <a:r>
              <a:rPr lang="ru-RU" sz="1400" b="1" dirty="0" smtClean="0">
                <a:solidFill>
                  <a:srgbClr val="50632A"/>
                </a:solidFill>
                <a:latin typeface="Times New Roman" panose="02020603050405020304" pitchFamily="18" charset="0"/>
              </a:rPr>
              <a:t>7 - </a:t>
            </a:r>
            <a:r>
              <a:rPr lang="en-US" sz="1400" b="1" dirty="0">
                <a:solidFill>
                  <a:srgbClr val="50632A"/>
                </a:solidFill>
                <a:latin typeface="Times New Roman" panose="02020603050405020304" pitchFamily="18" charset="0"/>
              </a:rPr>
              <a:t>7 – Cost </a:t>
            </a:r>
            <a:r>
              <a:rPr lang="en-US" sz="1400" b="1" dirty="0" smtClean="0">
                <a:solidFill>
                  <a:srgbClr val="50632A"/>
                </a:solidFill>
                <a:latin typeface="Times New Roman" panose="02020603050405020304" pitchFamily="18" charset="0"/>
              </a:rPr>
              <a:t>model</a:t>
            </a:r>
          </a:p>
          <a:p>
            <a:r>
              <a:rPr lang="en-US" sz="1400" b="1" dirty="0">
                <a:solidFill>
                  <a:srgbClr val="50632A"/>
                </a:solidFill>
                <a:latin typeface="Times New Roman" panose="02020603050405020304" pitchFamily="18" charset="0"/>
              </a:rPr>
              <a:t>11 – Risk management </a:t>
            </a:r>
            <a:r>
              <a:rPr lang="en-US" sz="1400" b="1" dirty="0" smtClean="0">
                <a:solidFill>
                  <a:srgbClr val="50632A"/>
                </a:solidFill>
                <a:latin typeface="Times New Roman" panose="02020603050405020304" pitchFamily="18" charset="0"/>
              </a:rPr>
              <a:t>strategy</a:t>
            </a:r>
          </a:p>
          <a:p>
            <a:r>
              <a:rPr lang="en-US" sz="1400" b="1" dirty="0">
                <a:solidFill>
                  <a:srgbClr val="50632A"/>
                </a:solidFill>
                <a:latin typeface="Times New Roman" panose="02020603050405020304" pitchFamily="18" charset="0"/>
              </a:rPr>
              <a:t>12 – Production strategy </a:t>
            </a:r>
          </a:p>
          <a:p>
            <a:r>
              <a:rPr lang="en-US" sz="1400" b="1" dirty="0">
                <a:solidFill>
                  <a:srgbClr val="50632A"/>
                </a:solidFill>
                <a:latin typeface="Times New Roman" panose="02020603050405020304" pitchFamily="18" charset="0"/>
              </a:rPr>
              <a:t>13 – Personnel requirements </a:t>
            </a:r>
          </a:p>
          <a:p>
            <a:r>
              <a:rPr lang="en-US" sz="1400" b="1" dirty="0">
                <a:solidFill>
                  <a:srgbClr val="50632A"/>
                </a:solidFill>
                <a:latin typeface="Times New Roman" panose="02020603050405020304" pitchFamily="18" charset="0"/>
              </a:rPr>
              <a:t>14 – Facility requirements</a:t>
            </a:r>
          </a:p>
          <a:p>
            <a:r>
              <a:rPr lang="en-US" sz="1400" b="1" dirty="0" smtClean="0">
                <a:solidFill>
                  <a:srgbClr val="50632A"/>
                </a:solidFill>
                <a:latin typeface="Times New Roman" panose="02020603050405020304" pitchFamily="18" charset="0"/>
              </a:rPr>
              <a:t>16 </a:t>
            </a:r>
            <a:r>
              <a:rPr lang="en-US" sz="1400" b="1" dirty="0">
                <a:solidFill>
                  <a:srgbClr val="50632A"/>
                </a:solidFill>
                <a:latin typeface="Times New Roman" panose="02020603050405020304" pitchFamily="18" charset="0"/>
              </a:rPr>
              <a:t>– Risk model</a:t>
            </a:r>
            <a:r>
              <a:rPr lang="ru-RU" sz="1400" b="1" dirty="0" smtClean="0">
                <a:solidFill>
                  <a:srgbClr val="50632A"/>
                </a:solidFill>
                <a:latin typeface="Times New Roman" panose="02020603050405020304" pitchFamily="18" charset="0"/>
              </a:rPr>
              <a:t> </a:t>
            </a:r>
          </a:p>
          <a:p>
            <a:endParaRPr lang="ru-RU" sz="1400" b="1" dirty="0" smtClean="0">
              <a:solidFill>
                <a:srgbClr val="50632A"/>
              </a:solidFill>
              <a:latin typeface="Times New Roman" panose="02020603050405020304" pitchFamily="18" charset="0"/>
            </a:endParaRPr>
          </a:p>
          <a:p>
            <a:endParaRPr lang="ru-RU" sz="1400" b="1" dirty="0">
              <a:solidFill>
                <a:srgbClr val="50632A"/>
              </a:solidFill>
              <a:latin typeface="Times New Roman" panose="02020603050405020304" pitchFamily="18" charset="0"/>
            </a:endParaRPr>
          </a:p>
          <a:p>
            <a:endParaRPr lang="ru-RU" sz="1400" b="1" dirty="0" smtClean="0">
              <a:solidFill>
                <a:srgbClr val="50632A"/>
              </a:solidFill>
              <a:latin typeface="Times New Roman" panose="02020603050405020304" pitchFamily="18" charset="0"/>
            </a:endParaRPr>
          </a:p>
          <a:p>
            <a:endParaRPr lang="en-US" sz="1400" b="1" dirty="0" smtClean="0">
              <a:solidFill>
                <a:srgbClr val="50632A"/>
              </a:solidFill>
              <a:latin typeface="Times New Roman" panose="02020603050405020304" pitchFamily="18" charset="0"/>
            </a:endParaRPr>
          </a:p>
          <a:p>
            <a:endParaRPr lang="en-US" sz="1400" b="1" dirty="0">
              <a:solidFill>
                <a:srgbClr val="50632A"/>
              </a:solidFill>
              <a:latin typeface="Times New Roman" panose="02020603050405020304" pitchFamily="18" charset="0"/>
            </a:endParaRPr>
          </a:p>
          <a:p>
            <a:endParaRPr lang="en-US" sz="1400" b="1" dirty="0" smtClean="0">
              <a:solidFill>
                <a:srgbClr val="50632A"/>
              </a:solidFill>
              <a:latin typeface="Times New Roman" panose="02020603050405020304" pitchFamily="18" charset="0"/>
            </a:endParaRPr>
          </a:p>
          <a:p>
            <a:endParaRPr lang="ru-RU" sz="1400" b="1" dirty="0">
              <a:solidFill>
                <a:srgbClr val="50632A"/>
              </a:solidFill>
              <a:latin typeface="Times New Roman" panose="02020603050405020304" pitchFamily="18" charset="0"/>
            </a:endParaRPr>
          </a:p>
          <a:p>
            <a:r>
              <a:rPr lang="en-US" sz="1400" b="1" dirty="0">
                <a:solidFill>
                  <a:srgbClr val="50632A"/>
                </a:solidFill>
                <a:latin typeface="Times New Roman" panose="02020603050405020304" pitchFamily="18" charset="0"/>
              </a:rPr>
              <a:t>17 – Design and technical documentation</a:t>
            </a:r>
          </a:p>
          <a:p>
            <a:r>
              <a:rPr lang="en-US" sz="1400" b="1" dirty="0">
                <a:solidFill>
                  <a:srgbClr val="50632A"/>
                </a:solidFill>
                <a:latin typeface="Times New Roman" panose="02020603050405020304" pitchFamily="18" charset="0"/>
              </a:rPr>
              <a:t>18 – Production plan for launch</a:t>
            </a:r>
          </a:p>
          <a:p>
            <a:r>
              <a:rPr lang="en-US" sz="1400" b="1" dirty="0">
                <a:solidFill>
                  <a:srgbClr val="50632A"/>
                </a:solidFill>
                <a:latin typeface="Times New Roman" panose="02020603050405020304" pitchFamily="18" charset="0"/>
              </a:rPr>
              <a:t>19 – Cost model with unit costs</a:t>
            </a:r>
          </a:p>
          <a:p>
            <a:r>
              <a:rPr lang="en-US" sz="1400" b="1" dirty="0">
                <a:solidFill>
                  <a:srgbClr val="50632A"/>
                </a:solidFill>
                <a:latin typeface="Times New Roman" panose="02020603050405020304" pitchFamily="18" charset="0"/>
              </a:rPr>
              <a:t>20 – Range of equipment, test stands</a:t>
            </a:r>
          </a:p>
          <a:p>
            <a:r>
              <a:rPr lang="en-US" sz="1400" b="1" dirty="0">
                <a:solidFill>
                  <a:srgbClr val="50632A"/>
                </a:solidFill>
                <a:latin typeface="Times New Roman" panose="02020603050405020304" pitchFamily="18" charset="0"/>
              </a:rPr>
              <a:t>21 - Reclamation</a:t>
            </a:r>
            <a:endParaRPr lang="ru-RU" sz="1400" dirty="0"/>
          </a:p>
        </p:txBody>
      </p:sp>
      <p:sp>
        <p:nvSpPr>
          <p:cNvPr id="9" name="Прямоугольник 8"/>
          <p:cNvSpPr/>
          <p:nvPr/>
        </p:nvSpPr>
        <p:spPr>
          <a:xfrm>
            <a:off x="5987219" y="4676841"/>
            <a:ext cx="2998862" cy="523220"/>
          </a:xfrm>
          <a:prstGeom prst="rect">
            <a:avLst/>
          </a:prstGeom>
        </p:spPr>
        <p:txBody>
          <a:bodyPr wrap="square">
            <a:spAutoFit/>
          </a:bodyPr>
          <a:lstStyle/>
          <a:p>
            <a:r>
              <a:rPr lang="en-US" sz="1400" b="1" dirty="0">
                <a:solidFill>
                  <a:srgbClr val="C00000"/>
                </a:solidFill>
                <a:latin typeface="Times New Roman" panose="02020603050405020304" pitchFamily="18" charset="0"/>
              </a:rPr>
              <a:t>4 – Initial batch</a:t>
            </a:r>
          </a:p>
          <a:p>
            <a:r>
              <a:rPr lang="en-US" sz="1400" b="1" dirty="0">
                <a:solidFill>
                  <a:srgbClr val="C00000"/>
                </a:solidFill>
                <a:latin typeface="Times New Roman" panose="02020603050405020304" pitchFamily="18" charset="0"/>
              </a:rPr>
              <a:t>5 – Small-scale production</a:t>
            </a:r>
            <a:endParaRPr lang="ru-RU" sz="1400" dirty="0"/>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41" y="804982"/>
            <a:ext cx="9119659" cy="2715569"/>
          </a:xfrm>
          <a:prstGeom prst="rect">
            <a:avLst/>
          </a:prstGeom>
        </p:spPr>
      </p:pic>
    </p:spTree>
    <p:extLst>
      <p:ext uri="{BB962C8B-B14F-4D97-AF65-F5344CB8AC3E}">
        <p14:creationId xmlns:p14="http://schemas.microsoft.com/office/powerpoint/2010/main" val="230645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кругленный прямоугольник 10"/>
          <p:cNvSpPr/>
          <p:nvPr/>
        </p:nvSpPr>
        <p:spPr>
          <a:xfrm>
            <a:off x="1555604" y="397102"/>
            <a:ext cx="6353794" cy="453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0" y="0"/>
            <a:ext cx="1376655" cy="1376655"/>
          </a:xfrm>
          <a:prstGeom prst="rect">
            <a:avLst/>
          </a:prstGeom>
          <a:effectLst/>
        </p:spPr>
      </p:pic>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767345" y="5481345"/>
            <a:ext cx="1376655" cy="1376655"/>
          </a:xfrm>
          <a:prstGeom prst="rect">
            <a:avLst/>
          </a:prstGeom>
          <a:effectLst/>
        </p:spPr>
      </p:pic>
      <p:sp>
        <p:nvSpPr>
          <p:cNvPr id="2" name="Заголовок 1"/>
          <p:cNvSpPr>
            <a:spLocks noGrp="1"/>
          </p:cNvSpPr>
          <p:nvPr>
            <p:ph type="title"/>
          </p:nvPr>
        </p:nvSpPr>
        <p:spPr>
          <a:xfrm>
            <a:off x="664268" y="-39159"/>
            <a:ext cx="7886700" cy="1325563"/>
          </a:xfrm>
        </p:spPr>
        <p:txBody>
          <a:bodyPr/>
          <a:lstStyle/>
          <a:p>
            <a:pPr algn="ctr"/>
            <a:r>
              <a:rPr lang="en-US" b="1" dirty="0" smtClean="0">
                <a:solidFill>
                  <a:schemeClr val="accent1">
                    <a:lumMod val="50000"/>
                  </a:schemeClr>
                </a:solidFill>
                <a:latin typeface="Times New Roman" panose="02020603050405020304" pitchFamily="18" charset="0"/>
                <a:cs typeface="Times New Roman" panose="02020603050405020304" pitchFamily="18" charset="0"/>
              </a:rPr>
              <a:t>Conclusion</a:t>
            </a:r>
            <a:endParaRPr lang="ru-RU" b="1" dirty="0">
              <a:solidFill>
                <a:schemeClr val="accent1">
                  <a:lumMod val="50000"/>
                </a:schemeClr>
              </a:solidFill>
            </a:endParaRPr>
          </a:p>
        </p:txBody>
      </p:sp>
      <p:sp>
        <p:nvSpPr>
          <p:cNvPr id="3" name="Объект 2"/>
          <p:cNvSpPr>
            <a:spLocks noGrp="1"/>
          </p:cNvSpPr>
          <p:nvPr>
            <p:ph idx="1"/>
          </p:nvPr>
        </p:nvSpPr>
        <p:spPr>
          <a:xfrm>
            <a:off x="628650" y="1523328"/>
            <a:ext cx="7886700" cy="3384376"/>
          </a:xfrm>
        </p:spPr>
        <p:txBody>
          <a:bodyPr>
            <a:noAutofit/>
          </a:bodyPr>
          <a:lstStyle/>
          <a:p>
            <a:pPr marL="457200" indent="-457200" algn="just">
              <a:buFont typeface="+mj-lt"/>
              <a:buAutoNum type="arabicPeriod"/>
            </a:pPr>
            <a:r>
              <a:rPr lang="en-US" sz="2000" dirty="0" smtClean="0">
                <a:latin typeface="Times New Roman" panose="02020603050405020304" pitchFamily="18" charset="0"/>
                <a:cs typeface="Times New Roman" panose="02020603050405020304" pitchFamily="18" charset="0"/>
              </a:rPr>
              <a:t>The use </a:t>
            </a:r>
            <a:r>
              <a:rPr lang="en-US" sz="2000" dirty="0">
                <a:latin typeface="Times New Roman" panose="02020603050405020304" pitchFamily="18" charset="0"/>
                <a:cs typeface="Times New Roman" panose="02020603050405020304" pitchFamily="18" charset="0"/>
              </a:rPr>
              <a:t>of standards allows to dynamically track the level of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technology or </a:t>
            </a:r>
            <a:r>
              <a:rPr lang="en-US" sz="2000" dirty="0" smtClean="0">
                <a:latin typeface="Times New Roman" panose="02020603050405020304" pitchFamily="18" charset="0"/>
                <a:cs typeface="Times New Roman" panose="02020603050405020304" pitchFamily="18" charset="0"/>
              </a:rPr>
              <a:t>product manufacturing readiness </a:t>
            </a:r>
            <a:r>
              <a:rPr lang="en-US" sz="2000" dirty="0">
                <a:latin typeface="Times New Roman" panose="02020603050405020304" pitchFamily="18" charset="0"/>
                <a:cs typeface="Times New Roman" panose="02020603050405020304" pitchFamily="18" charset="0"/>
              </a:rPr>
              <a:t>and make a decision to the governing body on funding and conducting the next phase of development</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US" sz="2000" dirty="0">
                <a:latin typeface="Times New Roman" panose="02020603050405020304" pitchFamily="18" charset="0"/>
                <a:cs typeface="Times New Roman" panose="02020603050405020304" pitchFamily="18" charset="0"/>
              </a:rPr>
              <a:t>The analysis also showed significant differences in the approaches to the formation levels of the lifecycle of standards of Russia and the USA</a:t>
            </a:r>
            <a:r>
              <a:rPr lang="ru-RU" sz="2000" dirty="0" smtClean="0">
                <a:latin typeface="Times New Roman" panose="02020603050405020304" pitchFamily="18" charset="0"/>
                <a:cs typeface="Times New Roman" panose="02020603050405020304" pitchFamily="18" charset="0"/>
              </a:rPr>
              <a:t>;</a:t>
            </a:r>
          </a:p>
          <a:p>
            <a:pPr marL="457200" indent="-457200" algn="just">
              <a:buFont typeface="+mj-lt"/>
              <a:buAutoNum type="arabicPeriod"/>
            </a:pPr>
            <a:r>
              <a:rPr lang="en-US" sz="2000" dirty="0">
                <a:latin typeface="Times New Roman" panose="02020603050405020304" pitchFamily="18" charset="0"/>
                <a:cs typeface="Times New Roman" panose="02020603050405020304" pitchFamily="18" charset="0"/>
              </a:rPr>
              <a:t>The results of this work will be further used in the development of a </a:t>
            </a:r>
            <a:r>
              <a:rPr lang="en-US" sz="2000" b="1" dirty="0">
                <a:latin typeface="Times New Roman" panose="02020603050405020304" pitchFamily="18" charset="0"/>
                <a:cs typeface="Times New Roman" panose="02020603050405020304" pitchFamily="18" charset="0"/>
              </a:rPr>
              <a:t>full-scale </a:t>
            </a:r>
            <a:r>
              <a:rPr lang="en-US" sz="2000" b="1" dirty="0" smtClean="0">
                <a:latin typeface="Times New Roman" panose="02020603050405020304" pitchFamily="18" charset="0"/>
                <a:cs typeface="Times New Roman" panose="02020603050405020304" pitchFamily="18" charset="0"/>
              </a:rPr>
              <a:t>search system </a:t>
            </a:r>
            <a:r>
              <a:rPr lang="en-US" sz="2000" dirty="0" smtClean="0">
                <a:latin typeface="Times New Roman" panose="02020603050405020304" pitchFamily="18" charset="0"/>
                <a:cs typeface="Times New Roman" panose="02020603050405020304" pitchFamily="18" charset="0"/>
              </a:rPr>
              <a:t>for information </a:t>
            </a:r>
            <a:r>
              <a:rPr lang="en-US" sz="2000" dirty="0">
                <a:latin typeface="Times New Roman" panose="02020603050405020304" pitchFamily="18" charset="0"/>
                <a:cs typeface="Times New Roman" panose="02020603050405020304" pitchFamily="18" charset="0"/>
              </a:rPr>
              <a:t>features </a:t>
            </a:r>
            <a:r>
              <a:rPr lang="en-US" sz="2000" dirty="0" smtClean="0">
                <a:latin typeface="Times New Roman" panose="02020603050405020304" pitchFamily="18" charset="0"/>
                <a:cs typeface="Times New Roman" panose="02020603050405020304" pitchFamily="18" charset="0"/>
              </a:rPr>
              <a:t>of technologies </a:t>
            </a:r>
            <a:r>
              <a:rPr lang="en-US" sz="2000" dirty="0">
                <a:latin typeface="Times New Roman" panose="02020603050405020304" pitchFamily="18" charset="0"/>
                <a:cs typeface="Times New Roman" panose="02020603050405020304" pitchFamily="18" charset="0"/>
              </a:rPr>
              <a:t>and products on the Internet and databases </a:t>
            </a:r>
            <a:r>
              <a:rPr lang="en-US" sz="2000" dirty="0" smtClean="0">
                <a:latin typeface="Times New Roman" panose="02020603050405020304" pitchFamily="18" charset="0"/>
                <a:cs typeface="Times New Roman" panose="02020603050405020304" pitchFamily="18" charset="0"/>
              </a:rPr>
              <a:t>with restricted access </a:t>
            </a:r>
            <a:r>
              <a:rPr lang="ru-RU"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LexisNexis, Web of Science </a:t>
            </a:r>
            <a:r>
              <a:rPr lang="en-US" sz="2000" dirty="0" smtClean="0">
                <a:latin typeface="Times New Roman" panose="02020603050405020304" pitchFamily="18" charset="0"/>
                <a:cs typeface="Times New Roman" panose="02020603050405020304" pitchFamily="18" charset="0"/>
              </a:rPr>
              <a:t>etc.)</a:t>
            </a:r>
            <a:r>
              <a:rPr lang="ru-RU" sz="20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a:xfrm>
            <a:off x="7067500" y="6439289"/>
            <a:ext cx="2057400" cy="365125"/>
          </a:xfrm>
        </p:spPr>
        <p:txBody>
          <a:bodyPr/>
          <a:lstStyle/>
          <a:p>
            <a:fld id="{356897BB-6ECE-4E10-97FA-803E774F7852}" type="slidenum">
              <a:rPr lang="ru-RU" sz="2000" b="1" smtClean="0">
                <a:solidFill>
                  <a:schemeClr val="bg1"/>
                </a:solidFill>
                <a:latin typeface="Times New Roman" panose="02020603050405020304" pitchFamily="18" charset="0"/>
                <a:cs typeface="Times New Roman" panose="02020603050405020304" pitchFamily="18" charset="0"/>
              </a:rPr>
              <a:t>12</a:t>
            </a:fld>
            <a:endParaRPr lang="ru-RU" sz="2000" b="1" dirty="0">
              <a:solidFill>
                <a:schemeClr val="bg1"/>
              </a:solidFill>
              <a:latin typeface="Times New Roman" panose="02020603050405020304" pitchFamily="18" charset="0"/>
              <a:cs typeface="Times New Roman" panose="02020603050405020304" pitchFamily="18" charset="0"/>
            </a:endParaRPr>
          </a:p>
        </p:txBody>
      </p:sp>
      <p:pic>
        <p:nvPicPr>
          <p:cNvPr id="1026" name="Picture 2" descr="http://leddy.uwindsor.ca/sites/default/files/wo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9852" y="4968428"/>
            <a:ext cx="1808719" cy="18087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en/a/aa/LexisNexis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1251" y="5196513"/>
            <a:ext cx="238125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80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767345" y="5481345"/>
            <a:ext cx="1376655" cy="1376655"/>
          </a:xfrm>
          <a:prstGeom prst="rect">
            <a:avLst/>
          </a:prstGeom>
          <a:effectLst/>
        </p:spPr>
      </p:pic>
      <p:sp>
        <p:nvSpPr>
          <p:cNvPr id="2" name="Заголовок 1"/>
          <p:cNvSpPr>
            <a:spLocks noGrp="1"/>
          </p:cNvSpPr>
          <p:nvPr>
            <p:ph type="title"/>
          </p:nvPr>
        </p:nvSpPr>
        <p:spPr>
          <a:xfrm>
            <a:off x="0" y="2708920"/>
            <a:ext cx="9144000" cy="1143000"/>
          </a:xfrm>
        </p:spPr>
        <p:txBody>
          <a:bodyPr/>
          <a:lstStyle/>
          <a:p>
            <a:pPr algn="ctr"/>
            <a:r>
              <a:rPr lang="en-US" b="1" dirty="0" smtClean="0">
                <a:latin typeface="Times New Roman" panose="02020603050405020304" pitchFamily="18" charset="0"/>
                <a:cs typeface="Times New Roman" panose="02020603050405020304" pitchFamily="18" charset="0"/>
              </a:rPr>
              <a:t>Thank you for your attention</a:t>
            </a:r>
            <a:r>
              <a:rPr lang="ru-RU" b="1" dirty="0" smtClean="0">
                <a:latin typeface="Times New Roman" panose="02020603050405020304" pitchFamily="18" charset="0"/>
                <a:cs typeface="Times New Roman" panose="02020603050405020304" pitchFamily="18" charset="0"/>
              </a:rPr>
              <a:t>!</a:t>
            </a:r>
            <a:endParaRPr lang="ru-RU" b="1"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0" y="0"/>
            <a:ext cx="1376655" cy="1376655"/>
          </a:xfrm>
          <a:prstGeom prst="rect">
            <a:avLst/>
          </a:prstGeom>
          <a:effectLst/>
        </p:spPr>
      </p:pic>
    </p:spTree>
    <p:extLst>
      <p:ext uri="{BB962C8B-B14F-4D97-AF65-F5344CB8AC3E}">
        <p14:creationId xmlns:p14="http://schemas.microsoft.com/office/powerpoint/2010/main" val="257543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Скругленный прямоугольник 20"/>
          <p:cNvSpPr/>
          <p:nvPr/>
        </p:nvSpPr>
        <p:spPr>
          <a:xfrm>
            <a:off x="323528" y="5087439"/>
            <a:ext cx="5112568" cy="145789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767345" y="5481345"/>
            <a:ext cx="1376655" cy="1376655"/>
          </a:xfrm>
          <a:prstGeom prst="rect">
            <a:avLst/>
          </a:prstGeom>
          <a:effectLst/>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0" y="0"/>
            <a:ext cx="1376655" cy="1376655"/>
          </a:xfrm>
          <a:prstGeom prst="rect">
            <a:avLst/>
          </a:prstGeom>
          <a:effectLst/>
        </p:spPr>
      </p:pic>
      <p:sp>
        <p:nvSpPr>
          <p:cNvPr id="8" name="Скругленный прямоугольник 7"/>
          <p:cNvSpPr/>
          <p:nvPr/>
        </p:nvSpPr>
        <p:spPr>
          <a:xfrm>
            <a:off x="827584" y="744396"/>
            <a:ext cx="2500418" cy="122413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13" name="Скругленный прямоугольник 12"/>
          <p:cNvSpPr/>
          <p:nvPr/>
        </p:nvSpPr>
        <p:spPr>
          <a:xfrm>
            <a:off x="3412354" y="2482992"/>
            <a:ext cx="2500418" cy="122413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14" name="Скругленный прямоугольник 13"/>
          <p:cNvSpPr/>
          <p:nvPr/>
        </p:nvSpPr>
        <p:spPr>
          <a:xfrm>
            <a:off x="6086561" y="4059238"/>
            <a:ext cx="2500418" cy="122413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15" name="TextBox 14"/>
          <p:cNvSpPr txBox="1"/>
          <p:nvPr/>
        </p:nvSpPr>
        <p:spPr>
          <a:xfrm>
            <a:off x="1033677" y="1094854"/>
            <a:ext cx="2088232" cy="523220"/>
          </a:xfrm>
          <a:prstGeom prst="rect">
            <a:avLst/>
          </a:prstGeom>
          <a:noFill/>
        </p:spPr>
        <p:txBody>
          <a:bodyPr wrap="square" rtlCol="0">
            <a:spAutoFit/>
          </a:bodyPr>
          <a:lstStyle/>
          <a:p>
            <a:pPr algn="ctr"/>
            <a:r>
              <a:rPr lang="en-US" sz="2800" b="1" dirty="0" smtClean="0">
                <a:solidFill>
                  <a:schemeClr val="accent1">
                    <a:lumMod val="50000"/>
                  </a:schemeClr>
                </a:solidFill>
                <a:latin typeface="Times New Roman" panose="02020603050405020304" pitchFamily="18" charset="0"/>
                <a:cs typeface="Times New Roman" panose="02020603050405020304" pitchFamily="18" charset="0"/>
              </a:rPr>
              <a:t>Analysis</a:t>
            </a:r>
            <a:endParaRPr lang="ru-RU" sz="2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618447" y="2833450"/>
            <a:ext cx="2088232" cy="523220"/>
          </a:xfrm>
          <a:prstGeom prst="rect">
            <a:avLst/>
          </a:prstGeom>
          <a:noFill/>
        </p:spPr>
        <p:txBody>
          <a:bodyPr wrap="square" rtlCol="0">
            <a:spAutoFit/>
          </a:bodyPr>
          <a:lstStyle/>
          <a:p>
            <a:pPr algn="ctr"/>
            <a:r>
              <a:rPr lang="en-US" sz="2800" b="1" dirty="0" smtClean="0">
                <a:solidFill>
                  <a:schemeClr val="accent1">
                    <a:lumMod val="50000"/>
                  </a:schemeClr>
                </a:solidFill>
                <a:latin typeface="Times New Roman" panose="02020603050405020304" pitchFamily="18" charset="0"/>
                <a:cs typeface="Times New Roman" panose="02020603050405020304" pitchFamily="18" charset="0"/>
              </a:rPr>
              <a:t>Comparison</a:t>
            </a:r>
            <a:endParaRPr lang="ru-RU" sz="2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6292654" y="4422868"/>
            <a:ext cx="2088232" cy="523220"/>
          </a:xfrm>
          <a:prstGeom prst="rect">
            <a:avLst/>
          </a:prstGeom>
          <a:noFill/>
        </p:spPr>
        <p:txBody>
          <a:bodyPr wrap="square" rtlCol="0">
            <a:spAutoFit/>
          </a:bodyPr>
          <a:lstStyle/>
          <a:p>
            <a:pPr algn="ctr"/>
            <a:r>
              <a:rPr lang="en-US" sz="2800" b="1" dirty="0" smtClean="0">
                <a:solidFill>
                  <a:srgbClr val="C00000"/>
                </a:solidFill>
                <a:latin typeface="Times New Roman" panose="02020603050405020304" pitchFamily="18" charset="0"/>
                <a:cs typeface="Times New Roman" panose="02020603050405020304" pitchFamily="18" charset="0"/>
              </a:rPr>
              <a:t>Model</a:t>
            </a:r>
            <a:endParaRPr lang="ru-RU" sz="2800" b="1" dirty="0">
              <a:solidFill>
                <a:srgbClr val="C00000"/>
              </a:solidFill>
              <a:latin typeface="Times New Roman" panose="02020603050405020304" pitchFamily="18" charset="0"/>
              <a:cs typeface="Times New Roman" panose="02020603050405020304" pitchFamily="18" charset="0"/>
            </a:endParaRPr>
          </a:p>
        </p:txBody>
      </p:sp>
      <p:sp>
        <p:nvSpPr>
          <p:cNvPr id="18" name="Стрелка углом 17"/>
          <p:cNvSpPr/>
          <p:nvPr/>
        </p:nvSpPr>
        <p:spPr>
          <a:xfrm rot="5400000">
            <a:off x="3981295" y="1176202"/>
            <a:ext cx="866587" cy="1080120"/>
          </a:xfrm>
          <a:prstGeom prst="bentArrow">
            <a:avLst>
              <a:gd name="adj1" fmla="val 25000"/>
              <a:gd name="adj2" fmla="val 31475"/>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9" name="Стрелка углом 18"/>
          <p:cNvSpPr/>
          <p:nvPr/>
        </p:nvSpPr>
        <p:spPr>
          <a:xfrm rot="5400000">
            <a:off x="6440746" y="2834407"/>
            <a:ext cx="866587" cy="1080120"/>
          </a:xfrm>
          <a:prstGeom prst="bentArrow">
            <a:avLst>
              <a:gd name="adj1" fmla="val 25000"/>
              <a:gd name="adj2" fmla="val 31475"/>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 name="Номер слайда 4"/>
          <p:cNvSpPr>
            <a:spLocks noGrp="1"/>
          </p:cNvSpPr>
          <p:nvPr>
            <p:ph type="sldNum" sz="quarter" idx="12"/>
          </p:nvPr>
        </p:nvSpPr>
        <p:spPr>
          <a:xfrm>
            <a:off x="6998011" y="6368195"/>
            <a:ext cx="2057400" cy="365125"/>
          </a:xfrm>
        </p:spPr>
        <p:txBody>
          <a:bodyPr/>
          <a:lstStyle/>
          <a:p>
            <a:fld id="{356897BB-6ECE-4E10-97FA-803E774F7852}" type="slidenum">
              <a:rPr lang="ru-RU" sz="2000" b="1" smtClean="0">
                <a:solidFill>
                  <a:schemeClr val="bg1"/>
                </a:solidFill>
                <a:latin typeface="Times New Roman" panose="02020603050405020304" pitchFamily="18" charset="0"/>
                <a:cs typeface="Times New Roman" panose="02020603050405020304" pitchFamily="18" charset="0"/>
              </a:rPr>
              <a:t>2</a:t>
            </a:fld>
            <a:endParaRPr lang="ru-RU" sz="2000" b="1" dirty="0">
              <a:solidFill>
                <a:schemeClr val="bg1"/>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395536" y="5157192"/>
            <a:ext cx="4968552" cy="1477328"/>
          </a:xfrm>
          <a:prstGeom prst="rect">
            <a:avLst/>
          </a:prstGeom>
          <a:noFill/>
        </p:spPr>
        <p:txBody>
          <a:bodyPr wrap="square" rtlCol="0">
            <a:spAutoFit/>
          </a:bodyPr>
          <a:lstStyle/>
          <a:p>
            <a:pPr algn="just"/>
            <a:r>
              <a:rPr lang="en-US" b="1" dirty="0">
                <a:latin typeface="Times New Roman" panose="02020603050405020304" pitchFamily="18" charset="0"/>
                <a:cs typeface="Times New Roman" panose="02020603050405020304" pitchFamily="18" charset="0"/>
              </a:rPr>
              <a:t>Urgency</a:t>
            </a:r>
            <a:r>
              <a:rPr lang="ru-RU" dirty="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The need for a </a:t>
            </a:r>
            <a:r>
              <a:rPr lang="en-US" b="1" dirty="0">
                <a:latin typeface="Times New Roman" panose="02020603050405020304" pitchFamily="18" charset="0"/>
                <a:cs typeface="Times New Roman" panose="02020603050405020304" pitchFamily="18" charset="0"/>
              </a:rPr>
              <a:t>unified</a:t>
            </a:r>
            <a:r>
              <a:rPr lang="en-US" dirty="0">
                <a:latin typeface="Times New Roman" panose="02020603050405020304" pitchFamily="18" charset="0"/>
                <a:cs typeface="Times New Roman" panose="02020603050405020304" pitchFamily="18" charset="0"/>
              </a:rPr>
              <a:t> approach to the identification of the level of </a:t>
            </a:r>
            <a:r>
              <a:rPr lang="en-US" dirty="0" smtClean="0">
                <a:latin typeface="Times New Roman" panose="02020603050405020304" pitchFamily="18" charset="0"/>
                <a:cs typeface="Times New Roman" panose="02020603050405020304" pitchFamily="18" charset="0"/>
              </a:rPr>
              <a:t>product manufacturing development.</a:t>
            </a:r>
            <a:endParaRPr lang="en-US" dirty="0"/>
          </a:p>
          <a:p>
            <a:endParaRPr lang="ru-RU" dirty="0"/>
          </a:p>
        </p:txBody>
      </p:sp>
    </p:spTree>
    <p:extLst>
      <p:ext uri="{BB962C8B-B14F-4D97-AF65-F5344CB8AC3E}">
        <p14:creationId xmlns:p14="http://schemas.microsoft.com/office/powerpoint/2010/main" val="4273377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602582" y="400957"/>
            <a:ext cx="6048672" cy="5001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pic>
        <p:nvPicPr>
          <p:cNvPr id="16" name="Рисунок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767345" y="5481345"/>
            <a:ext cx="1376655" cy="1376655"/>
          </a:xfrm>
          <a:prstGeom prst="rect">
            <a:avLst/>
          </a:prstGeom>
          <a:effectLst/>
        </p:spPr>
      </p:pic>
      <p:pic>
        <p:nvPicPr>
          <p:cNvPr id="15" name="Рисунок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0" y="0"/>
            <a:ext cx="1376655" cy="1376655"/>
          </a:xfrm>
          <a:prstGeom prst="rect">
            <a:avLst/>
          </a:prstGeom>
          <a:effectLst/>
        </p:spPr>
      </p:pic>
      <p:sp>
        <p:nvSpPr>
          <p:cNvPr id="2" name="Заголовок 1"/>
          <p:cNvSpPr>
            <a:spLocks noGrp="1"/>
          </p:cNvSpPr>
          <p:nvPr>
            <p:ph type="title"/>
          </p:nvPr>
        </p:nvSpPr>
        <p:spPr>
          <a:xfrm>
            <a:off x="683568" y="189460"/>
            <a:ext cx="7886700" cy="941734"/>
          </a:xfrm>
        </p:spPr>
        <p:txBody>
          <a:bodyPr>
            <a:noAutofit/>
          </a:bodyPr>
          <a:lstStyle/>
          <a:p>
            <a:pPr algn="ct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Analysis of Russian and American standards</a:t>
            </a:r>
            <a:endParaRPr lang="ru-RU"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a:xfrm>
            <a:off x="6948264" y="6381328"/>
            <a:ext cx="2057400" cy="365125"/>
          </a:xfrm>
        </p:spPr>
        <p:txBody>
          <a:bodyPr/>
          <a:lstStyle/>
          <a:p>
            <a:fld id="{356897BB-6ECE-4E10-97FA-803E774F7852}" type="slidenum">
              <a:rPr lang="ru-RU" sz="2000" b="1" smtClean="0">
                <a:solidFill>
                  <a:schemeClr val="bg1"/>
                </a:solidFill>
                <a:latin typeface="Times New Roman" panose="02020603050405020304" pitchFamily="18" charset="0"/>
                <a:cs typeface="Times New Roman" panose="02020603050405020304" pitchFamily="18" charset="0"/>
              </a:rPr>
              <a:t>3</a:t>
            </a:fld>
            <a:endParaRPr lang="ru-RU" sz="2000" b="1" dirty="0">
              <a:solidFill>
                <a:schemeClr val="bg1"/>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4"/>
          <a:stretch>
            <a:fillRect/>
          </a:stretch>
        </p:blipFill>
        <p:spPr>
          <a:xfrm>
            <a:off x="516768" y="1304388"/>
            <a:ext cx="1424176" cy="1872208"/>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5"/>
          <a:stretch>
            <a:fillRect/>
          </a:stretch>
        </p:blipFill>
        <p:spPr>
          <a:xfrm>
            <a:off x="5205185" y="1361482"/>
            <a:ext cx="1424176" cy="1873803"/>
          </a:xfrm>
          <a:prstGeom prst="rect">
            <a:avLst/>
          </a:prstGeom>
          <a:ln>
            <a:noFill/>
          </a:ln>
          <a:effectLst>
            <a:outerShdw blurRad="292100" dist="139700" dir="2700000" algn="tl" rotWithShape="0">
              <a:srgbClr val="333333">
                <a:alpha val="65000"/>
              </a:srgbClr>
            </a:outerShdw>
          </a:effectLst>
        </p:spPr>
      </p:pic>
      <p:pic>
        <p:nvPicPr>
          <p:cNvPr id="8" name="Picture 2" descr="http://www.internet-law.ru/gosts/Data/581/58163/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6120" y="4556653"/>
            <a:ext cx="1309501" cy="18543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55721" y="1298986"/>
            <a:ext cx="2812678" cy="1631216"/>
          </a:xfrm>
          <a:prstGeom prst="rect">
            <a:avLst/>
          </a:prstGeom>
          <a:noFill/>
        </p:spPr>
        <p:txBody>
          <a:bodyPr wrap="square" rtlCol="0">
            <a:spAutoFit/>
          </a:bodyPr>
          <a:lstStyle/>
          <a:p>
            <a:pPr algn="ctr"/>
            <a:r>
              <a:rPr lang="ru-RU" sz="1400" b="1" dirty="0" smtClean="0">
                <a:latin typeface="Times New Roman" panose="02020603050405020304" pitchFamily="18" charset="0"/>
                <a:cs typeface="Times New Roman" panose="02020603050405020304" pitchFamily="18" charset="0"/>
              </a:rPr>
              <a:t>«</a:t>
            </a:r>
            <a:r>
              <a:rPr lang="en-US" sz="1400" b="1" dirty="0" smtClean="0">
                <a:latin typeface="Times New Roman" panose="02020603050405020304" pitchFamily="18" charset="0"/>
                <a:cs typeface="Times New Roman" panose="02020603050405020304" pitchFamily="18" charset="0"/>
              </a:rPr>
              <a:t>Manufacturing readiness </a:t>
            </a:r>
          </a:p>
          <a:p>
            <a:pPr algn="ctr"/>
            <a:r>
              <a:rPr lang="en-US" sz="1400" b="1" dirty="0" smtClean="0">
                <a:latin typeface="Times New Roman" panose="02020603050405020304" pitchFamily="18" charset="0"/>
                <a:cs typeface="Times New Roman" panose="02020603050405020304" pitchFamily="18" charset="0"/>
              </a:rPr>
              <a:t>level</a:t>
            </a:r>
            <a:r>
              <a:rPr lang="ru-RU" sz="1400" b="1"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Approved in 2011</a:t>
            </a:r>
            <a:r>
              <a:rPr lang="ru-RU" sz="14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Developed </a:t>
            </a:r>
            <a:r>
              <a:rPr lang="en-US" sz="1400" dirty="0">
                <a:latin typeface="Times New Roman" panose="02020603050405020304" pitchFamily="18" charset="0"/>
                <a:cs typeface="Times New Roman" panose="02020603050405020304" pitchFamily="18" charset="0"/>
              </a:rPr>
              <a:t>under the aegis </a:t>
            </a:r>
            <a:r>
              <a:rPr lang="en-US" sz="1400" dirty="0" smtClean="0">
                <a:latin typeface="Times New Roman" panose="02020603050405020304" pitchFamily="18" charset="0"/>
                <a:cs typeface="Times New Roman" panose="02020603050405020304" pitchFamily="18" charset="0"/>
              </a:rPr>
              <a:t>of </a:t>
            </a:r>
            <a:r>
              <a:rPr lang="en-US" sz="1400" b="1" dirty="0" smtClean="0">
                <a:latin typeface="Times New Roman" panose="02020603050405020304" pitchFamily="18" charset="0"/>
                <a:cs typeface="Times New Roman" panose="02020603050405020304" pitchFamily="18" charset="0"/>
              </a:rPr>
              <a:t>Manufacturing technology program (ManTech)</a:t>
            </a:r>
            <a:endParaRPr lang="ru-RU" sz="1400" b="1" dirty="0" smtClean="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endParaRPr lang="ru-RU" sz="1600" dirty="0"/>
          </a:p>
        </p:txBody>
      </p:sp>
      <p:sp>
        <p:nvSpPr>
          <p:cNvPr id="9" name="TextBox 8"/>
          <p:cNvSpPr txBox="1"/>
          <p:nvPr/>
        </p:nvSpPr>
        <p:spPr>
          <a:xfrm>
            <a:off x="6691523" y="1637540"/>
            <a:ext cx="2570882" cy="954107"/>
          </a:xfrm>
          <a:prstGeom prst="rect">
            <a:avLst/>
          </a:prstGeom>
          <a:noFill/>
        </p:spPr>
        <p:txBody>
          <a:bodyPr wrap="square" rtlCol="0">
            <a:spAutoFit/>
          </a:bodyPr>
          <a:lstStyle/>
          <a:p>
            <a:pPr algn="ctr"/>
            <a:r>
              <a:rPr lang="ru-RU" sz="1400" b="1" dirty="0" smtClean="0">
                <a:latin typeface="Times New Roman" panose="02020603050405020304" pitchFamily="18" charset="0"/>
                <a:cs typeface="Times New Roman" panose="02020603050405020304" pitchFamily="18" charset="0"/>
              </a:rPr>
              <a:t>«</a:t>
            </a:r>
            <a:r>
              <a:rPr lang="en-US" sz="1400" b="1" dirty="0" smtClean="0">
                <a:latin typeface="Times New Roman" panose="02020603050405020304" pitchFamily="18" charset="0"/>
                <a:cs typeface="Times New Roman" panose="02020603050405020304" pitchFamily="18" charset="0"/>
              </a:rPr>
              <a:t>Technology readiness </a:t>
            </a:r>
          </a:p>
          <a:p>
            <a:pPr algn="ctr"/>
            <a:r>
              <a:rPr lang="en-US" sz="1400" b="1" dirty="0" smtClean="0">
                <a:latin typeface="Times New Roman" panose="02020603050405020304" pitchFamily="18" charset="0"/>
                <a:cs typeface="Times New Roman" panose="02020603050405020304" pitchFamily="18" charset="0"/>
              </a:rPr>
              <a:t>level</a:t>
            </a:r>
            <a:r>
              <a:rPr lang="ru-RU" sz="1400" b="1"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Approved in 2011</a:t>
            </a:r>
            <a:r>
              <a:rPr lang="ru-RU" sz="14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Developed by</a:t>
            </a:r>
            <a:r>
              <a:rPr lang="ru-RU" sz="1400" dirty="0" smtClean="0">
                <a:latin typeface="Times New Roman" panose="02020603050405020304" pitchFamily="18" charset="0"/>
                <a:cs typeface="Times New Roman" panose="02020603050405020304" pitchFamily="18" charset="0"/>
              </a:rPr>
              <a:t> </a:t>
            </a:r>
            <a:r>
              <a:rPr lang="en-US" sz="1400" b="1" dirty="0" smtClean="0">
                <a:latin typeface="Times New Roman" panose="02020603050405020304" pitchFamily="18" charset="0"/>
                <a:cs typeface="Times New Roman" panose="02020603050405020304" pitchFamily="18" charset="0"/>
              </a:rPr>
              <a:t>NASA</a:t>
            </a:r>
            <a:endParaRPr lang="ru-RU" sz="1400" b="1" dirty="0"/>
          </a:p>
        </p:txBody>
      </p:sp>
      <p:sp>
        <p:nvSpPr>
          <p:cNvPr id="10" name="Прямоугольник 9"/>
          <p:cNvSpPr/>
          <p:nvPr/>
        </p:nvSpPr>
        <p:spPr>
          <a:xfrm>
            <a:off x="4223957" y="4515071"/>
            <a:ext cx="2583382" cy="1815882"/>
          </a:xfrm>
          <a:prstGeom prst="rect">
            <a:avLst/>
          </a:prstGeom>
        </p:spPr>
        <p:txBody>
          <a:bodyPr wrap="square">
            <a:spAutoFit/>
          </a:bodyPr>
          <a:lstStyle/>
          <a:p>
            <a:pPr algn="ctr"/>
            <a:r>
              <a:rPr lang="en-US" sz="1400" b="1" dirty="0" smtClean="0">
                <a:latin typeface="Times New Roman" panose="02020603050405020304" pitchFamily="18" charset="0"/>
                <a:cs typeface="Times New Roman" panose="02020603050405020304" pitchFamily="18" charset="0"/>
              </a:rPr>
              <a:t>GOST</a:t>
            </a:r>
            <a:r>
              <a:rPr lang="ru-RU" sz="1400" b="1" dirty="0" smtClean="0">
                <a:latin typeface="Times New Roman" panose="02020603050405020304" pitchFamily="18" charset="0"/>
                <a:cs typeface="Times New Roman" panose="02020603050405020304" pitchFamily="18" charset="0"/>
              </a:rPr>
              <a:t> </a:t>
            </a:r>
          </a:p>
          <a:p>
            <a:pPr algn="ctr"/>
            <a:r>
              <a:rPr lang="ru-RU" sz="1400" b="1" dirty="0" smtClean="0">
                <a:latin typeface="Times New Roman" panose="02020603050405020304" pitchFamily="18" charset="0"/>
                <a:cs typeface="Times New Roman" panose="02020603050405020304" pitchFamily="18" charset="0"/>
              </a:rPr>
              <a:t>«</a:t>
            </a:r>
            <a:r>
              <a:rPr lang="en-US" sz="1400" b="1" dirty="0" smtClean="0">
                <a:latin typeface="Times New Roman" panose="02020603050405020304" pitchFamily="18" charset="0"/>
                <a:cs typeface="Times New Roman" panose="02020603050405020304" pitchFamily="18" charset="0"/>
              </a:rPr>
              <a:t>Product </a:t>
            </a:r>
            <a:r>
              <a:rPr lang="en-US" sz="1400" b="1" dirty="0">
                <a:latin typeface="Times New Roman" panose="02020603050405020304" pitchFamily="18" charset="0"/>
                <a:cs typeface="Times New Roman" panose="02020603050405020304" pitchFamily="18" charset="0"/>
              </a:rPr>
              <a:t>lifecycle management</a:t>
            </a:r>
            <a:r>
              <a:rPr lang="ru-RU" sz="1400" b="1"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Approved in 2014</a:t>
            </a:r>
            <a:r>
              <a:rPr lang="ru-RU" sz="14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Developed by</a:t>
            </a:r>
            <a:r>
              <a:rPr lang="ru-RU"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scientific research </a:t>
            </a:r>
            <a:r>
              <a:rPr lang="en-US" sz="1400" dirty="0" smtClean="0">
                <a:latin typeface="Times New Roman" panose="02020603050405020304" pitchFamily="18" charset="0"/>
                <a:cs typeface="Times New Roman" panose="02020603050405020304" pitchFamily="18" charset="0"/>
              </a:rPr>
              <a:t>center </a:t>
            </a:r>
            <a:r>
              <a:rPr lang="ru-RU" sz="1400" b="1" dirty="0" smtClean="0">
                <a:latin typeface="Times New Roman" panose="02020603050405020304" pitchFamily="18" charset="0"/>
                <a:cs typeface="Times New Roman" panose="02020603050405020304" pitchFamily="18" charset="0"/>
              </a:rPr>
              <a:t>«Прикладная </a:t>
            </a:r>
            <a:r>
              <a:rPr lang="ru-RU" sz="1400" b="1" dirty="0">
                <a:latin typeface="Times New Roman" panose="02020603050405020304" pitchFamily="18" charset="0"/>
                <a:cs typeface="Times New Roman" panose="02020603050405020304" pitchFamily="18" charset="0"/>
              </a:rPr>
              <a:t>Логистика»</a:t>
            </a:r>
            <a:endParaRPr lang="ru-RU" sz="1400"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ru-RU" sz="1400" dirty="0"/>
          </a:p>
        </p:txBody>
      </p:sp>
      <p:sp>
        <p:nvSpPr>
          <p:cNvPr id="11" name="Скругленный прямоугольник 10"/>
          <p:cNvSpPr/>
          <p:nvPr/>
        </p:nvSpPr>
        <p:spPr>
          <a:xfrm>
            <a:off x="2259657" y="3587146"/>
            <a:ext cx="4451631" cy="5760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12" name="TextBox 11"/>
          <p:cNvSpPr txBox="1"/>
          <p:nvPr/>
        </p:nvSpPr>
        <p:spPr>
          <a:xfrm>
            <a:off x="2492771" y="3617627"/>
            <a:ext cx="4015358"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Evaluation of the </a:t>
            </a:r>
            <a:r>
              <a:rPr lang="en-US" sz="1400" dirty="0" smtClean="0">
                <a:latin typeface="Times New Roman" panose="02020603050405020304" pitchFamily="18" charset="0"/>
                <a:cs typeface="Times New Roman" panose="02020603050405020304" pitchFamily="18" charset="0"/>
              </a:rPr>
              <a:t>projects’ effectiveness to </a:t>
            </a:r>
            <a:r>
              <a:rPr lang="en-US" sz="1400" dirty="0">
                <a:latin typeface="Times New Roman" panose="02020603050405020304" pitchFamily="18" charset="0"/>
                <a:cs typeface="Times New Roman" panose="02020603050405020304" pitchFamily="18" charset="0"/>
              </a:rPr>
              <a:t>address the problems of budget overruns</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541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767345" y="5481345"/>
            <a:ext cx="1376655" cy="1376655"/>
          </a:xfrm>
          <a:prstGeom prst="rect">
            <a:avLst/>
          </a:prstGeom>
          <a:effectLst/>
        </p:spPr>
      </p:pic>
      <p:sp>
        <p:nvSpPr>
          <p:cNvPr id="5" name="Номер слайда 4"/>
          <p:cNvSpPr>
            <a:spLocks noGrp="1"/>
          </p:cNvSpPr>
          <p:nvPr>
            <p:ph type="sldNum" sz="quarter" idx="12"/>
          </p:nvPr>
        </p:nvSpPr>
        <p:spPr>
          <a:xfrm>
            <a:off x="7020272" y="6441330"/>
            <a:ext cx="2057400" cy="365125"/>
          </a:xfrm>
        </p:spPr>
        <p:txBody>
          <a:bodyPr/>
          <a:lstStyle/>
          <a:p>
            <a:fld id="{356897BB-6ECE-4E10-97FA-803E774F7852}" type="slidenum">
              <a:rPr lang="ru-RU" sz="2000" b="1" smtClean="0">
                <a:solidFill>
                  <a:schemeClr val="bg1"/>
                </a:solidFill>
                <a:latin typeface="Times New Roman" panose="02020603050405020304" pitchFamily="18" charset="0"/>
                <a:cs typeface="Times New Roman" panose="02020603050405020304" pitchFamily="18" charset="0"/>
              </a:rPr>
              <a:t>4</a:t>
            </a:fld>
            <a:endParaRPr lang="ru-RU" sz="2000" b="1" dirty="0">
              <a:solidFill>
                <a:schemeClr val="bg1"/>
              </a:solidFill>
              <a:latin typeface="Times New Roman" panose="02020603050405020304" pitchFamily="18" charset="0"/>
              <a:cs typeface="Times New Roman" panose="02020603050405020304" pitchFamily="18" charset="0"/>
            </a:endParaRPr>
          </a:p>
        </p:txBody>
      </p:sp>
      <p:pic>
        <p:nvPicPr>
          <p:cNvPr id="2050" name="Picture 2" descr="http://www.nasa.gov/sites/default/files/trl_static_image_1300x900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2" y="0"/>
            <a:ext cx="9166397" cy="6345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44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Скругленный прямоугольник 23"/>
          <p:cNvSpPr/>
          <p:nvPr/>
        </p:nvSpPr>
        <p:spPr>
          <a:xfrm>
            <a:off x="1602582" y="260649"/>
            <a:ext cx="6048672" cy="895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pic>
        <p:nvPicPr>
          <p:cNvPr id="23" name="Рисунок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767345" y="5481345"/>
            <a:ext cx="1376655" cy="1376655"/>
          </a:xfrm>
          <a:prstGeom prst="rect">
            <a:avLst/>
          </a:prstGeom>
          <a:effectLst/>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9492" y="1507361"/>
            <a:ext cx="6179151" cy="3121226"/>
          </a:xfrm>
          <a:prstGeom prst="rect">
            <a:avLst/>
          </a:prstGeom>
        </p:spPr>
      </p:pic>
      <p:sp>
        <p:nvSpPr>
          <p:cNvPr id="2" name="Заголовок 1"/>
          <p:cNvSpPr>
            <a:spLocks noGrp="1"/>
          </p:cNvSpPr>
          <p:nvPr>
            <p:ph type="title"/>
          </p:nvPr>
        </p:nvSpPr>
        <p:spPr>
          <a:xfrm>
            <a:off x="899592" y="-20386"/>
            <a:ext cx="7543800" cy="1450757"/>
          </a:xfrm>
        </p:spPr>
        <p:txBody>
          <a:bodyPr>
            <a:normAutofit/>
          </a:bodyPr>
          <a:lstStyle/>
          <a:p>
            <a:pPr algn="ctr"/>
            <a:r>
              <a:rPr lang="en-US" sz="2800" b="1" dirty="0" smtClean="0">
                <a:solidFill>
                  <a:schemeClr val="accent1">
                    <a:lumMod val="50000"/>
                  </a:schemeClr>
                </a:solidFill>
                <a:latin typeface="Times New Roman" panose="02020603050405020304" pitchFamily="18" charset="0"/>
                <a:cs typeface="Times New Roman" panose="02020603050405020304" pitchFamily="18" charset="0"/>
              </a:rPr>
              <a:t>Relationship </a:t>
            </a:r>
            <a:r>
              <a:rPr lang="en-US" sz="2800" b="1" dirty="0">
                <a:solidFill>
                  <a:schemeClr val="accent1">
                    <a:lumMod val="50000"/>
                  </a:schemeClr>
                </a:solidFill>
                <a:latin typeface="Times New Roman" panose="02020603050405020304" pitchFamily="18" charset="0"/>
                <a:cs typeface="Times New Roman" panose="02020603050405020304" pitchFamily="18" charset="0"/>
              </a:rPr>
              <a:t>of the </a:t>
            </a:r>
            <a:r>
              <a:rPr lang="en-US" sz="2800" b="1" dirty="0" smtClean="0">
                <a:solidFill>
                  <a:schemeClr val="accent1">
                    <a:lumMod val="50000"/>
                  </a:schemeClr>
                </a:solidFill>
                <a:latin typeface="Times New Roman" panose="02020603050405020304" pitchFamily="18" charset="0"/>
                <a:cs typeface="Times New Roman" panose="02020603050405020304" pitchFamily="18" charset="0"/>
              </a:rPr>
              <a:t>technology and manufacturing readiness levels</a:t>
            </a:r>
            <a:endParaRPr lang="ru-RU" sz="2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a:xfrm>
            <a:off x="6968650" y="6399854"/>
            <a:ext cx="2057400" cy="365125"/>
          </a:xfrm>
        </p:spPr>
        <p:txBody>
          <a:bodyPr/>
          <a:lstStyle/>
          <a:p>
            <a:fld id="{356897BB-6ECE-4E10-97FA-803E774F7852}" type="slidenum">
              <a:rPr lang="ru-RU" sz="2000" b="1" smtClean="0">
                <a:solidFill>
                  <a:schemeClr val="bg1"/>
                </a:solidFill>
                <a:latin typeface="Times New Roman" panose="02020603050405020304" pitchFamily="18" charset="0"/>
                <a:cs typeface="Times New Roman" panose="02020603050405020304" pitchFamily="18" charset="0"/>
              </a:rPr>
              <a:t>5</a:t>
            </a:fld>
            <a:endParaRPr lang="ru-RU" sz="2000" b="1"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284122" y="5352379"/>
            <a:ext cx="6768752" cy="646331"/>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The best practice </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advanced</a:t>
            </a:r>
            <a:r>
              <a:rPr lang="en-US" dirty="0">
                <a:latin typeface="Times New Roman" panose="02020603050405020304" pitchFamily="18" charset="0"/>
                <a:cs typeface="Times New Roman" panose="02020603050405020304" pitchFamily="18" charset="0"/>
              </a:rPr>
              <a:t> development of </a:t>
            </a:r>
            <a:r>
              <a:rPr lang="en-US" i="1" dirty="0">
                <a:latin typeface="Times New Roman" panose="02020603050405020304" pitchFamily="18" charset="0"/>
                <a:cs typeface="Times New Roman" panose="02020603050405020304" pitchFamily="18" charset="0"/>
              </a:rPr>
              <a:t>technology</a:t>
            </a:r>
            <a:r>
              <a:rPr lang="en-US" dirty="0">
                <a:latin typeface="Times New Roman" panose="02020603050405020304" pitchFamily="18" charset="0"/>
                <a:cs typeface="Times New Roman" panose="02020603050405020304" pitchFamily="18" charset="0"/>
              </a:rPr>
              <a:t> towards product development</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547664" y="1556792"/>
            <a:ext cx="2304256" cy="792088"/>
          </a:xfrm>
          <a:prstGeom prst="rect">
            <a:avLst/>
          </a:prstGeom>
          <a:solidFill>
            <a:schemeClr val="accent4">
              <a:alpha val="34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9" name="Прямоугольник 8"/>
          <p:cNvSpPr/>
          <p:nvPr/>
        </p:nvSpPr>
        <p:spPr>
          <a:xfrm>
            <a:off x="1552140" y="3933056"/>
            <a:ext cx="2304256" cy="618556"/>
          </a:xfrm>
          <a:prstGeom prst="rect">
            <a:avLst/>
          </a:prstGeom>
          <a:solidFill>
            <a:schemeClr val="accent4">
              <a:alpha val="34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10" name="Прямоугольник 9"/>
          <p:cNvSpPr/>
          <p:nvPr/>
        </p:nvSpPr>
        <p:spPr>
          <a:xfrm>
            <a:off x="2721792" y="2877484"/>
            <a:ext cx="1130127" cy="633336"/>
          </a:xfrm>
          <a:prstGeom prst="rect">
            <a:avLst/>
          </a:prstGeom>
          <a:solidFill>
            <a:schemeClr val="accent4">
              <a:alpha val="34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11" name="Прямоугольник 10"/>
          <p:cNvSpPr/>
          <p:nvPr/>
        </p:nvSpPr>
        <p:spPr>
          <a:xfrm>
            <a:off x="3880169" y="1556792"/>
            <a:ext cx="1152128" cy="792088"/>
          </a:xfrm>
          <a:prstGeom prst="rect">
            <a:avLst/>
          </a:prstGeom>
          <a:solidFill>
            <a:schemeClr val="accent1">
              <a:alpha val="51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3880169" y="2877484"/>
            <a:ext cx="1152128" cy="613712"/>
          </a:xfrm>
          <a:prstGeom prst="rect">
            <a:avLst/>
          </a:prstGeom>
          <a:solidFill>
            <a:schemeClr val="accent1">
              <a:alpha val="51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3856396" y="3933056"/>
            <a:ext cx="1152128" cy="602856"/>
          </a:xfrm>
          <a:prstGeom prst="rect">
            <a:avLst/>
          </a:prstGeom>
          <a:solidFill>
            <a:schemeClr val="accent1">
              <a:alpha val="51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5032296" y="1556792"/>
            <a:ext cx="1339904" cy="792088"/>
          </a:xfrm>
          <a:prstGeom prst="rect">
            <a:avLst/>
          </a:prstGeom>
          <a:solidFill>
            <a:schemeClr val="accent6">
              <a:alpha val="22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15" name="Прямоугольник 14"/>
          <p:cNvSpPr/>
          <p:nvPr/>
        </p:nvSpPr>
        <p:spPr>
          <a:xfrm>
            <a:off x="5052683" y="2877484"/>
            <a:ext cx="1339903" cy="618617"/>
          </a:xfrm>
          <a:prstGeom prst="rect">
            <a:avLst/>
          </a:prstGeom>
          <a:solidFill>
            <a:schemeClr val="accent6">
              <a:alpha val="22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16" name="Прямоугольник 15"/>
          <p:cNvSpPr/>
          <p:nvPr/>
        </p:nvSpPr>
        <p:spPr>
          <a:xfrm>
            <a:off x="5052683" y="3923244"/>
            <a:ext cx="1339903" cy="602856"/>
          </a:xfrm>
          <a:prstGeom prst="rect">
            <a:avLst/>
          </a:prstGeom>
          <a:solidFill>
            <a:schemeClr val="accent6">
              <a:alpha val="22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17" name="Прямоугольник 16"/>
          <p:cNvSpPr/>
          <p:nvPr/>
        </p:nvSpPr>
        <p:spPr>
          <a:xfrm>
            <a:off x="6412973" y="1556792"/>
            <a:ext cx="1111355" cy="792088"/>
          </a:xfrm>
          <a:prstGeom prst="rect">
            <a:avLst/>
          </a:prstGeom>
          <a:solidFill>
            <a:schemeClr val="accent3">
              <a:alpha val="5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18" name="Прямоугольник 17"/>
          <p:cNvSpPr/>
          <p:nvPr/>
        </p:nvSpPr>
        <p:spPr>
          <a:xfrm>
            <a:off x="6412973" y="2877485"/>
            <a:ext cx="1183363" cy="613710"/>
          </a:xfrm>
          <a:prstGeom prst="rect">
            <a:avLst/>
          </a:prstGeom>
          <a:solidFill>
            <a:schemeClr val="accent3">
              <a:alpha val="5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19" name="Прямоугольник 18"/>
          <p:cNvSpPr/>
          <p:nvPr/>
        </p:nvSpPr>
        <p:spPr>
          <a:xfrm>
            <a:off x="6412973" y="3933055"/>
            <a:ext cx="555677" cy="569893"/>
          </a:xfrm>
          <a:prstGeom prst="rect">
            <a:avLst/>
          </a:prstGeom>
          <a:solidFill>
            <a:schemeClr val="accent3">
              <a:alpha val="5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20" name="Левая фигурная скобка 19"/>
          <p:cNvSpPr/>
          <p:nvPr/>
        </p:nvSpPr>
        <p:spPr>
          <a:xfrm rot="16200000">
            <a:off x="2017477" y="4128839"/>
            <a:ext cx="252028" cy="1156604"/>
          </a:xfrm>
          <a:prstGeom prst="leftBrace">
            <a:avLst>
              <a:gd name="adj1" fmla="val 8333"/>
              <a:gd name="adj2" fmla="val 49314"/>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ru-RU"/>
          </a:p>
        </p:txBody>
      </p:sp>
      <p:sp>
        <p:nvSpPr>
          <p:cNvPr id="21" name="TextBox 20"/>
          <p:cNvSpPr txBox="1"/>
          <p:nvPr/>
        </p:nvSpPr>
        <p:spPr>
          <a:xfrm>
            <a:off x="1963470" y="4799103"/>
            <a:ext cx="360040" cy="461665"/>
          </a:xfrm>
          <a:prstGeom prst="rect">
            <a:avLst/>
          </a:prstGeom>
          <a:noFill/>
        </p:spPr>
        <p:txBody>
          <a:bodyPr wrap="square" rtlCol="0">
            <a:spAutoFit/>
          </a:bodyPr>
          <a:lstStyle/>
          <a:p>
            <a:pPr algn="ctr"/>
            <a:r>
              <a:rPr lang="ru-RU" sz="2400" b="1" dirty="0" smtClean="0">
                <a:solidFill>
                  <a:srgbClr val="FF0000"/>
                </a:solidFill>
                <a:latin typeface="Times New Roman" panose="02020603050405020304" pitchFamily="18" charset="0"/>
                <a:cs typeface="Times New Roman" panose="02020603050405020304" pitchFamily="18" charset="0"/>
              </a:rPr>
              <a:t>!</a:t>
            </a:r>
            <a:endParaRPr lang="ru-RU" sz="2400" b="1" dirty="0">
              <a:solidFill>
                <a:srgbClr val="FF0000"/>
              </a:solidFill>
              <a:latin typeface="Times New Roman" panose="02020603050405020304" pitchFamily="18" charset="0"/>
              <a:cs typeface="Times New Roman" panose="02020603050405020304" pitchFamily="18" charset="0"/>
            </a:endParaRPr>
          </a:p>
        </p:txBody>
      </p:sp>
      <p:pic>
        <p:nvPicPr>
          <p:cNvPr id="22" name="Рисунок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0" y="0"/>
            <a:ext cx="1376655" cy="1376655"/>
          </a:xfrm>
          <a:prstGeom prst="rect">
            <a:avLst/>
          </a:prstGeom>
          <a:effectLst/>
        </p:spPr>
      </p:pic>
    </p:spTree>
    <p:extLst>
      <p:ext uri="{BB962C8B-B14F-4D97-AF65-F5344CB8AC3E}">
        <p14:creationId xmlns:p14="http://schemas.microsoft.com/office/powerpoint/2010/main" val="335326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Скругленный прямоугольник 43"/>
          <p:cNvSpPr/>
          <p:nvPr/>
        </p:nvSpPr>
        <p:spPr>
          <a:xfrm>
            <a:off x="1602582" y="201877"/>
            <a:ext cx="6353794" cy="453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pic>
        <p:nvPicPr>
          <p:cNvPr id="43" name="Рисунок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767345" y="5481345"/>
            <a:ext cx="1376655" cy="1376655"/>
          </a:xfrm>
          <a:prstGeom prst="rect">
            <a:avLst/>
          </a:prstGeom>
          <a:effectLst/>
        </p:spPr>
      </p:pic>
      <p:pic>
        <p:nvPicPr>
          <p:cNvPr id="42" name="Рисунок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0" y="0"/>
            <a:ext cx="1376655" cy="1376655"/>
          </a:xfrm>
          <a:prstGeom prst="rect">
            <a:avLst/>
          </a:prstGeom>
          <a:effectLst/>
        </p:spPr>
      </p:pic>
      <p:sp>
        <p:nvSpPr>
          <p:cNvPr id="5" name="Номер слайда 4"/>
          <p:cNvSpPr>
            <a:spLocks noGrp="1"/>
          </p:cNvSpPr>
          <p:nvPr>
            <p:ph type="sldNum" sz="quarter" idx="12"/>
          </p:nvPr>
        </p:nvSpPr>
        <p:spPr>
          <a:xfrm>
            <a:off x="7020272" y="6388937"/>
            <a:ext cx="2057400" cy="365125"/>
          </a:xfrm>
        </p:spPr>
        <p:txBody>
          <a:bodyPr/>
          <a:lstStyle/>
          <a:p>
            <a:fld id="{356897BB-6ECE-4E10-97FA-803E774F7852}" type="slidenum">
              <a:rPr lang="ru-RU" sz="1800" b="1" smtClean="0">
                <a:solidFill>
                  <a:schemeClr val="bg1"/>
                </a:solidFill>
                <a:latin typeface="Times New Roman" panose="02020603050405020304" pitchFamily="18" charset="0"/>
                <a:cs typeface="Times New Roman" panose="02020603050405020304" pitchFamily="18" charset="0"/>
              </a:rPr>
              <a:t>6</a:t>
            </a:fld>
            <a:endParaRPr lang="ru-RU" sz="1800" b="1" dirty="0">
              <a:solidFill>
                <a:schemeClr val="bg1"/>
              </a:solidFill>
              <a:latin typeface="Times New Roman" panose="02020603050405020304" pitchFamily="18" charset="0"/>
              <a:cs typeface="Times New Roman" panose="02020603050405020304" pitchFamily="18" charset="0"/>
            </a:endParaRPr>
          </a:p>
        </p:txBody>
      </p:sp>
      <p:sp>
        <p:nvSpPr>
          <p:cNvPr id="6" name="Заголовок 1"/>
          <p:cNvSpPr>
            <a:spLocks noGrp="1"/>
          </p:cNvSpPr>
          <p:nvPr>
            <p:ph type="title"/>
          </p:nvPr>
        </p:nvSpPr>
        <p:spPr>
          <a:xfrm>
            <a:off x="844674" y="62332"/>
            <a:ext cx="7886700" cy="759618"/>
          </a:xfrm>
        </p:spPr>
        <p:txBody>
          <a:bodyPr>
            <a:normAutofit/>
          </a:bodyPr>
          <a:lstStyle/>
          <a:p>
            <a:pPr algn="ctr"/>
            <a:r>
              <a:rPr lang="en-US" sz="2800" b="1" dirty="0" smtClean="0">
                <a:solidFill>
                  <a:schemeClr val="accent1">
                    <a:lumMod val="50000"/>
                  </a:schemeClr>
                </a:solidFill>
                <a:latin typeface="Times New Roman" panose="02020603050405020304" pitchFamily="18" charset="0"/>
                <a:cs typeface="Times New Roman" panose="02020603050405020304" pitchFamily="18" charset="0"/>
              </a:rPr>
              <a:t>Distribution </a:t>
            </a:r>
            <a:r>
              <a:rPr lang="en-US" sz="2800" b="1" dirty="0">
                <a:solidFill>
                  <a:schemeClr val="accent1">
                    <a:lumMod val="50000"/>
                  </a:schemeClr>
                </a:solidFill>
                <a:latin typeface="Times New Roman" panose="02020603050405020304" pitchFamily="18" charset="0"/>
                <a:cs typeface="Times New Roman" panose="02020603050405020304" pitchFamily="18" charset="0"/>
              </a:rPr>
              <a:t>of the levels in the standards</a:t>
            </a:r>
            <a:endParaRPr lang="ru-RU" sz="2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5468780" y="971318"/>
            <a:ext cx="1944216" cy="67332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ru-RU"/>
          </a:p>
        </p:txBody>
      </p:sp>
      <p:sp>
        <p:nvSpPr>
          <p:cNvPr id="8" name="Скругленный прямоугольник 7"/>
          <p:cNvSpPr/>
          <p:nvPr/>
        </p:nvSpPr>
        <p:spPr>
          <a:xfrm>
            <a:off x="5485842" y="1766134"/>
            <a:ext cx="1944216" cy="632276"/>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ru-RU"/>
          </a:p>
        </p:txBody>
      </p:sp>
      <p:sp>
        <p:nvSpPr>
          <p:cNvPr id="9" name="Скругленный прямоугольник 8"/>
          <p:cNvSpPr/>
          <p:nvPr/>
        </p:nvSpPr>
        <p:spPr>
          <a:xfrm>
            <a:off x="4788024" y="2750252"/>
            <a:ext cx="1944216" cy="378296"/>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ru-RU"/>
          </a:p>
        </p:txBody>
      </p:sp>
      <p:sp>
        <p:nvSpPr>
          <p:cNvPr id="10" name="Скругленный прямоугольник 9"/>
          <p:cNvSpPr/>
          <p:nvPr/>
        </p:nvSpPr>
        <p:spPr>
          <a:xfrm>
            <a:off x="5468780" y="3417053"/>
            <a:ext cx="1944216" cy="333726"/>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ru-RU"/>
          </a:p>
        </p:txBody>
      </p:sp>
      <p:sp>
        <p:nvSpPr>
          <p:cNvPr id="11" name="Скругленный прямоугольник 10"/>
          <p:cNvSpPr/>
          <p:nvPr/>
        </p:nvSpPr>
        <p:spPr>
          <a:xfrm>
            <a:off x="5468780" y="4009888"/>
            <a:ext cx="1944216" cy="315861"/>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ru-RU"/>
          </a:p>
        </p:txBody>
      </p:sp>
      <p:sp>
        <p:nvSpPr>
          <p:cNvPr id="12" name="Скругленный прямоугольник 11"/>
          <p:cNvSpPr/>
          <p:nvPr/>
        </p:nvSpPr>
        <p:spPr>
          <a:xfrm>
            <a:off x="5476303" y="4470485"/>
            <a:ext cx="1944216" cy="56192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ru-RU"/>
          </a:p>
        </p:txBody>
      </p:sp>
      <p:sp>
        <p:nvSpPr>
          <p:cNvPr id="13" name="Скругленный прямоугольник 12"/>
          <p:cNvSpPr/>
          <p:nvPr/>
        </p:nvSpPr>
        <p:spPr>
          <a:xfrm>
            <a:off x="5476303" y="5221160"/>
            <a:ext cx="1944216" cy="437371"/>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ru-RU"/>
          </a:p>
        </p:txBody>
      </p:sp>
      <p:sp>
        <p:nvSpPr>
          <p:cNvPr id="14" name="TextBox 14"/>
          <p:cNvSpPr txBox="1"/>
          <p:nvPr/>
        </p:nvSpPr>
        <p:spPr>
          <a:xfrm>
            <a:off x="5468578" y="999199"/>
            <a:ext cx="1930870" cy="523220"/>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400" dirty="0" smtClean="0">
                <a:latin typeface="Times New Roman" panose="02020603050405020304" pitchFamily="18" charset="0"/>
                <a:cs typeface="Times New Roman" panose="02020603050405020304" pitchFamily="18" charset="0"/>
              </a:rPr>
              <a:t>1</a:t>
            </a:r>
            <a:r>
              <a:rPr lang="ru-RU"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Technology advance development</a:t>
            </a:r>
            <a:endParaRPr lang="ru-RU" sz="1400" dirty="0">
              <a:latin typeface="Times New Roman" panose="02020603050405020304" pitchFamily="18" charset="0"/>
              <a:cs typeface="Times New Roman" panose="02020603050405020304" pitchFamily="18" charset="0"/>
            </a:endParaRPr>
          </a:p>
        </p:txBody>
      </p:sp>
      <p:sp>
        <p:nvSpPr>
          <p:cNvPr id="15" name="TextBox 15"/>
          <p:cNvSpPr txBox="1"/>
          <p:nvPr/>
        </p:nvSpPr>
        <p:spPr>
          <a:xfrm>
            <a:off x="5489245" y="1782823"/>
            <a:ext cx="1931274" cy="523220"/>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400" dirty="0" smtClean="0">
                <a:latin typeface="Times New Roman" panose="02020603050405020304" pitchFamily="18" charset="0"/>
                <a:cs typeface="Times New Roman" panose="02020603050405020304" pitchFamily="18" charset="0"/>
              </a:rPr>
              <a:t>2</a:t>
            </a:r>
            <a:r>
              <a:rPr lang="ru-RU"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Sample concept formation</a:t>
            </a:r>
            <a:r>
              <a:rPr lang="ru-RU" sz="1400" dirty="0" smtClean="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p:txBody>
      </p:sp>
      <p:sp>
        <p:nvSpPr>
          <p:cNvPr id="16" name="TextBox 16"/>
          <p:cNvSpPr txBox="1"/>
          <p:nvPr/>
        </p:nvSpPr>
        <p:spPr>
          <a:xfrm>
            <a:off x="4718392" y="2773502"/>
            <a:ext cx="2089216" cy="307777"/>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400" dirty="0" smtClean="0">
                <a:latin typeface="Times New Roman" panose="02020603050405020304" pitchFamily="18" charset="0"/>
                <a:cs typeface="Times New Roman" panose="02020603050405020304" pitchFamily="18" charset="0"/>
              </a:rPr>
              <a:t>3</a:t>
            </a:r>
            <a:r>
              <a:rPr lang="ru-RU"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Prototype development</a:t>
            </a:r>
            <a:endParaRPr lang="ru-RU" sz="1400" dirty="0">
              <a:latin typeface="Times New Roman" panose="02020603050405020304" pitchFamily="18" charset="0"/>
              <a:cs typeface="Times New Roman" panose="02020603050405020304" pitchFamily="18" charset="0"/>
            </a:endParaRPr>
          </a:p>
        </p:txBody>
      </p:sp>
      <p:sp>
        <p:nvSpPr>
          <p:cNvPr id="17" name="TextBox 17"/>
          <p:cNvSpPr txBox="1"/>
          <p:nvPr/>
        </p:nvSpPr>
        <p:spPr>
          <a:xfrm>
            <a:off x="5490716" y="4596982"/>
            <a:ext cx="1938328" cy="307777"/>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400" dirty="0" smtClean="0">
                <a:latin typeface="Times New Roman" panose="02020603050405020304" pitchFamily="18" charset="0"/>
                <a:cs typeface="Times New Roman" panose="02020603050405020304" pitchFamily="18" charset="0"/>
              </a:rPr>
              <a:t>6. </a:t>
            </a:r>
            <a:r>
              <a:rPr lang="en-US" sz="1400" dirty="0" smtClean="0">
                <a:latin typeface="Times New Roman" panose="02020603050405020304" pitchFamily="18" charset="0"/>
                <a:cs typeface="Times New Roman" panose="02020603050405020304" pitchFamily="18" charset="0"/>
              </a:rPr>
              <a:t>Capital repair</a:t>
            </a:r>
            <a:endParaRPr lang="ru-RU" sz="1400" dirty="0">
              <a:latin typeface="Times New Roman" panose="02020603050405020304" pitchFamily="18" charset="0"/>
              <a:cs typeface="Times New Roman" panose="02020603050405020304" pitchFamily="18" charset="0"/>
            </a:endParaRPr>
          </a:p>
        </p:txBody>
      </p:sp>
      <p:sp>
        <p:nvSpPr>
          <p:cNvPr id="18" name="TextBox 18"/>
          <p:cNvSpPr txBox="1"/>
          <p:nvPr/>
        </p:nvSpPr>
        <p:spPr>
          <a:xfrm>
            <a:off x="5494198" y="4013931"/>
            <a:ext cx="1917928" cy="307777"/>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400" dirty="0" smtClean="0">
                <a:latin typeface="Times New Roman" panose="02020603050405020304" pitchFamily="18" charset="0"/>
                <a:cs typeface="Times New Roman" panose="02020603050405020304" pitchFamily="18" charset="0"/>
              </a:rPr>
              <a:t>5. </a:t>
            </a:r>
            <a:r>
              <a:rPr lang="en-US" sz="1400" dirty="0" smtClean="0">
                <a:latin typeface="Times New Roman" panose="02020603050405020304" pitchFamily="18" charset="0"/>
                <a:cs typeface="Times New Roman" panose="02020603050405020304" pitchFamily="18" charset="0"/>
              </a:rPr>
              <a:t>Exploitation</a:t>
            </a:r>
            <a:endParaRPr lang="ru-RU" sz="1400" dirty="0">
              <a:latin typeface="Times New Roman" panose="02020603050405020304" pitchFamily="18" charset="0"/>
              <a:cs typeface="Times New Roman" panose="02020603050405020304" pitchFamily="18" charset="0"/>
            </a:endParaRPr>
          </a:p>
        </p:txBody>
      </p:sp>
      <p:sp>
        <p:nvSpPr>
          <p:cNvPr id="19" name="TextBox 19"/>
          <p:cNvSpPr txBox="1"/>
          <p:nvPr/>
        </p:nvSpPr>
        <p:spPr>
          <a:xfrm>
            <a:off x="5397434" y="3413902"/>
            <a:ext cx="2111092" cy="307777"/>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400" dirty="0" smtClean="0">
                <a:latin typeface="Times New Roman" panose="02020603050405020304" pitchFamily="18" charset="0"/>
                <a:cs typeface="Times New Roman" panose="02020603050405020304" pitchFamily="18" charset="0"/>
              </a:rPr>
              <a:t>4</a:t>
            </a:r>
            <a:r>
              <a:rPr lang="ru-RU"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Manufacturing</a:t>
            </a:r>
            <a:endParaRPr lang="ru-RU" sz="1400" dirty="0">
              <a:latin typeface="Times New Roman" panose="02020603050405020304" pitchFamily="18" charset="0"/>
              <a:cs typeface="Times New Roman" panose="02020603050405020304" pitchFamily="18" charset="0"/>
            </a:endParaRPr>
          </a:p>
        </p:txBody>
      </p:sp>
      <p:sp>
        <p:nvSpPr>
          <p:cNvPr id="20" name="TextBox 20"/>
          <p:cNvSpPr txBox="1"/>
          <p:nvPr/>
        </p:nvSpPr>
        <p:spPr>
          <a:xfrm>
            <a:off x="5666517" y="5283290"/>
            <a:ext cx="1576729" cy="307777"/>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400" dirty="0" smtClean="0">
                <a:latin typeface="Times New Roman" panose="02020603050405020304" pitchFamily="18" charset="0"/>
                <a:cs typeface="Times New Roman" panose="02020603050405020304" pitchFamily="18" charset="0"/>
              </a:rPr>
              <a:t>7</a:t>
            </a:r>
            <a:r>
              <a:rPr lang="ru-RU"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Utilization</a:t>
            </a:r>
            <a:endParaRPr lang="ru-RU" sz="1400" dirty="0">
              <a:latin typeface="Times New Roman" panose="02020603050405020304" pitchFamily="18" charset="0"/>
              <a:cs typeface="Times New Roman" panose="02020603050405020304" pitchFamily="18" charset="0"/>
            </a:endParaRPr>
          </a:p>
        </p:txBody>
      </p:sp>
      <p:sp>
        <p:nvSpPr>
          <p:cNvPr id="21" name="Скругленный прямоугольник 20"/>
          <p:cNvSpPr/>
          <p:nvPr/>
        </p:nvSpPr>
        <p:spPr>
          <a:xfrm>
            <a:off x="1056954" y="719901"/>
            <a:ext cx="1944216" cy="3974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22" name="TextBox 21"/>
          <p:cNvSpPr txBox="1"/>
          <p:nvPr/>
        </p:nvSpPr>
        <p:spPr>
          <a:xfrm>
            <a:off x="1056954" y="686418"/>
            <a:ext cx="1930870" cy="430887"/>
          </a:xfrm>
          <a:prstGeom prst="rect">
            <a:avLst/>
          </a:prstGeom>
          <a:noFill/>
        </p:spPr>
        <p:txBody>
          <a:bodyPr wrap="square" rtlCol="0">
            <a:spAutoFit/>
          </a:bodyPr>
          <a:lstStyle/>
          <a:p>
            <a:pPr algn="ctr"/>
            <a:r>
              <a:rPr lang="ru-RU" sz="1100" dirty="0" smtClean="0">
                <a:latin typeface="Times New Roman" panose="02020603050405020304" pitchFamily="18" charset="0"/>
                <a:cs typeface="Times New Roman" panose="02020603050405020304" pitchFamily="18" charset="0"/>
              </a:rPr>
              <a:t>1. </a:t>
            </a:r>
            <a:r>
              <a:rPr lang="en-US" sz="1100" dirty="0">
                <a:latin typeface="Times New Roman" panose="02020603050405020304" pitchFamily="18" charset="0"/>
                <a:cs typeface="Times New Roman" panose="02020603050405020304" pitchFamily="18" charset="0"/>
              </a:rPr>
              <a:t>Basic </a:t>
            </a:r>
            <a:r>
              <a:rPr lang="en-US" sz="1100" dirty="0" smtClean="0">
                <a:latin typeface="Times New Roman" panose="02020603050405020304" pitchFamily="18" charset="0"/>
                <a:cs typeface="Times New Roman" panose="02020603050405020304" pitchFamily="18" charset="0"/>
              </a:rPr>
              <a:t>manufacturing implications identified</a:t>
            </a:r>
            <a:endParaRPr lang="ru-RU" sz="1100" dirty="0">
              <a:latin typeface="Times New Roman" panose="02020603050405020304" pitchFamily="18" charset="0"/>
              <a:cs typeface="Times New Roman" panose="02020603050405020304" pitchFamily="18" charset="0"/>
            </a:endParaRPr>
          </a:p>
        </p:txBody>
      </p:sp>
      <p:sp>
        <p:nvSpPr>
          <p:cNvPr id="23" name="Скругленный прямоугольник 22"/>
          <p:cNvSpPr/>
          <p:nvPr/>
        </p:nvSpPr>
        <p:spPr>
          <a:xfrm>
            <a:off x="1043957" y="1233291"/>
            <a:ext cx="1944216" cy="40463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24" name="TextBox 23"/>
          <p:cNvSpPr txBox="1"/>
          <p:nvPr/>
        </p:nvSpPr>
        <p:spPr>
          <a:xfrm>
            <a:off x="1035901" y="1217369"/>
            <a:ext cx="1931274" cy="430887"/>
          </a:xfrm>
          <a:prstGeom prst="rect">
            <a:avLst/>
          </a:prstGeom>
          <a:noFill/>
        </p:spPr>
        <p:txBody>
          <a:bodyPr wrap="square" rtlCol="0">
            <a:spAutoFit/>
          </a:bodyPr>
          <a:lstStyle/>
          <a:p>
            <a:pPr algn="ctr"/>
            <a:r>
              <a:rPr lang="ru-RU" sz="1100" dirty="0" smtClean="0">
                <a:latin typeface="Times New Roman" panose="02020603050405020304" pitchFamily="18" charset="0"/>
                <a:cs typeface="Times New Roman" panose="02020603050405020304" pitchFamily="18" charset="0"/>
              </a:rPr>
              <a:t>2. </a:t>
            </a:r>
            <a:r>
              <a:rPr lang="en-US" sz="1100" dirty="0">
                <a:latin typeface="Times New Roman" panose="02020603050405020304" pitchFamily="18" charset="0"/>
                <a:cs typeface="Times New Roman" panose="02020603050405020304" pitchFamily="18" charset="0"/>
              </a:rPr>
              <a:t>Manufacturing Concepts Identified </a:t>
            </a:r>
            <a:endParaRPr lang="ru-RU" sz="1100" dirty="0">
              <a:latin typeface="Times New Roman" panose="02020603050405020304" pitchFamily="18" charset="0"/>
              <a:cs typeface="Times New Roman" panose="02020603050405020304" pitchFamily="18" charset="0"/>
            </a:endParaRPr>
          </a:p>
        </p:txBody>
      </p:sp>
      <p:sp>
        <p:nvSpPr>
          <p:cNvPr id="25" name="Скругленный прямоугольник 24"/>
          <p:cNvSpPr/>
          <p:nvPr/>
        </p:nvSpPr>
        <p:spPr>
          <a:xfrm>
            <a:off x="1049449" y="1748320"/>
            <a:ext cx="1944216" cy="4841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26" name="TextBox 25"/>
          <p:cNvSpPr txBox="1"/>
          <p:nvPr/>
        </p:nvSpPr>
        <p:spPr>
          <a:xfrm>
            <a:off x="989208" y="1762891"/>
            <a:ext cx="2068248" cy="430887"/>
          </a:xfrm>
          <a:prstGeom prst="rect">
            <a:avLst/>
          </a:prstGeom>
          <a:noFill/>
        </p:spPr>
        <p:txBody>
          <a:bodyPr wrap="square" rtlCol="0">
            <a:spAutoFit/>
          </a:bodyPr>
          <a:lstStyle/>
          <a:p>
            <a:pPr algn="ctr"/>
            <a:r>
              <a:rPr lang="ru-RU" sz="1100" dirty="0" smtClean="0">
                <a:latin typeface="Times New Roman" panose="02020603050405020304" pitchFamily="18" charset="0"/>
                <a:cs typeface="Times New Roman" panose="02020603050405020304" pitchFamily="18" charset="0"/>
              </a:rPr>
              <a:t>3. </a:t>
            </a:r>
            <a:r>
              <a:rPr lang="en-US" sz="1100" dirty="0">
                <a:latin typeface="Times New Roman" panose="02020603050405020304" pitchFamily="18" charset="0"/>
                <a:cs typeface="Times New Roman" panose="02020603050405020304" pitchFamily="18" charset="0"/>
              </a:rPr>
              <a:t>Manufacturing Proof of Concept Developed </a:t>
            </a:r>
            <a:endParaRPr lang="ru-RU" sz="1100" dirty="0">
              <a:latin typeface="Times New Roman" panose="02020603050405020304" pitchFamily="18" charset="0"/>
              <a:cs typeface="Times New Roman" panose="02020603050405020304" pitchFamily="18" charset="0"/>
            </a:endParaRPr>
          </a:p>
        </p:txBody>
      </p:sp>
      <p:sp>
        <p:nvSpPr>
          <p:cNvPr id="27" name="Скругленный прямоугольник 26"/>
          <p:cNvSpPr/>
          <p:nvPr/>
        </p:nvSpPr>
        <p:spPr>
          <a:xfrm>
            <a:off x="1049449" y="2339097"/>
            <a:ext cx="1944216" cy="55908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28" name="TextBox 27"/>
          <p:cNvSpPr txBox="1"/>
          <p:nvPr/>
        </p:nvSpPr>
        <p:spPr>
          <a:xfrm>
            <a:off x="935368" y="2306707"/>
            <a:ext cx="2209156" cy="600164"/>
          </a:xfrm>
          <a:prstGeom prst="rect">
            <a:avLst/>
          </a:prstGeom>
          <a:noFill/>
        </p:spPr>
        <p:txBody>
          <a:bodyPr wrap="square" rtlCol="0">
            <a:spAutoFit/>
          </a:bodyPr>
          <a:lstStyle/>
          <a:p>
            <a:pPr algn="ctr"/>
            <a:r>
              <a:rPr lang="ru-RU" sz="1100" dirty="0" smtClean="0">
                <a:latin typeface="Times New Roman" panose="02020603050405020304" pitchFamily="18" charset="0"/>
                <a:cs typeface="Times New Roman" panose="02020603050405020304" pitchFamily="18" charset="0"/>
              </a:rPr>
              <a:t>4. </a:t>
            </a:r>
            <a:r>
              <a:rPr lang="en-US" sz="1100" dirty="0">
                <a:latin typeface="Times New Roman" panose="02020603050405020304" pitchFamily="18" charset="0"/>
                <a:cs typeface="Times New Roman" panose="02020603050405020304" pitchFamily="18" charset="0"/>
              </a:rPr>
              <a:t>Capability to produce the technology in a laboratory</a:t>
            </a:r>
          </a:p>
          <a:p>
            <a:pPr algn="ctr"/>
            <a:r>
              <a:rPr lang="en-US" sz="1100" dirty="0">
                <a:latin typeface="Times New Roman" panose="02020603050405020304" pitchFamily="18" charset="0"/>
                <a:cs typeface="Times New Roman" panose="02020603050405020304" pitchFamily="18" charset="0"/>
              </a:rPr>
              <a:t>environment</a:t>
            </a:r>
          </a:p>
        </p:txBody>
      </p:sp>
      <p:sp>
        <p:nvSpPr>
          <p:cNvPr id="29" name="Скругленный прямоугольник 28"/>
          <p:cNvSpPr/>
          <p:nvPr/>
        </p:nvSpPr>
        <p:spPr>
          <a:xfrm>
            <a:off x="1020685" y="2982909"/>
            <a:ext cx="1944216" cy="6750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30" name="TextBox 29"/>
          <p:cNvSpPr txBox="1"/>
          <p:nvPr/>
        </p:nvSpPr>
        <p:spPr>
          <a:xfrm>
            <a:off x="1043957" y="2935712"/>
            <a:ext cx="1915885" cy="769441"/>
          </a:xfrm>
          <a:prstGeom prst="rect">
            <a:avLst/>
          </a:prstGeom>
          <a:noFill/>
        </p:spPr>
        <p:txBody>
          <a:bodyPr wrap="square" rtlCol="0">
            <a:spAutoFit/>
          </a:bodyPr>
          <a:lstStyle/>
          <a:p>
            <a:pPr algn="ctr"/>
            <a:r>
              <a:rPr lang="ru-RU" sz="1100" dirty="0" smtClean="0">
                <a:latin typeface="Times New Roman" panose="02020603050405020304" pitchFamily="18" charset="0"/>
                <a:cs typeface="Times New Roman" panose="02020603050405020304" pitchFamily="18" charset="0"/>
              </a:rPr>
              <a:t>5. </a:t>
            </a:r>
            <a:r>
              <a:rPr lang="en-US" sz="1100" dirty="0">
                <a:latin typeface="Times New Roman" panose="02020603050405020304" pitchFamily="18" charset="0"/>
                <a:cs typeface="Times New Roman" panose="02020603050405020304" pitchFamily="18" charset="0"/>
              </a:rPr>
              <a:t>Capability to produce prototype components in a production</a:t>
            </a:r>
          </a:p>
          <a:p>
            <a:pPr algn="ctr"/>
            <a:r>
              <a:rPr lang="en-US" sz="1100" dirty="0">
                <a:latin typeface="Times New Roman" panose="02020603050405020304" pitchFamily="18" charset="0"/>
                <a:cs typeface="Times New Roman" panose="02020603050405020304" pitchFamily="18" charset="0"/>
              </a:rPr>
              <a:t>relevant environment </a:t>
            </a:r>
            <a:endParaRPr lang="ru-RU" sz="1100" dirty="0">
              <a:latin typeface="Times New Roman" panose="02020603050405020304" pitchFamily="18" charset="0"/>
              <a:cs typeface="Times New Roman" panose="02020603050405020304" pitchFamily="18" charset="0"/>
            </a:endParaRPr>
          </a:p>
        </p:txBody>
      </p:sp>
      <p:sp>
        <p:nvSpPr>
          <p:cNvPr id="31" name="Скругленный прямоугольник 30"/>
          <p:cNvSpPr/>
          <p:nvPr/>
        </p:nvSpPr>
        <p:spPr>
          <a:xfrm>
            <a:off x="1022959" y="3731261"/>
            <a:ext cx="1944216" cy="51499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32" name="TextBox 31"/>
          <p:cNvSpPr txBox="1"/>
          <p:nvPr/>
        </p:nvSpPr>
        <p:spPr>
          <a:xfrm>
            <a:off x="940870" y="3659086"/>
            <a:ext cx="2161373" cy="600164"/>
          </a:xfrm>
          <a:prstGeom prst="rect">
            <a:avLst/>
          </a:prstGeom>
          <a:noFill/>
        </p:spPr>
        <p:txBody>
          <a:bodyPr wrap="square" rtlCol="0">
            <a:spAutoFit/>
          </a:bodyPr>
          <a:lstStyle/>
          <a:p>
            <a:pPr algn="ctr"/>
            <a:r>
              <a:rPr lang="ru-RU" sz="1100" dirty="0" smtClean="0">
                <a:latin typeface="Times New Roman" panose="02020603050405020304" pitchFamily="18" charset="0"/>
                <a:cs typeface="Times New Roman" panose="02020603050405020304" pitchFamily="18" charset="0"/>
              </a:rPr>
              <a:t>6. </a:t>
            </a:r>
            <a:r>
              <a:rPr lang="en-US" sz="1100" dirty="0">
                <a:latin typeface="Times New Roman" panose="02020603050405020304" pitchFamily="18" charset="0"/>
                <a:cs typeface="Times New Roman" panose="02020603050405020304" pitchFamily="18" charset="0"/>
              </a:rPr>
              <a:t>Capability to produce a prototype system </a:t>
            </a:r>
            <a:r>
              <a:rPr lang="en-US" sz="1100" dirty="0" smtClean="0">
                <a:latin typeface="Times New Roman" panose="02020603050405020304" pitchFamily="18" charset="0"/>
                <a:cs typeface="Times New Roman" panose="02020603050405020304" pitchFamily="18" charset="0"/>
              </a:rPr>
              <a:t>in </a:t>
            </a:r>
            <a:r>
              <a:rPr lang="en-US" sz="1100" dirty="0">
                <a:latin typeface="Times New Roman" panose="02020603050405020304" pitchFamily="18" charset="0"/>
                <a:cs typeface="Times New Roman" panose="02020603050405020304" pitchFamily="18" charset="0"/>
              </a:rPr>
              <a:t>a</a:t>
            </a:r>
          </a:p>
          <a:p>
            <a:pPr algn="ctr"/>
            <a:r>
              <a:rPr lang="en-US" sz="1100" dirty="0">
                <a:latin typeface="Times New Roman" panose="02020603050405020304" pitchFamily="18" charset="0"/>
                <a:cs typeface="Times New Roman" panose="02020603050405020304" pitchFamily="18" charset="0"/>
              </a:rPr>
              <a:t>production relevant environment</a:t>
            </a:r>
            <a:endParaRPr lang="ru-RU" sz="1100" dirty="0">
              <a:latin typeface="Times New Roman" panose="02020603050405020304" pitchFamily="18" charset="0"/>
              <a:cs typeface="Times New Roman" panose="02020603050405020304" pitchFamily="18" charset="0"/>
            </a:endParaRPr>
          </a:p>
        </p:txBody>
      </p:sp>
      <p:sp>
        <p:nvSpPr>
          <p:cNvPr id="33" name="Скругленный прямоугольник 32"/>
          <p:cNvSpPr/>
          <p:nvPr/>
        </p:nvSpPr>
        <p:spPr>
          <a:xfrm>
            <a:off x="1035901" y="4340807"/>
            <a:ext cx="1944216" cy="66079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34" name="TextBox 33"/>
          <p:cNvSpPr txBox="1"/>
          <p:nvPr/>
        </p:nvSpPr>
        <p:spPr>
          <a:xfrm>
            <a:off x="1064525" y="4278773"/>
            <a:ext cx="1917928" cy="769441"/>
          </a:xfrm>
          <a:prstGeom prst="rect">
            <a:avLst/>
          </a:prstGeom>
          <a:noFill/>
        </p:spPr>
        <p:txBody>
          <a:bodyPr wrap="square" rtlCol="0">
            <a:spAutoFit/>
          </a:bodyPr>
          <a:lstStyle/>
          <a:p>
            <a:pPr algn="ctr"/>
            <a:r>
              <a:rPr lang="ru-RU" sz="1100" dirty="0" smtClean="0">
                <a:latin typeface="Times New Roman" panose="02020603050405020304" pitchFamily="18" charset="0"/>
                <a:cs typeface="Times New Roman" panose="02020603050405020304" pitchFamily="18" charset="0"/>
              </a:rPr>
              <a:t>7</a:t>
            </a:r>
            <a:r>
              <a:rPr lang="ru-RU" sz="1100"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Capability to produce </a:t>
            </a:r>
            <a:r>
              <a:rPr lang="en-US" sz="1100" dirty="0" smtClean="0">
                <a:latin typeface="Times New Roman" panose="02020603050405020304" pitchFamily="18" charset="0"/>
                <a:cs typeface="Times New Roman" panose="02020603050405020304" pitchFamily="18" charset="0"/>
              </a:rPr>
              <a:t>systems </a:t>
            </a:r>
            <a:r>
              <a:rPr lang="en-US" sz="1100" dirty="0">
                <a:latin typeface="Times New Roman" panose="02020603050405020304" pitchFamily="18" charset="0"/>
                <a:cs typeface="Times New Roman" panose="02020603050405020304" pitchFamily="18" charset="0"/>
              </a:rPr>
              <a:t>or components</a:t>
            </a:r>
          </a:p>
          <a:p>
            <a:pPr algn="ctr"/>
            <a:r>
              <a:rPr lang="en-US" sz="1100" dirty="0">
                <a:latin typeface="Times New Roman" panose="02020603050405020304" pitchFamily="18" charset="0"/>
                <a:cs typeface="Times New Roman" panose="02020603050405020304" pitchFamily="18" charset="0"/>
              </a:rPr>
              <a:t>in a production representative environment</a:t>
            </a:r>
            <a:endParaRPr lang="ru-RU" sz="1100" dirty="0">
              <a:latin typeface="Times New Roman" panose="02020603050405020304" pitchFamily="18" charset="0"/>
              <a:cs typeface="Times New Roman" panose="02020603050405020304" pitchFamily="18" charset="0"/>
            </a:endParaRPr>
          </a:p>
        </p:txBody>
      </p:sp>
      <p:sp>
        <p:nvSpPr>
          <p:cNvPr id="35" name="Скругленный прямоугольник 34"/>
          <p:cNvSpPr/>
          <p:nvPr/>
        </p:nvSpPr>
        <p:spPr>
          <a:xfrm>
            <a:off x="1035901" y="5086050"/>
            <a:ext cx="1944216" cy="54182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36" name="TextBox 35"/>
          <p:cNvSpPr txBox="1"/>
          <p:nvPr/>
        </p:nvSpPr>
        <p:spPr>
          <a:xfrm>
            <a:off x="1029430" y="5116313"/>
            <a:ext cx="1944216" cy="430887"/>
          </a:xfrm>
          <a:prstGeom prst="rect">
            <a:avLst/>
          </a:prstGeom>
          <a:noFill/>
        </p:spPr>
        <p:txBody>
          <a:bodyPr wrap="square" rtlCol="0">
            <a:spAutoFit/>
          </a:bodyPr>
          <a:lstStyle/>
          <a:p>
            <a:pPr algn="ctr"/>
            <a:r>
              <a:rPr lang="ru-RU" sz="1100" dirty="0" smtClean="0">
                <a:latin typeface="Times New Roman" panose="02020603050405020304" pitchFamily="18" charset="0"/>
                <a:cs typeface="Times New Roman" panose="02020603050405020304" pitchFamily="18" charset="0"/>
              </a:rPr>
              <a:t>8. </a:t>
            </a:r>
            <a:r>
              <a:rPr lang="en-US" sz="1100" dirty="0">
                <a:latin typeface="Times New Roman" panose="02020603050405020304" pitchFamily="18" charset="0"/>
                <a:cs typeface="Times New Roman" panose="02020603050405020304" pitchFamily="18" charset="0"/>
              </a:rPr>
              <a:t>Pilot line capability </a:t>
            </a:r>
            <a:r>
              <a:rPr lang="en-US" sz="1100" dirty="0" smtClean="0">
                <a:latin typeface="Times New Roman" panose="02020603050405020304" pitchFamily="18" charset="0"/>
                <a:cs typeface="Times New Roman" panose="02020603050405020304" pitchFamily="18" charset="0"/>
              </a:rPr>
              <a:t>demonstrated</a:t>
            </a:r>
            <a:endParaRPr lang="ru-RU" sz="1100" dirty="0">
              <a:latin typeface="Times New Roman" panose="02020603050405020304" pitchFamily="18" charset="0"/>
              <a:cs typeface="Times New Roman" panose="02020603050405020304" pitchFamily="18" charset="0"/>
            </a:endParaRPr>
          </a:p>
        </p:txBody>
      </p:sp>
      <p:sp>
        <p:nvSpPr>
          <p:cNvPr id="37" name="Скругленный прямоугольник 36"/>
          <p:cNvSpPr/>
          <p:nvPr/>
        </p:nvSpPr>
        <p:spPr>
          <a:xfrm>
            <a:off x="1029430" y="5714130"/>
            <a:ext cx="1944216" cy="43088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38" name="Скругленный прямоугольник 37"/>
          <p:cNvSpPr/>
          <p:nvPr/>
        </p:nvSpPr>
        <p:spPr>
          <a:xfrm>
            <a:off x="1029430" y="6226573"/>
            <a:ext cx="1944216" cy="52748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39" name="TextBox 38"/>
          <p:cNvSpPr txBox="1"/>
          <p:nvPr/>
        </p:nvSpPr>
        <p:spPr>
          <a:xfrm>
            <a:off x="923947" y="6190235"/>
            <a:ext cx="2155181" cy="600164"/>
          </a:xfrm>
          <a:prstGeom prst="rect">
            <a:avLst/>
          </a:prstGeom>
          <a:noFill/>
        </p:spPr>
        <p:txBody>
          <a:bodyPr wrap="square" rtlCol="0">
            <a:spAutoFit/>
          </a:bodyPr>
          <a:lstStyle/>
          <a:p>
            <a:pPr algn="ctr"/>
            <a:r>
              <a:rPr lang="ru-RU" sz="1100" dirty="0" smtClean="0">
                <a:latin typeface="Times New Roman" panose="02020603050405020304" pitchFamily="18" charset="0"/>
                <a:cs typeface="Times New Roman" panose="02020603050405020304" pitchFamily="18" charset="0"/>
              </a:rPr>
              <a:t>10. </a:t>
            </a:r>
            <a:r>
              <a:rPr lang="en-US" sz="1100" dirty="0">
                <a:latin typeface="Times New Roman" panose="02020603050405020304" pitchFamily="18" charset="0"/>
                <a:cs typeface="Times New Roman" panose="02020603050405020304" pitchFamily="18" charset="0"/>
              </a:rPr>
              <a:t>Full Rate Production demonstrated and lean production</a:t>
            </a:r>
          </a:p>
          <a:p>
            <a:pPr algn="ctr"/>
            <a:r>
              <a:rPr lang="en-US" sz="1100" dirty="0">
                <a:latin typeface="Times New Roman" panose="02020603050405020304" pitchFamily="18" charset="0"/>
                <a:cs typeface="Times New Roman" panose="02020603050405020304" pitchFamily="18" charset="0"/>
              </a:rPr>
              <a:t>practices in place</a:t>
            </a:r>
            <a:endParaRPr lang="ru-RU" sz="1100"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1043957" y="5688022"/>
            <a:ext cx="1929689" cy="430887"/>
          </a:xfrm>
          <a:prstGeom prst="rect">
            <a:avLst/>
          </a:prstGeom>
          <a:noFill/>
        </p:spPr>
        <p:txBody>
          <a:bodyPr wrap="square" rtlCol="0">
            <a:spAutoFit/>
          </a:bodyPr>
          <a:lstStyle/>
          <a:p>
            <a:pPr algn="ctr"/>
            <a:r>
              <a:rPr lang="ru-RU" sz="1100" dirty="0" smtClean="0">
                <a:latin typeface="Times New Roman" panose="02020603050405020304" pitchFamily="18" charset="0"/>
                <a:cs typeface="Times New Roman" panose="02020603050405020304" pitchFamily="18" charset="0"/>
              </a:rPr>
              <a:t>9</a:t>
            </a:r>
            <a:r>
              <a:rPr lang="ru-RU" sz="1100" dirty="0">
                <a:latin typeface="Times New Roman" panose="02020603050405020304" pitchFamily="18" charset="0"/>
                <a:cs typeface="Times New Roman" panose="02020603050405020304" pitchFamily="18" charset="0"/>
              </a:rPr>
              <a:t>. </a:t>
            </a:r>
            <a:r>
              <a:rPr lang="en-US" sz="1100" dirty="0" smtClean="0">
                <a:latin typeface="Times New Roman" panose="02020603050405020304" pitchFamily="18" charset="0"/>
                <a:cs typeface="Times New Roman" panose="02020603050405020304" pitchFamily="18" charset="0"/>
              </a:rPr>
              <a:t>Capability </a:t>
            </a:r>
            <a:r>
              <a:rPr lang="en-US" sz="1100" dirty="0">
                <a:latin typeface="Times New Roman" panose="02020603050405020304" pitchFamily="18" charset="0"/>
                <a:cs typeface="Times New Roman" panose="02020603050405020304" pitchFamily="18" charset="0"/>
              </a:rPr>
              <a:t>in place to</a:t>
            </a:r>
          </a:p>
          <a:p>
            <a:pPr algn="ctr"/>
            <a:r>
              <a:rPr lang="en-US" sz="1100" dirty="0">
                <a:latin typeface="Times New Roman" panose="02020603050405020304" pitchFamily="18" charset="0"/>
                <a:cs typeface="Times New Roman" panose="02020603050405020304" pitchFamily="18" charset="0"/>
              </a:rPr>
              <a:t>begin Full Rate Production</a:t>
            </a:r>
            <a:endParaRPr lang="ru-RU" sz="1100" dirty="0">
              <a:latin typeface="Times New Roman" panose="02020603050405020304" pitchFamily="18" charset="0"/>
              <a:cs typeface="Times New Roman" panose="02020603050405020304" pitchFamily="18" charset="0"/>
            </a:endParaRPr>
          </a:p>
        </p:txBody>
      </p:sp>
      <p:sp>
        <p:nvSpPr>
          <p:cNvPr id="41" name="Правая фигурная скобка 40"/>
          <p:cNvSpPr/>
          <p:nvPr/>
        </p:nvSpPr>
        <p:spPr>
          <a:xfrm>
            <a:off x="3203848" y="1988840"/>
            <a:ext cx="1368152" cy="3456384"/>
          </a:xfrm>
          <a:prstGeom prst="rightBrace">
            <a:avLst>
              <a:gd name="adj1" fmla="val 8333"/>
              <a:gd name="adj2" fmla="val 27261"/>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ru-RU"/>
          </a:p>
        </p:txBody>
      </p:sp>
      <p:pic>
        <p:nvPicPr>
          <p:cNvPr id="1026" name="Picture 2" descr="http://www.pngall.com/wp-content/uploads/2016/05/America-Flag-PNG-Fi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6369" y="5896659"/>
            <a:ext cx="1343191" cy="8574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embrussia.ru/sites/default/files/docs/i-flag-ho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3211" y="5720500"/>
            <a:ext cx="1300957" cy="1075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76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323528" y="78934"/>
            <a:ext cx="8496944" cy="453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767345" y="5481345"/>
            <a:ext cx="1376655" cy="1376655"/>
          </a:xfrm>
          <a:prstGeom prst="rect">
            <a:avLst/>
          </a:prstGeom>
          <a:effectLst/>
        </p:spPr>
      </p:pic>
      <p:sp>
        <p:nvSpPr>
          <p:cNvPr id="2" name="Заголовок 1"/>
          <p:cNvSpPr>
            <a:spLocks noGrp="1"/>
          </p:cNvSpPr>
          <p:nvPr>
            <p:ph type="title"/>
          </p:nvPr>
        </p:nvSpPr>
        <p:spPr>
          <a:xfrm>
            <a:off x="1584" y="-200273"/>
            <a:ext cx="9144000" cy="980728"/>
          </a:xfrm>
        </p:spPr>
        <p:txBody>
          <a:bodyPr>
            <a:normAutofit/>
          </a:bodyPr>
          <a:lstStyle/>
          <a:p>
            <a:pPr algn="ctr"/>
            <a:r>
              <a:rPr lang="en-US" sz="2800" b="1" dirty="0" smtClean="0">
                <a:solidFill>
                  <a:schemeClr val="accent1">
                    <a:lumMod val="50000"/>
                  </a:schemeClr>
                </a:solidFill>
                <a:latin typeface="Times New Roman" panose="02020603050405020304" pitchFamily="18" charset="0"/>
                <a:cs typeface="Times New Roman" panose="02020603050405020304" pitchFamily="18" charset="0"/>
              </a:rPr>
              <a:t>Model </a:t>
            </a:r>
            <a:r>
              <a:rPr lang="en-US" sz="2800" b="1" dirty="0">
                <a:solidFill>
                  <a:schemeClr val="accent1">
                    <a:lumMod val="50000"/>
                  </a:schemeClr>
                </a:solidFill>
                <a:latin typeface="Times New Roman" panose="02020603050405020304" pitchFamily="18" charset="0"/>
                <a:cs typeface="Times New Roman" panose="02020603050405020304" pitchFamily="18" charset="0"/>
              </a:rPr>
              <a:t>of determining the level of product development</a:t>
            </a:r>
            <a:endParaRPr lang="ru-RU" sz="2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a:xfrm>
            <a:off x="7056065" y="6492875"/>
            <a:ext cx="2057400" cy="365125"/>
          </a:xfrm>
        </p:spPr>
        <p:txBody>
          <a:bodyPr/>
          <a:lstStyle/>
          <a:p>
            <a:fld id="{356897BB-6ECE-4E10-97FA-803E774F7852}" type="slidenum">
              <a:rPr lang="ru-RU" sz="1800" b="1" smtClean="0">
                <a:solidFill>
                  <a:schemeClr val="bg1"/>
                </a:solidFill>
                <a:latin typeface="Times New Roman" panose="02020603050405020304" pitchFamily="18" charset="0"/>
                <a:cs typeface="Times New Roman" panose="02020603050405020304" pitchFamily="18" charset="0"/>
              </a:rPr>
              <a:t>7</a:t>
            </a:fld>
            <a:endParaRPr lang="ru-RU" sz="1800" b="1" dirty="0">
              <a:solidFill>
                <a:schemeClr val="bg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44" y="703306"/>
            <a:ext cx="9083056" cy="5807992"/>
          </a:xfrm>
          <a:prstGeom prst="rect">
            <a:avLst/>
          </a:prstGeom>
        </p:spPr>
      </p:pic>
    </p:spTree>
    <p:extLst>
      <p:ext uri="{BB962C8B-B14F-4D97-AF65-F5344CB8AC3E}">
        <p14:creationId xmlns:p14="http://schemas.microsoft.com/office/powerpoint/2010/main" val="274000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767345" y="5481345"/>
            <a:ext cx="1376655" cy="1376655"/>
          </a:xfrm>
          <a:prstGeom prst="rect">
            <a:avLst/>
          </a:prstGeom>
          <a:effectLst/>
        </p:spPr>
      </p:pic>
      <p:sp>
        <p:nvSpPr>
          <p:cNvPr id="5" name="Номер слайда 4"/>
          <p:cNvSpPr>
            <a:spLocks noGrp="1"/>
          </p:cNvSpPr>
          <p:nvPr>
            <p:ph type="sldNum" sz="quarter" idx="12"/>
          </p:nvPr>
        </p:nvSpPr>
        <p:spPr>
          <a:xfrm>
            <a:off x="6948264" y="6397257"/>
            <a:ext cx="2057400" cy="365125"/>
          </a:xfrm>
        </p:spPr>
        <p:txBody>
          <a:bodyPr/>
          <a:lstStyle/>
          <a:p>
            <a:fld id="{356897BB-6ECE-4E10-97FA-803E774F7852}" type="slidenum">
              <a:rPr lang="ru-RU" sz="2000" b="1" smtClean="0">
                <a:solidFill>
                  <a:schemeClr val="bg1"/>
                </a:solidFill>
                <a:latin typeface="Times New Roman" panose="02020603050405020304" pitchFamily="18" charset="0"/>
                <a:cs typeface="Times New Roman" panose="02020603050405020304" pitchFamily="18" charset="0"/>
              </a:rPr>
              <a:t>8</a:t>
            </a:fld>
            <a:endParaRPr lang="ru-RU" sz="2000" b="1" dirty="0">
              <a:solidFill>
                <a:schemeClr val="bg1"/>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88" y="92387"/>
            <a:ext cx="9157387" cy="6269102"/>
          </a:xfrm>
          <a:prstGeom prst="rect">
            <a:avLst/>
          </a:prstGeom>
        </p:spPr>
      </p:pic>
    </p:spTree>
    <p:extLst>
      <p:ext uri="{BB962C8B-B14F-4D97-AF65-F5344CB8AC3E}">
        <p14:creationId xmlns:p14="http://schemas.microsoft.com/office/powerpoint/2010/main" val="16927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2" y="27762"/>
            <a:ext cx="9144000" cy="6276569"/>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767345" y="5481345"/>
            <a:ext cx="1376655" cy="1376655"/>
          </a:xfrm>
          <a:prstGeom prst="rect">
            <a:avLst/>
          </a:prstGeom>
          <a:effectLst/>
        </p:spPr>
      </p:pic>
      <p:sp>
        <p:nvSpPr>
          <p:cNvPr id="5" name="Номер слайда 4"/>
          <p:cNvSpPr>
            <a:spLocks noGrp="1"/>
          </p:cNvSpPr>
          <p:nvPr>
            <p:ph type="sldNum" sz="quarter" idx="12"/>
          </p:nvPr>
        </p:nvSpPr>
        <p:spPr>
          <a:xfrm>
            <a:off x="7020272" y="6424613"/>
            <a:ext cx="2057400" cy="365125"/>
          </a:xfrm>
        </p:spPr>
        <p:txBody>
          <a:bodyPr/>
          <a:lstStyle/>
          <a:p>
            <a:fld id="{356897BB-6ECE-4E10-97FA-803E774F7852}" type="slidenum">
              <a:rPr lang="ru-RU" sz="2000" b="1" smtClean="0">
                <a:solidFill>
                  <a:schemeClr val="bg1"/>
                </a:solidFill>
                <a:latin typeface="Times New Roman" panose="02020603050405020304" pitchFamily="18" charset="0"/>
                <a:cs typeface="Times New Roman" panose="02020603050405020304" pitchFamily="18" charset="0"/>
              </a:rPr>
              <a:t>9</a:t>
            </a:fld>
            <a:endParaRPr lang="ru-RU"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645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2909</TotalTime>
  <Words>1632</Words>
  <Application>Microsoft Office PowerPoint</Application>
  <PresentationFormat>Экран (4:3)</PresentationFormat>
  <Paragraphs>146</Paragraphs>
  <Slides>13</Slides>
  <Notes>12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Calibri</vt:lpstr>
      <vt:lpstr>Calibri Light</vt:lpstr>
      <vt:lpstr>Times New Roman</vt:lpstr>
      <vt:lpstr>Тема Office</vt:lpstr>
      <vt:lpstr>Презентация PowerPoint</vt:lpstr>
      <vt:lpstr>Презентация PowerPoint</vt:lpstr>
      <vt:lpstr>Analysis of Russian and American standards</vt:lpstr>
      <vt:lpstr>Презентация PowerPoint</vt:lpstr>
      <vt:lpstr>Relationship of the technology and manufacturing readiness levels</vt:lpstr>
      <vt:lpstr>Distribution of the levels in the standards</vt:lpstr>
      <vt:lpstr>Model of determining the level of product development</vt:lpstr>
      <vt:lpstr>Презентация PowerPoint</vt:lpstr>
      <vt:lpstr>Презентация PowerPoint</vt:lpstr>
      <vt:lpstr>Презентация PowerPoint</vt:lpstr>
      <vt:lpstr>Презентация PowerPoint</vt:lpstr>
      <vt:lpstr>Conclusion</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Валерия Данилова</dc:creator>
  <cp:lastModifiedBy>Валерия Данилова</cp:lastModifiedBy>
  <cp:revision>218</cp:revision>
  <dcterms:created xsi:type="dcterms:W3CDTF">2016-03-29T12:30:19Z</dcterms:created>
  <dcterms:modified xsi:type="dcterms:W3CDTF">2016-07-07T08:50:12Z</dcterms:modified>
</cp:coreProperties>
</file>