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6" r:id="rId4"/>
    <p:sldId id="268" r:id="rId5"/>
    <p:sldId id="274" r:id="rId6"/>
    <p:sldId id="272" r:id="rId7"/>
    <p:sldId id="279" r:id="rId8"/>
    <p:sldId id="277" r:id="rId9"/>
    <p:sldId id="265" r:id="rId10"/>
    <p:sldId id="276" r:id="rId11"/>
    <p:sldId id="280" r:id="rId12"/>
    <p:sldId id="275" r:id="rId13"/>
    <p:sldId id="264" r:id="rId14"/>
    <p:sldId id="270" r:id="rId15"/>
  </p:sldIdLst>
  <p:sldSz cx="9144000" cy="6858000" type="screen4x3"/>
  <p:notesSz cx="6858000" cy="9144000"/>
  <p:embeddedFontLst>
    <p:embeddedFont>
      <p:font typeface="Myriad Pro" panose="020B0503030403020204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yanmar Text" panose="020B0502040204020203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FA3"/>
    <a:srgbClr val="33CCCC"/>
    <a:srgbClr val="A1A7D4"/>
    <a:srgbClr val="B4F59D"/>
    <a:srgbClr val="0000CC"/>
    <a:srgbClr val="0000FF"/>
    <a:srgbClr val="CCFF99"/>
    <a:srgbClr val="DFE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3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 64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VMs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c:rich>
      </c:tx>
      <c:layout>
        <c:manualLayout>
          <c:xMode val="edge"/>
          <c:yMode val="edge"/>
          <c:x val="2.6790677050927223E-2"/>
          <c:y val="0.35810973811885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339419425432854"/>
          <c:y val="0.13760949803149605"/>
          <c:w val="0.60026747337781683"/>
          <c:h val="0.64244074671035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A7EF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32</c:v>
                </c:pt>
                <c:pt idx="1">
                  <c:v>20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3-493B-AB46-355B993102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Starvation</c:v>
                </c:pt>
              </c:strCache>
            </c:strRef>
          </c:tx>
          <c:spPr>
            <a:solidFill>
              <a:srgbClr val="A1A7D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C3-493B-AB46-355B993102F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Sleep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28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C3-493B-AB46-355B993102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6591656"/>
        <c:axId val="596593952"/>
      </c:barChart>
      <c:catAx>
        <c:axId val="59659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3952"/>
        <c:crosses val="autoZero"/>
        <c:auto val="1"/>
        <c:lblAlgn val="ctr"/>
        <c:lblOffset val="100"/>
        <c:noMultiLvlLbl val="0"/>
      </c:catAx>
      <c:valAx>
        <c:axId val="59659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Number</a:t>
                </a:r>
                <a:r>
                  <a:rPr lang="en-US" sz="120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of hosts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6640334127171433"/>
              <c:y val="8.65467606615380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364350232787657"/>
          <c:y val="0.2167287640389203"/>
          <c:w val="0.11645075700687278"/>
          <c:h val="0.46762068780657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128 VMs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c:rich>
      </c:tx>
      <c:layout>
        <c:manualLayout>
          <c:xMode val="edge"/>
          <c:yMode val="edge"/>
          <c:x val="2.6790677050927223E-2"/>
          <c:y val="0.35810973811885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339419425432854"/>
          <c:y val="0.13760949803149605"/>
          <c:w val="0.60026747337781683"/>
          <c:h val="0.64244074671035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A7EF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38</c:v>
                </c:pt>
                <c:pt idx="1">
                  <c:v>31</c:v>
                </c:pt>
                <c:pt idx="2">
                  <c:v>24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5-4590-8D3F-21A46BF7A30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Starvation</c:v>
                </c:pt>
              </c:strCache>
            </c:strRef>
          </c:tx>
          <c:spPr>
            <a:solidFill>
              <a:srgbClr val="A1A7D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5-4590-8D3F-21A46BF7A30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Sleep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&gt;= 10000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12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5-4590-8D3F-21A46BF7A3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6591656"/>
        <c:axId val="596593952"/>
      </c:barChart>
      <c:catAx>
        <c:axId val="59659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3952"/>
        <c:crosses val="autoZero"/>
        <c:auto val="1"/>
        <c:lblAlgn val="ctr"/>
        <c:lblOffset val="100"/>
        <c:noMultiLvlLbl val="0"/>
      </c:catAx>
      <c:valAx>
        <c:axId val="59659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Number</a:t>
                </a:r>
                <a:r>
                  <a:rPr lang="en-US" sz="120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of hosts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6640334127171433"/>
              <c:y val="8.65467606615380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364350232787657"/>
          <c:y val="0.2167287640389203"/>
          <c:w val="0.11645075700687278"/>
          <c:h val="0.46762068780657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256 VMs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c:rich>
      </c:tx>
      <c:layout>
        <c:manualLayout>
          <c:xMode val="edge"/>
          <c:yMode val="edge"/>
          <c:x val="2.6790677050927223E-2"/>
          <c:y val="0.35810973811885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339419425432854"/>
          <c:y val="0.13760949803149605"/>
          <c:w val="0.60026747337781683"/>
          <c:h val="0.64244074671035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A7EF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 = 10000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36</c:v>
                </c:pt>
                <c:pt idx="1">
                  <c:v>34</c:v>
                </c:pt>
                <c:pt idx="2">
                  <c:v>31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15-49C6-B3E6-E279389C8E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Starvation</c:v>
                </c:pt>
              </c:strCache>
            </c:strRef>
          </c:tx>
          <c:spPr>
            <a:solidFill>
              <a:srgbClr val="A1A7D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 = 10000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15-49C6-B3E6-E279389C8E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Sleep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t = 0</c:v>
                </c:pt>
                <c:pt idx="1">
                  <c:v>t = 300</c:v>
                </c:pt>
                <c:pt idx="2">
                  <c:v>t = 500</c:v>
                </c:pt>
                <c:pt idx="3">
                  <c:v>t &gt; = 10000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15-49C6-B3E6-E279389C8E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6591656"/>
        <c:axId val="596593952"/>
      </c:barChart>
      <c:catAx>
        <c:axId val="59659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3952"/>
        <c:crosses val="autoZero"/>
        <c:auto val="1"/>
        <c:lblAlgn val="ctr"/>
        <c:lblOffset val="100"/>
        <c:noMultiLvlLbl val="0"/>
      </c:catAx>
      <c:valAx>
        <c:axId val="59659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Number</a:t>
                </a:r>
                <a:r>
                  <a:rPr lang="en-US" sz="1200" baseline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of hosts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6640334127171433"/>
              <c:y val="8.65467606615380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59659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364350232787657"/>
          <c:y val="0.2167287640389203"/>
          <c:w val="0.11645075700687278"/>
          <c:h val="0.46762068780657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FF15-5176-4949-A45B-BB21CBA04DA1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93AFE-032E-472A-8035-6F5B7043D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0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4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3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2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9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12991-C358-49C1-A8AF-135AE39D43E3}" type="datetimeFigureOut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C82D7-EB11-4ADE-ACCD-63B937B5C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url?sa=i&amp;rct=j&amp;q=&amp;esrc=s&amp;source=images&amp;cd=&amp;cad=rja&amp;uact=8&amp;ved=0ahUKEwiv0s39nNnNAhUmMJoKHWDMDvQQjRwIBw&amp;url=http://yetanothermathprogrammingconsultant.blogspot.com/2011/08/bin-packing.html&amp;bvm=bv.126130881,d.bGs&amp;psig=AFQjCNF8fZfR4srUoM7NsGjP5NesmG1slw&amp;ust=146770158498380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27986"/>
          <a:stretch/>
        </p:blipFill>
        <p:spPr>
          <a:xfrm>
            <a:off x="0" y="0"/>
            <a:ext cx="9144000" cy="4828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114" y="1217790"/>
            <a:ext cx="8051292" cy="2387600"/>
          </a:xfrm>
        </p:spPr>
        <p:txBody>
          <a:bodyPr>
            <a:noAutofit/>
          </a:bodyPr>
          <a:lstStyle/>
          <a:p>
            <a:r>
              <a:rPr lang="en-US" sz="5300" dirty="0">
                <a:solidFill>
                  <a:schemeClr val="bg1"/>
                </a:solidFill>
                <a:latin typeface="Myriad Pro" panose="020B0503030403020204" pitchFamily="34" charset="0"/>
              </a:rPr>
              <a:t>Modelling  LIT  Cloud  Infrastructure  at JINR and </a:t>
            </a:r>
            <a:r>
              <a:rPr lang="en-US" sz="53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Evaluating  </a:t>
            </a:r>
            <a:r>
              <a:rPr lang="en-US" sz="5300" dirty="0">
                <a:solidFill>
                  <a:schemeClr val="bg1"/>
                </a:solidFill>
                <a:latin typeface="Myriad Pro" panose="020B0503030403020204" pitchFamily="34" charset="0"/>
              </a:rPr>
              <a:t>the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2806" y="5310283"/>
            <a:ext cx="2477744" cy="105391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Reporter: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Vagram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Airiian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Master’s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student,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Dubna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State University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GRID’16.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05.07.2016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026" name="Picture 2" descr="http://wwwold.jinr.ru/60anniversary/60anniv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22" y="5089724"/>
            <a:ext cx="1815835" cy="14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2" y="5245192"/>
            <a:ext cx="1419040" cy="1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Model </a:t>
            </a:r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Evaluation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Migration game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38272593"/>
              </p:ext>
            </p:extLst>
          </p:nvPr>
        </p:nvGraphicFramePr>
        <p:xfrm>
          <a:off x="1076325" y="2097314"/>
          <a:ext cx="6991350" cy="149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276745394"/>
              </p:ext>
            </p:extLst>
          </p:nvPr>
        </p:nvGraphicFramePr>
        <p:xfrm>
          <a:off x="1076325" y="3589594"/>
          <a:ext cx="6991350" cy="149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525636185"/>
              </p:ext>
            </p:extLst>
          </p:nvPr>
        </p:nvGraphicFramePr>
        <p:xfrm>
          <a:off x="1076325" y="5081874"/>
          <a:ext cx="6991350" cy="149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182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Bin Packing Problem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54020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Given: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objects need to be placed in bins of capacity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each. Object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requires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units of bin capacity.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Object: determine the minimum number of bins needed to accommodate all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objects.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961" y="3526521"/>
            <a:ext cx="4689581" cy="30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3" y="1825625"/>
            <a:ext cx="2078589" cy="45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To Do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Extend the model with a definition of host capacity and develop our own migration scheme based on bin packing algorithms in respect of long-time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statistics.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Investigate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OpenVZ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and KVM usage in the cloud and apply the developed scheme 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them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806" r="81" b="28311"/>
          <a:stretch/>
        </p:blipFill>
        <p:spPr>
          <a:xfrm>
            <a:off x="0" y="1931212"/>
            <a:ext cx="9153525" cy="28748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904134"/>
            <a:ext cx="7886700" cy="95829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Thank You for Attention!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References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3512" y="1825626"/>
            <a:ext cx="7886700" cy="435133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550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Plattner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René. A Comprehensive Grid and Network Simulation Tool for Workflow based Applications – Master’s Thesis in CS, Distributed &amp; Parallel Systems Group,  Institute of Computer Science, the University of Innsbruck, 2007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William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Voorsluys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James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Broberg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Srikumar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Venugopal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Rajkumar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Buyya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Cost of Virtual Machine Live Migration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in Clouds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: A Performance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Evaluation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–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arXiv:1109.4974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[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cs.DC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], 9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December 2011.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Anton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Beloglazov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Jemal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Abawajy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Rajkumar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Buyya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Energy-aware resource allocation heuristics for efficient management of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data centers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for Cloud computing – Future Generation Computer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Systems, Vol.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28, Issue 5, May 2012, Pages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755–768.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Anton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Beloglazov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Energy-Efficient Management of Virtual Machines in Data Centers for Cloud Computing – PhD Thesis in CS, Department of Computing and Information Systems, the University of Melbourne, 2013.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Astrikov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D.Yu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Kuz'min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D.A.,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Panasyuk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A.I.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Modelirovanie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sistemy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planirovaniya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raspredelennogo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vysokoproizvoditel'nogo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vychislitel'nogo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kompleksa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[Simulation of a scheduling system of the distributed high-performance computing system].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Doklady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Akademii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Nauk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Vysshei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Shkoly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Rossiiskoi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Federatsii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– Proceedings of the Russian Higher School Academy of Sciences, 2014, no. 2-3 (23-24), pp. 34-41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P.A.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Mihailov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G.I.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Radchenko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Modeling and Performance Evaluation of Cloud Systems – Bulletin of the South Ural State University, 2014, Vol. 3, no. 3, pp.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109–123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Xin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Lu and Zhuanzhuan 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Zhang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A Virtual Machine Dynamic Migration Scheduling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Model Based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on MBFD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Algorithm – International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Journal of Computer Theory and Engineering, Vol. 7, No. 4, August 2015</a:t>
            </a:r>
          </a:p>
        </p:txBody>
      </p:sp>
    </p:spTree>
    <p:extLst>
      <p:ext uri="{BB962C8B-B14F-4D97-AF65-F5344CB8AC3E}">
        <p14:creationId xmlns:p14="http://schemas.microsoft.com/office/powerpoint/2010/main" val="7920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Motivation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3512" y="1825626"/>
            <a:ext cx="7886700" cy="435133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To create a model comprising LIT Cloud Infrastructure allowing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scrutinize its functioning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develop and apply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 virtual machines migration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scheme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for freeing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 maximum amount of computing resources in order to reutilize them.</a:t>
            </a: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 </a:t>
            </a:r>
            <a:endParaRPr lang="en-US" sz="2400" u="sng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Problem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685313" y="3820198"/>
            <a:ext cx="740741" cy="378096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canovate.com/wp-content/uploads/2014/09/Smart-Server-R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03" y="2182397"/>
            <a:ext cx="2208109" cy="36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13653"/>
              </p:ext>
            </p:extLst>
          </p:nvPr>
        </p:nvGraphicFramePr>
        <p:xfrm>
          <a:off x="1035595" y="2280115"/>
          <a:ext cx="2441607" cy="34582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1607">
                  <a:extLst>
                    <a:ext uri="{9D8B030D-6E8A-4147-A177-3AD203B41FA5}">
                      <a16:colId xmlns:a16="http://schemas.microsoft.com/office/drawing/2014/main" val="1771042086"/>
                    </a:ext>
                  </a:extLst>
                </a:gridCol>
              </a:tblGrid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Current configuration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592073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30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x: 4 CPU cores, 8 GB RAM, 250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8293933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x: 2 CPU cores, 4 GB RAM, 800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562535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 x: 4 CPU cores, 8 GB RAM, 2330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275725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4 x: 12 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CPU</a:t>
                      </a:r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cores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, 36 GB RAM, 1000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074938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 x: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24 CPU cores, 24 GB RAM, 1000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573975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Total: 202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CPU cores, 428 GB RAM, 17230 GB HDD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4580928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0763" y="3766089"/>
            <a:ext cx="1294110" cy="604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Model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Frameworks Comparison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900433"/>
              </p:ext>
            </p:extLst>
          </p:nvPr>
        </p:nvGraphicFramePr>
        <p:xfrm>
          <a:off x="1236049" y="1941735"/>
          <a:ext cx="6671902" cy="409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0325">
                  <a:extLst>
                    <a:ext uri="{9D8B030D-6E8A-4147-A177-3AD203B41FA5}">
                      <a16:colId xmlns:a16="http://schemas.microsoft.com/office/drawing/2014/main" val="1294288144"/>
                    </a:ext>
                  </a:extLst>
                </a:gridCol>
                <a:gridCol w="1430085">
                  <a:extLst>
                    <a:ext uri="{9D8B030D-6E8A-4147-A177-3AD203B41FA5}">
                      <a16:colId xmlns:a16="http://schemas.microsoft.com/office/drawing/2014/main" val="300378277"/>
                    </a:ext>
                  </a:extLst>
                </a:gridCol>
                <a:gridCol w="1220804">
                  <a:extLst>
                    <a:ext uri="{9D8B030D-6E8A-4147-A177-3AD203B41FA5}">
                      <a16:colId xmlns:a16="http://schemas.microsoft.com/office/drawing/2014/main" val="1424757960"/>
                    </a:ext>
                  </a:extLst>
                </a:gridCol>
                <a:gridCol w="1181778">
                  <a:extLst>
                    <a:ext uri="{9D8B030D-6E8A-4147-A177-3AD203B41FA5}">
                      <a16:colId xmlns:a16="http://schemas.microsoft.com/office/drawing/2014/main" val="67328017"/>
                    </a:ext>
                  </a:extLst>
                </a:gridCol>
                <a:gridCol w="1478910">
                  <a:extLst>
                    <a:ext uri="{9D8B030D-6E8A-4147-A177-3AD203B41FA5}">
                      <a16:colId xmlns:a16="http://schemas.microsoft.com/office/drawing/2014/main" val="2243178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CloudSim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GreenCloud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iCanCloud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SimGrid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2588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Platform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any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NS2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OMNET, MPI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any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03431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Language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Java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C++/</a:t>
                      </a:r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OTcl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C++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C, Lua, Java, Ruby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95372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Availability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Open</a:t>
                      </a:r>
                      <a:r>
                        <a:rPr lang="en-US" sz="13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Source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Open Source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Open Source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Open Source</a:t>
                      </a: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348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Graphical Mode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 (</a:t>
                      </a:r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CloudAnalyst</a:t>
                      </a:r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)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 (Nam)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Full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81417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Physical Models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None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 </a:t>
                      </a:r>
                    </a:p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(plugin)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Full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3478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Parallel Experiments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No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No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Limited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876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Energy Consumption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No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5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u="none" dirty="0" smtClean="0">
                          <a:solidFill>
                            <a:srgbClr val="33CCCC"/>
                          </a:solidFill>
                          <a:latin typeface="Myriad Pro" panose="020B0503030403020204" pitchFamily="34" charset="0"/>
                        </a:rPr>
                        <a:t>VM Live Migration</a:t>
                      </a:r>
                      <a:endParaRPr lang="en-US" sz="1300" b="1" u="none" dirty="0">
                        <a:solidFill>
                          <a:srgbClr val="33CCCC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No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Yes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21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638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Frameworks Comparison (2)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94676"/>
              </p:ext>
            </p:extLst>
          </p:nvPr>
        </p:nvGraphicFramePr>
        <p:xfrm>
          <a:off x="1827060" y="2456354"/>
          <a:ext cx="5489879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0265">
                  <a:extLst>
                    <a:ext uri="{9D8B030D-6E8A-4147-A177-3AD203B41FA5}">
                      <a16:colId xmlns:a16="http://schemas.microsoft.com/office/drawing/2014/main" val="1294288144"/>
                    </a:ext>
                  </a:extLst>
                </a:gridCol>
                <a:gridCol w="1430021">
                  <a:extLst>
                    <a:ext uri="{9D8B030D-6E8A-4147-A177-3AD203B41FA5}">
                      <a16:colId xmlns:a16="http://schemas.microsoft.com/office/drawing/2014/main" val="300378277"/>
                    </a:ext>
                  </a:extLst>
                </a:gridCol>
                <a:gridCol w="1220749">
                  <a:extLst>
                    <a:ext uri="{9D8B030D-6E8A-4147-A177-3AD203B41FA5}">
                      <a16:colId xmlns:a16="http://schemas.microsoft.com/office/drawing/2014/main" val="1424757960"/>
                    </a:ext>
                  </a:extLst>
                </a:gridCol>
                <a:gridCol w="1478844">
                  <a:extLst>
                    <a:ext uri="{9D8B030D-6E8A-4147-A177-3AD203B41FA5}">
                      <a16:colId xmlns:a16="http://schemas.microsoft.com/office/drawing/2014/main" val="224317845"/>
                    </a:ext>
                  </a:extLst>
                </a:gridCol>
              </a:tblGrid>
              <a:tr h="678231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CloudSim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GreenCloud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SimGrid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258863"/>
                  </a:ext>
                </a:extLst>
              </a:tr>
              <a:tr h="402699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Language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Java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C++/</a:t>
                      </a:r>
                      <a:r>
                        <a:rPr lang="en-US" sz="13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OTcl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C, Lua, Java, Ruby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537241"/>
                  </a:ext>
                </a:extLst>
              </a:tr>
              <a:tr h="678231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Distribution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Source code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Source code / prebuilt VM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Source code / prebuilt binary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34833"/>
                  </a:ext>
                </a:extLst>
              </a:tr>
              <a:tr h="402699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Stable Release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02.05.2013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13.02.2016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13.10.2015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141790"/>
                  </a:ext>
                </a:extLst>
              </a:tr>
              <a:tr h="635841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Latest</a:t>
                      </a:r>
                      <a:r>
                        <a:rPr lang="en-US" sz="13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Release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02.05.2013</a:t>
                      </a: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13.02.2016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17.05.2016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478774"/>
                  </a:ext>
                </a:extLst>
              </a:tr>
              <a:tr h="402699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Flexibility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Some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Full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Full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45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8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SimGrid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978213"/>
            <a:ext cx="7886700" cy="44259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http://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simgrid.gforge.inria.fr/documentation.php</a:t>
            </a: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038349"/>
            <a:ext cx="2663190" cy="13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2734" t="28055" r="12187" b="24861"/>
          <a:stretch/>
        </p:blipFill>
        <p:spPr>
          <a:xfrm>
            <a:off x="4937761" y="2038349"/>
            <a:ext cx="3577590" cy="3778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031430"/>
            <a:ext cx="3666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SimGrid Functional Organization: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MSG: user-friendly syntaxic sugar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Simix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: processes, synchronization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SURF: resources usage interface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LMM: linear systems solver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1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7266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SimGrid Example  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978213"/>
            <a:ext cx="7886700" cy="44259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http://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simgrid.gforge.inria.fr/documentation.php</a:t>
            </a: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2401" r="34779" b="51970"/>
          <a:stretch/>
        </p:blipFill>
        <p:spPr>
          <a:xfrm>
            <a:off x="664308" y="2009772"/>
            <a:ext cx="4764106" cy="2577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51424" r="40244" b="35504"/>
          <a:stretch/>
        </p:blipFill>
        <p:spPr>
          <a:xfrm>
            <a:off x="628650" y="4958428"/>
            <a:ext cx="4115677" cy="1019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664249"/>
            <a:ext cx="219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Platform description: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308" y="4587631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Main() routine: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9379" y="3386488"/>
            <a:ext cx="2426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public class </a:t>
            </a:r>
            <a:r>
              <a:rPr lang="en-US" dirty="0" smtClean="0">
                <a:solidFill>
                  <a:srgbClr val="0000CC"/>
                </a:solidFill>
                <a:latin typeface="Myriad Pro" panose="020B0503030403020204" pitchFamily="34" charset="0"/>
              </a:rPr>
              <a:t>Simulation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extends </a:t>
            </a:r>
            <a:r>
              <a:rPr lang="en-US" dirty="0" smtClean="0">
                <a:solidFill>
                  <a:srgbClr val="0000CC"/>
                </a:solidFill>
                <a:latin typeface="Myriad Pro" panose="020B0503030403020204" pitchFamily="34" charset="0"/>
              </a:rPr>
              <a:t>Process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{}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cxnSp>
        <p:nvCxnSpPr>
          <p:cNvPr id="15" name="Curved Connector 14"/>
          <p:cNvCxnSpPr>
            <a:stCxn id="4" idx="2"/>
          </p:cNvCxnSpPr>
          <p:nvPr/>
        </p:nvCxnSpPr>
        <p:spPr>
          <a:xfrm rot="5400000">
            <a:off x="2548115" y="4520883"/>
            <a:ext cx="431498" cy="564994"/>
          </a:xfrm>
          <a:prstGeom prst="curvedConnector2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7" idx="1"/>
          </p:cNvCxnSpPr>
          <p:nvPr/>
        </p:nvCxnSpPr>
        <p:spPr>
          <a:xfrm rot="10800000" flipV="1">
            <a:off x="4108761" y="3709654"/>
            <a:ext cx="2030619" cy="1535054"/>
          </a:xfrm>
          <a:prstGeom prst="curvedConnector3">
            <a:avLst/>
          </a:prstGeom>
          <a:ln w="38100">
            <a:solidFill>
              <a:srgbClr val="A1A7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02735" y="4683272"/>
            <a:ext cx="250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org.simgrid.msg.Process</a:t>
            </a:r>
          </a:p>
        </p:txBody>
      </p:sp>
      <p:cxnSp>
        <p:nvCxnSpPr>
          <p:cNvPr id="13" name="Curved Connector 12"/>
          <p:cNvCxnSpPr>
            <a:stCxn id="11" idx="0"/>
          </p:cNvCxnSpPr>
          <p:nvPr/>
        </p:nvCxnSpPr>
        <p:spPr>
          <a:xfrm rot="5400000" flipH="1" flipV="1">
            <a:off x="7237289" y="4151272"/>
            <a:ext cx="650451" cy="413551"/>
          </a:xfrm>
          <a:prstGeom prst="curvedConnector3">
            <a:avLst/>
          </a:prstGeom>
          <a:ln w="38100">
            <a:solidFill>
              <a:srgbClr val="A7EF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0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12" y="9433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Simplified Model of Cloud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6016" r="33749" b="11062"/>
          <a:stretch/>
        </p:blipFill>
        <p:spPr>
          <a:xfrm>
            <a:off x="1075814" y="1919477"/>
            <a:ext cx="4288665" cy="4257804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59945"/>
              </p:ext>
            </p:extLst>
          </p:nvPr>
        </p:nvGraphicFramePr>
        <p:xfrm>
          <a:off x="5805715" y="2319248"/>
          <a:ext cx="2561045" cy="1720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1045">
                  <a:extLst>
                    <a:ext uri="{9D8B030D-6E8A-4147-A177-3AD203B41FA5}">
                      <a16:colId xmlns:a16="http://schemas.microsoft.com/office/drawing/2014/main" val="1771042086"/>
                    </a:ext>
                  </a:extLst>
                </a:gridCol>
              </a:tblGrid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Model configuration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592073"/>
                  </a:ext>
                </a:extLst>
              </a:tr>
              <a:tr h="34930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5 host types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4 HDD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and 4 RAM types</a:t>
                      </a:r>
                      <a:endPara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39 hosts combined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 router connecting all hosts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1 link type – 1 Gbps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anose="020B0503030403020204" pitchFamily="34" charset="0"/>
                        </a:rPr>
                        <a:t>39 routes (780 auxiliary routes)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4580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8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" b="78505"/>
          <a:stretch/>
        </p:blipFill>
        <p:spPr>
          <a:xfrm>
            <a:off x="0" y="0"/>
            <a:ext cx="9144000" cy="144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6155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Migration Algorithm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8056958" cy="823912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Pre-copy algorithm (SimGrid’s default)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81" y="2831635"/>
            <a:ext cx="4394737" cy="2658977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39782" t="11661" r="10114" b="15931"/>
          <a:stretch/>
        </p:blipFill>
        <p:spPr>
          <a:xfrm>
            <a:off x="630238" y="2774922"/>
            <a:ext cx="3868737" cy="3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2236</TotalTime>
  <Words>751</Words>
  <Application>Microsoft Office PowerPoint</Application>
  <PresentationFormat>On-screen Show (4:3)</PresentationFormat>
  <Paragraphs>133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Wingdings</vt:lpstr>
      <vt:lpstr>Myriad Pro</vt:lpstr>
      <vt:lpstr>Calibri Light</vt:lpstr>
      <vt:lpstr>Myanmar Text</vt:lpstr>
      <vt:lpstr>Calibri</vt:lpstr>
      <vt:lpstr>Office Theme</vt:lpstr>
      <vt:lpstr>Modelling  LIT  Cloud  Infrastructure  at JINR and Evaluating  the Model</vt:lpstr>
      <vt:lpstr>Motivation</vt:lpstr>
      <vt:lpstr>Problem</vt:lpstr>
      <vt:lpstr>Frameworks Comparison</vt:lpstr>
      <vt:lpstr>Frameworks Comparison (2)</vt:lpstr>
      <vt:lpstr>SimGrid</vt:lpstr>
      <vt:lpstr>SimGrid Example  </vt:lpstr>
      <vt:lpstr>Simplified Model of Cloud</vt:lpstr>
      <vt:lpstr>Migration Algorithm</vt:lpstr>
      <vt:lpstr>Model Evaluation</vt:lpstr>
      <vt:lpstr>Bin Packing Problem</vt:lpstr>
      <vt:lpstr>To Do</vt:lpstr>
      <vt:lpstr>Thank You for Attention!</vt:lpstr>
      <vt:lpstr>References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Wagram Airian</dc:creator>
  <cp:lastModifiedBy>Wagram</cp:lastModifiedBy>
  <cp:revision>141</cp:revision>
  <dcterms:created xsi:type="dcterms:W3CDTF">2016-04-27T13:27:44Z</dcterms:created>
  <dcterms:modified xsi:type="dcterms:W3CDTF">2016-07-05T12:56:27Z</dcterms:modified>
</cp:coreProperties>
</file>