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06" r:id="rId2"/>
    <p:sldId id="257" r:id="rId3"/>
    <p:sldId id="362" r:id="rId4"/>
    <p:sldId id="258" r:id="rId5"/>
    <p:sldId id="365" r:id="rId6"/>
    <p:sldId id="404" r:id="rId7"/>
    <p:sldId id="366" r:id="rId8"/>
    <p:sldId id="368" r:id="rId9"/>
    <p:sldId id="284" r:id="rId10"/>
    <p:sldId id="310" r:id="rId11"/>
    <p:sldId id="334" r:id="rId12"/>
    <p:sldId id="361" r:id="rId13"/>
    <p:sldId id="300" r:id="rId14"/>
    <p:sldId id="393" r:id="rId15"/>
    <p:sldId id="394" r:id="rId16"/>
    <p:sldId id="374" r:id="rId17"/>
    <p:sldId id="375" r:id="rId18"/>
    <p:sldId id="39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6" r:id="rId37"/>
    <p:sldId id="402" r:id="rId38"/>
    <p:sldId id="398" r:id="rId39"/>
    <p:sldId id="399" r:id="rId40"/>
    <p:sldId id="400" r:id="rId41"/>
    <p:sldId id="401" r:id="rId42"/>
    <p:sldId id="405" r:id="rId43"/>
    <p:sldId id="403" r:id="rId44"/>
    <p:sldId id="373" r:id="rId4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mír Wagner" initials="VW" lastIdx="0" clrIdx="0">
    <p:extLst>
      <p:ext uri="{19B8F6BF-5375-455C-9EA6-DF929625EA0E}">
        <p15:presenceInfo xmlns:p15="http://schemas.microsoft.com/office/powerpoint/2012/main" xmlns="" userId="Vladimír Wag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FF"/>
    <a:srgbClr val="0000CC"/>
    <a:srgbClr val="FF00FF"/>
    <a:srgbClr val="00FFFF"/>
    <a:srgbClr val="66CCFF"/>
    <a:srgbClr val="CCFFFF"/>
    <a:srgbClr val="0066FF"/>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59" autoAdjust="0"/>
    <p:restoredTop sz="94660"/>
  </p:normalViewPr>
  <p:slideViewPr>
    <p:cSldViewPr>
      <p:cViewPr varScale="1">
        <p:scale>
          <a:sx n="109" d="100"/>
          <a:sy n="109" d="100"/>
        </p:scale>
        <p:origin x="-3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B8A60BF-2462-4A33-91D5-123ACBCC75C7}" type="datetimeFigureOut">
              <a:rPr lang="ru-RU"/>
              <a:pPr>
                <a:defRPr/>
              </a:pPr>
              <a:t>05.04.2019</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67F2CBB-6A93-4483-B5AE-F68E9BEE7DD9}" type="slidenum">
              <a:rPr lang="ru-RU" altLang="ru-RU"/>
              <a:pPr>
                <a:defRPr/>
              </a:pPr>
              <a:t>‹#›</a:t>
            </a:fld>
            <a:endParaRPr lang="ru-RU" altLang="ru-RU"/>
          </a:p>
        </p:txBody>
      </p:sp>
    </p:spTree>
    <p:extLst>
      <p:ext uri="{BB962C8B-B14F-4D97-AF65-F5344CB8AC3E}">
        <p14:creationId xmlns:p14="http://schemas.microsoft.com/office/powerpoint/2010/main" xmlns="" val="3719117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67F2CBB-6A93-4483-B5AE-F68E9BEE7DD9}" type="slidenum">
              <a:rPr lang="ru-RU" altLang="ru-RU" smtClean="0"/>
              <a:pPr>
                <a:defRPr/>
              </a:pPr>
              <a:t>1</a:t>
            </a:fld>
            <a:endParaRPr lang="ru-RU" altLang="ru-RU"/>
          </a:p>
        </p:txBody>
      </p:sp>
    </p:spTree>
    <p:extLst>
      <p:ext uri="{BB962C8B-B14F-4D97-AF65-F5344CB8AC3E}">
        <p14:creationId xmlns:p14="http://schemas.microsoft.com/office/powerpoint/2010/main" xmlns="" val="218233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cs-CZ" smtClean="0"/>
              <a:t>Kliknutím lze upravit styl.</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ru-RU"/>
          </a:p>
        </p:txBody>
      </p:sp>
      <p:sp>
        <p:nvSpPr>
          <p:cNvPr id="4" name="Дата 3"/>
          <p:cNvSpPr>
            <a:spLocks noGrp="1"/>
          </p:cNvSpPr>
          <p:nvPr>
            <p:ph type="dt" sz="half" idx="10"/>
          </p:nvPr>
        </p:nvSpPr>
        <p:spPr/>
        <p:txBody>
          <a:bodyPr/>
          <a:lstStyle>
            <a:lvl1pPr>
              <a:defRPr/>
            </a:lvl1pPr>
          </a:lstStyle>
          <a:p>
            <a:pPr>
              <a:defRPr/>
            </a:pPr>
            <a:fld id="{B55C5A91-54E2-449E-BA08-5226C826DEC4}" type="datetimeFigureOut">
              <a:rPr lang="ru-RU"/>
              <a:pPr>
                <a:defRPr/>
              </a:pPr>
              <a:t>05.04.2019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1DDD8B-0515-4615-A0C7-FB16C82A6317}" type="slidenum">
              <a:rPr lang="ru-RU" altLang="ru-RU"/>
              <a:pPr>
                <a:defRPr/>
              </a:pPr>
              <a:t>‹#›</a:t>
            </a:fld>
            <a:endParaRPr lang="ru-RU" altLang="ru-RU"/>
          </a:p>
        </p:txBody>
      </p:sp>
    </p:spTree>
    <p:extLst>
      <p:ext uri="{BB962C8B-B14F-4D97-AF65-F5344CB8AC3E}">
        <p14:creationId xmlns:p14="http://schemas.microsoft.com/office/powerpoint/2010/main" xmlns="" val="250545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Вертикальный текст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6CFE08F2-ACA9-4C08-95A2-7C13BFEB9506}" type="datetimeFigureOut">
              <a:rPr lang="ru-RU"/>
              <a:pPr>
                <a:defRPr/>
              </a:pPr>
              <a:t>05.04.2019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C89D73-4BBF-4B09-B84B-2D9F9E6462F8}" type="slidenum">
              <a:rPr lang="ru-RU" altLang="ru-RU"/>
              <a:pPr>
                <a:defRPr/>
              </a:pPr>
              <a:t>‹#›</a:t>
            </a:fld>
            <a:endParaRPr lang="ru-RU" altLang="ru-RU"/>
          </a:p>
        </p:txBody>
      </p:sp>
    </p:spTree>
    <p:extLst>
      <p:ext uri="{BB962C8B-B14F-4D97-AF65-F5344CB8AC3E}">
        <p14:creationId xmlns:p14="http://schemas.microsoft.com/office/powerpoint/2010/main" xmlns="" val="42363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cs-CZ" smtClean="0"/>
              <a:t>Kliknutím lze upravit styl.</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66EF2929-0B17-43DC-8985-F30A74BACF9F}" type="datetimeFigureOut">
              <a:rPr lang="ru-RU"/>
              <a:pPr>
                <a:defRPr/>
              </a:pPr>
              <a:t>05.04.2019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769C08-9673-4693-A071-F536C62ECAD0}" type="slidenum">
              <a:rPr lang="ru-RU" altLang="ru-RU"/>
              <a:pPr>
                <a:defRPr/>
              </a:pPr>
              <a:t>‹#›</a:t>
            </a:fld>
            <a:endParaRPr lang="ru-RU" altLang="ru-RU"/>
          </a:p>
        </p:txBody>
      </p:sp>
    </p:spTree>
    <p:extLst>
      <p:ext uri="{BB962C8B-B14F-4D97-AF65-F5344CB8AC3E}">
        <p14:creationId xmlns:p14="http://schemas.microsoft.com/office/powerpoint/2010/main" xmlns="" val="417999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cs-CZ" smtClean="0"/>
              <a:t>Kliknutím lze upravit styl.</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r>
              <a:rPr lang="cs-CZ" noProof="0" smtClean="0"/>
              <a:t>Kliknutím na ikonu přidáte tabulku.</a:t>
            </a:r>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33CB69C1-BCC1-4224-B50F-FA7CA1DF014A}" type="datetime1">
              <a:rPr lang="ru-RU"/>
              <a:pPr>
                <a:defRPr/>
              </a:pPr>
              <a:t>05.04.2019</a:t>
            </a:fld>
            <a:endParaRPr lang="ru-RU"/>
          </a:p>
        </p:txBody>
      </p:sp>
      <p:sp>
        <p:nvSpPr>
          <p:cNvPr id="5" name="Rectangle 5"/>
          <p:cNvSpPr>
            <a:spLocks noGrp="1" noChangeArrowheads="1"/>
          </p:cNvSpPr>
          <p:nvPr>
            <p:ph type="ftr" sz="quarter" idx="11"/>
          </p:nvPr>
        </p:nvSpPr>
        <p:spPr/>
        <p:txBody>
          <a:bodyPr/>
          <a:lstStyle>
            <a:lvl1pPr>
              <a:defRPr/>
            </a:lvl1pPr>
          </a:lstStyle>
          <a:p>
            <a:pPr>
              <a:defRPr/>
            </a:pPr>
            <a:r>
              <a:rPr lang="pl-PL"/>
              <a:t>Seminar at INRNE 11.09.13</a:t>
            </a:r>
            <a:endParaRPr lang="ru-RU"/>
          </a:p>
        </p:txBody>
      </p:sp>
      <p:sp>
        <p:nvSpPr>
          <p:cNvPr id="6" name="Rectangle 6"/>
          <p:cNvSpPr>
            <a:spLocks noGrp="1" noChangeArrowheads="1"/>
          </p:cNvSpPr>
          <p:nvPr>
            <p:ph type="sldNum" sz="quarter" idx="12"/>
          </p:nvPr>
        </p:nvSpPr>
        <p:spPr/>
        <p:txBody>
          <a:bodyPr/>
          <a:lstStyle>
            <a:lvl1pPr>
              <a:defRPr smtClean="0"/>
            </a:lvl1pPr>
          </a:lstStyle>
          <a:p>
            <a:pPr>
              <a:defRPr/>
            </a:pPr>
            <a:fld id="{B2D37A99-3DB9-439C-AD8F-B43DF9FA8CA4}" type="slidenum">
              <a:rPr lang="ru-RU" altLang="ru-RU"/>
              <a:pPr>
                <a:defRPr/>
              </a:pPr>
              <a:t>‹#›</a:t>
            </a:fld>
            <a:endParaRPr lang="ru-RU" altLang="ru-RU"/>
          </a:p>
        </p:txBody>
      </p:sp>
    </p:spTree>
    <p:extLst>
      <p:ext uri="{BB962C8B-B14F-4D97-AF65-F5344CB8AC3E}">
        <p14:creationId xmlns:p14="http://schemas.microsoft.com/office/powerpoint/2010/main" xmlns="" val="394696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Содержимое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C67F242C-B2C0-4618-8A19-7DC9FD2F43EA}" type="datetimeFigureOut">
              <a:rPr lang="ru-RU"/>
              <a:pPr>
                <a:defRPr/>
              </a:pPr>
              <a:t>05.04.2019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995983-5B74-4A7B-AB90-80B5EEDE5097}" type="slidenum">
              <a:rPr lang="ru-RU" altLang="ru-RU"/>
              <a:pPr>
                <a:defRPr/>
              </a:pPr>
              <a:t>‹#›</a:t>
            </a:fld>
            <a:endParaRPr lang="ru-RU" altLang="ru-RU"/>
          </a:p>
        </p:txBody>
      </p:sp>
    </p:spTree>
    <p:extLst>
      <p:ext uri="{BB962C8B-B14F-4D97-AF65-F5344CB8AC3E}">
        <p14:creationId xmlns:p14="http://schemas.microsoft.com/office/powerpoint/2010/main" xmlns="" val="233479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Дата 3"/>
          <p:cNvSpPr>
            <a:spLocks noGrp="1"/>
          </p:cNvSpPr>
          <p:nvPr>
            <p:ph type="dt" sz="half" idx="10"/>
          </p:nvPr>
        </p:nvSpPr>
        <p:spPr/>
        <p:txBody>
          <a:bodyPr/>
          <a:lstStyle>
            <a:lvl1pPr>
              <a:defRPr/>
            </a:lvl1pPr>
          </a:lstStyle>
          <a:p>
            <a:pPr>
              <a:defRPr/>
            </a:pPr>
            <a:fld id="{995FCFAB-1645-4329-91F5-2996B07589C6}" type="datetimeFigureOut">
              <a:rPr lang="ru-RU"/>
              <a:pPr>
                <a:defRPr/>
              </a:pPr>
              <a:t>05.04.2019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0BFE57-0E2C-46A8-8C1D-BB84A8FBA9E1}" type="slidenum">
              <a:rPr lang="ru-RU" altLang="ru-RU"/>
              <a:pPr>
                <a:defRPr/>
              </a:pPr>
              <a:t>‹#›</a:t>
            </a:fld>
            <a:endParaRPr lang="ru-RU" altLang="ru-RU"/>
          </a:p>
        </p:txBody>
      </p:sp>
    </p:spTree>
    <p:extLst>
      <p:ext uri="{BB962C8B-B14F-4D97-AF65-F5344CB8AC3E}">
        <p14:creationId xmlns:p14="http://schemas.microsoft.com/office/powerpoint/2010/main" xmlns="" val="354550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5" name="Дата 3"/>
          <p:cNvSpPr>
            <a:spLocks noGrp="1"/>
          </p:cNvSpPr>
          <p:nvPr>
            <p:ph type="dt" sz="half" idx="10"/>
          </p:nvPr>
        </p:nvSpPr>
        <p:spPr/>
        <p:txBody>
          <a:bodyPr/>
          <a:lstStyle>
            <a:lvl1pPr>
              <a:defRPr/>
            </a:lvl1pPr>
          </a:lstStyle>
          <a:p>
            <a:pPr>
              <a:defRPr/>
            </a:pPr>
            <a:fld id="{69F4E793-845F-47C8-A7FC-BE3BE2A1D2CD}" type="datetimeFigureOut">
              <a:rPr lang="ru-RU"/>
              <a:pPr>
                <a:defRPr/>
              </a:pPr>
              <a:t>05.04.2019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E695D4-38D0-4AA9-BF65-06807B2634DC}" type="slidenum">
              <a:rPr lang="ru-RU" altLang="ru-RU"/>
              <a:pPr>
                <a:defRPr/>
              </a:pPr>
              <a:t>‹#›</a:t>
            </a:fld>
            <a:endParaRPr lang="ru-RU" altLang="ru-RU"/>
          </a:p>
        </p:txBody>
      </p:sp>
    </p:spTree>
    <p:extLst>
      <p:ext uri="{BB962C8B-B14F-4D97-AF65-F5344CB8AC3E}">
        <p14:creationId xmlns:p14="http://schemas.microsoft.com/office/powerpoint/2010/main" xmlns="" val="59986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cs-CZ" smtClean="0"/>
              <a:t>Kliknutím lze upravit styl.</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7" name="Дата 3"/>
          <p:cNvSpPr>
            <a:spLocks noGrp="1"/>
          </p:cNvSpPr>
          <p:nvPr>
            <p:ph type="dt" sz="half" idx="10"/>
          </p:nvPr>
        </p:nvSpPr>
        <p:spPr/>
        <p:txBody>
          <a:bodyPr/>
          <a:lstStyle>
            <a:lvl1pPr>
              <a:defRPr/>
            </a:lvl1pPr>
          </a:lstStyle>
          <a:p>
            <a:pPr>
              <a:defRPr/>
            </a:pPr>
            <a:fld id="{6C4DF3C4-ED6D-489F-9AF0-C725F0752556}" type="datetimeFigureOut">
              <a:rPr lang="ru-RU"/>
              <a:pPr>
                <a:defRPr/>
              </a:pPr>
              <a:t>05.04.2019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ACA1FB5-DBD8-4A38-8A2C-3C3B114D0E0A}" type="slidenum">
              <a:rPr lang="ru-RU" altLang="ru-RU"/>
              <a:pPr>
                <a:defRPr/>
              </a:pPr>
              <a:t>‹#›</a:t>
            </a:fld>
            <a:endParaRPr lang="ru-RU" altLang="ru-RU"/>
          </a:p>
        </p:txBody>
      </p:sp>
    </p:spTree>
    <p:extLst>
      <p:ext uri="{BB962C8B-B14F-4D97-AF65-F5344CB8AC3E}">
        <p14:creationId xmlns:p14="http://schemas.microsoft.com/office/powerpoint/2010/main" xmlns="" val="175699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Дата 3"/>
          <p:cNvSpPr>
            <a:spLocks noGrp="1"/>
          </p:cNvSpPr>
          <p:nvPr>
            <p:ph type="dt" sz="half" idx="10"/>
          </p:nvPr>
        </p:nvSpPr>
        <p:spPr/>
        <p:txBody>
          <a:bodyPr/>
          <a:lstStyle>
            <a:lvl1pPr>
              <a:defRPr/>
            </a:lvl1pPr>
          </a:lstStyle>
          <a:p>
            <a:pPr>
              <a:defRPr/>
            </a:pPr>
            <a:fld id="{15BB924F-3BB5-4657-A269-AF063CC3556C}" type="datetimeFigureOut">
              <a:rPr lang="ru-RU"/>
              <a:pPr>
                <a:defRPr/>
              </a:pPr>
              <a:t>05.04.2019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F6FDC5C-068A-4307-BBF2-A7427B096EE6}" type="slidenum">
              <a:rPr lang="ru-RU" altLang="ru-RU"/>
              <a:pPr>
                <a:defRPr/>
              </a:pPr>
              <a:t>‹#›</a:t>
            </a:fld>
            <a:endParaRPr lang="ru-RU" altLang="ru-RU"/>
          </a:p>
        </p:txBody>
      </p:sp>
    </p:spTree>
    <p:extLst>
      <p:ext uri="{BB962C8B-B14F-4D97-AF65-F5344CB8AC3E}">
        <p14:creationId xmlns:p14="http://schemas.microsoft.com/office/powerpoint/2010/main" xmlns="" val="99148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2BDFB25-B9C0-4D6E-A524-54B2A7C7CD5A}" type="datetimeFigureOut">
              <a:rPr lang="ru-RU"/>
              <a:pPr>
                <a:defRPr/>
              </a:pPr>
              <a:t>05.04.2019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6264A41-FB91-43C3-B7B4-06AC8BC19517}" type="slidenum">
              <a:rPr lang="ru-RU" altLang="ru-RU"/>
              <a:pPr>
                <a:defRPr/>
              </a:pPr>
              <a:t>‹#›</a:t>
            </a:fld>
            <a:endParaRPr lang="ru-RU" altLang="ru-RU"/>
          </a:p>
        </p:txBody>
      </p:sp>
    </p:spTree>
    <p:extLst>
      <p:ext uri="{BB962C8B-B14F-4D97-AF65-F5344CB8AC3E}">
        <p14:creationId xmlns:p14="http://schemas.microsoft.com/office/powerpoint/2010/main" xmlns="" val="91160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Дата 3"/>
          <p:cNvSpPr>
            <a:spLocks noGrp="1"/>
          </p:cNvSpPr>
          <p:nvPr>
            <p:ph type="dt" sz="half" idx="10"/>
          </p:nvPr>
        </p:nvSpPr>
        <p:spPr/>
        <p:txBody>
          <a:bodyPr/>
          <a:lstStyle>
            <a:lvl1pPr>
              <a:defRPr/>
            </a:lvl1pPr>
          </a:lstStyle>
          <a:p>
            <a:pPr>
              <a:defRPr/>
            </a:pPr>
            <a:fld id="{856972BC-BC26-4757-B12C-DD228B19AFFC}" type="datetimeFigureOut">
              <a:rPr lang="ru-RU"/>
              <a:pPr>
                <a:defRPr/>
              </a:pPr>
              <a:t>05.04.2019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EC22F7-3506-46E4-A9E4-5AEFC56C7602}" type="slidenum">
              <a:rPr lang="ru-RU" altLang="ru-RU"/>
              <a:pPr>
                <a:defRPr/>
              </a:pPr>
              <a:t>‹#›</a:t>
            </a:fld>
            <a:endParaRPr lang="ru-RU" altLang="ru-RU"/>
          </a:p>
        </p:txBody>
      </p:sp>
    </p:spTree>
    <p:extLst>
      <p:ext uri="{BB962C8B-B14F-4D97-AF65-F5344CB8AC3E}">
        <p14:creationId xmlns:p14="http://schemas.microsoft.com/office/powerpoint/2010/main" xmlns="" val="330996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Дата 3"/>
          <p:cNvSpPr>
            <a:spLocks noGrp="1"/>
          </p:cNvSpPr>
          <p:nvPr>
            <p:ph type="dt" sz="half" idx="10"/>
          </p:nvPr>
        </p:nvSpPr>
        <p:spPr/>
        <p:txBody>
          <a:bodyPr/>
          <a:lstStyle>
            <a:lvl1pPr>
              <a:defRPr/>
            </a:lvl1pPr>
          </a:lstStyle>
          <a:p>
            <a:pPr>
              <a:defRPr/>
            </a:pPr>
            <a:fld id="{D7ED497B-CEB5-45F7-BB50-6B0B2EE61997}" type="datetimeFigureOut">
              <a:rPr lang="ru-RU"/>
              <a:pPr>
                <a:defRPr/>
              </a:pPr>
              <a:t>05.04.2019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D87A94F-ABBD-4578-9544-A124FEEE9CB8}" type="slidenum">
              <a:rPr lang="ru-RU" altLang="ru-RU"/>
              <a:pPr>
                <a:defRPr/>
              </a:pPr>
              <a:t>‹#›</a:t>
            </a:fld>
            <a:endParaRPr lang="ru-RU" altLang="ru-RU"/>
          </a:p>
        </p:txBody>
      </p:sp>
    </p:spTree>
    <p:extLst>
      <p:ext uri="{BB962C8B-B14F-4D97-AF65-F5344CB8AC3E}">
        <p14:creationId xmlns:p14="http://schemas.microsoft.com/office/powerpoint/2010/main" xmlns="" val="27776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l="-25000" r="-2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16DB479-16B7-49BA-A754-CFBB8681FAD6}" type="datetimeFigureOut">
              <a:rPr lang="ru-RU"/>
              <a:pPr>
                <a:defRPr/>
              </a:pPr>
              <a:t>05.04.2019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43495C9-3BB4-4C63-9197-DE70026ABA3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gif"/><Relationship Id="rId10" Type="http://schemas.openxmlformats.org/officeDocument/2006/relationships/image" Target="../media/image86.jpeg"/><Relationship Id="rId4" Type="http://schemas.openxmlformats.org/officeDocument/2006/relationships/image" Target="../media/image80.gif"/><Relationship Id="rId9" Type="http://schemas.openxmlformats.org/officeDocument/2006/relationships/image" Target="../media/image8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00188" y="285750"/>
            <a:ext cx="5857875" cy="785813"/>
          </a:xfrm>
          <a:prstGeom prst="rect">
            <a:avLst/>
          </a:prstGeom>
          <a:noFill/>
          <a:ln w="9525">
            <a:noFill/>
            <a:miter lim="800000"/>
            <a:headEnd/>
            <a:tailEnd/>
          </a:ln>
        </p:spPr>
        <p:txBody>
          <a:bodyPr anchor="ctr"/>
          <a:lstStyle/>
          <a:p>
            <a:pPr algn="ctr" eaLnBrk="1" hangingPunct="1">
              <a:defRPr/>
            </a:pPr>
            <a:r>
              <a:rPr lang="en-US" sz="2800" b="1" i="1" dirty="0" smtClean="0">
                <a:solidFill>
                  <a:srgbClr val="FFFF00"/>
                </a:solidFill>
                <a:latin typeface="Times New Roman" pitchFamily="18" charset="0"/>
                <a:cs typeface="Times New Roman" pitchFamily="18" charset="0"/>
              </a:rPr>
              <a:t>PAC for Nuclear Physics</a:t>
            </a:r>
          </a:p>
          <a:p>
            <a:pPr algn="ctr" eaLnBrk="1" hangingPunct="1">
              <a:defRPr/>
            </a:pPr>
            <a:r>
              <a:rPr lang="en-US" sz="2800" b="1" i="1" dirty="0" smtClean="0">
                <a:solidFill>
                  <a:srgbClr val="FFFF00"/>
                </a:solidFill>
                <a:latin typeface="Times New Roman" pitchFamily="18" charset="0"/>
                <a:cs typeface="Times New Roman" pitchFamily="18" charset="0"/>
              </a:rPr>
              <a:t>April, 2019</a:t>
            </a:r>
            <a:endParaRPr lang="en-US" sz="2800" b="1" i="1" dirty="0">
              <a:solidFill>
                <a:srgbClr val="FFFF00"/>
              </a:solidFill>
              <a:latin typeface="Times New Roman" pitchFamily="18" charset="0"/>
              <a:cs typeface="Times New Roman" pitchFamily="18" charset="0"/>
            </a:endParaRPr>
          </a:p>
        </p:txBody>
      </p:sp>
      <p:sp>
        <p:nvSpPr>
          <p:cNvPr id="12291" name="Rectangle 4"/>
          <p:cNvSpPr>
            <a:spLocks noChangeArrowheads="1"/>
          </p:cNvSpPr>
          <p:nvPr/>
        </p:nvSpPr>
        <p:spPr bwMode="auto">
          <a:xfrm>
            <a:off x="1500166" y="1500174"/>
            <a:ext cx="6500812" cy="2031325"/>
          </a:xfrm>
          <a:prstGeom prst="rect">
            <a:avLst/>
          </a:prstGeom>
          <a:noFill/>
          <a:ln w="9525">
            <a:noFill/>
            <a:miter lim="800000"/>
            <a:headEnd/>
            <a:tailEnd/>
          </a:ln>
        </p:spPr>
        <p:txBody>
          <a:bodyPr>
            <a:spAutoFit/>
          </a:bodyPr>
          <a:lstStyle/>
          <a:p>
            <a:pPr algn="just" eaLnBrk="1" hangingPunct="1">
              <a:defRPr/>
            </a:pPr>
            <a:r>
              <a:rPr lang="en-US" sz="2400" b="1" i="1" dirty="0">
                <a:solidFill>
                  <a:srgbClr val="7030A0"/>
                </a:solidFill>
                <a:latin typeface="Times New Roman" pitchFamily="18" charset="0"/>
                <a:ea typeface="Calibri" pitchFamily="34" charset="0"/>
                <a:cs typeface="Times New Roman" pitchFamily="18" charset="0"/>
              </a:rPr>
              <a:t>Study of deep subcritical electronuclear systems and feasibility of their application for energy production and radioactive waste </a:t>
            </a:r>
            <a:r>
              <a:rPr lang="en-US" sz="2400" b="1" i="1" dirty="0" smtClean="0">
                <a:solidFill>
                  <a:srgbClr val="7030A0"/>
                </a:solidFill>
                <a:latin typeface="Times New Roman" pitchFamily="18" charset="0"/>
                <a:ea typeface="Calibri" pitchFamily="34" charset="0"/>
                <a:cs typeface="Times New Roman" pitchFamily="18" charset="0"/>
              </a:rPr>
              <a:t>transmutation</a:t>
            </a:r>
            <a:endParaRPr lang="en-US" sz="2400" b="1" i="1" dirty="0">
              <a:solidFill>
                <a:srgbClr val="7030A0"/>
              </a:solidFill>
              <a:latin typeface="Times New Roman" pitchFamily="18" charset="0"/>
              <a:ea typeface="Calibri" pitchFamily="34" charset="0"/>
              <a:cs typeface="Times New Roman" pitchFamily="18" charset="0"/>
            </a:endParaRPr>
          </a:p>
          <a:p>
            <a:pPr algn="just" eaLnBrk="1" hangingPunct="1">
              <a:defRPr/>
            </a:pPr>
            <a:endParaRPr lang="en-US" dirty="0">
              <a:solidFill>
                <a:srgbClr val="7030A0"/>
              </a:solidFill>
              <a:latin typeface="Times New Roman" pitchFamily="18" charset="0"/>
              <a:ea typeface="Calibri" pitchFamily="34" charset="0"/>
              <a:cs typeface="Times New Roman" pitchFamily="18" charset="0"/>
            </a:endParaRPr>
          </a:p>
          <a:p>
            <a:pPr algn="ctr" eaLnBrk="1" hangingPunct="1">
              <a:defRPr/>
            </a:pPr>
            <a:r>
              <a:rPr lang="en-US" b="1" dirty="0">
                <a:solidFill>
                  <a:srgbClr val="7030A0"/>
                </a:solidFill>
                <a:latin typeface="Times New Roman" pitchFamily="18" charset="0"/>
                <a:ea typeface="Calibri" pitchFamily="34" charset="0"/>
                <a:cs typeface="Times New Roman" pitchFamily="18" charset="0"/>
              </a:rPr>
              <a:t>S. </a:t>
            </a:r>
            <a:r>
              <a:rPr lang="en-US" b="1" dirty="0" err="1" smtClean="0">
                <a:solidFill>
                  <a:srgbClr val="7030A0"/>
                </a:solidFill>
                <a:latin typeface="Times New Roman" pitchFamily="18" charset="0"/>
                <a:ea typeface="Calibri" pitchFamily="34" charset="0"/>
                <a:cs typeface="Times New Roman" pitchFamily="18" charset="0"/>
              </a:rPr>
              <a:t>Tyutyunnikov</a:t>
            </a:r>
            <a:r>
              <a:rPr lang="cs-CZ" b="1" dirty="0" smtClean="0">
                <a:solidFill>
                  <a:srgbClr val="7030A0"/>
                </a:solidFill>
                <a:latin typeface="Times New Roman" pitchFamily="18" charset="0"/>
                <a:ea typeface="Calibri" pitchFamily="34" charset="0"/>
                <a:cs typeface="Times New Roman" pitchFamily="18" charset="0"/>
              </a:rPr>
              <a:t>,  A. A. </a:t>
            </a:r>
            <a:r>
              <a:rPr lang="cs-CZ" b="1" dirty="0" err="1" smtClean="0">
                <a:solidFill>
                  <a:srgbClr val="7030A0"/>
                </a:solidFill>
                <a:latin typeface="Times New Roman" pitchFamily="18" charset="0"/>
                <a:ea typeface="Calibri" pitchFamily="34" charset="0"/>
                <a:cs typeface="Times New Roman" pitchFamily="18" charset="0"/>
              </a:rPr>
              <a:t>Solnyskhin</a:t>
            </a:r>
            <a:endParaRPr lang="cs-CZ" b="1" dirty="0" smtClean="0">
              <a:solidFill>
                <a:srgbClr val="7030A0"/>
              </a:solidFill>
              <a:latin typeface="Times New Roman" pitchFamily="18" charset="0"/>
              <a:ea typeface="Calibri" pitchFamily="34" charset="0"/>
              <a:cs typeface="Times New Roman" pitchFamily="18" charset="0"/>
            </a:endParaRPr>
          </a:p>
          <a:p>
            <a:pPr algn="ctr" eaLnBrk="1" hangingPunct="1">
              <a:defRPr/>
            </a:pPr>
            <a:endParaRPr lang="cs-CZ" b="1" dirty="0">
              <a:solidFill>
                <a:srgbClr val="0000CC"/>
              </a:solidFill>
              <a:latin typeface="Times New Roman" pitchFamily="18" charset="0"/>
              <a:ea typeface="Calibri" pitchFamily="34" charset="0"/>
              <a:cs typeface="Times New Roman" pitchFamily="18" charset="0"/>
            </a:endParaRPr>
          </a:p>
        </p:txBody>
      </p:sp>
      <p:sp>
        <p:nvSpPr>
          <p:cNvPr id="2" name="TextovéPole 1"/>
          <p:cNvSpPr txBox="1"/>
          <p:nvPr/>
        </p:nvSpPr>
        <p:spPr bwMode="auto">
          <a:xfrm>
            <a:off x="1571604" y="4071942"/>
            <a:ext cx="6500858" cy="1791599"/>
          </a:xfrm>
          <a:prstGeom prst="rect">
            <a:avLst/>
          </a:prstGeom>
          <a:grpFill/>
          <a:ln w="9525">
            <a:noFill/>
            <a:round/>
            <a:headEnd/>
            <a:tailEnd/>
          </a:ln>
        </p:spPr>
        <p:txBody>
          <a:bodyPr wrap="square" lIns="64800" tIns="33696" rIns="64800" bIns="33696" rtlCol="0">
            <a:spAutoFit/>
          </a:bodyPr>
          <a:lstStyle/>
          <a:p>
            <a:pPr eaLnBrk="0" hangingPunct="0"/>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Accelerator Driven Systems – still many challenges  (nuclear data, models of spallation reactions, structural materials …</a:t>
            </a:r>
            <a:r>
              <a:rPr lang="cs-CZ" sz="1600" b="1"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eaLnBrk="0" hangingPunct="0"/>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eaLnBrk="0" hangingPunct="0"/>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Big steps in high-intensity accelerators, spallation targets (ESS project)</a:t>
            </a:r>
          </a:p>
          <a:p>
            <a:pPr eaLnBrk="0" hangingPunct="0"/>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eaLnBrk="0" hangingPunct="0"/>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Important synergies with future spallation sources, fission and fusion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1285875" y="214313"/>
            <a:ext cx="62150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2400" b="1" dirty="0">
                <a:solidFill>
                  <a:srgbClr val="FFFF00"/>
                </a:solidFill>
                <a:latin typeface="Times New Roman" pitchFamily="18" charset="0"/>
                <a:cs typeface="Times New Roman" pitchFamily="18" charset="0"/>
              </a:rPr>
              <a:t>Experiments with carbon beam</a:t>
            </a:r>
            <a:endParaRPr lang="ru-RU" altLang="ru-RU" sz="2400" b="1" dirty="0">
              <a:solidFill>
                <a:srgbClr val="FFFF00"/>
              </a:solidFill>
              <a:latin typeface="Times New Roman" pitchFamily="18" charset="0"/>
              <a:cs typeface="Times New Roman" pitchFamily="18" charset="0"/>
            </a:endParaRPr>
          </a:p>
        </p:txBody>
      </p:sp>
      <p:sp>
        <p:nvSpPr>
          <p:cNvPr id="31747" name="TextBox 4"/>
          <p:cNvSpPr txBox="1">
            <a:spLocks noChangeArrowheads="1"/>
          </p:cNvSpPr>
          <p:nvPr/>
        </p:nvSpPr>
        <p:spPr bwMode="auto">
          <a:xfrm>
            <a:off x="642938" y="1000125"/>
            <a:ext cx="8143875"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dirty="0">
                <a:latin typeface="Times New Roman" panose="02020603050405020304" pitchFamily="18" charset="0"/>
                <a:cs typeface="Times New Roman" panose="02020603050405020304" pitchFamily="18" charset="0"/>
              </a:rPr>
              <a:t>The distributions of capture and fission reaction in natural U probes, placed inside Quinta under irradiation with deuteron and carbon beams at energies 2 and 4 GeV/n was measured with activation technique.</a:t>
            </a:r>
          </a:p>
          <a:p>
            <a:pPr eaLnBrk="1" hangingPunct="1">
              <a:spcBef>
                <a:spcPct val="0"/>
              </a:spcBef>
              <a:buFontTx/>
              <a:buNone/>
            </a:pPr>
            <a:endParaRPr lang="en-US" altLang="ru-RU" sz="1200" dirty="0">
              <a:latin typeface="Times New Roman" panose="02020603050405020304" pitchFamily="18" charset="0"/>
              <a:cs typeface="Times New Roman" panose="02020603050405020304" pitchFamily="18" charset="0"/>
            </a:endParaRP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integrated number of fission and capture reaction in target volume show an almost linear increase with the mass number for beams with the same energy per nucleon. The numbers  presented in the table are normalized to the beam energy per nucleon.</a:t>
            </a: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carbon beam produces 5 times more fissions than deuteron with the same energy per nucleon.</a:t>
            </a: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ratio is the same for both studied energies.</a:t>
            </a:r>
            <a:endParaRPr lang="ru-RU" altLang="ru-RU" sz="1800" b="1" dirty="0">
              <a:solidFill>
                <a:srgbClr val="0000CC"/>
              </a:solidFill>
              <a:latin typeface="Times New Roman" panose="02020603050405020304" pitchFamily="18" charset="0"/>
              <a:cs typeface="Times New Roman" panose="02020603050405020304" pitchFamily="18" charset="0"/>
            </a:endParaRPr>
          </a:p>
        </p:txBody>
      </p:sp>
      <p:sp>
        <p:nvSpPr>
          <p:cNvPr id="31748"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1749"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graphicFrame>
        <p:nvGraphicFramePr>
          <p:cNvPr id="31750" name="Object 2"/>
          <p:cNvGraphicFramePr>
            <a:graphicFrameLocks noChangeAspect="1"/>
          </p:cNvGraphicFramePr>
          <p:nvPr/>
        </p:nvGraphicFramePr>
        <p:xfrm>
          <a:off x="6929438" y="5143500"/>
          <a:ext cx="1500187" cy="925513"/>
        </p:xfrm>
        <a:graphic>
          <a:graphicData uri="http://schemas.openxmlformats.org/presentationml/2006/ole">
            <p:oleObj spid="_x0000_s31811" name="Equation" r:id="rId3" imgW="368300" imgH="228600" progId="Equation.3">
              <p:embed/>
            </p:oleObj>
          </a:graphicData>
        </a:graphic>
      </p:graphicFrame>
      <p:graphicFrame>
        <p:nvGraphicFramePr>
          <p:cNvPr id="9" name="Table 8"/>
          <p:cNvGraphicFramePr>
            <a:graphicFrameLocks noGrp="1"/>
          </p:cNvGraphicFramePr>
          <p:nvPr/>
        </p:nvGraphicFramePr>
        <p:xfrm>
          <a:off x="714375" y="4286250"/>
          <a:ext cx="6096000" cy="212407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640271">
                <a:tc>
                  <a:txBody>
                    <a:bodyPr/>
                    <a:lstStyle/>
                    <a:p>
                      <a:r>
                        <a:rPr lang="en-US" sz="1800" dirty="0" smtClean="0">
                          <a:solidFill>
                            <a:schemeClr val="tx1"/>
                          </a:solidFill>
                        </a:rPr>
                        <a:t>Beam</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Energy,</a:t>
                      </a:r>
                    </a:p>
                    <a:p>
                      <a:r>
                        <a:rPr lang="en-US" sz="1800" dirty="0" err="1" smtClean="0">
                          <a:solidFill>
                            <a:schemeClr val="tx1"/>
                          </a:solidFill>
                        </a:rPr>
                        <a:t>GeV</a:t>
                      </a:r>
                      <a:r>
                        <a:rPr lang="en-US" sz="1800" dirty="0" smtClean="0">
                          <a:solidFill>
                            <a:schemeClr val="tx1"/>
                          </a:solidFill>
                        </a:rPr>
                        <a:t>/n</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Capture</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Fission</a:t>
                      </a:r>
                      <a:endParaRPr lang="ru-RU" sz="1800" dirty="0">
                        <a:solidFill>
                          <a:schemeClr val="tx1"/>
                        </a:solidFill>
                      </a:endParaRPr>
                    </a:p>
                  </a:txBody>
                  <a:tcPr marT="45734" marB="45734">
                    <a:solidFill>
                      <a:srgbClr val="FF99CC">
                        <a:alpha val="50000"/>
                      </a:srgbClr>
                    </a:solidFill>
                  </a:tcPr>
                </a:tc>
                <a:extLst>
                  <a:ext uri="{0D108BD9-81ED-4DB2-BD59-A6C34878D82A}">
                    <a16:rowId xmlns:a16="http://schemas.microsoft.com/office/drawing/2014/main" xmlns="" val="10000"/>
                  </a:ext>
                </a:extLst>
              </a:tr>
              <a:tr h="370951">
                <a:tc rowSpan="2">
                  <a:txBody>
                    <a:bodyPr/>
                    <a:lstStyle/>
                    <a:p>
                      <a:r>
                        <a:rPr lang="en-US" sz="1800" dirty="0" smtClean="0"/>
                        <a:t>Deuteron</a:t>
                      </a:r>
                      <a:endParaRPr lang="ru-RU" sz="1800" dirty="0"/>
                    </a:p>
                  </a:txBody>
                  <a:tcPr marT="45734" marB="45734"/>
                </a:tc>
                <a:tc>
                  <a:txBody>
                    <a:bodyPr/>
                    <a:lstStyle/>
                    <a:p>
                      <a:r>
                        <a:rPr lang="en-US" sz="1800" dirty="0" smtClean="0"/>
                        <a:t>2</a:t>
                      </a:r>
                      <a:endParaRPr lang="ru-RU" sz="1800" dirty="0"/>
                    </a:p>
                  </a:txBody>
                  <a:tcPr marT="45734" marB="45734"/>
                </a:tc>
                <a:tc>
                  <a:txBody>
                    <a:bodyPr/>
                    <a:lstStyle/>
                    <a:p>
                      <a:r>
                        <a:rPr lang="en-US" sz="1800" dirty="0" smtClean="0"/>
                        <a:t>22.6 ± 1.2</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19.2 ± 1.4</a:t>
                      </a:r>
                      <a:endParaRPr lang="ru-RU" sz="1800" dirty="0" smtClean="0"/>
                    </a:p>
                  </a:txBody>
                  <a:tcPr marT="45734" marB="45734"/>
                </a:tc>
                <a:extLst>
                  <a:ext uri="{0D108BD9-81ED-4DB2-BD59-A6C34878D82A}">
                    <a16:rowId xmlns:a16="http://schemas.microsoft.com/office/drawing/2014/main" xmlns="" val="10001"/>
                  </a:ext>
                </a:extLst>
              </a:tr>
              <a:tr h="370951">
                <a:tc vMerge="1">
                  <a:txBody>
                    <a:bodyPr/>
                    <a:lstStyle/>
                    <a:p>
                      <a:endParaRPr lang="ru-RU" dirty="0"/>
                    </a:p>
                  </a:txBody>
                  <a:tcPr/>
                </a:tc>
                <a:tc>
                  <a:txBody>
                    <a:bodyPr/>
                    <a:lstStyle/>
                    <a:p>
                      <a:r>
                        <a:rPr lang="en-US" sz="1800" dirty="0" smtClean="0"/>
                        <a:t>4</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21 ± 1.2</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19 ± 1.4</a:t>
                      </a:r>
                      <a:endParaRPr lang="ru-RU" sz="1800" dirty="0" smtClean="0"/>
                    </a:p>
                  </a:txBody>
                  <a:tcPr marT="45734" marB="45734"/>
                </a:tc>
                <a:extLst>
                  <a:ext uri="{0D108BD9-81ED-4DB2-BD59-A6C34878D82A}">
                    <a16:rowId xmlns:a16="http://schemas.microsoft.com/office/drawing/2014/main" xmlns="" val="10002"/>
                  </a:ext>
                </a:extLst>
              </a:tr>
              <a:tr h="370951">
                <a:tc rowSpan="2">
                  <a:txBody>
                    <a:bodyPr/>
                    <a:lstStyle/>
                    <a:p>
                      <a:r>
                        <a:rPr lang="en-US" sz="1800" dirty="0" smtClean="0"/>
                        <a:t>Carbon</a:t>
                      </a:r>
                      <a:endParaRPr lang="ru-RU" sz="1800" dirty="0"/>
                    </a:p>
                  </a:txBody>
                  <a:tcPr marT="45734" marB="45734"/>
                </a:tc>
                <a:tc>
                  <a:txBody>
                    <a:bodyPr/>
                    <a:lstStyle/>
                    <a:p>
                      <a:r>
                        <a:rPr lang="en-US" sz="1800" dirty="0" smtClean="0"/>
                        <a:t>2</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126 ± 8.4</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90 ± 9.6</a:t>
                      </a:r>
                      <a:endParaRPr lang="ru-RU" sz="1800" dirty="0" smtClean="0"/>
                    </a:p>
                  </a:txBody>
                  <a:tcPr marT="45734" marB="45734"/>
                </a:tc>
                <a:extLst>
                  <a:ext uri="{0D108BD9-81ED-4DB2-BD59-A6C34878D82A}">
                    <a16:rowId xmlns:a16="http://schemas.microsoft.com/office/drawing/2014/main" xmlns="" val="10003"/>
                  </a:ext>
                </a:extLst>
              </a:tr>
              <a:tr h="370951">
                <a:tc vMerge="1">
                  <a:txBody>
                    <a:bodyPr/>
                    <a:lstStyle/>
                    <a:p>
                      <a:endParaRPr lang="ru-RU" dirty="0"/>
                    </a:p>
                  </a:txBody>
                  <a:tcPr/>
                </a:tc>
                <a:tc>
                  <a:txBody>
                    <a:bodyPr/>
                    <a:lstStyle/>
                    <a:p>
                      <a:r>
                        <a:rPr lang="en-US" sz="1800" dirty="0" smtClean="0"/>
                        <a:t>4</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93.6 ± 8.4</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92.4 ± 9.6</a:t>
                      </a:r>
                      <a:endParaRPr lang="ru-RU" sz="1800" dirty="0" smtClean="0"/>
                    </a:p>
                  </a:txBody>
                  <a:tcPr marT="45734" marB="45734"/>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500" y="1857375"/>
            <a:ext cx="3094038"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7813" y="1928813"/>
            <a:ext cx="3019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4"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46085" name="Rectangle 7"/>
          <p:cNvSpPr>
            <a:spLocks noChangeArrowheads="1"/>
          </p:cNvSpPr>
          <p:nvPr/>
        </p:nvSpPr>
        <p:spPr bwMode="auto">
          <a:xfrm>
            <a:off x="785813" y="214313"/>
            <a:ext cx="800100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ru-RU" sz="1800" i="1" dirty="0">
                <a:solidFill>
                  <a:srgbClr val="0070C0"/>
                </a:solidFill>
                <a:latin typeface="Times New Roman" pitchFamily="18" charset="0"/>
                <a:cs typeface="Times New Roman" pitchFamily="18" charset="0"/>
              </a:rPr>
              <a:t>Eight fission products were identified in the </a:t>
            </a:r>
            <a:r>
              <a:rPr lang="en-US" altLang="ru-RU" sz="1800" b="1" i="1" baseline="30000" dirty="0">
                <a:solidFill>
                  <a:srgbClr val="0070C0"/>
                </a:solidFill>
                <a:latin typeface="Times New Roman" pitchFamily="18" charset="0"/>
                <a:cs typeface="Times New Roman" pitchFamily="18" charset="0"/>
              </a:rPr>
              <a:t>237</a:t>
            </a:r>
            <a:r>
              <a:rPr lang="en-US" altLang="ru-RU" sz="1800" b="1" i="1" dirty="0">
                <a:solidFill>
                  <a:srgbClr val="0070C0"/>
                </a:solidFill>
                <a:latin typeface="Times New Roman" pitchFamily="18" charset="0"/>
                <a:cs typeface="Times New Roman" pitchFamily="18" charset="0"/>
              </a:rPr>
              <a:t>Np </a:t>
            </a:r>
            <a:r>
              <a:rPr lang="en-US" altLang="ru-RU" sz="1800" i="1" dirty="0">
                <a:solidFill>
                  <a:srgbClr val="0070C0"/>
                </a:solidFill>
                <a:latin typeface="Times New Roman" pitchFamily="18" charset="0"/>
                <a:cs typeface="Times New Roman" pitchFamily="18" charset="0"/>
              </a:rPr>
              <a:t>sample. Reaction rates of all isotopes divided by the fission yield is presented in (a) and the averaged ratio as a function of deuteron beam energy and the same ratio related per </a:t>
            </a:r>
            <a:r>
              <a:rPr lang="en-US" altLang="ru-RU" sz="1800" i="1" dirty="0" err="1">
                <a:solidFill>
                  <a:srgbClr val="0070C0"/>
                </a:solidFill>
                <a:latin typeface="Times New Roman" pitchFamily="18" charset="0"/>
                <a:cs typeface="Times New Roman" pitchFamily="18" charset="0"/>
              </a:rPr>
              <a:t>GeV</a:t>
            </a:r>
            <a:r>
              <a:rPr lang="en-US" altLang="ru-RU" sz="1800" i="1" dirty="0">
                <a:solidFill>
                  <a:srgbClr val="0070C0"/>
                </a:solidFill>
                <a:latin typeface="Times New Roman" pitchFamily="18" charset="0"/>
                <a:cs typeface="Times New Roman" pitchFamily="18" charset="0"/>
              </a:rPr>
              <a:t>/A are presented in (b). Constant value of fission events per </a:t>
            </a:r>
            <a:r>
              <a:rPr lang="en-US" altLang="ru-RU" sz="1800" i="1" dirty="0" err="1">
                <a:solidFill>
                  <a:srgbClr val="0070C0"/>
                </a:solidFill>
                <a:latin typeface="Times New Roman" pitchFamily="18" charset="0"/>
                <a:cs typeface="Times New Roman" pitchFamily="18" charset="0"/>
              </a:rPr>
              <a:t>GeV</a:t>
            </a:r>
            <a:r>
              <a:rPr lang="en-US" altLang="ru-RU" sz="1800" i="1" dirty="0">
                <a:solidFill>
                  <a:srgbClr val="0070C0"/>
                </a:solidFill>
                <a:latin typeface="Times New Roman" pitchFamily="18" charset="0"/>
                <a:cs typeface="Times New Roman" pitchFamily="18" charset="0"/>
              </a:rPr>
              <a:t>/A can be seen within uncertainties.</a:t>
            </a:r>
            <a:endParaRPr lang="ru-RU" altLang="ru-RU" sz="1800"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00063" y="142875"/>
            <a:ext cx="8229600" cy="571500"/>
          </a:xfrm>
        </p:spPr>
        <p:txBody>
          <a:bodyPr/>
          <a:lstStyle/>
          <a:p>
            <a:r>
              <a:rPr lang="en-US" altLang="ru-RU" sz="2400" i="1" dirty="0" smtClean="0">
                <a:solidFill>
                  <a:srgbClr val="00FFFF"/>
                </a:solidFill>
                <a:latin typeface="Times New Roman" pitchFamily="18" charset="0"/>
                <a:cs typeface="Times New Roman" pitchFamily="18" charset="0"/>
              </a:rPr>
              <a:t>Programme for the 2017-2019 years.</a:t>
            </a:r>
          </a:p>
        </p:txBody>
      </p:sp>
      <p:sp>
        <p:nvSpPr>
          <p:cNvPr id="58371" name="Content Placeholder 2"/>
          <p:cNvSpPr>
            <a:spLocks noGrp="1"/>
          </p:cNvSpPr>
          <p:nvPr>
            <p:ph idx="1"/>
          </p:nvPr>
        </p:nvSpPr>
        <p:spPr>
          <a:xfrm>
            <a:off x="428596" y="785794"/>
            <a:ext cx="8572500" cy="5786438"/>
          </a:xfrm>
          <a:noFill/>
        </p:spPr>
        <p:txBody>
          <a:bodyPr/>
          <a:lstStyle/>
          <a:p>
            <a:pPr>
              <a:buFont typeface="Arial" panose="020B0604020202020204" pitchFamily="34" charset="0"/>
              <a:buNone/>
            </a:pPr>
            <a:endParaRPr lang="cs-CZ" altLang="ru-RU" sz="1400" b="1" dirty="0" smtClean="0">
              <a:solidFill>
                <a:srgbClr val="0000CC"/>
              </a:solidFill>
            </a:endParaRPr>
          </a:p>
          <a:p>
            <a:pPr>
              <a:buFont typeface="Arial" panose="020B0604020202020204" pitchFamily="34" charset="0"/>
              <a:buNone/>
            </a:pPr>
            <a:r>
              <a:rPr lang="en-US" altLang="ru-RU" sz="1800" b="1" dirty="0" smtClean="0">
                <a:solidFill>
                  <a:srgbClr val="0000CC"/>
                </a:solidFill>
                <a:latin typeface="Times New Roman" pitchFamily="18" charset="0"/>
                <a:cs typeface="Times New Roman" pitchFamily="18" charset="0"/>
              </a:rPr>
              <a:t>Conditions:</a:t>
            </a:r>
          </a:p>
          <a:p>
            <a:pPr>
              <a:buFont typeface="Arial" panose="020B0604020202020204" pitchFamily="34" charset="0"/>
              <a:buNone/>
            </a:pPr>
            <a:endParaRPr lang="en-US" altLang="ru-RU" sz="800" b="1" dirty="0" smtClean="0">
              <a:solidFill>
                <a:srgbClr val="0000CC"/>
              </a:solidFill>
              <a:latin typeface="Times New Roman" panose="02020603050405020304" pitchFamily="18" charset="0"/>
              <a:cs typeface="Times New Roman" panose="02020603050405020304" pitchFamily="18" charset="0"/>
            </a:endParaRP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should work at least next two years</a:t>
            </a: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should be closed  (works connected to NICA project)</a:t>
            </a: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will start work after 2 – 3 years</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We have  PhD students on theme and more possible</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Very good spectroscopy laboratory and also other equipment (clover detector)</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Good collaboration with Czech universities (Czech direct financial support)</a:t>
            </a:r>
          </a:p>
          <a:p>
            <a:pPr>
              <a:buFont typeface="Arial" panose="020B0604020202020204" pitchFamily="34" charset="0"/>
              <a:buNone/>
            </a:pPr>
            <a:endParaRPr lang="en-US" altLang="ru-RU" sz="1400" b="1" dirty="0" smtClean="0">
              <a:solidFill>
                <a:srgbClr val="0000CC"/>
              </a:solidFill>
            </a:endParaRPr>
          </a:p>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Plans:</a:t>
            </a:r>
          </a:p>
          <a:p>
            <a:pPr>
              <a:buFont typeface="Arial" panose="020B0604020202020204" pitchFamily="34" charset="0"/>
              <a:buNone/>
            </a:pPr>
            <a:endParaRPr lang="en-US" altLang="ru-RU" sz="1400" b="1" dirty="0" smtClean="0">
              <a:solidFill>
                <a:srgbClr val="0000CC"/>
              </a:solidFill>
            </a:endParaRPr>
          </a:p>
          <a:p>
            <a:r>
              <a:rPr lang="en-US" altLang="ru-RU" sz="1800" b="1" dirty="0" smtClean="0">
                <a:solidFill>
                  <a:srgbClr val="0000CC"/>
                </a:solidFill>
                <a:latin typeface="Times New Roman" panose="02020603050405020304" pitchFamily="18" charset="0"/>
                <a:cs typeface="Times New Roman" panose="02020603050405020304" pitchFamily="18" charset="0"/>
              </a:rPr>
              <a:t>Setup Quinta – important additional measurements no </a:t>
            </a: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beam;</a:t>
            </a:r>
          </a:p>
          <a:p>
            <a:r>
              <a:rPr lang="en-US" altLang="ru-RU" sz="1800" b="1" dirty="0" smtClean="0">
                <a:solidFill>
                  <a:srgbClr val="0000CC"/>
                </a:solidFill>
                <a:latin typeface="Times New Roman" panose="02020603050405020304" pitchFamily="18" charset="0"/>
                <a:cs typeface="Times New Roman" panose="02020603050405020304" pitchFamily="18" charset="0"/>
              </a:rPr>
              <a:t>Simulation of hybrid nuclear reactor on the basis of a deep subcritical assembly of natural uranium, excited by a beam of high-energy ions. Research possibility of transmutation of radioactive waste under the influence of radiation.</a:t>
            </a:r>
          </a:p>
          <a:p>
            <a:r>
              <a:rPr lang="en-US" altLang="ru-RU" sz="1800" b="1" dirty="0" smtClean="0">
                <a:solidFill>
                  <a:srgbClr val="0000CC"/>
                </a:solidFill>
                <a:latin typeface="Times New Roman" panose="02020603050405020304" pitchFamily="18" charset="0"/>
                <a:cs typeface="Times New Roman" panose="02020603050405020304" pitchFamily="18" charset="0"/>
              </a:rPr>
              <a:t>Setup “Big uranium target - BURAN" - extracted beam from </a:t>
            </a: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(LNP);</a:t>
            </a:r>
          </a:p>
          <a:p>
            <a:r>
              <a:rPr lang="en-US" altLang="ru-RU" sz="1800" b="1" dirty="0" smtClean="0">
                <a:solidFill>
                  <a:srgbClr val="0000CC"/>
                </a:solidFill>
                <a:latin typeface="Times New Roman" panose="02020603050405020304" pitchFamily="18" charset="0"/>
                <a:cs typeface="Times New Roman" panose="02020603050405020304" pitchFamily="18" charset="0"/>
              </a:rPr>
              <a:t>Later: Setup Quinta and BURAN - </a:t>
            </a: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extracted beam (205 VBLHEP building) – depends on start of </a:t>
            </a: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work;</a:t>
            </a:r>
          </a:p>
          <a:p>
            <a:endParaRPr lang="en-US" altLang="ru-RU" sz="1800" b="1" dirty="0" smtClean="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643063" y="642938"/>
            <a:ext cx="5929312" cy="571500"/>
          </a:xfrm>
        </p:spPr>
        <p:txBody>
          <a:bodyPr/>
          <a:lstStyle/>
          <a:p>
            <a:r>
              <a:rPr lang="en-US" altLang="ru-RU" sz="2000" b="1" i="1" dirty="0" smtClean="0">
                <a:solidFill>
                  <a:srgbClr val="7030A0"/>
                </a:solidFill>
                <a:latin typeface="Times New Roman" pitchFamily="18" charset="0"/>
                <a:cs typeface="Times New Roman" pitchFamily="18" charset="0"/>
              </a:rPr>
              <a:t>ENERGY PRODUCTION DEMONSTRATOR FOR MEGAWATT PROTON BEAMS </a:t>
            </a:r>
            <a:endParaRPr lang="ru-RU" altLang="ru-RU" sz="2000" i="1" dirty="0" smtClean="0">
              <a:solidFill>
                <a:srgbClr val="7030A0"/>
              </a:solidFill>
              <a:latin typeface="Times New Roman" pitchFamily="18" charset="0"/>
              <a:cs typeface="Times New Roman" pitchFamily="18" charset="0"/>
            </a:endParaRPr>
          </a:p>
        </p:txBody>
      </p:sp>
      <p:grpSp>
        <p:nvGrpSpPr>
          <p:cNvPr id="64515" name="Group 7"/>
          <p:cNvGrpSpPr>
            <a:grpSpLocks/>
          </p:cNvGrpSpPr>
          <p:nvPr/>
        </p:nvGrpSpPr>
        <p:grpSpPr bwMode="auto">
          <a:xfrm>
            <a:off x="285750" y="1714500"/>
            <a:ext cx="4071938" cy="3226832"/>
            <a:chOff x="285750" y="1714500"/>
            <a:chExt cx="4071938" cy="3226832"/>
          </a:xfrm>
        </p:grpSpPr>
        <p:pic>
          <p:nvPicPr>
            <p:cNvPr id="6452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71500" y="1714500"/>
              <a:ext cx="3786188" cy="2801938"/>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4521" name="Rectangle 4"/>
            <p:cNvSpPr>
              <a:spLocks noChangeArrowheads="1"/>
            </p:cNvSpPr>
            <p:nvPr/>
          </p:nvSpPr>
          <p:spPr bwMode="auto">
            <a:xfrm>
              <a:off x="285750" y="4572000"/>
              <a:ext cx="40597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dirty="0">
                  <a:solidFill>
                    <a:srgbClr val="003300"/>
                  </a:solidFill>
                  <a:latin typeface="Times New Roman" pitchFamily="18" charset="0"/>
                  <a:cs typeface="Times New Roman" pitchFamily="18" charset="0"/>
                </a:rPr>
                <a:t>Leakage from the uranium target surface. </a:t>
              </a:r>
            </a:p>
          </p:txBody>
        </p:sp>
      </p:grpSp>
      <p:grpSp>
        <p:nvGrpSpPr>
          <p:cNvPr id="64516" name="Group 8"/>
          <p:cNvGrpSpPr>
            <a:grpSpLocks/>
          </p:cNvGrpSpPr>
          <p:nvPr/>
        </p:nvGrpSpPr>
        <p:grpSpPr bwMode="auto">
          <a:xfrm>
            <a:off x="4714875" y="1714500"/>
            <a:ext cx="3643313" cy="3432175"/>
            <a:chOff x="4714875" y="1714500"/>
            <a:chExt cx="3643313" cy="3432394"/>
          </a:xfrm>
        </p:grpSpPr>
        <p:pic>
          <p:nvPicPr>
            <p:cNvPr id="6451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86313" y="1714500"/>
              <a:ext cx="3519487" cy="2805113"/>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4519" name="Rectangle 6"/>
            <p:cNvSpPr>
              <a:spLocks noChangeArrowheads="1"/>
            </p:cNvSpPr>
            <p:nvPr/>
          </p:nvSpPr>
          <p:spPr bwMode="auto">
            <a:xfrm>
              <a:off x="4714875" y="4500563"/>
              <a:ext cx="36433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dirty="0">
                  <a:solidFill>
                    <a:srgbClr val="003300"/>
                  </a:solidFill>
                  <a:latin typeface="Times New Roman" pitchFamily="18" charset="0"/>
                  <a:cs typeface="Times New Roman" pitchFamily="18" charset="0"/>
                </a:rPr>
                <a:t>Number of neutrons released per one proton per </a:t>
              </a:r>
              <a:r>
                <a:rPr lang="en-US" altLang="ru-RU" sz="1800" dirty="0" err="1">
                  <a:solidFill>
                    <a:srgbClr val="003300"/>
                  </a:solidFill>
                  <a:latin typeface="Times New Roman" pitchFamily="18" charset="0"/>
                  <a:cs typeface="Times New Roman" pitchFamily="18" charset="0"/>
                </a:rPr>
                <a:t>GeV</a:t>
              </a:r>
              <a:r>
                <a:rPr lang="en-US" altLang="ru-RU" sz="1800" dirty="0">
                  <a:solidFill>
                    <a:srgbClr val="003300"/>
                  </a:solidFill>
                  <a:latin typeface="Times New Roman" pitchFamily="18" charset="0"/>
                  <a:cs typeface="Times New Roman" pitchFamily="18" charset="0"/>
                </a:rPr>
                <a:t> in the target</a:t>
              </a:r>
              <a:r>
                <a:rPr lang="en-US" altLang="ru-RU" sz="1800" dirty="0">
                  <a:solidFill>
                    <a:srgbClr val="003300"/>
                  </a:solidFill>
                  <a:latin typeface="Arial" panose="020B0604020202020204" pitchFamily="34" charset="0"/>
                </a:rPr>
                <a:t>. </a:t>
              </a:r>
            </a:p>
          </p:txBody>
        </p:sp>
      </p:grpSp>
      <p:sp>
        <p:nvSpPr>
          <p:cNvPr id="2" name="TextovéPole 1"/>
          <p:cNvSpPr txBox="1"/>
          <p:nvPr/>
        </p:nvSpPr>
        <p:spPr bwMode="auto">
          <a:xfrm>
            <a:off x="556514" y="5517232"/>
            <a:ext cx="5112999" cy="345049"/>
          </a:xfrm>
          <a:prstGeom prst="rect">
            <a:avLst/>
          </a:prstGeom>
          <a:grpFill/>
          <a:ln w="9525">
            <a:noFill/>
            <a:round/>
            <a:headEnd/>
            <a:tailEnd/>
          </a:ln>
        </p:spPr>
        <p:txBody>
          <a:bodyPr wrap="none" lIns="64800" tIns="33696" rIns="64800" bIns="33696" rtlCol="0">
            <a:spAutoFit/>
          </a:bodyPr>
          <a:lstStyle/>
          <a:p>
            <a:r>
              <a:rPr lang="en-US" b="1" dirty="0">
                <a:solidFill>
                  <a:srgbClr val="0000CC"/>
                </a:solidFill>
                <a:latin typeface="Times New Roman" pitchFamily="18" charset="0"/>
                <a:cs typeface="Times New Roman" pitchFamily="18" charset="0"/>
              </a:rPr>
              <a:t>Simulations </a:t>
            </a:r>
            <a:r>
              <a:rPr lang="en-US" b="1" dirty="0" smtClean="0">
                <a:solidFill>
                  <a:srgbClr val="0000CC"/>
                </a:solidFill>
                <a:latin typeface="Times New Roman" pitchFamily="18" charset="0"/>
                <a:cs typeface="Times New Roman" pitchFamily="18" charset="0"/>
              </a:rPr>
              <a:t>of BURAN like targets</a:t>
            </a:r>
            <a:r>
              <a:rPr lang="en-US" b="1" dirty="0">
                <a:solidFill>
                  <a:srgbClr val="0000CC"/>
                </a:solidFill>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used </a:t>
            </a:r>
            <a:r>
              <a:rPr lang="en-US" b="1" dirty="0">
                <a:solidFill>
                  <a:srgbClr val="0000CC"/>
                </a:solidFill>
                <a:latin typeface="Times New Roman" pitchFamily="18" charset="0"/>
                <a:cs typeface="Times New Roman" pitchFamily="18" charset="0"/>
              </a:rPr>
              <a:t>MARS15 </a:t>
            </a:r>
            <a:endParaRPr lang="en-US" b="1" dirty="0"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Times New Roman" pitchFamily="18" charset="0"/>
                <a:cs typeface="Times New Roman" pitchFamily="18" charset="0"/>
              </a:rPr>
              <a:t>Energy deposition in EPD</a:t>
            </a:r>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4636" y="1676400"/>
            <a:ext cx="4191000" cy="35028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42844" y="5214950"/>
            <a:ext cx="4520789" cy="923330"/>
          </a:xfrm>
          <a:prstGeom prst="rect">
            <a:avLst/>
          </a:prstGeom>
          <a:noFill/>
        </p:spPr>
        <p:txBody>
          <a:bodyPr wrap="none" rtlCol="0">
            <a:spAutoFit/>
          </a:bodyPr>
          <a:lstStyle/>
          <a:p>
            <a:r>
              <a:rPr lang="en-US" dirty="0"/>
              <a:t>Energy gain (amplification)=</a:t>
            </a:r>
            <a:r>
              <a:rPr lang="en-US" dirty="0" err="1"/>
              <a:t>E</a:t>
            </a:r>
            <a:r>
              <a:rPr lang="en-US" baseline="-25000" dirty="0" err="1"/>
              <a:t>deposited</a:t>
            </a:r>
            <a:r>
              <a:rPr lang="en-US" dirty="0"/>
              <a:t>/</a:t>
            </a:r>
            <a:r>
              <a:rPr lang="en-US" dirty="0" err="1"/>
              <a:t>E</a:t>
            </a:r>
            <a:r>
              <a:rPr lang="en-US" baseline="-25000" dirty="0" err="1"/>
              <a:t>proton</a:t>
            </a:r>
            <a:endParaRPr lang="en-US" baseline="-25000" dirty="0"/>
          </a:p>
          <a:p>
            <a:pPr algn="ctr"/>
            <a:r>
              <a:rPr lang="en-US" dirty="0"/>
              <a:t>Only U has a pronounced maximum</a:t>
            </a:r>
          </a:p>
          <a:p>
            <a:pPr algn="ctr"/>
            <a:r>
              <a:rPr lang="en-US" dirty="0"/>
              <a:t>The maximum is at 1(2) – 4 </a:t>
            </a:r>
            <a:r>
              <a:rPr lang="en-US" dirty="0" err="1"/>
              <a:t>GeV</a:t>
            </a:r>
            <a:endParaRPr lang="en-US" dirty="0"/>
          </a:p>
        </p:txBody>
      </p:sp>
      <p:pic>
        <p:nvPicPr>
          <p:cNvPr id="3077"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495800" y="1659080"/>
            <a:ext cx="4412673" cy="34759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714876" y="5143512"/>
            <a:ext cx="4286280" cy="707886"/>
          </a:xfrm>
          <a:prstGeom prst="rect">
            <a:avLst/>
          </a:prstGeom>
          <a:noFill/>
        </p:spPr>
        <p:txBody>
          <a:bodyPr wrap="square" rtlCol="0">
            <a:spAutoFit/>
          </a:bodyPr>
          <a:lstStyle/>
          <a:p>
            <a:pPr algn="ctr"/>
            <a:r>
              <a:rPr lang="en-US" sz="2000" dirty="0"/>
              <a:t>Energy released per neutron </a:t>
            </a:r>
            <a:r>
              <a:rPr lang="en-US" sz="2000" dirty="0" smtClean="0"/>
              <a:t>has</a:t>
            </a:r>
            <a:r>
              <a:rPr lang="ru-RU" sz="2000" dirty="0" smtClean="0"/>
              <a:t> </a:t>
            </a:r>
            <a:r>
              <a:rPr lang="en-US" sz="2000" dirty="0" smtClean="0"/>
              <a:t>a </a:t>
            </a:r>
            <a:r>
              <a:rPr lang="en-US" sz="2000" dirty="0"/>
              <a:t>minimum at 2-4 </a:t>
            </a:r>
            <a:r>
              <a:rPr lang="en-US" sz="2000" dirty="0" err="1"/>
              <a:t>GeV</a:t>
            </a:r>
            <a:endParaRPr lang="en-US" sz="2000" dirty="0"/>
          </a:p>
        </p:txBody>
      </p:sp>
      <p:sp>
        <p:nvSpPr>
          <p:cNvPr id="3" name="Slide Number Placeholder 2"/>
          <p:cNvSpPr>
            <a:spLocks noGrp="1"/>
          </p:cNvSpPr>
          <p:nvPr>
            <p:ph type="sldNum" sz="quarter" idx="12"/>
          </p:nvPr>
        </p:nvSpPr>
        <p:spPr/>
        <p:txBody>
          <a:bodyPr/>
          <a:lstStyle/>
          <a:p>
            <a:fld id="{92FFF911-2B10-4F3F-A0F7-F5FB96DBB5B9}" type="slidenum">
              <a:rPr lang="en-US" smtClean="0"/>
              <a:pPr/>
              <a:t>14</a:t>
            </a:fld>
            <a:endParaRPr lang="en-US" dirty="0"/>
          </a:p>
        </p:txBody>
      </p:sp>
    </p:spTree>
    <p:extLst>
      <p:ext uri="{BB962C8B-B14F-4D97-AF65-F5344CB8AC3E}">
        <p14:creationId xmlns="" xmlns:p14="http://schemas.microsoft.com/office/powerpoint/2010/main" val="406625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282" y="142852"/>
            <a:ext cx="8763000" cy="7511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7030A0"/>
                </a:solidFill>
                <a:latin typeface="Times New Roman" pitchFamily="18" charset="0"/>
                <a:cs typeface="Times New Roman" pitchFamily="18" charset="0"/>
              </a:rPr>
              <a:t>Beam </a:t>
            </a:r>
            <a:r>
              <a:rPr lang="en-US" dirty="0" err="1">
                <a:solidFill>
                  <a:srgbClr val="7030A0"/>
                </a:solidFill>
                <a:latin typeface="Times New Roman" pitchFamily="18" charset="0"/>
                <a:cs typeface="Times New Roman" pitchFamily="18" charset="0"/>
              </a:rPr>
              <a:t>rastered</a:t>
            </a:r>
            <a:r>
              <a:rPr lang="en-US" dirty="0">
                <a:solidFill>
                  <a:srgbClr val="7030A0"/>
                </a:solidFill>
                <a:latin typeface="Times New Roman" pitchFamily="18" charset="0"/>
                <a:cs typeface="Times New Roman" pitchFamily="18" charset="0"/>
              </a:rPr>
              <a:t> on surface </a:t>
            </a:r>
          </a:p>
        </p:txBody>
      </p:sp>
      <p:pic>
        <p:nvPicPr>
          <p:cNvPr id="2050" name="Picture 2" descr="Power density map (mW/cm3 of the natU target irradiated by a 3-GeV 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1447800"/>
            <a:ext cx="4648200" cy="452358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572132" y="2214554"/>
            <a:ext cx="3438524" cy="3231654"/>
          </a:xfrm>
          <a:prstGeom prst="rect">
            <a:avLst/>
          </a:prstGeom>
          <a:noFill/>
        </p:spPr>
        <p:txBody>
          <a:bodyPr wrap="square" rtlCol="0">
            <a:spAutoFit/>
          </a:bodyPr>
          <a:lstStyle/>
          <a:p>
            <a:r>
              <a:rPr lang="en-US" dirty="0"/>
              <a:t>Ep = 3 GeV,</a:t>
            </a:r>
          </a:p>
          <a:p>
            <a:endParaRPr lang="en-US" dirty="0"/>
          </a:p>
          <a:p>
            <a:r>
              <a:rPr lang="en-US" dirty="0"/>
              <a:t>Beam is steered onto surface</a:t>
            </a:r>
          </a:p>
          <a:p>
            <a:endParaRPr lang="en-US" dirty="0"/>
          </a:p>
          <a:p>
            <a:r>
              <a:rPr lang="en-US" dirty="0"/>
              <a:t>Energy multiplication is ~4.</a:t>
            </a:r>
          </a:p>
          <a:p>
            <a:endParaRPr lang="en-US" dirty="0"/>
          </a:p>
          <a:p>
            <a:r>
              <a:rPr lang="en-US" dirty="0"/>
              <a:t>Neutron leakage is ~45% </a:t>
            </a:r>
          </a:p>
          <a:p>
            <a:r>
              <a:rPr lang="en-US" dirty="0"/>
              <a:t>(not a full absorption target)</a:t>
            </a:r>
          </a:p>
          <a:p>
            <a:endParaRPr lang="en-US" dirty="0"/>
          </a:p>
          <a:p>
            <a:r>
              <a:rPr lang="en-US" dirty="0"/>
              <a:t>For 1 GW output power, </a:t>
            </a:r>
            <a:endParaRPr lang="en-US" dirty="0" smtClean="0"/>
          </a:p>
          <a:p>
            <a:r>
              <a:rPr lang="en-US" dirty="0" err="1" smtClean="0"/>
              <a:t>Ip</a:t>
            </a:r>
            <a:r>
              <a:rPr lang="en-US" dirty="0" smtClean="0"/>
              <a:t>=2.8 </a:t>
            </a:r>
            <a:r>
              <a:rPr lang="en-US" dirty="0" err="1" smtClean="0"/>
              <a:t>mA</a:t>
            </a:r>
            <a:r>
              <a:rPr lang="en-US" dirty="0" smtClean="0"/>
              <a:t>  </a:t>
            </a:r>
            <a:r>
              <a:rPr lang="en-US" dirty="0"/>
              <a:t>is </a:t>
            </a:r>
            <a:r>
              <a:rPr lang="en-US" dirty="0" smtClean="0"/>
              <a:t>required</a:t>
            </a:r>
            <a:endParaRPr lang="en-US" sz="2400" dirty="0"/>
          </a:p>
        </p:txBody>
      </p:sp>
      <p:cxnSp>
        <p:nvCxnSpPr>
          <p:cNvPr id="10" name="Straight Arrow Connector 9"/>
          <p:cNvCxnSpPr/>
          <p:nvPr/>
        </p:nvCxnSpPr>
        <p:spPr>
          <a:xfrm>
            <a:off x="2895600" y="1066800"/>
            <a:ext cx="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52400" y="3581400"/>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95600" y="5410200"/>
            <a:ext cx="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00600" y="3505200"/>
            <a:ext cx="685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8200" y="1676400"/>
            <a:ext cx="710609" cy="5458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67200" y="1752600"/>
            <a:ext cx="5334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14400" y="4800600"/>
            <a:ext cx="634409"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263656" y="4828067"/>
            <a:ext cx="76200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p:txBody>
          <a:bodyPr/>
          <a:lstStyle/>
          <a:p>
            <a:fld id="{92FFF911-2B10-4F3F-A0F7-F5FB96DBB5B9}" type="slidenum">
              <a:rPr lang="en-US" smtClean="0"/>
              <a:pPr/>
              <a:t>15</a:t>
            </a:fld>
            <a:endParaRPr lang="en-US"/>
          </a:p>
        </p:txBody>
      </p:sp>
    </p:spTree>
    <p:extLst>
      <p:ext uri="{BB962C8B-B14F-4D97-AF65-F5344CB8AC3E}">
        <p14:creationId xmlns="" xmlns:p14="http://schemas.microsoft.com/office/powerpoint/2010/main" val="68951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33e"/>
          <p:cNvPicPr>
            <a:picLocks noChangeAspect="1" noChangeArrowheads="1"/>
          </p:cNvPicPr>
          <p:nvPr/>
        </p:nvPicPr>
        <p:blipFill>
          <a:blip r:embed="rId2" cstate="print"/>
          <a:srcRect/>
          <a:stretch>
            <a:fillRect/>
          </a:stretch>
        </p:blipFill>
        <p:spPr bwMode="auto">
          <a:xfrm>
            <a:off x="285720" y="785794"/>
            <a:ext cx="4854575" cy="2714625"/>
          </a:xfrm>
          <a:prstGeom prst="rect">
            <a:avLst/>
          </a:prstGeom>
          <a:noFill/>
          <a:ln w="9525">
            <a:noFill/>
            <a:miter lim="800000"/>
            <a:headEnd/>
            <a:tailEnd/>
          </a:ln>
        </p:spPr>
      </p:pic>
      <p:sp>
        <p:nvSpPr>
          <p:cNvPr id="50179" name="Rectangle 3"/>
          <p:cNvSpPr>
            <a:spLocks noChangeArrowheads="1"/>
          </p:cNvSpPr>
          <p:nvPr/>
        </p:nvSpPr>
        <p:spPr bwMode="auto">
          <a:xfrm>
            <a:off x="5286380" y="1714488"/>
            <a:ext cx="3429000" cy="523875"/>
          </a:xfrm>
          <a:prstGeom prst="rect">
            <a:avLst/>
          </a:prstGeom>
          <a:noFill/>
          <a:ln w="9525">
            <a:noFill/>
            <a:miter lim="800000"/>
            <a:headEnd/>
            <a:tailEnd/>
          </a:ln>
        </p:spPr>
        <p:txBody>
          <a:bodyPr anchor="ctr">
            <a:spAutoFit/>
          </a:bodyPr>
          <a:lstStyle/>
          <a:p>
            <a:pPr algn="ctr"/>
            <a:r>
              <a:rPr lang="en-US" sz="1400" dirty="0">
                <a:solidFill>
                  <a:srgbClr val="003300"/>
                </a:solidFill>
                <a:latin typeface="Times New Roman" pitchFamily="18" charset="0"/>
                <a:ea typeface="Calibri" pitchFamily="34" charset="0"/>
                <a:cs typeface="Times New Roman" pitchFamily="18" charset="0"/>
              </a:rPr>
              <a:t>General view of the target setup BURAN at the transport-fixing platform. </a:t>
            </a:r>
            <a:endParaRPr lang="en-US" dirty="0">
              <a:solidFill>
                <a:srgbClr val="003300"/>
              </a:solidFill>
              <a:latin typeface="Times New Roman" pitchFamily="18" charset="0"/>
              <a:ea typeface="Calibri" pitchFamily="34" charset="0"/>
              <a:cs typeface="Times New Roman" pitchFamily="18" charset="0"/>
            </a:endParaRPr>
          </a:p>
        </p:txBody>
      </p:sp>
      <p:pic>
        <p:nvPicPr>
          <p:cNvPr id="50180" name="Picture 4" descr="34e"/>
          <p:cNvPicPr>
            <a:picLocks noChangeAspect="1" noChangeArrowheads="1"/>
          </p:cNvPicPr>
          <p:nvPr/>
        </p:nvPicPr>
        <p:blipFill>
          <a:blip r:embed="rId3" cstate="print"/>
          <a:srcRect/>
          <a:stretch>
            <a:fillRect/>
          </a:stretch>
        </p:blipFill>
        <p:spPr bwMode="auto">
          <a:xfrm>
            <a:off x="4000496" y="3307290"/>
            <a:ext cx="5000624" cy="3241145"/>
          </a:xfrm>
          <a:prstGeom prst="rect">
            <a:avLst/>
          </a:prstGeom>
          <a:noFill/>
          <a:ln w="9525">
            <a:noFill/>
            <a:miter lim="800000"/>
            <a:headEnd/>
            <a:tailEnd/>
          </a:ln>
        </p:spPr>
      </p:pic>
      <p:sp>
        <p:nvSpPr>
          <p:cNvPr id="50181" name="Rectangle 5"/>
          <p:cNvSpPr>
            <a:spLocks noChangeArrowheads="1"/>
          </p:cNvSpPr>
          <p:nvPr/>
        </p:nvSpPr>
        <p:spPr bwMode="auto">
          <a:xfrm>
            <a:off x="428625" y="3714750"/>
            <a:ext cx="3071813" cy="1661993"/>
          </a:xfrm>
          <a:prstGeom prst="rect">
            <a:avLst/>
          </a:prstGeom>
          <a:noFill/>
          <a:ln w="9525">
            <a:noFill/>
            <a:miter lim="800000"/>
            <a:headEnd/>
            <a:tailEnd/>
          </a:ln>
        </p:spPr>
        <p:txBody>
          <a:bodyPr anchor="ctr">
            <a:spAutoFit/>
          </a:bodyPr>
          <a:lstStyle/>
          <a:p>
            <a:pPr algn="ctr"/>
            <a:r>
              <a:rPr lang="en-US" sz="1400" dirty="0">
                <a:solidFill>
                  <a:srgbClr val="003300"/>
                </a:solidFill>
                <a:latin typeface="Times New Roman" pitchFamily="18" charset="0"/>
                <a:ea typeface="Calibri" pitchFamily="34" charset="0"/>
                <a:cs typeface="Times New Roman" pitchFamily="18" charset="0"/>
              </a:rPr>
              <a:t>The scheme of longitudinal section of the TS BURAN with the mounted central zone (top-left) and general view photo (right). </a:t>
            </a:r>
            <a:endParaRPr lang="en-US" sz="1400" dirty="0" smtClean="0">
              <a:solidFill>
                <a:srgbClr val="003300"/>
              </a:solidFill>
              <a:latin typeface="Times New Roman" pitchFamily="18" charset="0"/>
              <a:ea typeface="Calibri" pitchFamily="34" charset="0"/>
              <a:cs typeface="Times New Roman" pitchFamily="18" charset="0"/>
            </a:endParaRPr>
          </a:p>
          <a:p>
            <a:pPr algn="ctr"/>
            <a:endParaRPr lang="en-US" sz="1400" dirty="0">
              <a:solidFill>
                <a:srgbClr val="003300"/>
              </a:solidFill>
              <a:latin typeface="Times New Roman" pitchFamily="18" charset="0"/>
              <a:ea typeface="Calibri" pitchFamily="34" charset="0"/>
              <a:cs typeface="Times New Roman" pitchFamily="18" charset="0"/>
            </a:endParaRPr>
          </a:p>
          <a:p>
            <a:pPr algn="ctr"/>
            <a:endParaRPr lang="en-US" sz="1400" dirty="0" smtClean="0">
              <a:solidFill>
                <a:srgbClr val="003300"/>
              </a:solidFill>
              <a:latin typeface="Times New Roman" pitchFamily="18" charset="0"/>
              <a:ea typeface="Calibri" pitchFamily="34" charset="0"/>
              <a:cs typeface="Times New Roman" pitchFamily="18" charset="0"/>
            </a:endParaRPr>
          </a:p>
          <a:p>
            <a:pPr algn="ctr"/>
            <a:r>
              <a:rPr lang="ru-RU" sz="1600" dirty="0" err="1" smtClean="0">
                <a:latin typeface="Times New Roman" pitchFamily="18" charset="0"/>
                <a:cs typeface="Times New Roman" pitchFamily="18" charset="0"/>
              </a:rPr>
              <a:t>Big</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uranium</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target</a:t>
            </a:r>
            <a:r>
              <a:rPr lang="en-US" sz="1600" b="1" dirty="0" smtClean="0">
                <a:latin typeface="Times New Roman" pitchFamily="18" charset="0"/>
                <a:cs typeface="Times New Roman" pitchFamily="18" charset="0"/>
              </a:rPr>
              <a:t> </a:t>
            </a:r>
            <a:endParaRPr lang="en-US" sz="1600" dirty="0">
              <a:solidFill>
                <a:srgbClr val="003300"/>
              </a:solidFill>
              <a:latin typeface="Times New Roman" pitchFamily="18" charset="0"/>
              <a:ea typeface="Calibri" pitchFamily="34" charset="0"/>
              <a:cs typeface="Times New Roman" pitchFamily="18" charset="0"/>
            </a:endParaRPr>
          </a:p>
        </p:txBody>
      </p:sp>
      <p:sp>
        <p:nvSpPr>
          <p:cNvPr id="6" name="Rectangle 5"/>
          <p:cNvSpPr/>
          <p:nvPr/>
        </p:nvSpPr>
        <p:spPr>
          <a:xfrm>
            <a:off x="357158" y="142852"/>
            <a:ext cx="4929187" cy="646113"/>
          </a:xfrm>
          <a:prstGeom prst="rect">
            <a:avLst/>
          </a:prstGeom>
        </p:spPr>
        <p:txBody>
          <a:bodyPr>
            <a:spAutoFit/>
          </a:bodyPr>
          <a:lstStyle/>
          <a:p>
            <a:pPr>
              <a:defRPr/>
            </a:pPr>
            <a:r>
              <a:rPr lang="en-US" sz="1200" b="1" i="1" dirty="0">
                <a:latin typeface="Calibri" pitchFamily="34" charset="0"/>
              </a:rPr>
              <a:t>Mass of uranium</a:t>
            </a:r>
            <a:r>
              <a:rPr lang="ru-RU" sz="1200" b="1" i="1" dirty="0">
                <a:latin typeface="Calibri" pitchFamily="34" charset="0"/>
              </a:rPr>
              <a:t>      – </a:t>
            </a:r>
            <a:r>
              <a:rPr lang="en-US" sz="1200" b="1" i="1" dirty="0">
                <a:latin typeface="Calibri" pitchFamily="34" charset="0"/>
              </a:rPr>
              <a:t>19.5</a:t>
            </a:r>
            <a:r>
              <a:rPr lang="ru-RU" sz="1200" b="1" i="1" dirty="0">
                <a:latin typeface="Calibri" pitchFamily="34" charset="0"/>
              </a:rPr>
              <a:t> т. </a:t>
            </a:r>
            <a:r>
              <a:rPr lang="en-US" sz="1200" b="1" i="1" dirty="0">
                <a:latin typeface="Calibri" pitchFamily="34" charset="0"/>
              </a:rPr>
              <a:t>         Materials of central zone </a:t>
            </a:r>
            <a:r>
              <a:rPr lang="ru-RU" sz="1200" b="1" i="1" dirty="0">
                <a:latin typeface="Calibri" pitchFamily="34" charset="0"/>
              </a:rPr>
              <a:t> – </a:t>
            </a:r>
            <a:r>
              <a:rPr lang="en-US" sz="1200" b="1" i="1" dirty="0">
                <a:latin typeface="Calibri" pitchFamily="34" charset="0"/>
              </a:rPr>
              <a:t> U, </a:t>
            </a:r>
            <a:r>
              <a:rPr lang="en-US" sz="1200" b="1" i="1" dirty="0" err="1">
                <a:latin typeface="Calibri" pitchFamily="34" charset="0"/>
              </a:rPr>
              <a:t>Th</a:t>
            </a:r>
            <a:r>
              <a:rPr lang="en-US" sz="1200" b="1" i="1" dirty="0">
                <a:latin typeface="Calibri" pitchFamily="34" charset="0"/>
              </a:rPr>
              <a:t>, </a:t>
            </a:r>
            <a:r>
              <a:rPr lang="en-US" sz="1200" b="1" i="1" dirty="0" err="1">
                <a:latin typeface="Calibri" pitchFamily="34" charset="0"/>
              </a:rPr>
              <a:t>Pb</a:t>
            </a:r>
            <a:r>
              <a:rPr lang="en-US" sz="1200" b="1" i="1" dirty="0">
                <a:latin typeface="Calibri" pitchFamily="34" charset="0"/>
              </a:rPr>
              <a:t>. </a:t>
            </a:r>
            <a:endParaRPr lang="ru-RU" sz="1200" b="1" i="1" dirty="0">
              <a:latin typeface="Calibri" pitchFamily="34" charset="0"/>
            </a:endParaRPr>
          </a:p>
          <a:p>
            <a:pPr>
              <a:defRPr/>
            </a:pPr>
            <a:r>
              <a:rPr lang="en-US" sz="1200" b="1" i="1" dirty="0">
                <a:latin typeface="Calibri" pitchFamily="34" charset="0"/>
              </a:rPr>
              <a:t>Diameter               </a:t>
            </a:r>
            <a:r>
              <a:rPr lang="ru-RU" sz="1200" b="1" i="1" dirty="0">
                <a:latin typeface="Calibri" pitchFamily="34" charset="0"/>
              </a:rPr>
              <a:t>  </a:t>
            </a:r>
            <a:r>
              <a:rPr lang="en-US" sz="1200" b="1" i="1" dirty="0">
                <a:latin typeface="Calibri" pitchFamily="34" charset="0"/>
              </a:rPr>
              <a:t>  </a:t>
            </a:r>
            <a:r>
              <a:rPr lang="ru-RU" sz="1200" b="1" i="1" dirty="0">
                <a:latin typeface="Calibri" pitchFamily="34" charset="0"/>
              </a:rPr>
              <a:t> – 1,2 м.</a:t>
            </a:r>
            <a:r>
              <a:rPr lang="en-US" sz="1200" b="1" i="1" dirty="0">
                <a:latin typeface="Calibri" pitchFamily="34" charset="0"/>
              </a:rPr>
              <a:t>            Diameter of central zone</a:t>
            </a:r>
            <a:r>
              <a:rPr lang="ru-RU" sz="1200" b="1" i="1" dirty="0">
                <a:latin typeface="Calibri" pitchFamily="34" charset="0"/>
              </a:rPr>
              <a:t> – </a:t>
            </a:r>
            <a:r>
              <a:rPr lang="en-US" sz="1200" b="1" i="1" dirty="0">
                <a:latin typeface="Calibri" pitchFamily="34" charset="0"/>
              </a:rPr>
              <a:t> </a:t>
            </a:r>
            <a:r>
              <a:rPr lang="ru-RU" sz="1200" b="1" i="1" dirty="0">
                <a:latin typeface="Calibri" pitchFamily="34" charset="0"/>
              </a:rPr>
              <a:t>0,2 м.</a:t>
            </a:r>
          </a:p>
          <a:p>
            <a:pPr>
              <a:defRPr/>
            </a:pPr>
            <a:r>
              <a:rPr lang="en-US" sz="1200" b="1" i="1" dirty="0">
                <a:latin typeface="Calibri" pitchFamily="34" charset="0"/>
              </a:rPr>
              <a:t>Length             </a:t>
            </a:r>
            <a:r>
              <a:rPr lang="ru-RU" sz="1200" b="1" i="1" dirty="0">
                <a:latin typeface="Calibri" pitchFamily="34" charset="0"/>
              </a:rPr>
              <a:t>     </a:t>
            </a:r>
            <a:r>
              <a:rPr lang="en-US" sz="1200" b="1" i="1" dirty="0">
                <a:latin typeface="Calibri" pitchFamily="34" charset="0"/>
              </a:rPr>
              <a:t>      </a:t>
            </a:r>
            <a:r>
              <a:rPr lang="ru-RU" sz="1200" b="1" i="1" dirty="0">
                <a:latin typeface="Calibri" pitchFamily="34" charset="0"/>
              </a:rPr>
              <a:t> – 1 м.</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8"/>
          <p:cNvPicPr/>
          <p:nvPr/>
        </p:nvPicPr>
        <p:blipFill>
          <a:blip r:embed="rId2" cstate="print">
            <a:clrChange>
              <a:clrFrom>
                <a:srgbClr val="FFFFFF"/>
              </a:clrFrom>
              <a:clrTo>
                <a:srgbClr val="FFFFFF">
                  <a:alpha val="0"/>
                </a:srgbClr>
              </a:clrTo>
            </a:clrChange>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b="32980"/>
          <a:stretch>
            <a:fillRect/>
          </a:stretch>
        </p:blipFill>
        <p:spPr bwMode="auto">
          <a:xfrm>
            <a:off x="1785918" y="142852"/>
            <a:ext cx="5429288" cy="2571744"/>
          </a:xfrm>
          <a:prstGeom prst="rect">
            <a:avLst/>
          </a:prstGeom>
          <a:solidFill>
            <a:schemeClr val="bg1"/>
          </a:solidFill>
          <a:ln>
            <a:noFill/>
          </a:ln>
        </p:spPr>
      </p:pic>
      <p:sp>
        <p:nvSpPr>
          <p:cNvPr id="16385" name="Rectangle 1"/>
          <p:cNvSpPr>
            <a:spLocks noChangeArrowheads="1"/>
          </p:cNvSpPr>
          <p:nvPr/>
        </p:nvSpPr>
        <p:spPr bwMode="auto">
          <a:xfrm>
            <a:off x="1428728" y="2714620"/>
            <a:ext cx="642942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Fig. 2. Scheme of a large uranium target with holes for detector placement</a:t>
            </a:r>
            <a:endParaRPr kumimoji="0" lang="en-US" sz="1400"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4" name="Рисунок 17"/>
          <p:cNvPicPr/>
          <p:nvPr/>
        </p:nvPicPr>
        <p:blipFill>
          <a:blip r:embed="rId3" cstate="print"/>
          <a:stretch>
            <a:fillRect/>
          </a:stretch>
        </p:blipFill>
        <p:spPr>
          <a:xfrm>
            <a:off x="2357422" y="3071810"/>
            <a:ext cx="4359499" cy="3269508"/>
          </a:xfrm>
          <a:prstGeom prst="rect">
            <a:avLst/>
          </a:prstGeom>
        </p:spPr>
      </p:pic>
      <p:sp>
        <p:nvSpPr>
          <p:cNvPr id="16386" name="Rectangle 2"/>
          <p:cNvSpPr>
            <a:spLocks noChangeArrowheads="1"/>
          </p:cNvSpPr>
          <p:nvPr/>
        </p:nvSpPr>
        <p:spPr bwMode="auto">
          <a:xfrm>
            <a:off x="1714480" y="6429396"/>
            <a:ext cx="55832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Fig. 3. Layout of the target in the experimental hall of the DLNP </a:t>
            </a:r>
            <a:r>
              <a:rPr kumimoji="0" lang="en-US" sz="140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Phasotron</a:t>
            </a:r>
            <a:endParaRPr kumimoji="0" lang="en-US" sz="140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80928"/>
            <a:ext cx="4680520" cy="864096"/>
          </a:xfrm>
        </p:spPr>
        <p:txBody>
          <a:bodyPr>
            <a:normAutofit fontScale="90000"/>
          </a:bodyPr>
          <a:lstStyle/>
          <a:p>
            <a:r>
              <a:rPr lang="en-US" sz="1800" dirty="0" smtClean="0">
                <a:solidFill>
                  <a:srgbClr val="0070C0"/>
                </a:solidFill>
                <a:latin typeface="Times New Roman" pitchFamily="18" charset="0"/>
                <a:cs typeface="Times New Roman" pitchFamily="18" charset="0"/>
              </a:rPr>
              <a:t>Realization of BURT transportation from VBLHEP to DLNP September </a:t>
            </a:r>
            <a:r>
              <a:rPr lang="ru-RU" sz="1800" dirty="0" smtClean="0">
                <a:solidFill>
                  <a:srgbClr val="0070C0"/>
                </a:solidFill>
                <a:latin typeface="Times New Roman" pitchFamily="18" charset="0"/>
                <a:cs typeface="Times New Roman" pitchFamily="18" charset="0"/>
              </a:rPr>
              <a:t>2017</a:t>
            </a:r>
            <a:r>
              <a:rPr lang="en-US" sz="1800" dirty="0" smtClean="0">
                <a:solidFill>
                  <a:srgbClr val="0070C0"/>
                </a:solidFill>
                <a:latin typeface="Times New Roman" pitchFamily="18" charset="0"/>
                <a:cs typeface="Times New Roman" pitchFamily="18" charset="0"/>
              </a:rPr>
              <a:t>, JINR, </a:t>
            </a:r>
            <a:r>
              <a:rPr lang="en-US" sz="1800" dirty="0" err="1" smtClean="0">
                <a:solidFill>
                  <a:srgbClr val="0070C0"/>
                </a:solidFill>
                <a:latin typeface="Times New Roman" pitchFamily="18" charset="0"/>
                <a:cs typeface="Times New Roman" pitchFamily="18" charset="0"/>
              </a:rPr>
              <a:t>Dubna</a:t>
            </a:r>
            <a:endParaRPr lang="ru-RU" sz="1800" dirty="0">
              <a:solidFill>
                <a:srgbClr val="0070C0"/>
              </a:solidFill>
              <a:latin typeface="Times New Roman" pitchFamily="18" charset="0"/>
              <a:cs typeface="Times New Roman" pitchFamily="18" charset="0"/>
            </a:endParaRPr>
          </a:p>
        </p:txBody>
      </p:sp>
      <p:pic>
        <p:nvPicPr>
          <p:cNvPr id="5" name="Picture 4"/>
          <p:cNvPicPr/>
          <p:nvPr/>
        </p:nvPicPr>
        <p:blipFill>
          <a:blip r:embed="rId2" cstate="print"/>
          <a:srcRect/>
          <a:stretch>
            <a:fillRect/>
          </a:stretch>
        </p:blipFill>
        <p:spPr bwMode="auto">
          <a:xfrm>
            <a:off x="539552" y="3789040"/>
            <a:ext cx="1944216" cy="2808312"/>
          </a:xfrm>
          <a:prstGeom prst="rect">
            <a:avLst/>
          </a:prstGeom>
          <a:noFill/>
          <a:ln w="9525">
            <a:noFill/>
            <a:miter lim="800000"/>
            <a:headEnd/>
            <a:tailEnd/>
          </a:ln>
          <a:effectLst/>
        </p:spPr>
      </p:pic>
      <p:pic>
        <p:nvPicPr>
          <p:cNvPr id="6" name="Picture 5" descr="C:\Documents and Settings\strekale\Мои документы\Загрузки\20170905_100007.jpg"/>
          <p:cNvPicPr/>
          <p:nvPr/>
        </p:nvPicPr>
        <p:blipFill>
          <a:blip r:embed="rId3" cstate="print"/>
          <a:srcRect/>
          <a:stretch>
            <a:fillRect/>
          </a:stretch>
        </p:blipFill>
        <p:spPr bwMode="auto">
          <a:xfrm>
            <a:off x="2915816" y="3789040"/>
            <a:ext cx="2016224" cy="2793492"/>
          </a:xfrm>
          <a:prstGeom prst="rect">
            <a:avLst/>
          </a:prstGeom>
          <a:noFill/>
          <a:ln w="9525">
            <a:noFill/>
            <a:miter lim="800000"/>
            <a:headEnd/>
            <a:tailEnd/>
          </a:ln>
        </p:spPr>
      </p:pic>
      <p:pic>
        <p:nvPicPr>
          <p:cNvPr id="7" name="Рисунок 6" descr="F:\Ch\IMG_20171217_155022.jpg"/>
          <p:cNvPicPr/>
          <p:nvPr/>
        </p:nvPicPr>
        <p:blipFill>
          <a:blip r:embed="rId4" cstate="print"/>
          <a:srcRect/>
          <a:stretch>
            <a:fillRect/>
          </a:stretch>
        </p:blipFill>
        <p:spPr bwMode="auto">
          <a:xfrm>
            <a:off x="5148064" y="3789040"/>
            <a:ext cx="3636169" cy="2799206"/>
          </a:xfrm>
          <a:prstGeom prst="rect">
            <a:avLst/>
          </a:prstGeom>
          <a:noFill/>
          <a:ln w="9525">
            <a:noFill/>
            <a:miter lim="800000"/>
            <a:headEnd/>
            <a:tailEnd/>
          </a:ln>
        </p:spPr>
      </p:pic>
      <p:sp>
        <p:nvSpPr>
          <p:cNvPr id="8" name="TextBox 7"/>
          <p:cNvSpPr txBox="1"/>
          <p:nvPr/>
        </p:nvSpPr>
        <p:spPr>
          <a:xfrm>
            <a:off x="5364088" y="2852936"/>
            <a:ext cx="3528392" cy="646331"/>
          </a:xfrm>
          <a:prstGeom prst="rect">
            <a:avLst/>
          </a:prstGeom>
          <a:noFill/>
        </p:spPr>
        <p:txBody>
          <a:bodyPr wrap="square" rtlCol="0">
            <a:spAutoFit/>
          </a:bodyPr>
          <a:lstStyle/>
          <a:p>
            <a:pPr algn="ctr"/>
            <a:r>
              <a:rPr lang="en-US" dirty="0" smtClean="0">
                <a:solidFill>
                  <a:srgbClr val="0070C0"/>
                </a:solidFill>
                <a:latin typeface="Times New Roman" pitchFamily="18" charset="0"/>
                <a:cs typeface="Times New Roman" pitchFamily="18" charset="0"/>
              </a:rPr>
              <a:t>Background measurements, DNLP </a:t>
            </a:r>
            <a:r>
              <a:rPr lang="en-US" dirty="0" err="1" smtClean="0">
                <a:solidFill>
                  <a:srgbClr val="0070C0"/>
                </a:solidFill>
                <a:latin typeface="Times New Roman" pitchFamily="18" charset="0"/>
                <a:cs typeface="Times New Roman" pitchFamily="18" charset="0"/>
              </a:rPr>
              <a:t>Phasotron</a:t>
            </a:r>
            <a:r>
              <a:rPr lang="en-US" dirty="0" smtClean="0">
                <a:solidFill>
                  <a:srgbClr val="0070C0"/>
                </a:solidFill>
                <a:latin typeface="Times New Roman" pitchFamily="18" charset="0"/>
                <a:cs typeface="Times New Roman" pitchFamily="18" charset="0"/>
              </a:rPr>
              <a:t>, January 2018</a:t>
            </a:r>
            <a:endParaRPr lang="ru-RU" dirty="0">
              <a:solidFill>
                <a:srgbClr val="0070C0"/>
              </a:solidFill>
              <a:latin typeface="Times New Roman" pitchFamily="18" charset="0"/>
              <a:cs typeface="Times New Roman" pitchFamily="18" charset="0"/>
            </a:endParaRPr>
          </a:p>
        </p:txBody>
      </p:sp>
      <p:sp>
        <p:nvSpPr>
          <p:cNvPr id="9" name="Прямоугольник 8"/>
          <p:cNvSpPr/>
          <p:nvPr/>
        </p:nvSpPr>
        <p:spPr>
          <a:xfrm>
            <a:off x="467544" y="1340768"/>
            <a:ext cx="8208912" cy="1477328"/>
          </a:xfrm>
          <a:prstGeom prst="rect">
            <a:avLst/>
          </a:prstGeom>
        </p:spPr>
        <p:txBody>
          <a:bodyPr wrap="square">
            <a:spAutoFit/>
          </a:bodyPr>
          <a:lstStyle/>
          <a:p>
            <a:pPr algn="ctr"/>
            <a:r>
              <a:rPr lang="en-US" dirty="0">
                <a:solidFill>
                  <a:srgbClr val="0070C0"/>
                </a:solidFill>
                <a:latin typeface="Times New Roman" pitchFamily="18" charset="0"/>
                <a:cs typeface="Times New Roman" pitchFamily="18" charset="0"/>
              </a:rPr>
              <a:t>Our project started in </a:t>
            </a:r>
            <a:r>
              <a:rPr lang="en-US" dirty="0" smtClean="0">
                <a:solidFill>
                  <a:srgbClr val="0070C0"/>
                </a:solidFill>
                <a:latin typeface="Times New Roman" pitchFamily="18" charset="0"/>
                <a:cs typeface="Times New Roman" pitchFamily="18" charset="0"/>
              </a:rPr>
              <a:t>2017 </a:t>
            </a:r>
            <a:r>
              <a:rPr lang="en-US" dirty="0">
                <a:solidFill>
                  <a:srgbClr val="0070C0"/>
                </a:solidFill>
                <a:latin typeface="Times New Roman" pitchFamily="18" charset="0"/>
                <a:cs typeface="Times New Roman" pitchFamily="18" charset="0"/>
              </a:rPr>
              <a:t>at the Laboratory of </a:t>
            </a:r>
            <a:r>
              <a:rPr lang="en-US" dirty="0" smtClean="0">
                <a:solidFill>
                  <a:srgbClr val="0070C0"/>
                </a:solidFill>
                <a:latin typeface="Times New Roman" pitchFamily="18" charset="0"/>
                <a:cs typeface="Times New Roman" pitchFamily="18" charset="0"/>
              </a:rPr>
              <a:t>High Energy Physics, </a:t>
            </a:r>
            <a:r>
              <a:rPr lang="en-US" dirty="0">
                <a:solidFill>
                  <a:srgbClr val="0070C0"/>
                </a:solidFill>
                <a:latin typeface="Times New Roman" pitchFamily="18" charset="0"/>
                <a:cs typeface="Times New Roman" pitchFamily="18" charset="0"/>
              </a:rPr>
              <a:t>topic </a:t>
            </a:r>
            <a:r>
              <a:rPr lang="en-US" dirty="0" smtClean="0">
                <a:solidFill>
                  <a:srgbClr val="0070C0"/>
                </a:solidFill>
                <a:latin typeface="Times New Roman" pitchFamily="18" charset="0"/>
                <a:cs typeface="Times New Roman" pitchFamily="18" charset="0"/>
              </a:rPr>
              <a:t>1107.</a:t>
            </a:r>
          </a:p>
          <a:p>
            <a:pPr algn="ctr"/>
            <a:r>
              <a:rPr lang="en-US" dirty="0" smtClean="0">
                <a:solidFill>
                  <a:srgbClr val="0070C0"/>
                </a:solidFill>
                <a:latin typeface="Times New Roman" pitchFamily="18" charset="0"/>
                <a:cs typeface="Times New Roman" pitchFamily="18" charset="0"/>
              </a:rPr>
              <a:t> We participated in the </a:t>
            </a:r>
            <a:r>
              <a:rPr lang="en-GB" dirty="0" smtClean="0">
                <a:solidFill>
                  <a:srgbClr val="0070C0"/>
                </a:solidFill>
                <a:latin typeface="Times New Roman" pitchFamily="18" charset="0"/>
                <a:cs typeface="Times New Roman" pitchFamily="18" charset="0"/>
              </a:rPr>
              <a:t>First Research Coordination Meeting on Accelerator Driven Systems (ADS) Applications and Use of Low Enriched Uranium in ADS</a:t>
            </a:r>
          </a:p>
          <a:p>
            <a:pPr algn="ctr"/>
            <a:r>
              <a:rPr lang="en-GB" dirty="0" smtClean="0">
                <a:solidFill>
                  <a:srgbClr val="0070C0"/>
                </a:solidFill>
                <a:latin typeface="Times New Roman" pitchFamily="18" charset="0"/>
                <a:cs typeface="Times New Roman" pitchFamily="18" charset="0"/>
              </a:rPr>
              <a:t>24 to 29 September 2017 </a:t>
            </a:r>
            <a:r>
              <a:rPr lang="en-US" dirty="0" smtClean="0">
                <a:solidFill>
                  <a:srgbClr val="0070C0"/>
                </a:solidFill>
                <a:latin typeface="Times New Roman" pitchFamily="18" charset="0"/>
                <a:cs typeface="Times New Roman" pitchFamily="18" charset="0"/>
              </a:rPr>
              <a:t>and reported the current results.</a:t>
            </a:r>
            <a:endParaRPr lang="ru-RU" dirty="0" smtClean="0">
              <a:solidFill>
                <a:srgbClr val="0070C0"/>
              </a:solidFill>
              <a:latin typeface="Times New Roman" pitchFamily="18" charset="0"/>
              <a:cs typeface="Times New Roman" pitchFamily="18" charset="0"/>
            </a:endParaRPr>
          </a:p>
          <a:p>
            <a:endParaRPr lang="en-US" dirty="0" smtClean="0"/>
          </a:p>
        </p:txBody>
      </p:sp>
      <p:sp>
        <p:nvSpPr>
          <p:cNvPr id="10" name="Заголовок 1"/>
          <p:cNvSpPr txBox="1">
            <a:spLocks/>
          </p:cNvSpPr>
          <p:nvPr/>
        </p:nvSpPr>
        <p:spPr>
          <a:xfrm>
            <a:off x="755576" y="332656"/>
            <a:ext cx="7772400"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Project Report </a:t>
            </a:r>
            <a:r>
              <a:rPr kumimoji="0" lang="ru-RU"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E&amp;T</a:t>
            </a:r>
            <a:r>
              <a:rPr kumimoji="0" lang="ru-RU"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66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57158" y="142852"/>
            <a:ext cx="2571768" cy="3500462"/>
          </a:xfrm>
          <a:prstGeom prst="rect">
            <a:avLst/>
          </a:prstGeom>
          <a:noFill/>
          <a:ln>
            <a:noFill/>
          </a:ln>
        </p:spPr>
      </p:pic>
      <p:sp>
        <p:nvSpPr>
          <p:cNvPr id="17409" name="Rectangle 1"/>
          <p:cNvSpPr>
            <a:spLocks noChangeArrowheads="1"/>
          </p:cNvSpPr>
          <p:nvPr/>
        </p:nvSpPr>
        <p:spPr bwMode="auto">
          <a:xfrm>
            <a:off x="3071802" y="642918"/>
            <a:ext cx="592932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Wiring diagram of the installation and mounting of the target in the hall of the DLNP accelerator</a:t>
            </a:r>
            <a:endParaRPr kumimoji="0" lang="en-US" sz="1800" b="0"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4" name="Рисунок 19"/>
          <p:cNvPicPr/>
          <p:nvPr/>
        </p:nvPicPr>
        <p:blipFill>
          <a:blip r:embed="rId3" cstate="print">
            <a:clrChange>
              <a:clrFrom>
                <a:srgbClr val="FFFFFF"/>
              </a:clrFrom>
              <a:clrTo>
                <a:srgbClr val="FFFFFF">
                  <a:alpha val="0"/>
                </a:srgbClr>
              </a:clrTo>
            </a:clrChange>
          </a:blip>
          <a:stretch>
            <a:fillRect/>
          </a:stretch>
        </p:blipFill>
        <p:spPr>
          <a:xfrm>
            <a:off x="1643042" y="3571876"/>
            <a:ext cx="5940425" cy="2726055"/>
          </a:xfrm>
          <a:prstGeom prst="rect">
            <a:avLst/>
          </a:prstGeom>
          <a:solidFill>
            <a:schemeClr val="bg1">
              <a:alpha val="20000"/>
            </a:schemeClr>
          </a:solidFill>
        </p:spPr>
      </p:pic>
      <p:sp>
        <p:nvSpPr>
          <p:cNvPr id="17410" name="Rectangle 2"/>
          <p:cNvSpPr>
            <a:spLocks noChangeArrowheads="1"/>
          </p:cNvSpPr>
          <p:nvPr/>
        </p:nvSpPr>
        <p:spPr bwMode="auto">
          <a:xfrm>
            <a:off x="3357554" y="1785926"/>
            <a:ext cx="542922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Baseline</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and</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calculation</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methods</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n-US" sz="1200" dirty="0">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calculations were carried out on the basis of the MCNP and FLUKA codes  (the main program used in the calculations). The geometry of the computational model of the BURAN installation is shown in Fig.5</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1" name="Rectangle 3"/>
          <p:cNvSpPr>
            <a:spLocks noChangeArrowheads="1"/>
          </p:cNvSpPr>
          <p:nvPr/>
        </p:nvSpPr>
        <p:spPr bwMode="auto">
          <a:xfrm>
            <a:off x="3071802" y="6357958"/>
            <a:ext cx="356219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Fig.5. Calculation model of the BURAN installation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714625" y="0"/>
            <a:ext cx="3357563" cy="654050"/>
          </a:xfrm>
        </p:spPr>
        <p:txBody>
          <a:bodyPr/>
          <a:lstStyle/>
          <a:p>
            <a:pPr eaLnBrk="1" hangingPunct="1"/>
            <a:r>
              <a:rPr lang="ru-RU" altLang="ru-RU" sz="2400" b="1" i="1" dirty="0" smtClean="0">
                <a:solidFill>
                  <a:srgbClr val="FFFF00"/>
                </a:solidFill>
                <a:latin typeface="Times New Roman" pitchFamily="18" charset="0"/>
                <a:cs typeface="Times New Roman" pitchFamily="18" charset="0"/>
              </a:rPr>
              <a:t>The  </a:t>
            </a:r>
            <a:r>
              <a:rPr lang="en-US" altLang="ru-RU" sz="2400" b="1" i="1" dirty="0" smtClean="0">
                <a:solidFill>
                  <a:srgbClr val="FFFF00"/>
                </a:solidFill>
                <a:latin typeface="Times New Roman" pitchFamily="18" charset="0"/>
                <a:cs typeface="Times New Roman" pitchFamily="18" charset="0"/>
              </a:rPr>
              <a:t>C</a:t>
            </a:r>
            <a:r>
              <a:rPr lang="ru-RU" altLang="ru-RU" sz="2400" b="1" i="1" dirty="0" smtClean="0">
                <a:solidFill>
                  <a:srgbClr val="FFFF00"/>
                </a:solidFill>
                <a:latin typeface="Times New Roman" pitchFamily="18" charset="0"/>
                <a:cs typeface="Times New Roman" pitchFamily="18" charset="0"/>
              </a:rPr>
              <a:t>ontent</a:t>
            </a:r>
          </a:p>
        </p:txBody>
      </p:sp>
      <p:sp>
        <p:nvSpPr>
          <p:cNvPr id="3" name="Content Placeholder 2"/>
          <p:cNvSpPr>
            <a:spLocks noGrp="1"/>
          </p:cNvSpPr>
          <p:nvPr>
            <p:ph idx="1"/>
          </p:nvPr>
        </p:nvSpPr>
        <p:spPr>
          <a:xfrm>
            <a:off x="428625" y="928688"/>
            <a:ext cx="8501063" cy="5715000"/>
          </a:xfrm>
          <a:noFill/>
        </p:spPr>
        <p:txBody>
          <a:bodyPr/>
          <a:lstStyle/>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Introduction</a:t>
            </a:r>
          </a:p>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Set up “Quinta”</a:t>
            </a:r>
            <a:r>
              <a:rPr lang="cs-CZ" sz="1300" b="1" dirty="0" smtClean="0">
                <a:solidFill>
                  <a:srgbClr val="0000CC"/>
                </a:solidFill>
                <a:latin typeface="Book Antiqua" pitchFamily="18" charset="0"/>
              </a:rPr>
              <a:t> </a:t>
            </a:r>
            <a:r>
              <a:rPr lang="en-US" sz="1300" b="1" dirty="0" smtClean="0">
                <a:solidFill>
                  <a:srgbClr val="0000CC"/>
                </a:solidFill>
                <a:latin typeface="Book Antiqua" pitchFamily="18" charset="0"/>
              </a:rPr>
              <a:t>for research of deep subcritical system  and it base tasks.</a:t>
            </a:r>
          </a:p>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Main experimental methods producing by set up “Quinta” (only examples).</a:t>
            </a:r>
          </a:p>
          <a:p>
            <a:pPr lvl="1" indent="0" eaLnBrk="1" hangingPunct="1">
              <a:spcBef>
                <a:spcPts val="0"/>
              </a:spcBef>
              <a:spcAft>
                <a:spcPts val="300"/>
              </a:spcAft>
              <a:buFont typeface="Arial" charset="0"/>
              <a:buChar char="–"/>
              <a:defRPr/>
            </a:pPr>
            <a:r>
              <a:rPr lang="en-US" sz="1300" dirty="0" smtClean="0">
                <a:solidFill>
                  <a:srgbClr val="0000CC"/>
                </a:solidFill>
                <a:latin typeface="Book Antiqua" pitchFamily="18" charset="0"/>
              </a:rPr>
              <a:t>Monitoring of input beam</a:t>
            </a:r>
          </a:p>
          <a:p>
            <a:pPr lvl="1" indent="0" eaLnBrk="1" hangingPunct="1">
              <a:spcBef>
                <a:spcPts val="0"/>
              </a:spcBef>
              <a:spcAft>
                <a:spcPts val="300"/>
              </a:spcAft>
              <a:buFont typeface="Arial" charset="0"/>
              <a:buChar char="–"/>
              <a:defRPr/>
            </a:pPr>
            <a:r>
              <a:rPr lang="en-US" sz="1300" dirty="0" smtClean="0">
                <a:solidFill>
                  <a:srgbClr val="0000CC"/>
                </a:solidFill>
                <a:latin typeface="Book Antiqua" pitchFamily="18" charset="0"/>
              </a:rPr>
              <a:t>Activation techniques – high energy threshold reaction</a:t>
            </a:r>
          </a:p>
          <a:p>
            <a:pPr lvl="1" indent="0" eaLnBrk="1" hangingPunct="1">
              <a:spcBef>
                <a:spcPts val="0"/>
              </a:spcBef>
              <a:spcAft>
                <a:spcPts val="300"/>
              </a:spcAft>
              <a:buFont typeface="Arial" charset="0"/>
              <a:buChar char="–"/>
              <a:defRPr/>
            </a:pPr>
            <a:r>
              <a:rPr lang="cs-CZ" sz="1300" dirty="0" smtClean="0">
                <a:solidFill>
                  <a:srgbClr val="0000CC"/>
                </a:solidFill>
                <a:latin typeface="Book Antiqua" pitchFamily="18" charset="0"/>
              </a:rPr>
              <a:t> New type </a:t>
            </a:r>
            <a:r>
              <a:rPr lang="cs-CZ" sz="1300" dirty="0" err="1" smtClean="0">
                <a:solidFill>
                  <a:srgbClr val="0000CC"/>
                </a:solidFill>
                <a:latin typeface="Book Antiqua" pitchFamily="18" charset="0"/>
              </a:rPr>
              <a:t>of</a:t>
            </a:r>
            <a:r>
              <a:rPr lang="cs-CZ" sz="1300" dirty="0" smtClean="0">
                <a:solidFill>
                  <a:srgbClr val="0000CC"/>
                </a:solidFill>
                <a:latin typeface="Book Antiqua" pitchFamily="18" charset="0"/>
              </a:rPr>
              <a:t> </a:t>
            </a:r>
            <a:r>
              <a:rPr lang="cs-CZ" sz="1300" dirty="0" err="1" smtClean="0">
                <a:solidFill>
                  <a:srgbClr val="0000CC"/>
                </a:solidFill>
                <a:latin typeface="Book Antiqua" pitchFamily="18" charset="0"/>
              </a:rPr>
              <a:t>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t</a:t>
            </a:r>
            <a:r>
              <a:rPr lang="en-US" sz="1300" dirty="0" smtClean="0">
                <a:solidFill>
                  <a:srgbClr val="0000CC"/>
                </a:solidFill>
                <a:latin typeface="Book Antiqua" pitchFamily="18" charset="0"/>
              </a:rPr>
              <a:t>rack 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p</a:t>
            </a:r>
            <a:r>
              <a:rPr lang="en-US" sz="1300" dirty="0" err="1" smtClean="0">
                <a:solidFill>
                  <a:srgbClr val="0000CC"/>
                </a:solidFill>
                <a:latin typeface="Book Antiqua" pitchFamily="18" charset="0"/>
              </a:rPr>
              <a:t>assive</a:t>
            </a:r>
            <a:r>
              <a:rPr lang="en-US" sz="1300" dirty="0" smtClean="0">
                <a:solidFill>
                  <a:srgbClr val="0000CC"/>
                </a:solidFill>
                <a:latin typeface="Book Antiqua" pitchFamily="18" charset="0"/>
              </a:rPr>
              <a:t> semiconductor 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b</a:t>
            </a:r>
            <a:r>
              <a:rPr lang="en-US" sz="1300" dirty="0" err="1" smtClean="0">
                <a:solidFill>
                  <a:srgbClr val="0000CC"/>
                </a:solidFill>
                <a:latin typeface="Book Antiqua" pitchFamily="18" charset="0"/>
              </a:rPr>
              <a:t>reakdown</a:t>
            </a:r>
            <a:r>
              <a:rPr lang="en-US" sz="1300" dirty="0" smtClean="0">
                <a:solidFill>
                  <a:srgbClr val="0000CC"/>
                </a:solidFill>
                <a:latin typeface="Book Antiqua" pitchFamily="18" charset="0"/>
              </a:rPr>
              <a:t> structures</a:t>
            </a:r>
            <a:r>
              <a:rPr lang="cs-CZ" sz="1300" dirty="0" smtClean="0">
                <a:solidFill>
                  <a:srgbClr val="0000CC"/>
                </a:solidFill>
                <a:latin typeface="Book Antiqua" pitchFamily="18" charset="0"/>
              </a:rPr>
              <a:t> </a:t>
            </a:r>
            <a:r>
              <a:rPr lang="en-US" sz="1300" dirty="0" smtClean="0">
                <a:solidFill>
                  <a:srgbClr val="0000CC"/>
                </a:solidFill>
                <a:latin typeface="Book Antiqua" pitchFamily="18" charset="0"/>
              </a:rPr>
              <a:t>diamond detectors</a:t>
            </a:r>
            <a:r>
              <a:rPr lang="cs-CZ" sz="1300" dirty="0" smtClean="0">
                <a:solidFill>
                  <a:srgbClr val="0000CC"/>
                </a:solidFill>
                <a:latin typeface="Book Antiqua" pitchFamily="18" charset="0"/>
              </a:rPr>
              <a:t>)</a:t>
            </a:r>
            <a:endParaRPr lang="en-US" sz="1300" dirty="0" smtClean="0">
              <a:solidFill>
                <a:srgbClr val="0000CC"/>
              </a:solidFill>
              <a:latin typeface="Book Antiqua" pitchFamily="18" charset="0"/>
            </a:endParaRPr>
          </a:p>
          <a:p>
            <a:pPr lvl="1" indent="0" eaLnBrk="1" hangingPunct="1">
              <a:spcBef>
                <a:spcPts val="0"/>
              </a:spcBef>
              <a:spcAft>
                <a:spcPts val="300"/>
              </a:spcAft>
              <a:buFont typeface="Arial" charset="0"/>
              <a:buChar char="–"/>
              <a:defRPr/>
            </a:pPr>
            <a:r>
              <a:rPr lang="en-US" sz="1300" dirty="0" err="1" smtClean="0">
                <a:solidFill>
                  <a:srgbClr val="0000CC"/>
                </a:solidFill>
                <a:latin typeface="Book Antiqua" pitchFamily="18" charset="0"/>
              </a:rPr>
              <a:t>Thermomeasuring</a:t>
            </a:r>
            <a:endParaRPr lang="en-US" sz="1300" dirty="0" smtClean="0">
              <a:solidFill>
                <a:srgbClr val="0000CC"/>
              </a:solidFill>
              <a:latin typeface="Book Antiqua" pitchFamily="18" charset="0"/>
            </a:endParaRPr>
          </a:p>
          <a:p>
            <a:pPr indent="-457200"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The main results of experiments on setup "Quinta“  </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increase hardness of the energy of the neutrons generated spectrum</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Significant discrepancy between experimental results and model calculations of the neutrons generated spectrum</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Spatial profile of neutron leakage</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Comparison of the energy characteristics of "Quinta" irradiation by deuterons and carbon</a:t>
            </a:r>
          </a:p>
          <a:p>
            <a:pPr indent="-457200" eaLnBrk="1" hangingPunct="1">
              <a:spcBef>
                <a:spcPts val="0"/>
              </a:spcBef>
              <a:spcAft>
                <a:spcPts val="300"/>
              </a:spcAft>
              <a:defRPr/>
            </a:pPr>
            <a:r>
              <a:rPr lang="en-US" sz="1300" b="1" dirty="0" smtClean="0">
                <a:solidFill>
                  <a:srgbClr val="0000CC"/>
                </a:solidFill>
                <a:latin typeface="Book Antiqua" pitchFamily="18" charset="0"/>
              </a:rPr>
              <a:t>The main directions of the project "The quasi infinite target. Stage III. 2017-2019 ":</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Calculations of neutron leakage and energy efficiency</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Experimental investigations on LNP </a:t>
            </a:r>
            <a:r>
              <a:rPr lang="en-US" sz="1300" dirty="0" err="1" smtClean="0">
                <a:solidFill>
                  <a:srgbClr val="0000CC"/>
                </a:solidFill>
                <a:latin typeface="Book Antiqua" pitchFamily="18" charset="0"/>
              </a:rPr>
              <a:t>Phasotron</a:t>
            </a:r>
            <a:r>
              <a:rPr lang="en-US" sz="1300" dirty="0" smtClean="0">
                <a:solidFill>
                  <a:srgbClr val="0000CC"/>
                </a:solidFill>
                <a:latin typeface="Book Antiqua" pitchFamily="18" charset="0"/>
              </a:rPr>
              <a:t>, placement the assembly target “Big Uranium Target«</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Experimental research at the </a:t>
            </a:r>
            <a:r>
              <a:rPr lang="en-US" sz="1300" dirty="0" err="1" smtClean="0">
                <a:solidFill>
                  <a:srgbClr val="0000CC"/>
                </a:solidFill>
                <a:latin typeface="Book Antiqua" pitchFamily="18" charset="0"/>
              </a:rPr>
              <a:t>Nuclotron</a:t>
            </a:r>
            <a:r>
              <a:rPr lang="en-US" sz="1300" dirty="0" smtClean="0">
                <a:solidFill>
                  <a:srgbClr val="0000CC"/>
                </a:solidFill>
                <a:latin typeface="Book Antiqua" pitchFamily="18" charset="0"/>
              </a:rPr>
              <a:t>-M, power generation on setup "Quinta" on heavy ions.</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Work plan for 2017-2019 timeframe</a:t>
            </a:r>
          </a:p>
          <a:p>
            <a:pPr indent="-396000" eaLnBrk="1" hangingPunct="1">
              <a:spcBef>
                <a:spcPts val="0"/>
              </a:spcBef>
              <a:spcAft>
                <a:spcPts val="300"/>
              </a:spcAft>
              <a:defRPr/>
            </a:pPr>
            <a:r>
              <a:rPr lang="en-US" sz="1300" b="1" dirty="0" smtClean="0">
                <a:solidFill>
                  <a:srgbClr val="0000CC"/>
                </a:solidFill>
                <a:latin typeface="Book Antiqua" pitchFamily="18" charset="0"/>
              </a:rPr>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71472" y="428604"/>
            <a:ext cx="8286808" cy="5816977"/>
          </a:xfrm>
          <a:prstGeom prst="rect">
            <a:avLst/>
          </a:prstGeom>
          <a:noFill/>
          <a:ln w="9525">
            <a:noFill/>
            <a:miter lim="800000"/>
            <a:headEnd/>
            <a:tailEnd/>
          </a:ln>
          <a:effectLst/>
        </p:spPr>
        <p:txBody>
          <a:bodyPr vert="horz" wrap="square" lIns="7200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1.       </a:t>
            </a: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Some additional data for calculation are given below:</a:t>
            </a:r>
            <a:endParaRPr kumimoji="0" lang="ru-RU" sz="6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The target is irradiated with 660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MeV</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protons;</a:t>
            </a:r>
            <a:b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The intensity of the proton beam is 1•10</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12</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p/s;</a:t>
            </a:r>
            <a:b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Irradiation time ≈ 100 h/year;</a:t>
            </a:r>
            <a:b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Uranium isotopic composition: Depleted uranium: 99.7% U</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238</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0.3% U</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235</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b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Mass of uranium in the installation (19.2 g / cm3) = 21.563889 tons (in the calculation model),</a:t>
            </a:r>
            <a:b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Target - lead (10.2 g/cm</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3</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weight ~ 64 kg,</a:t>
            </a:r>
            <a:b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Reflector - iron (7.8 g/cm</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3</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weight ~ 5.5625 tons.</a:t>
            </a:r>
          </a:p>
          <a:p>
            <a:pPr marL="0" marR="0" lvl="0" indent="449263"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AutoNum type="arabicPeriod" startAt="2"/>
              <a:tabLst/>
            </a:pP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Nuclear safety. Calculations for installation </a:t>
            </a:r>
            <a:r>
              <a:rPr kumimoji="0" lang="en-US" sz="12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Buran</a:t>
            </a: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on the multiplication factor</a:t>
            </a:r>
          </a:p>
          <a:p>
            <a:pPr marL="0" marR="0" lvl="0" indent="449263" algn="just" defTabSz="914400" rtl="0" eaLnBrk="0" fontAlgn="base" latinLnBrk="0" hangingPunct="0">
              <a:lnSpc>
                <a:spcPct val="100000"/>
              </a:lnSpc>
              <a:spcBef>
                <a:spcPct val="0"/>
              </a:spcBef>
              <a:spcAft>
                <a:spcPct val="0"/>
              </a:spcAft>
              <a:buClrTx/>
              <a:buSzTx/>
              <a:buAutoNum type="arabicPeriod" startAt="2"/>
              <a:tabLst/>
            </a:pP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main calculated data obtained from the assessment of nuclear safety of the BURAN set up are as follows:</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Effective multiplication factor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k</a:t>
            </a:r>
            <a:r>
              <a:rPr kumimoji="0" lang="en-US" sz="1200" b="0" i="0" u="none" strike="noStrike" cap="none" normalizeH="0" baseline="-30000" dirty="0" err="1" smtClean="0">
                <a:ln>
                  <a:noFill/>
                </a:ln>
                <a:solidFill>
                  <a:srgbClr val="7030A0"/>
                </a:solidFill>
                <a:effectLst/>
                <a:latin typeface="Times New Roman" pitchFamily="18" charset="0"/>
                <a:ea typeface="Calibri" pitchFamily="34" charset="0"/>
                <a:cs typeface="Times New Roman" pitchFamily="18" charset="0"/>
              </a:rPr>
              <a:t>eff</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0.34218 +/- 0.00014,</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ru-RU"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Multiplication</a:t>
            </a:r>
            <a:r>
              <a:rPr kumimoji="0" lang="ru-RU"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1/(1-k</a:t>
            </a:r>
            <a:r>
              <a:rPr kumimoji="0" lang="ru-RU"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eff</a:t>
            </a:r>
            <a:r>
              <a:rPr kumimoji="0" lang="ru-RU"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~1.52, </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lifetime of the prompt neutrons = 2.8E-8 s </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Average neutron energy causing fission = 2.66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MeV</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Percentage of fission caused by neutrons in the thermal, intermediate and fast energy regions:  (&lt;0.625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eV</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- 0.00%, (0.625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eV</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- 100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KeV</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- 6.04%, (&gt;100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KeV</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- 93.96%, </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Average number of neutrons produced per absorbed neutron = 0.41, </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Average number of neutrons released per fission = 2.739.  </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Filling the installation with water does not lead to a noticeable change in the multiplication factor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k</a:t>
            </a:r>
            <a:r>
              <a:rPr kumimoji="0" lang="en-US" sz="1200" b="0" i="0" u="none" strike="noStrike" cap="none" normalizeH="0" baseline="-30000" dirty="0" err="1" smtClean="0">
                <a:ln>
                  <a:noFill/>
                </a:ln>
                <a:solidFill>
                  <a:srgbClr val="7030A0"/>
                </a:solidFill>
                <a:effectLst/>
                <a:latin typeface="Times New Roman" pitchFamily="18" charset="0"/>
                <a:ea typeface="Calibri" pitchFamily="34" charset="0"/>
                <a:cs typeface="Times New Roman" pitchFamily="18" charset="0"/>
              </a:rPr>
              <a:t>eff</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 0.34343 +/- 0.00017 ). </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Conclusions on the nuclear safety of the facility:</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 deeply subcritical system with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k</a:t>
            </a:r>
            <a:r>
              <a:rPr kumimoji="0" lang="en-US" sz="1200" b="0" i="0" u="none" strike="noStrike" cap="none" normalizeH="0" baseline="-30000" dirty="0" err="1" smtClean="0">
                <a:ln>
                  <a:noFill/>
                </a:ln>
                <a:solidFill>
                  <a:srgbClr val="7030A0"/>
                </a:solidFill>
                <a:effectLst/>
                <a:latin typeface="Times New Roman" pitchFamily="18" charset="0"/>
                <a:ea typeface="Calibri" pitchFamily="34" charset="0"/>
                <a:cs typeface="Times New Roman" pitchFamily="18" charset="0"/>
              </a:rPr>
              <a:t>eff</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=0.34218 with a small multiplication of no more than two. At the maximum design basis accident caused by the flooding of the installation with water, the multiplication factor remains almost at the same level and significantly less than the allowable (admissible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K</a:t>
            </a:r>
            <a:r>
              <a:rPr kumimoji="0" lang="en-US" sz="1200" b="0" i="0" u="none" strike="noStrike" cap="none" normalizeH="0" baseline="-30000" dirty="0" err="1" smtClean="0">
                <a:ln>
                  <a:noFill/>
                </a:ln>
                <a:solidFill>
                  <a:srgbClr val="7030A0"/>
                </a:solidFill>
                <a:effectLst/>
                <a:latin typeface="Times New Roman" pitchFamily="18" charset="0"/>
                <a:ea typeface="Calibri" pitchFamily="34" charset="0"/>
                <a:cs typeface="Times New Roman" pitchFamily="18" charset="0"/>
              </a:rPr>
              <a:t>eff</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=0.95 as for spent nuclear fuel storage).</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AutoNum type="arabicPeriod" startAt="3"/>
              <a:tabLst/>
            </a:pP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Some data on the energy release in the installation and the spectral composition of neutrons and gamma quanta emitted from the installation</a:t>
            </a:r>
          </a:p>
          <a:p>
            <a:pPr marL="0" marR="0" lvl="0" indent="449263" algn="just" defTabSz="914400" rtl="0" eaLnBrk="0" fontAlgn="base" latinLnBrk="0" hangingPunct="0">
              <a:lnSpc>
                <a:spcPct val="100000"/>
              </a:lnSpc>
              <a:spcBef>
                <a:spcPct val="0"/>
              </a:spcBef>
              <a:spcAft>
                <a:spcPct val="0"/>
              </a:spcAft>
              <a:buClrTx/>
              <a:buSzTx/>
              <a:buAutoNum type="arabicPeriod" startAt="3"/>
              <a:tabLst/>
            </a:pP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Fig. 6 shows the distribution of the energy release density in the BURAN installation from one initiating proton. Fig. 7 shows the spectral composition of neutrons (n/cm</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2</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and gamma-quanta (</a:t>
            </a:r>
            <a:r>
              <a:rPr kumimoji="0" lang="ru-RU"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γ</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/cm</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2</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emitted from the installation from a single proton of the accelerator.</a:t>
            </a:r>
            <a:endParaRPr kumimoji="0" lang="en-US" sz="18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9463" name="Рисунок 1"/>
          <p:cNvPicPr>
            <a:picLocks noChangeAspect="1" noChangeArrowheads="1"/>
          </p:cNvPicPr>
          <p:nvPr/>
        </p:nvPicPr>
        <p:blipFill>
          <a:blip r:embed="rId3" cstate="print"/>
          <a:srcRect/>
          <a:stretch>
            <a:fillRect/>
          </a:stretch>
        </p:blipFill>
        <p:spPr bwMode="auto">
          <a:xfrm>
            <a:off x="3214678" y="142852"/>
            <a:ext cx="2390775" cy="2647950"/>
          </a:xfrm>
          <a:prstGeom prst="rect">
            <a:avLst/>
          </a:prstGeom>
          <a:noFill/>
        </p:spPr>
      </p:pic>
      <p:sp>
        <p:nvSpPr>
          <p:cNvPr id="19465" name="Rectangle 9"/>
          <p:cNvSpPr>
            <a:spLocks noChangeArrowheads="1"/>
          </p:cNvSpPr>
          <p:nvPr/>
        </p:nvSpPr>
        <p:spPr bwMode="auto">
          <a:xfrm>
            <a:off x="0" y="2786058"/>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Fig.6 Density of energy release (</a:t>
            </a:r>
            <a:r>
              <a:rPr kumimoji="0" lang="en-US" sz="140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MeV</a:t>
            </a: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/cm</a:t>
            </a:r>
            <a:r>
              <a:rPr kumimoji="0" lang="en-US" sz="140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3</a:t>
            </a: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in the installation from a single proton of the accelerator</a:t>
            </a:r>
            <a:endParaRPr kumimoji="0" lang="en-US" sz="1400" i="0" u="none" strike="noStrike" cap="none" normalizeH="0" baseline="0" dirty="0" smtClean="0">
              <a:ln>
                <a:noFill/>
              </a:ln>
              <a:solidFill>
                <a:srgbClr val="7030A0"/>
              </a:solidFill>
              <a:effectLst/>
              <a:latin typeface="Times New Roman" pitchFamily="18" charset="0"/>
              <a:cs typeface="Times New Roman" pitchFamily="18" charset="0"/>
            </a:endParaRPr>
          </a:p>
        </p:txBody>
      </p:sp>
      <p:graphicFrame>
        <p:nvGraphicFramePr>
          <p:cNvPr id="19467" name="Object 11"/>
          <p:cNvGraphicFramePr>
            <a:graphicFrameLocks noChangeAspect="1"/>
          </p:cNvGraphicFramePr>
          <p:nvPr/>
        </p:nvGraphicFramePr>
        <p:xfrm>
          <a:off x="1142976" y="3214686"/>
          <a:ext cx="2886075" cy="2209800"/>
        </p:xfrm>
        <a:graphic>
          <a:graphicData uri="http://schemas.openxmlformats.org/presentationml/2006/ole">
            <p:oleObj spid="_x0000_s66562" r:id="rId4" imgW="2352745" imgH="1800576" progId="">
              <p:embed/>
            </p:oleObj>
          </a:graphicData>
        </a:graphic>
      </p:graphicFrame>
      <p:graphicFrame>
        <p:nvGraphicFramePr>
          <p:cNvPr id="19466" name="Object 10"/>
          <p:cNvGraphicFramePr>
            <a:graphicFrameLocks noChangeAspect="1"/>
          </p:cNvGraphicFramePr>
          <p:nvPr/>
        </p:nvGraphicFramePr>
        <p:xfrm>
          <a:off x="4500562" y="3143248"/>
          <a:ext cx="2943225" cy="2266950"/>
        </p:xfrm>
        <a:graphic>
          <a:graphicData uri="http://schemas.openxmlformats.org/presentationml/2006/ole">
            <p:oleObj spid="_x0000_s66563" r:id="rId5" imgW="2352745" imgH="1800576" progId="">
              <p:embed/>
            </p:oleObj>
          </a:graphicData>
        </a:graphic>
      </p:graphicFrame>
      <p:sp>
        <p:nvSpPr>
          <p:cNvPr id="19468" name="Rectangle 12"/>
          <p:cNvSpPr>
            <a:spLocks noChangeArrowheads="1"/>
          </p:cNvSpPr>
          <p:nvPr/>
        </p:nvSpPr>
        <p:spPr bwMode="auto">
          <a:xfrm>
            <a:off x="1000100" y="5429264"/>
            <a:ext cx="72152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Fig.7 Spectrum of neutrons (n/cm</a:t>
            </a:r>
            <a:r>
              <a:rPr kumimoji="0" lang="en-US" sz="140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2</a:t>
            </a: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and gamma-quanta (</a:t>
            </a:r>
            <a:r>
              <a:rPr kumimoji="0" lang="ru-RU" sz="140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γ</a:t>
            </a: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/cm</a:t>
            </a:r>
            <a:r>
              <a:rPr kumimoji="0" lang="en-US" sz="140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2</a:t>
            </a:r>
            <a:r>
              <a:rPr kumimoji="0" lang="en-US" sz="14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emitted from the installation from one accelerator proton</a:t>
            </a:r>
            <a:endParaRPr kumimoji="0" lang="en-US" sz="140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785786" y="857232"/>
            <a:ext cx="7572428"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working conditions of the installation: irradiation, subsequent exposure, the period of exposure and some other parameters were set in accordance with the requirements of the experiment during the irradiation of the set up.</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Radiation doses inside and outside the BURAN set up were calculated in 5 different irradiation options:</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Option 1. Doses from </a:t>
            </a:r>
            <a:r>
              <a:rPr kumimoji="0" lang="en-US" sz="16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promt</a:t>
            </a: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neutrons and gamma quanta directly in the process of irradiation; the intensity of the proton beam is equal to 1•10</a:t>
            </a:r>
            <a:r>
              <a:rPr kumimoji="0" lang="en-US" sz="16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12</a:t>
            </a: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a:t>
            </a:r>
          </a:p>
          <a:p>
            <a:pPr marL="0" marR="0" lvl="0" indent="449263" algn="l" defTabSz="914400" rtl="0" eaLnBrk="0" fontAlgn="base" latinLnBrk="0" hangingPunct="0">
              <a:lnSpc>
                <a:spcPct val="100000"/>
              </a:lnSpc>
              <a:spcBef>
                <a:spcPct val="0"/>
              </a:spcBef>
              <a:spcAft>
                <a:spcPct val="0"/>
              </a:spcAft>
              <a:buClrTx/>
              <a:buSzTx/>
              <a:buFontTx/>
              <a:buChar char="•"/>
              <a:tabLst/>
            </a:pPr>
            <a:endParaRPr kumimoji="0" lang="ru-RU" sz="10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Option 2. Continuous proton beam irradiation for 100 hours, then exposure; the intensity of the proton beam is equal to 1 • 10</a:t>
            </a:r>
            <a:r>
              <a:rPr kumimoji="0" lang="en-US" sz="16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12</a:t>
            </a: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a:t>
            </a:r>
          </a:p>
          <a:p>
            <a:pPr marL="0" marR="0" lvl="0" indent="449263" algn="l" defTabSz="914400" rtl="0" eaLnBrk="0" fontAlgn="base" latinLnBrk="0" hangingPunct="0">
              <a:lnSpc>
                <a:spcPct val="100000"/>
              </a:lnSpc>
              <a:spcBef>
                <a:spcPct val="0"/>
              </a:spcBef>
              <a:spcAft>
                <a:spcPct val="0"/>
              </a:spcAft>
              <a:buClrTx/>
              <a:buSzTx/>
              <a:buFontTx/>
              <a:buChar char="•"/>
              <a:tabLst/>
            </a:pPr>
            <a:endParaRPr kumimoji="0" lang="ru-RU" sz="10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Option 3. Continuous irradiation with a proton beam for 5 hours, then exposure; the intensity of the proton beam is equal to 1 • 10</a:t>
            </a:r>
            <a:r>
              <a:rPr kumimoji="0" lang="en-US" sz="16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12</a:t>
            </a: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a:t>
            </a:r>
          </a:p>
          <a:p>
            <a:pPr marL="0" marR="0" lvl="0" indent="449263" algn="l" defTabSz="914400" rtl="0" eaLnBrk="0" fontAlgn="base" latinLnBrk="0" hangingPunct="0">
              <a:lnSpc>
                <a:spcPct val="100000"/>
              </a:lnSpc>
              <a:spcBef>
                <a:spcPct val="0"/>
              </a:spcBef>
              <a:spcAft>
                <a:spcPct val="0"/>
              </a:spcAft>
              <a:buClrTx/>
              <a:buSzTx/>
              <a:buFontTx/>
              <a:buChar char="•"/>
              <a:tabLst/>
            </a:pPr>
            <a:endParaRPr kumimoji="0" lang="ru-RU" sz="10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Option 4. Continuous proton beam irradiation for 5 hours, then exposure; the intensity of the proton beam is equal to 1 • 10</a:t>
            </a:r>
            <a:r>
              <a:rPr kumimoji="0" lang="en-US" sz="16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11</a:t>
            </a: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a:t>
            </a:r>
          </a:p>
          <a:p>
            <a:pPr marL="0" marR="0" lvl="0" indent="449263" algn="l" defTabSz="914400" rtl="0" eaLnBrk="0" fontAlgn="base" latinLnBrk="0" hangingPunct="0">
              <a:lnSpc>
                <a:spcPct val="100000"/>
              </a:lnSpc>
              <a:spcBef>
                <a:spcPct val="0"/>
              </a:spcBef>
              <a:spcAft>
                <a:spcPct val="0"/>
              </a:spcAft>
              <a:buClrTx/>
              <a:buSzTx/>
              <a:buFontTx/>
              <a:buChar char="•"/>
              <a:tabLst/>
            </a:pPr>
            <a:endParaRPr kumimoji="0" lang="ru-RU" sz="10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Option 5. 10 periods of proton beam irradiation with an intensity of 1 • 10</a:t>
            </a:r>
            <a:r>
              <a:rPr kumimoji="0" lang="en-US" sz="16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11</a:t>
            </a: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 for 5 hours, followed by 30 days exposure, then exposure</a:t>
            </a:r>
          </a:p>
          <a:p>
            <a:pPr marL="0" marR="0" lvl="0" indent="449263" algn="l" defTabSz="914400" rtl="0" eaLnBrk="0" fontAlgn="base" latinLnBrk="0" hangingPunct="0">
              <a:lnSpc>
                <a:spcPct val="100000"/>
              </a:lnSpc>
              <a:spcBef>
                <a:spcPct val="0"/>
              </a:spcBef>
              <a:spcAft>
                <a:spcPct val="0"/>
              </a:spcAft>
              <a:buClrTx/>
              <a:buSzTx/>
              <a:buFontTx/>
              <a:buChar char="•"/>
              <a:tabLst/>
            </a:pPr>
            <a:endParaRPr kumimoji="0" lang="ru-RU" sz="10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fourth and fifth variants differ from all others by a reduced intensity of the proton beam by a factor of 10.</a:t>
            </a:r>
            <a:endParaRPr kumimoji="0" lang="ru-RU" sz="18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3" name="Rectangle 2"/>
          <p:cNvSpPr/>
          <p:nvPr/>
        </p:nvSpPr>
        <p:spPr>
          <a:xfrm>
            <a:off x="785786" y="214290"/>
            <a:ext cx="7715304" cy="369332"/>
          </a:xfrm>
          <a:prstGeom prst="rect">
            <a:avLst/>
          </a:prstGeom>
        </p:spPr>
        <p:txBody>
          <a:bodyPr wrap="square">
            <a:spAutoFit/>
          </a:bodyPr>
          <a:lstStyle/>
          <a:p>
            <a:pPr lvl="0" fontAlgn="base">
              <a:spcBef>
                <a:spcPct val="0"/>
              </a:spcBef>
              <a:spcAft>
                <a:spcPct val="0"/>
              </a:spcAft>
            </a:pPr>
            <a:r>
              <a:rPr kumimoji="0" lang="en-US"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Calculation of dose distribution inside and outside the BURAN installation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4"/>
          <p:cNvPicPr>
            <a:picLocks noChangeAspect="1" noChangeArrowheads="1"/>
          </p:cNvPicPr>
          <p:nvPr/>
        </p:nvPicPr>
        <p:blipFill>
          <a:blip r:embed="rId2" cstate="print"/>
          <a:srcRect/>
          <a:stretch>
            <a:fillRect/>
          </a:stretch>
        </p:blipFill>
        <p:spPr bwMode="auto">
          <a:xfrm>
            <a:off x="1857356" y="714356"/>
            <a:ext cx="2286000" cy="2114550"/>
          </a:xfrm>
          <a:prstGeom prst="rect">
            <a:avLst/>
          </a:prstGeom>
          <a:noFill/>
        </p:spPr>
      </p:pic>
      <p:pic>
        <p:nvPicPr>
          <p:cNvPr id="21505" name="Рисунок 3"/>
          <p:cNvPicPr>
            <a:picLocks noChangeAspect="1" noChangeArrowheads="1"/>
          </p:cNvPicPr>
          <p:nvPr/>
        </p:nvPicPr>
        <p:blipFill>
          <a:blip r:embed="rId3" cstate="print"/>
          <a:srcRect/>
          <a:stretch>
            <a:fillRect/>
          </a:stretch>
        </p:blipFill>
        <p:spPr bwMode="auto">
          <a:xfrm>
            <a:off x="4429124" y="642918"/>
            <a:ext cx="2371725" cy="2257425"/>
          </a:xfrm>
          <a:prstGeom prst="rect">
            <a:avLst/>
          </a:prstGeom>
          <a:noFill/>
        </p:spPr>
      </p:pic>
      <p:sp>
        <p:nvSpPr>
          <p:cNvPr id="6" name="Rectangle 5"/>
          <p:cNvSpPr/>
          <p:nvPr/>
        </p:nvSpPr>
        <p:spPr>
          <a:xfrm>
            <a:off x="2786050" y="2786058"/>
            <a:ext cx="304891" cy="276422"/>
          </a:xfrm>
          <a:prstGeom prst="rect">
            <a:avLst/>
          </a:prstGeom>
        </p:spPr>
        <p:txBody>
          <a:bodyPr wrap="none">
            <a:spAutoFit/>
          </a:bodyPr>
          <a:lstStyle/>
          <a:p>
            <a:pPr algn="ctr">
              <a:lnSpc>
                <a:spcPct val="107000"/>
              </a:lnSpc>
              <a:spcAft>
                <a:spcPts val="0"/>
              </a:spcAft>
            </a:pPr>
            <a:r>
              <a:rPr lang="en-US" sz="1200" dirty="0" smtClean="0">
                <a:latin typeface="Times New Roman"/>
                <a:ea typeface="Calibri"/>
                <a:cs typeface="Times New Roman"/>
              </a:rPr>
              <a:t>a</a:t>
            </a:r>
            <a:r>
              <a:rPr lang="ru-RU" sz="1200" dirty="0" smtClean="0">
                <a:latin typeface="Times New Roman"/>
                <a:ea typeface="Calibri"/>
                <a:cs typeface="Times New Roman"/>
              </a:rPr>
              <a:t>)</a:t>
            </a:r>
            <a:endParaRPr lang="ru-RU" sz="1200" dirty="0">
              <a:ea typeface="Calibri"/>
              <a:cs typeface="Times New Roman"/>
            </a:endParaRPr>
          </a:p>
        </p:txBody>
      </p:sp>
      <p:sp>
        <p:nvSpPr>
          <p:cNvPr id="7" name="Rectangle 6"/>
          <p:cNvSpPr/>
          <p:nvPr/>
        </p:nvSpPr>
        <p:spPr>
          <a:xfrm>
            <a:off x="5429256" y="2857496"/>
            <a:ext cx="314509" cy="276422"/>
          </a:xfrm>
          <a:prstGeom prst="rect">
            <a:avLst/>
          </a:prstGeom>
        </p:spPr>
        <p:txBody>
          <a:bodyPr wrap="none">
            <a:spAutoFit/>
          </a:bodyPr>
          <a:lstStyle/>
          <a:p>
            <a:pPr algn="ctr">
              <a:lnSpc>
                <a:spcPct val="107000"/>
              </a:lnSpc>
              <a:spcAft>
                <a:spcPts val="0"/>
              </a:spcAft>
            </a:pPr>
            <a:r>
              <a:rPr lang="ru-RU" sz="1200" dirty="0" smtClean="0">
                <a:latin typeface="Times New Roman"/>
                <a:ea typeface="Calibri"/>
                <a:cs typeface="Times New Roman"/>
              </a:rPr>
              <a:t>б)</a:t>
            </a:r>
            <a:endParaRPr lang="ru-RU" sz="1200" dirty="0">
              <a:ea typeface="Calibri"/>
              <a:cs typeface="Times New Roman"/>
            </a:endParaRPr>
          </a:p>
        </p:txBody>
      </p:sp>
      <p:sp>
        <p:nvSpPr>
          <p:cNvPr id="21507" name="Rectangle 3"/>
          <p:cNvSpPr>
            <a:spLocks noChangeArrowheads="1"/>
          </p:cNvSpPr>
          <p:nvPr/>
        </p:nvSpPr>
        <p:spPr bwMode="auto">
          <a:xfrm>
            <a:off x="785786" y="142852"/>
            <a:ext cx="70009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Doses from </a:t>
            </a:r>
            <a:r>
              <a:rPr kumimoji="0" lang="en-US" sz="14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promt</a:t>
            </a:r>
            <a:r>
              <a:rPr kumimoji="0" lang="en-US" sz="1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neutrons and gamma quanta directly in the process of irradiation; the intensity of the proton beam is equal to 1•10</a:t>
            </a:r>
            <a:r>
              <a:rPr kumimoji="0" lang="en-US" sz="14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12</a:t>
            </a:r>
            <a:r>
              <a:rPr kumimoji="0" lang="en-US" sz="1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a:t>
            </a:r>
            <a:endParaRPr kumimoji="0" lang="en-US" sz="14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21508" name="Rectangle 4"/>
          <p:cNvSpPr>
            <a:spLocks noChangeArrowheads="1"/>
          </p:cNvSpPr>
          <p:nvPr/>
        </p:nvSpPr>
        <p:spPr bwMode="auto">
          <a:xfrm>
            <a:off x="714348" y="3071810"/>
            <a:ext cx="814393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Calculation by MCNPX. Distribution doses (</a:t>
            </a:r>
            <a:r>
              <a:rPr kumimoji="0" lang="en-US" sz="120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Sv</a:t>
            </a:r>
            <a:r>
              <a:rPr kumimoji="0" lang="en-US" sz="12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/h / proton) from neutrons (c) and gamma quanta (b) in the set up and around it from a single proton accelerator during operation</a:t>
            </a:r>
            <a:endParaRPr kumimoji="0" lang="en-US" sz="1800"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10" name="Рисунок 15"/>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2643174" y="3500438"/>
            <a:ext cx="3672000" cy="2753901"/>
          </a:xfrm>
          <a:prstGeom prst="rect">
            <a:avLst/>
          </a:prstGeom>
        </p:spPr>
      </p:pic>
      <p:sp>
        <p:nvSpPr>
          <p:cNvPr id="11" name="Rectangle 10"/>
          <p:cNvSpPr/>
          <p:nvPr/>
        </p:nvSpPr>
        <p:spPr>
          <a:xfrm>
            <a:off x="214282" y="6215082"/>
            <a:ext cx="8715436" cy="461665"/>
          </a:xfrm>
          <a:prstGeom prst="rect">
            <a:avLst/>
          </a:prstGeom>
        </p:spPr>
        <p:txBody>
          <a:bodyPr wrap="square">
            <a:spAutoFit/>
          </a:bodyPr>
          <a:lstStyle/>
          <a:p>
            <a:pPr algn="ctr"/>
            <a:r>
              <a:rPr lang="en-US" sz="1200" dirty="0" smtClean="0">
                <a:solidFill>
                  <a:srgbClr val="7030A0"/>
                </a:solidFill>
                <a:latin typeface="Times New Roman" pitchFamily="18" charset="0"/>
                <a:cs typeface="Times New Roman" pitchFamily="18" charset="0"/>
              </a:rPr>
              <a:t>Calculation </a:t>
            </a:r>
            <a:r>
              <a:rPr lang="en-US" sz="1200" dirty="0">
                <a:solidFill>
                  <a:srgbClr val="7030A0"/>
                </a:solidFill>
                <a:latin typeface="Times New Roman" pitchFamily="18" charset="0"/>
                <a:cs typeface="Times New Roman" pitchFamily="18" charset="0"/>
              </a:rPr>
              <a:t>for FLUKA. The distribution of the effective dose rate (</a:t>
            </a:r>
            <a:r>
              <a:rPr lang="en-US" sz="1200" dirty="0" err="1">
                <a:solidFill>
                  <a:srgbClr val="7030A0"/>
                </a:solidFill>
                <a:latin typeface="Times New Roman" pitchFamily="18" charset="0"/>
                <a:cs typeface="Times New Roman" pitchFamily="18" charset="0"/>
              </a:rPr>
              <a:t>Sv</a:t>
            </a:r>
            <a:r>
              <a:rPr lang="en-US" sz="1200" dirty="0">
                <a:solidFill>
                  <a:srgbClr val="7030A0"/>
                </a:solidFill>
                <a:latin typeface="Times New Roman" pitchFamily="18" charset="0"/>
                <a:cs typeface="Times New Roman" pitchFamily="18" charset="0"/>
              </a:rPr>
              <a:t>/h) from all particles in the installation and around it during operation of the accelerator</a:t>
            </a:r>
            <a:endParaRPr lang="ru-RU" sz="1200" dirty="0">
              <a:solidFill>
                <a:srgbClr val="7030A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57158" y="285728"/>
            <a:ext cx="864399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Conclusions for the effective dose rate during proton irradiation:</a:t>
            </a: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The maximum effective dose rate from neutrons at a proton source intensity S = 1.0e+12 p/s is </a:t>
            </a: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1.6e+5 </a:t>
            </a:r>
            <a:r>
              <a:rPr kumimoji="0" lang="en-US" sz="12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Sv</a:t>
            </a: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/h</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maximum effective dose rate of all particles at a proton source intensity S = 1.0e+12 p/s is ~ </a:t>
            </a: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2.6e+5 </a:t>
            </a:r>
            <a:r>
              <a:rPr kumimoji="0" lang="en-US" sz="12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Sv</a:t>
            </a:r>
            <a:r>
              <a:rPr kumimoji="0" lang="en-US" sz="1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/h</a:t>
            </a:r>
          </a:p>
          <a:p>
            <a:pPr marL="0" marR="0" lvl="0" indent="228600" algn="just" defTabSz="914400" rtl="0" eaLnBrk="0" fontAlgn="base" latinLnBrk="0" hangingPunct="0">
              <a:lnSpc>
                <a:spcPct val="100000"/>
              </a:lnSpc>
              <a:spcBef>
                <a:spcPct val="0"/>
              </a:spcBef>
              <a:spcAft>
                <a:spcPct val="0"/>
              </a:spcAft>
              <a:buClrTx/>
              <a:buSzTx/>
              <a:buFontTx/>
              <a:buChar char="•"/>
              <a:tabLst/>
            </a:pP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Continuous irradiation with a proton beam for 100 hours, then exposure; proton beam intensity is 1 • 10</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12</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 </a:t>
            </a:r>
            <a:endParaRPr kumimoji="0" lang="ru-RU" sz="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distribution of doses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Sv</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/h) from all particles in the installation and around after the </a:t>
            </a:r>
            <a:r>
              <a:rPr kumimoji="0" lang="en-US" sz="12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discontinuation </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of irradiation is shown in Fig.10 and the installation activity (</a:t>
            </a:r>
            <a:r>
              <a:rPr kumimoji="0" lang="en-US" sz="1200" b="0"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Bq</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/cm</a:t>
            </a:r>
            <a:r>
              <a:rPr kumimoji="0" lang="en-US" sz="12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3</a:t>
            </a:r>
            <a:r>
              <a:rPr kumimoji="0" lang="en-US" sz="12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is shown in Fig.11</a:t>
            </a:r>
            <a:endParaRPr kumimoji="0" lang="en-US" sz="1800" b="0"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22534" name="Рисунок 4"/>
          <p:cNvPicPr>
            <a:picLocks noChangeAspect="1" noChangeArrowheads="1"/>
          </p:cNvPicPr>
          <p:nvPr/>
        </p:nvPicPr>
        <p:blipFill>
          <a:blip r:embed="rId2" cstate="print"/>
          <a:srcRect/>
          <a:stretch>
            <a:fillRect/>
          </a:stretch>
        </p:blipFill>
        <p:spPr bwMode="auto">
          <a:xfrm>
            <a:off x="1428728" y="1857364"/>
            <a:ext cx="2562225" cy="1924050"/>
          </a:xfrm>
          <a:prstGeom prst="rect">
            <a:avLst/>
          </a:prstGeom>
          <a:noFill/>
        </p:spPr>
      </p:pic>
      <p:pic>
        <p:nvPicPr>
          <p:cNvPr id="22533" name="Рисунок 5"/>
          <p:cNvPicPr>
            <a:picLocks noChangeAspect="1" noChangeArrowheads="1"/>
          </p:cNvPicPr>
          <p:nvPr/>
        </p:nvPicPr>
        <p:blipFill>
          <a:blip r:embed="rId3" cstate="print"/>
          <a:srcRect/>
          <a:stretch>
            <a:fillRect/>
          </a:stretch>
        </p:blipFill>
        <p:spPr bwMode="auto">
          <a:xfrm>
            <a:off x="4572000" y="1857364"/>
            <a:ext cx="2476500" cy="1857375"/>
          </a:xfrm>
          <a:prstGeom prst="rect">
            <a:avLst/>
          </a:prstGeom>
          <a:noFill/>
        </p:spPr>
      </p:pic>
      <p:pic>
        <p:nvPicPr>
          <p:cNvPr id="22532" name="Рисунок 6"/>
          <p:cNvPicPr>
            <a:picLocks noChangeAspect="1" noChangeArrowheads="1"/>
          </p:cNvPicPr>
          <p:nvPr/>
        </p:nvPicPr>
        <p:blipFill>
          <a:blip r:embed="rId4" cstate="print"/>
          <a:srcRect/>
          <a:stretch>
            <a:fillRect/>
          </a:stretch>
        </p:blipFill>
        <p:spPr bwMode="auto">
          <a:xfrm>
            <a:off x="928662" y="3929066"/>
            <a:ext cx="2428875" cy="1819275"/>
          </a:xfrm>
          <a:prstGeom prst="rect">
            <a:avLst/>
          </a:prstGeom>
          <a:noFill/>
        </p:spPr>
      </p:pic>
      <p:pic>
        <p:nvPicPr>
          <p:cNvPr id="22531" name="Рисунок 7"/>
          <p:cNvPicPr>
            <a:picLocks noChangeAspect="1" noChangeArrowheads="1"/>
          </p:cNvPicPr>
          <p:nvPr/>
        </p:nvPicPr>
        <p:blipFill>
          <a:blip r:embed="rId5" cstate="print"/>
          <a:srcRect/>
          <a:stretch>
            <a:fillRect/>
          </a:stretch>
        </p:blipFill>
        <p:spPr bwMode="auto">
          <a:xfrm>
            <a:off x="3643306" y="3929066"/>
            <a:ext cx="2466975" cy="1847850"/>
          </a:xfrm>
          <a:prstGeom prst="rect">
            <a:avLst/>
          </a:prstGeom>
          <a:noFill/>
        </p:spPr>
      </p:pic>
      <p:pic>
        <p:nvPicPr>
          <p:cNvPr id="22530" name="Рисунок 8"/>
          <p:cNvPicPr>
            <a:picLocks noChangeAspect="1" noChangeArrowheads="1"/>
          </p:cNvPicPr>
          <p:nvPr/>
        </p:nvPicPr>
        <p:blipFill>
          <a:blip r:embed="rId6" cstate="print"/>
          <a:srcRect/>
          <a:stretch>
            <a:fillRect/>
          </a:stretch>
        </p:blipFill>
        <p:spPr bwMode="auto">
          <a:xfrm>
            <a:off x="6286512" y="3929066"/>
            <a:ext cx="2562225" cy="1924050"/>
          </a:xfrm>
          <a:prstGeom prst="rect">
            <a:avLst/>
          </a:prstGeom>
          <a:noFill/>
        </p:spPr>
      </p:pic>
      <p:sp>
        <p:nvSpPr>
          <p:cNvPr id="9" name="Rectangle 8"/>
          <p:cNvSpPr/>
          <p:nvPr/>
        </p:nvSpPr>
        <p:spPr>
          <a:xfrm>
            <a:off x="2786050" y="3643314"/>
            <a:ext cx="320922" cy="276999"/>
          </a:xfrm>
          <a:prstGeom prst="rect">
            <a:avLst/>
          </a:prstGeom>
        </p:spPr>
        <p:txBody>
          <a:bodyPr wrap="none">
            <a:spAutoFit/>
          </a:bodyPr>
          <a:lstStyle/>
          <a:p>
            <a:r>
              <a:rPr lang="ru-RU" sz="1200" dirty="0"/>
              <a:t>1)</a:t>
            </a:r>
          </a:p>
        </p:txBody>
      </p:sp>
      <p:sp>
        <p:nvSpPr>
          <p:cNvPr id="10" name="Rectangle 9"/>
          <p:cNvSpPr/>
          <p:nvPr/>
        </p:nvSpPr>
        <p:spPr>
          <a:xfrm>
            <a:off x="6000760" y="3571876"/>
            <a:ext cx="320922" cy="276999"/>
          </a:xfrm>
          <a:prstGeom prst="rect">
            <a:avLst/>
          </a:prstGeom>
        </p:spPr>
        <p:txBody>
          <a:bodyPr wrap="none">
            <a:spAutoFit/>
          </a:bodyPr>
          <a:lstStyle/>
          <a:p>
            <a:r>
              <a:rPr lang="ru-RU" sz="1200" dirty="0"/>
              <a:t>2)</a:t>
            </a:r>
          </a:p>
        </p:txBody>
      </p:sp>
      <p:sp>
        <p:nvSpPr>
          <p:cNvPr id="11" name="Rectangle 10"/>
          <p:cNvSpPr/>
          <p:nvPr/>
        </p:nvSpPr>
        <p:spPr>
          <a:xfrm>
            <a:off x="2285984" y="5572140"/>
            <a:ext cx="320922" cy="276999"/>
          </a:xfrm>
          <a:prstGeom prst="rect">
            <a:avLst/>
          </a:prstGeom>
        </p:spPr>
        <p:txBody>
          <a:bodyPr wrap="none">
            <a:spAutoFit/>
          </a:bodyPr>
          <a:lstStyle/>
          <a:p>
            <a:r>
              <a:rPr lang="ru-RU" sz="1200" dirty="0"/>
              <a:t>3)</a:t>
            </a:r>
          </a:p>
        </p:txBody>
      </p:sp>
      <p:sp>
        <p:nvSpPr>
          <p:cNvPr id="12" name="Rectangle 11"/>
          <p:cNvSpPr/>
          <p:nvPr/>
        </p:nvSpPr>
        <p:spPr>
          <a:xfrm>
            <a:off x="5000628" y="5643578"/>
            <a:ext cx="320922" cy="276999"/>
          </a:xfrm>
          <a:prstGeom prst="rect">
            <a:avLst/>
          </a:prstGeom>
        </p:spPr>
        <p:txBody>
          <a:bodyPr wrap="none">
            <a:spAutoFit/>
          </a:bodyPr>
          <a:lstStyle/>
          <a:p>
            <a:r>
              <a:rPr lang="ru-RU" sz="1200" dirty="0"/>
              <a:t>4)</a:t>
            </a:r>
          </a:p>
        </p:txBody>
      </p:sp>
      <p:sp>
        <p:nvSpPr>
          <p:cNvPr id="13" name="Rectangle 12"/>
          <p:cNvSpPr/>
          <p:nvPr/>
        </p:nvSpPr>
        <p:spPr>
          <a:xfrm>
            <a:off x="7572396" y="5643578"/>
            <a:ext cx="320922" cy="276999"/>
          </a:xfrm>
          <a:prstGeom prst="rect">
            <a:avLst/>
          </a:prstGeom>
        </p:spPr>
        <p:txBody>
          <a:bodyPr wrap="none">
            <a:spAutoFit/>
          </a:bodyPr>
          <a:lstStyle/>
          <a:p>
            <a:r>
              <a:rPr lang="ru-RU" sz="1200" dirty="0"/>
              <a:t>5)</a:t>
            </a:r>
          </a:p>
        </p:txBody>
      </p:sp>
      <p:sp>
        <p:nvSpPr>
          <p:cNvPr id="14" name="Rectangle 13"/>
          <p:cNvSpPr/>
          <p:nvPr/>
        </p:nvSpPr>
        <p:spPr>
          <a:xfrm>
            <a:off x="142844" y="6072206"/>
            <a:ext cx="8858312" cy="523220"/>
          </a:xfrm>
          <a:prstGeom prst="rect">
            <a:avLst/>
          </a:prstGeom>
        </p:spPr>
        <p:txBody>
          <a:bodyPr wrap="square">
            <a:spAutoFit/>
          </a:bodyPr>
          <a:lstStyle/>
          <a:p>
            <a:r>
              <a:rPr lang="en-US" sz="1400" dirty="0" smtClean="0">
                <a:solidFill>
                  <a:srgbClr val="7030A0"/>
                </a:solidFill>
                <a:latin typeface="Times New Roman" pitchFamily="18" charset="0"/>
                <a:cs typeface="Times New Roman" pitchFamily="18" charset="0"/>
              </a:rPr>
              <a:t>Calculation </a:t>
            </a:r>
            <a:r>
              <a:rPr lang="en-US" sz="1400" dirty="0">
                <a:solidFill>
                  <a:srgbClr val="7030A0"/>
                </a:solidFill>
                <a:latin typeface="Times New Roman" pitchFamily="18" charset="0"/>
                <a:cs typeface="Times New Roman" pitchFamily="18" charset="0"/>
              </a:rPr>
              <a:t>by FLUKA. The drop in the full dose rate (</a:t>
            </a:r>
            <a:r>
              <a:rPr lang="en-US" sz="1400" dirty="0" err="1">
                <a:solidFill>
                  <a:srgbClr val="7030A0"/>
                </a:solidFill>
                <a:latin typeface="Times New Roman" pitchFamily="18" charset="0"/>
                <a:cs typeface="Times New Roman" pitchFamily="18" charset="0"/>
              </a:rPr>
              <a:t>Sv</a:t>
            </a:r>
            <a:r>
              <a:rPr lang="en-US" sz="1400" dirty="0">
                <a:solidFill>
                  <a:srgbClr val="7030A0"/>
                </a:solidFill>
                <a:latin typeface="Times New Roman" pitchFamily="18" charset="0"/>
                <a:cs typeface="Times New Roman" pitchFamily="18" charset="0"/>
              </a:rPr>
              <a:t>/hour) from all particles in the installation and around it after irradiation for 100 hours at different exposures: 1–6 s, 2–1 days, 3–30 days, 4–180 days, 5 – 1 year.</a:t>
            </a:r>
            <a:endParaRPr lang="ru-RU" sz="1400" dirty="0">
              <a:solidFill>
                <a:srgbClr val="7030A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p:cNvSpPr/>
          <p:nvPr/>
        </p:nvSpPr>
        <p:spPr>
          <a:xfrm>
            <a:off x="571472" y="3500438"/>
            <a:ext cx="8358246" cy="523220"/>
          </a:xfrm>
          <a:prstGeom prst="rect">
            <a:avLst/>
          </a:prstGeom>
        </p:spPr>
        <p:txBody>
          <a:bodyPr wrap="square">
            <a:spAutoFit/>
          </a:bodyPr>
          <a:lstStyle/>
          <a:p>
            <a:pPr algn="ctr"/>
            <a:r>
              <a:rPr lang="en-US" sz="1400" dirty="0" smtClean="0">
                <a:solidFill>
                  <a:srgbClr val="7030A0"/>
                </a:solidFill>
                <a:latin typeface="Times New Roman" pitchFamily="18" charset="0"/>
                <a:cs typeface="Times New Roman" pitchFamily="18" charset="0"/>
              </a:rPr>
              <a:t>Decrease </a:t>
            </a:r>
            <a:r>
              <a:rPr lang="en-US" sz="1400" dirty="0">
                <a:solidFill>
                  <a:srgbClr val="7030A0"/>
                </a:solidFill>
                <a:latin typeface="Times New Roman" pitchFamily="18" charset="0"/>
                <a:cs typeface="Times New Roman" pitchFamily="18" charset="0"/>
              </a:rPr>
              <a:t>of the maximum dose rate around the BURAN facility as a function of the exposure time when the installation is irradiated for 100 hours with a proton beam intensity of 1•10</a:t>
            </a:r>
            <a:r>
              <a:rPr lang="en-US" sz="1400" baseline="30000" dirty="0">
                <a:solidFill>
                  <a:srgbClr val="7030A0"/>
                </a:solidFill>
                <a:latin typeface="Times New Roman" pitchFamily="18" charset="0"/>
                <a:cs typeface="Times New Roman" pitchFamily="18" charset="0"/>
              </a:rPr>
              <a:t>12</a:t>
            </a:r>
            <a:r>
              <a:rPr lang="en-US" sz="1400" dirty="0">
                <a:solidFill>
                  <a:srgbClr val="7030A0"/>
                </a:solidFill>
                <a:latin typeface="Times New Roman" pitchFamily="18" charset="0"/>
                <a:cs typeface="Times New Roman" pitchFamily="18" charset="0"/>
              </a:rPr>
              <a:t> p/s</a:t>
            </a:r>
            <a:endParaRPr lang="ru-RU" sz="1400" dirty="0">
              <a:solidFill>
                <a:srgbClr val="7030A0"/>
              </a:solidFill>
              <a:latin typeface="Times New Roman" pitchFamily="18" charset="0"/>
              <a:cs typeface="Times New Roman" pitchFamily="18" charset="0"/>
            </a:endParaRPr>
          </a:p>
        </p:txBody>
      </p:sp>
      <p:sp>
        <p:nvSpPr>
          <p:cNvPr id="23556" name="Rectangle 4"/>
          <p:cNvSpPr>
            <a:spLocks noChangeArrowheads="1"/>
          </p:cNvSpPr>
          <p:nvPr/>
        </p:nvSpPr>
        <p:spPr bwMode="auto">
          <a:xfrm>
            <a:off x="571472" y="4572008"/>
            <a:ext cx="828680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Table 1. Changes in the maximum effective dose rate around the BURAN set up during the during a downturn in the activity of set up  after its irradiation for 100 hours with a proton beam intensity of 1•10</a:t>
            </a:r>
            <a:r>
              <a:rPr kumimoji="0" lang="en-US" sz="14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12</a:t>
            </a:r>
            <a:r>
              <a:rPr kumimoji="0" lang="en-US" sz="1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a:t>
            </a:r>
            <a:endParaRPr kumimoji="0" lang="en-US" sz="1400" b="0" i="0" u="none" strike="noStrike" cap="none" normalizeH="0" baseline="0" dirty="0" smtClean="0">
              <a:ln>
                <a:noFill/>
              </a:ln>
              <a:solidFill>
                <a:srgbClr val="7030A0"/>
              </a:solidFill>
              <a:effectLst/>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714480" y="5286388"/>
          <a:ext cx="6143668" cy="1043686"/>
        </p:xfrm>
        <a:graphic>
          <a:graphicData uri="http://schemas.openxmlformats.org/drawingml/2006/table">
            <a:tbl>
              <a:tblPr/>
              <a:tblGrid>
                <a:gridCol w="1520176"/>
                <a:gridCol w="770582"/>
                <a:gridCol w="805063"/>
                <a:gridCol w="736101"/>
                <a:gridCol w="770582"/>
                <a:gridCol w="770582"/>
                <a:gridCol w="770582"/>
              </a:tblGrid>
              <a:tr h="207010">
                <a:tc>
                  <a:txBody>
                    <a:bodyPr/>
                    <a:lstStyle/>
                    <a:p>
                      <a:pPr>
                        <a:lnSpc>
                          <a:spcPct val="107000"/>
                        </a:lnSpc>
                        <a:spcAft>
                          <a:spcPts val="0"/>
                        </a:spcAft>
                      </a:pPr>
                      <a:r>
                        <a:rPr lang="en-US" sz="1600" dirty="0">
                          <a:latin typeface="Calibri"/>
                          <a:ea typeface="Calibri"/>
                          <a:cs typeface="Times New Roman"/>
                        </a:rPr>
                        <a:t>Exposure Time, Days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0</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6 </a:t>
                      </a:r>
                      <a:r>
                        <a:rPr lang="en-US" sz="1600" dirty="0">
                          <a:latin typeface="Times New Roman"/>
                          <a:ea typeface="Calibri"/>
                          <a:cs typeface="Times New Roman"/>
                        </a:rPr>
                        <a:t>sec</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30</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180</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365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265">
                <a:tc>
                  <a:txBody>
                    <a:bodyPr/>
                    <a:lstStyle/>
                    <a:p>
                      <a:pPr>
                        <a:lnSpc>
                          <a:spcPct val="107000"/>
                        </a:lnSpc>
                        <a:spcAft>
                          <a:spcPts val="0"/>
                        </a:spcAft>
                      </a:pPr>
                      <a:r>
                        <a:rPr lang="en-US" sz="1600">
                          <a:latin typeface="Calibri"/>
                          <a:ea typeface="Calibri"/>
                          <a:cs typeface="Times New Roman"/>
                        </a:rPr>
                        <a:t>Maximum Dose Rate, Sv/hour</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266400</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47</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5,7</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0,2</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0,01</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0,004</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11"/>
          <p:cNvGrpSpPr/>
          <p:nvPr/>
        </p:nvGrpSpPr>
        <p:grpSpPr>
          <a:xfrm>
            <a:off x="479563" y="142852"/>
            <a:ext cx="3882865" cy="3000396"/>
            <a:chOff x="479563" y="142852"/>
            <a:chExt cx="3882865" cy="3000396"/>
          </a:xfrm>
        </p:grpSpPr>
        <p:graphicFrame>
          <p:nvGraphicFramePr>
            <p:cNvPr id="23554" name="Object 2"/>
            <p:cNvGraphicFramePr>
              <a:graphicFrameLocks noChangeAspect="1"/>
            </p:cNvGraphicFramePr>
            <p:nvPr/>
          </p:nvGraphicFramePr>
          <p:xfrm>
            <a:off x="479563" y="142852"/>
            <a:ext cx="3882865" cy="3000396"/>
          </p:xfrm>
          <a:graphic>
            <a:graphicData uri="http://schemas.openxmlformats.org/presentationml/2006/ole">
              <p:oleObj spid="_x0000_s67586" name="Graph" r:id="rId3" imgW="2940932" imgH="2252494" progId="Origin50.Graph">
                <p:embed/>
              </p:oleObj>
            </a:graphicData>
          </a:graphic>
        </p:graphicFrame>
        <p:sp>
          <p:nvSpPr>
            <p:cNvPr id="9" name="Rectangle 8"/>
            <p:cNvSpPr/>
            <p:nvPr/>
          </p:nvSpPr>
          <p:spPr>
            <a:xfrm>
              <a:off x="1928794" y="2786058"/>
              <a:ext cx="1207403" cy="184666"/>
            </a:xfrm>
            <a:prstGeom prst="rect">
              <a:avLst/>
            </a:prstGeom>
            <a:solidFill>
              <a:schemeClr val="bg1"/>
            </a:solidFill>
          </p:spPr>
          <p:txBody>
            <a:bodyPr wrap="square" tIns="0" bIns="0">
              <a:spAutoFit/>
            </a:bodyPr>
            <a:lstStyle/>
            <a:p>
              <a:pPr algn="ctr"/>
              <a:r>
                <a:rPr lang="en-US" sz="1200" dirty="0" smtClean="0"/>
                <a:t>days</a:t>
              </a:r>
              <a:endParaRPr lang="en-US" sz="1200" dirty="0"/>
            </a:p>
          </p:txBody>
        </p:sp>
        <p:sp>
          <p:nvSpPr>
            <p:cNvPr id="10" name="Rectangle 9"/>
            <p:cNvSpPr/>
            <p:nvPr/>
          </p:nvSpPr>
          <p:spPr>
            <a:xfrm>
              <a:off x="500034" y="500042"/>
              <a:ext cx="369332" cy="1810496"/>
            </a:xfrm>
            <a:prstGeom prst="rect">
              <a:avLst/>
            </a:prstGeom>
            <a:solidFill>
              <a:schemeClr val="bg1"/>
            </a:solidFill>
          </p:spPr>
          <p:txBody>
            <a:bodyPr vert="vert270" wrap="square">
              <a:spAutoFit/>
            </a:bodyPr>
            <a:lstStyle/>
            <a:p>
              <a:r>
                <a:rPr lang="en-US" sz="1200" dirty="0" smtClean="0"/>
                <a:t>Maximum dose, </a:t>
              </a:r>
              <a:r>
                <a:rPr lang="en-US" sz="1200" dirty="0" err="1" smtClean="0"/>
                <a:t>Sv</a:t>
              </a:r>
              <a:r>
                <a:rPr lang="en-US" sz="1200" dirty="0" smtClean="0"/>
                <a:t>/hour</a:t>
              </a:r>
              <a:endParaRPr lang="en-US" sz="1200" dirty="0"/>
            </a:p>
          </p:txBody>
        </p:sp>
      </p:grpSp>
      <p:grpSp>
        <p:nvGrpSpPr>
          <p:cNvPr id="3" name="Group 12"/>
          <p:cNvGrpSpPr/>
          <p:nvPr/>
        </p:nvGrpSpPr>
        <p:grpSpPr>
          <a:xfrm>
            <a:off x="4643438" y="142852"/>
            <a:ext cx="3790416" cy="2928958"/>
            <a:chOff x="4643438" y="142852"/>
            <a:chExt cx="3790416" cy="2928958"/>
          </a:xfrm>
        </p:grpSpPr>
        <p:graphicFrame>
          <p:nvGraphicFramePr>
            <p:cNvPr id="23553" name="Object 1"/>
            <p:cNvGraphicFramePr>
              <a:graphicFrameLocks noChangeAspect="1"/>
            </p:cNvGraphicFramePr>
            <p:nvPr/>
          </p:nvGraphicFramePr>
          <p:xfrm>
            <a:off x="4643438" y="142852"/>
            <a:ext cx="3790416" cy="2928958"/>
          </p:xfrm>
          <a:graphic>
            <a:graphicData uri="http://schemas.openxmlformats.org/presentationml/2006/ole">
              <p:oleObj spid="_x0000_s67587" name="Graph" r:id="rId4" imgW="2940932" imgH="2252494" progId="Origin50.Graph">
                <p:embed/>
              </p:oleObj>
            </a:graphicData>
          </a:graphic>
        </p:graphicFrame>
        <p:sp>
          <p:nvSpPr>
            <p:cNvPr id="8" name="Rectangle 7"/>
            <p:cNvSpPr/>
            <p:nvPr/>
          </p:nvSpPr>
          <p:spPr>
            <a:xfrm>
              <a:off x="6143636" y="2786058"/>
              <a:ext cx="1207403" cy="184666"/>
            </a:xfrm>
            <a:prstGeom prst="rect">
              <a:avLst/>
            </a:prstGeom>
            <a:solidFill>
              <a:schemeClr val="bg1"/>
            </a:solidFill>
          </p:spPr>
          <p:txBody>
            <a:bodyPr wrap="square" tIns="0" bIns="0">
              <a:spAutoFit/>
            </a:bodyPr>
            <a:lstStyle/>
            <a:p>
              <a:pPr algn="ctr"/>
              <a:r>
                <a:rPr lang="en-US" sz="1200" dirty="0" smtClean="0"/>
                <a:t>days</a:t>
              </a:r>
              <a:endParaRPr lang="en-US" sz="1200" dirty="0"/>
            </a:p>
          </p:txBody>
        </p:sp>
        <p:sp>
          <p:nvSpPr>
            <p:cNvPr id="11" name="Rectangle 10"/>
            <p:cNvSpPr/>
            <p:nvPr/>
          </p:nvSpPr>
          <p:spPr>
            <a:xfrm>
              <a:off x="4643438" y="714356"/>
              <a:ext cx="369332" cy="1810496"/>
            </a:xfrm>
            <a:prstGeom prst="rect">
              <a:avLst/>
            </a:prstGeom>
            <a:solidFill>
              <a:schemeClr val="bg1"/>
            </a:solidFill>
          </p:spPr>
          <p:txBody>
            <a:bodyPr vert="vert270" wrap="square">
              <a:spAutoFit/>
            </a:bodyPr>
            <a:lstStyle/>
            <a:p>
              <a:r>
                <a:rPr lang="en-US" sz="1200" dirty="0" smtClean="0"/>
                <a:t>Maximum dose, </a:t>
              </a:r>
              <a:r>
                <a:rPr lang="en-US" sz="1200" dirty="0" err="1" smtClean="0"/>
                <a:t>Sv</a:t>
              </a:r>
              <a:r>
                <a:rPr lang="en-US" sz="1200" dirty="0" smtClean="0"/>
                <a:t>/hour</a:t>
              </a:r>
              <a:endParaRPr lang="en-US" sz="1200"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Рисунок 9"/>
          <p:cNvPicPr>
            <a:picLocks noChangeAspect="1" noChangeArrowheads="1"/>
          </p:cNvPicPr>
          <p:nvPr/>
        </p:nvPicPr>
        <p:blipFill>
          <a:blip r:embed="rId2" cstate="print"/>
          <a:srcRect/>
          <a:stretch>
            <a:fillRect/>
          </a:stretch>
        </p:blipFill>
        <p:spPr bwMode="auto">
          <a:xfrm>
            <a:off x="1571604" y="142852"/>
            <a:ext cx="2495550" cy="1866900"/>
          </a:xfrm>
          <a:prstGeom prst="rect">
            <a:avLst/>
          </a:prstGeom>
          <a:noFill/>
        </p:spPr>
      </p:pic>
      <p:pic>
        <p:nvPicPr>
          <p:cNvPr id="24580" name="Рисунок 10"/>
          <p:cNvPicPr>
            <a:picLocks noChangeAspect="1" noChangeArrowheads="1"/>
          </p:cNvPicPr>
          <p:nvPr/>
        </p:nvPicPr>
        <p:blipFill>
          <a:blip r:embed="rId3" cstate="print"/>
          <a:srcRect/>
          <a:stretch>
            <a:fillRect/>
          </a:stretch>
        </p:blipFill>
        <p:spPr bwMode="auto">
          <a:xfrm>
            <a:off x="4500562" y="142852"/>
            <a:ext cx="2447925" cy="1838325"/>
          </a:xfrm>
          <a:prstGeom prst="rect">
            <a:avLst/>
          </a:prstGeom>
          <a:noFill/>
        </p:spPr>
      </p:pic>
      <p:pic>
        <p:nvPicPr>
          <p:cNvPr id="24579" name="Рисунок 11"/>
          <p:cNvPicPr>
            <a:picLocks noChangeAspect="1" noChangeArrowheads="1"/>
          </p:cNvPicPr>
          <p:nvPr/>
        </p:nvPicPr>
        <p:blipFill>
          <a:blip r:embed="rId4" cstate="print"/>
          <a:srcRect/>
          <a:stretch>
            <a:fillRect/>
          </a:stretch>
        </p:blipFill>
        <p:spPr bwMode="auto">
          <a:xfrm>
            <a:off x="214282" y="2357430"/>
            <a:ext cx="2657475" cy="1990725"/>
          </a:xfrm>
          <a:prstGeom prst="rect">
            <a:avLst/>
          </a:prstGeom>
          <a:noFill/>
        </p:spPr>
      </p:pic>
      <p:pic>
        <p:nvPicPr>
          <p:cNvPr id="24578" name="Picture 2"/>
          <p:cNvPicPr>
            <a:picLocks noChangeAspect="1" noChangeArrowheads="1"/>
          </p:cNvPicPr>
          <p:nvPr/>
        </p:nvPicPr>
        <p:blipFill>
          <a:blip r:embed="rId5" cstate="print"/>
          <a:srcRect/>
          <a:stretch>
            <a:fillRect/>
          </a:stretch>
        </p:blipFill>
        <p:spPr bwMode="auto">
          <a:xfrm>
            <a:off x="3000364" y="2357430"/>
            <a:ext cx="2562225" cy="1924050"/>
          </a:xfrm>
          <a:prstGeom prst="rect">
            <a:avLst/>
          </a:prstGeom>
          <a:noFill/>
        </p:spPr>
      </p:pic>
      <p:pic>
        <p:nvPicPr>
          <p:cNvPr id="24577" name="Рисунок 12"/>
          <p:cNvPicPr>
            <a:picLocks noChangeAspect="1" noChangeArrowheads="1"/>
          </p:cNvPicPr>
          <p:nvPr/>
        </p:nvPicPr>
        <p:blipFill>
          <a:blip r:embed="rId6" cstate="print"/>
          <a:srcRect/>
          <a:stretch>
            <a:fillRect/>
          </a:stretch>
        </p:blipFill>
        <p:spPr bwMode="auto">
          <a:xfrm>
            <a:off x="6000760" y="2285992"/>
            <a:ext cx="2638425" cy="1981200"/>
          </a:xfrm>
          <a:prstGeom prst="rect">
            <a:avLst/>
          </a:prstGeom>
          <a:noFill/>
        </p:spPr>
      </p:pic>
      <p:sp>
        <p:nvSpPr>
          <p:cNvPr id="8" name="Rectangle 7"/>
          <p:cNvSpPr/>
          <p:nvPr/>
        </p:nvSpPr>
        <p:spPr>
          <a:xfrm>
            <a:off x="2928926" y="1857364"/>
            <a:ext cx="333746" cy="307777"/>
          </a:xfrm>
          <a:prstGeom prst="rect">
            <a:avLst/>
          </a:prstGeom>
        </p:spPr>
        <p:txBody>
          <a:bodyPr wrap="none">
            <a:spAutoFit/>
          </a:bodyPr>
          <a:lstStyle/>
          <a:p>
            <a:r>
              <a:rPr lang="ru-RU" sz="1400" dirty="0" smtClean="0">
                <a:latin typeface="Times New Roman"/>
                <a:ea typeface="Calibri"/>
                <a:cs typeface="Times New Roman"/>
              </a:rPr>
              <a:t>1)</a:t>
            </a:r>
            <a:endParaRPr lang="ru-RU" sz="1400" dirty="0"/>
          </a:p>
        </p:txBody>
      </p:sp>
      <p:sp>
        <p:nvSpPr>
          <p:cNvPr id="9" name="Rectangle 8"/>
          <p:cNvSpPr/>
          <p:nvPr/>
        </p:nvSpPr>
        <p:spPr>
          <a:xfrm>
            <a:off x="5857884" y="1857364"/>
            <a:ext cx="333746" cy="307777"/>
          </a:xfrm>
          <a:prstGeom prst="rect">
            <a:avLst/>
          </a:prstGeom>
        </p:spPr>
        <p:txBody>
          <a:bodyPr wrap="none">
            <a:spAutoFit/>
          </a:bodyPr>
          <a:lstStyle/>
          <a:p>
            <a:r>
              <a:rPr lang="ru-RU" sz="1400" dirty="0" smtClean="0">
                <a:latin typeface="Times New Roman"/>
                <a:ea typeface="Calibri"/>
                <a:cs typeface="Times New Roman"/>
              </a:rPr>
              <a:t>2)</a:t>
            </a:r>
            <a:endParaRPr lang="ru-RU" sz="1400" dirty="0"/>
          </a:p>
        </p:txBody>
      </p:sp>
      <p:sp>
        <p:nvSpPr>
          <p:cNvPr id="10" name="Rectangle 9"/>
          <p:cNvSpPr/>
          <p:nvPr/>
        </p:nvSpPr>
        <p:spPr>
          <a:xfrm>
            <a:off x="1714480" y="4143380"/>
            <a:ext cx="333746" cy="311496"/>
          </a:xfrm>
          <a:prstGeom prst="rect">
            <a:avLst/>
          </a:prstGeom>
        </p:spPr>
        <p:txBody>
          <a:bodyPr wrap="none">
            <a:spAutoFit/>
          </a:bodyPr>
          <a:lstStyle/>
          <a:p>
            <a:pPr algn="ctr">
              <a:lnSpc>
                <a:spcPct val="107000"/>
              </a:lnSpc>
              <a:spcAft>
                <a:spcPts val="0"/>
              </a:spcAft>
            </a:pPr>
            <a:r>
              <a:rPr lang="ru-RU" sz="1400" dirty="0" smtClean="0">
                <a:latin typeface="Times New Roman"/>
                <a:ea typeface="Calibri"/>
                <a:cs typeface="Times New Roman"/>
              </a:rPr>
              <a:t>3)</a:t>
            </a:r>
            <a:endParaRPr lang="ru-RU" sz="1400" dirty="0">
              <a:ea typeface="Calibri"/>
              <a:cs typeface="Times New Roman"/>
            </a:endParaRPr>
          </a:p>
        </p:txBody>
      </p:sp>
      <p:sp>
        <p:nvSpPr>
          <p:cNvPr id="11" name="Rectangle 10"/>
          <p:cNvSpPr/>
          <p:nvPr/>
        </p:nvSpPr>
        <p:spPr>
          <a:xfrm>
            <a:off x="4357686" y="4143380"/>
            <a:ext cx="333746" cy="311496"/>
          </a:xfrm>
          <a:prstGeom prst="rect">
            <a:avLst/>
          </a:prstGeom>
        </p:spPr>
        <p:txBody>
          <a:bodyPr wrap="none">
            <a:spAutoFit/>
          </a:bodyPr>
          <a:lstStyle/>
          <a:p>
            <a:pPr algn="ctr">
              <a:lnSpc>
                <a:spcPct val="107000"/>
              </a:lnSpc>
              <a:spcAft>
                <a:spcPts val="0"/>
              </a:spcAft>
            </a:pPr>
            <a:r>
              <a:rPr lang="ru-RU" sz="1400" dirty="0" smtClean="0">
                <a:latin typeface="Times New Roman"/>
                <a:ea typeface="Calibri"/>
                <a:cs typeface="Times New Roman"/>
              </a:rPr>
              <a:t>4)</a:t>
            </a:r>
            <a:endParaRPr lang="ru-RU" sz="1400" dirty="0">
              <a:ea typeface="Calibri"/>
              <a:cs typeface="Times New Roman"/>
            </a:endParaRPr>
          </a:p>
        </p:txBody>
      </p:sp>
      <p:sp>
        <p:nvSpPr>
          <p:cNvPr id="12" name="Rectangle 11"/>
          <p:cNvSpPr/>
          <p:nvPr/>
        </p:nvSpPr>
        <p:spPr>
          <a:xfrm>
            <a:off x="7429520" y="4071942"/>
            <a:ext cx="333746" cy="311496"/>
          </a:xfrm>
          <a:prstGeom prst="rect">
            <a:avLst/>
          </a:prstGeom>
        </p:spPr>
        <p:txBody>
          <a:bodyPr wrap="none">
            <a:spAutoFit/>
          </a:bodyPr>
          <a:lstStyle/>
          <a:p>
            <a:pPr algn="ctr">
              <a:lnSpc>
                <a:spcPct val="107000"/>
              </a:lnSpc>
              <a:spcAft>
                <a:spcPts val="0"/>
              </a:spcAft>
            </a:pPr>
            <a:r>
              <a:rPr lang="ru-RU" sz="1400" dirty="0" smtClean="0">
                <a:latin typeface="Times New Roman"/>
                <a:ea typeface="Calibri"/>
                <a:cs typeface="Times New Roman"/>
              </a:rPr>
              <a:t>5)</a:t>
            </a:r>
            <a:endParaRPr lang="ru-RU" sz="1400" dirty="0">
              <a:ea typeface="Calibri"/>
              <a:cs typeface="Times New Roman"/>
            </a:endParaRPr>
          </a:p>
        </p:txBody>
      </p:sp>
      <p:sp>
        <p:nvSpPr>
          <p:cNvPr id="13" name="Rectangle 12"/>
          <p:cNvSpPr/>
          <p:nvPr/>
        </p:nvSpPr>
        <p:spPr>
          <a:xfrm>
            <a:off x="357158" y="4786322"/>
            <a:ext cx="8643998" cy="523220"/>
          </a:xfrm>
          <a:prstGeom prst="rect">
            <a:avLst/>
          </a:prstGeom>
        </p:spPr>
        <p:txBody>
          <a:bodyPr wrap="square">
            <a:spAutoFit/>
          </a:bodyPr>
          <a:lstStyle/>
          <a:p>
            <a:pPr algn="ctr"/>
            <a:r>
              <a:rPr lang="en-US" sz="1400" dirty="0" smtClean="0">
                <a:solidFill>
                  <a:srgbClr val="7030A0"/>
                </a:solidFill>
                <a:latin typeface="Times New Roman" pitchFamily="18" charset="0"/>
                <a:cs typeface="Times New Roman" pitchFamily="18" charset="0"/>
              </a:rPr>
              <a:t>Activity </a:t>
            </a:r>
            <a:r>
              <a:rPr lang="en-US" sz="1400" dirty="0">
                <a:solidFill>
                  <a:srgbClr val="7030A0"/>
                </a:solidFill>
                <a:latin typeface="Times New Roman" pitchFamily="18" charset="0"/>
                <a:cs typeface="Times New Roman" pitchFamily="18" charset="0"/>
              </a:rPr>
              <a:t>slowdown of the structural elements of the BURAN installation after irradiation for 100 hours at certain exposure values: 1–6 s, 2–1 days, 3–30 days, 4–180 days, 5–365 days.</a:t>
            </a:r>
            <a:endParaRPr lang="ru-RU" sz="1400" dirty="0">
              <a:solidFill>
                <a:srgbClr val="7030A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14348" y="142852"/>
            <a:ext cx="787112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180000" marR="0" lvl="1" indent="0" algn="just" defTabSz="914400" rtl="0" eaLnBrk="1" fontAlgn="base" latinLnBrk="0" hangingPunct="1">
              <a:lnSpc>
                <a:spcPct val="100000"/>
              </a:lnSpc>
              <a:spcBef>
                <a:spcPct val="0"/>
              </a:spcBef>
              <a:spcAft>
                <a:spcPct val="0"/>
              </a:spcAft>
              <a:buClrTx/>
              <a:buSzTx/>
              <a:tabLst/>
            </a:pPr>
            <a:r>
              <a:rPr kumimoji="0" lang="en-US" sz="1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Continuous proton beam irradiation for 5 hours, then exposure; proton beam intensity is 1•10</a:t>
            </a:r>
            <a:r>
              <a:rPr kumimoji="0" lang="en-US" sz="1400" b="1"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12</a:t>
            </a:r>
            <a:r>
              <a:rPr kumimoji="0" lang="en-US" sz="1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p/</a:t>
            </a:r>
            <a:r>
              <a:rPr kumimoji="0" lang="en-US" sz="14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s</a:t>
            </a:r>
            <a:endParaRPr kumimoji="0" lang="en-US" sz="1400" b="0" i="0" u="none" strike="noStrike" cap="none" normalizeH="0" baseline="0" dirty="0" smtClean="0">
              <a:ln>
                <a:noFill/>
              </a:ln>
              <a:solidFill>
                <a:srgbClr val="7030A0"/>
              </a:solidFill>
              <a:effectLst/>
              <a:latin typeface="Arial" pitchFamily="34" charset="0"/>
            </a:endParaRPr>
          </a:p>
        </p:txBody>
      </p:sp>
      <p:sp>
        <p:nvSpPr>
          <p:cNvPr id="3" name="Rectangle 2"/>
          <p:cNvSpPr/>
          <p:nvPr/>
        </p:nvSpPr>
        <p:spPr>
          <a:xfrm>
            <a:off x="500034" y="500042"/>
            <a:ext cx="8501122" cy="738664"/>
          </a:xfrm>
          <a:prstGeom prst="rect">
            <a:avLst/>
          </a:prstGeom>
        </p:spPr>
        <p:txBody>
          <a:bodyPr wrap="square">
            <a:spAutoFit/>
          </a:bodyPr>
          <a:lstStyle/>
          <a:p>
            <a:r>
              <a:rPr lang="en-US" sz="1400" dirty="0">
                <a:solidFill>
                  <a:srgbClr val="7030A0"/>
                </a:solidFill>
                <a:latin typeface="Times New Roman" pitchFamily="18" charset="0"/>
                <a:cs typeface="Times New Roman" pitchFamily="18" charset="0"/>
              </a:rPr>
              <a:t>The distribution of the effective dose rate (</a:t>
            </a:r>
            <a:r>
              <a:rPr lang="en-US" sz="1400" dirty="0" err="1">
                <a:solidFill>
                  <a:srgbClr val="7030A0"/>
                </a:solidFill>
                <a:latin typeface="Times New Roman" pitchFamily="18" charset="0"/>
                <a:cs typeface="Times New Roman" pitchFamily="18" charset="0"/>
              </a:rPr>
              <a:t>Sv</a:t>
            </a:r>
            <a:r>
              <a:rPr lang="en-US" sz="1400" dirty="0">
                <a:solidFill>
                  <a:srgbClr val="7030A0"/>
                </a:solidFill>
                <a:latin typeface="Times New Roman" pitchFamily="18" charset="0"/>
                <a:cs typeface="Times New Roman" pitchFamily="18" charset="0"/>
              </a:rPr>
              <a:t>/h) from all particles in the BURAN set up and around it after stopping the irradiation of protons for 5 hours with an intensity of a proton beam of 1•10</a:t>
            </a:r>
            <a:r>
              <a:rPr lang="en-US" sz="1400" baseline="30000" dirty="0">
                <a:solidFill>
                  <a:srgbClr val="7030A0"/>
                </a:solidFill>
                <a:latin typeface="Times New Roman" pitchFamily="18" charset="0"/>
                <a:cs typeface="Times New Roman" pitchFamily="18" charset="0"/>
              </a:rPr>
              <a:t>12</a:t>
            </a:r>
            <a:r>
              <a:rPr lang="en-US" sz="1400" dirty="0">
                <a:solidFill>
                  <a:srgbClr val="7030A0"/>
                </a:solidFill>
                <a:latin typeface="Times New Roman" pitchFamily="18" charset="0"/>
                <a:cs typeface="Times New Roman" pitchFamily="18" charset="0"/>
              </a:rPr>
              <a:t> p/s is shown in Fig. 13   and installation activity is shown in Figure 14.</a:t>
            </a:r>
            <a:endParaRPr lang="ru-RU" sz="1400" dirty="0">
              <a:solidFill>
                <a:srgbClr val="7030A0"/>
              </a:solidFill>
              <a:latin typeface="Times New Roman" pitchFamily="18" charset="0"/>
              <a:cs typeface="Times New Roman" pitchFamily="18" charset="0"/>
            </a:endParaRPr>
          </a:p>
        </p:txBody>
      </p:sp>
      <p:pic>
        <p:nvPicPr>
          <p:cNvPr id="25606" name="Рисунок 30"/>
          <p:cNvPicPr>
            <a:picLocks noChangeAspect="1" noChangeArrowheads="1"/>
          </p:cNvPicPr>
          <p:nvPr/>
        </p:nvPicPr>
        <p:blipFill>
          <a:blip r:embed="rId2" cstate="print"/>
          <a:srcRect/>
          <a:stretch>
            <a:fillRect/>
          </a:stretch>
        </p:blipFill>
        <p:spPr bwMode="auto">
          <a:xfrm>
            <a:off x="1571604" y="1428736"/>
            <a:ext cx="2695575" cy="2019300"/>
          </a:xfrm>
          <a:prstGeom prst="rect">
            <a:avLst/>
          </a:prstGeom>
          <a:noFill/>
        </p:spPr>
      </p:pic>
      <p:pic>
        <p:nvPicPr>
          <p:cNvPr id="25605" name="Рисунок 31"/>
          <p:cNvPicPr>
            <a:picLocks noChangeAspect="1" noChangeArrowheads="1"/>
          </p:cNvPicPr>
          <p:nvPr/>
        </p:nvPicPr>
        <p:blipFill>
          <a:blip r:embed="rId3" cstate="print"/>
          <a:srcRect/>
          <a:stretch>
            <a:fillRect/>
          </a:stretch>
        </p:blipFill>
        <p:spPr bwMode="auto">
          <a:xfrm>
            <a:off x="4786314" y="1500174"/>
            <a:ext cx="2667000" cy="2000250"/>
          </a:xfrm>
          <a:prstGeom prst="rect">
            <a:avLst/>
          </a:prstGeom>
          <a:noFill/>
        </p:spPr>
      </p:pic>
      <p:pic>
        <p:nvPicPr>
          <p:cNvPr id="25604" name="Рисунок 32"/>
          <p:cNvPicPr>
            <a:picLocks noChangeAspect="1" noChangeArrowheads="1"/>
          </p:cNvPicPr>
          <p:nvPr/>
        </p:nvPicPr>
        <p:blipFill>
          <a:blip r:embed="rId4" cstate="print"/>
          <a:srcRect/>
          <a:stretch>
            <a:fillRect/>
          </a:stretch>
        </p:blipFill>
        <p:spPr bwMode="auto">
          <a:xfrm>
            <a:off x="0" y="3714752"/>
            <a:ext cx="2695575" cy="2019300"/>
          </a:xfrm>
          <a:prstGeom prst="rect">
            <a:avLst/>
          </a:prstGeom>
          <a:noFill/>
        </p:spPr>
      </p:pic>
      <p:pic>
        <p:nvPicPr>
          <p:cNvPr id="25603" name="Рисунок 33"/>
          <p:cNvPicPr>
            <a:picLocks noChangeAspect="1" noChangeArrowheads="1"/>
          </p:cNvPicPr>
          <p:nvPr/>
        </p:nvPicPr>
        <p:blipFill>
          <a:blip r:embed="rId5" cstate="print"/>
          <a:srcRect/>
          <a:stretch>
            <a:fillRect/>
          </a:stretch>
        </p:blipFill>
        <p:spPr bwMode="auto">
          <a:xfrm>
            <a:off x="2786050" y="3643314"/>
            <a:ext cx="2695575" cy="2019300"/>
          </a:xfrm>
          <a:prstGeom prst="rect">
            <a:avLst/>
          </a:prstGeom>
          <a:noFill/>
        </p:spPr>
      </p:pic>
      <p:pic>
        <p:nvPicPr>
          <p:cNvPr id="25602" name="Рисунок 34"/>
          <p:cNvPicPr>
            <a:picLocks noChangeAspect="1" noChangeArrowheads="1"/>
          </p:cNvPicPr>
          <p:nvPr/>
        </p:nvPicPr>
        <p:blipFill>
          <a:blip r:embed="rId6" cstate="print"/>
          <a:srcRect/>
          <a:stretch>
            <a:fillRect/>
          </a:stretch>
        </p:blipFill>
        <p:spPr bwMode="auto">
          <a:xfrm>
            <a:off x="6072198" y="3571876"/>
            <a:ext cx="2695575" cy="2019300"/>
          </a:xfrm>
          <a:prstGeom prst="rect">
            <a:avLst/>
          </a:prstGeom>
          <a:noFill/>
        </p:spPr>
      </p:pic>
      <p:sp>
        <p:nvSpPr>
          <p:cNvPr id="10" name="Rectangle 9"/>
          <p:cNvSpPr/>
          <p:nvPr/>
        </p:nvSpPr>
        <p:spPr>
          <a:xfrm>
            <a:off x="3000364" y="3286124"/>
            <a:ext cx="330540" cy="312650"/>
          </a:xfrm>
          <a:prstGeom prst="rect">
            <a:avLst/>
          </a:prstGeom>
        </p:spPr>
        <p:txBody>
          <a:bodyPr wrap="none">
            <a:spAutoFit/>
          </a:bodyPr>
          <a:lstStyle/>
          <a:p>
            <a:pPr algn="ctr">
              <a:lnSpc>
                <a:spcPct val="107000"/>
              </a:lnSpc>
              <a:spcAft>
                <a:spcPts val="0"/>
              </a:spcAft>
              <a:tabLst>
                <a:tab pos="1744980" algn="l"/>
              </a:tabLst>
            </a:pPr>
            <a:r>
              <a:rPr lang="ru-RU" sz="1400" dirty="0">
                <a:ea typeface="Calibri"/>
                <a:cs typeface="Times New Roman"/>
              </a:rPr>
              <a:t>1)</a:t>
            </a:r>
          </a:p>
        </p:txBody>
      </p:sp>
      <p:sp>
        <p:nvSpPr>
          <p:cNvPr id="11" name="Rectangle 10"/>
          <p:cNvSpPr/>
          <p:nvPr/>
        </p:nvSpPr>
        <p:spPr>
          <a:xfrm>
            <a:off x="6215074" y="3357562"/>
            <a:ext cx="330540" cy="312650"/>
          </a:xfrm>
          <a:prstGeom prst="rect">
            <a:avLst/>
          </a:prstGeom>
        </p:spPr>
        <p:txBody>
          <a:bodyPr wrap="none">
            <a:spAutoFit/>
          </a:bodyPr>
          <a:lstStyle/>
          <a:p>
            <a:pPr algn="ctr">
              <a:lnSpc>
                <a:spcPct val="107000"/>
              </a:lnSpc>
              <a:spcAft>
                <a:spcPts val="0"/>
              </a:spcAft>
              <a:tabLst>
                <a:tab pos="1744980" algn="l"/>
              </a:tabLst>
            </a:pPr>
            <a:r>
              <a:rPr lang="ru-RU" sz="1400" dirty="0">
                <a:ea typeface="Calibri"/>
                <a:cs typeface="Times New Roman"/>
              </a:rPr>
              <a:t>2)</a:t>
            </a:r>
          </a:p>
        </p:txBody>
      </p:sp>
      <p:sp>
        <p:nvSpPr>
          <p:cNvPr id="12" name="Rectangle 11"/>
          <p:cNvSpPr/>
          <p:nvPr/>
        </p:nvSpPr>
        <p:spPr>
          <a:xfrm>
            <a:off x="1500166" y="5572140"/>
            <a:ext cx="330540" cy="312650"/>
          </a:xfrm>
          <a:prstGeom prst="rect">
            <a:avLst/>
          </a:prstGeom>
        </p:spPr>
        <p:txBody>
          <a:bodyPr wrap="none">
            <a:spAutoFit/>
          </a:bodyPr>
          <a:lstStyle/>
          <a:p>
            <a:pPr algn="ctr">
              <a:lnSpc>
                <a:spcPct val="107000"/>
              </a:lnSpc>
              <a:spcAft>
                <a:spcPts val="0"/>
              </a:spcAft>
              <a:tabLst>
                <a:tab pos="1744980" algn="l"/>
              </a:tabLst>
            </a:pPr>
            <a:r>
              <a:rPr lang="ru-RU" sz="1400" dirty="0">
                <a:ea typeface="Calibri"/>
                <a:cs typeface="Times New Roman"/>
              </a:rPr>
              <a:t>3)</a:t>
            </a:r>
          </a:p>
        </p:txBody>
      </p:sp>
      <p:sp>
        <p:nvSpPr>
          <p:cNvPr id="13" name="Rectangle 12"/>
          <p:cNvSpPr/>
          <p:nvPr/>
        </p:nvSpPr>
        <p:spPr>
          <a:xfrm>
            <a:off x="4286248" y="5500702"/>
            <a:ext cx="330540" cy="312650"/>
          </a:xfrm>
          <a:prstGeom prst="rect">
            <a:avLst/>
          </a:prstGeom>
        </p:spPr>
        <p:txBody>
          <a:bodyPr wrap="none">
            <a:spAutoFit/>
          </a:bodyPr>
          <a:lstStyle/>
          <a:p>
            <a:pPr algn="ctr">
              <a:lnSpc>
                <a:spcPct val="107000"/>
              </a:lnSpc>
              <a:spcAft>
                <a:spcPts val="0"/>
              </a:spcAft>
              <a:tabLst>
                <a:tab pos="1744980" algn="l"/>
              </a:tabLst>
            </a:pPr>
            <a:r>
              <a:rPr lang="ru-RU" sz="1400" dirty="0">
                <a:ea typeface="Calibri"/>
                <a:cs typeface="Times New Roman"/>
              </a:rPr>
              <a:t>4)</a:t>
            </a:r>
          </a:p>
        </p:txBody>
      </p:sp>
      <p:sp>
        <p:nvSpPr>
          <p:cNvPr id="14" name="Rectangle 13"/>
          <p:cNvSpPr/>
          <p:nvPr/>
        </p:nvSpPr>
        <p:spPr>
          <a:xfrm>
            <a:off x="7429520" y="5500702"/>
            <a:ext cx="330540" cy="312650"/>
          </a:xfrm>
          <a:prstGeom prst="rect">
            <a:avLst/>
          </a:prstGeom>
        </p:spPr>
        <p:txBody>
          <a:bodyPr wrap="none">
            <a:spAutoFit/>
          </a:bodyPr>
          <a:lstStyle/>
          <a:p>
            <a:pPr algn="ctr">
              <a:lnSpc>
                <a:spcPct val="107000"/>
              </a:lnSpc>
              <a:spcAft>
                <a:spcPts val="0"/>
              </a:spcAft>
              <a:tabLst>
                <a:tab pos="1744980" algn="l"/>
              </a:tabLst>
            </a:pPr>
            <a:r>
              <a:rPr lang="ru-RU" sz="1400" dirty="0">
                <a:ea typeface="Calibri"/>
                <a:cs typeface="Times New Roman"/>
              </a:rPr>
              <a:t>5)</a:t>
            </a:r>
          </a:p>
        </p:txBody>
      </p:sp>
      <p:sp>
        <p:nvSpPr>
          <p:cNvPr id="15" name="Rectangle 14"/>
          <p:cNvSpPr/>
          <p:nvPr/>
        </p:nvSpPr>
        <p:spPr>
          <a:xfrm>
            <a:off x="214282" y="5929330"/>
            <a:ext cx="8786874" cy="738664"/>
          </a:xfrm>
          <a:prstGeom prst="rect">
            <a:avLst/>
          </a:prstGeom>
        </p:spPr>
        <p:txBody>
          <a:bodyPr wrap="square">
            <a:spAutoFit/>
          </a:bodyPr>
          <a:lstStyle/>
          <a:p>
            <a:pPr algn="ctr"/>
            <a:r>
              <a:rPr lang="en-US" sz="1400" dirty="0">
                <a:solidFill>
                  <a:srgbClr val="7030A0"/>
                </a:solidFill>
                <a:latin typeface="Times New Roman" pitchFamily="18" charset="0"/>
                <a:cs typeface="Times New Roman" pitchFamily="18" charset="0"/>
              </a:rPr>
              <a:t>Fig.13. Calculation by FLUKA. The decrease in the total effective dose (</a:t>
            </a:r>
            <a:r>
              <a:rPr lang="en-US" sz="1400" dirty="0" err="1">
                <a:solidFill>
                  <a:srgbClr val="7030A0"/>
                </a:solidFill>
                <a:latin typeface="Times New Roman" pitchFamily="18" charset="0"/>
                <a:cs typeface="Times New Roman" pitchFamily="18" charset="0"/>
              </a:rPr>
              <a:t>Sv</a:t>
            </a:r>
            <a:r>
              <a:rPr lang="en-US" sz="1400" dirty="0">
                <a:solidFill>
                  <a:srgbClr val="7030A0"/>
                </a:solidFill>
                <a:latin typeface="Times New Roman" pitchFamily="18" charset="0"/>
                <a:cs typeface="Times New Roman" pitchFamily="18" charset="0"/>
              </a:rPr>
              <a:t>/h) from all particles in the BURAN set up and around it after irradiation for 5 h with a proton beam intensity of 1•10</a:t>
            </a:r>
            <a:r>
              <a:rPr lang="en-US" sz="1400" baseline="30000" dirty="0">
                <a:solidFill>
                  <a:srgbClr val="7030A0"/>
                </a:solidFill>
                <a:latin typeface="Times New Roman" pitchFamily="18" charset="0"/>
                <a:cs typeface="Times New Roman" pitchFamily="18" charset="0"/>
              </a:rPr>
              <a:t>12</a:t>
            </a:r>
            <a:r>
              <a:rPr lang="en-US" sz="1400" dirty="0">
                <a:solidFill>
                  <a:srgbClr val="7030A0"/>
                </a:solidFill>
                <a:latin typeface="Times New Roman" pitchFamily="18" charset="0"/>
                <a:cs typeface="Times New Roman" pitchFamily="18" charset="0"/>
              </a:rPr>
              <a:t> p/s at different exposures: 1 - 6 s, 2 - 1 day, 3 - 7 days, 4 - 15 days, 5 - 30 days.</a:t>
            </a:r>
            <a:endParaRPr lang="ru-RU" sz="1400" dirty="0">
              <a:solidFill>
                <a:srgbClr val="7030A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Рисунок 25"/>
          <p:cNvPicPr>
            <a:picLocks noChangeAspect="1" noChangeArrowheads="1"/>
          </p:cNvPicPr>
          <p:nvPr/>
        </p:nvPicPr>
        <p:blipFill>
          <a:blip r:embed="rId2" cstate="print"/>
          <a:srcRect/>
          <a:stretch>
            <a:fillRect/>
          </a:stretch>
        </p:blipFill>
        <p:spPr bwMode="auto">
          <a:xfrm>
            <a:off x="1071538" y="285728"/>
            <a:ext cx="2828925" cy="2114550"/>
          </a:xfrm>
          <a:prstGeom prst="rect">
            <a:avLst/>
          </a:prstGeom>
          <a:noFill/>
        </p:spPr>
      </p:pic>
      <p:pic>
        <p:nvPicPr>
          <p:cNvPr id="26628" name="Рисунок 26"/>
          <p:cNvPicPr>
            <a:picLocks noChangeAspect="1" noChangeArrowheads="1"/>
          </p:cNvPicPr>
          <p:nvPr/>
        </p:nvPicPr>
        <p:blipFill>
          <a:blip r:embed="rId3" cstate="print"/>
          <a:srcRect/>
          <a:stretch>
            <a:fillRect/>
          </a:stretch>
        </p:blipFill>
        <p:spPr bwMode="auto">
          <a:xfrm>
            <a:off x="4500562" y="357166"/>
            <a:ext cx="2600325" cy="1952625"/>
          </a:xfrm>
          <a:prstGeom prst="rect">
            <a:avLst/>
          </a:prstGeom>
          <a:noFill/>
        </p:spPr>
      </p:pic>
      <p:pic>
        <p:nvPicPr>
          <p:cNvPr id="26627" name="Рисунок 27"/>
          <p:cNvPicPr>
            <a:picLocks noChangeAspect="1" noChangeArrowheads="1"/>
          </p:cNvPicPr>
          <p:nvPr/>
        </p:nvPicPr>
        <p:blipFill>
          <a:blip r:embed="rId4" cstate="print"/>
          <a:srcRect/>
          <a:stretch>
            <a:fillRect/>
          </a:stretch>
        </p:blipFill>
        <p:spPr bwMode="auto">
          <a:xfrm>
            <a:off x="142844" y="2571744"/>
            <a:ext cx="2714625" cy="2038350"/>
          </a:xfrm>
          <a:prstGeom prst="rect">
            <a:avLst/>
          </a:prstGeom>
          <a:noFill/>
        </p:spPr>
      </p:pic>
      <p:pic>
        <p:nvPicPr>
          <p:cNvPr id="26626" name="Рисунок 28"/>
          <p:cNvPicPr>
            <a:picLocks noChangeAspect="1" noChangeArrowheads="1"/>
          </p:cNvPicPr>
          <p:nvPr/>
        </p:nvPicPr>
        <p:blipFill>
          <a:blip r:embed="rId5" cstate="print"/>
          <a:srcRect/>
          <a:stretch>
            <a:fillRect/>
          </a:stretch>
        </p:blipFill>
        <p:spPr bwMode="auto">
          <a:xfrm>
            <a:off x="3071802" y="2571744"/>
            <a:ext cx="2628900" cy="1971675"/>
          </a:xfrm>
          <a:prstGeom prst="rect">
            <a:avLst/>
          </a:prstGeom>
          <a:noFill/>
        </p:spPr>
      </p:pic>
      <p:pic>
        <p:nvPicPr>
          <p:cNvPr id="26625" name="Рисунок 29"/>
          <p:cNvPicPr>
            <a:picLocks noChangeAspect="1" noChangeArrowheads="1"/>
          </p:cNvPicPr>
          <p:nvPr/>
        </p:nvPicPr>
        <p:blipFill>
          <a:blip r:embed="rId6" cstate="print"/>
          <a:srcRect/>
          <a:stretch>
            <a:fillRect/>
          </a:stretch>
        </p:blipFill>
        <p:spPr bwMode="auto">
          <a:xfrm>
            <a:off x="6072198" y="2571744"/>
            <a:ext cx="2647950" cy="1981200"/>
          </a:xfrm>
          <a:prstGeom prst="rect">
            <a:avLst/>
          </a:prstGeom>
          <a:noFill/>
        </p:spPr>
      </p:pic>
      <p:sp>
        <p:nvSpPr>
          <p:cNvPr id="8" name="Rectangle 7"/>
          <p:cNvSpPr/>
          <p:nvPr/>
        </p:nvSpPr>
        <p:spPr>
          <a:xfrm>
            <a:off x="7429520" y="4429132"/>
            <a:ext cx="333745" cy="311496"/>
          </a:xfrm>
          <a:prstGeom prst="rect">
            <a:avLst/>
          </a:prstGeom>
        </p:spPr>
        <p:txBody>
          <a:bodyPr wrap="none">
            <a:spAutoFit/>
          </a:bodyPr>
          <a:lstStyle/>
          <a:p>
            <a:pPr algn="ctr">
              <a:lnSpc>
                <a:spcPct val="107000"/>
              </a:lnSpc>
              <a:spcAft>
                <a:spcPts val="0"/>
              </a:spcAft>
              <a:tabLst>
                <a:tab pos="1744980" algn="l"/>
              </a:tabLst>
            </a:pPr>
            <a:r>
              <a:rPr lang="ru-RU" sz="1400" dirty="0" smtClean="0">
                <a:latin typeface="Times New Roman"/>
                <a:ea typeface="Calibri"/>
                <a:cs typeface="Times New Roman"/>
              </a:rPr>
              <a:t>5)</a:t>
            </a:r>
            <a:endParaRPr lang="ru-RU" sz="1400" dirty="0">
              <a:ea typeface="Calibri"/>
              <a:cs typeface="Times New Roman"/>
            </a:endParaRPr>
          </a:p>
        </p:txBody>
      </p:sp>
      <p:sp>
        <p:nvSpPr>
          <p:cNvPr id="9" name="Rectangle 8"/>
          <p:cNvSpPr/>
          <p:nvPr/>
        </p:nvSpPr>
        <p:spPr>
          <a:xfrm>
            <a:off x="4286248" y="4500570"/>
            <a:ext cx="333745" cy="311496"/>
          </a:xfrm>
          <a:prstGeom prst="rect">
            <a:avLst/>
          </a:prstGeom>
        </p:spPr>
        <p:txBody>
          <a:bodyPr wrap="none">
            <a:spAutoFit/>
          </a:bodyPr>
          <a:lstStyle/>
          <a:p>
            <a:pPr algn="ctr">
              <a:lnSpc>
                <a:spcPct val="107000"/>
              </a:lnSpc>
              <a:spcAft>
                <a:spcPts val="0"/>
              </a:spcAft>
              <a:tabLst>
                <a:tab pos="1744980" algn="l"/>
              </a:tabLst>
            </a:pPr>
            <a:r>
              <a:rPr lang="ru-RU" sz="1400" dirty="0" smtClean="0">
                <a:latin typeface="Times New Roman"/>
                <a:ea typeface="Calibri"/>
                <a:cs typeface="Times New Roman"/>
              </a:rPr>
              <a:t>4)</a:t>
            </a:r>
            <a:endParaRPr lang="ru-RU" sz="1400" dirty="0">
              <a:ea typeface="Calibri"/>
              <a:cs typeface="Times New Roman"/>
            </a:endParaRPr>
          </a:p>
        </p:txBody>
      </p:sp>
      <p:sp>
        <p:nvSpPr>
          <p:cNvPr id="10" name="Rectangle 9"/>
          <p:cNvSpPr/>
          <p:nvPr/>
        </p:nvSpPr>
        <p:spPr>
          <a:xfrm>
            <a:off x="1500166" y="4500570"/>
            <a:ext cx="333745" cy="311496"/>
          </a:xfrm>
          <a:prstGeom prst="rect">
            <a:avLst/>
          </a:prstGeom>
        </p:spPr>
        <p:txBody>
          <a:bodyPr wrap="none">
            <a:spAutoFit/>
          </a:bodyPr>
          <a:lstStyle/>
          <a:p>
            <a:pPr algn="ctr">
              <a:lnSpc>
                <a:spcPct val="107000"/>
              </a:lnSpc>
              <a:spcAft>
                <a:spcPts val="0"/>
              </a:spcAft>
              <a:tabLst>
                <a:tab pos="1744980" algn="l"/>
              </a:tabLst>
            </a:pPr>
            <a:r>
              <a:rPr lang="ru-RU" sz="1400" dirty="0" smtClean="0">
                <a:latin typeface="Times New Roman"/>
                <a:ea typeface="Calibri"/>
                <a:cs typeface="Times New Roman"/>
              </a:rPr>
              <a:t>3)</a:t>
            </a:r>
            <a:endParaRPr lang="ru-RU" sz="1400" dirty="0">
              <a:ea typeface="Calibri"/>
              <a:cs typeface="Times New Roman"/>
            </a:endParaRPr>
          </a:p>
        </p:txBody>
      </p:sp>
      <p:sp>
        <p:nvSpPr>
          <p:cNvPr id="11" name="Rectangle 10"/>
          <p:cNvSpPr/>
          <p:nvPr/>
        </p:nvSpPr>
        <p:spPr>
          <a:xfrm>
            <a:off x="5929322" y="2143116"/>
            <a:ext cx="333745" cy="311496"/>
          </a:xfrm>
          <a:prstGeom prst="rect">
            <a:avLst/>
          </a:prstGeom>
        </p:spPr>
        <p:txBody>
          <a:bodyPr wrap="none">
            <a:spAutoFit/>
          </a:bodyPr>
          <a:lstStyle/>
          <a:p>
            <a:pPr algn="ctr">
              <a:lnSpc>
                <a:spcPct val="107000"/>
              </a:lnSpc>
              <a:spcAft>
                <a:spcPts val="0"/>
              </a:spcAft>
              <a:tabLst>
                <a:tab pos="1744980" algn="l"/>
              </a:tabLst>
            </a:pPr>
            <a:r>
              <a:rPr lang="ru-RU" sz="1400" dirty="0" smtClean="0">
                <a:latin typeface="Times New Roman"/>
                <a:ea typeface="Calibri"/>
                <a:cs typeface="Times New Roman"/>
              </a:rPr>
              <a:t>2)</a:t>
            </a:r>
            <a:endParaRPr lang="ru-RU" sz="1400" dirty="0">
              <a:ea typeface="Calibri"/>
              <a:cs typeface="Times New Roman"/>
            </a:endParaRPr>
          </a:p>
        </p:txBody>
      </p:sp>
      <p:sp>
        <p:nvSpPr>
          <p:cNvPr id="12" name="Rectangle 11"/>
          <p:cNvSpPr/>
          <p:nvPr/>
        </p:nvSpPr>
        <p:spPr>
          <a:xfrm>
            <a:off x="2571736" y="2143116"/>
            <a:ext cx="333745" cy="311496"/>
          </a:xfrm>
          <a:prstGeom prst="rect">
            <a:avLst/>
          </a:prstGeom>
        </p:spPr>
        <p:txBody>
          <a:bodyPr wrap="none">
            <a:spAutoFit/>
          </a:bodyPr>
          <a:lstStyle/>
          <a:p>
            <a:pPr algn="ctr">
              <a:lnSpc>
                <a:spcPct val="107000"/>
              </a:lnSpc>
              <a:spcAft>
                <a:spcPts val="0"/>
              </a:spcAft>
              <a:tabLst>
                <a:tab pos="1744980" algn="l"/>
              </a:tabLst>
            </a:pPr>
            <a:r>
              <a:rPr lang="ru-RU" sz="1400" dirty="0" smtClean="0">
                <a:latin typeface="Times New Roman"/>
                <a:ea typeface="Calibri"/>
                <a:cs typeface="Times New Roman"/>
              </a:rPr>
              <a:t>1)</a:t>
            </a:r>
            <a:endParaRPr lang="ru-RU" sz="1400" dirty="0">
              <a:ea typeface="Calibri"/>
              <a:cs typeface="Times New Roman"/>
            </a:endParaRPr>
          </a:p>
        </p:txBody>
      </p:sp>
      <p:sp>
        <p:nvSpPr>
          <p:cNvPr id="13" name="Rectangle 12"/>
          <p:cNvSpPr/>
          <p:nvPr/>
        </p:nvSpPr>
        <p:spPr>
          <a:xfrm>
            <a:off x="357158" y="5072074"/>
            <a:ext cx="8501122" cy="523220"/>
          </a:xfrm>
          <a:prstGeom prst="rect">
            <a:avLst/>
          </a:prstGeom>
        </p:spPr>
        <p:txBody>
          <a:bodyPr wrap="square">
            <a:spAutoFit/>
          </a:bodyPr>
          <a:lstStyle/>
          <a:p>
            <a:pPr algn="ctr"/>
            <a:r>
              <a:rPr lang="en-US" sz="1400" dirty="0" smtClean="0">
                <a:solidFill>
                  <a:srgbClr val="7030A0"/>
                </a:solidFill>
                <a:latin typeface="Times New Roman" pitchFamily="18" charset="0"/>
                <a:cs typeface="Times New Roman" pitchFamily="18" charset="0"/>
              </a:rPr>
              <a:t>Fig.14 Activity slowdown </a:t>
            </a:r>
            <a:r>
              <a:rPr lang="en-US" sz="1400" dirty="0">
                <a:solidFill>
                  <a:srgbClr val="7030A0"/>
                </a:solidFill>
                <a:latin typeface="Times New Roman" pitchFamily="18" charset="0"/>
                <a:cs typeface="Times New Roman" pitchFamily="18" charset="0"/>
              </a:rPr>
              <a:t>of the structural elements of the BURAN installation (</a:t>
            </a:r>
            <a:r>
              <a:rPr lang="en-US" sz="1400" dirty="0" err="1">
                <a:solidFill>
                  <a:srgbClr val="7030A0"/>
                </a:solidFill>
                <a:latin typeface="Times New Roman" pitchFamily="18" charset="0"/>
                <a:cs typeface="Times New Roman" pitchFamily="18" charset="0"/>
              </a:rPr>
              <a:t>Bq</a:t>
            </a:r>
            <a:r>
              <a:rPr lang="en-US" sz="1400" dirty="0">
                <a:solidFill>
                  <a:srgbClr val="7030A0"/>
                </a:solidFill>
                <a:latin typeface="Times New Roman" pitchFamily="18" charset="0"/>
                <a:cs typeface="Times New Roman" pitchFamily="18" charset="0"/>
              </a:rPr>
              <a:t>/cm</a:t>
            </a:r>
            <a:r>
              <a:rPr lang="en-US" sz="1400" baseline="30000" dirty="0">
                <a:solidFill>
                  <a:srgbClr val="7030A0"/>
                </a:solidFill>
                <a:latin typeface="Times New Roman" pitchFamily="18" charset="0"/>
                <a:cs typeface="Times New Roman" pitchFamily="18" charset="0"/>
              </a:rPr>
              <a:t>3</a:t>
            </a:r>
            <a:r>
              <a:rPr lang="en-US" sz="1400" dirty="0">
                <a:solidFill>
                  <a:srgbClr val="7030A0"/>
                </a:solidFill>
                <a:latin typeface="Times New Roman" pitchFamily="18" charset="0"/>
                <a:cs typeface="Times New Roman" pitchFamily="18" charset="0"/>
              </a:rPr>
              <a:t>) at different exposures: </a:t>
            </a:r>
            <a:endParaRPr lang="en-US" sz="1400" dirty="0" smtClean="0">
              <a:solidFill>
                <a:srgbClr val="7030A0"/>
              </a:solidFill>
              <a:latin typeface="Times New Roman" pitchFamily="18" charset="0"/>
              <a:cs typeface="Times New Roman" pitchFamily="18" charset="0"/>
            </a:endParaRPr>
          </a:p>
          <a:p>
            <a:pPr algn="ctr"/>
            <a:r>
              <a:rPr lang="en-US" sz="1400" dirty="0" smtClean="0">
                <a:solidFill>
                  <a:srgbClr val="7030A0"/>
                </a:solidFill>
                <a:latin typeface="Times New Roman" pitchFamily="18" charset="0"/>
                <a:cs typeface="Times New Roman" pitchFamily="18" charset="0"/>
              </a:rPr>
              <a:t>1 </a:t>
            </a:r>
            <a:r>
              <a:rPr lang="en-US" sz="1400" dirty="0">
                <a:solidFill>
                  <a:srgbClr val="7030A0"/>
                </a:solidFill>
                <a:latin typeface="Times New Roman" pitchFamily="18" charset="0"/>
                <a:cs typeface="Times New Roman" pitchFamily="18" charset="0"/>
              </a:rPr>
              <a:t>- 6 </a:t>
            </a:r>
            <a:r>
              <a:rPr lang="en-US" sz="1400" dirty="0" smtClean="0">
                <a:solidFill>
                  <a:srgbClr val="7030A0"/>
                </a:solidFill>
                <a:latin typeface="Times New Roman" pitchFamily="18" charset="0"/>
                <a:cs typeface="Times New Roman" pitchFamily="18" charset="0"/>
              </a:rPr>
              <a:t>sec, </a:t>
            </a:r>
            <a:r>
              <a:rPr lang="en-US" sz="1400" dirty="0">
                <a:solidFill>
                  <a:srgbClr val="7030A0"/>
                </a:solidFill>
                <a:latin typeface="Times New Roman" pitchFamily="18" charset="0"/>
                <a:cs typeface="Times New Roman" pitchFamily="18" charset="0"/>
              </a:rPr>
              <a:t>2 -1 days, 3 - 7 days, 4 - 15 days, 5 - 30 days</a:t>
            </a:r>
            <a:endParaRPr lang="ru-RU" sz="1400" dirty="0">
              <a:solidFill>
                <a:srgbClr val="7030A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 y="0"/>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en-US" sz="1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Continuous proton beam irradiation with an intensity of 1•10</a:t>
            </a:r>
            <a:r>
              <a:rPr kumimoji="0" lang="en-US" sz="1600" b="1"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11</a:t>
            </a:r>
            <a:r>
              <a:rPr kumimoji="0" lang="en-US" sz="1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p/s for 5 hours, then exposure</a:t>
            </a:r>
            <a:endParaRPr kumimoji="0" lang="en-US" sz="16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3" name="Rectangle 2"/>
          <p:cNvSpPr/>
          <p:nvPr/>
        </p:nvSpPr>
        <p:spPr>
          <a:xfrm>
            <a:off x="285720" y="500042"/>
            <a:ext cx="8715436" cy="1077218"/>
          </a:xfrm>
          <a:prstGeom prst="rect">
            <a:avLst/>
          </a:prstGeom>
        </p:spPr>
        <p:txBody>
          <a:bodyPr wrap="square">
            <a:spAutoFit/>
          </a:bodyPr>
          <a:lstStyle/>
          <a:p>
            <a:r>
              <a:rPr lang="en-US" sz="1600" dirty="0">
                <a:solidFill>
                  <a:srgbClr val="7030A0"/>
                </a:solidFill>
                <a:latin typeface="Times New Roman" pitchFamily="18" charset="0"/>
                <a:cs typeface="Times New Roman" pitchFamily="18" charset="0"/>
              </a:rPr>
              <a:t>The decrease of the maximum effective dose rate after irradiation of the BURAN facility for 5 hours at a proton beam intensity of 1•10</a:t>
            </a:r>
            <a:r>
              <a:rPr lang="en-US" sz="1600" baseline="30000" dirty="0">
                <a:solidFill>
                  <a:srgbClr val="7030A0"/>
                </a:solidFill>
                <a:latin typeface="Times New Roman" pitchFamily="18" charset="0"/>
                <a:cs typeface="Times New Roman" pitchFamily="18" charset="0"/>
              </a:rPr>
              <a:t>11</a:t>
            </a:r>
            <a:r>
              <a:rPr lang="en-US" sz="1600" dirty="0">
                <a:solidFill>
                  <a:srgbClr val="7030A0"/>
                </a:solidFill>
                <a:latin typeface="Times New Roman" pitchFamily="18" charset="0"/>
                <a:cs typeface="Times New Roman" pitchFamily="18" charset="0"/>
              </a:rPr>
              <a:t>p/s is shown in Fig. 15, and in Fig. 16 - decline in installation activity (</a:t>
            </a:r>
            <a:r>
              <a:rPr lang="en-US" sz="1600" dirty="0" err="1">
                <a:solidFill>
                  <a:srgbClr val="7030A0"/>
                </a:solidFill>
                <a:latin typeface="Times New Roman" pitchFamily="18" charset="0"/>
                <a:cs typeface="Times New Roman" pitchFamily="18" charset="0"/>
              </a:rPr>
              <a:t>Bq</a:t>
            </a:r>
            <a:r>
              <a:rPr lang="en-US" sz="1600" dirty="0">
                <a:solidFill>
                  <a:srgbClr val="7030A0"/>
                </a:solidFill>
                <a:latin typeface="Times New Roman" pitchFamily="18" charset="0"/>
                <a:cs typeface="Times New Roman" pitchFamily="18" charset="0"/>
              </a:rPr>
              <a:t>/cm</a:t>
            </a:r>
            <a:r>
              <a:rPr lang="en-US" sz="1600" baseline="30000" dirty="0">
                <a:solidFill>
                  <a:srgbClr val="7030A0"/>
                </a:solidFill>
                <a:latin typeface="Times New Roman" pitchFamily="18" charset="0"/>
                <a:cs typeface="Times New Roman" pitchFamily="18" charset="0"/>
              </a:rPr>
              <a:t>3</a:t>
            </a:r>
            <a:r>
              <a:rPr lang="en-US" sz="1600" dirty="0">
                <a:solidFill>
                  <a:srgbClr val="7030A0"/>
                </a:solidFill>
                <a:latin typeface="Times New Roman" pitchFamily="18" charset="0"/>
                <a:cs typeface="Times New Roman" pitchFamily="18" charset="0"/>
              </a:rPr>
              <a:t>). The change in the maximum dose rate during the decline of activity is shown in Figure 17 and Table 2.</a:t>
            </a:r>
            <a:endParaRPr lang="ru-RU" sz="1600" dirty="0">
              <a:solidFill>
                <a:srgbClr val="7030A0"/>
              </a:solidFill>
              <a:latin typeface="Times New Roman" pitchFamily="18" charset="0"/>
              <a:cs typeface="Times New Roman" pitchFamily="18" charset="0"/>
            </a:endParaRPr>
          </a:p>
        </p:txBody>
      </p:sp>
      <p:pic>
        <p:nvPicPr>
          <p:cNvPr id="27654" name="Рисунок 30"/>
          <p:cNvPicPr>
            <a:picLocks noChangeAspect="1" noChangeArrowheads="1"/>
          </p:cNvPicPr>
          <p:nvPr/>
        </p:nvPicPr>
        <p:blipFill>
          <a:blip r:embed="rId2" cstate="print"/>
          <a:srcRect/>
          <a:stretch>
            <a:fillRect/>
          </a:stretch>
        </p:blipFill>
        <p:spPr bwMode="auto">
          <a:xfrm>
            <a:off x="1714480" y="1643050"/>
            <a:ext cx="2705100" cy="2028825"/>
          </a:xfrm>
          <a:prstGeom prst="rect">
            <a:avLst/>
          </a:prstGeom>
          <a:noFill/>
        </p:spPr>
      </p:pic>
      <p:pic>
        <p:nvPicPr>
          <p:cNvPr id="27653" name="Рисунок 9"/>
          <p:cNvPicPr>
            <a:picLocks noChangeAspect="1" noChangeArrowheads="1"/>
          </p:cNvPicPr>
          <p:nvPr/>
        </p:nvPicPr>
        <p:blipFill>
          <a:blip r:embed="rId3" cstate="print"/>
          <a:srcRect/>
          <a:stretch>
            <a:fillRect/>
          </a:stretch>
        </p:blipFill>
        <p:spPr bwMode="auto">
          <a:xfrm>
            <a:off x="4786314" y="1643050"/>
            <a:ext cx="2714625" cy="2038350"/>
          </a:xfrm>
          <a:prstGeom prst="rect">
            <a:avLst/>
          </a:prstGeom>
          <a:noFill/>
        </p:spPr>
      </p:pic>
      <p:pic>
        <p:nvPicPr>
          <p:cNvPr id="27652" name="Рисунок 32"/>
          <p:cNvPicPr>
            <a:picLocks noChangeAspect="1" noChangeArrowheads="1"/>
          </p:cNvPicPr>
          <p:nvPr/>
        </p:nvPicPr>
        <p:blipFill>
          <a:blip r:embed="rId4" cstate="print"/>
          <a:srcRect/>
          <a:stretch>
            <a:fillRect/>
          </a:stretch>
        </p:blipFill>
        <p:spPr bwMode="auto">
          <a:xfrm>
            <a:off x="142844" y="3786190"/>
            <a:ext cx="2667000" cy="2000250"/>
          </a:xfrm>
          <a:prstGeom prst="rect">
            <a:avLst/>
          </a:prstGeom>
          <a:noFill/>
        </p:spPr>
      </p:pic>
      <p:pic>
        <p:nvPicPr>
          <p:cNvPr id="27651" name="Рисунок 33"/>
          <p:cNvPicPr>
            <a:picLocks noChangeAspect="1" noChangeArrowheads="1"/>
          </p:cNvPicPr>
          <p:nvPr/>
        </p:nvPicPr>
        <p:blipFill>
          <a:blip r:embed="rId5" cstate="print"/>
          <a:srcRect/>
          <a:stretch>
            <a:fillRect/>
          </a:stretch>
        </p:blipFill>
        <p:spPr bwMode="auto">
          <a:xfrm>
            <a:off x="3071802" y="3714752"/>
            <a:ext cx="2714625" cy="2038350"/>
          </a:xfrm>
          <a:prstGeom prst="rect">
            <a:avLst/>
          </a:prstGeom>
          <a:noFill/>
        </p:spPr>
      </p:pic>
      <p:pic>
        <p:nvPicPr>
          <p:cNvPr id="27650" name="Рисунок 34"/>
          <p:cNvPicPr>
            <a:picLocks noChangeAspect="1" noChangeArrowheads="1"/>
          </p:cNvPicPr>
          <p:nvPr/>
        </p:nvPicPr>
        <p:blipFill>
          <a:blip r:embed="rId6" cstate="print"/>
          <a:srcRect/>
          <a:stretch>
            <a:fillRect/>
          </a:stretch>
        </p:blipFill>
        <p:spPr bwMode="auto">
          <a:xfrm>
            <a:off x="6143636" y="3714752"/>
            <a:ext cx="2562225" cy="1924050"/>
          </a:xfrm>
          <a:prstGeom prst="rect">
            <a:avLst/>
          </a:prstGeom>
          <a:noFill/>
        </p:spPr>
      </p:pic>
      <p:sp>
        <p:nvSpPr>
          <p:cNvPr id="10" name="Rectangle 9"/>
          <p:cNvSpPr/>
          <p:nvPr/>
        </p:nvSpPr>
        <p:spPr>
          <a:xfrm>
            <a:off x="2928926" y="3429000"/>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1)</a:t>
            </a:r>
          </a:p>
        </p:txBody>
      </p:sp>
      <p:sp>
        <p:nvSpPr>
          <p:cNvPr id="11" name="Rectangle 10"/>
          <p:cNvSpPr/>
          <p:nvPr/>
        </p:nvSpPr>
        <p:spPr>
          <a:xfrm>
            <a:off x="6072198" y="3429000"/>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2)</a:t>
            </a:r>
          </a:p>
        </p:txBody>
      </p:sp>
      <p:sp>
        <p:nvSpPr>
          <p:cNvPr id="12" name="Rectangle 11"/>
          <p:cNvSpPr/>
          <p:nvPr/>
        </p:nvSpPr>
        <p:spPr>
          <a:xfrm>
            <a:off x="1357290" y="5643578"/>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3)</a:t>
            </a:r>
          </a:p>
        </p:txBody>
      </p:sp>
      <p:sp>
        <p:nvSpPr>
          <p:cNvPr id="13" name="Rectangle 12"/>
          <p:cNvSpPr/>
          <p:nvPr/>
        </p:nvSpPr>
        <p:spPr>
          <a:xfrm>
            <a:off x="4357686" y="5500702"/>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4)</a:t>
            </a:r>
          </a:p>
        </p:txBody>
      </p:sp>
      <p:sp>
        <p:nvSpPr>
          <p:cNvPr id="14" name="Rectangle 13"/>
          <p:cNvSpPr/>
          <p:nvPr/>
        </p:nvSpPr>
        <p:spPr>
          <a:xfrm>
            <a:off x="7215206" y="5429264"/>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5)</a:t>
            </a:r>
          </a:p>
        </p:txBody>
      </p:sp>
      <p:sp>
        <p:nvSpPr>
          <p:cNvPr id="15" name="Rectangle 14"/>
          <p:cNvSpPr/>
          <p:nvPr/>
        </p:nvSpPr>
        <p:spPr>
          <a:xfrm>
            <a:off x="428596" y="6000768"/>
            <a:ext cx="8572560" cy="523220"/>
          </a:xfrm>
          <a:prstGeom prst="rect">
            <a:avLst/>
          </a:prstGeom>
        </p:spPr>
        <p:txBody>
          <a:bodyPr wrap="square">
            <a:spAutoFit/>
          </a:bodyPr>
          <a:lstStyle/>
          <a:p>
            <a:pPr algn="ctr"/>
            <a:r>
              <a:rPr lang="en-US" sz="1400" dirty="0" smtClean="0">
                <a:solidFill>
                  <a:srgbClr val="7030A0"/>
                </a:solidFill>
                <a:latin typeface="Times New Roman" pitchFamily="18" charset="0"/>
                <a:cs typeface="Times New Roman" pitchFamily="18" charset="0"/>
              </a:rPr>
              <a:t>The </a:t>
            </a:r>
            <a:r>
              <a:rPr lang="en-US" sz="1400" dirty="0">
                <a:solidFill>
                  <a:srgbClr val="7030A0"/>
                </a:solidFill>
                <a:latin typeface="Times New Roman" pitchFamily="18" charset="0"/>
                <a:cs typeface="Times New Roman" pitchFamily="18" charset="0"/>
              </a:rPr>
              <a:t>decrease in the maximum effective dose rate after irradiation of the BURAN facility for 5 hours at a proton beam intensity of 1•10</a:t>
            </a:r>
            <a:r>
              <a:rPr lang="en-US" sz="1400" baseline="30000" dirty="0">
                <a:solidFill>
                  <a:srgbClr val="7030A0"/>
                </a:solidFill>
                <a:latin typeface="Times New Roman" pitchFamily="18" charset="0"/>
                <a:cs typeface="Times New Roman" pitchFamily="18" charset="0"/>
              </a:rPr>
              <a:t>11</a:t>
            </a:r>
            <a:r>
              <a:rPr lang="en-US" sz="1400" dirty="0">
                <a:solidFill>
                  <a:srgbClr val="7030A0"/>
                </a:solidFill>
                <a:latin typeface="Times New Roman" pitchFamily="18" charset="0"/>
                <a:cs typeface="Times New Roman" pitchFamily="18" charset="0"/>
              </a:rPr>
              <a:t>p/s</a:t>
            </a:r>
            <a:endParaRPr lang="ru-RU" sz="1400" dirty="0">
              <a:solidFill>
                <a:srgbClr val="7030A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6147" name="Object 3"/>
          <p:cNvPicPr>
            <a:picLocks noChangeArrowheads="1"/>
          </p:cNvPicPr>
          <p:nvPr/>
        </p:nvPicPr>
        <p:blipFill>
          <a:blip r:embed="rId2" cstate="print">
            <a:extLst>
              <a:ext uri="{28A0092B-C50C-407E-A947-70E740481C1C}">
                <a14:useLocalDpi xmlns:a14="http://schemas.microsoft.com/office/drawing/2010/main" xmlns="" val="0"/>
              </a:ext>
            </a:extLst>
          </a:blip>
          <a:srcRect l="-1630" t="-3946" r="-835" b="-851"/>
          <a:stretch>
            <a:fillRect/>
          </a:stretch>
        </p:blipFill>
        <p:spPr bwMode="auto">
          <a:xfrm>
            <a:off x="539552" y="836712"/>
            <a:ext cx="3629199" cy="263590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23907" name="Rectangle 3"/>
          <p:cNvSpPr>
            <a:spLocks noChangeArrowheads="1"/>
          </p:cNvSpPr>
          <p:nvPr/>
        </p:nvSpPr>
        <p:spPr bwMode="auto">
          <a:xfrm>
            <a:off x="289998" y="4025970"/>
            <a:ext cx="8858250" cy="2308324"/>
          </a:xfrm>
          <a:prstGeom prst="rect">
            <a:avLst/>
          </a:prstGeom>
          <a:noFill/>
          <a:ln w="9525">
            <a:noFill/>
            <a:miter lim="800000"/>
            <a:headEnd/>
            <a:tailEnd/>
          </a:ln>
          <a:effectLst/>
        </p:spPr>
        <p:txBody>
          <a:bodyPr anchor="ctr">
            <a:spAutoFit/>
          </a:bodyPr>
          <a:lstStyle/>
          <a:p>
            <a:pPr indent="381000" algn="ctr" eaLnBrk="1" hangingPunct="1">
              <a:defRPr/>
            </a:pPr>
            <a:r>
              <a:rPr lang="en-US" sz="1600" b="1" dirty="0" smtClean="0">
                <a:solidFill>
                  <a:schemeClr val="accent5">
                    <a:lumMod val="75000"/>
                  </a:schemeClr>
                </a:solidFill>
                <a:latin typeface="Times New Roman" panose="02020603050405020304" pitchFamily="18" charset="0"/>
                <a:ea typeface="Calibri" pitchFamily="34" charset="0"/>
                <a:cs typeface="Times New Roman" panose="02020603050405020304" pitchFamily="18" charset="0"/>
              </a:rPr>
              <a:t>Scheme of obtaining nuclear energy with the use of charged particles beams:</a:t>
            </a:r>
            <a:endParaRPr lang="en-US" sz="1600" b="1" dirty="0" smtClean="0">
              <a:solidFill>
                <a:schemeClr val="accent5">
                  <a:lumMod val="75000"/>
                </a:schemeClr>
              </a:solidFill>
              <a:latin typeface="Times New Roman" panose="02020603050405020304" pitchFamily="18" charset="0"/>
              <a:cs typeface="Times New Roman" panose="02020603050405020304" pitchFamily="18" charset="0"/>
            </a:endParaRPr>
          </a:p>
          <a:p>
            <a:pPr indent="381000">
              <a:defRPr/>
            </a:pPr>
            <a:endParaRPr lang="en-US" sz="1600" b="1" dirty="0" smtClean="0">
              <a:latin typeface="Times New Roman" panose="02020603050405020304" pitchFamily="18" charset="0"/>
              <a:ea typeface="Calibri" pitchFamily="34" charset="0"/>
              <a:cs typeface="Times New Roman" panose="02020603050405020304" pitchFamily="18" charset="0"/>
            </a:endParaRPr>
          </a:p>
          <a:p>
            <a:pPr eaLnBrk="1" hangingPunct="1">
              <a:defRPr/>
            </a:pPr>
            <a:r>
              <a:rPr lang="en-US" sz="1600" b="1" dirty="0" smtClean="0">
                <a:latin typeface="Times New Roman" panose="02020603050405020304" pitchFamily="18" charset="0"/>
                <a:cs typeface="Times New Roman" panose="02020603050405020304" pitchFamily="18" charset="0"/>
              </a:rPr>
              <a:t>Classic electronuclear </a:t>
            </a:r>
            <a:r>
              <a:rPr lang="en-US" sz="1600" b="1" dirty="0" smtClean="0">
                <a:solidFill>
                  <a:srgbClr val="C00000"/>
                </a:solidFill>
                <a:latin typeface="Times New Roman" panose="02020603050405020304" pitchFamily="18" charset="0"/>
                <a:cs typeface="Times New Roman" panose="02020603050405020304" pitchFamily="18" charset="0"/>
              </a:rPr>
              <a:t>(ADS - Accelerator Driven Systems)</a:t>
            </a:r>
            <a:r>
              <a:rPr lang="en-US" sz="1600" b="1" dirty="0" smtClean="0">
                <a:solidFill>
                  <a:srgbClr val="FF00FF"/>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scheme – proton accelerator (~ 1 GeV),</a:t>
            </a:r>
          </a:p>
          <a:p>
            <a:pPr eaLnBrk="1" hangingPunct="1">
              <a:defRPr/>
            </a:pPr>
            <a:r>
              <a:rPr lang="en-US" sz="1600" b="1" dirty="0" smtClean="0">
                <a:latin typeface="Times New Roman" panose="02020603050405020304" pitchFamily="18" charset="0"/>
                <a:cs typeface="Times New Roman" panose="02020603050405020304" pitchFamily="18" charset="0"/>
              </a:rPr>
              <a:t>              slightly subcritical active zone (project MYRRHA)</a:t>
            </a:r>
          </a:p>
          <a:p>
            <a:pPr eaLnBrk="1" hangingPunct="1">
              <a:defRPr/>
            </a:pPr>
            <a:endParaRPr lang="en-US" sz="1600" b="1" dirty="0" smtClean="0">
              <a:latin typeface="Times New Roman" panose="02020603050405020304" pitchFamily="18" charset="0"/>
              <a:cs typeface="Times New Roman" panose="02020603050405020304" pitchFamily="18" charset="0"/>
            </a:endParaRPr>
          </a:p>
          <a:p>
            <a:pPr eaLnBrk="1" hangingPunct="1">
              <a:defRPr/>
            </a:pPr>
            <a:r>
              <a:rPr lang="en-US" sz="1600" b="1" dirty="0" smtClean="0">
                <a:solidFill>
                  <a:srgbClr val="C00000"/>
                </a:solidFill>
                <a:latin typeface="Times New Roman" panose="02020603050405020304" pitchFamily="18" charset="0"/>
                <a:ea typeface="Calibri" pitchFamily="34" charset="0"/>
                <a:cs typeface="Times New Roman" panose="02020603050405020304" pitchFamily="18" charset="0"/>
              </a:rPr>
              <a:t>RNT (relativistic nuclear technology)  </a:t>
            </a:r>
            <a:r>
              <a:rPr lang="en-US" sz="1600" b="1" dirty="0" smtClean="0">
                <a:latin typeface="Times New Roman" panose="02020603050405020304" pitchFamily="18" charset="0"/>
                <a:ea typeface="Calibri" pitchFamily="34" charset="0"/>
                <a:cs typeface="Times New Roman" panose="02020603050405020304" pitchFamily="18" charset="0"/>
              </a:rPr>
              <a:t>- extremely hard neutron spectrum formed by beams </a:t>
            </a:r>
          </a:p>
          <a:p>
            <a:pPr eaLnBrk="1" hangingPunct="1">
              <a:defRPr/>
            </a:pPr>
            <a:r>
              <a:rPr lang="en-US" sz="1600" b="1" dirty="0" smtClean="0">
                <a:latin typeface="Times New Roman" panose="02020603050405020304" pitchFamily="18" charset="0"/>
                <a:ea typeface="Calibri" pitchFamily="34" charset="0"/>
                <a:cs typeface="Times New Roman" panose="02020603050405020304" pitchFamily="18" charset="0"/>
              </a:rPr>
              <a:t>              of relativistic particles ~ 10 GeV inside deeply subcritical, quasi infinite active zone.</a:t>
            </a:r>
            <a:endParaRPr lang="en-US" sz="1600" b="1" dirty="0" smtClean="0">
              <a:latin typeface="Times New Roman" panose="02020603050405020304" pitchFamily="18" charset="0"/>
              <a:cs typeface="Times New Roman" panose="02020603050405020304" pitchFamily="18" charset="0"/>
            </a:endParaRPr>
          </a:p>
          <a:p>
            <a:pPr eaLnBrk="1" hangingPunct="1">
              <a:defRPr/>
            </a:pPr>
            <a:endParaRPr lang="en-US" sz="1600" b="1" dirty="0" smtClean="0">
              <a:latin typeface="Times New Roman" panose="02020603050405020304" pitchFamily="18" charset="0"/>
              <a:cs typeface="Times New Roman" panose="02020603050405020304" pitchFamily="18" charset="0"/>
            </a:endParaRPr>
          </a:p>
          <a:p>
            <a:pPr eaLnBrk="1" hangingPunct="1">
              <a:defRPr/>
            </a:pPr>
            <a:r>
              <a:rPr lang="en-US" sz="1600" b="1" dirty="0" smtClean="0">
                <a:solidFill>
                  <a:srgbClr val="C00000"/>
                </a:solidFill>
                <a:latin typeface="Times New Roman" panose="02020603050405020304" pitchFamily="18" charset="0"/>
                <a:cs typeface="Times New Roman" panose="02020603050405020304" pitchFamily="18" charset="0"/>
              </a:rPr>
              <a:t>Usage of heavier ions</a:t>
            </a:r>
            <a:r>
              <a:rPr lang="cs-CZ" sz="1600" b="1" dirty="0" smtClean="0">
                <a:solidFill>
                  <a:srgbClr val="C00000"/>
                </a:solidFill>
                <a:latin typeface="Times New Roman" panose="02020603050405020304" pitchFamily="18" charset="0"/>
                <a:cs typeface="Times New Roman" panose="02020603050405020304" pitchFamily="18" charset="0"/>
              </a:rPr>
              <a:t> (</a:t>
            </a:r>
            <a:r>
              <a:rPr lang="en-US" sz="1600" b="1" dirty="0" smtClean="0">
                <a:solidFill>
                  <a:srgbClr val="C00000"/>
                </a:solidFill>
                <a:latin typeface="Times New Roman" panose="02020603050405020304" pitchFamily="18" charset="0"/>
                <a:cs typeface="Times New Roman" panose="02020603050405020304" pitchFamily="18" charset="0"/>
              </a:rPr>
              <a:t>~</a:t>
            </a:r>
            <a:r>
              <a:rPr lang="cs-CZ" sz="1600" b="1" dirty="0" smtClean="0">
                <a:solidFill>
                  <a:srgbClr val="C00000"/>
                </a:solidFill>
                <a:latin typeface="Times New Roman" panose="02020603050405020304" pitchFamily="18" charset="0"/>
                <a:cs typeface="Times New Roman" panose="02020603050405020304" pitchFamily="18" charset="0"/>
              </a:rPr>
              <a:t>0,5 </a:t>
            </a:r>
            <a:r>
              <a:rPr lang="cs-CZ" sz="1600" b="1" dirty="0" err="1" smtClean="0">
                <a:solidFill>
                  <a:srgbClr val="C00000"/>
                </a:solidFill>
                <a:latin typeface="Times New Roman" panose="02020603050405020304" pitchFamily="18" charset="0"/>
                <a:cs typeface="Times New Roman" panose="02020603050405020304" pitchFamily="18" charset="0"/>
              </a:rPr>
              <a:t>AGeV</a:t>
            </a:r>
            <a:r>
              <a:rPr lang="cs-CZ" sz="1600" b="1" dirty="0" smtClean="0">
                <a:solidFill>
                  <a:srgbClr val="C00000"/>
                </a:solidFill>
                <a:latin typeface="Times New Roman" panose="02020603050405020304" pitchFamily="18" charset="0"/>
                <a:cs typeface="Times New Roman" panose="02020603050405020304" pitchFamily="18" charset="0"/>
              </a:rPr>
              <a:t>)</a:t>
            </a:r>
            <a:r>
              <a:rPr lang="en-US" sz="1600" b="1" dirty="0" smtClean="0">
                <a:solidFill>
                  <a:srgbClr val="FF00FF"/>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light element target core</a:t>
            </a:r>
            <a:r>
              <a:rPr lang="cs-CZ"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relatively small </a:t>
            </a:r>
            <a:r>
              <a:rPr lang="en-US" sz="1600" b="1" dirty="0" err="1" smtClean="0">
                <a:latin typeface="Times New Roman" panose="02020603050405020304" pitchFamily="18" charset="0"/>
                <a:cs typeface="Times New Roman" panose="02020603050405020304" pitchFamily="18" charset="0"/>
              </a:rPr>
              <a:t>targe</a:t>
            </a:r>
            <a:r>
              <a:rPr lang="cs-CZ" sz="1600" b="1" dirty="0" smtClean="0">
                <a:latin typeface="Times New Roman" panose="02020603050405020304" pitchFamily="18" charset="0"/>
                <a:cs typeface="Times New Roman" panose="02020603050405020304" pitchFamily="18" charset="0"/>
              </a:rPr>
              <a:t>t, </a:t>
            </a:r>
            <a:r>
              <a:rPr lang="en-US" sz="16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
        <p:nvSpPr>
          <p:cNvPr id="6149" name="Rectangle 6"/>
          <p:cNvSpPr>
            <a:spLocks noChangeArrowheads="1"/>
          </p:cNvSpPr>
          <p:nvPr/>
        </p:nvSpPr>
        <p:spPr bwMode="auto">
          <a:xfrm>
            <a:off x="3786182" y="142852"/>
            <a:ext cx="15183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None/>
            </a:pPr>
            <a:r>
              <a:rPr lang="en-US" altLang="ru-RU" sz="1800" b="1" dirty="0">
                <a:solidFill>
                  <a:srgbClr val="7030A0"/>
                </a:solidFill>
                <a:latin typeface="Book Antiqua" panose="02040602050305030304" pitchFamily="18" charset="0"/>
              </a:rPr>
              <a:t>Introduction</a:t>
            </a:r>
            <a:endParaRPr lang="ru-RU" altLang="ru-RU" sz="1800" b="1" dirty="0">
              <a:solidFill>
                <a:srgbClr val="7030A0"/>
              </a:solidFill>
              <a:latin typeface="Book Antiqua" panose="02040602050305030304" pitchFamily="18" charset="0"/>
            </a:endParaRPr>
          </a:p>
        </p:txBody>
      </p:sp>
      <p:sp>
        <p:nvSpPr>
          <p:cNvPr id="2" name="TextovéPole 1"/>
          <p:cNvSpPr txBox="1"/>
          <p:nvPr/>
        </p:nvSpPr>
        <p:spPr bwMode="auto">
          <a:xfrm>
            <a:off x="4929190" y="1285860"/>
            <a:ext cx="3557125" cy="622048"/>
          </a:xfrm>
          <a:prstGeom prst="rect">
            <a:avLst/>
          </a:prstGeom>
          <a:grpFill/>
          <a:ln w="9525">
            <a:noFill/>
            <a:round/>
            <a:headEnd/>
            <a:tailEnd/>
          </a:ln>
        </p:spPr>
        <p:txBody>
          <a:bodyPr wrap="none" lIns="64800" tIns="33696" rIns="64800" bIns="33696" rtlCol="0">
            <a:spAutoFit/>
          </a:bodyPr>
          <a:lstStyle/>
          <a:p>
            <a:pPr algn="ctr" eaLnBrk="0" hangingPunct="0"/>
            <a:r>
              <a:rPr lang="en-US" b="1" dirty="0" smtClean="0">
                <a:solidFill>
                  <a:schemeClr val="accent5">
                    <a:lumMod val="75000"/>
                  </a:schemeClr>
                </a:solidFill>
                <a:latin typeface="Times New Roman" panose="02020603050405020304" pitchFamily="18" charset="0"/>
                <a:cs typeface="Times New Roman" panose="02020603050405020304" pitchFamily="18" charset="0"/>
              </a:rPr>
              <a:t>JINR </a:t>
            </a:r>
            <a:r>
              <a:rPr lang="en-US" b="1" dirty="0" err="1" smtClean="0">
                <a:solidFill>
                  <a:schemeClr val="accent5">
                    <a:lumMod val="75000"/>
                  </a:schemeClr>
                </a:solidFill>
                <a:latin typeface="Times New Roman" panose="02020603050405020304" pitchFamily="18" charset="0"/>
                <a:cs typeface="Times New Roman" panose="02020603050405020304" pitchFamily="18" charset="0"/>
              </a:rPr>
              <a:t>Dubna</a:t>
            </a:r>
            <a:r>
              <a:rPr lang="en-US" b="1" dirty="0" smtClean="0">
                <a:solidFill>
                  <a:schemeClr val="accent5">
                    <a:lumMod val="75000"/>
                  </a:schemeClr>
                </a:solidFill>
                <a:latin typeface="Times New Roman" panose="02020603050405020304" pitchFamily="18" charset="0"/>
                <a:cs typeface="Times New Roman" panose="02020603050405020304" pitchFamily="18" charset="0"/>
              </a:rPr>
              <a:t> accelerators</a:t>
            </a:r>
          </a:p>
          <a:p>
            <a:pPr algn="ctr" eaLnBrk="0" hangingPunct="0"/>
            <a:r>
              <a:rPr lang="en-US" b="1" dirty="0" smtClean="0">
                <a:solidFill>
                  <a:schemeClr val="accent5">
                    <a:lumMod val="75000"/>
                  </a:schemeClr>
                </a:solidFill>
                <a:latin typeface="Times New Roman" panose="02020603050405020304" pitchFamily="18" charset="0"/>
                <a:cs typeface="Times New Roman" panose="02020603050405020304" pitchFamily="18" charset="0"/>
              </a:rPr>
              <a:t>ideal tools to test different schemes</a:t>
            </a:r>
          </a:p>
        </p:txBody>
      </p:sp>
      <p:pic>
        <p:nvPicPr>
          <p:cNvPr id="48130" name="Picture 2" descr="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9820" y="2112911"/>
            <a:ext cx="1933231" cy="1359706"/>
          </a:xfrm>
          <a:prstGeom prst="rect">
            <a:avLst/>
          </a:prstGeom>
          <a:noFill/>
          <a:extLst>
            <a:ext uri="{909E8E84-426E-40DD-AFC4-6F175D3DCCD1}">
              <a14:hiddenFill xmlns:a14="http://schemas.microsoft.com/office/drawing/2010/main" xmlns="">
                <a:solidFill>
                  <a:srgbClr val="FFFFFF"/>
                </a:solidFill>
              </a14:hiddenFill>
            </a:ext>
          </a:extLst>
        </p:spPr>
      </p:pic>
      <p:pic>
        <p:nvPicPr>
          <p:cNvPr id="48132" name="Picture 4" descr="http://theor.jinr.ru/meetings/2006/roundtable/images/nuclotr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2112911"/>
            <a:ext cx="2557756" cy="136393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Рисунок 3"/>
          <p:cNvPicPr>
            <a:picLocks noChangeAspect="1" noChangeArrowheads="1"/>
          </p:cNvPicPr>
          <p:nvPr/>
        </p:nvPicPr>
        <p:blipFill>
          <a:blip r:embed="rId2" cstate="print"/>
          <a:srcRect/>
          <a:stretch>
            <a:fillRect/>
          </a:stretch>
        </p:blipFill>
        <p:spPr bwMode="auto">
          <a:xfrm>
            <a:off x="1643042" y="214290"/>
            <a:ext cx="2486025" cy="1857375"/>
          </a:xfrm>
          <a:prstGeom prst="rect">
            <a:avLst/>
          </a:prstGeom>
          <a:noFill/>
        </p:spPr>
      </p:pic>
      <p:pic>
        <p:nvPicPr>
          <p:cNvPr id="28676" name="Рисунок 6"/>
          <p:cNvPicPr>
            <a:picLocks noChangeAspect="1" noChangeArrowheads="1"/>
          </p:cNvPicPr>
          <p:nvPr/>
        </p:nvPicPr>
        <p:blipFill>
          <a:blip r:embed="rId3" cstate="print"/>
          <a:srcRect/>
          <a:stretch>
            <a:fillRect/>
          </a:stretch>
        </p:blipFill>
        <p:spPr bwMode="auto">
          <a:xfrm>
            <a:off x="4429124" y="214290"/>
            <a:ext cx="2495550" cy="1876425"/>
          </a:xfrm>
          <a:prstGeom prst="rect">
            <a:avLst/>
          </a:prstGeom>
          <a:noFill/>
        </p:spPr>
      </p:pic>
      <p:pic>
        <p:nvPicPr>
          <p:cNvPr id="28675" name="Рисунок 7"/>
          <p:cNvPicPr>
            <a:picLocks noChangeAspect="1" noChangeArrowheads="1"/>
          </p:cNvPicPr>
          <p:nvPr/>
        </p:nvPicPr>
        <p:blipFill>
          <a:blip r:embed="rId4" cstate="print"/>
          <a:srcRect/>
          <a:stretch>
            <a:fillRect/>
          </a:stretch>
        </p:blipFill>
        <p:spPr bwMode="auto">
          <a:xfrm>
            <a:off x="214282" y="2500306"/>
            <a:ext cx="2705100" cy="2028825"/>
          </a:xfrm>
          <a:prstGeom prst="rect">
            <a:avLst/>
          </a:prstGeom>
          <a:noFill/>
        </p:spPr>
      </p:pic>
      <p:pic>
        <p:nvPicPr>
          <p:cNvPr id="28674" name="Рисунок 8"/>
          <p:cNvPicPr>
            <a:picLocks noChangeAspect="1" noChangeArrowheads="1"/>
          </p:cNvPicPr>
          <p:nvPr/>
        </p:nvPicPr>
        <p:blipFill>
          <a:blip r:embed="rId5" cstate="print"/>
          <a:srcRect/>
          <a:stretch>
            <a:fillRect/>
          </a:stretch>
        </p:blipFill>
        <p:spPr bwMode="auto">
          <a:xfrm>
            <a:off x="3214678" y="2500306"/>
            <a:ext cx="2705100" cy="2028825"/>
          </a:xfrm>
          <a:prstGeom prst="rect">
            <a:avLst/>
          </a:prstGeom>
          <a:noFill/>
        </p:spPr>
      </p:pic>
      <p:pic>
        <p:nvPicPr>
          <p:cNvPr id="28673" name="Рисунок 29"/>
          <p:cNvPicPr>
            <a:picLocks noChangeAspect="1" noChangeArrowheads="1"/>
          </p:cNvPicPr>
          <p:nvPr/>
        </p:nvPicPr>
        <p:blipFill>
          <a:blip r:embed="rId6" cstate="print"/>
          <a:srcRect/>
          <a:stretch>
            <a:fillRect/>
          </a:stretch>
        </p:blipFill>
        <p:spPr bwMode="auto">
          <a:xfrm>
            <a:off x="6143636" y="2428868"/>
            <a:ext cx="2667000" cy="2000250"/>
          </a:xfrm>
          <a:prstGeom prst="rect">
            <a:avLst/>
          </a:prstGeom>
          <a:noFill/>
        </p:spPr>
      </p:pic>
      <p:sp>
        <p:nvSpPr>
          <p:cNvPr id="8" name="Rectangle 7"/>
          <p:cNvSpPr/>
          <p:nvPr/>
        </p:nvSpPr>
        <p:spPr>
          <a:xfrm>
            <a:off x="2643174" y="1857364"/>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1)</a:t>
            </a:r>
          </a:p>
        </p:txBody>
      </p:sp>
      <p:sp>
        <p:nvSpPr>
          <p:cNvPr id="9" name="Rectangle 8"/>
          <p:cNvSpPr/>
          <p:nvPr/>
        </p:nvSpPr>
        <p:spPr>
          <a:xfrm>
            <a:off x="5572132" y="1857364"/>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2)</a:t>
            </a:r>
          </a:p>
        </p:txBody>
      </p:sp>
      <p:sp>
        <p:nvSpPr>
          <p:cNvPr id="10" name="Rectangle 9"/>
          <p:cNvSpPr/>
          <p:nvPr/>
        </p:nvSpPr>
        <p:spPr>
          <a:xfrm>
            <a:off x="1214414" y="4286256"/>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3)</a:t>
            </a:r>
          </a:p>
        </p:txBody>
      </p:sp>
      <p:sp>
        <p:nvSpPr>
          <p:cNvPr id="11" name="Rectangle 10"/>
          <p:cNvSpPr/>
          <p:nvPr/>
        </p:nvSpPr>
        <p:spPr>
          <a:xfrm>
            <a:off x="4071934" y="4286256"/>
            <a:ext cx="792204" cy="312650"/>
          </a:xfrm>
          <a:prstGeom prst="rect">
            <a:avLst/>
          </a:prstGeom>
        </p:spPr>
        <p:txBody>
          <a:bodyPr wrap="none">
            <a:spAutoFit/>
          </a:bodyPr>
          <a:lstStyle/>
          <a:p>
            <a:pPr marL="457200" algn="ctr">
              <a:lnSpc>
                <a:spcPct val="107000"/>
              </a:lnSpc>
              <a:spcAft>
                <a:spcPts val="0"/>
              </a:spcAft>
            </a:pPr>
            <a:r>
              <a:rPr lang="ru-RU" sz="1400" dirty="0">
                <a:ea typeface="Calibri"/>
                <a:cs typeface="Times New Roman"/>
              </a:rPr>
              <a:t>4)</a:t>
            </a:r>
          </a:p>
        </p:txBody>
      </p:sp>
      <p:sp>
        <p:nvSpPr>
          <p:cNvPr id="12" name="Rectangle 11"/>
          <p:cNvSpPr/>
          <p:nvPr/>
        </p:nvSpPr>
        <p:spPr>
          <a:xfrm>
            <a:off x="6858016" y="4286256"/>
            <a:ext cx="792204" cy="312650"/>
          </a:xfrm>
          <a:prstGeom prst="rect">
            <a:avLst/>
          </a:prstGeom>
        </p:spPr>
        <p:txBody>
          <a:bodyPr wrap="none">
            <a:spAutoFit/>
          </a:bodyPr>
          <a:lstStyle/>
          <a:p>
            <a:pPr marL="457200" algn="ctr">
              <a:lnSpc>
                <a:spcPct val="107000"/>
              </a:lnSpc>
              <a:spcAft>
                <a:spcPts val="0"/>
              </a:spcAft>
            </a:pPr>
            <a:r>
              <a:rPr lang="ru-RU" sz="1400" dirty="0" smtClean="0">
                <a:ea typeface="Calibri"/>
                <a:cs typeface="Times New Roman"/>
              </a:rPr>
              <a:t>5</a:t>
            </a:r>
            <a:r>
              <a:rPr lang="en-US" sz="1400" dirty="0" smtClean="0">
                <a:ea typeface="Calibri"/>
                <a:cs typeface="Times New Roman"/>
              </a:rPr>
              <a:t>)</a:t>
            </a:r>
            <a:endParaRPr lang="ru-RU" sz="1400" dirty="0">
              <a:ea typeface="Calibri"/>
              <a:cs typeface="Times New Roman"/>
            </a:endParaRPr>
          </a:p>
        </p:txBody>
      </p:sp>
      <p:sp>
        <p:nvSpPr>
          <p:cNvPr id="13" name="Rectangle 12"/>
          <p:cNvSpPr/>
          <p:nvPr/>
        </p:nvSpPr>
        <p:spPr>
          <a:xfrm>
            <a:off x="285720" y="5000636"/>
            <a:ext cx="8715436" cy="738664"/>
          </a:xfrm>
          <a:prstGeom prst="rect">
            <a:avLst/>
          </a:prstGeom>
        </p:spPr>
        <p:txBody>
          <a:bodyPr wrap="square">
            <a:spAutoFit/>
          </a:bodyPr>
          <a:lstStyle/>
          <a:p>
            <a:pPr algn="ctr"/>
            <a:r>
              <a:rPr lang="en-US" sz="1400" dirty="0" smtClean="0">
                <a:solidFill>
                  <a:srgbClr val="7030A0"/>
                </a:solidFill>
                <a:latin typeface="Times New Roman" pitchFamily="18" charset="0"/>
                <a:cs typeface="Times New Roman" pitchFamily="18" charset="0"/>
              </a:rPr>
              <a:t>Activity </a:t>
            </a:r>
            <a:r>
              <a:rPr lang="en-US" sz="1400" dirty="0">
                <a:solidFill>
                  <a:srgbClr val="7030A0"/>
                </a:solidFill>
                <a:latin typeface="Times New Roman" pitchFamily="18" charset="0"/>
                <a:cs typeface="Times New Roman" pitchFamily="18" charset="0"/>
              </a:rPr>
              <a:t>slowdown of structural elements of the BURAN installation (</a:t>
            </a:r>
            <a:r>
              <a:rPr lang="en-US" sz="1400" dirty="0" err="1">
                <a:solidFill>
                  <a:srgbClr val="7030A0"/>
                </a:solidFill>
                <a:latin typeface="Times New Roman" pitchFamily="18" charset="0"/>
                <a:cs typeface="Times New Roman" pitchFamily="18" charset="0"/>
              </a:rPr>
              <a:t>Bq</a:t>
            </a:r>
            <a:r>
              <a:rPr lang="en-US" sz="1400" dirty="0">
                <a:solidFill>
                  <a:srgbClr val="7030A0"/>
                </a:solidFill>
                <a:latin typeface="Times New Roman" pitchFamily="18" charset="0"/>
                <a:cs typeface="Times New Roman" pitchFamily="18" charset="0"/>
              </a:rPr>
              <a:t>/cm</a:t>
            </a:r>
            <a:r>
              <a:rPr lang="en-US" sz="1400" baseline="30000" dirty="0">
                <a:solidFill>
                  <a:srgbClr val="7030A0"/>
                </a:solidFill>
                <a:latin typeface="Times New Roman" pitchFamily="18" charset="0"/>
                <a:cs typeface="Times New Roman" pitchFamily="18" charset="0"/>
              </a:rPr>
              <a:t>3</a:t>
            </a:r>
            <a:r>
              <a:rPr lang="en-US" sz="1400" dirty="0">
                <a:solidFill>
                  <a:srgbClr val="7030A0"/>
                </a:solidFill>
                <a:latin typeface="Times New Roman" pitchFamily="18" charset="0"/>
                <a:cs typeface="Times New Roman" pitchFamily="18" charset="0"/>
              </a:rPr>
              <a:t>) after irradiation of the installation for 5 hours at a proton beam intensity of 1•10</a:t>
            </a:r>
            <a:r>
              <a:rPr lang="en-US" sz="1400" baseline="30000" dirty="0">
                <a:solidFill>
                  <a:srgbClr val="7030A0"/>
                </a:solidFill>
                <a:latin typeface="Times New Roman" pitchFamily="18" charset="0"/>
                <a:cs typeface="Times New Roman" pitchFamily="18" charset="0"/>
              </a:rPr>
              <a:t>11</a:t>
            </a:r>
            <a:r>
              <a:rPr lang="en-US" sz="1400" dirty="0">
                <a:solidFill>
                  <a:srgbClr val="7030A0"/>
                </a:solidFill>
                <a:latin typeface="Times New Roman" pitchFamily="18" charset="0"/>
                <a:cs typeface="Times New Roman" pitchFamily="18" charset="0"/>
              </a:rPr>
              <a:t>p/s </a:t>
            </a:r>
            <a:r>
              <a:rPr lang="en-US" sz="1400" dirty="0" smtClean="0">
                <a:solidFill>
                  <a:srgbClr val="7030A0"/>
                </a:solidFill>
                <a:latin typeface="Times New Roman" pitchFamily="18" charset="0"/>
                <a:cs typeface="Times New Roman" pitchFamily="18" charset="0"/>
              </a:rPr>
              <a:t> at </a:t>
            </a:r>
            <a:r>
              <a:rPr lang="en-US" sz="1400" dirty="0">
                <a:solidFill>
                  <a:srgbClr val="7030A0"/>
                </a:solidFill>
                <a:latin typeface="Times New Roman" pitchFamily="18" charset="0"/>
                <a:cs typeface="Times New Roman" pitchFamily="18" charset="0"/>
              </a:rPr>
              <a:t>different exposures: </a:t>
            </a:r>
            <a:endParaRPr lang="en-US" sz="1400" dirty="0" smtClean="0">
              <a:solidFill>
                <a:srgbClr val="7030A0"/>
              </a:solidFill>
              <a:latin typeface="Times New Roman" pitchFamily="18" charset="0"/>
              <a:cs typeface="Times New Roman" pitchFamily="18" charset="0"/>
            </a:endParaRPr>
          </a:p>
          <a:p>
            <a:pPr algn="ctr"/>
            <a:r>
              <a:rPr lang="en-US" sz="1400" dirty="0" smtClean="0">
                <a:solidFill>
                  <a:srgbClr val="7030A0"/>
                </a:solidFill>
                <a:latin typeface="Times New Roman" pitchFamily="18" charset="0"/>
                <a:cs typeface="Times New Roman" pitchFamily="18" charset="0"/>
              </a:rPr>
              <a:t>1 </a:t>
            </a:r>
            <a:r>
              <a:rPr lang="en-US" sz="1400" dirty="0">
                <a:solidFill>
                  <a:srgbClr val="7030A0"/>
                </a:solidFill>
                <a:latin typeface="Times New Roman" pitchFamily="18" charset="0"/>
                <a:cs typeface="Times New Roman" pitchFamily="18" charset="0"/>
              </a:rPr>
              <a:t>- 6 s, 2 - 1 day, 3 - 7 days , 4 - 15 days, 5 - 30 days</a:t>
            </a:r>
            <a:endParaRPr lang="ru-RU" sz="1400" dirty="0">
              <a:solidFill>
                <a:srgbClr val="7030A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Rectangle 5"/>
          <p:cNvSpPr/>
          <p:nvPr/>
        </p:nvSpPr>
        <p:spPr>
          <a:xfrm>
            <a:off x="357158" y="3286124"/>
            <a:ext cx="8429684" cy="523220"/>
          </a:xfrm>
          <a:prstGeom prst="rect">
            <a:avLst/>
          </a:prstGeom>
        </p:spPr>
        <p:txBody>
          <a:bodyPr wrap="square">
            <a:spAutoFit/>
          </a:bodyPr>
          <a:lstStyle/>
          <a:p>
            <a:pPr algn="ctr"/>
            <a:r>
              <a:rPr lang="en-US" sz="1400" dirty="0" smtClean="0">
                <a:solidFill>
                  <a:srgbClr val="7030A0"/>
                </a:solidFill>
                <a:latin typeface="Times New Roman" pitchFamily="18" charset="0"/>
                <a:cs typeface="Times New Roman" pitchFamily="18" charset="0"/>
              </a:rPr>
              <a:t>Fig.17 The </a:t>
            </a:r>
            <a:r>
              <a:rPr lang="en-US" sz="1400" dirty="0">
                <a:solidFill>
                  <a:srgbClr val="7030A0"/>
                </a:solidFill>
                <a:latin typeface="Times New Roman" pitchFamily="18" charset="0"/>
                <a:cs typeface="Times New Roman" pitchFamily="18" charset="0"/>
              </a:rPr>
              <a:t>change in the maximum effective dose rate around the BURAN set up in the process of the decline in the activity of the installation after its irradiation for 5 hours with a proton beam intensity of 1•10</a:t>
            </a:r>
            <a:r>
              <a:rPr lang="en-US" sz="1400" baseline="30000" dirty="0">
                <a:solidFill>
                  <a:srgbClr val="7030A0"/>
                </a:solidFill>
                <a:latin typeface="Times New Roman" pitchFamily="18" charset="0"/>
                <a:cs typeface="Times New Roman" pitchFamily="18" charset="0"/>
              </a:rPr>
              <a:t>11</a:t>
            </a:r>
            <a:r>
              <a:rPr lang="en-US" sz="1400" dirty="0">
                <a:solidFill>
                  <a:srgbClr val="7030A0"/>
                </a:solidFill>
                <a:latin typeface="Times New Roman" pitchFamily="18" charset="0"/>
                <a:cs typeface="Times New Roman" pitchFamily="18" charset="0"/>
              </a:rPr>
              <a:t> p/s</a:t>
            </a:r>
            <a:endParaRPr lang="ru-RU" sz="1400" dirty="0">
              <a:solidFill>
                <a:srgbClr val="7030A0"/>
              </a:solidFill>
              <a:latin typeface="Times New Roman" pitchFamily="18" charset="0"/>
              <a:cs typeface="Times New Roman" pitchFamily="18" charset="0"/>
            </a:endParaRPr>
          </a:p>
        </p:txBody>
      </p:sp>
      <p:sp>
        <p:nvSpPr>
          <p:cNvPr id="7" name="Rectangle 6"/>
          <p:cNvSpPr/>
          <p:nvPr/>
        </p:nvSpPr>
        <p:spPr>
          <a:xfrm>
            <a:off x="285720" y="4214818"/>
            <a:ext cx="8572560" cy="584775"/>
          </a:xfrm>
          <a:prstGeom prst="rect">
            <a:avLst/>
          </a:prstGeom>
        </p:spPr>
        <p:txBody>
          <a:bodyPr wrap="square">
            <a:spAutoFit/>
          </a:bodyPr>
          <a:lstStyle/>
          <a:p>
            <a:r>
              <a:rPr lang="en-US" sz="1600" b="1" dirty="0" smtClean="0">
                <a:solidFill>
                  <a:srgbClr val="7030A0"/>
                </a:solidFill>
                <a:latin typeface="Times New Roman" pitchFamily="18" charset="0"/>
                <a:cs typeface="Times New Roman" pitchFamily="18" charset="0"/>
              </a:rPr>
              <a:t>Table2</a:t>
            </a:r>
            <a:r>
              <a:rPr lang="en-US" sz="1600" dirty="0" smtClean="0">
                <a:solidFill>
                  <a:srgbClr val="7030A0"/>
                </a:solidFill>
                <a:latin typeface="Times New Roman" pitchFamily="18" charset="0"/>
                <a:cs typeface="Times New Roman" pitchFamily="18" charset="0"/>
              </a:rPr>
              <a:t>. </a:t>
            </a:r>
            <a:r>
              <a:rPr lang="en-US" sz="1600" dirty="0">
                <a:solidFill>
                  <a:srgbClr val="7030A0"/>
                </a:solidFill>
                <a:latin typeface="Times New Roman" pitchFamily="18" charset="0"/>
                <a:cs typeface="Times New Roman" pitchFamily="18" charset="0"/>
              </a:rPr>
              <a:t>Changes in the maximum effective dose rate around the BURAN set up during the decline in the activity of the installation after its irradiation for 5 hours with a proton beam intensity of 1•10</a:t>
            </a:r>
            <a:r>
              <a:rPr lang="en-US" sz="1600" baseline="30000" dirty="0">
                <a:solidFill>
                  <a:srgbClr val="7030A0"/>
                </a:solidFill>
                <a:latin typeface="Times New Roman" pitchFamily="18" charset="0"/>
                <a:cs typeface="Times New Roman" pitchFamily="18" charset="0"/>
              </a:rPr>
              <a:t>11</a:t>
            </a:r>
            <a:r>
              <a:rPr lang="en-US" sz="1600" dirty="0">
                <a:solidFill>
                  <a:srgbClr val="7030A0"/>
                </a:solidFill>
                <a:latin typeface="Times New Roman" pitchFamily="18" charset="0"/>
                <a:cs typeface="Times New Roman" pitchFamily="18" charset="0"/>
              </a:rPr>
              <a:t> p/s</a:t>
            </a:r>
            <a:endParaRPr lang="ru-RU" sz="1600" dirty="0">
              <a:solidFill>
                <a:srgbClr val="7030A0"/>
              </a:solidFill>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785918" y="5000636"/>
          <a:ext cx="6000793" cy="1285884"/>
        </p:xfrm>
        <a:graphic>
          <a:graphicData uri="http://schemas.openxmlformats.org/drawingml/2006/table">
            <a:tbl>
              <a:tblPr/>
              <a:tblGrid>
                <a:gridCol w="1652132"/>
                <a:gridCol w="837472"/>
                <a:gridCol w="874946"/>
                <a:gridCol w="811403"/>
                <a:gridCol w="837472"/>
                <a:gridCol w="987368"/>
              </a:tblGrid>
              <a:tr h="642942">
                <a:tc>
                  <a:txBody>
                    <a:bodyPr/>
                    <a:lstStyle/>
                    <a:p>
                      <a:pPr>
                        <a:lnSpc>
                          <a:spcPct val="107000"/>
                        </a:lnSpc>
                        <a:spcAft>
                          <a:spcPts val="0"/>
                        </a:spcAft>
                      </a:pPr>
                      <a:r>
                        <a:rPr lang="en-US" sz="1600" dirty="0">
                          <a:latin typeface="Calibri"/>
                          <a:ea typeface="Calibri"/>
                          <a:cs typeface="Times New Roman"/>
                        </a:rPr>
                        <a:t>Exposure Time, Days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6 </a:t>
                      </a:r>
                      <a:r>
                        <a:rPr lang="en-US" sz="1600" dirty="0">
                          <a:latin typeface="Times New Roman"/>
                          <a:ea typeface="Calibri"/>
                          <a:cs typeface="Times New Roman"/>
                        </a:rPr>
                        <a:t>sec</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7</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15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30</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nSpc>
                          <a:spcPct val="107000"/>
                        </a:lnSpc>
                        <a:spcAft>
                          <a:spcPts val="0"/>
                        </a:spcAft>
                      </a:pPr>
                      <a:r>
                        <a:rPr lang="en-US" sz="1600">
                          <a:latin typeface="Calibri"/>
                          <a:ea typeface="Calibri"/>
                          <a:cs typeface="Times New Roman"/>
                        </a:rPr>
                        <a:t>Maximum Dose Rate, Sv/hour</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a:latin typeface="Times New Roman"/>
                          <a:ea typeface="Calibri"/>
                          <a:cs typeface="Times New Roman"/>
                        </a:rPr>
                        <a:t>3,141</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a:latin typeface="Times New Roman"/>
                          <a:ea typeface="Calibri"/>
                          <a:cs typeface="Times New Roman"/>
                        </a:rPr>
                        <a:t>0,0598</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0,00648</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a:latin typeface="Times New Roman"/>
                          <a:ea typeface="Calibri"/>
                          <a:cs typeface="Times New Roman"/>
                        </a:rPr>
                        <a:t>0,00226</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latin typeface="Times New Roman"/>
                          <a:ea typeface="Calibri"/>
                          <a:cs typeface="Times New Roman"/>
                        </a:rPr>
                        <a:t>8,23·10</a:t>
                      </a:r>
                      <a:r>
                        <a:rPr lang="ru-RU" sz="1600" baseline="30000" dirty="0">
                          <a:latin typeface="Times New Roman"/>
                          <a:ea typeface="Calibri"/>
                          <a:cs typeface="Times New Roman"/>
                        </a:rPr>
                        <a:t>-4</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11"/>
          <p:cNvGrpSpPr/>
          <p:nvPr/>
        </p:nvGrpSpPr>
        <p:grpSpPr>
          <a:xfrm>
            <a:off x="2857488" y="142852"/>
            <a:ext cx="3857652" cy="2945444"/>
            <a:chOff x="2857488" y="142852"/>
            <a:chExt cx="3857652" cy="2945444"/>
          </a:xfrm>
        </p:grpSpPr>
        <p:graphicFrame>
          <p:nvGraphicFramePr>
            <p:cNvPr id="29697" name="Object 1"/>
            <p:cNvGraphicFramePr>
              <a:graphicFrameLocks noChangeAspect="1"/>
            </p:cNvGraphicFramePr>
            <p:nvPr/>
          </p:nvGraphicFramePr>
          <p:xfrm>
            <a:off x="2857488" y="142852"/>
            <a:ext cx="3857652" cy="2945444"/>
          </p:xfrm>
          <a:graphic>
            <a:graphicData uri="http://schemas.openxmlformats.org/presentationml/2006/ole">
              <p:oleObj spid="_x0000_s68610" name="Graph" r:id="rId3" imgW="3779404" imgH="2897042" progId="Origin50.Graph">
                <p:embed/>
              </p:oleObj>
            </a:graphicData>
          </a:graphic>
        </p:graphicFrame>
        <p:sp>
          <p:nvSpPr>
            <p:cNvPr id="9" name="Rectangle 8"/>
            <p:cNvSpPr/>
            <p:nvPr/>
          </p:nvSpPr>
          <p:spPr>
            <a:xfrm>
              <a:off x="4286248" y="2643182"/>
              <a:ext cx="1207403" cy="184666"/>
            </a:xfrm>
            <a:prstGeom prst="rect">
              <a:avLst/>
            </a:prstGeom>
            <a:solidFill>
              <a:schemeClr val="bg1"/>
            </a:solidFill>
          </p:spPr>
          <p:txBody>
            <a:bodyPr wrap="square" tIns="0" bIns="0">
              <a:spAutoFit/>
            </a:bodyPr>
            <a:lstStyle/>
            <a:p>
              <a:r>
                <a:rPr lang="en-US" sz="1200" dirty="0" smtClean="0"/>
                <a:t>Exposure, day</a:t>
              </a:r>
              <a:endParaRPr lang="en-US" sz="1200" dirty="0"/>
            </a:p>
          </p:txBody>
        </p:sp>
        <p:sp>
          <p:nvSpPr>
            <p:cNvPr id="10" name="Rectangle 9"/>
            <p:cNvSpPr/>
            <p:nvPr/>
          </p:nvSpPr>
          <p:spPr>
            <a:xfrm>
              <a:off x="2857488" y="142852"/>
              <a:ext cx="369332" cy="2024810"/>
            </a:xfrm>
            <a:prstGeom prst="rect">
              <a:avLst/>
            </a:prstGeom>
            <a:solidFill>
              <a:schemeClr val="bg1"/>
            </a:solidFill>
          </p:spPr>
          <p:txBody>
            <a:bodyPr vert="vert270" wrap="square">
              <a:spAutoFit/>
            </a:bodyPr>
            <a:lstStyle/>
            <a:p>
              <a:r>
                <a:rPr lang="en-US" sz="1200" dirty="0" smtClean="0"/>
                <a:t>Maximum dose rate, </a:t>
              </a:r>
              <a:r>
                <a:rPr lang="en-US" sz="1200" dirty="0" err="1" smtClean="0"/>
                <a:t>Sv</a:t>
              </a:r>
              <a:r>
                <a:rPr lang="en-US" sz="1200" dirty="0" smtClean="0"/>
                <a:t>/hour</a:t>
              </a:r>
              <a:endParaRPr lang="en-US" sz="1200" dirty="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786874" cy="646331"/>
          </a:xfrm>
          <a:prstGeom prst="rect">
            <a:avLst/>
          </a:prstGeom>
        </p:spPr>
        <p:txBody>
          <a:bodyPr wrap="square">
            <a:spAutoFit/>
          </a:bodyPr>
          <a:lstStyle/>
          <a:p>
            <a:pPr algn="ctr"/>
            <a:r>
              <a:rPr lang="en-US" b="1" dirty="0" smtClean="0">
                <a:solidFill>
                  <a:srgbClr val="7030A0"/>
                </a:solidFill>
                <a:latin typeface="Times New Roman" pitchFamily="18" charset="0"/>
                <a:cs typeface="Times New Roman" pitchFamily="18" charset="0"/>
              </a:rPr>
              <a:t>Option </a:t>
            </a:r>
            <a:r>
              <a:rPr lang="en-US" b="1" dirty="0">
                <a:solidFill>
                  <a:srgbClr val="7030A0"/>
                </a:solidFill>
                <a:latin typeface="Times New Roman" pitchFamily="18" charset="0"/>
                <a:cs typeface="Times New Roman" pitchFamily="18" charset="0"/>
              </a:rPr>
              <a:t>5. 10 cycles of proton beam irradiation with an intensity of 1•10</a:t>
            </a:r>
            <a:r>
              <a:rPr lang="en-US" b="1" baseline="30000" dirty="0">
                <a:solidFill>
                  <a:srgbClr val="7030A0"/>
                </a:solidFill>
                <a:latin typeface="Times New Roman" pitchFamily="18" charset="0"/>
                <a:cs typeface="Times New Roman" pitchFamily="18" charset="0"/>
              </a:rPr>
              <a:t>11</a:t>
            </a:r>
            <a:r>
              <a:rPr lang="en-US" b="1" dirty="0">
                <a:solidFill>
                  <a:srgbClr val="7030A0"/>
                </a:solidFill>
                <a:latin typeface="Times New Roman" pitchFamily="18" charset="0"/>
                <a:cs typeface="Times New Roman" pitchFamily="18" charset="0"/>
              </a:rPr>
              <a:t>p/s for 5 hours, followed by 30 days exposure, then exposure</a:t>
            </a:r>
            <a:endParaRPr lang="ru-RU" dirty="0">
              <a:solidFill>
                <a:srgbClr val="7030A0"/>
              </a:solidFill>
              <a:latin typeface="Times New Roman" pitchFamily="18" charset="0"/>
              <a:cs typeface="Times New Roman" pitchFamily="18" charset="0"/>
            </a:endParaRPr>
          </a:p>
        </p:txBody>
      </p:sp>
      <p:sp>
        <p:nvSpPr>
          <p:cNvPr id="3" name="Rectangle 2"/>
          <p:cNvSpPr/>
          <p:nvPr/>
        </p:nvSpPr>
        <p:spPr>
          <a:xfrm>
            <a:off x="357158" y="785794"/>
            <a:ext cx="8643998" cy="1077218"/>
          </a:xfrm>
          <a:prstGeom prst="rect">
            <a:avLst/>
          </a:prstGeom>
        </p:spPr>
        <p:txBody>
          <a:bodyPr wrap="square">
            <a:spAutoFit/>
          </a:bodyPr>
          <a:lstStyle/>
          <a:p>
            <a:r>
              <a:rPr lang="en-US" sz="1600" dirty="0">
                <a:solidFill>
                  <a:srgbClr val="7030A0"/>
                </a:solidFill>
                <a:latin typeface="Times New Roman" pitchFamily="18" charset="0"/>
                <a:cs typeface="Times New Roman" pitchFamily="18" charset="0"/>
              </a:rPr>
              <a:t>The decrease in the maximum effective dose rate after irradiation of the BURAN set up for 10 cycles with 5-hour exposure and 30-day exposure in each cycle is shown in Fig. 18, and in Fig. 19 - decline in installation activity. The change in the maximum dose rate during the activity slowdown is shown in Figure 20 and in Table. 3.</a:t>
            </a:r>
            <a:endParaRPr lang="ru-RU" sz="1600" dirty="0">
              <a:solidFill>
                <a:srgbClr val="7030A0"/>
              </a:solidFill>
              <a:latin typeface="Times New Roman" pitchFamily="18" charset="0"/>
              <a:cs typeface="Times New Roman" pitchFamily="18" charset="0"/>
            </a:endParaRPr>
          </a:p>
        </p:txBody>
      </p:sp>
      <p:grpSp>
        <p:nvGrpSpPr>
          <p:cNvPr id="4" name="Group 15"/>
          <p:cNvGrpSpPr/>
          <p:nvPr/>
        </p:nvGrpSpPr>
        <p:grpSpPr>
          <a:xfrm>
            <a:off x="357158" y="1857364"/>
            <a:ext cx="8596353" cy="4170302"/>
            <a:chOff x="357158" y="1857364"/>
            <a:chExt cx="8596353" cy="4170302"/>
          </a:xfrm>
        </p:grpSpPr>
        <p:pic>
          <p:nvPicPr>
            <p:cNvPr id="30725" name="Рисунок 14"/>
            <p:cNvPicPr>
              <a:picLocks noChangeAspect="1" noChangeArrowheads="1"/>
            </p:cNvPicPr>
            <p:nvPr/>
          </p:nvPicPr>
          <p:blipFill>
            <a:blip r:embed="rId2" cstate="print"/>
            <a:srcRect/>
            <a:stretch>
              <a:fillRect/>
            </a:stretch>
          </p:blipFill>
          <p:spPr bwMode="auto">
            <a:xfrm>
              <a:off x="1785918" y="1857364"/>
              <a:ext cx="2762250" cy="2066925"/>
            </a:xfrm>
            <a:prstGeom prst="rect">
              <a:avLst/>
            </a:prstGeom>
            <a:noFill/>
          </p:spPr>
        </p:pic>
        <p:pic>
          <p:nvPicPr>
            <p:cNvPr id="30724" name="Рисунок 24"/>
            <p:cNvPicPr>
              <a:picLocks noChangeAspect="1" noChangeArrowheads="1"/>
            </p:cNvPicPr>
            <p:nvPr/>
          </p:nvPicPr>
          <p:blipFill>
            <a:blip r:embed="rId3" cstate="print"/>
            <a:srcRect/>
            <a:stretch>
              <a:fillRect/>
            </a:stretch>
          </p:blipFill>
          <p:spPr bwMode="auto">
            <a:xfrm>
              <a:off x="4857752" y="1857364"/>
              <a:ext cx="2762250" cy="2066925"/>
            </a:xfrm>
            <a:prstGeom prst="rect">
              <a:avLst/>
            </a:prstGeom>
            <a:noFill/>
          </p:spPr>
        </p:pic>
        <p:pic>
          <p:nvPicPr>
            <p:cNvPr id="30723" name="Рисунок 22"/>
            <p:cNvPicPr>
              <a:picLocks noChangeAspect="1" noChangeArrowheads="1"/>
            </p:cNvPicPr>
            <p:nvPr/>
          </p:nvPicPr>
          <p:blipFill>
            <a:blip r:embed="rId4" cstate="print"/>
            <a:srcRect/>
            <a:stretch>
              <a:fillRect/>
            </a:stretch>
          </p:blipFill>
          <p:spPr bwMode="auto">
            <a:xfrm>
              <a:off x="357158" y="3929066"/>
              <a:ext cx="2781300" cy="2085975"/>
            </a:xfrm>
            <a:prstGeom prst="rect">
              <a:avLst/>
            </a:prstGeom>
            <a:noFill/>
          </p:spPr>
        </p:pic>
        <p:pic>
          <p:nvPicPr>
            <p:cNvPr id="30722" name="Рисунок 23"/>
            <p:cNvPicPr>
              <a:picLocks noChangeAspect="1" noChangeArrowheads="1"/>
            </p:cNvPicPr>
            <p:nvPr/>
          </p:nvPicPr>
          <p:blipFill>
            <a:blip r:embed="rId5" cstate="print"/>
            <a:srcRect/>
            <a:stretch>
              <a:fillRect/>
            </a:stretch>
          </p:blipFill>
          <p:spPr bwMode="auto">
            <a:xfrm>
              <a:off x="3286116" y="3929066"/>
              <a:ext cx="2752725" cy="2066925"/>
            </a:xfrm>
            <a:prstGeom prst="rect">
              <a:avLst/>
            </a:prstGeom>
            <a:noFill/>
          </p:spPr>
        </p:pic>
        <p:pic>
          <p:nvPicPr>
            <p:cNvPr id="30721" name="Рисунок 35"/>
            <p:cNvPicPr>
              <a:picLocks noChangeAspect="1" noChangeArrowheads="1"/>
            </p:cNvPicPr>
            <p:nvPr/>
          </p:nvPicPr>
          <p:blipFill>
            <a:blip r:embed="rId6" cstate="print"/>
            <a:srcRect/>
            <a:stretch>
              <a:fillRect/>
            </a:stretch>
          </p:blipFill>
          <p:spPr bwMode="auto">
            <a:xfrm>
              <a:off x="6143636" y="3857628"/>
              <a:ext cx="2809875" cy="2105025"/>
            </a:xfrm>
            <a:prstGeom prst="rect">
              <a:avLst/>
            </a:prstGeom>
            <a:noFill/>
          </p:spPr>
        </p:pic>
        <p:sp>
          <p:nvSpPr>
            <p:cNvPr id="10" name="Rectangle 9"/>
            <p:cNvSpPr/>
            <p:nvPr/>
          </p:nvSpPr>
          <p:spPr>
            <a:xfrm>
              <a:off x="7715272" y="5715016"/>
              <a:ext cx="330540" cy="312650"/>
            </a:xfrm>
            <a:prstGeom prst="rect">
              <a:avLst/>
            </a:prstGeom>
          </p:spPr>
          <p:txBody>
            <a:bodyPr wrap="none">
              <a:spAutoFit/>
            </a:bodyPr>
            <a:lstStyle/>
            <a:p>
              <a:pPr algn="ctr">
                <a:lnSpc>
                  <a:spcPct val="107000"/>
                </a:lnSpc>
                <a:spcAft>
                  <a:spcPts val="0"/>
                </a:spcAft>
              </a:pPr>
              <a:r>
                <a:rPr lang="ru-RU" sz="1400" dirty="0">
                  <a:ea typeface="Calibri"/>
                  <a:cs typeface="Times New Roman"/>
                </a:rPr>
                <a:t>5)</a:t>
              </a:r>
            </a:p>
          </p:txBody>
        </p:sp>
        <p:sp>
          <p:nvSpPr>
            <p:cNvPr id="11" name="Rectangle 10"/>
            <p:cNvSpPr/>
            <p:nvPr/>
          </p:nvSpPr>
          <p:spPr>
            <a:xfrm>
              <a:off x="4786314" y="5715016"/>
              <a:ext cx="330540" cy="312650"/>
            </a:xfrm>
            <a:prstGeom prst="rect">
              <a:avLst/>
            </a:prstGeom>
          </p:spPr>
          <p:txBody>
            <a:bodyPr wrap="none">
              <a:spAutoFit/>
            </a:bodyPr>
            <a:lstStyle/>
            <a:p>
              <a:pPr algn="ctr">
                <a:lnSpc>
                  <a:spcPct val="107000"/>
                </a:lnSpc>
                <a:spcAft>
                  <a:spcPts val="0"/>
                </a:spcAft>
              </a:pPr>
              <a:r>
                <a:rPr lang="ru-RU" sz="1400" dirty="0">
                  <a:ea typeface="Calibri"/>
                  <a:cs typeface="Times New Roman"/>
                </a:rPr>
                <a:t>4)</a:t>
              </a:r>
            </a:p>
          </p:txBody>
        </p:sp>
        <p:sp>
          <p:nvSpPr>
            <p:cNvPr id="12" name="Rectangle 11"/>
            <p:cNvSpPr/>
            <p:nvPr/>
          </p:nvSpPr>
          <p:spPr>
            <a:xfrm>
              <a:off x="1928794" y="5715016"/>
              <a:ext cx="330540" cy="312650"/>
            </a:xfrm>
            <a:prstGeom prst="rect">
              <a:avLst/>
            </a:prstGeom>
          </p:spPr>
          <p:txBody>
            <a:bodyPr wrap="none">
              <a:spAutoFit/>
            </a:bodyPr>
            <a:lstStyle/>
            <a:p>
              <a:pPr algn="ctr">
                <a:lnSpc>
                  <a:spcPct val="107000"/>
                </a:lnSpc>
                <a:spcAft>
                  <a:spcPts val="0"/>
                </a:spcAft>
              </a:pPr>
              <a:r>
                <a:rPr lang="ru-RU" sz="1400" dirty="0">
                  <a:ea typeface="Calibri"/>
                  <a:cs typeface="Times New Roman"/>
                </a:rPr>
                <a:t>3)</a:t>
              </a:r>
            </a:p>
          </p:txBody>
        </p:sp>
        <p:sp>
          <p:nvSpPr>
            <p:cNvPr id="13" name="Rectangle 12"/>
            <p:cNvSpPr/>
            <p:nvPr/>
          </p:nvSpPr>
          <p:spPr>
            <a:xfrm>
              <a:off x="6429388" y="3714752"/>
              <a:ext cx="330540" cy="312650"/>
            </a:xfrm>
            <a:prstGeom prst="rect">
              <a:avLst/>
            </a:prstGeom>
          </p:spPr>
          <p:txBody>
            <a:bodyPr wrap="none">
              <a:spAutoFit/>
            </a:bodyPr>
            <a:lstStyle/>
            <a:p>
              <a:pPr algn="ctr">
                <a:lnSpc>
                  <a:spcPct val="107000"/>
                </a:lnSpc>
                <a:spcAft>
                  <a:spcPts val="0"/>
                </a:spcAft>
              </a:pPr>
              <a:r>
                <a:rPr lang="ru-RU" sz="1400" dirty="0">
                  <a:ea typeface="Calibri"/>
                  <a:cs typeface="Times New Roman"/>
                </a:rPr>
                <a:t>2)</a:t>
              </a:r>
            </a:p>
          </p:txBody>
        </p:sp>
        <p:sp>
          <p:nvSpPr>
            <p:cNvPr id="14" name="Rectangle 13"/>
            <p:cNvSpPr/>
            <p:nvPr/>
          </p:nvSpPr>
          <p:spPr>
            <a:xfrm>
              <a:off x="3357554" y="3714752"/>
              <a:ext cx="330540" cy="312650"/>
            </a:xfrm>
            <a:prstGeom prst="rect">
              <a:avLst/>
            </a:prstGeom>
          </p:spPr>
          <p:txBody>
            <a:bodyPr wrap="none">
              <a:spAutoFit/>
            </a:bodyPr>
            <a:lstStyle/>
            <a:p>
              <a:pPr algn="ctr">
                <a:lnSpc>
                  <a:spcPct val="107000"/>
                </a:lnSpc>
                <a:spcAft>
                  <a:spcPts val="0"/>
                </a:spcAft>
              </a:pPr>
              <a:r>
                <a:rPr lang="ru-RU" sz="1400" dirty="0">
                  <a:ea typeface="Calibri"/>
                  <a:cs typeface="Times New Roman"/>
                </a:rPr>
                <a:t>1)</a:t>
              </a:r>
            </a:p>
          </p:txBody>
        </p:sp>
      </p:grpSp>
      <p:sp>
        <p:nvSpPr>
          <p:cNvPr id="24" name="Rectangle 23"/>
          <p:cNvSpPr/>
          <p:nvPr/>
        </p:nvSpPr>
        <p:spPr>
          <a:xfrm>
            <a:off x="214282" y="6000768"/>
            <a:ext cx="8786874" cy="738664"/>
          </a:xfrm>
          <a:prstGeom prst="rect">
            <a:avLst/>
          </a:prstGeom>
        </p:spPr>
        <p:txBody>
          <a:bodyPr wrap="square">
            <a:spAutoFit/>
          </a:bodyPr>
          <a:lstStyle/>
          <a:p>
            <a:pPr algn="ctr"/>
            <a:r>
              <a:rPr lang="en-US" sz="1400" dirty="0">
                <a:solidFill>
                  <a:srgbClr val="7030A0"/>
                </a:solidFill>
                <a:latin typeface="Times New Roman" pitchFamily="18" charset="0"/>
                <a:cs typeface="Times New Roman" pitchFamily="18" charset="0"/>
              </a:rPr>
              <a:t>Fig.18. The change in the maximum effective dose rate around the BURAN set up in the process of decreasing activity after irradiating the installation for 10 cycles (5 hours of irradiation with a proton intensity of 1•10</a:t>
            </a:r>
            <a:r>
              <a:rPr lang="en-US" sz="1400" baseline="30000" dirty="0">
                <a:solidFill>
                  <a:srgbClr val="7030A0"/>
                </a:solidFill>
                <a:latin typeface="Times New Roman" pitchFamily="18" charset="0"/>
                <a:cs typeface="Times New Roman" pitchFamily="18" charset="0"/>
              </a:rPr>
              <a:t>11</a:t>
            </a:r>
            <a:r>
              <a:rPr lang="en-US" sz="1400" dirty="0">
                <a:solidFill>
                  <a:srgbClr val="7030A0"/>
                </a:solidFill>
                <a:latin typeface="Times New Roman" pitchFamily="18" charset="0"/>
                <a:cs typeface="Times New Roman" pitchFamily="18" charset="0"/>
              </a:rPr>
              <a:t>p/s followed by 30 days exposure) at different exposures.</a:t>
            </a:r>
            <a:endParaRPr lang="ru-RU" sz="1400" dirty="0">
              <a:solidFill>
                <a:srgbClr val="7030A0"/>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214414" y="214290"/>
            <a:ext cx="6587323" cy="4174910"/>
            <a:chOff x="1214414" y="214290"/>
            <a:chExt cx="6587323" cy="4174910"/>
          </a:xfrm>
        </p:grpSpPr>
        <p:pic>
          <p:nvPicPr>
            <p:cNvPr id="49156" name="Рисунок 10"/>
            <p:cNvPicPr>
              <a:picLocks noChangeAspect="1" noChangeArrowheads="1"/>
            </p:cNvPicPr>
            <p:nvPr/>
          </p:nvPicPr>
          <p:blipFill>
            <a:blip r:embed="rId2" cstate="print"/>
            <a:srcRect/>
            <a:stretch>
              <a:fillRect/>
            </a:stretch>
          </p:blipFill>
          <p:spPr bwMode="auto">
            <a:xfrm>
              <a:off x="1214414" y="214290"/>
              <a:ext cx="2600325" cy="1952625"/>
            </a:xfrm>
            <a:prstGeom prst="rect">
              <a:avLst/>
            </a:prstGeom>
            <a:noFill/>
          </p:spPr>
        </p:pic>
        <p:pic>
          <p:nvPicPr>
            <p:cNvPr id="49155" name="Рисунок 11"/>
            <p:cNvPicPr>
              <a:picLocks noChangeAspect="1" noChangeArrowheads="1"/>
            </p:cNvPicPr>
            <p:nvPr/>
          </p:nvPicPr>
          <p:blipFill>
            <a:blip r:embed="rId3" cstate="print"/>
            <a:srcRect/>
            <a:stretch>
              <a:fillRect/>
            </a:stretch>
          </p:blipFill>
          <p:spPr bwMode="auto">
            <a:xfrm>
              <a:off x="5072066" y="214290"/>
              <a:ext cx="2638425" cy="1981200"/>
            </a:xfrm>
            <a:prstGeom prst="rect">
              <a:avLst/>
            </a:prstGeom>
            <a:noFill/>
          </p:spPr>
        </p:pic>
        <p:pic>
          <p:nvPicPr>
            <p:cNvPr id="49154" name="Рисунок 12"/>
            <p:cNvPicPr>
              <a:picLocks noChangeAspect="1" noChangeArrowheads="1"/>
            </p:cNvPicPr>
            <p:nvPr/>
          </p:nvPicPr>
          <p:blipFill>
            <a:blip r:embed="rId4" cstate="print"/>
            <a:srcRect/>
            <a:stretch>
              <a:fillRect/>
            </a:stretch>
          </p:blipFill>
          <p:spPr bwMode="auto">
            <a:xfrm>
              <a:off x="1214414" y="2357406"/>
              <a:ext cx="2667000" cy="2000250"/>
            </a:xfrm>
            <a:prstGeom prst="rect">
              <a:avLst/>
            </a:prstGeom>
            <a:noFill/>
          </p:spPr>
        </p:pic>
        <p:pic>
          <p:nvPicPr>
            <p:cNvPr id="49153" name="Рисунок 13"/>
            <p:cNvPicPr>
              <a:picLocks noChangeAspect="1" noChangeArrowheads="1"/>
            </p:cNvPicPr>
            <p:nvPr/>
          </p:nvPicPr>
          <p:blipFill>
            <a:blip r:embed="rId5" cstate="print"/>
            <a:srcRect/>
            <a:stretch>
              <a:fillRect/>
            </a:stretch>
          </p:blipFill>
          <p:spPr bwMode="auto">
            <a:xfrm>
              <a:off x="5072066" y="2357430"/>
              <a:ext cx="2628900" cy="1971675"/>
            </a:xfrm>
            <a:prstGeom prst="rect">
              <a:avLst/>
            </a:prstGeom>
            <a:noFill/>
          </p:spPr>
        </p:pic>
        <p:sp>
          <p:nvSpPr>
            <p:cNvPr id="7" name="Rectangle 6"/>
            <p:cNvSpPr/>
            <p:nvPr/>
          </p:nvSpPr>
          <p:spPr>
            <a:xfrm>
              <a:off x="3500430" y="1785926"/>
              <a:ext cx="372217" cy="388696"/>
            </a:xfrm>
            <a:prstGeom prst="rect">
              <a:avLst/>
            </a:prstGeom>
          </p:spPr>
          <p:txBody>
            <a:bodyPr wrap="none">
              <a:spAutoFit/>
            </a:bodyPr>
            <a:lstStyle/>
            <a:p>
              <a:pPr algn="ctr">
                <a:lnSpc>
                  <a:spcPct val="107000"/>
                </a:lnSpc>
                <a:spcAft>
                  <a:spcPts val="0"/>
                </a:spcAft>
              </a:pPr>
              <a:r>
                <a:rPr lang="ru-RU" dirty="0" smtClean="0">
                  <a:ea typeface="Calibri"/>
                  <a:cs typeface="Times New Roman"/>
                </a:rPr>
                <a:t>1)</a:t>
              </a:r>
              <a:endParaRPr lang="ru-RU" sz="1600" dirty="0">
                <a:ea typeface="Calibri"/>
                <a:cs typeface="Times New Roman"/>
              </a:endParaRPr>
            </a:p>
          </p:txBody>
        </p:sp>
        <p:sp>
          <p:nvSpPr>
            <p:cNvPr id="8" name="Rectangle 7"/>
            <p:cNvSpPr/>
            <p:nvPr/>
          </p:nvSpPr>
          <p:spPr>
            <a:xfrm>
              <a:off x="7429520" y="1785926"/>
              <a:ext cx="372217" cy="388696"/>
            </a:xfrm>
            <a:prstGeom prst="rect">
              <a:avLst/>
            </a:prstGeom>
          </p:spPr>
          <p:txBody>
            <a:bodyPr wrap="none">
              <a:spAutoFit/>
            </a:bodyPr>
            <a:lstStyle/>
            <a:p>
              <a:pPr algn="ctr">
                <a:lnSpc>
                  <a:spcPct val="107000"/>
                </a:lnSpc>
                <a:spcAft>
                  <a:spcPts val="0"/>
                </a:spcAft>
              </a:pPr>
              <a:r>
                <a:rPr lang="ru-RU" dirty="0" smtClean="0">
                  <a:ea typeface="Calibri"/>
                  <a:cs typeface="Times New Roman"/>
                </a:rPr>
                <a:t>2)</a:t>
              </a:r>
              <a:endParaRPr lang="ru-RU" sz="1600" dirty="0">
                <a:ea typeface="Calibri"/>
                <a:cs typeface="Times New Roman"/>
              </a:endParaRPr>
            </a:p>
          </p:txBody>
        </p:sp>
        <p:sp>
          <p:nvSpPr>
            <p:cNvPr id="9" name="Rectangle 8"/>
            <p:cNvSpPr/>
            <p:nvPr/>
          </p:nvSpPr>
          <p:spPr>
            <a:xfrm>
              <a:off x="3571868" y="4000504"/>
              <a:ext cx="372217" cy="388696"/>
            </a:xfrm>
            <a:prstGeom prst="rect">
              <a:avLst/>
            </a:prstGeom>
          </p:spPr>
          <p:txBody>
            <a:bodyPr wrap="none">
              <a:spAutoFit/>
            </a:bodyPr>
            <a:lstStyle/>
            <a:p>
              <a:pPr algn="ctr">
                <a:lnSpc>
                  <a:spcPct val="107000"/>
                </a:lnSpc>
                <a:spcAft>
                  <a:spcPts val="0"/>
                </a:spcAft>
              </a:pPr>
              <a:r>
                <a:rPr lang="ru-RU" dirty="0" smtClean="0">
                  <a:ea typeface="Calibri"/>
                  <a:cs typeface="Times New Roman"/>
                </a:rPr>
                <a:t>3)</a:t>
              </a:r>
              <a:endParaRPr lang="ru-RU" sz="1600" dirty="0">
                <a:ea typeface="Calibri"/>
                <a:cs typeface="Times New Roman"/>
              </a:endParaRPr>
            </a:p>
          </p:txBody>
        </p:sp>
        <p:sp>
          <p:nvSpPr>
            <p:cNvPr id="10" name="Rectangle 9"/>
            <p:cNvSpPr/>
            <p:nvPr/>
          </p:nvSpPr>
          <p:spPr>
            <a:xfrm>
              <a:off x="7429520" y="4000504"/>
              <a:ext cx="372217" cy="388696"/>
            </a:xfrm>
            <a:prstGeom prst="rect">
              <a:avLst/>
            </a:prstGeom>
          </p:spPr>
          <p:txBody>
            <a:bodyPr wrap="none">
              <a:spAutoFit/>
            </a:bodyPr>
            <a:lstStyle/>
            <a:p>
              <a:pPr algn="ctr">
                <a:lnSpc>
                  <a:spcPct val="107000"/>
                </a:lnSpc>
                <a:spcAft>
                  <a:spcPts val="0"/>
                </a:spcAft>
              </a:pPr>
              <a:r>
                <a:rPr lang="ru-RU" dirty="0" smtClean="0">
                  <a:ea typeface="Calibri"/>
                  <a:cs typeface="Times New Roman"/>
                </a:rPr>
                <a:t>4)</a:t>
              </a:r>
              <a:endParaRPr lang="ru-RU" sz="1600" dirty="0">
                <a:ea typeface="Calibri"/>
                <a:cs typeface="Times New Roman"/>
              </a:endParaRPr>
            </a:p>
          </p:txBody>
        </p:sp>
      </p:grpSp>
      <p:sp>
        <p:nvSpPr>
          <p:cNvPr id="11" name="Rectangle 10"/>
          <p:cNvSpPr/>
          <p:nvPr/>
        </p:nvSpPr>
        <p:spPr>
          <a:xfrm>
            <a:off x="714348" y="4643446"/>
            <a:ext cx="8072494" cy="1200329"/>
          </a:xfrm>
          <a:prstGeom prst="rect">
            <a:avLst/>
          </a:prstGeom>
        </p:spPr>
        <p:txBody>
          <a:bodyPr wrap="square">
            <a:spAutoFit/>
          </a:bodyPr>
          <a:lstStyle/>
          <a:p>
            <a:pPr algn="ctr"/>
            <a:r>
              <a:rPr lang="en-US" dirty="0" smtClean="0">
                <a:solidFill>
                  <a:srgbClr val="7030A0"/>
                </a:solidFill>
                <a:latin typeface="Times New Roman" pitchFamily="18" charset="0"/>
                <a:cs typeface="Times New Roman" pitchFamily="18" charset="0"/>
              </a:rPr>
              <a:t>Fig. 19. Activity slowdown of structural elements of the BURAN installation (</a:t>
            </a:r>
            <a:r>
              <a:rPr lang="en-US" dirty="0" err="1" smtClean="0">
                <a:solidFill>
                  <a:srgbClr val="7030A0"/>
                </a:solidFill>
                <a:latin typeface="Times New Roman" pitchFamily="18" charset="0"/>
                <a:cs typeface="Times New Roman" pitchFamily="18" charset="0"/>
              </a:rPr>
              <a:t>Bq</a:t>
            </a:r>
            <a:r>
              <a:rPr lang="en-US" dirty="0" smtClean="0">
                <a:solidFill>
                  <a:srgbClr val="7030A0"/>
                </a:solidFill>
                <a:latin typeface="Times New Roman" pitchFamily="18" charset="0"/>
                <a:cs typeface="Times New Roman" pitchFamily="18" charset="0"/>
              </a:rPr>
              <a:t>/cm3) after irradiation of the installation for 10 cycles (5 hours of irradiation at a proton beam intensity of 1•10</a:t>
            </a:r>
            <a:r>
              <a:rPr lang="en-US" baseline="30000" dirty="0" smtClean="0">
                <a:solidFill>
                  <a:srgbClr val="7030A0"/>
                </a:solidFill>
                <a:latin typeface="Times New Roman" pitchFamily="18" charset="0"/>
                <a:cs typeface="Times New Roman" pitchFamily="18" charset="0"/>
              </a:rPr>
              <a:t>11</a:t>
            </a:r>
            <a:r>
              <a:rPr lang="en-US" dirty="0" smtClean="0">
                <a:solidFill>
                  <a:srgbClr val="7030A0"/>
                </a:solidFill>
                <a:latin typeface="Times New Roman" pitchFamily="18" charset="0"/>
                <a:cs typeface="Times New Roman" pitchFamily="18" charset="0"/>
              </a:rPr>
              <a:t>p/s followed by 30 days exposure) at different exposures: 1 - 6 sec., 2 - 1 day, 3 - 7 days, 4 - 15 days, 5 - 30 days</a:t>
            </a:r>
            <a:endParaRPr lang="ru-RU" dirty="0">
              <a:solidFill>
                <a:srgbClr val="7030A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Rectangle 5"/>
          <p:cNvSpPr/>
          <p:nvPr/>
        </p:nvSpPr>
        <p:spPr>
          <a:xfrm>
            <a:off x="928662" y="4786322"/>
            <a:ext cx="8072494" cy="1200329"/>
          </a:xfrm>
          <a:prstGeom prst="rect">
            <a:avLst/>
          </a:prstGeom>
        </p:spPr>
        <p:txBody>
          <a:bodyPr wrap="square">
            <a:spAutoFit/>
          </a:bodyPr>
          <a:lstStyle/>
          <a:p>
            <a:pPr algn="ctr"/>
            <a:r>
              <a:rPr lang="en-US" dirty="0" smtClean="0">
                <a:solidFill>
                  <a:srgbClr val="7030A0"/>
                </a:solidFill>
                <a:latin typeface="Times New Roman" pitchFamily="18" charset="0"/>
                <a:cs typeface="Times New Roman" pitchFamily="18" charset="0"/>
              </a:rPr>
              <a:t>Fig.20. The change in the maximum effective dose rate around the BURAN set up in the process of decreasing activity after irradiating the installation for 10 cycles (5 hours of irradiation with a proton beam intensity of 1•10</a:t>
            </a:r>
            <a:r>
              <a:rPr lang="en-US" baseline="30000" dirty="0" smtClean="0">
                <a:solidFill>
                  <a:srgbClr val="7030A0"/>
                </a:solidFill>
                <a:latin typeface="Times New Roman" pitchFamily="18" charset="0"/>
                <a:cs typeface="Times New Roman" pitchFamily="18" charset="0"/>
              </a:rPr>
              <a:t>11</a:t>
            </a:r>
            <a:r>
              <a:rPr lang="en-US" dirty="0" smtClean="0">
                <a:solidFill>
                  <a:srgbClr val="7030A0"/>
                </a:solidFill>
                <a:latin typeface="Times New Roman" pitchFamily="18" charset="0"/>
                <a:cs typeface="Times New Roman" pitchFamily="18" charset="0"/>
              </a:rPr>
              <a:t>p/s followed by 30 days exposure) at different exposures</a:t>
            </a:r>
            <a:endParaRPr lang="ru-RU" dirty="0">
              <a:solidFill>
                <a:srgbClr val="7030A0"/>
              </a:solidFill>
              <a:latin typeface="Times New Roman" pitchFamily="18" charset="0"/>
              <a:cs typeface="Times New Roman" pitchFamily="18" charset="0"/>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 name="Group 10"/>
          <p:cNvGrpSpPr/>
          <p:nvPr/>
        </p:nvGrpSpPr>
        <p:grpSpPr>
          <a:xfrm>
            <a:off x="1928794" y="285728"/>
            <a:ext cx="5500706" cy="4357709"/>
            <a:chOff x="2357439" y="-160960"/>
            <a:chExt cx="5072062" cy="3875704"/>
          </a:xfrm>
        </p:grpSpPr>
        <p:graphicFrame>
          <p:nvGraphicFramePr>
            <p:cNvPr id="51203" name="Object 3"/>
            <p:cNvGraphicFramePr>
              <a:graphicFrameLocks noChangeAspect="1"/>
            </p:cNvGraphicFramePr>
            <p:nvPr/>
          </p:nvGraphicFramePr>
          <p:xfrm>
            <a:off x="2357439" y="-160960"/>
            <a:ext cx="5072062" cy="3875704"/>
          </p:xfrm>
          <a:graphic>
            <a:graphicData uri="http://schemas.openxmlformats.org/presentationml/2006/ole">
              <p:oleObj spid="_x0000_s69634" name="Graph" r:id="rId3" imgW="2940932" imgH="2252494" progId="Origin50.Graph">
                <p:embed/>
              </p:oleObj>
            </a:graphicData>
          </a:graphic>
        </p:graphicFrame>
        <p:sp>
          <p:nvSpPr>
            <p:cNvPr id="9" name="Rectangle 8"/>
            <p:cNvSpPr/>
            <p:nvPr/>
          </p:nvSpPr>
          <p:spPr>
            <a:xfrm>
              <a:off x="4357686" y="3286124"/>
              <a:ext cx="1143008" cy="276999"/>
            </a:xfrm>
            <a:prstGeom prst="rect">
              <a:avLst/>
            </a:prstGeom>
            <a:solidFill>
              <a:schemeClr val="bg1"/>
            </a:solidFill>
          </p:spPr>
          <p:txBody>
            <a:bodyPr wrap="square">
              <a:spAutoFit/>
            </a:bodyPr>
            <a:lstStyle/>
            <a:p>
              <a:r>
                <a:rPr lang="en-US" sz="1200" dirty="0" smtClean="0"/>
                <a:t>Exposure, day</a:t>
              </a:r>
              <a:endParaRPr lang="en-US" sz="1200" dirty="0"/>
            </a:p>
          </p:txBody>
        </p:sp>
        <p:sp>
          <p:nvSpPr>
            <p:cNvPr id="10" name="Rectangle 9"/>
            <p:cNvSpPr/>
            <p:nvPr/>
          </p:nvSpPr>
          <p:spPr>
            <a:xfrm>
              <a:off x="2627934" y="269658"/>
              <a:ext cx="312468" cy="2481899"/>
            </a:xfrm>
            <a:prstGeom prst="rect">
              <a:avLst/>
            </a:prstGeom>
            <a:solidFill>
              <a:schemeClr val="bg1"/>
            </a:solidFill>
          </p:spPr>
          <p:txBody>
            <a:bodyPr vert="vert270" wrap="square" lIns="72000" rIns="72000">
              <a:spAutoFit/>
            </a:bodyPr>
            <a:lstStyle/>
            <a:p>
              <a:r>
                <a:rPr lang="en-US" sz="1200" dirty="0" smtClean="0"/>
                <a:t>Maximum dose rate, </a:t>
              </a:r>
              <a:r>
                <a:rPr lang="en-US" sz="1200" dirty="0" err="1" smtClean="0"/>
                <a:t>Sv</a:t>
              </a:r>
              <a:r>
                <a:rPr lang="en-US" sz="1200" dirty="0" smtClean="0"/>
                <a:t>/hour</a:t>
              </a:r>
              <a:endParaRPr lang="en-US" sz="1200"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1538" y="2786058"/>
          <a:ext cx="7286676" cy="2105926"/>
        </p:xfrm>
        <a:graphic>
          <a:graphicData uri="http://schemas.openxmlformats.org/drawingml/2006/table">
            <a:tbl>
              <a:tblPr/>
              <a:tblGrid>
                <a:gridCol w="2061576"/>
                <a:gridCol w="1045020"/>
                <a:gridCol w="1091782"/>
                <a:gridCol w="998258"/>
                <a:gridCol w="1045020"/>
                <a:gridCol w="1045020"/>
              </a:tblGrid>
              <a:tr h="1052963">
                <a:tc>
                  <a:txBody>
                    <a:bodyPr/>
                    <a:lstStyle/>
                    <a:p>
                      <a:pPr>
                        <a:lnSpc>
                          <a:spcPct val="107000"/>
                        </a:lnSpc>
                        <a:spcAft>
                          <a:spcPts val="0"/>
                        </a:spcAft>
                      </a:pPr>
                      <a:r>
                        <a:rPr lang="en-US" sz="2000" dirty="0">
                          <a:latin typeface="Calibri"/>
                          <a:ea typeface="Calibri"/>
                          <a:cs typeface="Times New Roman"/>
                        </a:rPr>
                        <a:t>Exposure Time, Days</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latin typeface="Times New Roman"/>
                          <a:ea typeface="Calibri"/>
                          <a:cs typeface="Times New Roman"/>
                        </a:rPr>
                        <a:t>6 </a:t>
                      </a:r>
                      <a:r>
                        <a:rPr lang="en-US" sz="2000" dirty="0">
                          <a:latin typeface="Times New Roman"/>
                          <a:ea typeface="Calibri"/>
                          <a:cs typeface="Times New Roman"/>
                        </a:rPr>
                        <a:t>sec</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latin typeface="Times New Roman"/>
                          <a:ea typeface="Calibri"/>
                          <a:cs typeface="Times New Roman"/>
                        </a:rPr>
                        <a:t>1</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latin typeface="Times New Roman"/>
                          <a:ea typeface="Calibri"/>
                          <a:cs typeface="Times New Roman"/>
                        </a:rPr>
                        <a:t>30</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latin typeface="Times New Roman"/>
                          <a:ea typeface="Calibri"/>
                          <a:cs typeface="Times New Roman"/>
                        </a:rPr>
                        <a:t>180</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latin typeface="Times New Roman"/>
                          <a:ea typeface="Calibri"/>
                          <a:cs typeface="Times New Roman"/>
                        </a:rPr>
                        <a:t>360</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963">
                <a:tc>
                  <a:txBody>
                    <a:bodyPr/>
                    <a:lstStyle/>
                    <a:p>
                      <a:pPr>
                        <a:lnSpc>
                          <a:spcPct val="107000"/>
                        </a:lnSpc>
                        <a:spcAft>
                          <a:spcPts val="0"/>
                        </a:spcAft>
                      </a:pPr>
                      <a:r>
                        <a:rPr lang="en-US" sz="2000">
                          <a:latin typeface="Calibri"/>
                          <a:ea typeface="Calibri"/>
                          <a:cs typeface="Times New Roman"/>
                        </a:rPr>
                        <a:t>Maximum Dose Rate, Sv/hour</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a:latin typeface="Times New Roman"/>
                          <a:ea typeface="Calibri"/>
                          <a:cs typeface="Times New Roman"/>
                        </a:rPr>
                        <a:t>3,132</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a:latin typeface="Times New Roman"/>
                          <a:ea typeface="Calibri"/>
                          <a:cs typeface="Times New Roman"/>
                        </a:rPr>
                        <a:t>0,102</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a:latin typeface="Times New Roman"/>
                          <a:ea typeface="Calibri"/>
                          <a:cs typeface="Times New Roman"/>
                        </a:rPr>
                        <a:t>0,00138</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a:latin typeface="Times New Roman"/>
                          <a:ea typeface="Calibri"/>
                          <a:cs typeface="Times New Roman"/>
                        </a:rPr>
                        <a:t>2,38E-4</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latin typeface="Times New Roman"/>
                          <a:ea typeface="Calibri"/>
                          <a:cs typeface="Times New Roman"/>
                        </a:rPr>
                        <a:t>7,53E-5</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225" name="Rectangle 1"/>
          <p:cNvSpPr>
            <a:spLocks noChangeArrowheads="1"/>
          </p:cNvSpPr>
          <p:nvPr/>
        </p:nvSpPr>
        <p:spPr bwMode="auto">
          <a:xfrm>
            <a:off x="1428728" y="642918"/>
            <a:ext cx="6643734"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Table. Changes in the maximum effective dose rate around the BURAN set up in the process of decreasing activity after irradiating of the set up for 10 cycles (5 hours of irradiation at a proton beam intensity of 1•10</a:t>
            </a:r>
            <a:r>
              <a:rPr kumimoji="0" lang="en-US" sz="2000" b="0" i="0" u="none" strike="noStrike" cap="none" normalizeH="0" baseline="30000" dirty="0" smtClean="0">
                <a:ln>
                  <a:noFill/>
                </a:ln>
                <a:solidFill>
                  <a:srgbClr val="7030A0"/>
                </a:solidFill>
                <a:effectLst/>
                <a:latin typeface="Times New Roman" pitchFamily="18" charset="0"/>
                <a:ea typeface="Calibri" pitchFamily="34" charset="0"/>
                <a:cs typeface="Times New Roman" pitchFamily="18" charset="0"/>
              </a:rPr>
              <a:t>11</a:t>
            </a:r>
            <a:r>
              <a:rPr kumimoji="0" lang="en-US" sz="20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p/s followed by 30 days exposure) at different exposures</a:t>
            </a:r>
            <a:endParaRPr kumimoji="0" lang="ru-RU" sz="20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2786050" y="142852"/>
            <a:ext cx="368876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Estimation of the shielding for "</a:t>
            </a:r>
            <a:r>
              <a:rPr kumimoji="0" lang="en-US" sz="14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Buran</a:t>
            </a:r>
            <a:r>
              <a:rPr kumimoji="0" lang="en-US" sz="1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setup</a:t>
            </a:r>
            <a:endParaRPr kumimoji="0" lang="en-US" sz="1800" b="0" i="0" u="none" strike="noStrike" cap="none" normalizeH="0" baseline="0" dirty="0" smtClean="0">
              <a:ln>
                <a:noFill/>
              </a:ln>
              <a:solidFill>
                <a:srgbClr val="7030A0"/>
              </a:solidFill>
              <a:effectLst/>
              <a:latin typeface="Arial" pitchFamily="34" charset="0"/>
            </a:endParaRPr>
          </a:p>
        </p:txBody>
      </p:sp>
      <p:sp>
        <p:nvSpPr>
          <p:cNvPr id="96258" name="Rectangle 2"/>
          <p:cNvSpPr>
            <a:spLocks noChangeArrowheads="1"/>
          </p:cNvSpPr>
          <p:nvPr/>
        </p:nvSpPr>
        <p:spPr bwMode="auto">
          <a:xfrm>
            <a:off x="500034" y="500042"/>
            <a:ext cx="807249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Buran</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cylindrical target from natural uranium, with diameter 120 cm and length 100cm.</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length of the beam window was taken 20 cm.</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target was irradiated with protons with energy 0.66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GeV</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pic>
        <p:nvPicPr>
          <p:cNvPr id="6" name="Рисунок 1"/>
          <p:cNvPicPr/>
          <p:nvPr/>
        </p:nvPicPr>
        <p:blipFill>
          <a:blip r:embed="rId2" cstate="print">
            <a:clrChange>
              <a:clrFrom>
                <a:srgbClr val="FFFFFF"/>
              </a:clrFrom>
              <a:clrTo>
                <a:srgbClr val="FFFFFF">
                  <a:alpha val="0"/>
                </a:srgbClr>
              </a:clrTo>
            </a:clrChange>
          </a:blip>
          <a:srcRect/>
          <a:stretch>
            <a:fillRect/>
          </a:stretch>
        </p:blipFill>
        <p:spPr bwMode="auto">
          <a:xfrm>
            <a:off x="5000628" y="1357298"/>
            <a:ext cx="3886200" cy="2390775"/>
          </a:xfrm>
          <a:prstGeom prst="rect">
            <a:avLst/>
          </a:prstGeom>
          <a:solidFill>
            <a:srgbClr val="FFFFFF">
              <a:alpha val="50000"/>
            </a:srgbClr>
          </a:solidFill>
          <a:ln w="9525">
            <a:noFill/>
            <a:miter lim="800000"/>
            <a:headEnd/>
            <a:tailEnd/>
          </a:ln>
        </p:spPr>
      </p:pic>
      <p:sp>
        <p:nvSpPr>
          <p:cNvPr id="7" name="Rectangle 6"/>
          <p:cNvSpPr/>
          <p:nvPr/>
        </p:nvSpPr>
        <p:spPr>
          <a:xfrm>
            <a:off x="5000628" y="3714752"/>
            <a:ext cx="4000528" cy="430887"/>
          </a:xfrm>
          <a:prstGeom prst="rect">
            <a:avLst/>
          </a:prstGeom>
        </p:spPr>
        <p:txBody>
          <a:bodyPr wrap="square">
            <a:spAutoFit/>
          </a:bodyPr>
          <a:lstStyle/>
          <a:p>
            <a:r>
              <a:rPr lang="en-US" sz="1100" dirty="0" smtClean="0">
                <a:latin typeface="Times New Roman" pitchFamily="18" charset="0"/>
                <a:cs typeface="Times New Roman" pitchFamily="18" charset="0"/>
              </a:rPr>
              <a:t>The spectrum of escaped neutrons at 2 m from the target, irradiated with 0.66 </a:t>
            </a:r>
            <a:r>
              <a:rPr lang="en-US" sz="1100" dirty="0" err="1" smtClean="0">
                <a:latin typeface="Times New Roman" pitchFamily="18" charset="0"/>
                <a:cs typeface="Times New Roman" pitchFamily="18" charset="0"/>
              </a:rPr>
              <a:t>GeV</a:t>
            </a:r>
            <a:r>
              <a:rPr lang="en-US" sz="1100" dirty="0" smtClean="0">
                <a:latin typeface="Times New Roman" pitchFamily="18" charset="0"/>
                <a:cs typeface="Times New Roman" pitchFamily="18" charset="0"/>
              </a:rPr>
              <a:t> protons.</a:t>
            </a:r>
            <a:endParaRPr lang="ru-RU" sz="1100" dirty="0">
              <a:latin typeface="Times New Roman" pitchFamily="18" charset="0"/>
              <a:cs typeface="Times New Roman" pitchFamily="18" charset="0"/>
            </a:endParaRPr>
          </a:p>
        </p:txBody>
      </p:sp>
      <p:grpSp>
        <p:nvGrpSpPr>
          <p:cNvPr id="96260" name="Group 4"/>
          <p:cNvGrpSpPr>
            <a:grpSpLocks/>
          </p:cNvGrpSpPr>
          <p:nvPr/>
        </p:nvGrpSpPr>
        <p:grpSpPr bwMode="auto">
          <a:xfrm>
            <a:off x="142844" y="1571612"/>
            <a:ext cx="4562506" cy="1585912"/>
            <a:chOff x="1935" y="3405"/>
            <a:chExt cx="7409" cy="2610"/>
          </a:xfrm>
        </p:grpSpPr>
        <p:grpSp>
          <p:nvGrpSpPr>
            <p:cNvPr id="96261" name="Group 5"/>
            <p:cNvGrpSpPr>
              <a:grpSpLocks/>
            </p:cNvGrpSpPr>
            <p:nvPr/>
          </p:nvGrpSpPr>
          <p:grpSpPr bwMode="auto">
            <a:xfrm>
              <a:off x="2071" y="3405"/>
              <a:ext cx="7199" cy="2610"/>
              <a:chOff x="2071" y="3405"/>
              <a:chExt cx="7199" cy="2610"/>
            </a:xfrm>
          </p:grpSpPr>
          <p:sp>
            <p:nvSpPr>
              <p:cNvPr id="96262" name="Rectangle 6"/>
              <p:cNvSpPr>
                <a:spLocks noChangeArrowheads="1"/>
              </p:cNvSpPr>
              <p:nvPr/>
            </p:nvSpPr>
            <p:spPr bwMode="auto">
              <a:xfrm>
                <a:off x="3510" y="4455"/>
                <a:ext cx="4095" cy="600"/>
              </a:xfrm>
              <a:prstGeom prst="rect">
                <a:avLst/>
              </a:prstGeom>
              <a:solidFill>
                <a:srgbClr val="95B3D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6263" name="Rectangle 7"/>
              <p:cNvSpPr>
                <a:spLocks noChangeArrowheads="1"/>
              </p:cNvSpPr>
              <p:nvPr/>
            </p:nvSpPr>
            <p:spPr bwMode="auto">
              <a:xfrm>
                <a:off x="3510" y="5415"/>
                <a:ext cx="4095" cy="600"/>
              </a:xfrm>
              <a:prstGeom prst="rect">
                <a:avLst/>
              </a:prstGeom>
              <a:solidFill>
                <a:srgbClr val="95B3D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6264" name="Rectangle 8"/>
              <p:cNvSpPr>
                <a:spLocks noChangeArrowheads="1"/>
              </p:cNvSpPr>
              <p:nvPr/>
            </p:nvSpPr>
            <p:spPr bwMode="auto">
              <a:xfrm>
                <a:off x="4245" y="5055"/>
                <a:ext cx="3360" cy="360"/>
              </a:xfrm>
              <a:prstGeom prst="rect">
                <a:avLst/>
              </a:prstGeom>
              <a:solidFill>
                <a:srgbClr val="95B3D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cxnSp>
            <p:nvCxnSpPr>
              <p:cNvPr id="96265" name="AutoShape 9"/>
              <p:cNvCxnSpPr>
                <a:cxnSpLocks noChangeShapeType="1"/>
              </p:cNvCxnSpPr>
              <p:nvPr/>
            </p:nvCxnSpPr>
            <p:spPr bwMode="auto">
              <a:xfrm flipV="1">
                <a:off x="5550" y="5220"/>
                <a:ext cx="3720" cy="15"/>
              </a:xfrm>
              <a:prstGeom prst="straightConnector1">
                <a:avLst/>
              </a:prstGeom>
              <a:noFill/>
              <a:ln w="9525" cap="rnd">
                <a:solidFill>
                  <a:srgbClr val="000000"/>
                </a:solidFill>
                <a:prstDash val="sysDot"/>
                <a:round/>
                <a:headEnd/>
                <a:tailEnd/>
              </a:ln>
            </p:spPr>
          </p:cxnSp>
          <p:cxnSp>
            <p:nvCxnSpPr>
              <p:cNvPr id="96266" name="AutoShape 10"/>
              <p:cNvCxnSpPr>
                <a:cxnSpLocks noChangeShapeType="1"/>
              </p:cNvCxnSpPr>
              <p:nvPr/>
            </p:nvCxnSpPr>
            <p:spPr bwMode="auto">
              <a:xfrm flipH="1">
                <a:off x="2071" y="5235"/>
                <a:ext cx="3479" cy="0"/>
              </a:xfrm>
              <a:prstGeom prst="straightConnector1">
                <a:avLst/>
              </a:prstGeom>
              <a:noFill/>
              <a:ln w="9525" cap="rnd">
                <a:solidFill>
                  <a:srgbClr val="000000"/>
                </a:solidFill>
                <a:prstDash val="sysDot"/>
                <a:round/>
                <a:headEnd/>
                <a:tailEnd/>
              </a:ln>
            </p:spPr>
          </p:cxnSp>
          <p:cxnSp>
            <p:nvCxnSpPr>
              <p:cNvPr id="96267" name="AutoShape 11"/>
              <p:cNvCxnSpPr>
                <a:cxnSpLocks noChangeShapeType="1"/>
              </p:cNvCxnSpPr>
              <p:nvPr/>
            </p:nvCxnSpPr>
            <p:spPr bwMode="auto">
              <a:xfrm flipV="1">
                <a:off x="5550" y="3405"/>
                <a:ext cx="0" cy="1815"/>
              </a:xfrm>
              <a:prstGeom prst="straightConnector1">
                <a:avLst/>
              </a:prstGeom>
              <a:noFill/>
              <a:ln w="9525" cap="rnd">
                <a:solidFill>
                  <a:srgbClr val="000000"/>
                </a:solidFill>
                <a:prstDash val="sysDot"/>
                <a:round/>
                <a:headEnd/>
                <a:tailEnd/>
              </a:ln>
            </p:spPr>
          </p:cxnSp>
          <p:cxnSp>
            <p:nvCxnSpPr>
              <p:cNvPr id="96268" name="AutoShape 12"/>
              <p:cNvCxnSpPr>
                <a:cxnSpLocks noChangeShapeType="1"/>
              </p:cNvCxnSpPr>
              <p:nvPr/>
            </p:nvCxnSpPr>
            <p:spPr bwMode="auto">
              <a:xfrm flipV="1">
                <a:off x="5550" y="3600"/>
                <a:ext cx="2235" cy="1635"/>
              </a:xfrm>
              <a:prstGeom prst="straightConnector1">
                <a:avLst/>
              </a:prstGeom>
              <a:noFill/>
              <a:ln w="9525" cap="rnd">
                <a:solidFill>
                  <a:srgbClr val="000000"/>
                </a:solidFill>
                <a:prstDash val="sysDot"/>
                <a:round/>
                <a:headEnd/>
                <a:tailEnd/>
              </a:ln>
            </p:spPr>
          </p:cxnSp>
          <p:cxnSp>
            <p:nvCxnSpPr>
              <p:cNvPr id="96269" name="AutoShape 13"/>
              <p:cNvCxnSpPr>
                <a:cxnSpLocks noChangeShapeType="1"/>
              </p:cNvCxnSpPr>
              <p:nvPr/>
            </p:nvCxnSpPr>
            <p:spPr bwMode="auto">
              <a:xfrm flipH="1" flipV="1">
                <a:off x="3315" y="3600"/>
                <a:ext cx="2235" cy="1635"/>
              </a:xfrm>
              <a:prstGeom prst="straightConnector1">
                <a:avLst/>
              </a:prstGeom>
              <a:noFill/>
              <a:ln w="9525" cap="rnd">
                <a:solidFill>
                  <a:srgbClr val="000000"/>
                </a:solidFill>
                <a:prstDash val="sysDot"/>
                <a:round/>
                <a:headEnd/>
                <a:tailEnd/>
              </a:ln>
            </p:spPr>
          </p:cxnSp>
        </p:grpSp>
        <p:cxnSp>
          <p:nvCxnSpPr>
            <p:cNvPr id="96270" name="AutoShape 14"/>
            <p:cNvCxnSpPr>
              <a:cxnSpLocks noChangeShapeType="1"/>
            </p:cNvCxnSpPr>
            <p:nvPr/>
          </p:nvCxnSpPr>
          <p:spPr bwMode="auto">
            <a:xfrm>
              <a:off x="1935" y="5235"/>
              <a:ext cx="1035" cy="0"/>
            </a:xfrm>
            <a:prstGeom prst="straightConnector1">
              <a:avLst/>
            </a:prstGeom>
            <a:noFill/>
            <a:ln w="9525">
              <a:solidFill>
                <a:srgbClr val="000000"/>
              </a:solidFill>
              <a:round/>
              <a:headEnd/>
              <a:tailEnd type="triangle" w="med" len="med"/>
            </a:ln>
          </p:spPr>
        </p:cxnSp>
        <p:sp>
          <p:nvSpPr>
            <p:cNvPr id="96271" name="Text Box 15"/>
            <p:cNvSpPr txBox="1">
              <a:spLocks noChangeArrowheads="1"/>
            </p:cNvSpPr>
            <p:nvPr/>
          </p:nvSpPr>
          <p:spPr bwMode="auto">
            <a:xfrm>
              <a:off x="2071" y="4830"/>
              <a:ext cx="689" cy="225"/>
            </a:xfrm>
            <a:prstGeom prst="rect">
              <a:avLst/>
            </a:prstGeom>
            <a:no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Beam</a:t>
              </a:r>
              <a:endParaRPr kumimoji="0" lang="ru-RU" sz="1800" b="0" i="0" u="none" strike="noStrike" cap="none" normalizeH="0" baseline="0" dirty="0" smtClean="0">
                <a:ln>
                  <a:noFill/>
                </a:ln>
                <a:solidFill>
                  <a:schemeClr val="tx1"/>
                </a:solidFill>
                <a:effectLst/>
                <a:latin typeface="Arial" pitchFamily="34" charset="0"/>
              </a:endParaRPr>
            </a:p>
          </p:txBody>
        </p:sp>
        <p:sp>
          <p:nvSpPr>
            <p:cNvPr id="96272" name="Text Box 16"/>
            <p:cNvSpPr txBox="1">
              <a:spLocks noChangeArrowheads="1"/>
            </p:cNvSpPr>
            <p:nvPr/>
          </p:nvSpPr>
          <p:spPr bwMode="auto">
            <a:xfrm>
              <a:off x="7785" y="3960"/>
              <a:ext cx="1559" cy="555"/>
            </a:xfrm>
            <a:prstGeom prst="rect">
              <a:avLst/>
            </a:prstGeom>
            <a:no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C00000"/>
                  </a:solidFill>
                  <a:effectLst/>
                  <a:latin typeface="Calibri" pitchFamily="34" charset="0"/>
                </a:rPr>
                <a:t>4.97·10</a:t>
              </a:r>
              <a:r>
                <a:rPr kumimoji="0" lang="en-US" sz="1100" b="0" i="0" u="none" strike="noStrike" cap="none" normalizeH="0" baseline="30000" dirty="0" smtClean="0">
                  <a:ln>
                    <a:noFill/>
                  </a:ln>
                  <a:solidFill>
                    <a:srgbClr val="C00000"/>
                  </a:solidFill>
                  <a:effectLst/>
                  <a:latin typeface="Calibri" pitchFamily="34" charset="0"/>
                </a:rPr>
                <a:t>-17</a:t>
              </a:r>
              <a:r>
                <a:rPr kumimoji="0" lang="en-US" sz="1100" b="0" i="0" u="none" strike="noStrike" cap="none" normalizeH="0" baseline="0" dirty="0" smtClean="0">
                  <a:ln>
                    <a:noFill/>
                  </a:ln>
                  <a:solidFill>
                    <a:srgbClr val="C00000"/>
                  </a:solidFill>
                  <a:effectLst/>
                  <a:latin typeface="Calibri" pitchFamily="34" charset="0"/>
                </a:rPr>
                <a:t> </a:t>
              </a:r>
              <a:r>
                <a:rPr kumimoji="0" lang="en-US" sz="1100" b="0" i="0" u="none" strike="noStrike" cap="none" normalizeH="0" baseline="0" dirty="0" err="1" smtClean="0">
                  <a:ln>
                    <a:noFill/>
                  </a:ln>
                  <a:solidFill>
                    <a:srgbClr val="C00000"/>
                  </a:solidFill>
                  <a:effectLst/>
                  <a:latin typeface="Calibri" pitchFamily="34" charset="0"/>
                </a:rPr>
                <a:t>Sv</a:t>
              </a:r>
              <a:r>
                <a:rPr kumimoji="0" lang="en-US" sz="1100" b="0" i="0" u="none" strike="noStrike" cap="none" normalizeH="0" baseline="0" dirty="0" smtClean="0">
                  <a:ln>
                    <a:noFill/>
                  </a:ln>
                  <a:solidFill>
                    <a:srgbClr val="C00000"/>
                  </a:solidFill>
                  <a:effectLst/>
                  <a:latin typeface="Calibri" pitchFamily="34" charset="0"/>
                </a:rPr>
                <a:t>/p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1.5·10</a:t>
              </a:r>
              <a:r>
                <a:rPr kumimoji="0" lang="en-US" sz="1100" b="0" i="0" u="none" strike="noStrike" cap="none" normalizeH="0" baseline="30000" dirty="0" smtClean="0">
                  <a:ln>
                    <a:noFill/>
                  </a:ln>
                  <a:solidFill>
                    <a:schemeClr val="tx1"/>
                  </a:solidFill>
                  <a:effectLst/>
                  <a:latin typeface="Calibri" pitchFamily="34" charset="0"/>
                </a:rPr>
                <a:t>-15</a:t>
              </a:r>
              <a:r>
                <a:rPr kumimoji="0" lang="en-US" sz="1100" b="0" i="0" u="none" strike="noStrike" cap="none" normalizeH="0" baseline="0" dirty="0" smtClean="0">
                  <a:ln>
                    <a:noFill/>
                  </a:ln>
                  <a:solidFill>
                    <a:schemeClr val="tx1"/>
                  </a:solidFill>
                  <a:effectLst/>
                  <a:latin typeface="Calibri" pitchFamily="34" charset="0"/>
                </a:rPr>
                <a:t> </a:t>
              </a:r>
              <a:r>
                <a:rPr kumimoji="0" lang="en-US" sz="1100" b="0" i="0" u="none" strike="noStrike" cap="none" normalizeH="0" baseline="0" dirty="0" err="1" smtClean="0">
                  <a:ln>
                    <a:noFill/>
                  </a:ln>
                  <a:solidFill>
                    <a:schemeClr val="tx1"/>
                  </a:solidFill>
                  <a:effectLst/>
                  <a:latin typeface="Calibri" pitchFamily="34" charset="0"/>
                </a:rPr>
                <a:t>Sv</a:t>
              </a:r>
              <a:r>
                <a:rPr kumimoji="0" lang="en-US" sz="1100" b="0" i="0" u="none" strike="noStrike" cap="none" normalizeH="0" baseline="0" dirty="0" smtClean="0">
                  <a:ln>
                    <a:noFill/>
                  </a:ln>
                  <a:solidFill>
                    <a:schemeClr val="tx1"/>
                  </a:solidFill>
                  <a:effectLst/>
                  <a:latin typeface="Calibri" pitchFamily="34" charset="0"/>
                </a:rPr>
                <a:t>/p</a:t>
              </a: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96273" name="Text Box 17"/>
            <p:cNvSpPr txBox="1">
              <a:spLocks noChangeArrowheads="1"/>
            </p:cNvSpPr>
            <p:nvPr/>
          </p:nvSpPr>
          <p:spPr bwMode="auto">
            <a:xfrm>
              <a:off x="5716" y="3405"/>
              <a:ext cx="1559" cy="555"/>
            </a:xfrm>
            <a:prstGeom prst="rect">
              <a:avLst/>
            </a:prstGeom>
            <a:no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C00000"/>
                  </a:solidFill>
                  <a:effectLst/>
                  <a:latin typeface="Calibri" pitchFamily="34" charset="0"/>
                </a:rPr>
                <a:t>1.6·10</a:t>
              </a:r>
              <a:r>
                <a:rPr kumimoji="0" lang="en-US" sz="1100" b="0" i="0" u="none" strike="noStrike" cap="none" normalizeH="0" baseline="30000" dirty="0" smtClean="0">
                  <a:ln>
                    <a:noFill/>
                  </a:ln>
                  <a:solidFill>
                    <a:srgbClr val="C00000"/>
                  </a:solidFill>
                  <a:effectLst/>
                  <a:latin typeface="Calibri" pitchFamily="34" charset="0"/>
                </a:rPr>
                <a:t>-16</a:t>
              </a:r>
              <a:r>
                <a:rPr kumimoji="0" lang="en-US" sz="1100" b="0" i="0" u="none" strike="noStrike" cap="none" normalizeH="0" baseline="0" dirty="0" smtClean="0">
                  <a:ln>
                    <a:noFill/>
                  </a:ln>
                  <a:solidFill>
                    <a:srgbClr val="C00000"/>
                  </a:solidFill>
                  <a:effectLst/>
                  <a:latin typeface="Calibri" pitchFamily="34" charset="0"/>
                </a:rPr>
                <a:t> </a:t>
              </a:r>
              <a:r>
                <a:rPr kumimoji="0" lang="en-US" sz="1100" b="0" i="0" u="none" strike="noStrike" cap="none" normalizeH="0" baseline="0" dirty="0" err="1" smtClean="0">
                  <a:ln>
                    <a:noFill/>
                  </a:ln>
                  <a:solidFill>
                    <a:srgbClr val="C00000"/>
                  </a:solidFill>
                  <a:effectLst/>
                  <a:latin typeface="Calibri" pitchFamily="34" charset="0"/>
                </a:rPr>
                <a:t>Sv</a:t>
              </a:r>
              <a:r>
                <a:rPr kumimoji="0" lang="en-US" sz="1100" b="0" i="0" u="none" strike="noStrike" cap="none" normalizeH="0" baseline="0" dirty="0" smtClean="0">
                  <a:ln>
                    <a:noFill/>
                  </a:ln>
                  <a:solidFill>
                    <a:srgbClr val="C00000"/>
                  </a:solidFill>
                  <a:effectLst/>
                  <a:latin typeface="Calibri" pitchFamily="34" charset="0"/>
                </a:rPr>
                <a:t>/p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6.42·10</a:t>
              </a:r>
              <a:r>
                <a:rPr kumimoji="0" lang="en-US" sz="1100" b="0" i="0" u="none" strike="noStrike" cap="none" normalizeH="0" baseline="30000" dirty="0" smtClean="0">
                  <a:ln>
                    <a:noFill/>
                  </a:ln>
                  <a:solidFill>
                    <a:schemeClr val="tx1"/>
                  </a:solidFill>
                  <a:effectLst/>
                  <a:latin typeface="Calibri" pitchFamily="34" charset="0"/>
                </a:rPr>
                <a:t>-15</a:t>
              </a:r>
              <a:r>
                <a:rPr kumimoji="0" lang="en-US" sz="1100" b="0" i="0" u="none" strike="noStrike" cap="none" normalizeH="0" baseline="0" dirty="0" smtClean="0">
                  <a:ln>
                    <a:noFill/>
                  </a:ln>
                  <a:solidFill>
                    <a:schemeClr val="tx1"/>
                  </a:solidFill>
                  <a:effectLst/>
                  <a:latin typeface="Calibri" pitchFamily="34" charset="0"/>
                </a:rPr>
                <a:t> </a:t>
              </a:r>
              <a:r>
                <a:rPr kumimoji="0" lang="en-US" sz="1100" b="0" i="0" u="none" strike="noStrike" cap="none" normalizeH="0" baseline="0" dirty="0" err="1" smtClean="0">
                  <a:ln>
                    <a:noFill/>
                  </a:ln>
                  <a:solidFill>
                    <a:schemeClr val="tx1"/>
                  </a:solidFill>
                  <a:effectLst/>
                  <a:latin typeface="Calibri" pitchFamily="34" charset="0"/>
                </a:rPr>
                <a:t>Sv</a:t>
              </a:r>
              <a:r>
                <a:rPr kumimoji="0" lang="en-US" sz="1100" b="0" i="0" u="none" strike="noStrike" cap="none" normalizeH="0" baseline="0" dirty="0" smtClean="0">
                  <a:ln>
                    <a:noFill/>
                  </a:ln>
                  <a:solidFill>
                    <a:schemeClr val="tx1"/>
                  </a:solidFill>
                  <a:effectLst/>
                  <a:latin typeface="Calibri" pitchFamily="34" charset="0"/>
                </a:rPr>
                <a:t>/p</a:t>
              </a: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96274" name="Text Box 18"/>
            <p:cNvSpPr txBox="1">
              <a:spLocks noChangeArrowheads="1"/>
            </p:cNvSpPr>
            <p:nvPr/>
          </p:nvSpPr>
          <p:spPr bwMode="auto">
            <a:xfrm>
              <a:off x="4006" y="3405"/>
              <a:ext cx="1454" cy="555"/>
            </a:xfrm>
            <a:prstGeom prst="rect">
              <a:avLst/>
            </a:prstGeom>
            <a:no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C00000"/>
                  </a:solidFill>
                  <a:effectLst/>
                  <a:latin typeface="Calibri" pitchFamily="34" charset="0"/>
                </a:rPr>
                <a:t>1.08·10</a:t>
              </a:r>
              <a:r>
                <a:rPr kumimoji="0" lang="en-US" sz="1100" b="0" i="0" u="none" strike="noStrike" cap="none" normalizeH="0" baseline="30000" dirty="0" smtClean="0">
                  <a:ln>
                    <a:noFill/>
                  </a:ln>
                  <a:solidFill>
                    <a:srgbClr val="C00000"/>
                  </a:solidFill>
                  <a:effectLst/>
                  <a:latin typeface="Calibri" pitchFamily="34" charset="0"/>
                </a:rPr>
                <a:t>-15</a:t>
              </a:r>
              <a:r>
                <a:rPr kumimoji="0" lang="en-US" sz="1100" b="0" i="0" u="none" strike="noStrike" cap="none" normalizeH="0" baseline="0" dirty="0" smtClean="0">
                  <a:ln>
                    <a:noFill/>
                  </a:ln>
                  <a:solidFill>
                    <a:srgbClr val="C00000"/>
                  </a:solidFill>
                  <a:effectLst/>
                  <a:latin typeface="Calibri" pitchFamily="34" charset="0"/>
                </a:rPr>
                <a:t> </a:t>
              </a:r>
              <a:r>
                <a:rPr kumimoji="0" lang="en-US" sz="1100" b="0" i="0" u="none" strike="noStrike" cap="none" normalizeH="0" baseline="0" dirty="0" err="1" smtClean="0">
                  <a:ln>
                    <a:noFill/>
                  </a:ln>
                  <a:solidFill>
                    <a:srgbClr val="C00000"/>
                  </a:solidFill>
                  <a:effectLst/>
                  <a:latin typeface="Calibri" pitchFamily="34" charset="0"/>
                </a:rPr>
                <a:t>Sv</a:t>
              </a:r>
              <a:r>
                <a:rPr kumimoji="0" lang="en-US" sz="1100" b="0" i="0" u="none" strike="noStrike" cap="none" normalizeH="0" baseline="0" dirty="0" smtClean="0">
                  <a:ln>
                    <a:noFill/>
                  </a:ln>
                  <a:solidFill>
                    <a:srgbClr val="C00000"/>
                  </a:solidFill>
                  <a:effectLst/>
                  <a:latin typeface="Calibri" pitchFamily="34" charset="0"/>
                </a:rPr>
                <a:t>/p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7.03·10</a:t>
              </a:r>
              <a:r>
                <a:rPr kumimoji="0" lang="en-US" sz="1100" b="0" i="0" u="none" strike="noStrike" cap="none" normalizeH="0" baseline="30000" dirty="0" smtClean="0">
                  <a:ln>
                    <a:noFill/>
                  </a:ln>
                  <a:solidFill>
                    <a:schemeClr val="tx1"/>
                  </a:solidFill>
                  <a:effectLst/>
                  <a:latin typeface="Calibri" pitchFamily="34" charset="0"/>
                </a:rPr>
                <a:t>-15</a:t>
              </a:r>
              <a:r>
                <a:rPr kumimoji="0" lang="en-US" sz="1100" b="0" i="0" u="none" strike="noStrike" cap="none" normalizeH="0" baseline="0" dirty="0" smtClean="0">
                  <a:ln>
                    <a:noFill/>
                  </a:ln>
                  <a:solidFill>
                    <a:schemeClr val="tx1"/>
                  </a:solidFill>
                  <a:effectLst/>
                  <a:latin typeface="Calibri" pitchFamily="34" charset="0"/>
                </a:rPr>
                <a:t> </a:t>
              </a:r>
              <a:r>
                <a:rPr kumimoji="0" lang="en-US" sz="1100" b="0" i="0" u="none" strike="noStrike" cap="none" normalizeH="0" baseline="0" dirty="0" err="1" smtClean="0">
                  <a:ln>
                    <a:noFill/>
                  </a:ln>
                  <a:solidFill>
                    <a:schemeClr val="tx1"/>
                  </a:solidFill>
                  <a:effectLst/>
                  <a:latin typeface="Calibri" pitchFamily="34" charset="0"/>
                </a:rPr>
                <a:t>Sv</a:t>
              </a:r>
              <a:r>
                <a:rPr kumimoji="0" lang="en-US" sz="1100" b="0" i="0" u="none" strike="noStrike" cap="none" normalizeH="0" baseline="0" dirty="0" smtClean="0">
                  <a:ln>
                    <a:noFill/>
                  </a:ln>
                  <a:solidFill>
                    <a:schemeClr val="tx1"/>
                  </a:solidFill>
                  <a:effectLst/>
                  <a:latin typeface="Calibri" pitchFamily="34" charset="0"/>
                </a:rPr>
                <a:t>/p</a:t>
              </a: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96275" name="Text Box 19"/>
            <p:cNvSpPr txBox="1">
              <a:spLocks noChangeArrowheads="1"/>
            </p:cNvSpPr>
            <p:nvPr/>
          </p:nvSpPr>
          <p:spPr bwMode="auto">
            <a:xfrm>
              <a:off x="2071" y="3960"/>
              <a:ext cx="1409" cy="615"/>
            </a:xfrm>
            <a:prstGeom prst="rect">
              <a:avLst/>
            </a:prstGeom>
            <a:no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C00000"/>
                  </a:solidFill>
                  <a:effectLst/>
                  <a:latin typeface="Calibri" pitchFamily="34" charset="0"/>
                </a:rPr>
                <a:t>4.08·10</a:t>
              </a:r>
              <a:r>
                <a:rPr kumimoji="0" lang="en-US" sz="1100" b="0" i="0" u="none" strike="noStrike" cap="none" normalizeH="0" baseline="30000" dirty="0" smtClean="0">
                  <a:ln>
                    <a:noFill/>
                  </a:ln>
                  <a:solidFill>
                    <a:srgbClr val="C00000"/>
                  </a:solidFill>
                  <a:effectLst/>
                  <a:latin typeface="Calibri" pitchFamily="34" charset="0"/>
                </a:rPr>
                <a:t>-15</a:t>
              </a:r>
              <a:r>
                <a:rPr kumimoji="0" lang="en-US" sz="1100" b="0" i="0" u="none" strike="noStrike" cap="none" normalizeH="0" baseline="0" dirty="0" smtClean="0">
                  <a:ln>
                    <a:noFill/>
                  </a:ln>
                  <a:solidFill>
                    <a:srgbClr val="C00000"/>
                  </a:solidFill>
                  <a:effectLst/>
                  <a:latin typeface="Calibri" pitchFamily="34" charset="0"/>
                </a:rPr>
                <a:t> </a:t>
              </a:r>
              <a:r>
                <a:rPr kumimoji="0" lang="en-US" sz="1100" b="0" i="0" u="none" strike="noStrike" cap="none" normalizeH="0" baseline="0" dirty="0" err="1" smtClean="0">
                  <a:ln>
                    <a:noFill/>
                  </a:ln>
                  <a:solidFill>
                    <a:srgbClr val="C00000"/>
                  </a:solidFill>
                  <a:effectLst/>
                  <a:latin typeface="Calibri" pitchFamily="34" charset="0"/>
                </a:rPr>
                <a:t>Sv</a:t>
              </a:r>
              <a:r>
                <a:rPr kumimoji="0" lang="en-US" sz="1100" b="0" i="0" u="none" strike="noStrike" cap="none" normalizeH="0" baseline="0" dirty="0" smtClean="0">
                  <a:ln>
                    <a:noFill/>
                  </a:ln>
                  <a:solidFill>
                    <a:srgbClr val="C00000"/>
                  </a:solidFill>
                  <a:effectLst/>
                  <a:latin typeface="Calibri" pitchFamily="34" charset="0"/>
                </a:rPr>
                <a:t>/p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3.19·10</a:t>
              </a:r>
              <a:r>
                <a:rPr kumimoji="0" lang="en-US" sz="1100" b="0" i="0" u="none" strike="noStrike" cap="none" normalizeH="0" baseline="30000" dirty="0" smtClean="0">
                  <a:ln>
                    <a:noFill/>
                  </a:ln>
                  <a:solidFill>
                    <a:schemeClr val="tx1"/>
                  </a:solidFill>
                  <a:effectLst/>
                  <a:latin typeface="Calibri" pitchFamily="34" charset="0"/>
                </a:rPr>
                <a:t>-15</a:t>
              </a:r>
              <a:r>
                <a:rPr kumimoji="0" lang="en-US" sz="1100" b="0" i="0" u="none" strike="noStrike" cap="none" normalizeH="0" baseline="0" dirty="0" smtClean="0">
                  <a:ln>
                    <a:noFill/>
                  </a:ln>
                  <a:solidFill>
                    <a:schemeClr val="tx1"/>
                  </a:solidFill>
                  <a:effectLst/>
                  <a:latin typeface="Calibri" pitchFamily="34" charset="0"/>
                </a:rPr>
                <a:t> </a:t>
              </a:r>
              <a:r>
                <a:rPr kumimoji="0" lang="en-US" sz="1100" b="0" i="0" u="none" strike="noStrike" cap="none" normalizeH="0" baseline="0" dirty="0" err="1" smtClean="0">
                  <a:ln>
                    <a:noFill/>
                  </a:ln>
                  <a:solidFill>
                    <a:schemeClr val="tx1"/>
                  </a:solidFill>
                  <a:effectLst/>
                  <a:latin typeface="Calibri" pitchFamily="34" charset="0"/>
                </a:rPr>
                <a:t>Sv</a:t>
              </a:r>
              <a:r>
                <a:rPr kumimoji="0" lang="en-US" sz="1100" b="0" i="0" u="none" strike="noStrike" cap="none" normalizeH="0" baseline="0" dirty="0" smtClean="0">
                  <a:ln>
                    <a:noFill/>
                  </a:ln>
                  <a:solidFill>
                    <a:schemeClr val="tx1"/>
                  </a:solidFill>
                  <a:effectLst/>
                  <a:latin typeface="Calibri" pitchFamily="34" charset="0"/>
                </a:rPr>
                <a:t>/p</a:t>
              </a: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grpSp>
      <p:sp>
        <p:nvSpPr>
          <p:cNvPr id="96276" name="Rectangle 20"/>
          <p:cNvSpPr>
            <a:spLocks noChangeArrowheads="1"/>
          </p:cNvSpPr>
          <p:nvPr/>
        </p:nvSpPr>
        <p:spPr bwMode="auto">
          <a:xfrm>
            <a:off x="0" y="3357562"/>
            <a:ext cx="464347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angular distribution of the dose for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Buran</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Quinta targets, irradiated with 0.66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GeV</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protons. The red color is for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Buran</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 black for Quinta.</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Rectangle 24"/>
          <p:cNvSpPr/>
          <p:nvPr/>
        </p:nvSpPr>
        <p:spPr>
          <a:xfrm>
            <a:off x="2857488" y="4286256"/>
            <a:ext cx="3360856" cy="369332"/>
          </a:xfrm>
          <a:prstGeom prst="rect">
            <a:avLst/>
          </a:prstGeom>
        </p:spPr>
        <p:txBody>
          <a:bodyPr wrap="none">
            <a:spAutoFit/>
          </a:bodyPr>
          <a:lstStyle/>
          <a:p>
            <a:r>
              <a:rPr lang="en-US" dirty="0" smtClean="0"/>
              <a:t>The effective dose for neutrons</a:t>
            </a:r>
            <a:endParaRPr lang="ru-RU" dirty="0"/>
          </a:p>
        </p:txBody>
      </p:sp>
      <p:graphicFrame>
        <p:nvGraphicFramePr>
          <p:cNvPr id="26" name="Table 25"/>
          <p:cNvGraphicFramePr>
            <a:graphicFrameLocks noGrp="1"/>
          </p:cNvGraphicFramePr>
          <p:nvPr/>
        </p:nvGraphicFramePr>
        <p:xfrm>
          <a:off x="1500166" y="5357826"/>
          <a:ext cx="6078220" cy="1261872"/>
        </p:xfrm>
        <a:graphic>
          <a:graphicData uri="http://schemas.openxmlformats.org/drawingml/2006/table">
            <a:tbl>
              <a:tblPr/>
              <a:tblGrid>
                <a:gridCol w="1519555"/>
                <a:gridCol w="1519555"/>
                <a:gridCol w="1519555"/>
                <a:gridCol w="1519555"/>
              </a:tblGrid>
              <a:tr h="0">
                <a:tc>
                  <a:txBody>
                    <a:bodyPr/>
                    <a:lstStyle/>
                    <a:p>
                      <a:pPr algn="just">
                        <a:lnSpc>
                          <a:spcPct val="115000"/>
                        </a:lnSpc>
                        <a:spcAft>
                          <a:spcPts val="0"/>
                        </a:spcAft>
                      </a:pPr>
                      <a:endParaRPr lang="en-US"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Calibri"/>
                          <a:cs typeface="Times New Roman"/>
                        </a:rPr>
                        <a:t>Distance, m</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Calibri"/>
                          <a:cs typeface="Times New Roman"/>
                        </a:rPr>
                        <a:t>Dose, </a:t>
                      </a:r>
                      <a:r>
                        <a:rPr lang="en-US" sz="1200" dirty="0" err="1">
                          <a:latin typeface="Times New Roman"/>
                          <a:ea typeface="Calibri"/>
                          <a:cs typeface="Times New Roman"/>
                        </a:rPr>
                        <a:t>Sv</a:t>
                      </a:r>
                      <a:r>
                        <a:rPr lang="en-US" sz="1200" dirty="0">
                          <a:latin typeface="Times New Roman"/>
                          <a:ea typeface="Calibri"/>
                          <a:cs typeface="Times New Roman"/>
                        </a:rPr>
                        <a:t>/p</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Calibri"/>
                          <a:cs typeface="Times New Roman"/>
                        </a:rPr>
                        <a:t>Dose, </a:t>
                      </a:r>
                      <a:r>
                        <a:rPr lang="en-US" sz="1200" dirty="0" err="1">
                          <a:latin typeface="Times New Roman"/>
                          <a:ea typeface="Calibri"/>
                          <a:cs typeface="Times New Roman"/>
                        </a:rPr>
                        <a:t>Sv</a:t>
                      </a:r>
                      <a:r>
                        <a:rPr lang="en-US" sz="1200" dirty="0">
                          <a:latin typeface="Times New Roman"/>
                          <a:ea typeface="Calibri"/>
                          <a:cs typeface="Times New Roman"/>
                        </a:rPr>
                        <a:t>/y</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just">
                        <a:lnSpc>
                          <a:spcPct val="115000"/>
                        </a:lnSpc>
                        <a:spcAft>
                          <a:spcPts val="0"/>
                        </a:spcAft>
                      </a:pPr>
                      <a:r>
                        <a:rPr lang="en-US" sz="1200" dirty="0">
                          <a:latin typeface="Times New Roman"/>
                          <a:ea typeface="Calibri"/>
                          <a:cs typeface="Times New Roman"/>
                        </a:rPr>
                        <a:t>floor 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Calibri"/>
                          <a:cs typeface="Times New Roman"/>
                        </a:rPr>
                        <a:t>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Calibri"/>
                          <a:cs typeface="Times New Roman"/>
                        </a:rPr>
                        <a:t>2.37·10</a:t>
                      </a:r>
                      <a:r>
                        <a:rPr lang="en-US" sz="1200" baseline="30000">
                          <a:latin typeface="Times New Roman"/>
                          <a:ea typeface="Calibri"/>
                          <a:cs typeface="Times New Roman"/>
                        </a:rPr>
                        <a:t>-17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Calibri"/>
                          <a:cs typeface="Times New Roman"/>
                        </a:rPr>
                        <a:t>8.53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tc>
                <a:tc>
                  <a:txBody>
                    <a:bodyPr/>
                    <a:lstStyle/>
                    <a:p>
                      <a:pPr algn="ctr">
                        <a:lnSpc>
                          <a:spcPct val="115000"/>
                        </a:lnSpc>
                        <a:spcAft>
                          <a:spcPts val="0"/>
                        </a:spcAft>
                      </a:pPr>
                      <a:r>
                        <a:rPr lang="en-US" sz="1200" dirty="0">
                          <a:latin typeface="Times New Roman"/>
                          <a:ea typeface="Calibri"/>
                          <a:cs typeface="Times New Roman"/>
                        </a:rPr>
                        <a:t>30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Calibri"/>
                          <a:cs typeface="Times New Roman"/>
                        </a:rPr>
                        <a:t>1.02·10</a:t>
                      </a:r>
                      <a:r>
                        <a:rPr lang="en-US" sz="1200" baseline="30000">
                          <a:latin typeface="Times New Roman"/>
                          <a:ea typeface="Calibri"/>
                          <a:cs typeface="Times New Roman"/>
                        </a:rPr>
                        <a:t>-21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Calibri"/>
                          <a:cs typeface="Times New Roman"/>
                        </a:rPr>
                        <a:t>3.64·10</a:t>
                      </a:r>
                      <a:r>
                        <a:rPr lang="en-US" sz="1200" baseline="300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just">
                        <a:lnSpc>
                          <a:spcPct val="115000"/>
                        </a:lnSpc>
                        <a:spcAft>
                          <a:spcPts val="0"/>
                        </a:spcAft>
                      </a:pPr>
                      <a:r>
                        <a:rPr lang="en-US" sz="1200" dirty="0">
                          <a:latin typeface="Times New Roman"/>
                          <a:ea typeface="Calibri"/>
                          <a:cs typeface="Times New Roman"/>
                        </a:rPr>
                        <a:t>ground floor</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Calibri"/>
                          <a:cs typeface="Times New Roman"/>
                        </a:rPr>
                        <a:t>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Calibri"/>
                          <a:cs typeface="Times New Roman"/>
                        </a:rPr>
                        <a:t>4.28·10</a:t>
                      </a:r>
                      <a:r>
                        <a:rPr lang="en-US" sz="1200" baseline="30000">
                          <a:latin typeface="Times New Roman"/>
                          <a:ea typeface="Calibri"/>
                          <a:cs typeface="Times New Roman"/>
                        </a:rPr>
                        <a:t>-18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Calibri"/>
                          <a:cs typeface="Times New Roman"/>
                        </a:rPr>
                        <a:t>1.54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tc>
                <a:tc>
                  <a:txBody>
                    <a:bodyPr/>
                    <a:lstStyle/>
                    <a:p>
                      <a:pPr algn="ctr">
                        <a:lnSpc>
                          <a:spcPct val="115000"/>
                        </a:lnSpc>
                        <a:spcAft>
                          <a:spcPts val="0"/>
                        </a:spcAft>
                      </a:pPr>
                      <a:r>
                        <a:rPr lang="en-US" sz="1200" dirty="0">
                          <a:latin typeface="Times New Roman"/>
                          <a:ea typeface="Calibri"/>
                          <a:cs typeface="Times New Roman"/>
                        </a:rPr>
                        <a:t>30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Calibri"/>
                          <a:cs typeface="Times New Roman"/>
                        </a:rPr>
                        <a:t>3.65·10</a:t>
                      </a:r>
                      <a:r>
                        <a:rPr lang="en-US" sz="1200" baseline="30000">
                          <a:latin typeface="Times New Roman"/>
                          <a:ea typeface="Calibri"/>
                          <a:cs typeface="Times New Roman"/>
                        </a:rPr>
                        <a:t>-22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Calibri"/>
                          <a:cs typeface="Times New Roman"/>
                        </a:rPr>
                        <a:t>1.31·10</a:t>
                      </a:r>
                      <a:r>
                        <a:rPr lang="en-US" sz="1200" baseline="300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tc>
                <a:tc>
                  <a:txBody>
                    <a:bodyPr/>
                    <a:lstStyle/>
                    <a:p>
                      <a:pPr algn="ctr">
                        <a:lnSpc>
                          <a:spcPct val="115000"/>
                        </a:lnSpc>
                        <a:spcAft>
                          <a:spcPts val="0"/>
                        </a:spcAft>
                      </a:pPr>
                      <a:r>
                        <a:rPr lang="en-US" sz="1200" dirty="0">
                          <a:latin typeface="Times New Roman"/>
                          <a:ea typeface="Calibri"/>
                          <a:cs typeface="Times New Roman"/>
                        </a:rPr>
                        <a:t>100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Calibri"/>
                          <a:cs typeface="Times New Roman"/>
                        </a:rPr>
                        <a:t>4.51·10</a:t>
                      </a:r>
                      <a:r>
                        <a:rPr lang="en-US" sz="1200" baseline="30000" dirty="0">
                          <a:latin typeface="Times New Roman"/>
                          <a:ea typeface="Calibri"/>
                          <a:cs typeface="Times New Roman"/>
                        </a:rPr>
                        <a:t>-23</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Calibri"/>
                          <a:cs typeface="Times New Roman"/>
                        </a:rPr>
                        <a:t>1.62·10</a:t>
                      </a:r>
                      <a:r>
                        <a:rPr lang="en-US" sz="1200" baseline="30000" dirty="0">
                          <a:latin typeface="Times New Roman"/>
                          <a:ea typeface="Calibri"/>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277" name="Rectangle 21"/>
          <p:cNvSpPr>
            <a:spLocks noChangeArrowheads="1"/>
          </p:cNvSpPr>
          <p:nvPr/>
        </p:nvSpPr>
        <p:spPr bwMode="auto">
          <a:xfrm>
            <a:off x="1214414" y="4786322"/>
            <a:ext cx="642942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table are presented the doses per incident proton, and the corresponding annual doses calculated for a beam intensity of 1</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a:t>
            </a:r>
            <a:r>
              <a:rPr kumimoji="0" lang="en-US"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12</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 period of work of 100 h/year.</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3"/>
          <p:cNvPicPr/>
          <p:nvPr/>
        </p:nvPicPr>
        <p:blipFill>
          <a:blip r:embed="rId2" cstate="print"/>
          <a:srcRect/>
          <a:stretch>
            <a:fillRect/>
          </a:stretch>
        </p:blipFill>
        <p:spPr bwMode="auto">
          <a:xfrm>
            <a:off x="4714876" y="642918"/>
            <a:ext cx="3618709" cy="2643206"/>
          </a:xfrm>
          <a:prstGeom prst="rect">
            <a:avLst/>
          </a:prstGeom>
          <a:noFill/>
          <a:ln w="9525">
            <a:noFill/>
            <a:miter lim="800000"/>
            <a:headEnd/>
            <a:tailEnd/>
          </a:ln>
        </p:spPr>
      </p:pic>
      <p:pic>
        <p:nvPicPr>
          <p:cNvPr id="7" name="Рисунок 4"/>
          <p:cNvPicPr/>
          <p:nvPr/>
        </p:nvPicPr>
        <p:blipFill>
          <a:blip r:embed="rId3" cstate="print"/>
          <a:srcRect/>
          <a:stretch>
            <a:fillRect/>
          </a:stretch>
        </p:blipFill>
        <p:spPr bwMode="auto">
          <a:xfrm>
            <a:off x="1285852" y="642918"/>
            <a:ext cx="2857520" cy="2714644"/>
          </a:xfrm>
          <a:prstGeom prst="rect">
            <a:avLst/>
          </a:prstGeom>
          <a:noFill/>
          <a:ln w="9525">
            <a:noFill/>
            <a:miter lim="800000"/>
            <a:headEnd/>
            <a:tailEnd/>
          </a:ln>
        </p:spPr>
      </p:pic>
      <p:sp>
        <p:nvSpPr>
          <p:cNvPr id="8" name="Rectangle 7"/>
          <p:cNvSpPr/>
          <p:nvPr/>
        </p:nvSpPr>
        <p:spPr>
          <a:xfrm>
            <a:off x="2500298" y="142852"/>
            <a:ext cx="3627916" cy="369332"/>
          </a:xfrm>
          <a:prstGeom prst="rect">
            <a:avLst/>
          </a:prstGeom>
        </p:spPr>
        <p:txBody>
          <a:bodyPr wrap="none">
            <a:spAutoFit/>
          </a:bodyPr>
          <a:lstStyle/>
          <a:p>
            <a:r>
              <a:rPr lang="en-US" dirty="0" smtClean="0">
                <a:solidFill>
                  <a:srgbClr val="7030A0"/>
                </a:solidFill>
                <a:latin typeface="Times New Roman" pitchFamily="18" charset="0"/>
                <a:cs typeface="Times New Roman" pitchFamily="18" charset="0"/>
              </a:rPr>
              <a:t>The geometry used in the </a:t>
            </a:r>
            <a:r>
              <a:rPr lang="en-US" dirty="0" smtClean="0">
                <a:solidFill>
                  <a:srgbClr val="7030A0"/>
                </a:solidFill>
                <a:latin typeface="Times New Roman" pitchFamily="18" charset="0"/>
                <a:cs typeface="Times New Roman" pitchFamily="18" charset="0"/>
              </a:rPr>
              <a:t>simulation</a:t>
            </a:r>
            <a:endParaRPr lang="ru-RU" dirty="0"/>
          </a:p>
        </p:txBody>
      </p:sp>
      <p:pic>
        <p:nvPicPr>
          <p:cNvPr id="9" name="Picture 8"/>
          <p:cNvPicPr/>
          <p:nvPr/>
        </p:nvPicPr>
        <p:blipFill>
          <a:blip r:embed="rId4" cstate="print">
            <a:clrChange>
              <a:clrFrom>
                <a:srgbClr val="FFFFFF"/>
              </a:clrFrom>
              <a:clrTo>
                <a:srgbClr val="FFFFFF">
                  <a:alpha val="0"/>
                </a:srgbClr>
              </a:clrTo>
            </a:clrChange>
          </a:blip>
          <a:srcRect/>
          <a:stretch>
            <a:fillRect/>
          </a:stretch>
        </p:blipFill>
        <p:spPr bwMode="auto">
          <a:xfrm>
            <a:off x="428596" y="3643314"/>
            <a:ext cx="3571900" cy="2428892"/>
          </a:xfrm>
          <a:prstGeom prst="rect">
            <a:avLst/>
          </a:prstGeom>
          <a:solidFill>
            <a:srgbClr val="FFFFFF">
              <a:alpha val="50000"/>
            </a:srgbClr>
          </a:solidFill>
          <a:ln w="9525">
            <a:noFill/>
            <a:miter lim="800000"/>
            <a:headEnd/>
            <a:tailEnd/>
          </a:ln>
        </p:spPr>
      </p:pic>
      <p:sp>
        <p:nvSpPr>
          <p:cNvPr id="10" name="Rectangle 9"/>
          <p:cNvSpPr/>
          <p:nvPr/>
        </p:nvSpPr>
        <p:spPr>
          <a:xfrm>
            <a:off x="357158" y="6215082"/>
            <a:ext cx="3786214" cy="461665"/>
          </a:xfrm>
          <a:prstGeom prst="rect">
            <a:avLst/>
          </a:prstGeom>
        </p:spPr>
        <p:txBody>
          <a:bodyPr wrap="square">
            <a:spAutoFit/>
          </a:bodyPr>
          <a:lstStyle/>
          <a:p>
            <a:r>
              <a:rPr lang="en-US" sz="1200" dirty="0" smtClean="0">
                <a:latin typeface="Times New Roman" pitchFamily="18" charset="0"/>
                <a:cs typeface="Times New Roman" pitchFamily="18" charset="0"/>
              </a:rPr>
              <a:t>The spatial dose distribution under irradiation of the target </a:t>
            </a:r>
            <a:r>
              <a:rPr lang="en-US" sz="1200" dirty="0" err="1" smtClean="0">
                <a:latin typeface="Times New Roman" pitchFamily="18" charset="0"/>
                <a:cs typeface="Times New Roman" pitchFamily="18" charset="0"/>
              </a:rPr>
              <a:t>Buran</a:t>
            </a:r>
            <a:r>
              <a:rPr lang="en-US" sz="1200" dirty="0" smtClean="0">
                <a:latin typeface="Times New Roman" pitchFamily="18" charset="0"/>
                <a:cs typeface="Times New Roman" pitchFamily="18" charset="0"/>
              </a:rPr>
              <a:t> with 0.66 </a:t>
            </a:r>
            <a:r>
              <a:rPr lang="en-US" sz="1200" dirty="0" err="1" smtClean="0">
                <a:latin typeface="Times New Roman" pitchFamily="18" charset="0"/>
                <a:cs typeface="Times New Roman" pitchFamily="18" charset="0"/>
              </a:rPr>
              <a:t>GeV</a:t>
            </a:r>
            <a:r>
              <a:rPr lang="en-US" sz="1200" dirty="0" smtClean="0">
                <a:latin typeface="Times New Roman" pitchFamily="18" charset="0"/>
                <a:cs typeface="Times New Roman" pitchFamily="18" charset="0"/>
              </a:rPr>
              <a:t> protons</a:t>
            </a:r>
            <a:endParaRPr lang="ru-RU" sz="1200" dirty="0">
              <a:latin typeface="Times New Roman" pitchFamily="18" charset="0"/>
              <a:cs typeface="Times New Roman" pitchFamily="18" charset="0"/>
            </a:endParaRPr>
          </a:p>
        </p:txBody>
      </p:sp>
      <p:sp>
        <p:nvSpPr>
          <p:cNvPr id="11" name="Rectangle 10"/>
          <p:cNvSpPr/>
          <p:nvPr/>
        </p:nvSpPr>
        <p:spPr>
          <a:xfrm>
            <a:off x="4357686" y="4071942"/>
            <a:ext cx="4572000" cy="2031325"/>
          </a:xfrm>
          <a:prstGeom prst="rect">
            <a:avLst/>
          </a:prstGeom>
        </p:spPr>
        <p:txBody>
          <a:bodyPr>
            <a:spAutoFit/>
          </a:bodyPr>
          <a:lstStyle/>
          <a:p>
            <a:pPr algn="just"/>
            <a:r>
              <a:rPr lang="en-US" dirty="0" smtClean="0">
                <a:latin typeface="Times New Roman" pitchFamily="18" charset="0"/>
                <a:cs typeface="Times New Roman" pitchFamily="18" charset="0"/>
              </a:rPr>
              <a:t>The dose inside the </a:t>
            </a:r>
            <a:r>
              <a:rPr lang="en-US" dirty="0" err="1" smtClean="0">
                <a:latin typeface="Times New Roman" pitchFamily="18" charset="0"/>
                <a:cs typeface="Times New Roman" pitchFamily="18" charset="0"/>
              </a:rPr>
              <a:t>phasotron</a:t>
            </a:r>
            <a:r>
              <a:rPr lang="en-US" dirty="0" smtClean="0">
                <a:latin typeface="Times New Roman" pitchFamily="18" charset="0"/>
                <a:cs typeface="Times New Roman" pitchFamily="18" charset="0"/>
              </a:rPr>
              <a:t> building is unacceptable. We would need 4-5.5 m concrete for the shielding in the proximity of the target (depending on the distance from the target at which the shielding is placed) if we want to keep the dose inside the room in the acceptable limits.</a:t>
            </a:r>
            <a:endParaRPr lang="ru-RU"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786" y="2000240"/>
            <a:ext cx="7500990" cy="1938992"/>
          </a:xfrm>
          <a:prstGeom prst="rect">
            <a:avLst/>
          </a:prstGeom>
        </p:spPr>
        <p:txBody>
          <a:bodyPr wrap="square">
            <a:spAutoFit/>
            <a:scene3d>
              <a:camera prst="orthographicFront"/>
              <a:lightRig rig="threePt" dir="t"/>
            </a:scene3d>
            <a:sp3d extrusionH="57150">
              <a:extrusionClr>
                <a:schemeClr val="bg1">
                  <a:lumMod val="95000"/>
                </a:schemeClr>
              </a:extrusionClr>
            </a:sp3d>
          </a:bodyPr>
          <a:lstStyle/>
          <a:p>
            <a:pPr lvl="0" algn="ctr" fontAlgn="base">
              <a:spcBef>
                <a:spcPct val="0"/>
              </a:spcBef>
              <a:spcAft>
                <a:spcPct val="0"/>
              </a:spcAft>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test results of MOS transistors on the effects of relativistic particles</a:t>
            </a:r>
            <a:endParaRPr kumimoji="0" lang="ru-RU" sz="4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142852"/>
            <a:ext cx="8429684" cy="2708434"/>
          </a:xfrm>
          <a:prstGeom prst="rect">
            <a:avLst/>
          </a:prstGeom>
        </p:spPr>
        <p:txBody>
          <a:bodyPr wrap="square">
            <a:spAutoFit/>
          </a:bodyPr>
          <a:lstStyle/>
          <a:p>
            <a:pPr marL="228600" indent="-228600">
              <a:buAutoNum type="arabicPeriod"/>
            </a:pPr>
            <a:r>
              <a:rPr lang="en-US" sz="1600" dirty="0" smtClean="0">
                <a:solidFill>
                  <a:srgbClr val="7030A0"/>
                </a:solidFill>
                <a:latin typeface="Times New Roman" pitchFamily="18" charset="0"/>
                <a:cs typeface="Times New Roman" pitchFamily="18" charset="0"/>
              </a:rPr>
              <a:t>Experimental Technique </a:t>
            </a:r>
            <a:endParaRPr lang="en-US" sz="1600" dirty="0" smtClean="0">
              <a:solidFill>
                <a:srgbClr val="7030A0"/>
              </a:solidFill>
              <a:latin typeface="Times New Roman" pitchFamily="18" charset="0"/>
              <a:cs typeface="Times New Roman" pitchFamily="18" charset="0"/>
            </a:endParaRPr>
          </a:p>
          <a:p>
            <a:pPr marL="228600" indent="-228600">
              <a:buAutoNum type="arabicPeriod"/>
            </a:pPr>
            <a:endParaRPr lang="ru-RU" sz="1000" dirty="0" smtClean="0"/>
          </a:p>
          <a:p>
            <a:r>
              <a:rPr lang="en-US" sz="1200" dirty="0" smtClean="0">
                <a:solidFill>
                  <a:srgbClr val="7030A0"/>
                </a:solidFill>
                <a:latin typeface="Times New Roman" pitchFamily="18" charset="0"/>
                <a:cs typeface="Times New Roman" pitchFamily="18" charset="0"/>
              </a:rPr>
              <a:t>The experiments were carried out on high-power vertical field-effect transistors with the metal-oxide-semiconductor structure, made in a serial technological process using double diffusion technology</a:t>
            </a:r>
          </a:p>
          <a:p>
            <a:endParaRPr lang="en-US" sz="1200" dirty="0" smtClean="0">
              <a:solidFill>
                <a:srgbClr val="7030A0"/>
              </a:solidFill>
              <a:latin typeface="Times New Roman" pitchFamily="18" charset="0"/>
              <a:cs typeface="Times New Roman" pitchFamily="18" charset="0"/>
            </a:endParaRPr>
          </a:p>
          <a:p>
            <a:r>
              <a:rPr lang="ru-RU" sz="1200" dirty="0" smtClean="0">
                <a:solidFill>
                  <a:srgbClr val="7030A0"/>
                </a:solidFill>
                <a:latin typeface="Times New Roman" pitchFamily="18" charset="0"/>
                <a:cs typeface="Times New Roman" pitchFamily="18" charset="0"/>
              </a:rPr>
              <a:t> </a:t>
            </a:r>
            <a:r>
              <a:rPr lang="en-US" sz="1200" dirty="0" smtClean="0">
                <a:solidFill>
                  <a:srgbClr val="7030A0"/>
                </a:solidFill>
                <a:latin typeface="Times New Roman" pitchFamily="18" charset="0"/>
                <a:cs typeface="Times New Roman" pitchFamily="18" charset="0"/>
              </a:rPr>
              <a:t>Instruments were investigated in different plastic packages.</a:t>
            </a:r>
          </a:p>
          <a:p>
            <a:endParaRPr lang="ru-RU" sz="1200" dirty="0" smtClean="0">
              <a:solidFill>
                <a:srgbClr val="7030A0"/>
              </a:solidFill>
              <a:latin typeface="Times New Roman" pitchFamily="18" charset="0"/>
              <a:cs typeface="Times New Roman" pitchFamily="18" charset="0"/>
            </a:endParaRPr>
          </a:p>
          <a:p>
            <a:r>
              <a:rPr lang="en-US" sz="1200" dirty="0" smtClean="0">
                <a:solidFill>
                  <a:srgbClr val="7030A0"/>
                </a:solidFill>
                <a:latin typeface="Times New Roman" pitchFamily="18" charset="0"/>
                <a:cs typeface="Times New Roman" pitchFamily="18" charset="0"/>
              </a:rPr>
              <a:t>In the experiment, the devices were located in the zone of the particle beam so that the plane of the semiconductor crystal, in which the active region of the device was formed, was oriented perpendicular to the direction of motion of the particles. The scheme of orientation of the active region of the device relative to the direction of the particle beam is shown in Figure 1</a:t>
            </a:r>
            <a:r>
              <a:rPr lang="en-US" sz="1200" dirty="0" smtClean="0">
                <a:solidFill>
                  <a:srgbClr val="7030A0"/>
                </a:solidFill>
                <a:latin typeface="Times New Roman" pitchFamily="18" charset="0"/>
                <a:cs typeface="Times New Roman" pitchFamily="18" charset="0"/>
              </a:rPr>
              <a:t>.</a:t>
            </a:r>
          </a:p>
          <a:p>
            <a:endParaRPr lang="en-US" sz="1200" dirty="0" smtClean="0">
              <a:solidFill>
                <a:srgbClr val="7030A0"/>
              </a:solidFill>
              <a:latin typeface="Times New Roman" pitchFamily="18" charset="0"/>
              <a:cs typeface="Times New Roman" pitchFamily="18" charset="0"/>
            </a:endParaRPr>
          </a:p>
          <a:p>
            <a:r>
              <a:rPr lang="en-US" sz="1200" dirty="0" smtClean="0">
                <a:solidFill>
                  <a:srgbClr val="7030A0"/>
                </a:solidFill>
                <a:latin typeface="Times New Roman" pitchFamily="18" charset="0"/>
                <a:cs typeface="Times New Roman" pitchFamily="18" charset="0"/>
              </a:rPr>
              <a:t>During the experiments, particles (deuterons) fell on the device from the heat sink side. The active region of the device during the experiments is exposed to both the deuteron beam and the products of nuclear reactions occurring in the environment with the participation of deuterons.</a:t>
            </a:r>
            <a:endParaRPr lang="ru-RU" sz="1200" u="sng" dirty="0">
              <a:solidFill>
                <a:srgbClr val="7030A0"/>
              </a:solidFill>
              <a:latin typeface="Times New Roman" pitchFamily="18" charset="0"/>
              <a:cs typeface="Times New Roman" pitchFamily="18" charset="0"/>
            </a:endParaRPr>
          </a:p>
        </p:txBody>
      </p:sp>
      <p:sp>
        <p:nvSpPr>
          <p:cNvPr id="134204" name="Rectangle 6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 name="Group 2"/>
          <p:cNvGrpSpPr>
            <a:grpSpLocks/>
          </p:cNvGrpSpPr>
          <p:nvPr/>
        </p:nvGrpSpPr>
        <p:grpSpPr bwMode="auto">
          <a:xfrm>
            <a:off x="357158" y="3078160"/>
            <a:ext cx="3837337" cy="3565525"/>
            <a:chOff x="4942" y="2296"/>
            <a:chExt cx="6044" cy="5615"/>
          </a:xfrm>
        </p:grpSpPr>
        <p:sp>
          <p:nvSpPr>
            <p:cNvPr id="134203" name="Text Box 59"/>
            <p:cNvSpPr txBox="1">
              <a:spLocks noChangeArrowheads="1"/>
            </p:cNvSpPr>
            <p:nvPr/>
          </p:nvSpPr>
          <p:spPr bwMode="auto">
            <a:xfrm>
              <a:off x="7166" y="7611"/>
              <a:ext cx="1587" cy="300"/>
            </a:xfrm>
            <a:prstGeom prst="rect">
              <a:avLst/>
            </a:prstGeom>
            <a:solidFill>
              <a:srgbClr val="FFFFFF">
                <a:alpha val="70000"/>
              </a:srgb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000" dirty="0" smtClean="0"/>
                <a:t>Particle beam</a:t>
              </a:r>
              <a:endParaRPr kumimoji="0" lang="ru-RU" sz="1000" b="0" i="0" u="none" strike="noStrike" cap="none" normalizeH="0" baseline="0" dirty="0" smtClean="0">
                <a:ln>
                  <a:noFill/>
                </a:ln>
                <a:solidFill>
                  <a:schemeClr val="tx1"/>
                </a:solidFill>
                <a:effectLst/>
                <a:latin typeface="Arial" pitchFamily="34" charset="0"/>
              </a:endParaRPr>
            </a:p>
          </p:txBody>
        </p:sp>
        <p:grpSp>
          <p:nvGrpSpPr>
            <p:cNvPr id="4" name="Group 51"/>
            <p:cNvGrpSpPr>
              <a:grpSpLocks/>
            </p:cNvGrpSpPr>
            <p:nvPr/>
          </p:nvGrpSpPr>
          <p:grpSpPr bwMode="auto">
            <a:xfrm flipV="1">
              <a:off x="6384" y="6241"/>
              <a:ext cx="2992" cy="1214"/>
              <a:chOff x="6424" y="2326"/>
              <a:chExt cx="2992" cy="1214"/>
            </a:xfrm>
          </p:grpSpPr>
          <p:sp>
            <p:nvSpPr>
              <p:cNvPr id="134202" name="AutoShape 58"/>
              <p:cNvSpPr>
                <a:spLocks noChangeArrowheads="1"/>
              </p:cNvSpPr>
              <p:nvPr/>
            </p:nvSpPr>
            <p:spPr bwMode="auto">
              <a:xfrm>
                <a:off x="6424" y="2326"/>
                <a:ext cx="202" cy="1214"/>
              </a:xfrm>
              <a:prstGeom prst="downArrow">
                <a:avLst>
                  <a:gd name="adj1" fmla="val 50000"/>
                  <a:gd name="adj2" fmla="val 150248"/>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201" name="AutoShape 57"/>
              <p:cNvSpPr>
                <a:spLocks noChangeArrowheads="1"/>
              </p:cNvSpPr>
              <p:nvPr/>
            </p:nvSpPr>
            <p:spPr bwMode="auto">
              <a:xfrm>
                <a:off x="6889" y="2326"/>
                <a:ext cx="202" cy="1214"/>
              </a:xfrm>
              <a:prstGeom prst="downArrow">
                <a:avLst>
                  <a:gd name="adj1" fmla="val 50000"/>
                  <a:gd name="adj2" fmla="val 150248"/>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200" name="AutoShape 56"/>
              <p:cNvSpPr>
                <a:spLocks noChangeArrowheads="1"/>
              </p:cNvSpPr>
              <p:nvPr/>
            </p:nvSpPr>
            <p:spPr bwMode="auto">
              <a:xfrm>
                <a:off x="7354" y="2326"/>
                <a:ext cx="202" cy="1214"/>
              </a:xfrm>
              <a:prstGeom prst="downArrow">
                <a:avLst>
                  <a:gd name="adj1" fmla="val 50000"/>
                  <a:gd name="adj2" fmla="val 150248"/>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99" name="AutoShape 55"/>
              <p:cNvSpPr>
                <a:spLocks noChangeArrowheads="1"/>
              </p:cNvSpPr>
              <p:nvPr/>
            </p:nvSpPr>
            <p:spPr bwMode="auto">
              <a:xfrm>
                <a:off x="7819" y="2326"/>
                <a:ext cx="202" cy="1214"/>
              </a:xfrm>
              <a:prstGeom prst="downArrow">
                <a:avLst>
                  <a:gd name="adj1" fmla="val 50000"/>
                  <a:gd name="adj2" fmla="val 150248"/>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98" name="AutoShape 54"/>
              <p:cNvSpPr>
                <a:spLocks noChangeArrowheads="1"/>
              </p:cNvSpPr>
              <p:nvPr/>
            </p:nvSpPr>
            <p:spPr bwMode="auto">
              <a:xfrm>
                <a:off x="8284" y="2326"/>
                <a:ext cx="202" cy="1214"/>
              </a:xfrm>
              <a:prstGeom prst="downArrow">
                <a:avLst>
                  <a:gd name="adj1" fmla="val 50000"/>
                  <a:gd name="adj2" fmla="val 150248"/>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97" name="AutoShape 53"/>
              <p:cNvSpPr>
                <a:spLocks noChangeArrowheads="1"/>
              </p:cNvSpPr>
              <p:nvPr/>
            </p:nvSpPr>
            <p:spPr bwMode="auto">
              <a:xfrm>
                <a:off x="8749" y="2326"/>
                <a:ext cx="202" cy="1214"/>
              </a:xfrm>
              <a:prstGeom prst="downArrow">
                <a:avLst>
                  <a:gd name="adj1" fmla="val 50000"/>
                  <a:gd name="adj2" fmla="val 150248"/>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96" name="AutoShape 52"/>
              <p:cNvSpPr>
                <a:spLocks noChangeArrowheads="1"/>
              </p:cNvSpPr>
              <p:nvPr/>
            </p:nvSpPr>
            <p:spPr bwMode="auto">
              <a:xfrm>
                <a:off x="9214" y="2326"/>
                <a:ext cx="202" cy="1214"/>
              </a:xfrm>
              <a:prstGeom prst="downArrow">
                <a:avLst>
                  <a:gd name="adj1" fmla="val 50000"/>
                  <a:gd name="adj2" fmla="val 150248"/>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 name="Group 6"/>
            <p:cNvGrpSpPr>
              <a:grpSpLocks/>
            </p:cNvGrpSpPr>
            <p:nvPr/>
          </p:nvGrpSpPr>
          <p:grpSpPr bwMode="auto">
            <a:xfrm>
              <a:off x="5660" y="2296"/>
              <a:ext cx="5245" cy="3368"/>
              <a:chOff x="5505" y="3047"/>
              <a:chExt cx="5245" cy="3368"/>
            </a:xfrm>
          </p:grpSpPr>
          <p:grpSp>
            <p:nvGrpSpPr>
              <p:cNvPr id="6" name="Group 24"/>
              <p:cNvGrpSpPr>
                <a:grpSpLocks/>
              </p:cNvGrpSpPr>
              <p:nvPr/>
            </p:nvGrpSpPr>
            <p:grpSpPr bwMode="auto">
              <a:xfrm>
                <a:off x="5505" y="3465"/>
                <a:ext cx="4591" cy="2950"/>
                <a:chOff x="2000" y="6635"/>
                <a:chExt cx="4591" cy="2950"/>
              </a:xfrm>
            </p:grpSpPr>
            <p:sp>
              <p:nvSpPr>
                <p:cNvPr id="134194" name="Rectangle 50"/>
                <p:cNvSpPr>
                  <a:spLocks noChangeArrowheads="1"/>
                </p:cNvSpPr>
                <p:nvPr/>
              </p:nvSpPr>
              <p:spPr bwMode="auto">
                <a:xfrm>
                  <a:off x="2000" y="7219"/>
                  <a:ext cx="4591" cy="1459"/>
                </a:xfrm>
                <a:prstGeom prst="rect">
                  <a:avLst/>
                </a:prstGeom>
                <a:solidFill>
                  <a:srgbClr val="E5B8B7"/>
                </a:solidFill>
                <a:ln w="6350">
                  <a:solidFill>
                    <a:srgbClr val="E5B8B7"/>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93" name="Rectangle 49"/>
                <p:cNvSpPr>
                  <a:spLocks noChangeArrowheads="1"/>
                </p:cNvSpPr>
                <p:nvPr/>
              </p:nvSpPr>
              <p:spPr bwMode="auto">
                <a:xfrm>
                  <a:off x="2000" y="9391"/>
                  <a:ext cx="4591" cy="194"/>
                </a:xfrm>
                <a:prstGeom prst="rect">
                  <a:avLst/>
                </a:prstGeom>
                <a:solidFill>
                  <a:srgbClr val="FFC000"/>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92" name="AutoShape 48"/>
                <p:cNvSpPr>
                  <a:spLocks/>
                </p:cNvSpPr>
                <p:nvPr/>
              </p:nvSpPr>
              <p:spPr bwMode="auto">
                <a:xfrm rot="-5400000">
                  <a:off x="2981" y="6795"/>
                  <a:ext cx="337" cy="1187"/>
                </a:xfrm>
                <a:prstGeom prst="leftBracket">
                  <a:avLst>
                    <a:gd name="adj" fmla="val 29352"/>
                  </a:avLst>
                </a:prstGeom>
                <a:solidFill>
                  <a:srgbClr val="00B0F0"/>
                </a:solidFill>
                <a:ln w="6350">
                  <a:solidFill>
                    <a:srgbClr val="00B0F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91" name="AutoShape 47"/>
                <p:cNvSpPr>
                  <a:spLocks/>
                </p:cNvSpPr>
                <p:nvPr/>
              </p:nvSpPr>
              <p:spPr bwMode="auto">
                <a:xfrm rot="-5400000">
                  <a:off x="5160" y="6785"/>
                  <a:ext cx="337" cy="1208"/>
                </a:xfrm>
                <a:prstGeom prst="leftBracket">
                  <a:avLst>
                    <a:gd name="adj" fmla="val 29871"/>
                  </a:avLst>
                </a:prstGeom>
                <a:solidFill>
                  <a:srgbClr val="00B0F0"/>
                </a:solidFill>
                <a:ln w="6350">
                  <a:solidFill>
                    <a:srgbClr val="00B0F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90" name="AutoShape 46"/>
                <p:cNvSpPr>
                  <a:spLocks/>
                </p:cNvSpPr>
                <p:nvPr/>
              </p:nvSpPr>
              <p:spPr bwMode="auto">
                <a:xfrm rot="-5400000">
                  <a:off x="2801" y="7142"/>
                  <a:ext cx="140" cy="294"/>
                </a:xfrm>
                <a:prstGeom prst="leftBracket">
                  <a:avLst>
                    <a:gd name="adj" fmla="val 17500"/>
                  </a:avLst>
                </a:prstGeom>
                <a:solidFill>
                  <a:srgbClr val="C0504D"/>
                </a:solidFill>
                <a:ln w="6350">
                  <a:solidFill>
                    <a:srgbClr val="C0504D"/>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89" name="AutoShape 45"/>
                <p:cNvSpPr>
                  <a:spLocks/>
                </p:cNvSpPr>
                <p:nvPr/>
              </p:nvSpPr>
              <p:spPr bwMode="auto">
                <a:xfrm rot="-5400000">
                  <a:off x="3355" y="7142"/>
                  <a:ext cx="140" cy="294"/>
                </a:xfrm>
                <a:prstGeom prst="leftBracket">
                  <a:avLst>
                    <a:gd name="adj" fmla="val 17500"/>
                  </a:avLst>
                </a:prstGeom>
                <a:solidFill>
                  <a:srgbClr val="C0504D"/>
                </a:solidFill>
                <a:ln w="6350">
                  <a:solidFill>
                    <a:srgbClr val="C0504D"/>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88" name="AutoShape 44"/>
                <p:cNvSpPr>
                  <a:spLocks/>
                </p:cNvSpPr>
                <p:nvPr/>
              </p:nvSpPr>
              <p:spPr bwMode="auto">
                <a:xfrm rot="-5400000">
                  <a:off x="5564" y="7142"/>
                  <a:ext cx="140" cy="294"/>
                </a:xfrm>
                <a:prstGeom prst="leftBracket">
                  <a:avLst>
                    <a:gd name="adj" fmla="val 17500"/>
                  </a:avLst>
                </a:prstGeom>
                <a:solidFill>
                  <a:srgbClr val="C0504D"/>
                </a:solidFill>
                <a:ln w="6350">
                  <a:solidFill>
                    <a:srgbClr val="C0504D"/>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87" name="AutoShape 43"/>
                <p:cNvSpPr>
                  <a:spLocks/>
                </p:cNvSpPr>
                <p:nvPr/>
              </p:nvSpPr>
              <p:spPr bwMode="auto">
                <a:xfrm rot="-5400000">
                  <a:off x="4972" y="7142"/>
                  <a:ext cx="140" cy="294"/>
                </a:xfrm>
                <a:prstGeom prst="leftBracket">
                  <a:avLst>
                    <a:gd name="adj" fmla="val 17500"/>
                  </a:avLst>
                </a:prstGeom>
                <a:solidFill>
                  <a:srgbClr val="C0504D"/>
                </a:solidFill>
                <a:ln w="6350">
                  <a:solidFill>
                    <a:srgbClr val="C0504D"/>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86" name="Rectangle 42"/>
                <p:cNvSpPr>
                  <a:spLocks noChangeArrowheads="1"/>
                </p:cNvSpPr>
                <p:nvPr/>
              </p:nvSpPr>
              <p:spPr bwMode="auto">
                <a:xfrm>
                  <a:off x="2000" y="8678"/>
                  <a:ext cx="4591" cy="713"/>
                </a:xfrm>
                <a:prstGeom prst="rect">
                  <a:avLst/>
                </a:prstGeom>
                <a:solidFill>
                  <a:srgbClr val="C0504D"/>
                </a:solidFill>
                <a:ln w="9525">
                  <a:solidFill>
                    <a:srgbClr val="C0504D"/>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85" name="Rectangle 41"/>
                <p:cNvSpPr>
                  <a:spLocks noChangeArrowheads="1"/>
                </p:cNvSpPr>
                <p:nvPr/>
              </p:nvSpPr>
              <p:spPr bwMode="auto">
                <a:xfrm>
                  <a:off x="2000" y="6635"/>
                  <a:ext cx="4591" cy="170"/>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84" name="Rectangle 40"/>
                <p:cNvSpPr>
                  <a:spLocks noChangeArrowheads="1"/>
                </p:cNvSpPr>
                <p:nvPr/>
              </p:nvSpPr>
              <p:spPr bwMode="auto">
                <a:xfrm>
                  <a:off x="2884" y="6809"/>
                  <a:ext cx="514" cy="411"/>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83" name="Rectangle 39"/>
                <p:cNvSpPr>
                  <a:spLocks noChangeArrowheads="1"/>
                </p:cNvSpPr>
                <p:nvPr/>
              </p:nvSpPr>
              <p:spPr bwMode="auto">
                <a:xfrm>
                  <a:off x="5101" y="6811"/>
                  <a:ext cx="513" cy="411"/>
                </a:xfrm>
                <a:prstGeom prst="rect">
                  <a:avLst/>
                </a:prstGeom>
                <a:solidFill>
                  <a:srgbClr val="FFC000"/>
                </a:soli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7" name="Group 25"/>
                <p:cNvGrpSpPr>
                  <a:grpSpLocks/>
                </p:cNvGrpSpPr>
                <p:nvPr/>
              </p:nvGrpSpPr>
              <p:grpSpPr bwMode="auto">
                <a:xfrm>
                  <a:off x="2000" y="6794"/>
                  <a:ext cx="4591" cy="423"/>
                  <a:chOff x="2000" y="6794"/>
                  <a:chExt cx="4591" cy="423"/>
                </a:xfrm>
              </p:grpSpPr>
              <p:sp>
                <p:nvSpPr>
                  <p:cNvPr id="134182" name="Rectangle 38"/>
                  <p:cNvSpPr>
                    <a:spLocks noChangeArrowheads="1"/>
                  </p:cNvSpPr>
                  <p:nvPr/>
                </p:nvSpPr>
                <p:spPr bwMode="auto">
                  <a:xfrm flipV="1">
                    <a:off x="3398" y="7134"/>
                    <a:ext cx="1703" cy="79"/>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81" name="Rectangle 37"/>
                  <p:cNvSpPr>
                    <a:spLocks noChangeArrowheads="1"/>
                  </p:cNvSpPr>
                  <p:nvPr/>
                </p:nvSpPr>
                <p:spPr bwMode="auto">
                  <a:xfrm flipV="1">
                    <a:off x="2000" y="7134"/>
                    <a:ext cx="884" cy="79"/>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80" name="Rectangle 36"/>
                  <p:cNvSpPr>
                    <a:spLocks noChangeArrowheads="1"/>
                  </p:cNvSpPr>
                  <p:nvPr/>
                </p:nvSpPr>
                <p:spPr bwMode="auto">
                  <a:xfrm flipV="1">
                    <a:off x="3554" y="6930"/>
                    <a:ext cx="1383" cy="229"/>
                  </a:xfrm>
                  <a:prstGeom prst="rect">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9" name="Rectangle 35"/>
                  <p:cNvSpPr>
                    <a:spLocks noChangeArrowheads="1"/>
                  </p:cNvSpPr>
                  <p:nvPr/>
                </p:nvSpPr>
                <p:spPr bwMode="auto">
                  <a:xfrm flipV="1">
                    <a:off x="2000" y="6930"/>
                    <a:ext cx="745" cy="229"/>
                  </a:xfrm>
                  <a:prstGeom prst="rect">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8" name="Rectangle 34"/>
                  <p:cNvSpPr>
                    <a:spLocks noChangeArrowheads="1"/>
                  </p:cNvSpPr>
                  <p:nvPr/>
                </p:nvSpPr>
                <p:spPr bwMode="auto">
                  <a:xfrm flipV="1">
                    <a:off x="2000" y="6811"/>
                    <a:ext cx="745" cy="119"/>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7" name="Rectangle 33"/>
                  <p:cNvSpPr>
                    <a:spLocks noChangeArrowheads="1"/>
                  </p:cNvSpPr>
                  <p:nvPr/>
                </p:nvSpPr>
                <p:spPr bwMode="auto">
                  <a:xfrm flipV="1">
                    <a:off x="3543" y="6794"/>
                    <a:ext cx="1384" cy="120"/>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6" name="Rectangle 32"/>
                  <p:cNvSpPr>
                    <a:spLocks noChangeArrowheads="1"/>
                  </p:cNvSpPr>
                  <p:nvPr/>
                </p:nvSpPr>
                <p:spPr bwMode="auto">
                  <a:xfrm flipV="1">
                    <a:off x="2745" y="6811"/>
                    <a:ext cx="139" cy="365"/>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5" name="Rectangle 31"/>
                  <p:cNvSpPr>
                    <a:spLocks noChangeArrowheads="1"/>
                  </p:cNvSpPr>
                  <p:nvPr/>
                </p:nvSpPr>
                <p:spPr bwMode="auto">
                  <a:xfrm flipV="1">
                    <a:off x="3398" y="6794"/>
                    <a:ext cx="145" cy="334"/>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4" name="Rectangle 30"/>
                  <p:cNvSpPr>
                    <a:spLocks noChangeArrowheads="1"/>
                  </p:cNvSpPr>
                  <p:nvPr/>
                </p:nvSpPr>
                <p:spPr bwMode="auto">
                  <a:xfrm flipV="1">
                    <a:off x="4939" y="6794"/>
                    <a:ext cx="162" cy="374"/>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3" name="Rectangle 29"/>
                  <p:cNvSpPr>
                    <a:spLocks noChangeArrowheads="1"/>
                  </p:cNvSpPr>
                  <p:nvPr/>
                </p:nvSpPr>
                <p:spPr bwMode="auto">
                  <a:xfrm flipV="1">
                    <a:off x="5614" y="7138"/>
                    <a:ext cx="977" cy="79"/>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2" name="Rectangle 28"/>
                  <p:cNvSpPr>
                    <a:spLocks noChangeArrowheads="1"/>
                  </p:cNvSpPr>
                  <p:nvPr/>
                </p:nvSpPr>
                <p:spPr bwMode="auto">
                  <a:xfrm flipV="1">
                    <a:off x="5765" y="6902"/>
                    <a:ext cx="826" cy="262"/>
                  </a:xfrm>
                  <a:prstGeom prst="rect">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1" name="Rectangle 27"/>
                  <p:cNvSpPr>
                    <a:spLocks noChangeArrowheads="1"/>
                  </p:cNvSpPr>
                  <p:nvPr/>
                </p:nvSpPr>
                <p:spPr bwMode="auto">
                  <a:xfrm flipV="1">
                    <a:off x="5765" y="6798"/>
                    <a:ext cx="826" cy="120"/>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70" name="Rectangle 26"/>
                  <p:cNvSpPr>
                    <a:spLocks noChangeArrowheads="1"/>
                  </p:cNvSpPr>
                  <p:nvPr/>
                </p:nvSpPr>
                <p:spPr bwMode="auto">
                  <a:xfrm flipV="1">
                    <a:off x="5614" y="6798"/>
                    <a:ext cx="144" cy="358"/>
                  </a:xfrm>
                  <a:prstGeom prst="rect">
                    <a:avLst/>
                  </a:prstGeom>
                  <a:solidFill>
                    <a:srgbClr val="7030A0"/>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10"/>
              <p:cNvGrpSpPr>
                <a:grpSpLocks/>
              </p:cNvGrpSpPr>
              <p:nvPr/>
            </p:nvGrpSpPr>
            <p:grpSpPr bwMode="auto">
              <a:xfrm>
                <a:off x="5535" y="3047"/>
                <a:ext cx="5215" cy="3141"/>
                <a:chOff x="2746" y="3946"/>
                <a:chExt cx="5215" cy="3141"/>
              </a:xfrm>
            </p:grpSpPr>
            <p:sp>
              <p:nvSpPr>
                <p:cNvPr id="134167" name="Text Box 23"/>
                <p:cNvSpPr txBox="1">
                  <a:spLocks noChangeArrowheads="1"/>
                </p:cNvSpPr>
                <p:nvPr/>
              </p:nvSpPr>
              <p:spPr bwMode="auto">
                <a:xfrm>
                  <a:off x="5292" y="4049"/>
                  <a:ext cx="2669" cy="338"/>
                </a:xfrm>
                <a:prstGeom prst="rect">
                  <a:avLst/>
                </a:prstGeom>
                <a:solidFill>
                  <a:srgbClr val="FFFFFF">
                    <a:alpha val="70000"/>
                  </a:srgbClr>
                </a:solid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ct val="0"/>
                    </a:spcAft>
                  </a:pPr>
                  <a:r>
                    <a:rPr lang="en-US" sz="1000" dirty="0" smtClean="0"/>
                    <a:t>Gate dielectric (silicon oxide)</a:t>
                  </a:r>
                  <a:endParaRPr kumimoji="0" lang="ru-RU" sz="1000" b="0" i="0" u="none" strike="noStrike" cap="none" normalizeH="0" baseline="0" dirty="0" smtClean="0">
                    <a:ln>
                      <a:noFill/>
                    </a:ln>
                    <a:solidFill>
                      <a:schemeClr val="tx1"/>
                    </a:solidFill>
                    <a:effectLst/>
                    <a:latin typeface="Arial" pitchFamily="34" charset="0"/>
                  </a:endParaRPr>
                </a:p>
              </p:txBody>
            </p:sp>
            <p:sp>
              <p:nvSpPr>
                <p:cNvPr id="134166" name="Text Box 22"/>
                <p:cNvSpPr txBox="1">
                  <a:spLocks noChangeArrowheads="1"/>
                </p:cNvSpPr>
                <p:nvPr/>
              </p:nvSpPr>
              <p:spPr bwMode="auto">
                <a:xfrm>
                  <a:off x="4013" y="3946"/>
                  <a:ext cx="842" cy="294"/>
                </a:xfrm>
                <a:prstGeom prst="rect">
                  <a:avLst/>
                </a:prstGeom>
                <a:solidFill>
                  <a:srgbClr val="FFFFFF">
                    <a:alpha val="70000"/>
                  </a:srgbClr>
                </a:solidFill>
                <a:ln w="9525">
                  <a:noFill/>
                  <a:miter lim="800000"/>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000" dirty="0" smtClean="0"/>
                    <a:t>Source</a:t>
                  </a:r>
                  <a:endParaRPr kumimoji="0" lang="ru-RU" sz="1000" b="0" i="0" u="none" strike="noStrike" cap="none" normalizeH="0" baseline="0" dirty="0" smtClean="0">
                    <a:ln>
                      <a:noFill/>
                    </a:ln>
                    <a:solidFill>
                      <a:schemeClr val="tx1"/>
                    </a:solidFill>
                    <a:effectLst/>
                    <a:latin typeface="Arial" pitchFamily="34" charset="0"/>
                  </a:endParaRPr>
                </a:p>
              </p:txBody>
            </p:sp>
            <p:sp>
              <p:nvSpPr>
                <p:cNvPr id="134165" name="Text Box 21"/>
                <p:cNvSpPr txBox="1">
                  <a:spLocks noChangeArrowheads="1"/>
                </p:cNvSpPr>
                <p:nvPr/>
              </p:nvSpPr>
              <p:spPr bwMode="auto">
                <a:xfrm>
                  <a:off x="2992" y="3946"/>
                  <a:ext cx="947" cy="294"/>
                </a:xfrm>
                <a:prstGeom prst="rect">
                  <a:avLst/>
                </a:prstGeom>
                <a:solidFill>
                  <a:srgbClr val="FFFFFF">
                    <a:alpha val="70000"/>
                  </a:srgbClr>
                </a:solidFill>
                <a:ln w="9525">
                  <a:noFill/>
                  <a:miter lim="800000"/>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000" dirty="0" smtClean="0"/>
                    <a:t>gate </a:t>
                  </a:r>
                  <a:endParaRPr kumimoji="0" lang="ru-RU" sz="1000" b="0" i="0" u="none" strike="noStrike" cap="none" normalizeH="0" baseline="0" dirty="0" smtClean="0">
                    <a:ln>
                      <a:noFill/>
                    </a:ln>
                    <a:solidFill>
                      <a:schemeClr val="tx1"/>
                    </a:solidFill>
                    <a:effectLst/>
                    <a:latin typeface="Arial" pitchFamily="34" charset="0"/>
                  </a:endParaRPr>
                </a:p>
              </p:txBody>
            </p:sp>
            <p:sp>
              <p:nvSpPr>
                <p:cNvPr id="134164" name="AutoShape 20"/>
                <p:cNvSpPr>
                  <a:spLocks noChangeShapeType="1"/>
                </p:cNvSpPr>
                <p:nvPr/>
              </p:nvSpPr>
              <p:spPr bwMode="auto">
                <a:xfrm flipH="1">
                  <a:off x="3010" y="4240"/>
                  <a:ext cx="416" cy="53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34163" name="AutoShape 19"/>
                <p:cNvSpPr>
                  <a:spLocks noChangeShapeType="1"/>
                </p:cNvSpPr>
                <p:nvPr/>
              </p:nvSpPr>
              <p:spPr bwMode="auto">
                <a:xfrm>
                  <a:off x="3861" y="4240"/>
                  <a:ext cx="534" cy="53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34162" name="AutoShape 18"/>
                <p:cNvSpPr>
                  <a:spLocks noChangeShapeType="1"/>
                </p:cNvSpPr>
                <p:nvPr/>
              </p:nvSpPr>
              <p:spPr bwMode="auto">
                <a:xfrm flipH="1">
                  <a:off x="5476" y="4353"/>
                  <a:ext cx="333" cy="58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34161" name="AutoShape 17"/>
                <p:cNvSpPr>
                  <a:spLocks noChangeShapeType="1"/>
                </p:cNvSpPr>
                <p:nvPr/>
              </p:nvSpPr>
              <p:spPr bwMode="auto">
                <a:xfrm>
                  <a:off x="6298" y="4330"/>
                  <a:ext cx="318" cy="61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34160" name="Text Box 16"/>
                <p:cNvSpPr txBox="1">
                  <a:spLocks noChangeArrowheads="1"/>
                </p:cNvSpPr>
                <p:nvPr/>
              </p:nvSpPr>
              <p:spPr bwMode="auto">
                <a:xfrm>
                  <a:off x="2746" y="6553"/>
                  <a:ext cx="1350" cy="5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ctr" eaLnBrk="1" hangingPunct="1"/>
                  <a:r>
                    <a:rPr lang="en-US" sz="1000" dirty="0" smtClean="0">
                      <a:ea typeface="Times New Roman" pitchFamily="18" charset="0"/>
                    </a:rPr>
                    <a:t>n</a:t>
                  </a:r>
                  <a:r>
                    <a:rPr lang="en-US" sz="1000" baseline="30000" dirty="0" smtClean="0">
                      <a:ea typeface="Times New Roman" pitchFamily="18" charset="0"/>
                    </a:rPr>
                    <a:t>+</a:t>
                  </a:r>
                  <a:r>
                    <a:rPr lang="en-US" sz="1000" dirty="0" smtClean="0"/>
                    <a:t>-</a:t>
                  </a:r>
                  <a:r>
                    <a:rPr lang="en-US" sz="1000" dirty="0" smtClean="0"/>
                    <a:t>type </a:t>
                  </a:r>
                  <a:r>
                    <a:rPr lang="en-US" sz="1000" dirty="0" smtClean="0"/>
                    <a:t>substrate</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sym typeface="Symbol" pitchFamily="18" charset="2"/>
                  </a:endParaRPr>
                </a:p>
              </p:txBody>
            </p:sp>
            <p:sp>
              <p:nvSpPr>
                <p:cNvPr id="134159" name="Text Box 15"/>
                <p:cNvSpPr txBox="1">
                  <a:spLocks noChangeArrowheads="1"/>
                </p:cNvSpPr>
                <p:nvPr/>
              </p:nvSpPr>
              <p:spPr bwMode="auto">
                <a:xfrm>
                  <a:off x="2752" y="5811"/>
                  <a:ext cx="1909" cy="4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ctr" eaLnBrk="1" hangingPunct="1"/>
                  <a:r>
                    <a:rPr lang="en-US" sz="1000" dirty="0" smtClean="0"/>
                    <a:t>Epitaxial </a:t>
                  </a:r>
                  <a:r>
                    <a:rPr kumimoji="0" lang="en-US" sz="1000" b="0" i="0" u="none" strike="noStrike" cap="none" normalizeH="0" baseline="0" dirty="0" smtClean="0">
                      <a:ln>
                        <a:noFill/>
                      </a:ln>
                      <a:solidFill>
                        <a:schemeClr val="tx1"/>
                      </a:solidFill>
                      <a:effectLst/>
                      <a:latin typeface="Arial" pitchFamily="34" charset="0"/>
                      <a:ea typeface="Times New Roman" pitchFamily="18" charset="0"/>
                    </a:rPr>
                    <a:t>n</a:t>
                  </a: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sym typeface="Symbol" pitchFamily="18" charset="2"/>
                    </a:rPr>
                    <a:t></a:t>
                  </a:r>
                  <a:r>
                    <a:rPr lang="en-US" sz="1000" dirty="0" smtClean="0"/>
                    <a:t></a:t>
                  </a:r>
                  <a:r>
                    <a:rPr lang="en-US" sz="1000" dirty="0" smtClean="0"/>
                    <a:t>type</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sym typeface="Symbol" pitchFamily="18" charset="2"/>
                  </a:endParaRPr>
                </a:p>
              </p:txBody>
            </p:sp>
            <p:sp>
              <p:nvSpPr>
                <p:cNvPr id="134158" name="Text Box 14"/>
                <p:cNvSpPr txBox="1">
                  <a:spLocks noChangeArrowheads="1"/>
                </p:cNvSpPr>
                <p:nvPr/>
              </p:nvSpPr>
              <p:spPr bwMode="auto">
                <a:xfrm>
                  <a:off x="5965" y="4996"/>
                  <a:ext cx="230" cy="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rPr>
                    <a:t>р</a:t>
                  </a:r>
                  <a:endParaRPr kumimoji="0" lang="ru-RU" sz="1800" b="0" i="0" u="none" strike="noStrike" cap="none" normalizeH="0" baseline="0" smtClean="0">
                    <a:ln>
                      <a:noFill/>
                    </a:ln>
                    <a:solidFill>
                      <a:schemeClr val="tx1"/>
                    </a:solidFill>
                    <a:effectLst/>
                    <a:latin typeface="Arial" pitchFamily="34" charset="0"/>
                  </a:endParaRPr>
                </a:p>
              </p:txBody>
            </p:sp>
            <p:sp>
              <p:nvSpPr>
                <p:cNvPr id="134157" name="Text Box 13"/>
                <p:cNvSpPr txBox="1">
                  <a:spLocks noChangeArrowheads="1"/>
                </p:cNvSpPr>
                <p:nvPr/>
              </p:nvSpPr>
              <p:spPr bwMode="auto">
                <a:xfrm>
                  <a:off x="3732" y="5353"/>
                  <a:ext cx="369" cy="2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rPr>
                    <a:t>n</a:t>
                  </a:r>
                  <a:r>
                    <a:rPr kumimoji="0" lang="en-US" sz="1400" b="1" i="0" u="none" strike="noStrike" cap="none" normalizeH="0" baseline="30000" smtClean="0">
                      <a:ln>
                        <a:noFill/>
                      </a:ln>
                      <a:solidFill>
                        <a:schemeClr val="tx1"/>
                      </a:solidFill>
                      <a:effectLst/>
                      <a:latin typeface="Arial" pitchFamily="34" charset="0"/>
                      <a:ea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34156" name="AutoShape 12"/>
                <p:cNvSpPr>
                  <a:spLocks noChangeShapeType="1"/>
                </p:cNvSpPr>
                <p:nvPr/>
              </p:nvSpPr>
              <p:spPr bwMode="auto">
                <a:xfrm flipH="1" flipV="1">
                  <a:off x="3592" y="5048"/>
                  <a:ext cx="226" cy="40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34155" name="AutoShape 11"/>
                <p:cNvSpPr>
                  <a:spLocks noChangeShapeType="1"/>
                </p:cNvSpPr>
                <p:nvPr/>
              </p:nvSpPr>
              <p:spPr bwMode="auto">
                <a:xfrm flipV="1">
                  <a:off x="3861" y="5059"/>
                  <a:ext cx="268" cy="40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grpSp>
            <p:nvGrpSpPr>
              <p:cNvPr id="9" name="Group 7"/>
              <p:cNvGrpSpPr>
                <a:grpSpLocks/>
              </p:cNvGrpSpPr>
              <p:nvPr/>
            </p:nvGrpSpPr>
            <p:grpSpPr bwMode="auto">
              <a:xfrm>
                <a:off x="7726" y="3099"/>
                <a:ext cx="144" cy="399"/>
                <a:chOff x="4744" y="698"/>
                <a:chExt cx="144" cy="399"/>
              </a:xfrm>
            </p:grpSpPr>
            <p:sp>
              <p:nvSpPr>
                <p:cNvPr id="134153" name="AutoShape 9"/>
                <p:cNvSpPr>
                  <a:spLocks noChangeShapeType="1"/>
                </p:cNvSpPr>
                <p:nvPr/>
              </p:nvSpPr>
              <p:spPr bwMode="auto">
                <a:xfrm>
                  <a:off x="4814" y="764"/>
                  <a:ext cx="0" cy="333"/>
                </a:xfrm>
                <a:prstGeom prst="straightConnector1">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52" name="AutoShape 8"/>
                <p:cNvSpPr>
                  <a:spLocks noChangeArrowheads="1"/>
                </p:cNvSpPr>
                <p:nvPr/>
              </p:nvSpPr>
              <p:spPr bwMode="auto">
                <a:xfrm>
                  <a:off x="4744" y="698"/>
                  <a:ext cx="144" cy="143"/>
                </a:xfrm>
                <a:prstGeom prst="flowChartConnector">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134149" name="Rectangle 5" descr="Светлый диагональный 2"/>
            <p:cNvSpPr>
              <a:spLocks noChangeArrowheads="1"/>
            </p:cNvSpPr>
            <p:nvPr/>
          </p:nvSpPr>
          <p:spPr bwMode="auto">
            <a:xfrm>
              <a:off x="4942" y="5664"/>
              <a:ext cx="6044" cy="453"/>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34148" name="Text Box 4"/>
            <p:cNvSpPr txBox="1">
              <a:spLocks noChangeArrowheads="1"/>
            </p:cNvSpPr>
            <p:nvPr/>
          </p:nvSpPr>
          <p:spPr bwMode="auto">
            <a:xfrm>
              <a:off x="10242" y="5735"/>
              <a:ext cx="674" cy="294"/>
            </a:xfrm>
            <a:prstGeom prst="rect">
              <a:avLst/>
            </a:prstGeom>
            <a:solidFill>
              <a:srgbClr val="FFFFFF">
                <a:alpha val="70000"/>
              </a:srgbClr>
            </a:solidFill>
            <a:ln w="9525">
              <a:noFill/>
              <a:miter lim="800000"/>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000" dirty="0" smtClean="0"/>
                <a:t>drain</a:t>
              </a:r>
              <a:endParaRPr kumimoji="0" lang="ru-RU" sz="1000" b="0" i="0" u="none" strike="noStrike" cap="none" normalizeH="0" baseline="0" dirty="0" smtClean="0">
                <a:ln>
                  <a:noFill/>
                </a:ln>
                <a:solidFill>
                  <a:schemeClr val="tx1"/>
                </a:solidFill>
                <a:effectLst/>
                <a:latin typeface="Arial" pitchFamily="34" charset="0"/>
              </a:endParaRPr>
            </a:p>
          </p:txBody>
        </p:sp>
        <p:sp>
          <p:nvSpPr>
            <p:cNvPr id="134147" name="Text Box 3"/>
            <p:cNvSpPr txBox="1">
              <a:spLocks noChangeArrowheads="1"/>
            </p:cNvSpPr>
            <p:nvPr/>
          </p:nvSpPr>
          <p:spPr bwMode="auto">
            <a:xfrm>
              <a:off x="4986" y="5735"/>
              <a:ext cx="3332" cy="264"/>
            </a:xfrm>
            <a:prstGeom prst="rect">
              <a:avLst/>
            </a:prstGeom>
            <a:solidFill>
              <a:srgbClr val="FFFFFF">
                <a:alpha val="70000"/>
              </a:srgbClr>
            </a:solid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ct val="0"/>
                </a:spcAft>
              </a:pPr>
              <a:r>
                <a:rPr lang="en-US" sz="1000" dirty="0" smtClean="0"/>
                <a:t>Base of the case (heat sink) - copper</a:t>
              </a:r>
              <a:endParaRPr kumimoji="0" lang="ru-RU" sz="1000" b="0" i="0" u="none" strike="noStrike" cap="none" normalizeH="0" baseline="0" dirty="0" smtClean="0">
                <a:ln>
                  <a:noFill/>
                </a:ln>
                <a:solidFill>
                  <a:schemeClr val="tx1"/>
                </a:solidFill>
                <a:effectLst/>
                <a:latin typeface="Arial" pitchFamily="34" charset="0"/>
              </a:endParaRPr>
            </a:p>
          </p:txBody>
        </p:sp>
      </p:grpSp>
      <p:sp>
        <p:nvSpPr>
          <p:cNvPr id="134218" name="Rectangle 7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10" name="Group 71"/>
          <p:cNvGrpSpPr>
            <a:grpSpLocks/>
          </p:cNvGrpSpPr>
          <p:nvPr/>
        </p:nvGrpSpPr>
        <p:grpSpPr bwMode="auto">
          <a:xfrm>
            <a:off x="7429520" y="3571876"/>
            <a:ext cx="1428760" cy="1649416"/>
            <a:chOff x="7911" y="11787"/>
            <a:chExt cx="2261" cy="2450"/>
          </a:xfrm>
        </p:grpSpPr>
        <p:pic>
          <p:nvPicPr>
            <p:cNvPr id="134217" name="Picture 73"/>
            <p:cNvPicPr>
              <a:picLocks noChangeAspect="1" noChangeArrowheads="1"/>
            </p:cNvPicPr>
            <p:nvPr/>
          </p:nvPicPr>
          <p:blipFill>
            <a:blip r:embed="rId2"/>
            <a:srcRect/>
            <a:stretch>
              <a:fillRect/>
            </a:stretch>
          </p:blipFill>
          <p:spPr bwMode="auto">
            <a:xfrm>
              <a:off x="7911" y="11787"/>
              <a:ext cx="1020" cy="2450"/>
            </a:xfrm>
            <a:prstGeom prst="rect">
              <a:avLst/>
            </a:prstGeom>
            <a:noFill/>
          </p:spPr>
        </p:pic>
        <p:sp>
          <p:nvSpPr>
            <p:cNvPr id="134216" name="AutoShape 72"/>
            <p:cNvSpPr>
              <a:spLocks noChangeArrowheads="1"/>
            </p:cNvSpPr>
            <p:nvPr/>
          </p:nvSpPr>
          <p:spPr bwMode="auto">
            <a:xfrm rot="9386570" flipV="1">
              <a:off x="8860" y="12478"/>
              <a:ext cx="1312" cy="206"/>
            </a:xfrm>
            <a:prstGeom prst="rightArrow">
              <a:avLst>
                <a:gd name="adj1" fmla="val 50000"/>
                <a:gd name="adj2" fmla="val 159223"/>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134222" name="Rectangle 7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11" name="Group 75"/>
          <p:cNvGrpSpPr>
            <a:grpSpLocks/>
          </p:cNvGrpSpPr>
          <p:nvPr/>
        </p:nvGrpSpPr>
        <p:grpSpPr bwMode="auto">
          <a:xfrm>
            <a:off x="5500694" y="3571876"/>
            <a:ext cx="1677991" cy="1643066"/>
            <a:chOff x="3304" y="11724"/>
            <a:chExt cx="2431" cy="2478"/>
          </a:xfrm>
        </p:grpSpPr>
        <p:pic>
          <p:nvPicPr>
            <p:cNvPr id="134221" name="Picture 77"/>
            <p:cNvPicPr>
              <a:picLocks noChangeAspect="1" noChangeArrowheads="1"/>
            </p:cNvPicPr>
            <p:nvPr/>
          </p:nvPicPr>
          <p:blipFill>
            <a:blip r:embed="rId3"/>
            <a:srcRect/>
            <a:stretch>
              <a:fillRect/>
            </a:stretch>
          </p:blipFill>
          <p:spPr bwMode="auto">
            <a:xfrm>
              <a:off x="3304" y="11724"/>
              <a:ext cx="1226" cy="2478"/>
            </a:xfrm>
            <a:prstGeom prst="rect">
              <a:avLst/>
            </a:prstGeom>
            <a:noFill/>
          </p:spPr>
        </p:pic>
        <p:sp>
          <p:nvSpPr>
            <p:cNvPr id="134220" name="AutoShape 76"/>
            <p:cNvSpPr>
              <a:spLocks noChangeArrowheads="1"/>
            </p:cNvSpPr>
            <p:nvPr/>
          </p:nvSpPr>
          <p:spPr bwMode="auto">
            <a:xfrm rot="-12218484">
              <a:off x="4423" y="12351"/>
              <a:ext cx="1312" cy="206"/>
            </a:xfrm>
            <a:prstGeom prst="rightArrow">
              <a:avLst>
                <a:gd name="adj1" fmla="val 50000"/>
                <a:gd name="adj2" fmla="val 159223"/>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Rectangle 70"/>
          <p:cNvSpPr/>
          <p:nvPr/>
        </p:nvSpPr>
        <p:spPr>
          <a:xfrm>
            <a:off x="4357686" y="5500702"/>
            <a:ext cx="4572000" cy="523220"/>
          </a:xfrm>
          <a:prstGeom prst="rect">
            <a:avLst/>
          </a:prstGeom>
        </p:spPr>
        <p:txBody>
          <a:bodyPr>
            <a:spAutoFit/>
          </a:bodyPr>
          <a:lstStyle/>
          <a:p>
            <a:pPr algn="ctr"/>
            <a:r>
              <a:rPr lang="en-US" sz="1400" dirty="0" smtClean="0">
                <a:solidFill>
                  <a:srgbClr val="7030A0"/>
                </a:solidFill>
                <a:latin typeface="Times New Roman" pitchFamily="18" charset="0"/>
                <a:cs typeface="Times New Roman" pitchFamily="18" charset="0"/>
              </a:rPr>
              <a:t>The orientation of the active region of the device relative to the direction of the particle beam</a:t>
            </a:r>
            <a:endParaRPr lang="ru-RU" sz="1400" dirty="0">
              <a:solidFill>
                <a:srgbClr val="7030A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87624" y="142875"/>
            <a:ext cx="6384751" cy="714375"/>
          </a:xfrm>
        </p:spPr>
        <p:txBody>
          <a:bodyPr/>
          <a:lstStyle/>
          <a:p>
            <a:pPr eaLnBrk="1" hangingPunct="1"/>
            <a:r>
              <a:rPr lang="en-US" altLang="ru-RU" sz="2400" b="1" i="1" dirty="0" smtClean="0">
                <a:solidFill>
                  <a:srgbClr val="FFFF00"/>
                </a:solidFill>
                <a:latin typeface="Times New Roman" pitchFamily="18" charset="0"/>
                <a:cs typeface="Times New Roman" pitchFamily="18" charset="0"/>
              </a:rPr>
              <a:t>Basic experimental problem</a:t>
            </a:r>
            <a:r>
              <a:rPr lang="cs-CZ" altLang="ru-RU" sz="2400" b="1" i="1" dirty="0" smtClean="0">
                <a:solidFill>
                  <a:srgbClr val="FFFF00"/>
                </a:solidFill>
                <a:latin typeface="Times New Roman" pitchFamily="18" charset="0"/>
                <a:cs typeface="Times New Roman" pitchFamily="18" charset="0"/>
              </a:rPr>
              <a:t>s</a:t>
            </a:r>
            <a:r>
              <a:rPr lang="en-US" altLang="ru-RU" sz="2400" b="1" i="1" dirty="0" smtClean="0">
                <a:solidFill>
                  <a:srgbClr val="FFFF00"/>
                </a:solidFill>
                <a:latin typeface="Times New Roman" pitchFamily="18" charset="0"/>
                <a:cs typeface="Times New Roman" pitchFamily="18" charset="0"/>
              </a:rPr>
              <a:t> for setup "Quinta"</a:t>
            </a:r>
            <a:endParaRPr lang="ru-RU" altLang="ru-RU" sz="2400" b="1" i="1" dirty="0" smtClean="0">
              <a:solidFill>
                <a:srgbClr val="FFFF00"/>
              </a:solidFill>
              <a:latin typeface="Times New Roman" pitchFamily="18" charset="0"/>
              <a:cs typeface="Times New Roman" pitchFamily="18" charset="0"/>
            </a:endParaRPr>
          </a:p>
        </p:txBody>
      </p:sp>
      <p:sp>
        <p:nvSpPr>
          <p:cNvPr id="7171" name="Content Placeholder 2"/>
          <p:cNvSpPr>
            <a:spLocks noGrp="1"/>
          </p:cNvSpPr>
          <p:nvPr>
            <p:ph idx="1"/>
          </p:nvPr>
        </p:nvSpPr>
        <p:spPr>
          <a:xfrm>
            <a:off x="827584" y="1628800"/>
            <a:ext cx="7786688" cy="4392488"/>
          </a:xfrm>
          <a:noFill/>
        </p:spPr>
        <p:txBody>
          <a:bodyPr/>
          <a:lstStyle/>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Determination of the energy spectrum of the neutrons generated in the uranium target with a beam of relativistic particles, a comparison of the experimental data with calculations based on different methods.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Determination of the spatial distribution of neutron leakage, their dependence on the energy of incident particles.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Measuring the energy yield from deeply subcritical assembly, its dependence on the energy of incident particles.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The study of transmutation of minor actinides by neutron spectrum generated in a deeply subcritical assembly.</a:t>
            </a: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Important methodical studies connected with beam monitoring</a:t>
            </a:r>
          </a:p>
          <a:p>
            <a:pPr marL="0" indent="0" eaLnBrk="1" hangingPunct="1">
              <a:spcAft>
                <a:spcPts val="600"/>
              </a:spcAft>
              <a:buNone/>
            </a:pPr>
            <a:endParaRPr lang="en-US" altLang="ru-RU" sz="1600" dirty="0" smtClean="0">
              <a:solidFill>
                <a:srgbClr val="0000CC"/>
              </a:solidFill>
              <a:latin typeface="Times New Roman" panose="02020603050405020304" pitchFamily="18" charset="0"/>
              <a:cs typeface="Times New Roman" panose="02020603050405020304" pitchFamily="18" charset="0"/>
            </a:endParaRPr>
          </a:p>
          <a:p>
            <a:pPr marL="0" indent="0" eaLnBrk="1" hangingPunct="1">
              <a:spcBef>
                <a:spcPts val="0"/>
              </a:spcBef>
              <a:spcAft>
                <a:spcPts val="0"/>
              </a:spcAft>
              <a:buNone/>
            </a:pPr>
            <a:r>
              <a:rPr lang="en-US" altLang="ru-RU" sz="1800" b="1" dirty="0" smtClean="0">
                <a:solidFill>
                  <a:srgbClr val="C00000"/>
                </a:solidFill>
                <a:latin typeface="Times New Roman" panose="02020603050405020304" pitchFamily="18" charset="0"/>
                <a:cs typeface="Times New Roman" panose="02020603050405020304" pitchFamily="18" charset="0"/>
              </a:rPr>
              <a:t>Main scientific goal:   Accurate and reliable nuclear data – benchmark and  </a:t>
            </a:r>
          </a:p>
          <a:p>
            <a:pPr marL="0" indent="0" eaLnBrk="1" hangingPunct="1">
              <a:spcBef>
                <a:spcPts val="0"/>
              </a:spcBef>
              <a:spcAft>
                <a:spcPts val="0"/>
              </a:spcAft>
              <a:buNone/>
            </a:pPr>
            <a:r>
              <a:rPr lang="en-US" altLang="ru-RU" sz="1800" b="1" dirty="0" smtClean="0">
                <a:solidFill>
                  <a:srgbClr val="C00000"/>
                </a:solidFill>
                <a:latin typeface="Times New Roman" panose="02020603050405020304" pitchFamily="18" charset="0"/>
                <a:cs typeface="Times New Roman" panose="02020603050405020304" pitchFamily="18" charset="0"/>
              </a:rPr>
              <a:t>                                    improvement of models and codes</a:t>
            </a:r>
          </a:p>
          <a:p>
            <a:pPr marL="0" indent="0" eaLnBrk="1" hangingPunct="1">
              <a:spcAft>
                <a:spcPts val="600"/>
              </a:spcAft>
              <a:buNone/>
            </a:pPr>
            <a:endParaRPr lang="en-US" altLang="ru-RU" sz="1600" dirty="0" smtClean="0">
              <a:solidFill>
                <a:srgbClr val="0000CC"/>
              </a:solidFill>
            </a:endParaRPr>
          </a:p>
          <a:p>
            <a:pPr marL="0" indent="0" eaLnBrk="1" hangingPunct="1">
              <a:spcAft>
                <a:spcPts val="600"/>
              </a:spcAft>
              <a:buNone/>
            </a:pPr>
            <a:endParaRPr lang="en-US" altLang="ru-RU" sz="1600" dirty="0" smtClean="0">
              <a:solidFill>
                <a:srgbClr val="0000CC"/>
              </a:solidFill>
            </a:endParaRPr>
          </a:p>
          <a:p>
            <a:pPr marL="0" indent="0" eaLnBrk="1" hangingPunct="1">
              <a:spcAft>
                <a:spcPts val="600"/>
              </a:spcAft>
              <a:buNone/>
            </a:pPr>
            <a:endParaRPr lang="en-US" altLang="ru-RU" sz="1600" dirty="0" smtClean="0">
              <a:solidFill>
                <a:srgbClr val="0000CC"/>
              </a:solidFill>
            </a:endParaRPr>
          </a:p>
        </p:txBody>
      </p:sp>
      <p:sp>
        <p:nvSpPr>
          <p:cNvPr id="2" name="TextovéPole 1"/>
          <p:cNvSpPr txBox="1"/>
          <p:nvPr/>
        </p:nvSpPr>
        <p:spPr bwMode="auto">
          <a:xfrm>
            <a:off x="1856842" y="857250"/>
            <a:ext cx="5046314" cy="345049"/>
          </a:xfrm>
          <a:prstGeom prst="rect">
            <a:avLst/>
          </a:prstGeom>
          <a:grpFill/>
          <a:ln w="9525">
            <a:noFill/>
            <a:round/>
            <a:headEnd/>
            <a:tailEnd/>
          </a:ln>
        </p:spPr>
        <p:txBody>
          <a:bodyPr wrap="none" lIns="64800" tIns="33696" rIns="64800" bIns="33696" rtlCol="0">
            <a:spAutoFit/>
          </a:bodyPr>
          <a:lstStyle/>
          <a:p>
            <a:pPr eaLnBrk="0" hangingPunct="0"/>
            <a:r>
              <a:rPr lang="en-US" dirty="0" smtClean="0">
                <a:solidFill>
                  <a:srgbClr val="000000"/>
                </a:solidFill>
                <a:latin typeface="Times New Roman" panose="02020603050405020304" pitchFamily="18" charset="0"/>
                <a:cs typeface="Times New Roman" panose="02020603050405020304" pitchFamily="18" charset="0"/>
              </a:rPr>
              <a:t>(Continuation of previous program with E+T set-up)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714348" y="285728"/>
            <a:ext cx="753122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n-US" sz="1400" dirty="0" smtClean="0">
                <a:solidFill>
                  <a:srgbClr val="7030A0"/>
                </a:solidFill>
                <a:latin typeface="Times New Roman" pitchFamily="18" charset="0"/>
                <a:cs typeface="Times New Roman" pitchFamily="18" charset="0"/>
              </a:rPr>
              <a:t>Results on the production of radioactive isotopes during irradiation (9 h) of the transistor by deuterons</a:t>
            </a:r>
            <a:br>
              <a:rPr lang="en-US" sz="1400" dirty="0" smtClean="0">
                <a:solidFill>
                  <a:srgbClr val="7030A0"/>
                </a:solidFill>
                <a:latin typeface="Times New Roman" pitchFamily="18" charset="0"/>
                <a:cs typeface="Times New Roman" pitchFamily="18" charset="0"/>
              </a:rPr>
            </a:br>
            <a:r>
              <a:rPr lang="en-US" sz="1400" dirty="0" smtClean="0">
                <a:solidFill>
                  <a:srgbClr val="7030A0"/>
                </a:solidFill>
                <a:latin typeface="Times New Roman" pitchFamily="18" charset="0"/>
                <a:cs typeface="Times New Roman" pitchFamily="18" charset="0"/>
              </a:rPr>
              <a:t>with an energy of 4 </a:t>
            </a:r>
            <a:r>
              <a:rPr lang="en-US" sz="1400" dirty="0" err="1" smtClean="0">
                <a:solidFill>
                  <a:srgbClr val="7030A0"/>
                </a:solidFill>
                <a:latin typeface="Times New Roman" pitchFamily="18" charset="0"/>
                <a:cs typeface="Times New Roman" pitchFamily="18" charset="0"/>
              </a:rPr>
              <a:t>GeV</a:t>
            </a:r>
            <a:r>
              <a:rPr lang="en-US" sz="1400" dirty="0" smtClean="0">
                <a:solidFill>
                  <a:srgbClr val="7030A0"/>
                </a:solidFill>
                <a:latin typeface="Times New Roman" pitchFamily="18" charset="0"/>
                <a:cs typeface="Times New Roman" pitchFamily="18" charset="0"/>
              </a:rPr>
              <a:t> (2 </a:t>
            </a:r>
            <a:r>
              <a:rPr lang="en-US" sz="1400" dirty="0" err="1" smtClean="0">
                <a:solidFill>
                  <a:srgbClr val="7030A0"/>
                </a:solidFill>
                <a:latin typeface="Times New Roman" pitchFamily="18" charset="0"/>
                <a:cs typeface="Times New Roman" pitchFamily="18" charset="0"/>
              </a:rPr>
              <a:t>GeV</a:t>
            </a:r>
            <a:r>
              <a:rPr lang="en-US" sz="1400" dirty="0" smtClean="0">
                <a:solidFill>
                  <a:srgbClr val="7030A0"/>
                </a:solidFill>
                <a:latin typeface="Times New Roman" pitchFamily="18" charset="0"/>
                <a:cs typeface="Times New Roman" pitchFamily="18" charset="0"/>
              </a:rPr>
              <a:t>/</a:t>
            </a:r>
            <a:r>
              <a:rPr lang="en-US" sz="1400" dirty="0" err="1" smtClean="0">
                <a:solidFill>
                  <a:srgbClr val="7030A0"/>
                </a:solidFill>
                <a:latin typeface="Times New Roman" pitchFamily="18" charset="0"/>
                <a:cs typeface="Times New Roman" pitchFamily="18" charset="0"/>
              </a:rPr>
              <a:t>Nuk</a:t>
            </a:r>
            <a:r>
              <a:rPr lang="en-US" sz="1400" dirty="0" smtClean="0">
                <a:solidFill>
                  <a:srgbClr val="7030A0"/>
                </a:solidFill>
                <a:latin typeface="Times New Roman" pitchFamily="18" charset="0"/>
                <a:cs typeface="Times New Roman" pitchFamily="18" charset="0"/>
              </a:rPr>
              <a:t>) are given in Table 1 and in Fig. A, B, C.</a:t>
            </a:r>
            <a:endParaRPr kumimoji="0" lang="en-US" sz="1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785786" y="1428734"/>
          <a:ext cx="7500991" cy="4893084"/>
        </p:xfrm>
        <a:graphic>
          <a:graphicData uri="http://schemas.openxmlformats.org/drawingml/2006/table">
            <a:tbl>
              <a:tblPr/>
              <a:tblGrid>
                <a:gridCol w="976287"/>
                <a:gridCol w="2577045"/>
                <a:gridCol w="1038588"/>
                <a:gridCol w="1558980"/>
                <a:gridCol w="1350091"/>
              </a:tblGrid>
              <a:tr h="692831">
                <a:tc>
                  <a:txBody>
                    <a:bodyPr/>
                    <a:lstStyle/>
                    <a:p>
                      <a:pPr indent="-457200" algn="ctr">
                        <a:lnSpc>
                          <a:spcPct val="115000"/>
                        </a:lnSpc>
                        <a:spcAft>
                          <a:spcPts val="0"/>
                        </a:spcAft>
                      </a:pPr>
                      <a:r>
                        <a:rPr lang="en-US" sz="1100" dirty="0" err="1" smtClean="0">
                          <a:latin typeface="Times New Roman"/>
                          <a:ea typeface="Times New Roman"/>
                        </a:rPr>
                        <a:t>isotop</a:t>
                      </a:r>
                      <a:endParaRPr lang="ru-RU" sz="1300" dirty="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400" dirty="0" smtClean="0"/>
                        <a:t>Type of decay</a:t>
                      </a:r>
                      <a:endParaRPr lang="ru-RU" sz="1300" dirty="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400" dirty="0" smtClean="0"/>
                        <a:t>half-life</a:t>
                      </a:r>
                      <a:endParaRPr lang="ru-RU" sz="1300" dirty="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400" dirty="0" smtClean="0"/>
                        <a:t>The number of nuclei accumulated during irradiation</a:t>
                      </a:r>
                      <a:endParaRPr lang="ru-RU" sz="1300" dirty="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400" dirty="0" smtClean="0"/>
                        <a:t>Activity at the end of irradiation, </a:t>
                      </a:r>
                      <a:r>
                        <a:rPr lang="en-US" sz="1400" dirty="0" err="1" smtClean="0"/>
                        <a:t>Bq</a:t>
                      </a:r>
                      <a:endParaRPr lang="ru-RU" sz="1300" dirty="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Co-57</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271.79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3.17E+09</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94</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Ni-57</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35.60 h</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3.68E+08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1990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Sc-47</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%B</a:t>
                      </a:r>
                      <a:r>
                        <a:rPr lang="en-US" sz="1100">
                          <a:latin typeface="Times New Roman"/>
                          <a:ea typeface="Times New Roman"/>
                        </a:rPr>
                        <a:t>-</a:t>
                      </a:r>
                      <a:r>
                        <a:rPr lang="ru-RU" sz="1100">
                          <a:latin typeface="Times New Roman"/>
                          <a:ea typeface="Times New Roman"/>
                        </a:rPr>
                        <a:t>=100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3.3492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3.63E+08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869</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Sc-48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43.67 h</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1.07E+08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472</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V-48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15.9735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1.50E+09</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754</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Co-56</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77.27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1.12E+09</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116</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Sc-44m</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%IT=98.80, %EC+%B+=1.20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58.6 h</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7.06E+08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2320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Sc-44</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3.927 h</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1.13E+08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5540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Cr-48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21.56 h</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2.28E+08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2036</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Cr-51</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27.7025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2.84E+09</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823</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K-43</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22.3 h</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1.93E+08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1666</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Y-87</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79.8 h</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1.68E+08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405</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Mn-52</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5.591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9.23E+08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1325</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Co-58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70.86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3.56E+09</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406</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Mn-54</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%EC+%B+=100, %B-&lt;2.9E-4</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312.3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3.66E+09</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94</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Sc-46</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83.79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9.09E+08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95</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Na-24</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%B-=100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14.9590 h</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7.20E+08</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a:latin typeface="Times New Roman"/>
                          <a:ea typeface="Times New Roman"/>
                        </a:rPr>
                        <a:t>9267</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44">
                <a:tc>
                  <a:txBody>
                    <a:bodyPr/>
                    <a:lstStyle/>
                    <a:p>
                      <a:pPr indent="-457200" algn="ctr">
                        <a:lnSpc>
                          <a:spcPct val="115000"/>
                        </a:lnSpc>
                        <a:spcAft>
                          <a:spcPts val="0"/>
                        </a:spcAft>
                      </a:pPr>
                      <a:r>
                        <a:rPr lang="ru-RU" sz="1100">
                          <a:latin typeface="Times New Roman"/>
                          <a:ea typeface="Times New Roman"/>
                        </a:rPr>
                        <a:t>Au-196</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%EC+%B+=92.80, %B- =7.20</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6.183 d</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8.27E+07</a:t>
                      </a:r>
                      <a:endParaRPr lang="ru-RU" sz="130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a:latin typeface="Times New Roman"/>
                          <a:ea typeface="Times New Roman"/>
                        </a:rPr>
                        <a:t>107</a:t>
                      </a:r>
                      <a:endParaRPr lang="ru-RU" sz="1300" dirty="0">
                        <a:latin typeface="Times New Roman"/>
                        <a:ea typeface="Times New Roman"/>
                      </a:endParaRPr>
                    </a:p>
                  </a:txBody>
                  <a:tcPr marL="16361" marR="16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4386" name="Rectangle 2"/>
          <p:cNvSpPr>
            <a:spLocks noChangeArrowheads="1"/>
          </p:cNvSpPr>
          <p:nvPr/>
        </p:nvSpPr>
        <p:spPr bwMode="auto">
          <a:xfrm>
            <a:off x="785786" y="1071546"/>
            <a:ext cx="334578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dirty="0" smtClean="0">
                <a:solidFill>
                  <a:srgbClr val="7030A0"/>
                </a:solidFill>
                <a:latin typeface="Times New Roman" pitchFamily="18" charset="0"/>
                <a:cs typeface="Times New Roman" pitchFamily="18" charset="0"/>
              </a:rPr>
              <a:t>Production of radioactive isotopes</a:t>
            </a:r>
            <a:endParaRPr kumimoji="0" lang="ru-RU" sz="18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35" y="928673"/>
          <a:ext cx="8429680" cy="5143532"/>
        </p:xfrm>
        <a:graphic>
          <a:graphicData uri="http://schemas.openxmlformats.org/drawingml/2006/table">
            <a:tbl>
              <a:tblPr/>
              <a:tblGrid>
                <a:gridCol w="477563"/>
                <a:gridCol w="657350"/>
                <a:gridCol w="400310"/>
                <a:gridCol w="497929"/>
                <a:gridCol w="438234"/>
                <a:gridCol w="422784"/>
                <a:gridCol w="657350"/>
                <a:gridCol w="657350"/>
                <a:gridCol w="477563"/>
                <a:gridCol w="457899"/>
                <a:gridCol w="438234"/>
                <a:gridCol w="657350"/>
                <a:gridCol w="358172"/>
                <a:gridCol w="358172"/>
                <a:gridCol w="517593"/>
                <a:gridCol w="438234"/>
                <a:gridCol w="517593"/>
              </a:tblGrid>
              <a:tr h="1780456">
                <a:tc>
                  <a:txBody>
                    <a:bodyPr/>
                    <a:lstStyle/>
                    <a:p>
                      <a:pPr indent="-457200" algn="ctr">
                        <a:lnSpc>
                          <a:spcPct val="115000"/>
                        </a:lnSpc>
                        <a:spcAft>
                          <a:spcPts val="0"/>
                        </a:spcAft>
                      </a:pPr>
                      <a:r>
                        <a:rPr lang="en-US" sz="1100" dirty="0" smtClean="0"/>
                        <a:t>Experiment No. Date</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smtClean="0"/>
                        <a:t>Number of bursts of pulses</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900" dirty="0" smtClean="0"/>
                        <a:t>Test transistor number</a:t>
                      </a:r>
                      <a:endParaRPr lang="ru-RU" sz="9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smtClean="0"/>
                        <a:t>housing</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smtClean="0"/>
                        <a:t>Crystal size</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smtClean="0"/>
                        <a:t>Nucleon energy </a:t>
                      </a:r>
                      <a:r>
                        <a:rPr lang="en-US" sz="1100" dirty="0" err="1" smtClean="0"/>
                        <a:t>GeV</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smtClean="0"/>
                        <a:t>Number of nucleons, N</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en-US" sz="1100" baseline="30000" dirty="0" smtClean="0">
                        <a:latin typeface="Times New Roman"/>
                        <a:ea typeface="Times New Roman"/>
                      </a:endParaRPr>
                    </a:p>
                    <a:p>
                      <a:pPr indent="-457200" algn="ctr">
                        <a:lnSpc>
                          <a:spcPct val="115000"/>
                        </a:lnSpc>
                        <a:spcAft>
                          <a:spcPts val="0"/>
                        </a:spcAft>
                      </a:pPr>
                      <a:r>
                        <a:rPr lang="en-US" sz="1100" dirty="0" smtClean="0"/>
                        <a:t>Nucleon </a:t>
                      </a:r>
                      <a:r>
                        <a:rPr lang="en-US" sz="1100" dirty="0" err="1" smtClean="0"/>
                        <a:t>fluence</a:t>
                      </a:r>
                      <a:r>
                        <a:rPr lang="en-US" sz="1100" dirty="0" smtClean="0"/>
                        <a:t>,</a:t>
                      </a:r>
                      <a:br>
                        <a:rPr lang="en-US" sz="1100" dirty="0" smtClean="0"/>
                      </a:br>
                      <a:r>
                        <a:rPr lang="en-US" sz="1100" dirty="0" smtClean="0"/>
                        <a:t>N/cm</a:t>
                      </a:r>
                      <a:r>
                        <a:rPr lang="en-US" sz="1100" baseline="30000" dirty="0" smtClean="0"/>
                        <a:t>2</a:t>
                      </a:r>
                      <a:endParaRPr lang="ru-RU" sz="1100" baseline="300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000" dirty="0" smtClean="0"/>
                        <a:t>Pulse </a:t>
                      </a:r>
                      <a:r>
                        <a:rPr lang="en-US" sz="1000" dirty="0" smtClean="0"/>
                        <a:t>duration</a:t>
                      </a:r>
                      <a:endParaRPr lang="en-US" sz="1100" dirty="0" smtClean="0"/>
                    </a:p>
                    <a:p>
                      <a:pPr indent="-457200" algn="ctr">
                        <a:lnSpc>
                          <a:spcPct val="115000"/>
                        </a:lnSpc>
                        <a:spcAft>
                          <a:spcPts val="0"/>
                        </a:spcAft>
                      </a:pPr>
                      <a:r>
                        <a:rPr lang="en-US" sz="1100" dirty="0" smtClean="0"/>
                        <a:t>s</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800" dirty="0" smtClean="0"/>
                        <a:t>The duration of the gap between the packets, </a:t>
                      </a:r>
                    </a:p>
                    <a:p>
                      <a:pPr indent="-457200" algn="ctr">
                        <a:lnSpc>
                          <a:spcPct val="115000"/>
                        </a:lnSpc>
                        <a:spcAft>
                          <a:spcPts val="0"/>
                        </a:spcAft>
                      </a:pPr>
                      <a:r>
                        <a:rPr lang="en-US" sz="800" dirty="0" smtClean="0"/>
                        <a:t>s</a:t>
                      </a:r>
                      <a:endParaRPr lang="ru-RU" sz="8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en-US" sz="1100" dirty="0" smtClean="0">
                        <a:latin typeface="Times New Roman"/>
                        <a:ea typeface="Times New Roman"/>
                      </a:endParaRPr>
                    </a:p>
                    <a:p>
                      <a:pPr indent="-457200" algn="ctr">
                        <a:lnSpc>
                          <a:spcPct val="115000"/>
                        </a:lnSpc>
                        <a:spcAft>
                          <a:spcPts val="0"/>
                        </a:spcAft>
                      </a:pPr>
                      <a:r>
                        <a:rPr lang="en-US" sz="1100" dirty="0" smtClean="0"/>
                        <a:t>Duty cycle</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smtClean="0"/>
                        <a:t>Total nucleon energy per crystal, </a:t>
                      </a:r>
                      <a:r>
                        <a:rPr lang="en-US" sz="1100" dirty="0" err="1" smtClean="0"/>
                        <a:t>GeV</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err="1">
                          <a:latin typeface="Times New Roman"/>
                          <a:ea typeface="Times New Roman"/>
                        </a:rPr>
                        <a:t>I</a:t>
                      </a:r>
                      <a:r>
                        <a:rPr lang="en-US" sz="1100" baseline="-25000" dirty="0" err="1">
                          <a:latin typeface="Times New Roman"/>
                          <a:ea typeface="Times New Roman"/>
                        </a:rPr>
                        <a:t>cu</a:t>
                      </a:r>
                      <a:r>
                        <a:rPr lang="ru-RU" sz="1100" dirty="0">
                          <a:latin typeface="Times New Roman"/>
                          <a:ea typeface="Times New Roman"/>
                        </a:rPr>
                        <a:t>,</a:t>
                      </a:r>
                      <a:r>
                        <a:rPr lang="ru-RU" sz="1100" baseline="-25000" dirty="0">
                          <a:latin typeface="Times New Roman"/>
                          <a:ea typeface="Times New Roman"/>
                        </a:rPr>
                        <a:t/>
                      </a:r>
                      <a:br>
                        <a:rPr lang="ru-RU" sz="1100" baseline="-25000" dirty="0">
                          <a:latin typeface="Times New Roman"/>
                          <a:ea typeface="Times New Roman"/>
                        </a:rPr>
                      </a:br>
                      <a:endParaRPr lang="ru-RU" sz="1100" dirty="0">
                        <a:latin typeface="Times New Roman"/>
                        <a:ea typeface="Times New Roman"/>
                      </a:endParaRPr>
                    </a:p>
                    <a:p>
                      <a:pPr indent="-457200" algn="ctr">
                        <a:lnSpc>
                          <a:spcPct val="115000"/>
                        </a:lnSpc>
                        <a:spcAft>
                          <a:spcPts val="0"/>
                        </a:spcAft>
                      </a:pPr>
                      <a:r>
                        <a:rPr lang="en-US" sz="1100" dirty="0" smtClean="0">
                          <a:latin typeface="Times New Roman"/>
                          <a:ea typeface="Times New Roman"/>
                        </a:rPr>
                        <a:t>n</a:t>
                      </a:r>
                      <a:r>
                        <a:rPr lang="ru-RU" sz="1100" dirty="0" smtClean="0">
                          <a:latin typeface="Times New Roman"/>
                          <a:ea typeface="Times New Roman"/>
                        </a:rPr>
                        <a:t>А</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a:latin typeface="Times New Roman"/>
                          <a:ea typeface="Times New Roman"/>
                        </a:rPr>
                        <a:t>U</a:t>
                      </a:r>
                      <a:r>
                        <a:rPr lang="ru-RU" sz="1100" baseline="-25000" dirty="0">
                          <a:latin typeface="Times New Roman"/>
                          <a:ea typeface="Times New Roman"/>
                        </a:rPr>
                        <a:t>проб</a:t>
                      </a:r>
                      <a:r>
                        <a:rPr lang="ru-RU" sz="1100" dirty="0">
                          <a:latin typeface="Times New Roman"/>
                          <a:ea typeface="Times New Roman"/>
                        </a:rPr>
                        <a:t/>
                      </a:r>
                      <a:br>
                        <a:rPr lang="ru-RU" sz="1100" dirty="0">
                          <a:latin typeface="Times New Roman"/>
                          <a:ea typeface="Times New Roman"/>
                        </a:rPr>
                      </a:br>
                      <a:endParaRPr lang="ru-RU" sz="1100" dirty="0">
                        <a:latin typeface="Times New Roman"/>
                        <a:ea typeface="Times New Roman"/>
                      </a:endParaRPr>
                    </a:p>
                    <a:p>
                      <a:pPr indent="-457200" algn="ctr">
                        <a:lnSpc>
                          <a:spcPct val="115000"/>
                        </a:lnSpc>
                        <a:spcAft>
                          <a:spcPts val="0"/>
                        </a:spcAft>
                      </a:pPr>
                      <a:r>
                        <a:rPr lang="ru-RU" sz="1100" dirty="0">
                          <a:latin typeface="Times New Roman"/>
                          <a:ea typeface="Times New Roman"/>
                        </a:rPr>
                        <a:t>В</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a:latin typeface="Times New Roman"/>
                          <a:ea typeface="Times New Roman"/>
                        </a:rPr>
                        <a:t>U</a:t>
                      </a:r>
                      <a:r>
                        <a:rPr lang="ru-RU" sz="1100" baseline="-25000" dirty="0">
                          <a:latin typeface="Times New Roman"/>
                          <a:ea typeface="Times New Roman"/>
                        </a:rPr>
                        <a:t>пор</a:t>
                      </a:r>
                      <a:r>
                        <a:rPr lang="ru-RU" sz="1100" dirty="0">
                          <a:latin typeface="Times New Roman"/>
                          <a:ea typeface="Times New Roman"/>
                        </a:rPr>
                        <a:t>,</a:t>
                      </a:r>
                      <a:br>
                        <a:rPr lang="ru-RU" sz="1100" dirty="0">
                          <a:latin typeface="Times New Roman"/>
                          <a:ea typeface="Times New Roman"/>
                        </a:rPr>
                      </a:br>
                      <a:endParaRPr lang="ru-RU" sz="1100" dirty="0">
                        <a:latin typeface="Times New Roman"/>
                        <a:ea typeface="Times New Roman"/>
                      </a:endParaRPr>
                    </a:p>
                    <a:p>
                      <a:pPr indent="-457200" algn="ctr">
                        <a:lnSpc>
                          <a:spcPct val="115000"/>
                        </a:lnSpc>
                        <a:spcAft>
                          <a:spcPts val="0"/>
                        </a:spcAft>
                      </a:pPr>
                      <a:r>
                        <a:rPr lang="ru-RU" sz="1100" dirty="0">
                          <a:latin typeface="Times New Roman"/>
                          <a:ea typeface="Times New Roman"/>
                        </a:rPr>
                        <a:t>В</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900" dirty="0" smtClean="0"/>
                        <a:t>Test Scheme</a:t>
                      </a:r>
                      <a:endParaRPr lang="ru-RU" sz="9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en-US" sz="1100" dirty="0" smtClean="0"/>
                        <a:t>Fixed charge, </a:t>
                      </a:r>
                      <a:r>
                        <a:rPr lang="en-US" sz="1100" dirty="0" err="1" smtClean="0"/>
                        <a:t>pQ</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27">
                <a:tc rowSpan="4">
                  <a:txBody>
                    <a:bodyPr/>
                    <a:lstStyle/>
                    <a:p>
                      <a:pPr indent="-457200" algn="just">
                        <a:lnSpc>
                          <a:spcPct val="115000"/>
                        </a:lnSpc>
                        <a:spcAft>
                          <a:spcPts val="0"/>
                        </a:spcAft>
                      </a:pPr>
                      <a:r>
                        <a:rPr lang="ru-RU" sz="1100" dirty="0">
                          <a:latin typeface="Times New Roman"/>
                          <a:ea typeface="Times New Roman"/>
                        </a:rPr>
                        <a:t>1</a:t>
                      </a:r>
                      <a:br>
                        <a:rPr lang="ru-RU" sz="1100" dirty="0">
                          <a:latin typeface="Times New Roman"/>
                          <a:ea typeface="Times New Roman"/>
                        </a:rPr>
                      </a:br>
                      <a:r>
                        <a:rPr lang="ru-RU" sz="1100" dirty="0">
                          <a:latin typeface="Times New Roman"/>
                          <a:ea typeface="Times New Roman"/>
                        </a:rPr>
                        <a:t>13.03.</a:t>
                      </a:r>
                      <a:br>
                        <a:rPr lang="ru-RU" sz="1100" dirty="0">
                          <a:latin typeface="Times New Roman"/>
                          <a:ea typeface="Times New Roman"/>
                        </a:rPr>
                      </a:br>
                      <a:r>
                        <a:rPr lang="ru-RU" sz="1100" dirty="0">
                          <a:latin typeface="Times New Roman"/>
                          <a:ea typeface="Times New Roman"/>
                        </a:rPr>
                        <a:t>2013</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1</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457200" algn="ctr">
                        <a:lnSpc>
                          <a:spcPct val="115000"/>
                        </a:lnSpc>
                        <a:spcAft>
                          <a:spcPts val="0"/>
                        </a:spcAft>
                      </a:pPr>
                      <a:r>
                        <a:rPr lang="ru-RU" sz="1100">
                          <a:latin typeface="Times New Roman"/>
                          <a:ea typeface="Times New Roman"/>
                        </a:rPr>
                        <a:t>63</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457200" algn="ctr">
                        <a:lnSpc>
                          <a:spcPct val="115000"/>
                        </a:lnSpc>
                        <a:spcAft>
                          <a:spcPts val="0"/>
                        </a:spcAft>
                      </a:pPr>
                      <a:r>
                        <a:rPr lang="ru-RU" sz="1100">
                          <a:latin typeface="Times New Roman"/>
                          <a:ea typeface="Times New Roman"/>
                        </a:rPr>
                        <a:t>ТО220</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457200" algn="ctr">
                        <a:lnSpc>
                          <a:spcPct val="115000"/>
                        </a:lnSpc>
                        <a:spcAft>
                          <a:spcPts val="0"/>
                        </a:spcAft>
                      </a:pPr>
                      <a:r>
                        <a:rPr lang="ru-RU" sz="1100">
                          <a:latin typeface="Times New Roman"/>
                          <a:ea typeface="Times New Roman"/>
                        </a:rPr>
                        <a:t>4,32</a:t>
                      </a:r>
                      <a:r>
                        <a:rPr lang="ru-RU" sz="1100">
                          <a:latin typeface="Times New Roman"/>
                          <a:ea typeface="Times New Roman"/>
                          <a:sym typeface="Symbol"/>
                        </a:rPr>
                        <a:t></a:t>
                      </a:r>
                      <a:endParaRPr lang="ru-RU" sz="1100">
                        <a:latin typeface="Times New Roman"/>
                        <a:ea typeface="Times New Roman"/>
                      </a:endParaRPr>
                    </a:p>
                    <a:p>
                      <a:pPr indent="-457200" algn="ctr">
                        <a:lnSpc>
                          <a:spcPct val="115000"/>
                        </a:lnSpc>
                        <a:spcAft>
                          <a:spcPts val="0"/>
                        </a:spcAft>
                      </a:pPr>
                      <a:r>
                        <a:rPr lang="ru-RU" sz="1100">
                          <a:latin typeface="Times New Roman"/>
                          <a:ea typeface="Times New Roman"/>
                        </a:rPr>
                        <a:t>4,57</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457200" algn="ctr">
                        <a:lnSpc>
                          <a:spcPct val="115000"/>
                        </a:lnSpc>
                        <a:spcAft>
                          <a:spcPts val="0"/>
                        </a:spcAft>
                      </a:pPr>
                      <a:r>
                        <a:rPr lang="ru-RU" sz="1100">
                          <a:latin typeface="Times New Roman"/>
                          <a:ea typeface="Times New Roman"/>
                        </a:rPr>
                        <a:t>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1,41*10</a:t>
                      </a:r>
                      <a:r>
                        <a:rPr lang="ru-RU" sz="1100" baseline="30000">
                          <a:latin typeface="Times New Roman"/>
                          <a:ea typeface="Times New Roman"/>
                        </a:rPr>
                        <a:t>9</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457200" algn="ctr">
                        <a:lnSpc>
                          <a:spcPct val="115000"/>
                        </a:lnSpc>
                        <a:spcAft>
                          <a:spcPts val="0"/>
                        </a:spcAft>
                      </a:pPr>
                      <a:r>
                        <a:rPr lang="ru-RU" sz="1100">
                          <a:latin typeface="Times New Roman"/>
                          <a:ea typeface="Times New Roman"/>
                        </a:rPr>
                        <a:t>3</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457200" algn="ctr">
                        <a:lnSpc>
                          <a:spcPct val="115000"/>
                        </a:lnSpc>
                        <a:spcAft>
                          <a:spcPts val="0"/>
                        </a:spcAft>
                      </a:pPr>
                      <a:r>
                        <a:rPr lang="ru-RU" sz="1100">
                          <a:latin typeface="Times New Roman"/>
                          <a:ea typeface="Times New Roman"/>
                        </a:rPr>
                        <a:t>12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457200" algn="ctr">
                        <a:lnSpc>
                          <a:spcPct val="115000"/>
                        </a:lnSpc>
                        <a:spcAft>
                          <a:spcPts val="0"/>
                        </a:spcAft>
                      </a:pPr>
                      <a:r>
                        <a:rPr lang="ru-RU" sz="1100">
                          <a:latin typeface="Times New Roman"/>
                          <a:ea typeface="Times New Roman"/>
                        </a:rPr>
                        <a:t>4</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5,5*10</a:t>
                      </a:r>
                      <a:r>
                        <a:rPr lang="ru-RU" sz="1100" baseline="30000">
                          <a:latin typeface="Times New Roman"/>
                          <a:ea typeface="Times New Roman"/>
                        </a:rPr>
                        <a:t>8</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60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2,85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457200" algn="ctr">
                        <a:lnSpc>
                          <a:spcPct val="115000"/>
                        </a:lnSpc>
                        <a:spcAft>
                          <a:spcPts val="0"/>
                        </a:spcAft>
                      </a:pPr>
                      <a:r>
                        <a:rPr lang="ru-RU" sz="1100">
                          <a:latin typeface="Times New Roman"/>
                          <a:ea typeface="Times New Roman"/>
                        </a:rPr>
                        <a:t>рис.1</a:t>
                      </a:r>
                      <a:br>
                        <a:rPr lang="ru-RU" sz="1100">
                          <a:latin typeface="Times New Roman"/>
                          <a:ea typeface="Times New Roman"/>
                        </a:rPr>
                      </a:br>
                      <a:r>
                        <a:rPr lang="en-US" sz="1100">
                          <a:latin typeface="Times New Roman"/>
                          <a:ea typeface="Times New Roman"/>
                        </a:rPr>
                        <a:t>U</a:t>
                      </a:r>
                      <a:r>
                        <a:rPr lang="ru-RU" sz="1100" baseline="-25000">
                          <a:latin typeface="Times New Roman"/>
                          <a:ea typeface="Times New Roman"/>
                        </a:rPr>
                        <a:t>пит</a:t>
                      </a:r>
                      <a:r>
                        <a:rPr lang="ru-RU" sz="1100">
                          <a:latin typeface="Times New Roman"/>
                          <a:ea typeface="Times New Roman"/>
                        </a:rPr>
                        <a:t>=</a:t>
                      </a:r>
                      <a:br>
                        <a:rPr lang="ru-RU" sz="1100">
                          <a:latin typeface="Times New Roman"/>
                          <a:ea typeface="Times New Roman"/>
                        </a:rPr>
                      </a:br>
                      <a:r>
                        <a:rPr lang="ru-RU" sz="1100">
                          <a:latin typeface="Times New Roman"/>
                          <a:ea typeface="Times New Roman"/>
                        </a:rPr>
                        <a:t>10В</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110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27">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10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1*10</a:t>
                      </a:r>
                      <a:r>
                        <a:rPr lang="ru-RU" sz="1100" baseline="30000" dirty="0">
                          <a:latin typeface="Times New Roman"/>
                          <a:ea typeface="Times New Roman"/>
                        </a:rPr>
                        <a:t>11</a:t>
                      </a:r>
                      <a:endParaRPr lang="ru-RU" sz="1100" dirty="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1,41*10</a:t>
                      </a:r>
                      <a:r>
                        <a:rPr lang="ru-RU" sz="1100" baseline="30000" dirty="0">
                          <a:latin typeface="Times New Roman"/>
                          <a:ea typeface="Times New Roman"/>
                        </a:rPr>
                        <a:t>10</a:t>
                      </a:r>
                      <a:endParaRPr lang="ru-RU" sz="1100" dirty="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5,4*10</a:t>
                      </a:r>
                      <a:r>
                        <a:rPr lang="ru-RU" sz="1100" baseline="30000">
                          <a:latin typeface="Times New Roman"/>
                          <a:ea typeface="Times New Roman"/>
                        </a:rPr>
                        <a:t>9</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60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2,85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indent="-457200" algn="ctr">
                        <a:lnSpc>
                          <a:spcPct val="115000"/>
                        </a:lnSpc>
                        <a:spcAft>
                          <a:spcPts val="0"/>
                        </a:spcAft>
                      </a:pPr>
                      <a:endParaRPr lang="ru-RU" sz="110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27">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1*10</a:t>
                      </a:r>
                      <a:r>
                        <a:rPr lang="ru-RU" sz="1100" baseline="30000">
                          <a:latin typeface="Times New Roman"/>
                          <a:ea typeface="Times New Roman"/>
                        </a:rPr>
                        <a:t>12</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1,41*10</a:t>
                      </a:r>
                      <a:r>
                        <a:rPr lang="ru-RU" sz="1100" baseline="30000" dirty="0">
                          <a:latin typeface="Times New Roman"/>
                          <a:ea typeface="Times New Roman"/>
                        </a:rPr>
                        <a:t>11</a:t>
                      </a:r>
                      <a:endParaRPr lang="ru-RU" sz="1100" dirty="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5,4*10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60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2,85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indent="-457200" algn="ctr">
                        <a:lnSpc>
                          <a:spcPct val="115000"/>
                        </a:lnSpc>
                        <a:spcAft>
                          <a:spcPts val="0"/>
                        </a:spcAft>
                      </a:pP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27">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150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1,5*10</a:t>
                      </a:r>
                      <a:r>
                        <a:rPr lang="ru-RU" sz="1100" baseline="30000">
                          <a:latin typeface="Times New Roman"/>
                          <a:ea typeface="Times New Roman"/>
                        </a:rPr>
                        <a:t>12</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2,12*10</a:t>
                      </a:r>
                      <a:r>
                        <a:rPr lang="ru-RU" sz="1100" baseline="30000">
                          <a:latin typeface="Times New Roman"/>
                          <a:ea typeface="Times New Roman"/>
                        </a:rPr>
                        <a:t>11</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8,1*10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60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2,85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indent="-457200" algn="ctr">
                        <a:lnSpc>
                          <a:spcPct val="115000"/>
                        </a:lnSpc>
                        <a:spcAft>
                          <a:spcPts val="0"/>
                        </a:spcAft>
                      </a:pP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27">
                <a:tc rowSpan="3">
                  <a:txBody>
                    <a:bodyPr/>
                    <a:lstStyle/>
                    <a:p>
                      <a:pPr indent="-457200" algn="just">
                        <a:lnSpc>
                          <a:spcPct val="115000"/>
                        </a:lnSpc>
                        <a:spcAft>
                          <a:spcPts val="0"/>
                        </a:spcAft>
                      </a:pPr>
                      <a:r>
                        <a:rPr lang="ru-RU" sz="1100">
                          <a:latin typeface="Times New Roman"/>
                          <a:ea typeface="Times New Roman"/>
                        </a:rPr>
                        <a:t>2</a:t>
                      </a:r>
                      <a:br>
                        <a:rPr lang="ru-RU" sz="1100">
                          <a:latin typeface="Times New Roman"/>
                          <a:ea typeface="Times New Roman"/>
                        </a:rPr>
                      </a:br>
                      <a:r>
                        <a:rPr lang="ru-RU" sz="1100">
                          <a:latin typeface="Times New Roman"/>
                          <a:ea typeface="Times New Roman"/>
                        </a:rPr>
                        <a:t>13.03.</a:t>
                      </a:r>
                      <a:br>
                        <a:rPr lang="ru-RU" sz="1100">
                          <a:latin typeface="Times New Roman"/>
                          <a:ea typeface="Times New Roman"/>
                        </a:rPr>
                      </a:br>
                      <a:r>
                        <a:rPr lang="ru-RU" sz="1100">
                          <a:latin typeface="Times New Roman"/>
                          <a:ea typeface="Times New Roman"/>
                        </a:rPr>
                        <a:t>2013</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1</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51</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ТО218</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6,53</a:t>
                      </a:r>
                      <a:r>
                        <a:rPr lang="ru-RU" sz="1100">
                          <a:latin typeface="Times New Roman"/>
                          <a:ea typeface="Times New Roman"/>
                          <a:sym typeface="Symbol"/>
                        </a:rPr>
                        <a:t></a:t>
                      </a:r>
                      <a:endParaRPr lang="ru-RU" sz="1100">
                        <a:latin typeface="Times New Roman"/>
                        <a:ea typeface="Times New Roman"/>
                      </a:endParaRPr>
                    </a:p>
                    <a:p>
                      <a:pPr indent="-457200" algn="ctr">
                        <a:lnSpc>
                          <a:spcPct val="115000"/>
                        </a:lnSpc>
                        <a:spcAft>
                          <a:spcPts val="0"/>
                        </a:spcAft>
                      </a:pPr>
                      <a:r>
                        <a:rPr lang="ru-RU" sz="1100">
                          <a:latin typeface="Times New Roman"/>
                          <a:ea typeface="Times New Roman"/>
                        </a:rPr>
                        <a:t>6,53</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1,4*10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2,04*10</a:t>
                      </a:r>
                      <a:r>
                        <a:rPr lang="ru-RU" sz="1100" baseline="30000">
                          <a:latin typeface="Times New Roman"/>
                          <a:ea typeface="Times New Roman"/>
                        </a:rPr>
                        <a:t>9</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3</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12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4</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1,74*10</a:t>
                      </a:r>
                      <a:r>
                        <a:rPr lang="ru-RU" sz="1100" baseline="30000">
                          <a:latin typeface="Times New Roman"/>
                          <a:ea typeface="Times New Roman"/>
                        </a:rPr>
                        <a:t>9</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3,28</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рис.2</a:t>
                      </a:r>
                      <a:br>
                        <a:rPr lang="ru-RU" sz="1100">
                          <a:latin typeface="Times New Roman"/>
                          <a:ea typeface="Times New Roman"/>
                        </a:rPr>
                      </a:br>
                      <a:r>
                        <a:rPr lang="en-US" sz="1100">
                          <a:latin typeface="Times New Roman"/>
                          <a:ea typeface="Times New Roman"/>
                        </a:rPr>
                        <a:t>U</a:t>
                      </a:r>
                      <a:r>
                        <a:rPr lang="ru-RU" sz="1100" baseline="-25000">
                          <a:latin typeface="Times New Roman"/>
                          <a:ea typeface="Times New Roman"/>
                        </a:rPr>
                        <a:t>пит</a:t>
                      </a:r>
                      <a:r>
                        <a:rPr lang="ru-RU" sz="1100">
                          <a:latin typeface="Times New Roman"/>
                          <a:ea typeface="Times New Roman"/>
                        </a:rPr>
                        <a:t>=</a:t>
                      </a:r>
                      <a:br>
                        <a:rPr lang="ru-RU" sz="1100">
                          <a:latin typeface="Times New Roman"/>
                          <a:ea typeface="Times New Roman"/>
                        </a:rPr>
                      </a:br>
                      <a:r>
                        <a:rPr lang="ru-RU" sz="1100">
                          <a:latin typeface="Times New Roman"/>
                          <a:ea typeface="Times New Roman"/>
                        </a:rPr>
                        <a:t>40В</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9550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171">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1,8*10</a:t>
                      </a:r>
                      <a:r>
                        <a:rPr lang="ru-RU" sz="1100" baseline="30000">
                          <a:latin typeface="Times New Roman"/>
                          <a:ea typeface="Times New Roman"/>
                        </a:rPr>
                        <a:t>11</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2,58*10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1,75*10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3,28</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7,3*10</a:t>
                      </a:r>
                      <a:r>
                        <a:rPr lang="ru-RU" sz="1100" baseline="30000" dirty="0">
                          <a:latin typeface="Times New Roman"/>
                          <a:ea typeface="Times New Roman"/>
                        </a:rPr>
                        <a:t>4</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27">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114</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1,6*10</a:t>
                      </a:r>
                      <a:r>
                        <a:rPr lang="ru-RU" sz="1100" baseline="30000">
                          <a:latin typeface="Times New Roman"/>
                          <a:ea typeface="Times New Roman"/>
                        </a:rPr>
                        <a:t>12</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2,3*10</a:t>
                      </a:r>
                      <a:r>
                        <a:rPr lang="ru-RU" sz="1100" baseline="30000">
                          <a:latin typeface="Times New Roman"/>
                          <a:ea typeface="Times New Roman"/>
                        </a:rPr>
                        <a:t>11</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1,96*10</a:t>
                      </a:r>
                      <a:r>
                        <a:rPr lang="ru-RU" sz="1100" baseline="30000">
                          <a:latin typeface="Times New Roman"/>
                          <a:ea typeface="Times New Roman"/>
                        </a:rPr>
                        <a:t>11</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3,28</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7,4*10</a:t>
                      </a:r>
                      <a:r>
                        <a:rPr lang="ru-RU" sz="1100" baseline="30000" dirty="0">
                          <a:latin typeface="Times New Roman"/>
                          <a:ea typeface="Times New Roman"/>
                        </a:rPr>
                        <a:t>5</a:t>
                      </a: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27">
                <a:tc rowSpan="3">
                  <a:txBody>
                    <a:bodyPr/>
                    <a:lstStyle/>
                    <a:p>
                      <a:pPr indent="-457200" algn="just">
                        <a:lnSpc>
                          <a:spcPct val="115000"/>
                        </a:lnSpc>
                        <a:spcAft>
                          <a:spcPts val="0"/>
                        </a:spcAft>
                      </a:pPr>
                      <a:r>
                        <a:rPr lang="ru-RU" sz="1100">
                          <a:latin typeface="Times New Roman"/>
                          <a:ea typeface="Times New Roman"/>
                        </a:rPr>
                        <a:t>3</a:t>
                      </a:r>
                      <a:br>
                        <a:rPr lang="ru-RU" sz="1100">
                          <a:latin typeface="Times New Roman"/>
                          <a:ea typeface="Times New Roman"/>
                        </a:rPr>
                      </a:br>
                      <a:r>
                        <a:rPr lang="ru-RU" sz="1100">
                          <a:latin typeface="Times New Roman"/>
                          <a:ea typeface="Times New Roman"/>
                        </a:rPr>
                        <a:t>13.03-14.03.</a:t>
                      </a:r>
                      <a:br>
                        <a:rPr lang="ru-RU" sz="1100">
                          <a:latin typeface="Times New Roman"/>
                          <a:ea typeface="Times New Roman"/>
                        </a:rPr>
                      </a:br>
                      <a:r>
                        <a:rPr lang="ru-RU" sz="1100">
                          <a:latin typeface="Times New Roman"/>
                          <a:ea typeface="Times New Roman"/>
                        </a:rPr>
                        <a:t>2013</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132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КТ97С</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5,8</a:t>
                      </a:r>
                      <a:r>
                        <a:rPr lang="ru-RU" sz="1100">
                          <a:latin typeface="Times New Roman"/>
                          <a:ea typeface="Times New Roman"/>
                          <a:sym typeface="Symbol"/>
                        </a:rPr>
                        <a:t></a:t>
                      </a:r>
                      <a:endParaRPr lang="ru-RU" sz="1100">
                        <a:latin typeface="Times New Roman"/>
                        <a:ea typeface="Times New Roman"/>
                      </a:endParaRPr>
                    </a:p>
                    <a:p>
                      <a:pPr indent="-457200" algn="ctr">
                        <a:lnSpc>
                          <a:spcPct val="115000"/>
                        </a:lnSpc>
                        <a:spcAft>
                          <a:spcPts val="0"/>
                        </a:spcAft>
                      </a:pPr>
                      <a:r>
                        <a:rPr lang="ru-RU" sz="1100">
                          <a:latin typeface="Times New Roman"/>
                          <a:ea typeface="Times New Roman"/>
                        </a:rPr>
                        <a:t>7,7</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1,4*10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2,04*10</a:t>
                      </a:r>
                      <a:r>
                        <a:rPr lang="ru-RU" sz="1100" baseline="30000">
                          <a:latin typeface="Times New Roman"/>
                          <a:ea typeface="Times New Roman"/>
                        </a:rPr>
                        <a:t>9</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3</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12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4</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a:t>
                      </a:r>
                      <a:r>
                        <a:rPr lang="en-US" sz="1100">
                          <a:latin typeface="Times New Roman"/>
                          <a:ea typeface="Times New Roman"/>
                        </a:rPr>
                        <a:t>.</a:t>
                      </a:r>
                      <a:r>
                        <a:rPr lang="ru-RU" sz="1100">
                          <a:latin typeface="Times New Roman"/>
                          <a:ea typeface="Times New Roman"/>
                        </a:rPr>
                        <a:t>74</a:t>
                      </a:r>
                      <a:r>
                        <a:rPr lang="en-US" sz="1100">
                          <a:latin typeface="Times New Roman"/>
                          <a:ea typeface="Times New Roman"/>
                        </a:rPr>
                        <a:t>*</a:t>
                      </a:r>
                      <a:r>
                        <a:rPr lang="ru-RU" sz="1100">
                          <a:latin typeface="Times New Roman"/>
                          <a:ea typeface="Times New Roman"/>
                        </a:rPr>
                        <a:t>10</a:t>
                      </a:r>
                      <a:r>
                        <a:rPr lang="ru-RU" sz="1100" baseline="30000">
                          <a:latin typeface="Times New Roman"/>
                          <a:ea typeface="Times New Roman"/>
                        </a:rPr>
                        <a:t>9</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3,2</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457200" algn="ctr">
                        <a:lnSpc>
                          <a:spcPct val="115000"/>
                        </a:lnSpc>
                        <a:spcAft>
                          <a:spcPts val="0"/>
                        </a:spcAft>
                      </a:pPr>
                      <a:r>
                        <a:rPr lang="ru-RU" sz="1100">
                          <a:latin typeface="Times New Roman"/>
                          <a:ea typeface="Times New Roman"/>
                        </a:rPr>
                        <a:t>рис.2</a:t>
                      </a:r>
                      <a:br>
                        <a:rPr lang="ru-RU" sz="1100">
                          <a:latin typeface="Times New Roman"/>
                          <a:ea typeface="Times New Roman"/>
                        </a:rPr>
                      </a:br>
                      <a:r>
                        <a:rPr lang="en-US" sz="1100">
                          <a:latin typeface="Times New Roman"/>
                          <a:ea typeface="Times New Roman"/>
                        </a:rPr>
                        <a:t>U</a:t>
                      </a:r>
                      <a:r>
                        <a:rPr lang="ru-RU" sz="1100" baseline="-25000">
                          <a:latin typeface="Times New Roman"/>
                          <a:ea typeface="Times New Roman"/>
                        </a:rPr>
                        <a:t>пит</a:t>
                      </a:r>
                      <a:r>
                        <a:rPr lang="ru-RU" sz="1100">
                          <a:latin typeface="Times New Roman"/>
                          <a:ea typeface="Times New Roman"/>
                        </a:rPr>
                        <a:t>=</a:t>
                      </a:r>
                      <a:br>
                        <a:rPr lang="ru-RU" sz="1100">
                          <a:latin typeface="Times New Roman"/>
                          <a:ea typeface="Times New Roman"/>
                        </a:rPr>
                      </a:br>
                      <a:r>
                        <a:rPr lang="ru-RU" sz="1100">
                          <a:latin typeface="Times New Roman"/>
                          <a:ea typeface="Times New Roman"/>
                        </a:rPr>
                        <a:t>40В</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10">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1,85*10</a:t>
                      </a:r>
                      <a:r>
                        <a:rPr lang="ru-RU" sz="1100" baseline="30000">
                          <a:latin typeface="Times New Roman"/>
                          <a:ea typeface="Times New Roman"/>
                        </a:rPr>
                        <a:t>11</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2,64*10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2,25</a:t>
                      </a:r>
                      <a:r>
                        <a:rPr lang="en-US" sz="1100">
                          <a:latin typeface="Times New Roman"/>
                          <a:ea typeface="Times New Roman"/>
                        </a:rPr>
                        <a:t>*</a:t>
                      </a:r>
                      <a:r>
                        <a:rPr lang="ru-RU" sz="1100">
                          <a:latin typeface="Times New Roman"/>
                          <a:ea typeface="Times New Roman"/>
                        </a:rPr>
                        <a:t>10</a:t>
                      </a:r>
                      <a:r>
                        <a:rPr lang="en-US"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3,2</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indent="-457200" algn="ctr">
                        <a:lnSpc>
                          <a:spcPct val="115000"/>
                        </a:lnSpc>
                        <a:spcAft>
                          <a:spcPts val="0"/>
                        </a:spcAft>
                      </a:pP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261">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21</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3,7*10</a:t>
                      </a:r>
                      <a:r>
                        <a:rPr lang="ru-RU" sz="1100" baseline="30000">
                          <a:latin typeface="Times New Roman"/>
                          <a:ea typeface="Times New Roman"/>
                        </a:rPr>
                        <a:t>11</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5,3*10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a:latin typeface="Times New Roman"/>
                          <a:ea typeface="Times New Roman"/>
                        </a:rPr>
                        <a:t>4,7*10</a:t>
                      </a:r>
                      <a:r>
                        <a:rPr lang="ru-RU" sz="1100" baseline="30000">
                          <a:latin typeface="Times New Roman"/>
                          <a:ea typeface="Times New Roman"/>
                        </a:rPr>
                        <a:t>10</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5</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3,2</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indent="-457200" algn="ctr">
                        <a:lnSpc>
                          <a:spcPct val="115000"/>
                        </a:lnSpc>
                        <a:spcAft>
                          <a:spcPts val="0"/>
                        </a:spcAft>
                      </a:pP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46">
                <a:tc rowSpan="2">
                  <a:txBody>
                    <a:bodyPr/>
                    <a:lstStyle/>
                    <a:p>
                      <a:pPr indent="-457200" algn="just">
                        <a:lnSpc>
                          <a:spcPct val="115000"/>
                        </a:lnSpc>
                        <a:spcAft>
                          <a:spcPts val="0"/>
                        </a:spcAft>
                      </a:pPr>
                      <a:r>
                        <a:rPr lang="ru-RU" sz="1100">
                          <a:latin typeface="Times New Roman"/>
                          <a:ea typeface="Times New Roman"/>
                        </a:rPr>
                        <a:t>4</a:t>
                      </a:r>
                      <a:br>
                        <a:rPr lang="ru-RU" sz="1100">
                          <a:latin typeface="Times New Roman"/>
                          <a:ea typeface="Times New Roman"/>
                        </a:rPr>
                      </a:br>
                      <a:r>
                        <a:rPr lang="ru-RU" sz="1100">
                          <a:latin typeface="Times New Roman"/>
                          <a:ea typeface="Times New Roman"/>
                        </a:rPr>
                        <a:t>16.03-17.03.</a:t>
                      </a:r>
                      <a:br>
                        <a:rPr lang="ru-RU" sz="1100">
                          <a:latin typeface="Times New Roman"/>
                          <a:ea typeface="Times New Roman"/>
                        </a:rPr>
                      </a:br>
                      <a:r>
                        <a:rPr lang="ru-RU" sz="1100">
                          <a:latin typeface="Times New Roman"/>
                          <a:ea typeface="Times New Roman"/>
                        </a:rPr>
                        <a:t>2013</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1100">
                          <a:latin typeface="Times New Roman"/>
                          <a:ea typeface="Times New Roman"/>
                        </a:rPr>
                        <a:t>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1100" dirty="0">
                          <a:latin typeface="Times New Roman"/>
                          <a:ea typeface="Times New Roman"/>
                        </a:rPr>
                        <a:t>КТ97С</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1100" dirty="0">
                          <a:latin typeface="Times New Roman"/>
                          <a:ea typeface="Times New Roman"/>
                        </a:rPr>
                        <a:t>5,8</a:t>
                      </a:r>
                      <a:r>
                        <a:rPr lang="ru-RU" sz="1100" dirty="0">
                          <a:latin typeface="Times New Roman"/>
                          <a:ea typeface="Times New Roman"/>
                          <a:sym typeface="Symbol"/>
                        </a:rPr>
                        <a:t></a:t>
                      </a:r>
                      <a:endParaRPr lang="ru-RU" sz="1100" dirty="0">
                        <a:latin typeface="Times New Roman"/>
                        <a:ea typeface="Times New Roman"/>
                      </a:endParaRPr>
                    </a:p>
                    <a:p>
                      <a:pPr indent="-457200" algn="ctr">
                        <a:lnSpc>
                          <a:spcPct val="115000"/>
                        </a:lnSpc>
                        <a:spcAft>
                          <a:spcPts val="0"/>
                        </a:spcAft>
                      </a:pPr>
                      <a:r>
                        <a:rPr lang="ru-RU" sz="1100" dirty="0">
                          <a:latin typeface="Times New Roman"/>
                          <a:ea typeface="Times New Roman"/>
                        </a:rPr>
                        <a:t>7,7</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1100" dirty="0">
                          <a:latin typeface="Times New Roman"/>
                          <a:ea typeface="Times New Roman"/>
                        </a:rPr>
                        <a:t>4</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1,82*10</a:t>
                      </a:r>
                      <a:r>
                        <a:rPr lang="ru-RU" sz="1100" baseline="30000">
                          <a:latin typeface="Times New Roman"/>
                          <a:ea typeface="Times New Roman"/>
                        </a:rPr>
                        <a:t>9</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2,6*10</a:t>
                      </a:r>
                      <a:r>
                        <a:rPr lang="ru-RU" sz="1100" baseline="30000">
                          <a:latin typeface="Times New Roman"/>
                          <a:ea typeface="Times New Roman"/>
                        </a:rPr>
                        <a:t>8</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1100">
                          <a:latin typeface="Times New Roman"/>
                          <a:ea typeface="Times New Roman"/>
                        </a:rPr>
                        <a:t>1</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1100">
                          <a:latin typeface="Times New Roman"/>
                          <a:ea typeface="Times New Roman"/>
                        </a:rPr>
                        <a:t>12</a:t>
                      </a: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en-US" sz="1100">
                          <a:latin typeface="Times New Roman"/>
                          <a:ea typeface="Times New Roman"/>
                        </a:rPr>
                        <a:t>12</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4,64*10</a:t>
                      </a:r>
                      <a:r>
                        <a:rPr lang="ru-RU" sz="1100" baseline="30000">
                          <a:latin typeface="Times New Roman"/>
                          <a:ea typeface="Times New Roman"/>
                        </a:rPr>
                        <a:t>8</a:t>
                      </a:r>
                      <a:endParaRPr lang="ru-RU" sz="110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10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200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latin typeface="Times New Roman"/>
                          <a:ea typeface="Times New Roman"/>
                        </a:rPr>
                        <a:t>3,2</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1100" dirty="0">
                          <a:latin typeface="Times New Roman"/>
                          <a:ea typeface="Times New Roman"/>
                        </a:rPr>
                        <a:t>рис.2</a:t>
                      </a:r>
                      <a:br>
                        <a:rPr lang="ru-RU" sz="1100" dirty="0">
                          <a:latin typeface="Times New Roman"/>
                          <a:ea typeface="Times New Roman"/>
                        </a:rPr>
                      </a:br>
                      <a:r>
                        <a:rPr lang="en-US" sz="1100" dirty="0">
                          <a:latin typeface="Times New Roman"/>
                          <a:ea typeface="Times New Roman"/>
                        </a:rPr>
                        <a:t>U</a:t>
                      </a:r>
                      <a:r>
                        <a:rPr lang="ru-RU" sz="1100" baseline="-25000" dirty="0" err="1">
                          <a:latin typeface="Times New Roman"/>
                          <a:ea typeface="Times New Roman"/>
                        </a:rPr>
                        <a:t>пит</a:t>
                      </a:r>
                      <a:r>
                        <a:rPr lang="ru-RU" sz="1100" dirty="0" err="1">
                          <a:latin typeface="Times New Roman"/>
                          <a:ea typeface="Times New Roman"/>
                        </a:rPr>
                        <a:t>=</a:t>
                      </a:r>
                      <a:r>
                        <a:rPr lang="ru-RU" sz="1100" dirty="0">
                          <a:latin typeface="Times New Roman"/>
                          <a:ea typeface="Times New Roman"/>
                        </a:rPr>
                        <a:t/>
                      </a:r>
                      <a:br>
                        <a:rPr lang="ru-RU" sz="1100" dirty="0">
                          <a:latin typeface="Times New Roman"/>
                          <a:ea typeface="Times New Roman"/>
                        </a:rPr>
                      </a:br>
                      <a:r>
                        <a:rPr lang="ru-RU" sz="1100" dirty="0">
                          <a:latin typeface="Times New Roman"/>
                          <a:ea typeface="Times New Roman"/>
                        </a:rPr>
                        <a:t>95В</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399">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1768</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2,07*10</a:t>
                      </a:r>
                      <a:r>
                        <a:rPr lang="ru-RU" sz="1100" baseline="30000" dirty="0">
                          <a:latin typeface="Times New Roman"/>
                          <a:ea typeface="Times New Roman"/>
                        </a:rPr>
                        <a:t>12</a:t>
                      </a:r>
                      <a:endParaRPr lang="ru-RU" sz="1100" dirty="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2,93*10</a:t>
                      </a:r>
                      <a:r>
                        <a:rPr lang="ru-RU" sz="1100" baseline="30000" dirty="0">
                          <a:latin typeface="Times New Roman"/>
                          <a:ea typeface="Times New Roman"/>
                        </a:rPr>
                        <a:t>11</a:t>
                      </a:r>
                      <a:endParaRPr lang="ru-RU" sz="1100" dirty="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1100" dirty="0">
                          <a:latin typeface="Times New Roman"/>
                          <a:ea typeface="Times New Roman"/>
                        </a:rPr>
                        <a:t>5,23*10</a:t>
                      </a:r>
                      <a:r>
                        <a:rPr lang="ru-RU" sz="1100" baseline="30000" dirty="0">
                          <a:latin typeface="Times New Roman"/>
                          <a:ea typeface="Times New Roman"/>
                        </a:rPr>
                        <a:t>11</a:t>
                      </a:r>
                      <a:endParaRPr lang="ru-RU" sz="1100" dirty="0">
                        <a:latin typeface="Times New Roman"/>
                        <a:ea typeface="Times New Roman"/>
                      </a:endParaRPr>
                    </a:p>
                  </a:txBody>
                  <a:tcPr marL="14220" marR="14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10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200</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latin typeface="Times New Roman"/>
                          <a:ea typeface="Times New Roman"/>
                        </a:rPr>
                        <a:t>3,2</a:t>
                      </a: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indent="-457200" algn="ctr">
                        <a:lnSpc>
                          <a:spcPct val="115000"/>
                        </a:lnSpc>
                        <a:spcAft>
                          <a:spcPts val="0"/>
                        </a:spcAft>
                      </a:pPr>
                      <a:endParaRPr lang="ru-RU" sz="1100" dirty="0">
                        <a:latin typeface="Times New Roman"/>
                        <a:ea typeface="Times New Roman"/>
                      </a:endParaRPr>
                    </a:p>
                  </a:txBody>
                  <a:tcPr marL="14220" marR="14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6433" name="Rectangle 1"/>
          <p:cNvSpPr>
            <a:spLocks noChangeArrowheads="1"/>
          </p:cNvSpPr>
          <p:nvPr/>
        </p:nvSpPr>
        <p:spPr bwMode="auto">
          <a:xfrm>
            <a:off x="285720" y="142852"/>
            <a:ext cx="864399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dirty="0" smtClean="0">
                <a:solidFill>
                  <a:srgbClr val="7030A0"/>
                </a:solidFill>
                <a:latin typeface="Times New Roman" pitchFamily="18" charset="0"/>
                <a:cs typeface="Times New Roman" pitchFamily="18" charset="0"/>
              </a:rPr>
              <a:t>The test results of MOS transistors on the impact of the deuteron beam</a:t>
            </a: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357158" y="152453"/>
            <a:ext cx="4071966" cy="6491233"/>
          </a:xfrm>
          <a:prstGeom prst="rect">
            <a:avLst/>
          </a:prstGeom>
          <a:noFill/>
          <a:ln w="9525">
            <a:noFill/>
            <a:miter lim="800000"/>
            <a:headEnd/>
            <a:tailEnd/>
          </a:ln>
          <a:effectLst/>
        </p:spPr>
      </p:pic>
      <p:pic>
        <p:nvPicPr>
          <p:cNvPr id="92163" name="Picture 3"/>
          <p:cNvPicPr>
            <a:picLocks noChangeAspect="1" noChangeArrowheads="1"/>
          </p:cNvPicPr>
          <p:nvPr/>
        </p:nvPicPr>
        <p:blipFill>
          <a:blip r:embed="rId3"/>
          <a:srcRect/>
          <a:stretch>
            <a:fillRect/>
          </a:stretch>
        </p:blipFill>
        <p:spPr bwMode="auto">
          <a:xfrm>
            <a:off x="4786314" y="142852"/>
            <a:ext cx="4105095" cy="6500833"/>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inp.uz/sites/default/files/main_news/19-1.JPG"/>
          <p:cNvPicPr>
            <a:picLocks noChangeAspect="1" noChangeArrowheads="1"/>
          </p:cNvPicPr>
          <p:nvPr/>
        </p:nvPicPr>
        <p:blipFill>
          <a:blip r:embed="rId2" cstate="print"/>
          <a:srcRect/>
          <a:stretch>
            <a:fillRect/>
          </a:stretch>
        </p:blipFill>
        <p:spPr bwMode="auto">
          <a:xfrm>
            <a:off x="6143636" y="4286256"/>
            <a:ext cx="2857500" cy="2095501"/>
          </a:xfrm>
          <a:prstGeom prst="rect">
            <a:avLst/>
          </a:prstGeom>
          <a:noFill/>
        </p:spPr>
      </p:pic>
      <p:pic>
        <p:nvPicPr>
          <p:cNvPr id="99332" name="Picture 4" descr="http://www.inp.uz/sites/default/files/main_news/19.JPG"/>
          <p:cNvPicPr>
            <a:picLocks noChangeAspect="1" noChangeArrowheads="1"/>
          </p:cNvPicPr>
          <p:nvPr/>
        </p:nvPicPr>
        <p:blipFill>
          <a:blip r:embed="rId3" cstate="print"/>
          <a:srcRect/>
          <a:stretch>
            <a:fillRect/>
          </a:stretch>
        </p:blipFill>
        <p:spPr bwMode="auto">
          <a:xfrm>
            <a:off x="428596" y="4286256"/>
            <a:ext cx="2857500" cy="2095501"/>
          </a:xfrm>
          <a:prstGeom prst="rect">
            <a:avLst/>
          </a:prstGeom>
          <a:noFill/>
        </p:spPr>
      </p:pic>
      <p:sp>
        <p:nvSpPr>
          <p:cNvPr id="5" name="Rectangle 4"/>
          <p:cNvSpPr/>
          <p:nvPr/>
        </p:nvSpPr>
        <p:spPr>
          <a:xfrm>
            <a:off x="1500166" y="1285860"/>
            <a:ext cx="6429420" cy="954107"/>
          </a:xfrm>
          <a:prstGeom prst="rect">
            <a:avLst/>
          </a:prstGeom>
        </p:spPr>
        <p:txBody>
          <a:bodyPr wrap="square">
            <a:spAutoFit/>
          </a:bodyPr>
          <a:lstStyle/>
          <a:p>
            <a:pPr algn="ctr"/>
            <a:r>
              <a:rPr lang="en-US" sz="1400" b="1" dirty="0" smtClean="0">
                <a:solidFill>
                  <a:srgbClr val="00B050"/>
                </a:solidFill>
              </a:rPr>
              <a:t>INTERNATIONAL WORKSHOP </a:t>
            </a:r>
          </a:p>
          <a:p>
            <a:pPr algn="ctr"/>
            <a:r>
              <a:rPr lang="en-US" sz="1400" b="1" dirty="0" smtClean="0">
                <a:solidFill>
                  <a:srgbClr val="0070C0"/>
                </a:solidFill>
              </a:rPr>
              <a:t>Sub-critical nuclear systems and nuclear power issues</a:t>
            </a:r>
          </a:p>
          <a:p>
            <a:pPr algn="ctr"/>
            <a:r>
              <a:rPr lang="ru-RU" sz="1400" i="1" dirty="0" smtClean="0">
                <a:solidFill>
                  <a:srgbClr val="7030A0"/>
                </a:solidFill>
              </a:rPr>
              <a:t>19-22 </a:t>
            </a:r>
            <a:r>
              <a:rPr lang="en-US" sz="1400" i="1" dirty="0" smtClean="0">
                <a:solidFill>
                  <a:srgbClr val="7030A0"/>
                </a:solidFill>
              </a:rPr>
              <a:t>March</a:t>
            </a:r>
            <a:r>
              <a:rPr lang="ru-RU" sz="1400" i="1" dirty="0" smtClean="0">
                <a:solidFill>
                  <a:srgbClr val="7030A0"/>
                </a:solidFill>
              </a:rPr>
              <a:t> 2019</a:t>
            </a:r>
            <a:endParaRPr lang="en-US" sz="1400" i="1" dirty="0" smtClean="0">
              <a:solidFill>
                <a:srgbClr val="7030A0"/>
              </a:solidFill>
            </a:endParaRPr>
          </a:p>
          <a:p>
            <a:pPr algn="ctr"/>
            <a:r>
              <a:rPr lang="ru-RU" sz="1400" i="1" dirty="0" smtClean="0">
                <a:solidFill>
                  <a:srgbClr val="7030A0"/>
                </a:solidFill>
              </a:rPr>
              <a:t> </a:t>
            </a:r>
            <a:r>
              <a:rPr lang="en-US" sz="1400" i="1" dirty="0" smtClean="0">
                <a:solidFill>
                  <a:srgbClr val="7030A0"/>
                </a:solidFill>
              </a:rPr>
              <a:t>Tashkent</a:t>
            </a:r>
            <a:r>
              <a:rPr lang="ru-RU" sz="1400" i="1" dirty="0" smtClean="0">
                <a:solidFill>
                  <a:srgbClr val="7030A0"/>
                </a:solidFill>
              </a:rPr>
              <a:t>, </a:t>
            </a:r>
            <a:r>
              <a:rPr lang="en-US" sz="1400" i="1" dirty="0" smtClean="0">
                <a:solidFill>
                  <a:srgbClr val="7030A0"/>
                </a:solidFill>
              </a:rPr>
              <a:t>Uzbekistan</a:t>
            </a:r>
            <a:endParaRPr lang="ru-RU" sz="1400" b="1" i="1" dirty="0">
              <a:solidFill>
                <a:srgbClr val="7030A0"/>
              </a:solidFill>
            </a:endParaRPr>
          </a:p>
        </p:txBody>
      </p:sp>
      <p:pic>
        <p:nvPicPr>
          <p:cNvPr id="6" name="Picture 2" descr="http://storage.academy.uz/source/1/pages/GetPDF%20%283%29.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2910" y="285728"/>
            <a:ext cx="1616357" cy="1643074"/>
          </a:xfrm>
          <a:prstGeom prst="rect">
            <a:avLst/>
          </a:prstGeom>
          <a:noFill/>
        </p:spPr>
      </p:pic>
      <p:pic>
        <p:nvPicPr>
          <p:cNvPr id="7" name="logo" descr="Home"/>
          <p:cNvPicPr/>
          <p:nvPr/>
        </p:nvPicPr>
        <p:blipFill>
          <a:blip r:embed="rId5">
            <a:clrChange>
              <a:clrFrom>
                <a:srgbClr val="3399FF"/>
              </a:clrFrom>
              <a:clrTo>
                <a:srgbClr val="3399FF">
                  <a:alpha val="0"/>
                </a:srgbClr>
              </a:clrTo>
            </a:clrChange>
          </a:blip>
          <a:srcRect l="88189" t="8399" r="1008" b="12598"/>
          <a:stretch>
            <a:fillRect/>
          </a:stretch>
        </p:blipFill>
        <p:spPr bwMode="auto">
          <a:xfrm>
            <a:off x="4000496" y="214290"/>
            <a:ext cx="107157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descr="emblemaLHEP-last"/>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86381" y="285729"/>
            <a:ext cx="1643074" cy="913312"/>
          </a:xfrm>
          <a:prstGeom prst="rect">
            <a:avLst/>
          </a:prstGeom>
          <a:noFill/>
          <a:ln w="9525">
            <a:noFill/>
            <a:miter lim="800000"/>
            <a:headEnd/>
            <a:tailEnd/>
          </a:ln>
        </p:spPr>
      </p:pic>
      <p:pic>
        <p:nvPicPr>
          <p:cNvPr id="9" name="Picture 8" descr="http://academy.uz/dist/img/logo.png"/>
          <p:cNvPicPr/>
          <p:nvPr/>
        </p:nvPicPr>
        <p:blipFill>
          <a:blip r:embed="rId7"/>
          <a:srcRect/>
          <a:stretch>
            <a:fillRect/>
          </a:stretch>
        </p:blipFill>
        <p:spPr bwMode="auto">
          <a:xfrm>
            <a:off x="2714612" y="142852"/>
            <a:ext cx="885825" cy="990600"/>
          </a:xfrm>
          <a:prstGeom prst="rect">
            <a:avLst/>
          </a:prstGeom>
          <a:noFill/>
          <a:ln w="9525">
            <a:noFill/>
            <a:miter lim="800000"/>
            <a:headEnd/>
            <a:tailEnd/>
          </a:ln>
        </p:spPr>
      </p:pic>
      <p:pic>
        <p:nvPicPr>
          <p:cNvPr id="10" name="Picture 9" descr="&amp;Ocy;&amp;bcy;&amp;hardcy;&amp;iecy;&amp;dcy;&amp;icy;&amp;ncy;&amp;iecy;&amp;ncy;&amp;ncy;&amp;ycy;&amp;jcy; &amp;icy;&amp;ncy;&amp;scy;&amp;tcy;&amp;icy;&amp;tcy;&amp;ucy;&amp;tcy; &amp;yacy;&amp;dcy;&amp;iecy;&amp;rcy;&amp;ncy;&amp;ycy;&amp;khcy; &amp;icy;&amp;scy;&amp;scy;&amp;lcy;&amp;iecy;&amp;dcy;&amp;ocy;&amp;vcy;&amp;acy;&amp;ncy;&amp;icy;&amp;jcy;"/>
          <p:cNvPicPr/>
          <p:nvPr/>
        </p:nvPicPr>
        <p:blipFill>
          <a:blip r:embed="rId8">
            <a:duotone>
              <a:prstClr val="black"/>
              <a:schemeClr val="tx2">
                <a:tint val="45000"/>
                <a:satMod val="400000"/>
              </a:schemeClr>
            </a:duotone>
          </a:blip>
          <a:srcRect/>
          <a:stretch>
            <a:fillRect/>
          </a:stretch>
        </p:blipFill>
        <p:spPr bwMode="auto">
          <a:xfrm>
            <a:off x="6929454" y="285728"/>
            <a:ext cx="2009773" cy="1571636"/>
          </a:xfrm>
          <a:prstGeom prst="rect">
            <a:avLst/>
          </a:prstGeom>
          <a:noFill/>
          <a:ln w="9525">
            <a:noFill/>
            <a:miter lim="800000"/>
            <a:headEnd/>
            <a:tailEnd/>
          </a:ln>
        </p:spPr>
      </p:pic>
      <p:pic>
        <p:nvPicPr>
          <p:cNvPr id="99335" name="Picture 7"/>
          <p:cNvPicPr>
            <a:picLocks noChangeAspect="1" noChangeArrowheads="1"/>
          </p:cNvPicPr>
          <p:nvPr/>
        </p:nvPicPr>
        <p:blipFill>
          <a:blip r:embed="rId9">
            <a:clrChange>
              <a:clrFrom>
                <a:srgbClr val="D2E3F6"/>
              </a:clrFrom>
              <a:clrTo>
                <a:srgbClr val="D2E3F6">
                  <a:alpha val="0"/>
                </a:srgbClr>
              </a:clrTo>
            </a:clrChange>
          </a:blip>
          <a:srcRect/>
          <a:stretch>
            <a:fillRect/>
          </a:stretch>
        </p:blipFill>
        <p:spPr bwMode="auto">
          <a:xfrm>
            <a:off x="3428992" y="2214554"/>
            <a:ext cx="2577302" cy="3462338"/>
          </a:xfrm>
          <a:prstGeom prst="rect">
            <a:avLst/>
          </a:prstGeom>
          <a:noFill/>
          <a:ln w="9525">
            <a:noFill/>
            <a:miter lim="800000"/>
            <a:headEnd/>
            <a:tailEnd/>
          </a:ln>
          <a:effectLst/>
        </p:spPr>
      </p:pic>
      <p:pic>
        <p:nvPicPr>
          <p:cNvPr id="99334" name="Picture 6" descr="http://www.inp.uz/sites/default/files/main_news/19-2.JPG"/>
          <p:cNvPicPr>
            <a:picLocks noChangeAspect="1" noChangeArrowheads="1"/>
          </p:cNvPicPr>
          <p:nvPr/>
        </p:nvPicPr>
        <p:blipFill>
          <a:blip r:embed="rId10" cstate="print"/>
          <a:srcRect/>
          <a:stretch>
            <a:fillRect/>
          </a:stretch>
        </p:blipFill>
        <p:spPr bwMode="auto">
          <a:xfrm>
            <a:off x="3286116" y="4286256"/>
            <a:ext cx="2857500" cy="2095501"/>
          </a:xfrm>
          <a:prstGeom prst="rect">
            <a:avLst/>
          </a:prstGeom>
          <a:noFill/>
        </p:spPr>
      </p:pic>
      <p:pic>
        <p:nvPicPr>
          <p:cNvPr id="12" name="Picture 2" descr="http://www.inp.uz/sites/default/files/main_news/19-1.JPG"/>
          <p:cNvPicPr>
            <a:picLocks noChangeAspect="1" noChangeArrowheads="1"/>
          </p:cNvPicPr>
          <p:nvPr/>
        </p:nvPicPr>
        <p:blipFill>
          <a:blip r:embed="rId2" cstate="print"/>
          <a:srcRect/>
          <a:stretch>
            <a:fillRect/>
          </a:stretch>
        </p:blipFill>
        <p:spPr bwMode="auto">
          <a:xfrm>
            <a:off x="6143636" y="4500570"/>
            <a:ext cx="2857500" cy="2095501"/>
          </a:xfrm>
          <a:prstGeom prst="rect">
            <a:avLst/>
          </a:prstGeom>
          <a:noFill/>
        </p:spPr>
      </p:pic>
      <p:pic>
        <p:nvPicPr>
          <p:cNvPr id="13" name="Picture 4" descr="http://www.inp.uz/sites/default/files/main_news/19.JPG"/>
          <p:cNvPicPr>
            <a:picLocks noChangeAspect="1" noChangeArrowheads="1"/>
          </p:cNvPicPr>
          <p:nvPr/>
        </p:nvPicPr>
        <p:blipFill>
          <a:blip r:embed="rId3" cstate="print"/>
          <a:srcRect/>
          <a:stretch>
            <a:fillRect/>
          </a:stretch>
        </p:blipFill>
        <p:spPr bwMode="auto">
          <a:xfrm>
            <a:off x="428596" y="4500570"/>
            <a:ext cx="2857500" cy="2095501"/>
          </a:xfrm>
          <a:prstGeom prst="rect">
            <a:avLst/>
          </a:prstGeom>
          <a:noFill/>
        </p:spPr>
      </p:pic>
      <p:pic>
        <p:nvPicPr>
          <p:cNvPr id="14" name="Picture 6" descr="http://www.inp.uz/sites/default/files/main_news/19-2.JPG"/>
          <p:cNvPicPr>
            <a:picLocks noChangeAspect="1" noChangeArrowheads="1"/>
          </p:cNvPicPr>
          <p:nvPr/>
        </p:nvPicPr>
        <p:blipFill>
          <a:blip r:embed="rId10" cstate="print"/>
          <a:srcRect/>
          <a:stretch>
            <a:fillRect/>
          </a:stretch>
        </p:blipFill>
        <p:spPr bwMode="auto">
          <a:xfrm>
            <a:off x="3286116" y="4500570"/>
            <a:ext cx="2857500" cy="20955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2285992"/>
            <a:ext cx="6096284" cy="1200329"/>
          </a:xfrm>
          <a:prstGeom prst="rect">
            <a:avLst/>
          </a:prstGeom>
          <a:noFill/>
          <a:effectLst>
            <a:glow rad="139700">
              <a:schemeClr val="accent3">
                <a:satMod val="175000"/>
                <a:alpha val="40000"/>
              </a:schemeClr>
            </a:glow>
          </a:effectLst>
          <a:scene3d>
            <a:camera prst="orthographicFront"/>
            <a:lightRig rig="brightRoom" dir="t"/>
          </a:scene3d>
          <a:sp3d>
            <a:bevelT prst="relaxedInset"/>
          </a:sp3d>
        </p:spPr>
        <p:txBody>
          <a:bodyPr>
            <a:spAutoFit/>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600" b="1" cap="all" dirty="0">
                <a:ln/>
                <a:solidFill>
                  <a:srgbClr val="FF99FF"/>
                </a:solidFill>
                <a:effectLst>
                  <a:outerShdw blurRad="38100" dist="38100" dir="2700000" algn="tl">
                    <a:srgbClr val="000000">
                      <a:alpha val="43137"/>
                    </a:srgbClr>
                  </a:outerShdw>
                  <a:reflection blurRad="10000" stA="55000" endPos="48000" dist="500" dir="5400000" sy="-100000" algn="bl" rotWithShape="0"/>
                </a:effectLst>
                <a:latin typeface="Arial" charset="0"/>
              </a:rPr>
              <a:t>Thank you for attention !</a:t>
            </a:r>
            <a:endParaRPr lang="en-US" sz="3600" b="1" cap="all" dirty="0">
              <a:ln/>
              <a:solidFill>
                <a:srgbClr val="FF99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endParaRPr>
          </a:p>
        </p:txBody>
      </p:sp>
    </p:spTree>
    <p:extLst>
      <p:ext uri="{BB962C8B-B14F-4D97-AF65-F5344CB8AC3E}">
        <p14:creationId xmlns:p14="http://schemas.microsoft.com/office/powerpoint/2010/main" xmlns="" val="2118658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8267"/>
            <a:ext cx="8229600" cy="563041"/>
          </a:xfrm>
        </p:spPr>
        <p:txBody>
          <a:bodyPr/>
          <a:lstStyle/>
          <a:p>
            <a:r>
              <a:rPr lang="en-US" sz="2400" b="1" i="1" dirty="0" smtClean="0">
                <a:solidFill>
                  <a:srgbClr val="FFFF00"/>
                </a:solidFill>
                <a:latin typeface="Times New Roman" pitchFamily="18" charset="0"/>
                <a:cs typeface="Times New Roman" pitchFamily="18" charset="0"/>
              </a:rPr>
              <a:t>Not only scientific goals</a:t>
            </a:r>
            <a:endParaRPr lang="en-US" sz="2400" b="1" i="1" dirty="0">
              <a:solidFill>
                <a:srgbClr val="FFFF00"/>
              </a:solidFill>
              <a:latin typeface="Times New Roman" pitchFamily="18" charset="0"/>
              <a:cs typeface="Times New Roman" pitchFamily="18" charset="0"/>
            </a:endParaRPr>
          </a:p>
        </p:txBody>
      </p:sp>
      <p:pic>
        <p:nvPicPr>
          <p:cNvPr id="4" name="Picture 58"/>
          <p:cNvPicPr>
            <a:picLocks noGrp="1" noChangeAspect="1"/>
          </p:cNvPicPr>
          <p:nvPr>
            <p:ph idx="1"/>
          </p:nvPr>
        </p:nvPicPr>
        <p:blipFill>
          <a:blip r:embed="rId2" cstate="print"/>
          <a:stretch>
            <a:fillRect/>
          </a:stretch>
        </p:blipFill>
        <p:spPr>
          <a:xfrm>
            <a:off x="5127132" y="1039468"/>
            <a:ext cx="3868352" cy="4551651"/>
          </a:xfrm>
          <a:prstGeom prst="rect">
            <a:avLst/>
          </a:prstGeom>
        </p:spPr>
      </p:pic>
      <p:sp>
        <p:nvSpPr>
          <p:cNvPr id="6" name="TextovéPole 5"/>
          <p:cNvSpPr txBox="1"/>
          <p:nvPr/>
        </p:nvSpPr>
        <p:spPr bwMode="auto">
          <a:xfrm>
            <a:off x="199846" y="940737"/>
            <a:ext cx="4911915" cy="1453045"/>
          </a:xfrm>
          <a:prstGeom prst="rect">
            <a:avLst/>
          </a:prstGeom>
          <a:grpFill/>
          <a:ln w="9525">
            <a:noFill/>
            <a:round/>
            <a:headEnd/>
            <a:tailEnd/>
          </a:ln>
        </p:spPr>
        <p:txBody>
          <a:bodyPr wrap="square" lIns="64800" tIns="33696" rIns="64800" bIns="33696" rtlCol="0">
            <a:spAutoFit/>
          </a:bodyPr>
          <a:lstStyle/>
          <a:p>
            <a:pPr eaLnBrk="0" hangingPunct="0"/>
            <a:r>
              <a:rPr lang="en-US" b="1" dirty="0" smtClean="0">
                <a:solidFill>
                  <a:srgbClr val="7030A0"/>
                </a:solidFill>
                <a:latin typeface="Times New Roman" panose="02020603050405020304" pitchFamily="18" charset="0"/>
                <a:cs typeface="Times New Roman" panose="02020603050405020304" pitchFamily="18" charset="0"/>
              </a:rPr>
              <a:t>International collaboration: </a:t>
            </a:r>
          </a:p>
          <a:p>
            <a:pPr eaLnBrk="0" hangingPunct="0"/>
            <a:r>
              <a:rPr lang="en-US" sz="800" b="1" dirty="0" smtClean="0">
                <a:solidFill>
                  <a:srgbClr val="0000CC"/>
                </a:solidFill>
                <a:latin typeface="Times New Roman" panose="02020603050405020304" pitchFamily="18" charset="0"/>
                <a:cs typeface="Times New Roman" panose="02020603050405020304" pitchFamily="18" charset="0"/>
              </a:rPr>
              <a:t> </a:t>
            </a: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Russia, </a:t>
            </a:r>
            <a:r>
              <a:rPr lang="en-US" sz="1600" b="1" dirty="0" err="1" smtClean="0">
                <a:solidFill>
                  <a:srgbClr val="0000CC"/>
                </a:solidFill>
                <a:latin typeface="Times New Roman" panose="02020603050405020304" pitchFamily="18" charset="0"/>
                <a:cs typeface="Times New Roman" panose="02020603050405020304" pitchFamily="18" charset="0"/>
              </a:rPr>
              <a:t>Czechia</a:t>
            </a:r>
            <a:r>
              <a:rPr lang="en-US" sz="1600" b="1" dirty="0" smtClean="0">
                <a:solidFill>
                  <a:srgbClr val="0000CC"/>
                </a:solidFill>
                <a:latin typeface="Times New Roman" panose="02020603050405020304" pitchFamily="18" charset="0"/>
                <a:cs typeface="Times New Roman" panose="02020603050405020304" pitchFamily="18" charset="0"/>
              </a:rPr>
              <a:t>, Poland, Ukraine, Bulgaria, Belorussia, Armenia, Mongolia, Germany, India …</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Nice possibility to obtain experience mainly for young people … </a:t>
            </a:r>
            <a:endParaRPr lang="en-US" sz="1600" b="1" dirty="0">
              <a:solidFill>
                <a:srgbClr val="0000CC"/>
              </a:solidFill>
              <a:latin typeface="Times New Roman" panose="02020603050405020304" pitchFamily="18" charset="0"/>
              <a:cs typeface="Times New Roman" panose="02020603050405020304" pitchFamily="18" charset="0"/>
            </a:endParaRPr>
          </a:p>
        </p:txBody>
      </p:sp>
      <p:sp>
        <p:nvSpPr>
          <p:cNvPr id="7" name="TextovéPole 6"/>
          <p:cNvSpPr txBox="1"/>
          <p:nvPr/>
        </p:nvSpPr>
        <p:spPr bwMode="auto">
          <a:xfrm>
            <a:off x="199846" y="2502183"/>
            <a:ext cx="4531541" cy="4007590"/>
          </a:xfrm>
          <a:prstGeom prst="rect">
            <a:avLst/>
          </a:prstGeom>
          <a:grpFill/>
          <a:ln w="9525">
            <a:noFill/>
            <a:round/>
            <a:headEnd/>
            <a:tailEnd/>
          </a:ln>
        </p:spPr>
        <p:txBody>
          <a:bodyPr wrap="square" lIns="64800" tIns="33696" rIns="64800" bIns="33696" rtlCol="0">
            <a:spAutoFit/>
          </a:bodyPr>
          <a:lstStyle/>
          <a:p>
            <a:pPr eaLnBrk="0" hangingPunct="0"/>
            <a:r>
              <a:rPr lang="en-US" sz="1600" b="1" dirty="0" smtClean="0">
                <a:solidFill>
                  <a:srgbClr val="7030A0"/>
                </a:solidFill>
                <a:latin typeface="Times New Roman" panose="02020603050405020304" pitchFamily="18" charset="0"/>
                <a:cs typeface="Times New Roman" panose="02020603050405020304" pitchFamily="18" charset="0"/>
              </a:rPr>
              <a:t>Diploma and PhD students education</a:t>
            </a:r>
            <a:r>
              <a:rPr lang="cs-CZ" sz="1600" b="1" dirty="0" smtClean="0">
                <a:solidFill>
                  <a:srgbClr val="7030A0"/>
                </a:solidFill>
                <a:latin typeface="Times New Roman" panose="02020603050405020304" pitchFamily="18" charset="0"/>
                <a:cs typeface="Times New Roman" panose="02020603050405020304" pitchFamily="18" charset="0"/>
              </a:rPr>
              <a:t> (</a:t>
            </a:r>
            <a:r>
              <a:rPr lang="cs-CZ" sz="1600" b="1" dirty="0" err="1" smtClean="0">
                <a:solidFill>
                  <a:srgbClr val="7030A0"/>
                </a:solidFill>
                <a:latin typeface="Times New Roman" panose="02020603050405020304" pitchFamily="18" charset="0"/>
                <a:cs typeface="Times New Roman" panose="02020603050405020304" pitchFamily="18" charset="0"/>
              </a:rPr>
              <a:t>Czechia</a:t>
            </a:r>
            <a:r>
              <a:rPr lang="cs-CZ" sz="1600" b="1" dirty="0" smtClean="0">
                <a:solidFill>
                  <a:srgbClr val="7030A0"/>
                </a:solidFill>
                <a:latin typeface="Times New Roman" panose="02020603050405020304" pitchFamily="18" charset="0"/>
                <a:cs typeface="Times New Roman" panose="02020603050405020304" pitchFamily="18" charset="0"/>
              </a:rPr>
              <a:t>)</a:t>
            </a:r>
            <a:r>
              <a:rPr lang="en-US" sz="1600" b="1" dirty="0" smtClean="0">
                <a:solidFill>
                  <a:srgbClr val="7030A0"/>
                </a:solidFill>
                <a:latin typeface="Times New Roman" panose="02020603050405020304" pitchFamily="18" charset="0"/>
                <a:cs typeface="Times New Roman" panose="02020603050405020304" pitchFamily="18" charset="0"/>
              </a:rPr>
              <a:t>: </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FF00FF"/>
                </a:solidFill>
                <a:latin typeface="Times New Roman" panose="02020603050405020304" pitchFamily="18" charset="0"/>
                <a:cs typeface="Times New Roman" panose="02020603050405020304" pitchFamily="18" charset="0"/>
              </a:rPr>
              <a:t>Defended PhD (last ten years): </a:t>
            </a:r>
            <a:r>
              <a:rPr lang="en-US" sz="1600" b="1" dirty="0" smtClean="0">
                <a:solidFill>
                  <a:srgbClr val="0000CC"/>
                </a:solidFill>
                <a:latin typeface="Times New Roman" panose="02020603050405020304" pitchFamily="18" charset="0"/>
                <a:cs typeface="Times New Roman" panose="02020603050405020304" pitchFamily="18" charset="0"/>
              </a:rPr>
              <a:t>A. </a:t>
            </a:r>
            <a:r>
              <a:rPr lang="en-US" sz="1600" b="1" dirty="0" err="1" smtClean="0">
                <a:solidFill>
                  <a:srgbClr val="0000CC"/>
                </a:solidFill>
                <a:latin typeface="Times New Roman" panose="02020603050405020304" pitchFamily="18" charset="0"/>
                <a:cs typeface="Times New Roman" panose="02020603050405020304" pitchFamily="18" charset="0"/>
              </a:rPr>
              <a:t>Krása</a:t>
            </a:r>
            <a:r>
              <a:rPr lang="en-US" sz="1600" b="1" dirty="0" smtClean="0">
                <a:solidFill>
                  <a:srgbClr val="0000CC"/>
                </a:solidFill>
                <a:latin typeface="Times New Roman" panose="02020603050405020304" pitchFamily="18" charset="0"/>
                <a:cs typeface="Times New Roman" panose="02020603050405020304" pitchFamily="18" charset="0"/>
              </a:rPr>
              <a:t> (2008),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 K. </a:t>
            </a:r>
            <a:r>
              <a:rPr lang="en-US" sz="1600" b="1" dirty="0" err="1" smtClean="0">
                <a:solidFill>
                  <a:srgbClr val="0000CC"/>
                </a:solidFill>
                <a:latin typeface="Times New Roman" panose="02020603050405020304" pitchFamily="18" charset="0"/>
                <a:cs typeface="Times New Roman" panose="02020603050405020304" pitchFamily="18" charset="0"/>
              </a:rPr>
              <a:t>Katovský</a:t>
            </a:r>
            <a:r>
              <a:rPr lang="en-US" sz="1600" b="1" dirty="0" smtClean="0">
                <a:solidFill>
                  <a:srgbClr val="0000CC"/>
                </a:solidFill>
                <a:latin typeface="Times New Roman" panose="02020603050405020304" pitchFamily="18" charset="0"/>
                <a:cs typeface="Times New Roman" panose="02020603050405020304" pitchFamily="18" charset="0"/>
              </a:rPr>
              <a:t> (2008), M. </a:t>
            </a:r>
            <a:r>
              <a:rPr lang="en-US" sz="1600" b="1" dirty="0" err="1" smtClean="0">
                <a:solidFill>
                  <a:srgbClr val="0000CC"/>
                </a:solidFill>
                <a:latin typeface="Times New Roman" panose="02020603050405020304" pitchFamily="18" charset="0"/>
                <a:cs typeface="Times New Roman" panose="02020603050405020304" pitchFamily="18" charset="0"/>
              </a:rPr>
              <a:t>Majerle</a:t>
            </a:r>
            <a:r>
              <a:rPr lang="en-US" sz="1600" b="1" dirty="0" smtClean="0">
                <a:solidFill>
                  <a:srgbClr val="0000CC"/>
                </a:solidFill>
                <a:latin typeface="Times New Roman" panose="02020603050405020304" pitchFamily="18" charset="0"/>
                <a:cs typeface="Times New Roman" panose="02020603050405020304" pitchFamily="18" charset="0"/>
              </a:rPr>
              <a:t> (2009),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O.</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Svoboda (2011), L. </a:t>
            </a:r>
            <a:r>
              <a:rPr lang="en-US" sz="1600" b="1" dirty="0" err="1" smtClean="0">
                <a:solidFill>
                  <a:srgbClr val="0000CC"/>
                </a:solidFill>
                <a:latin typeface="Times New Roman" panose="02020603050405020304" pitchFamily="18" charset="0"/>
                <a:cs typeface="Times New Roman" panose="02020603050405020304" pitchFamily="18" charset="0"/>
              </a:rPr>
              <a:t>Závorka</a:t>
            </a:r>
            <a:r>
              <a:rPr lang="en-US" sz="1600" b="1" dirty="0" smtClean="0">
                <a:solidFill>
                  <a:srgbClr val="0000CC"/>
                </a:solidFill>
                <a:latin typeface="Times New Roman" panose="02020603050405020304" pitchFamily="18" charset="0"/>
                <a:cs typeface="Times New Roman" panose="02020603050405020304" pitchFamily="18" charset="0"/>
              </a:rPr>
              <a:t> (2015),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J. </a:t>
            </a:r>
            <a:r>
              <a:rPr lang="en-US" sz="1600" b="1" dirty="0" err="1" smtClean="0">
                <a:solidFill>
                  <a:srgbClr val="0000CC"/>
                </a:solidFill>
                <a:latin typeface="Times New Roman" panose="02020603050405020304" pitchFamily="18" charset="0"/>
                <a:cs typeface="Times New Roman" panose="02020603050405020304" pitchFamily="18" charset="0"/>
              </a:rPr>
              <a:t>Vrzalová</a:t>
            </a:r>
            <a:r>
              <a:rPr lang="en-US" sz="1600" b="1" dirty="0" smtClean="0">
                <a:solidFill>
                  <a:srgbClr val="0000CC"/>
                </a:solidFill>
                <a:latin typeface="Times New Roman" panose="02020603050405020304" pitchFamily="18" charset="0"/>
                <a:cs typeface="Times New Roman" panose="02020603050405020304" pitchFamily="18" charset="0"/>
              </a:rPr>
              <a:t> (2016)  and M. </a:t>
            </a:r>
            <a:r>
              <a:rPr lang="en-US" sz="1600" b="1" dirty="0" err="1" smtClean="0">
                <a:solidFill>
                  <a:srgbClr val="0000CC"/>
                </a:solidFill>
                <a:latin typeface="Times New Roman" panose="02020603050405020304" pitchFamily="18" charset="0"/>
                <a:cs typeface="Times New Roman" panose="02020603050405020304" pitchFamily="18" charset="0"/>
              </a:rPr>
              <a:t>Suchopár</a:t>
            </a:r>
            <a:r>
              <a:rPr lang="en-US" sz="1600" b="1" dirty="0" smtClean="0">
                <a:solidFill>
                  <a:srgbClr val="0000CC"/>
                </a:solidFill>
                <a:latin typeface="Times New Roman" panose="02020603050405020304" pitchFamily="18" charset="0"/>
                <a:cs typeface="Times New Roman" panose="02020603050405020304" pitchFamily="18" charset="0"/>
              </a:rPr>
              <a:t> (2017)</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 + 3 PhD </a:t>
            </a:r>
            <a:r>
              <a:rPr lang="en-US" sz="1600" b="1" dirty="0" smtClean="0">
                <a:solidFill>
                  <a:srgbClr val="0000CC"/>
                </a:solidFill>
                <a:latin typeface="Times New Roman" panose="02020603050405020304" pitchFamily="18" charset="0"/>
                <a:cs typeface="Times New Roman" panose="02020603050405020304" pitchFamily="18" charset="0"/>
              </a:rPr>
              <a:t>students from other countries</a:t>
            </a:r>
            <a:r>
              <a:rPr lang="cs-CZ" sz="1600" b="1" dirty="0" smtClean="0">
                <a:solidFill>
                  <a:srgbClr val="0000CC"/>
                </a:solidFill>
                <a:latin typeface="Times New Roman" panose="02020603050405020304" pitchFamily="18" charset="0"/>
                <a:cs typeface="Times New Roman" panose="02020603050405020304" pitchFamily="18" charset="0"/>
              </a:rPr>
              <a:t>)</a:t>
            </a:r>
            <a:endParaRPr lang="en-US" sz="1600"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FF00FF"/>
                </a:solidFill>
                <a:latin typeface="Times New Roman" panose="02020603050405020304" pitchFamily="18" charset="0"/>
                <a:cs typeface="Times New Roman" panose="02020603050405020304" pitchFamily="18" charset="0"/>
              </a:rPr>
              <a:t>Present PhD students: </a:t>
            </a:r>
            <a:r>
              <a:rPr lang="en-US" sz="1600" b="1" dirty="0" smtClean="0">
                <a:solidFill>
                  <a:srgbClr val="0000CC"/>
                </a:solidFill>
                <a:latin typeface="Times New Roman" panose="02020603050405020304" pitchFamily="18" charset="0"/>
                <a:cs typeface="Times New Roman" panose="02020603050405020304" pitchFamily="18" charset="0"/>
              </a:rPr>
              <a:t>R. </a:t>
            </a:r>
            <a:r>
              <a:rPr lang="en-US" sz="1600" b="1" dirty="0" err="1" smtClean="0">
                <a:solidFill>
                  <a:srgbClr val="0000CC"/>
                </a:solidFill>
                <a:latin typeface="Times New Roman" panose="02020603050405020304" pitchFamily="18" charset="0"/>
                <a:cs typeface="Times New Roman" panose="02020603050405020304" pitchFamily="18" charset="0"/>
              </a:rPr>
              <a:t>Vespalec</a:t>
            </a:r>
            <a:r>
              <a:rPr lang="en-US" sz="1600" b="1" dirty="0" smtClean="0">
                <a:solidFill>
                  <a:srgbClr val="0000CC"/>
                </a:solidFill>
                <a:latin typeface="Times New Roman" panose="02020603050405020304" pitchFamily="18" charset="0"/>
                <a:cs typeface="Times New Roman" panose="02020603050405020304" pitchFamily="18" charset="0"/>
              </a:rPr>
              <a:t>, M. </a:t>
            </a:r>
            <a:r>
              <a:rPr lang="en-US" sz="1600" b="1" dirty="0" err="1" smtClean="0">
                <a:solidFill>
                  <a:srgbClr val="0000CC"/>
                </a:solidFill>
                <a:latin typeface="Times New Roman" panose="02020603050405020304" pitchFamily="18" charset="0"/>
                <a:cs typeface="Times New Roman" panose="02020603050405020304" pitchFamily="18" charset="0"/>
              </a:rPr>
              <a:t>Zeman</a:t>
            </a:r>
            <a:r>
              <a:rPr lang="en-US" sz="1600" b="1" dirty="0" smtClean="0">
                <a:solidFill>
                  <a:srgbClr val="0000CC"/>
                </a:solidFill>
                <a:latin typeface="Times New Roman" panose="02020603050405020304" pitchFamily="18" charset="0"/>
                <a:cs typeface="Times New Roman" panose="02020603050405020304" pitchFamily="18" charset="0"/>
              </a:rPr>
              <a:t>,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P. </a:t>
            </a:r>
            <a:r>
              <a:rPr lang="en-US" sz="1600" b="1" dirty="0" err="1" smtClean="0">
                <a:solidFill>
                  <a:srgbClr val="0000CC"/>
                </a:solidFill>
                <a:latin typeface="Times New Roman" panose="02020603050405020304" pitchFamily="18" charset="0"/>
                <a:cs typeface="Times New Roman" panose="02020603050405020304" pitchFamily="18" charset="0"/>
              </a:rPr>
              <a:t>Tichý</a:t>
            </a:r>
            <a:r>
              <a:rPr lang="en-US" sz="1600" b="1" dirty="0" smtClean="0">
                <a:solidFill>
                  <a:srgbClr val="0000CC"/>
                </a:solidFill>
                <a:latin typeface="Times New Roman" panose="02020603050405020304" pitchFamily="18" charset="0"/>
                <a:cs typeface="Times New Roman" panose="02020603050405020304" pitchFamily="18" charset="0"/>
              </a:rPr>
              <a:t>, J</a:t>
            </a:r>
            <a:r>
              <a:rPr lang="cs-CZ" sz="1600" b="1" dirty="0" smtClean="0">
                <a:solidFill>
                  <a:srgbClr val="0000CC"/>
                </a:solidFill>
                <a:latin typeface="Times New Roman" panose="02020603050405020304" pitchFamily="18" charset="0"/>
                <a:cs typeface="Times New Roman" panose="02020603050405020304" pitchFamily="18" charset="0"/>
              </a:rPr>
              <a:t>.</a:t>
            </a:r>
            <a:r>
              <a:rPr lang="en-US" sz="1600" b="1" dirty="0" smtClean="0">
                <a:solidFill>
                  <a:srgbClr val="0000CC"/>
                </a:solidFill>
                <a:latin typeface="Times New Roman" panose="02020603050405020304" pitchFamily="18" charset="0"/>
                <a:cs typeface="Times New Roman" panose="02020603050405020304" pitchFamily="18" charset="0"/>
              </a:rPr>
              <a:t> Svoboda</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More diploma thesis and also student practice</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cs-CZ" sz="800" b="1" dirty="0">
              <a:solidFill>
                <a:srgbClr val="0000CC"/>
              </a:solidFill>
              <a:latin typeface="Times New Roman" panose="02020603050405020304" pitchFamily="18" charset="0"/>
              <a:cs typeface="Times New Roman" panose="02020603050405020304" pitchFamily="18" charset="0"/>
            </a:endParaRPr>
          </a:p>
          <a:p>
            <a:pPr eaLnBrk="0" hangingPunct="0"/>
            <a:r>
              <a:rPr lang="cs-CZ" sz="1600" b="1" dirty="0" err="1" smtClean="0">
                <a:solidFill>
                  <a:srgbClr val="7030A0"/>
                </a:solidFill>
                <a:latin typeface="Times New Roman" panose="02020603050405020304" pitchFamily="18" charset="0"/>
                <a:cs typeface="Times New Roman" panose="02020603050405020304" pitchFamily="18" charset="0"/>
              </a:rPr>
              <a:t>Our</a:t>
            </a:r>
            <a:r>
              <a:rPr lang="cs-CZ" sz="1600" b="1" dirty="0" smtClean="0">
                <a:solidFill>
                  <a:srgbClr val="7030A0"/>
                </a:solidFill>
                <a:latin typeface="Times New Roman" panose="02020603050405020304" pitchFamily="18" charset="0"/>
                <a:cs typeface="Times New Roman" panose="02020603050405020304" pitchFamily="18" charset="0"/>
              </a:rPr>
              <a:t> </a:t>
            </a:r>
            <a:r>
              <a:rPr lang="cs-CZ" sz="1600" b="1" dirty="0" err="1" smtClean="0">
                <a:solidFill>
                  <a:srgbClr val="7030A0"/>
                </a:solidFill>
                <a:latin typeface="Times New Roman" panose="02020603050405020304" pitchFamily="18" charset="0"/>
                <a:cs typeface="Times New Roman" panose="02020603050405020304" pitchFamily="18" charset="0"/>
              </a:rPr>
              <a:t>previous</a:t>
            </a:r>
            <a:r>
              <a:rPr lang="cs-CZ" sz="1600" b="1" dirty="0" smtClean="0">
                <a:solidFill>
                  <a:srgbClr val="7030A0"/>
                </a:solidFill>
                <a:latin typeface="Times New Roman" panose="02020603050405020304" pitchFamily="18" charset="0"/>
                <a:cs typeface="Times New Roman" panose="02020603050405020304" pitchFamily="18" charset="0"/>
              </a:rPr>
              <a:t> </a:t>
            </a:r>
            <a:r>
              <a:rPr lang="cs-CZ" sz="1600" b="1" dirty="0" err="1" smtClean="0">
                <a:solidFill>
                  <a:srgbClr val="7030A0"/>
                </a:solidFill>
                <a:latin typeface="Times New Roman" panose="02020603050405020304" pitchFamily="18" charset="0"/>
                <a:cs typeface="Times New Roman" panose="02020603050405020304" pitchFamily="18" charset="0"/>
              </a:rPr>
              <a:t>students</a:t>
            </a:r>
            <a:r>
              <a:rPr lang="cs-CZ" sz="1600" b="1" dirty="0" smtClean="0">
                <a:solidFill>
                  <a:srgbClr val="7030A0"/>
                </a:solidFill>
                <a:latin typeface="Times New Roman" panose="02020603050405020304" pitchFamily="18" charset="0"/>
                <a:cs typeface="Times New Roman" panose="02020603050405020304" pitchFamily="18" charset="0"/>
              </a:rPr>
              <a:t> (not </a:t>
            </a:r>
            <a:r>
              <a:rPr lang="cs-CZ" sz="1600" b="1" dirty="0" err="1" smtClean="0">
                <a:solidFill>
                  <a:srgbClr val="7030A0"/>
                </a:solidFill>
                <a:latin typeface="Times New Roman" panose="02020603050405020304" pitchFamily="18" charset="0"/>
                <a:cs typeface="Times New Roman" panose="02020603050405020304" pitchFamily="18" charset="0"/>
              </a:rPr>
              <a:t>only</a:t>
            </a:r>
            <a:r>
              <a:rPr lang="cs-CZ" sz="1600" b="1" dirty="0" smtClean="0">
                <a:solidFill>
                  <a:srgbClr val="7030A0"/>
                </a:solidFill>
                <a:latin typeface="Times New Roman" panose="02020603050405020304" pitchFamily="18" charset="0"/>
                <a:cs typeface="Times New Roman" panose="02020603050405020304" pitchFamily="18" charset="0"/>
              </a:rPr>
              <a:t> Czech):</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V. Henzl, L. Závorka – Los </a:t>
            </a:r>
            <a:r>
              <a:rPr lang="cs-CZ" sz="1600" b="1" dirty="0" err="1" smtClean="0">
                <a:solidFill>
                  <a:srgbClr val="0000CC"/>
                </a:solidFill>
                <a:latin typeface="Times New Roman" panose="02020603050405020304" pitchFamily="18" charset="0"/>
                <a:cs typeface="Times New Roman" panose="02020603050405020304" pitchFamily="18" charset="0"/>
              </a:rPr>
              <a:t>Alamos</a:t>
            </a:r>
            <a:r>
              <a:rPr lang="cs-CZ" sz="1600" b="1" dirty="0" smtClean="0">
                <a:solidFill>
                  <a:srgbClr val="0000CC"/>
                </a:solidFill>
                <a:latin typeface="Times New Roman" panose="02020603050405020304" pitchFamily="18" charset="0"/>
                <a:cs typeface="Times New Roman" panose="02020603050405020304" pitchFamily="18" charset="0"/>
              </a:rPr>
              <a:t> (USA)</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A. Krása –  SCK-Mol (</a:t>
            </a:r>
            <a:r>
              <a:rPr lang="cs-CZ" sz="1600" b="1" dirty="0" err="1" smtClean="0">
                <a:solidFill>
                  <a:srgbClr val="0000CC"/>
                </a:solidFill>
                <a:latin typeface="Times New Roman" panose="02020603050405020304" pitchFamily="18" charset="0"/>
                <a:cs typeface="Times New Roman" panose="02020603050405020304" pitchFamily="18" charset="0"/>
              </a:rPr>
              <a:t>Belgium</a:t>
            </a:r>
            <a:r>
              <a:rPr lang="cs-CZ" sz="1600" b="1" dirty="0" smtClean="0">
                <a:solidFill>
                  <a:srgbClr val="0000CC"/>
                </a:solidFill>
                <a:latin typeface="Times New Roman" panose="02020603050405020304" pitchFamily="18" charset="0"/>
                <a:cs typeface="Times New Roman" panose="02020603050405020304" pitchFamily="18" charset="0"/>
              </a:rPr>
              <a:t>)</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V. </a:t>
            </a:r>
            <a:r>
              <a:rPr lang="cs-CZ" sz="1600" b="1" dirty="0" err="1" smtClean="0">
                <a:solidFill>
                  <a:srgbClr val="0000CC"/>
                </a:solidFill>
                <a:latin typeface="Times New Roman" panose="02020603050405020304" pitchFamily="18" charset="0"/>
                <a:cs typeface="Times New Roman" panose="02020603050405020304" pitchFamily="18" charset="0"/>
              </a:rPr>
              <a:t>Pronskikh</a:t>
            </a:r>
            <a:r>
              <a:rPr lang="cs-CZ" sz="1600" b="1" dirty="0" smtClean="0">
                <a:solidFill>
                  <a:srgbClr val="0000CC"/>
                </a:solidFill>
                <a:latin typeface="Times New Roman" panose="02020603050405020304" pitchFamily="18" charset="0"/>
                <a:cs typeface="Times New Roman" panose="02020603050405020304" pitchFamily="18" charset="0"/>
              </a:rPr>
              <a:t> – </a:t>
            </a:r>
            <a:r>
              <a:rPr lang="cs-CZ" sz="1600" b="1" dirty="0" err="1" smtClean="0">
                <a:solidFill>
                  <a:srgbClr val="0000CC"/>
                </a:solidFill>
                <a:latin typeface="Times New Roman" panose="02020603050405020304" pitchFamily="18" charset="0"/>
                <a:cs typeface="Times New Roman" panose="02020603050405020304" pitchFamily="18" charset="0"/>
              </a:rPr>
              <a:t>Fermilab</a:t>
            </a:r>
            <a:r>
              <a:rPr lang="cs-CZ" sz="1600" b="1" dirty="0" smtClean="0">
                <a:solidFill>
                  <a:srgbClr val="0000CC"/>
                </a:solidFill>
                <a:latin typeface="Times New Roman" panose="02020603050405020304" pitchFamily="18" charset="0"/>
                <a:cs typeface="Times New Roman" panose="02020603050405020304" pitchFamily="18" charset="0"/>
              </a:rPr>
              <a:t> (USA)</a:t>
            </a:r>
          </a:p>
          <a:p>
            <a:pPr eaLnBrk="0" hangingPunct="0"/>
            <a:r>
              <a:rPr lang="cs-CZ" sz="1600" b="1" dirty="0" err="1" smtClean="0">
                <a:solidFill>
                  <a:srgbClr val="0000CC"/>
                </a:solidFill>
                <a:latin typeface="Times New Roman" panose="02020603050405020304" pitchFamily="18" charset="0"/>
                <a:cs typeface="Times New Roman" panose="02020603050405020304" pitchFamily="18" charset="0"/>
              </a:rPr>
              <a:t>Harpool</a:t>
            </a:r>
            <a:r>
              <a:rPr lang="cs-CZ" sz="1600" b="1" dirty="0" smtClean="0">
                <a:solidFill>
                  <a:srgbClr val="0000CC"/>
                </a:solidFill>
                <a:latin typeface="Times New Roman" panose="02020603050405020304" pitchFamily="18" charset="0"/>
                <a:cs typeface="Times New Roman" panose="02020603050405020304" pitchFamily="18" charset="0"/>
              </a:rPr>
              <a:t> </a:t>
            </a:r>
            <a:r>
              <a:rPr lang="cs-CZ" sz="1600" b="1" dirty="0" err="1" smtClean="0">
                <a:solidFill>
                  <a:srgbClr val="0000CC"/>
                </a:solidFill>
                <a:latin typeface="Times New Roman" panose="02020603050405020304" pitchFamily="18" charset="0"/>
                <a:cs typeface="Times New Roman" panose="02020603050405020304" pitchFamily="18" charset="0"/>
              </a:rPr>
              <a:t>Kumawat</a:t>
            </a:r>
            <a:r>
              <a:rPr lang="cs-CZ" sz="1600" b="1" dirty="0" smtClean="0">
                <a:solidFill>
                  <a:srgbClr val="0000CC"/>
                </a:solidFill>
                <a:latin typeface="Times New Roman" panose="02020603050405020304" pitchFamily="18" charset="0"/>
                <a:cs typeface="Times New Roman" panose="02020603050405020304" pitchFamily="18" charset="0"/>
              </a:rPr>
              <a:t> – BARC (India)</a:t>
            </a:r>
          </a:p>
        </p:txBody>
      </p:sp>
      <p:sp>
        <p:nvSpPr>
          <p:cNvPr id="8" name="TextovéPole 7"/>
          <p:cNvSpPr txBox="1"/>
          <p:nvPr/>
        </p:nvSpPr>
        <p:spPr bwMode="auto">
          <a:xfrm>
            <a:off x="5786446" y="5715016"/>
            <a:ext cx="3016384" cy="560493"/>
          </a:xfrm>
          <a:prstGeom prst="rect">
            <a:avLst/>
          </a:prstGeom>
          <a:grpFill/>
          <a:ln w="9525">
            <a:noFill/>
            <a:round/>
            <a:headEnd/>
            <a:tailEnd/>
          </a:ln>
        </p:spPr>
        <p:txBody>
          <a:bodyPr wrap="square" lIns="64800" tIns="33696" rIns="64800" bIns="33696" rtlCol="0">
            <a:spAutoFit/>
          </a:bodyPr>
          <a:lstStyle/>
          <a:p>
            <a:pPr eaLnBrk="0" hangingPunct="0"/>
            <a:r>
              <a:rPr lang="en-US" sz="1600" b="1" i="1" dirty="0" err="1" smtClean="0">
                <a:solidFill>
                  <a:srgbClr val="00B050"/>
                </a:solidFill>
                <a:latin typeface="Times New Roman" pitchFamily="18" charset="0"/>
                <a:cs typeface="Times New Roman" pitchFamily="18" charset="0"/>
              </a:rPr>
              <a:t>Lukáš</a:t>
            </a:r>
            <a:r>
              <a:rPr lang="en-US" sz="1600" b="1" i="1" dirty="0" smtClean="0">
                <a:solidFill>
                  <a:srgbClr val="00B050"/>
                </a:solidFill>
                <a:latin typeface="Times New Roman" pitchFamily="18" charset="0"/>
                <a:cs typeface="Times New Roman" pitchFamily="18" charset="0"/>
              </a:rPr>
              <a:t> </a:t>
            </a:r>
            <a:r>
              <a:rPr lang="en-US" sz="1600" b="1" i="1" dirty="0" err="1" smtClean="0">
                <a:solidFill>
                  <a:srgbClr val="00B050"/>
                </a:solidFill>
                <a:latin typeface="Times New Roman" pitchFamily="18" charset="0"/>
                <a:cs typeface="Times New Roman" pitchFamily="18" charset="0"/>
              </a:rPr>
              <a:t>Závorka</a:t>
            </a:r>
            <a:r>
              <a:rPr lang="en-US" sz="1600" b="1" i="1" dirty="0" smtClean="0">
                <a:solidFill>
                  <a:srgbClr val="00B050"/>
                </a:solidFill>
                <a:latin typeface="Times New Roman" pitchFamily="18" charset="0"/>
                <a:cs typeface="Times New Roman" pitchFamily="18" charset="0"/>
              </a:rPr>
              <a:t> – one of Czech PhD students and QUINTA</a:t>
            </a:r>
          </a:p>
        </p:txBody>
      </p:sp>
    </p:spTree>
    <p:extLst>
      <p:ext uri="{BB962C8B-B14F-4D97-AF65-F5344CB8AC3E}">
        <p14:creationId xmlns:p14="http://schemas.microsoft.com/office/powerpoint/2010/main" xmlns="" val="403546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00063" y="142875"/>
            <a:ext cx="8229600" cy="1000125"/>
          </a:xfrm>
        </p:spPr>
        <p:txBody>
          <a:bodyPr/>
          <a:lstStyle/>
          <a:p>
            <a:r>
              <a:rPr lang="en-US" sz="2000" dirty="0" smtClean="0">
                <a:solidFill>
                  <a:srgbClr val="7030A0"/>
                </a:solidFill>
                <a:latin typeface="Times New Roman" pitchFamily="18" charset="0"/>
                <a:cs typeface="Times New Roman" pitchFamily="18" charset="0"/>
              </a:rPr>
              <a:t>The dependence of the power gain on energy in units of </a:t>
            </a:r>
            <a:r>
              <a:rPr lang="en-US" sz="2000" dirty="0" smtClean="0">
                <a:solidFill>
                  <a:srgbClr val="7030A0"/>
                </a:solidFill>
                <a:latin typeface="Times New Roman" pitchFamily="18" charset="0"/>
                <a:cs typeface="Times New Roman" pitchFamily="18" charset="0"/>
              </a:rPr>
              <a:t>fission (division) </a:t>
            </a:r>
            <a:r>
              <a:rPr lang="en-US" sz="2000" dirty="0" smtClean="0">
                <a:solidFill>
                  <a:srgbClr val="7030A0"/>
                </a:solidFill>
                <a:latin typeface="Times New Roman" pitchFamily="18" charset="0"/>
                <a:cs typeface="Times New Roman" pitchFamily="18" charset="0"/>
              </a:rPr>
              <a:t>numbers per 1 deuteron and 1 </a:t>
            </a:r>
            <a:r>
              <a:rPr lang="en-US" sz="2000" dirty="0" err="1" smtClean="0">
                <a:solidFill>
                  <a:srgbClr val="7030A0"/>
                </a:solidFill>
                <a:latin typeface="Times New Roman" pitchFamily="18" charset="0"/>
                <a:cs typeface="Times New Roman" pitchFamily="18" charset="0"/>
              </a:rPr>
              <a:t>GeV</a:t>
            </a:r>
            <a:r>
              <a:rPr lang="en-US" sz="2000" dirty="0" smtClean="0">
                <a:solidFill>
                  <a:srgbClr val="7030A0"/>
                </a:solidFill>
                <a:latin typeface="Times New Roman" pitchFamily="18" charset="0"/>
                <a:cs typeface="Times New Roman" pitchFamily="18" charset="0"/>
              </a:rPr>
              <a:t>.</a:t>
            </a:r>
            <a:endParaRPr lang="en-US" sz="2000" dirty="0">
              <a:solidFill>
                <a:srgbClr val="7030A0"/>
              </a:solidFill>
              <a:latin typeface="Times New Roman" pitchFamily="18" charset="0"/>
              <a:cs typeface="Times New Roman" pitchFamily="18" charset="0"/>
            </a:endParaRPr>
          </a:p>
        </p:txBody>
      </p:sp>
      <p:graphicFrame>
        <p:nvGraphicFramePr>
          <p:cNvPr id="4098" name="Object 3"/>
          <p:cNvGraphicFramePr>
            <a:graphicFrameLocks noChangeAspect="1"/>
          </p:cNvGraphicFramePr>
          <p:nvPr/>
        </p:nvGraphicFramePr>
        <p:xfrm>
          <a:off x="857250" y="1357313"/>
          <a:ext cx="7472363" cy="5286375"/>
        </p:xfrm>
        <a:graphic>
          <a:graphicData uri="http://schemas.openxmlformats.org/presentationml/2006/ole">
            <p:oleObj spid="_x0000_s91138" name="Graph" r:id="rId3" imgW="4278240" imgH="3024720" progId="Origin50.Graph">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28750" y="214313"/>
            <a:ext cx="7000875" cy="1071562"/>
          </a:xfrm>
        </p:spPr>
        <p:txBody>
          <a:bodyPr/>
          <a:lstStyle/>
          <a:p>
            <a:pPr eaLnBrk="1" hangingPunct="1"/>
            <a:r>
              <a:rPr lang="en-US" altLang="ru-RU" sz="1800" i="1" dirty="0" smtClean="0">
                <a:solidFill>
                  <a:srgbClr val="7030A0"/>
                </a:solidFill>
                <a:latin typeface="Times New Roman" pitchFamily="18" charset="0"/>
                <a:cs typeface="Times New Roman" pitchFamily="18" charset="0"/>
              </a:rPr>
              <a:t>The scheme of leaking-neutron flow measuring with the TDC and PSD detectors and its energy spectra measuring with the DEMON detector. Top view. The detectors are located in the horizontal plane of the deuteron beam. </a:t>
            </a:r>
            <a:endParaRPr lang="ru-RU" altLang="ru-RU" sz="1800" i="1" dirty="0" smtClean="0">
              <a:solidFill>
                <a:srgbClr val="7030A0"/>
              </a:solidFill>
              <a:latin typeface="Times New Roman" pitchFamily="18" charset="0"/>
              <a:cs typeface="Times New Roman" pitchFamily="18" charset="0"/>
            </a:endParaRPr>
          </a:p>
        </p:txBody>
      </p:sp>
      <p:pic>
        <p:nvPicPr>
          <p:cNvPr id="21507" name="Picture 2" descr="8e"/>
          <p:cNvPicPr>
            <a:picLocks noChangeAspect="1" noChangeArrowheads="1"/>
          </p:cNvPicPr>
          <p:nvPr/>
        </p:nvPicPr>
        <p:blipFill>
          <a:blip r:embed="rId2" cstate="print"/>
          <a:srcRect/>
          <a:stretch>
            <a:fillRect/>
          </a:stretch>
        </p:blipFill>
        <p:spPr bwMode="auto">
          <a:xfrm>
            <a:off x="1571625" y="1550988"/>
            <a:ext cx="6215063" cy="4884737"/>
          </a:xfrm>
          <a:prstGeom prst="rect">
            <a:avLst/>
          </a:prstGeom>
          <a:noFill/>
          <a:ln w="69850">
            <a:gradFill>
              <a:gsLst>
                <a:gs pos="0">
                  <a:schemeClr val="bg1"/>
                </a:gs>
                <a:gs pos="50000">
                  <a:schemeClr val="accent4">
                    <a:lumMod val="60000"/>
                    <a:lumOff val="40000"/>
                  </a:schemeClr>
                </a:gs>
                <a:gs pos="100000">
                  <a:srgbClr val="7030A0"/>
                </a:gs>
              </a:gsLst>
              <a:lin ang="5400000" scaled="0"/>
            </a:gradFill>
            <a:miter lim="800000"/>
            <a:headEnd/>
            <a:tailEnd/>
          </a:ln>
        </p:spPr>
      </p:pic>
    </p:spTree>
    <p:extLst>
      <p:ext uri="{BB962C8B-B14F-4D97-AF65-F5344CB8AC3E}">
        <p14:creationId xmlns:p14="http://schemas.microsoft.com/office/powerpoint/2010/main" xmlns="" val="3163086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bwMode="auto">
          <a:xfrm>
            <a:off x="1298639" y="5929308"/>
            <a:ext cx="7416824" cy="560493"/>
          </a:xfrm>
          <a:prstGeom prst="rect">
            <a:avLst/>
          </a:prstGeom>
          <a:grpFill/>
          <a:ln w="9525">
            <a:noFill/>
            <a:round/>
            <a:headEnd/>
            <a:tailEnd/>
          </a:ln>
        </p:spPr>
        <p:txBody>
          <a:bodyPr wrap="square" lIns="64800" tIns="33696" rIns="64800" bIns="33696" rtlCol="0">
            <a:spAutoFit/>
          </a:bodyPr>
          <a:lstStyle/>
          <a:p>
            <a:pPr eaLnBrk="0" hangingPunct="0"/>
            <a:r>
              <a:rPr lang="en-US" sz="1600" dirty="0" smtClean="0">
                <a:solidFill>
                  <a:srgbClr val="000000"/>
                </a:solidFill>
                <a:latin typeface="Times New Roman" panose="02020603050405020304" pitchFamily="18" charset="0"/>
                <a:cs typeface="Times New Roman" panose="02020603050405020304" pitchFamily="18" charset="0"/>
              </a:rPr>
              <a:t>Average value of experimental to simulated yield ratios as a function of threshold energy  (simulation - TALYS 1.6 and MCNPX v2.7 – INCL4.2 and ABLAv3)</a:t>
            </a:r>
          </a:p>
        </p:txBody>
      </p:sp>
      <p:pic>
        <p:nvPicPr>
          <p:cNvPr id="48130" name="Graf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l="-1102" t="-4091" r="-1689" b="-995"/>
          <a:stretch>
            <a:fillRect/>
          </a:stretch>
        </p:blipFill>
        <p:spPr bwMode="auto">
          <a:xfrm>
            <a:off x="1830924" y="1484784"/>
            <a:ext cx="6227548" cy="4212349"/>
          </a:xfrm>
          <a:prstGeom prst="rect">
            <a:avLst/>
          </a:prstGeom>
          <a:no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a:extLst>
            <a:ext uri="{909E8E84-426E-40DD-AFC4-6F175D3DCCD1}">
              <a14:hiddenFill xmlns:a14="http://schemas.microsoft.com/office/drawing/2010/main" xmlns="">
                <a:solidFill>
                  <a:srgbClr val="FFFFFF"/>
                </a:solidFill>
              </a14:hiddenFill>
            </a:ext>
          </a:extLst>
        </p:spPr>
      </p:pic>
      <p:sp>
        <p:nvSpPr>
          <p:cNvPr id="3" name="TextovéPole 2"/>
          <p:cNvSpPr txBox="1"/>
          <p:nvPr/>
        </p:nvSpPr>
        <p:spPr bwMode="auto">
          <a:xfrm>
            <a:off x="2411760" y="260648"/>
            <a:ext cx="4230065"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0070C0"/>
                </a:solidFill>
                <a:latin typeface="Times New Roman" pitchFamily="18" charset="0"/>
                <a:cs typeface="Times New Roman" pitchFamily="18" charset="0"/>
              </a:rPr>
              <a:t>Benchmark of codes and models</a:t>
            </a:r>
          </a:p>
        </p:txBody>
      </p:sp>
      <p:sp>
        <p:nvSpPr>
          <p:cNvPr id="5" name="TextovéPole 4"/>
          <p:cNvSpPr txBox="1"/>
          <p:nvPr/>
        </p:nvSpPr>
        <p:spPr bwMode="auto">
          <a:xfrm>
            <a:off x="1357290" y="785794"/>
            <a:ext cx="6811605" cy="622048"/>
          </a:xfrm>
          <a:prstGeom prst="rect">
            <a:avLst/>
          </a:prstGeom>
          <a:grpFill/>
          <a:ln w="9525">
            <a:noFill/>
            <a:round/>
            <a:headEnd/>
            <a:tailEnd/>
          </a:ln>
        </p:spPr>
        <p:txBody>
          <a:bodyPr wrap="none" lIns="64800" tIns="33696" rIns="64800" bIns="33696" rtlCol="0">
            <a:spAutoFit/>
          </a:bodyPr>
          <a:lstStyle/>
          <a:p>
            <a:pPr eaLnBrk="0" hangingPunct="0"/>
            <a:r>
              <a:rPr lang="en-US" dirty="0" smtClean="0">
                <a:solidFill>
                  <a:srgbClr val="0070C0"/>
                </a:solidFill>
                <a:latin typeface="Calibri" pitchFamily="34" charset="0"/>
                <a:cs typeface="Times New Roman" pitchFamily="18" charset="0"/>
              </a:rPr>
              <a:t>MCNPX – up to 40 MeV nice description, higher energies discrepancies </a:t>
            </a:r>
            <a:endParaRPr lang="cs-CZ" dirty="0" smtClean="0">
              <a:solidFill>
                <a:srgbClr val="0070C0"/>
              </a:solidFill>
              <a:latin typeface="Calibri" pitchFamily="34" charset="0"/>
              <a:cs typeface="Times New Roman" pitchFamily="18" charset="0"/>
            </a:endParaRPr>
          </a:p>
          <a:p>
            <a:pPr eaLnBrk="0" hangingPunct="0"/>
            <a:r>
              <a:rPr lang="en-US" dirty="0" smtClean="0">
                <a:solidFill>
                  <a:srgbClr val="0070C0"/>
                </a:solidFill>
                <a:latin typeface="Calibri" pitchFamily="34" charset="0"/>
                <a:cs typeface="Times New Roman" pitchFamily="18" charset="0"/>
              </a:rPr>
              <a:t>E+T set-up, deuteron beam 4 GeV, extensive set of activation detectors</a:t>
            </a:r>
          </a:p>
        </p:txBody>
      </p:sp>
    </p:spTree>
    <p:extLst>
      <p:ext uri="{BB962C8B-B14F-4D97-AF65-F5344CB8AC3E}">
        <p14:creationId xmlns:p14="http://schemas.microsoft.com/office/powerpoint/2010/main" xmlns="" val="3662613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4"/>
          <p:cNvSpPr>
            <a:spLocks noGrp="1"/>
          </p:cNvSpPr>
          <p:nvPr>
            <p:ph type="title"/>
          </p:nvPr>
        </p:nvSpPr>
        <p:spPr>
          <a:xfrm>
            <a:off x="1714500" y="214313"/>
            <a:ext cx="5786438" cy="785812"/>
          </a:xfrm>
        </p:spPr>
        <p:txBody>
          <a:bodyPr/>
          <a:lstStyle/>
          <a:p>
            <a:pPr eaLnBrk="1" hangingPunct="1"/>
            <a:r>
              <a:rPr lang="en-US" altLang="ru-RU" sz="2000" b="1" i="1" dirty="0" smtClean="0">
                <a:solidFill>
                  <a:srgbClr val="0070C0"/>
                </a:solidFill>
                <a:latin typeface="Times New Roman" pitchFamily="18" charset="0"/>
                <a:cs typeface="Times New Roman" pitchFamily="18" charset="0"/>
              </a:rPr>
              <a:t>Spectral characteristics of leakage neutrons on QUINTA surface</a:t>
            </a:r>
            <a:endParaRPr lang="ru-RU" altLang="ru-RU" sz="2000" b="1" i="1" dirty="0" smtClean="0">
              <a:solidFill>
                <a:srgbClr val="0070C0"/>
              </a:solidFill>
              <a:latin typeface="Times New Roman" pitchFamily="18" charset="0"/>
              <a:cs typeface="Times New Roman" pitchFamily="18" charset="0"/>
            </a:endParaRPr>
          </a:p>
        </p:txBody>
      </p:sp>
      <p:graphicFrame>
        <p:nvGraphicFramePr>
          <p:cNvPr id="48216" name="Group 88"/>
          <p:cNvGraphicFramePr>
            <a:graphicFrameLocks noGrp="1"/>
          </p:cNvGraphicFramePr>
          <p:nvPr>
            <p:ph type="tbl" idx="1"/>
          </p:nvPr>
        </p:nvGraphicFramePr>
        <p:xfrm>
          <a:off x="1357313" y="1500188"/>
          <a:ext cx="6929437" cy="4284664"/>
        </p:xfrm>
        <a:graphic>
          <a:graphicData uri="http://schemas.openxmlformats.org/drawingml/2006/table">
            <a:tbl>
              <a:tblPr/>
              <a:tblGrid>
                <a:gridCol w="3286125">
                  <a:extLst>
                    <a:ext uri="{9D8B030D-6E8A-4147-A177-3AD203B41FA5}">
                      <a16:colId xmlns:a16="http://schemas.microsoft.com/office/drawing/2014/main" xmlns="" val="20000"/>
                    </a:ext>
                  </a:extLst>
                </a:gridCol>
                <a:gridCol w="871789">
                  <a:extLst>
                    <a:ext uri="{9D8B030D-6E8A-4147-A177-3AD203B41FA5}">
                      <a16:colId xmlns:a16="http://schemas.microsoft.com/office/drawing/2014/main" xmlns="" val="20001"/>
                    </a:ext>
                  </a:extLst>
                </a:gridCol>
                <a:gridCol w="938151">
                  <a:extLst>
                    <a:ext uri="{9D8B030D-6E8A-4147-A177-3AD203B41FA5}">
                      <a16:colId xmlns:a16="http://schemas.microsoft.com/office/drawing/2014/main" xmlns="" val="20002"/>
                    </a:ext>
                  </a:extLst>
                </a:gridCol>
                <a:gridCol w="948252">
                  <a:extLst>
                    <a:ext uri="{9D8B030D-6E8A-4147-A177-3AD203B41FA5}">
                      <a16:colId xmlns:a16="http://schemas.microsoft.com/office/drawing/2014/main" xmlns="" val="20003"/>
                    </a:ext>
                  </a:extLst>
                </a:gridCol>
                <a:gridCol w="885120">
                  <a:extLst>
                    <a:ext uri="{9D8B030D-6E8A-4147-A177-3AD203B41FA5}">
                      <a16:colId xmlns:a16="http://schemas.microsoft.com/office/drawing/2014/main" xmlns="" val="20004"/>
                    </a:ext>
                  </a:extLst>
                </a:gridCol>
              </a:tblGrid>
              <a:tr h="4005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t>
                      </a:r>
                      <a:r>
                        <a:rPr kumimoji="0" lang="en-US" sz="1600" b="1" i="0"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d</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7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numbers of leaked neutrons N</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En</a:t>
                      </a:r>
                      <a:r>
                        <a:rPr kumimoji="0" lang="en-US"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&gt;0,1 </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MeV</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  </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46</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49</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En</a:t>
                      </a:r>
                      <a:r>
                        <a:rPr kumimoji="0" lang="en-US"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&gt;20 </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MeV</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38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N</a:t>
                      </a:r>
                      <a:r>
                        <a:rPr kumimoji="0" lang="pt-BR" sz="16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total</a:t>
                      </a: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(calc. MARS-5, FNAL) </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49,2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47,9</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42,8</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39,1</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t>
                      </a:r>
                      <a:r>
                        <a:rPr kumimoji="0" lang="pt-BR"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En&gt;20 MeV</a:t>
                      </a:r>
                      <a:r>
                        <a:rPr kumimoji="0" lang="pt-BR"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(calc. MARS-5, FNAL)</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0,68</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0,70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0,50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0,62</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438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Ratios</a:t>
                      </a:r>
                      <a:r>
                        <a:rPr kumimoji="0" lang="ru-RU"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N</a:t>
                      </a:r>
                      <a:r>
                        <a:rPr kumimoji="0" lang="es-ES" sz="1600" b="1" i="1" u="none" strike="noStrike" cap="none" normalizeH="0" baseline="-25000" smtClean="0">
                          <a:ln>
                            <a:noFill/>
                          </a:ln>
                          <a:solidFill>
                            <a:srgbClr val="0070C0"/>
                          </a:solidFill>
                          <a:effectLst/>
                          <a:latin typeface="Calibri" pitchFamily="34" charset="0"/>
                          <a:ea typeface="Calibri" pitchFamily="34" charset="0"/>
                          <a:cs typeface="Times New Roman" pitchFamily="18" charset="0"/>
                        </a:rPr>
                        <a:t>En&gt;20 MeV</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 N</a:t>
                      </a:r>
                      <a:r>
                        <a:rPr kumimoji="0" lang="es-ES" sz="1600" b="1" i="1" u="none" strike="noStrike" cap="none" normalizeH="0" baseline="-25000" smtClean="0">
                          <a:ln>
                            <a:noFill/>
                          </a:ln>
                          <a:solidFill>
                            <a:srgbClr val="0070C0"/>
                          </a:solidFill>
                          <a:effectLst/>
                          <a:latin typeface="Calibri" pitchFamily="34" charset="0"/>
                          <a:ea typeface="Calibri" pitchFamily="34" charset="0"/>
                          <a:cs typeface="Times New Roman" pitchFamily="18" charset="0"/>
                        </a:rPr>
                        <a:t>total</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 %</a:t>
                      </a:r>
                      <a:endParaRPr kumimoji="0" lang="ru-RU"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N</a:t>
                      </a:r>
                      <a:r>
                        <a:rPr kumimoji="0" lang="es-ES"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En&gt;20 MeV</a:t>
                      </a: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(calc) / N</a:t>
                      </a:r>
                      <a:r>
                        <a:rPr kumimoji="0" lang="es-ES"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total</a:t>
                      </a: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(calc)</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1,38</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1,46</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1,17</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1,60</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53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N</a:t>
                      </a:r>
                      <a:r>
                        <a:rPr kumimoji="0" lang="ru-RU"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En&gt;20 MeV</a:t>
                      </a: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(exp) / N</a:t>
                      </a:r>
                      <a:r>
                        <a:rPr kumimoji="0" lang="ru-RU"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En&gt;0,1 MeV</a:t>
                      </a: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(exp)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6,35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6,43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7,38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12,0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5683" name="Номер слайда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5088DB-1DAF-4C6C-AAE8-132FFD8ADEC6}" type="slidenum">
              <a:rPr lang="ru-RU" altLang="ru-RU" sz="1200">
                <a:solidFill>
                  <a:srgbClr val="898989"/>
                </a:solidFill>
              </a:rPr>
              <a:pPr>
                <a:spcBef>
                  <a:spcPct val="0"/>
                </a:spcBef>
                <a:buFontTx/>
                <a:buNone/>
              </a:pPr>
              <a:t>9</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grpFill/>
        <a:ln w="9525">
          <a:noFill/>
          <a:round/>
          <a:headEnd/>
          <a:tailEnd/>
        </a:ln>
      </a:spPr>
      <a:bodyPr lIns="64800" tIns="33696" rIns="64800" bIns="33696">
        <a:spAutoFit/>
      </a:bodyPr>
      <a:lstStyle>
        <a:defPPr eaLnBrk="0" hangingPunct="0">
          <a:defRPr sz="800" dirty="0" err="1" smtClean="0">
            <a:solidFill>
              <a:srgbClr val="000000"/>
            </a:solidFill>
            <a:latin typeface="Calibri" pitchFamily="34" charset="0"/>
            <a:cs typeface="Times New Roman" pitchFamily="18" charset="0"/>
          </a:defRPr>
        </a:defPPr>
      </a:lstStyle>
    </a:txDef>
  </a:objectDefaults>
  <a:extraClrSchemeLst/>
  <a:extLst>
    <a:ext uri="{05A4C25C-085E-4340-85A3-A5531E510DB2}">
      <thm15:themeFamily xmlns:thm15="http://schemas.microsoft.com/office/thememl/2012/main" xmlns="" name="Tyutyinnikov_2017_oprava" id="{10DFE4C3-BD64-4AB4-9C33-2CAAEC09228B}" vid="{FEDE9E28-16B6-422D-A891-0DD610A655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Tyutyinnikov_2017_oprava</Template>
  <TotalTime>1560</TotalTime>
  <Words>4112</Words>
  <Application>Microsoft Office PowerPoint</Application>
  <PresentationFormat>On-screen Show (4:3)</PresentationFormat>
  <Paragraphs>675</Paragraphs>
  <Slides>44</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Theme12</vt:lpstr>
      <vt:lpstr>Equation</vt:lpstr>
      <vt:lpstr>Graph</vt:lpstr>
      <vt:lpstr>Origin Graph</vt:lpstr>
      <vt:lpstr>Slide 1</vt:lpstr>
      <vt:lpstr>The  Content</vt:lpstr>
      <vt:lpstr>Slide 3</vt:lpstr>
      <vt:lpstr>Basic experimental problems for setup "Quinta"</vt:lpstr>
      <vt:lpstr>Not only scientific goals</vt:lpstr>
      <vt:lpstr>The dependence of the power gain on energy in units of fission (division) numbers per 1 deuteron and 1 GeV.</vt:lpstr>
      <vt:lpstr>The scheme of leaking-neutron flow measuring with the TDC and PSD detectors and its energy spectra measuring with the DEMON detector. Top view. The detectors are located in the horizontal plane of the deuteron beam. </vt:lpstr>
      <vt:lpstr>Slide 8</vt:lpstr>
      <vt:lpstr>Spectral characteristics of leakage neutrons on QUINTA surface</vt:lpstr>
      <vt:lpstr>Slide 10</vt:lpstr>
      <vt:lpstr>Slide 11</vt:lpstr>
      <vt:lpstr>Programme for the 2017-2019 years.</vt:lpstr>
      <vt:lpstr>ENERGY PRODUCTION DEMONSTRATOR FOR MEGAWATT PROTON BEAMS </vt:lpstr>
      <vt:lpstr>Energy deposition in EPD</vt:lpstr>
      <vt:lpstr>Slide 15</vt:lpstr>
      <vt:lpstr>Slide 16</vt:lpstr>
      <vt:lpstr>Slide 17</vt:lpstr>
      <vt:lpstr>Realization of BURT transportation from VBLHEP to DLNP September 2017, JINR, Dubna</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ÚJF AV ČR, v.v.i.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Vladimír Wagner</dc:creator>
  <cp:lastModifiedBy>strekale</cp:lastModifiedBy>
  <cp:revision>89</cp:revision>
  <dcterms:created xsi:type="dcterms:W3CDTF">2017-05-30T10:04:35Z</dcterms:created>
  <dcterms:modified xsi:type="dcterms:W3CDTF">2019-04-05T10:43:33Z</dcterms:modified>
</cp:coreProperties>
</file>