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5" r:id="rId3"/>
    <p:sldId id="276" r:id="rId4"/>
    <p:sldId id="287" r:id="rId5"/>
    <p:sldId id="278" r:id="rId6"/>
    <p:sldId id="279" r:id="rId7"/>
    <p:sldId id="280" r:id="rId8"/>
    <p:sldId id="281" r:id="rId9"/>
    <p:sldId id="265" r:id="rId10"/>
    <p:sldId id="282" r:id="rId11"/>
    <p:sldId id="283" r:id="rId12"/>
    <p:sldId id="284" r:id="rId13"/>
    <p:sldId id="285" r:id="rId14"/>
    <p:sldId id="261" r:id="rId15"/>
    <p:sldId id="268" r:id="rId16"/>
    <p:sldId id="269" r:id="rId17"/>
    <p:sldId id="289" r:id="rId18"/>
    <p:sldId id="286" r:id="rId19"/>
    <p:sldId id="271" r:id="rId20"/>
    <p:sldId id="272" r:id="rId21"/>
    <p:sldId id="262" r:id="rId22"/>
    <p:sldId id="2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CBA6-4CEB-4732-9087-7D5F6A81168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70AA-4C66-4D70-AE50-02D47590E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8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8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8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9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9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5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2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BC01-13BB-4AFB-BB1D-C63BF6D9E66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6B8F-D7B9-41F4-95CB-5EB9C664C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9F98266-4172-4F72-9072-9A7D1F83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694" y="1777792"/>
            <a:ext cx="1076661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Forward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tracking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detectors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Si-trigger multiplicity, </a:t>
            </a:r>
            <a:b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beam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profil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ometer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lang="en-US" alt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beam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tracker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upgrade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status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40'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E13170-E103-4FE7-9A99-25C2CF056487}"/>
              </a:ext>
            </a:extLst>
          </p:cNvPr>
          <p:cNvSpPr/>
          <p:nvPr/>
        </p:nvSpPr>
        <p:spPr>
          <a:xfrm>
            <a:off x="1089212" y="5624463"/>
            <a:ext cx="550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N. Zamyatin</a:t>
            </a:r>
          </a:p>
          <a:p>
            <a:r>
              <a:rPr lang="en-US" dirty="0"/>
              <a:t>Detector council BM&amp;N meeting,  09.04.19</a:t>
            </a:r>
            <a:r>
              <a:rPr lang="en-US" dirty="0">
                <a:solidFill>
                  <a:srgbClr val="FFFFFF"/>
                </a:solidFill>
                <a:latin typeface="Helvetica Neue"/>
              </a:rPr>
              <a:t>09.04.19</a:t>
            </a:r>
          </a:p>
        </p:txBody>
      </p:sp>
    </p:spTree>
    <p:extLst>
      <p:ext uri="{BB962C8B-B14F-4D97-AF65-F5344CB8AC3E}">
        <p14:creationId xmlns:p14="http://schemas.microsoft.com/office/powerpoint/2010/main" val="390307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997" y="1276277"/>
            <a:ext cx="5574059" cy="51463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95288" y="2721031"/>
            <a:ext cx="4023794" cy="346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5285075"/>
            <a:ext cx="508000" cy="44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800600" y="2721031"/>
            <a:ext cx="2586912" cy="256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08600" y="5706888"/>
            <a:ext cx="2078912" cy="46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2096" y="204262"/>
            <a:ext cx="6273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Size: 63x63mm</a:t>
            </a:r>
            <a:r>
              <a:rPr lang="en-US" sz="2000" baseline="30000" dirty="0"/>
              <a:t>2</a:t>
            </a:r>
            <a:r>
              <a:rPr lang="en-US" sz="2000" dirty="0"/>
              <a:t> (on 4” – Si wafers)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Topology: double side microstrip  (DSSD) (DC </a:t>
            </a:r>
            <a:r>
              <a:rPr lang="ru-RU" sz="2000" dirty="0"/>
              <a:t>- </a:t>
            </a:r>
            <a:r>
              <a:rPr lang="en-US" sz="2000" dirty="0"/>
              <a:t>coupling)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Pitch: </a:t>
            </a:r>
            <a:r>
              <a:rPr lang="ru-RU" sz="2000" dirty="0"/>
              <a:t>470</a:t>
            </a:r>
            <a:r>
              <a:rPr lang="en-US" sz="2000" dirty="0" err="1"/>
              <a:t>mkm</a:t>
            </a:r>
            <a:r>
              <a:rPr lang="en-US" sz="2000" dirty="0"/>
              <a:t> – p</a:t>
            </a:r>
            <a:r>
              <a:rPr lang="en-US" sz="2000" baseline="30000" dirty="0"/>
              <a:t>+</a:t>
            </a:r>
            <a:r>
              <a:rPr lang="en-US" sz="2000" dirty="0"/>
              <a:t> strips and n</a:t>
            </a:r>
            <a:r>
              <a:rPr lang="en-US" sz="2000" baseline="30000" dirty="0"/>
              <a:t>+</a:t>
            </a:r>
            <a:r>
              <a:rPr lang="en-US" sz="2000" dirty="0"/>
              <a:t> strips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Stereo angle between p</a:t>
            </a:r>
            <a:r>
              <a:rPr lang="en-US" sz="2000" baseline="30000" dirty="0"/>
              <a:t>+</a:t>
            </a:r>
            <a:r>
              <a:rPr lang="en-US" sz="2000" dirty="0"/>
              <a:t>/n</a:t>
            </a:r>
            <a:r>
              <a:rPr lang="ru-RU" sz="2000" baseline="30000" dirty="0"/>
              <a:t>+</a:t>
            </a:r>
            <a:r>
              <a:rPr lang="ru-RU" sz="2000" dirty="0"/>
              <a:t> </a:t>
            </a:r>
            <a:r>
              <a:rPr lang="en-US" sz="2000" dirty="0"/>
              <a:t> strips: </a:t>
            </a:r>
            <a:r>
              <a:rPr lang="ru-RU" sz="2000" dirty="0"/>
              <a:t>90</a:t>
            </a:r>
            <a:r>
              <a:rPr lang="en-US" sz="2000" baseline="30000" dirty="0"/>
              <a:t>0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Number of strips: </a:t>
            </a:r>
            <a:r>
              <a:rPr lang="ru-RU" sz="2000" dirty="0"/>
              <a:t>128</a:t>
            </a:r>
            <a:r>
              <a:rPr lang="en-US" sz="2000" dirty="0"/>
              <a:t>x</a:t>
            </a:r>
            <a:r>
              <a:rPr lang="ru-RU" sz="2000" dirty="0"/>
              <a:t>128</a:t>
            </a:r>
            <a:r>
              <a:rPr lang="en-US" sz="2000" dirty="0"/>
              <a:t> 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Thickness of Si-sensors: 175 </a:t>
            </a:r>
            <a:r>
              <a:rPr lang="en-US" sz="2000" dirty="0" err="1"/>
              <a:t>mkm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2185" y="2784596"/>
            <a:ext cx="381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218" y="182963"/>
            <a:ext cx="9017357" cy="62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610" y="1110256"/>
            <a:ext cx="7610066" cy="548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167" y="383340"/>
            <a:ext cx="358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Module</a:t>
            </a:r>
            <a:r>
              <a:rPr lang="ru-RU" sz="2400" b="1" dirty="0"/>
              <a:t> </a:t>
            </a:r>
            <a:r>
              <a:rPr lang="en-US" sz="2400" b="1" dirty="0"/>
              <a:t>of Si-beam tracker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44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682" y="308008"/>
            <a:ext cx="807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Секция </a:t>
            </a:r>
            <a:r>
              <a:rPr lang="ru-RU" sz="2400" dirty="0" err="1"/>
              <a:t>ионопровода</a:t>
            </a:r>
            <a:r>
              <a:rPr lang="ru-RU" sz="2400" dirty="0"/>
              <a:t> с </a:t>
            </a:r>
            <a:r>
              <a:rPr lang="en-US" sz="2400" dirty="0"/>
              <a:t> </a:t>
            </a:r>
            <a:r>
              <a:rPr lang="ru-RU" sz="2400" dirty="0"/>
              <a:t>тремя модулями </a:t>
            </a:r>
            <a:r>
              <a:rPr lang="en-US" sz="2400" dirty="0"/>
              <a:t>Si-beam tracker ±15°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763" y="769673"/>
            <a:ext cx="7864054" cy="55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0144" y="1117827"/>
            <a:ext cx="8867775" cy="5305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144" y="194497"/>
            <a:ext cx="4559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magnet_SP41_on_BM@N_22_10_18 Model </a:t>
            </a:r>
            <a:endParaRPr lang="ru-RU" dirty="0"/>
          </a:p>
          <a:p>
            <a:r>
              <a:rPr lang="ru-RU" dirty="0"/>
              <a:t>   </a:t>
            </a:r>
            <a:r>
              <a:rPr lang="ru-RU" dirty="0" err="1"/>
              <a:t>Semen</a:t>
            </a:r>
            <a:r>
              <a:rPr lang="ru-RU" dirty="0"/>
              <a:t> </a:t>
            </a:r>
            <a:r>
              <a:rPr lang="ru-RU" dirty="0" err="1"/>
              <a:t>Piaydin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99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43138-0622-4EBC-ADBB-1002339A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1" y="1"/>
            <a:ext cx="11694695" cy="129941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Вариант коммерчески доступного </a:t>
            </a:r>
            <a:r>
              <a:rPr lang="en-US" sz="3200" b="1" dirty="0"/>
              <a:t>FE - </a:t>
            </a:r>
            <a:r>
              <a:rPr lang="ru-RU" sz="3200" b="1" dirty="0"/>
              <a:t>чипа </a:t>
            </a:r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VATAHDR16.2)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/>
              <a:t>на основе ЗЧУ с большим динамическим диапазоном </a:t>
            </a:r>
            <a:r>
              <a:rPr lang="ru-RU" sz="3200" b="1" dirty="0">
                <a:solidFill>
                  <a:srgbClr val="C00000"/>
                </a:solidFill>
              </a:rPr>
              <a:t>(+/- 20 </a:t>
            </a:r>
            <a:r>
              <a:rPr lang="ru-RU" sz="3200" b="1" dirty="0" err="1">
                <a:solidFill>
                  <a:srgbClr val="C00000"/>
                </a:solidFill>
              </a:rPr>
              <a:t>рС</a:t>
            </a:r>
            <a:r>
              <a:rPr lang="ru-RU" sz="3200" b="1" dirty="0">
                <a:solidFill>
                  <a:srgbClr val="C00000"/>
                </a:solidFill>
              </a:rPr>
              <a:t>) </a:t>
            </a:r>
            <a:r>
              <a:rPr lang="ru-RU" sz="3200" b="1" dirty="0"/>
              <a:t>и </a:t>
            </a:r>
            <a:r>
              <a:rPr lang="ru-RU" sz="3200" b="1" dirty="0" err="1"/>
              <a:t>мультиплексером</a:t>
            </a:r>
            <a:r>
              <a:rPr lang="ru-RU" sz="3200" b="1" dirty="0"/>
              <a:t> на 64 стрипа с коротким временем интегрирования </a:t>
            </a:r>
            <a:r>
              <a:rPr lang="ru-RU" sz="3200" b="1" dirty="0">
                <a:solidFill>
                  <a:srgbClr val="C00000"/>
                </a:solidFill>
              </a:rPr>
              <a:t>(50÷300 </a:t>
            </a:r>
            <a:r>
              <a:rPr lang="ru-RU" sz="3200" b="1" dirty="0" err="1">
                <a:solidFill>
                  <a:srgbClr val="C00000"/>
                </a:solidFill>
              </a:rPr>
              <a:t>нс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25D8EE-41A4-419F-B372-8228CD7CD48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32546"/>
            <a:ext cx="6095999" cy="4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F29ADD-D718-477F-86DA-5377D751D9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1486391"/>
              </p:ext>
            </p:extLst>
          </p:nvPr>
        </p:nvGraphicFramePr>
        <p:xfrm>
          <a:off x="6096000" y="1732547"/>
          <a:ext cx="5919537" cy="45399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80594">
                  <a:extLst>
                    <a:ext uri="{9D8B030D-6E8A-4147-A177-3AD203B41FA5}">
                      <a16:colId xmlns:a16="http://schemas.microsoft.com/office/drawing/2014/main" val="2159279188"/>
                    </a:ext>
                  </a:extLst>
                </a:gridCol>
                <a:gridCol w="2838943">
                  <a:extLst>
                    <a:ext uri="{9D8B030D-6E8A-4147-A177-3AD203B41FA5}">
                      <a16:colId xmlns:a16="http://schemas.microsoft.com/office/drawing/2014/main" val="1647782513"/>
                    </a:ext>
                  </a:extLst>
                </a:gridCol>
              </a:tblGrid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каналов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589278437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Входной заряд</a:t>
                      </a:r>
                      <a:r>
                        <a:rPr lang="ru-RU" sz="1200">
                          <a:effectLst/>
                        </a:rPr>
                        <a:t> (динамический диапазон)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C </a:t>
                      </a:r>
                      <a:r>
                        <a:rPr lang="en-US" sz="1200">
                          <a:effectLst/>
                        </a:rPr>
                        <a:t>÷ +50pC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857075138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формировки </a:t>
                      </a:r>
                      <a:r>
                        <a:rPr lang="en-US" sz="1200">
                          <a:effectLst/>
                        </a:rPr>
                        <a:t>read</a:t>
                      </a: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out</a:t>
                      </a:r>
                      <a:r>
                        <a:rPr lang="ru-RU" sz="1200">
                          <a:effectLst/>
                        </a:rPr>
                        <a:t> сигнала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50ns, 100ns, 150ns, 300ns. Programming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2828400656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Триггер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trigger output (Trigger-OR)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3673814308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формировки триггерного сигнала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50ns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653952348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Шум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ENC =</a:t>
                      </a:r>
                      <a:r>
                        <a:rPr lang="ru-RU" sz="1200">
                          <a:effectLst/>
                        </a:rPr>
                        <a:t> 1</a:t>
                      </a:r>
                      <a:r>
                        <a:rPr lang="en-US" sz="1200">
                          <a:effectLst/>
                        </a:rPr>
                        <a:t>fC without load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1777426932"/>
                  </a:ext>
                </a:extLst>
              </a:tr>
              <a:tr h="444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Регулируемый порог для триггерного сигнала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External + 4-bit threshold trim-DAC/ch.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2781857096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Усиление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2-gain settings programmable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3031150122"/>
                  </a:ext>
                </a:extLst>
              </a:tr>
              <a:tr h="1058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Выход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Analog multiplexed output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 pulse height samples, serial output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Differential current and voltage output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763832900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Потребляемая мощность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ASIC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960mW max. depending on settings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824480604"/>
                  </a:ext>
                </a:extLst>
              </a:tr>
              <a:tr h="337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Питание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+2.5V, -2.5V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346280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74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CE180-9C10-4C4C-A9A7-8EA6ACEE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1"/>
            <a:ext cx="11935326" cy="1684420"/>
          </a:xfrm>
        </p:spPr>
        <p:txBody>
          <a:bodyPr>
            <a:normAutofit/>
          </a:bodyPr>
          <a:lstStyle/>
          <a:p>
            <a:r>
              <a:rPr lang="ru-RU" sz="2400" b="1" dirty="0"/>
              <a:t>Ионизационные потери и величины электрических сигналов со стрипов </a:t>
            </a:r>
            <a:r>
              <a:rPr lang="en-US" sz="2400" b="1" dirty="0"/>
              <a:t>Si-</a:t>
            </a:r>
            <a:r>
              <a:rPr lang="ru-RU" sz="2400" b="1" dirty="0"/>
              <a:t>детекторов/175 мкм при прохождении ионов криптона и золота с Е=4 ГэВ/нуклон </a:t>
            </a:r>
            <a:r>
              <a:rPr lang="ru-RU" sz="2400" i="1" dirty="0"/>
              <a:t>(расчеты: </a:t>
            </a:r>
            <a:r>
              <a:rPr lang="ru-RU" sz="2400" i="1" dirty="0" err="1"/>
              <a:t>Б.Топко</a:t>
            </a:r>
            <a:r>
              <a:rPr lang="ru-RU" sz="2400" i="1" dirty="0"/>
              <a:t>)</a:t>
            </a:r>
            <a:br>
              <a:rPr lang="ru-RU" sz="2000" dirty="0"/>
            </a:br>
            <a:r>
              <a:rPr lang="ru-RU" sz="2400" b="1" i="1" dirty="0">
                <a:solidFill>
                  <a:srgbClr val="C00000"/>
                </a:solidFill>
              </a:rPr>
              <a:t>Золото</a:t>
            </a:r>
            <a:r>
              <a:rPr lang="ru-RU" sz="2400" dirty="0"/>
              <a:t>: ∆Е = 452 МэВ/175мкм/</a:t>
            </a:r>
            <a:r>
              <a:rPr lang="en-US" sz="2400" dirty="0"/>
              <a:t>Si</a:t>
            </a:r>
            <a:r>
              <a:rPr lang="ru-RU" sz="2400" dirty="0"/>
              <a:t>, сигнал (заряд)=20 </a:t>
            </a:r>
            <a:r>
              <a:rPr lang="ru-RU" sz="2400" dirty="0" err="1"/>
              <a:t>пК</a:t>
            </a:r>
            <a:r>
              <a:rPr lang="ru-RU" sz="2400" dirty="0"/>
              <a:t>, ток (20нс)= 1×10</a:t>
            </a:r>
            <a:r>
              <a:rPr lang="ru-RU" sz="2400" baseline="30000" dirty="0"/>
              <a:t>-3</a:t>
            </a:r>
            <a:r>
              <a:rPr lang="ru-RU" sz="2400" dirty="0"/>
              <a:t> А</a:t>
            </a:r>
            <a:br>
              <a:rPr lang="ru-RU" sz="2400" dirty="0"/>
            </a:br>
            <a:r>
              <a:rPr lang="ru-RU" sz="2400" b="1" i="1" dirty="0">
                <a:solidFill>
                  <a:srgbClr val="0070C0"/>
                </a:solidFill>
              </a:rPr>
              <a:t>Криптон</a:t>
            </a:r>
            <a:r>
              <a:rPr lang="ru-RU" sz="2400" dirty="0"/>
              <a:t>: ∆Е = 92 МэВ/175мкм/</a:t>
            </a:r>
            <a:r>
              <a:rPr lang="en-US" sz="2400" dirty="0"/>
              <a:t>Si</a:t>
            </a:r>
            <a:r>
              <a:rPr lang="ru-RU" sz="2400" dirty="0"/>
              <a:t>, сигнал (заряд)=4 </a:t>
            </a:r>
            <a:r>
              <a:rPr lang="ru-RU" sz="2400" dirty="0" err="1"/>
              <a:t>пК</a:t>
            </a:r>
            <a:r>
              <a:rPr lang="ru-RU" sz="2400" dirty="0"/>
              <a:t>, ток (20нс)= 0.2×10</a:t>
            </a:r>
            <a:r>
              <a:rPr lang="ru-RU" sz="2400" baseline="30000" dirty="0"/>
              <a:t>-3</a:t>
            </a:r>
            <a:r>
              <a:rPr lang="ru-RU" sz="2400" dirty="0"/>
              <a:t> 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9226A30-712A-458F-AC87-3AAFFF2338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" y="1804737"/>
            <a:ext cx="5650832" cy="502117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6144A5A-A988-4EC7-A16C-0EC330817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04737"/>
            <a:ext cx="5650831" cy="5021178"/>
          </a:xfrm>
        </p:spPr>
      </p:pic>
    </p:spTree>
    <p:extLst>
      <p:ext uri="{BB962C8B-B14F-4D97-AF65-F5344CB8AC3E}">
        <p14:creationId xmlns:p14="http://schemas.microsoft.com/office/powerpoint/2010/main" val="2231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6C6E3-ADAF-4424-8B1D-5675618B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633356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Выводы:</a:t>
            </a:r>
            <a:br>
              <a:rPr lang="ru-RU" sz="2800" b="1" dirty="0"/>
            </a:br>
            <a:br>
              <a:rPr lang="ru-RU" sz="2800" dirty="0"/>
            </a:br>
            <a:r>
              <a:rPr lang="ru-RU" sz="2800" dirty="0"/>
              <a:t> - разработаны и находятся в изготовлении детали точной механики координатных плоскостей (НПО «АТОМ», отв. </a:t>
            </a:r>
            <a:r>
              <a:rPr lang="ru-RU" sz="2800" dirty="0" err="1"/>
              <a:t>Е.В.Зубарев</a:t>
            </a:r>
            <a:r>
              <a:rPr lang="ru-RU" sz="2800" dirty="0"/>
              <a:t>);</a:t>
            </a:r>
            <a:br>
              <a:rPr lang="ru-RU" sz="2800" dirty="0"/>
            </a:br>
            <a:r>
              <a:rPr lang="ru-RU" sz="2800" dirty="0"/>
              <a:t>- разработана эскизная документация координатных плоскостей и вакуумных камер для профилометров (2 плоскости по 32х32 стрипа) и пучкового </a:t>
            </a:r>
            <a:r>
              <a:rPr lang="ru-RU" sz="2800" dirty="0" err="1"/>
              <a:t>трекера</a:t>
            </a:r>
            <a:r>
              <a:rPr lang="ru-RU" sz="2800" dirty="0"/>
              <a:t> (3 плоскости по128х128 стрипов);</a:t>
            </a:r>
            <a:br>
              <a:rPr lang="ru-RU" sz="2800" dirty="0"/>
            </a:br>
            <a:r>
              <a:rPr lang="ru-RU" sz="2800" dirty="0"/>
              <a:t>- выполняются три договора </a:t>
            </a:r>
            <a:r>
              <a:rPr lang="ru-RU" sz="2800" dirty="0" err="1"/>
              <a:t>микростриповые</a:t>
            </a:r>
            <a:r>
              <a:rPr lang="ru-RU" sz="2800" dirty="0"/>
              <a:t> детекторы (НИИМВ, </a:t>
            </a:r>
            <a:r>
              <a:rPr lang="ru-RU" sz="2800" dirty="0" err="1"/>
              <a:t>г.Зеленоград</a:t>
            </a:r>
            <a:r>
              <a:rPr lang="ru-RU" sz="2800" dirty="0"/>
              <a:t>) и один договор </a:t>
            </a:r>
            <a:r>
              <a:rPr lang="en-US" sz="2800" dirty="0"/>
              <a:t>pitch adapter</a:t>
            </a:r>
            <a:r>
              <a:rPr lang="ru-RU" sz="2800" dirty="0"/>
              <a:t> (ЗНТЦ, </a:t>
            </a:r>
            <a:r>
              <a:rPr lang="ru-RU" sz="2800" dirty="0" err="1"/>
              <a:t>г.Зеленоград</a:t>
            </a:r>
            <a:r>
              <a:rPr lang="ru-RU" sz="2800" dirty="0"/>
              <a:t>);</a:t>
            </a:r>
            <a:br>
              <a:rPr lang="ru-RU" sz="2800" dirty="0"/>
            </a:br>
            <a:r>
              <a:rPr lang="ru-RU" sz="2800" dirty="0"/>
              <a:t>- в стадии создания стенд для тестирования собранных электронных плат (640 каналов/плата) и собранных детекторных модулей;</a:t>
            </a:r>
            <a:br>
              <a:rPr lang="ru-RU" sz="2800" dirty="0"/>
            </a:br>
            <a:r>
              <a:rPr lang="ru-RU" sz="2800" dirty="0"/>
              <a:t>- разрабатывается электроника для профилометра и пучкового </a:t>
            </a:r>
            <a:r>
              <a:rPr lang="ru-RU" sz="2800" dirty="0" err="1"/>
              <a:t>трекера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- в стадии ремонта и реконструкции технологическая зона комн.115 корп.215 (покупка автомата УЗС </a:t>
            </a:r>
            <a:r>
              <a:rPr lang="en-US" sz="2800" dirty="0"/>
              <a:t> DELVOTEC-M17S,</a:t>
            </a:r>
            <a:r>
              <a:rPr lang="ru-RU" sz="2800" dirty="0"/>
              <a:t> создание нового технологического бокса класса чистоты - 10 000);</a:t>
            </a:r>
            <a:br>
              <a:rPr lang="ru-RU" sz="2800" dirty="0"/>
            </a:br>
            <a:r>
              <a:rPr lang="ru-RU" sz="2800" dirty="0"/>
              <a:t>- ожидаемая дата начала сборки детекторных модулей – сентябрь-2019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362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F8AF7-9106-47E9-8EDC-9EC9278B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Запасные слайды к обсуждению</a:t>
            </a:r>
          </a:p>
        </p:txBody>
      </p:sp>
    </p:spTree>
    <p:extLst>
      <p:ext uri="{BB962C8B-B14F-4D97-AF65-F5344CB8AC3E}">
        <p14:creationId xmlns:p14="http://schemas.microsoft.com/office/powerpoint/2010/main" val="222633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7F78B-9DBB-432C-AB8B-0AE66B9B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23"/>
            <a:ext cx="10515600" cy="789907"/>
          </a:xfrm>
        </p:spPr>
        <p:txBody>
          <a:bodyPr>
            <a:normAutofit/>
          </a:bodyPr>
          <a:lstStyle/>
          <a:p>
            <a:r>
              <a:rPr lang="ru-RU" sz="2400" b="1" i="1" dirty="0"/>
              <a:t>Что необходимо сделать для создания пучковых плоскостей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DE6E1-5703-4B87-98C7-1B347AC8F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6" y="882316"/>
            <a:ext cx="10936704" cy="56105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Разработать координатные плоскости (конструкция 2018)</a:t>
            </a:r>
          </a:p>
          <a:p>
            <a:r>
              <a:rPr lang="ru-RU" dirty="0"/>
              <a:t>Приобрести 175 мкм </a:t>
            </a:r>
            <a:r>
              <a:rPr lang="en-US" dirty="0"/>
              <a:t>Si-</a:t>
            </a:r>
            <a:r>
              <a:rPr lang="ru-RU" dirty="0"/>
              <a:t>пластины (договор подписан)</a:t>
            </a:r>
          </a:p>
          <a:p>
            <a:r>
              <a:rPr lang="ru-RU" dirty="0"/>
              <a:t>Заказать и изготовить детекторы (Зеленоград, дог. в стадии согласования, июль-2019)</a:t>
            </a:r>
            <a:endParaRPr lang="en-US" dirty="0"/>
          </a:p>
          <a:p>
            <a:r>
              <a:rPr lang="ru-RU" dirty="0"/>
              <a:t>Собрать и протестировать плоскости без- и с </a:t>
            </a:r>
            <a:r>
              <a:rPr lang="en-US" dirty="0"/>
              <a:t>FE-</a:t>
            </a:r>
            <a:r>
              <a:rPr lang="ru-RU" dirty="0"/>
              <a:t>электроникой </a:t>
            </a:r>
          </a:p>
          <a:p>
            <a:r>
              <a:rPr lang="ru-RU" dirty="0"/>
              <a:t>Заказать чипы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VATAHDR16.2</a:t>
            </a:r>
            <a:r>
              <a:rPr lang="ru-RU" dirty="0"/>
              <a:t> (договор)</a:t>
            </a:r>
          </a:p>
          <a:p>
            <a:r>
              <a:rPr lang="ru-RU" dirty="0"/>
              <a:t>Разработать </a:t>
            </a:r>
            <a:r>
              <a:rPr lang="en-US" dirty="0"/>
              <a:t>FE-</a:t>
            </a:r>
            <a:r>
              <a:rPr lang="ru-RU" dirty="0"/>
              <a:t>электронику (2 типа- профилометр/</a:t>
            </a:r>
            <a:r>
              <a:rPr lang="ru-RU" dirty="0" err="1"/>
              <a:t>трекер</a:t>
            </a:r>
            <a:r>
              <a:rPr lang="ru-RU" dirty="0"/>
              <a:t>), заказать платы, сборка, тесты</a:t>
            </a:r>
          </a:p>
          <a:p>
            <a:r>
              <a:rPr lang="ru-RU" dirty="0"/>
              <a:t>Определить тип станций под детекторы (размеры, конструктив), вакуумные разъемы (тип)</a:t>
            </a:r>
          </a:p>
          <a:p>
            <a:r>
              <a:rPr lang="ru-RU" dirty="0"/>
              <a:t>Определить необходимое число блоков АЦП/</a:t>
            </a:r>
            <a:r>
              <a:rPr lang="en-US" dirty="0"/>
              <a:t>U40</a:t>
            </a:r>
            <a:endParaRPr lang="ru-RU" dirty="0"/>
          </a:p>
          <a:p>
            <a:r>
              <a:rPr lang="en-US" dirty="0"/>
              <a:t>LV, HV</a:t>
            </a:r>
            <a:r>
              <a:rPr lang="ru-RU" dirty="0"/>
              <a:t>, кабели, охлаждение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36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B3147-E9EA-4646-AC70-F269FDD2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616"/>
          </a:xfrm>
        </p:spPr>
        <p:txBody>
          <a:bodyPr>
            <a:normAutofit/>
          </a:bodyPr>
          <a:lstStyle/>
          <a:p>
            <a:r>
              <a:rPr lang="en-US" sz="2400" b="1" dirty="0"/>
              <a:t>1.  Forward Si tracking detectors-planes</a:t>
            </a:r>
            <a:endParaRPr lang="ru-RU" sz="2400" b="1" i="1" dirty="0"/>
          </a:p>
        </p:txBody>
      </p:sp>
      <p:pic>
        <p:nvPicPr>
          <p:cNvPr id="5" name="Содержимое 3" descr="tmp.png"/>
          <p:cNvPicPr>
            <a:picLocks noChangeAspect="1"/>
          </p:cNvPicPr>
          <p:nvPr/>
        </p:nvPicPr>
        <p:blipFill>
          <a:blip r:embed="rId2" cstate="print"/>
          <a:srcRect l="31971" t="20228" r="16490" b="23797"/>
          <a:stretch>
            <a:fillRect/>
          </a:stretch>
        </p:blipFill>
        <p:spPr>
          <a:xfrm>
            <a:off x="1904700" y="986319"/>
            <a:ext cx="3561151" cy="5477020"/>
          </a:xfrm>
          <a:prstGeom prst="rect">
            <a:avLst/>
          </a:prstGeom>
        </p:spPr>
      </p:pic>
      <p:pic>
        <p:nvPicPr>
          <p:cNvPr id="6" name="Содержимое 6" descr="tmp.png"/>
          <p:cNvPicPr>
            <a:picLocks noChangeAspect="1"/>
          </p:cNvPicPr>
          <p:nvPr/>
        </p:nvPicPr>
        <p:blipFill>
          <a:blip r:embed="rId3" cstate="print"/>
          <a:srcRect l="7619" t="12118" r="2381" b="14474"/>
          <a:stretch>
            <a:fillRect/>
          </a:stretch>
        </p:blipFill>
        <p:spPr>
          <a:xfrm>
            <a:off x="6256962" y="1054359"/>
            <a:ext cx="5160741" cy="53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391D96-4BF7-478A-9783-59285F78F546}"/>
              </a:ext>
            </a:extLst>
          </p:cNvPr>
          <p:cNvSpPr/>
          <p:nvPr/>
        </p:nvSpPr>
        <p:spPr>
          <a:xfrm>
            <a:off x="125506" y="454596"/>
            <a:ext cx="11940988" cy="594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Краткие итоги совещания 09.11.2018 по вопросу «Координатные кремниевые плоскости для пучковых измерений в вакуумной трубе»: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к сведению информацию по разработке, изготовлению координатных детекторов на основе ДС-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стриповых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кремниевых детекторов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Предложено:</a:t>
            </a:r>
          </a:p>
          <a:p>
            <a:pPr marL="899160"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2 плоскости по (32х32) стрипа для профилометра;</a:t>
            </a:r>
          </a:p>
          <a:p>
            <a:pPr marL="899160"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3 плоскости по (128х128) стрипов для пучкового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трекера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все кремниевые детекторы имеют толщину 175 мкм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3. 		Предложено 2 варианта электроники:</a:t>
            </a:r>
          </a:p>
          <a:p>
            <a:pPr marL="1348740" indent="38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вар.1 – на основе интегральных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бескорпусных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чипов с большим динамическим диапазоном (+\-20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короткими временами формировки (100,150, 300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нсек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с мультиплексированием 64 каналов на 1 вход АЦП;</a:t>
            </a:r>
          </a:p>
          <a:p>
            <a:pPr marL="1348740" indent="38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вар. 2 – на основе быстрых ОУ с параллельным способом регистрации всех 768 стрипов на быстрых АЦП.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4.  Дискуссия по вариантам электроники:</a:t>
            </a:r>
          </a:p>
          <a:p>
            <a:pPr marL="1798320" indent="-44577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вар.1 – вызывает опасение (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М.Н.Капишин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наличия «лишних хитов» по триггеру при интенсивности ионов 10</a:t>
            </a:r>
            <a:r>
              <a:rPr lang="ru-RU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сек</a:t>
            </a:r>
            <a:r>
              <a:rPr lang="ru-RU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(спил), опасение не лишено оснований;</a:t>
            </a:r>
          </a:p>
          <a:p>
            <a:pPr marL="1798320" indent="-44577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вар.2 – необходимость 768 входов АЦП (12 блоков АЦП) для параллельной регистрации быстрых сигналов (50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нсек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со стрипов не вызвала отрицательной реакции у экспертов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С.Н.Базылев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его мнение состоит в том, что это реализуемый вариант).</a:t>
            </a: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Представленная конструкция плоскостей принята с замечаниями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С.Пиядина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заключающимися в том, что необходимо согласовать размеры фланцев на детекторных  станциях и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О.Тарасову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надо учесть при дальнейшей детальной проработке конструкции утвержденные размеры. Но в то же время никто не запрещает нам иметь для 5 станций под кремниевые плоскости свою геометрию, отличную от триггерных станций.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следующему совещанию нам необходимо представить варианты детекторных станций с размерами, которые предварительно согласованы с  концепцией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С.Пиядина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этого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О.Тарасов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А.Колесников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С.Пиядин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между собой определить все размеры.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Н.Замятин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09.11.2018</a:t>
            </a:r>
          </a:p>
        </p:txBody>
      </p:sp>
    </p:spTree>
    <p:extLst>
      <p:ext uri="{BB962C8B-B14F-4D97-AF65-F5344CB8AC3E}">
        <p14:creationId xmlns:p14="http://schemas.microsoft.com/office/powerpoint/2010/main" val="368244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D27503-BE9F-4B6B-9D15-19B73380F5BA}"/>
              </a:ext>
            </a:extLst>
          </p:cNvPr>
          <p:cNvSpPr/>
          <p:nvPr/>
        </p:nvSpPr>
        <p:spPr>
          <a:xfrm>
            <a:off x="417095" y="527261"/>
            <a:ext cx="109367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Спецификация на тонкие 175 мкм (32х32)-ДС-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стриповые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кремниевые детекторы: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двухсторонний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стриповый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детектор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coupling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число детекторов – 10 шт.;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толщина детектора – 175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число стрипов – по 32 на каждой стороне;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шаг (р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itch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стрипов – 1870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габариты по линии реза - (60000×60000) 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+/-10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(старые ФШ);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стереоугол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 стрипами - 90°;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 поверхности стрипов без пассивации;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полный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темновой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ток детектора – не более 1 мкА/100 В;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кремниевые пластины со следующими параметрами: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исходный кремний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FZ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тип проводимости  - n-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type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удельное сопротивление – не менее 5 кОм*см;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ориентация – (111);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толщина – 175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поверхность – двух сторонняя полировка.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Спецификацию составил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Н.И.Замятин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07.11.2018.</a:t>
            </a: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6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B58E02-A644-43C8-8239-D97187C22625}"/>
              </a:ext>
            </a:extLst>
          </p:cNvPr>
          <p:cNvSpPr/>
          <p:nvPr/>
        </p:nvSpPr>
        <p:spPr>
          <a:xfrm>
            <a:off x="465221" y="0"/>
            <a:ext cx="1172677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Спецификация на тонкие 175 мкм (120х120)-ДС-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стриповые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кремниевые детекторы: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двухсторонний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стриповый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детектор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coupling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число детекторов – 15 шт.;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толщина детектора – 175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число стрипов – 12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шт. на каждой стороне;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шаг (р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itch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стрипов – 500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габариты по линии реза - (63000×63000) 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+/-10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стереоугол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 стрипами - 90°;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 поверхности стрипов без пассивации;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толщина алюминиевой металлизации – не менее 0.7 мкм (под УЗС);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габариты площадок под УЗ-сварку на обеих концах стрипов – 300х300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площадки под УЗС располагаются по два ряда на каждом конце стрипов;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расстояние между рядами площадок – 2 мм (*);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расстояние внешних площадок от внутреннего ОК – 100 мкм (*);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полный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темновой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ток детектора – не более 1 мкА/100 В;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кремниевые пластины со следующими параметрами: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исходный кремний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FZ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тип проводимости  - n-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type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удельное сопротивление – не менее 5 кОм*см;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ориентация – (111);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толщина – 175 мкм;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поверхность – двух сторонняя полировка.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Спецификацию составил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Н.И.Замятин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07.11.2018.</a:t>
            </a:r>
          </a:p>
        </p:txBody>
      </p:sp>
    </p:spTree>
    <p:extLst>
      <p:ext uri="{BB962C8B-B14F-4D97-AF65-F5344CB8AC3E}">
        <p14:creationId xmlns:p14="http://schemas.microsoft.com/office/powerpoint/2010/main" val="34660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D0085-5A1C-410B-A11A-F2F5E685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z-position of the planes Si-detectors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tmp.png"/>
          <p:cNvPicPr>
            <a:picLocks noChangeAspect="1"/>
          </p:cNvPicPr>
          <p:nvPr/>
        </p:nvPicPr>
        <p:blipFill>
          <a:blip r:embed="rId2" cstate="print"/>
          <a:srcRect l="15230" t="12118" r="24987" b="22890"/>
          <a:stretch>
            <a:fillRect/>
          </a:stretch>
        </p:blipFill>
        <p:spPr>
          <a:xfrm>
            <a:off x="2383604" y="1054103"/>
            <a:ext cx="7068621" cy="54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8786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en-US" sz="2400" b="1" dirty="0"/>
              <a:t>Front view of the trigger multiplicity plane and three forward microstrips planes</a:t>
            </a:r>
            <a:endParaRPr lang="ru-RU" sz="2400" b="1" dirty="0"/>
          </a:p>
        </p:txBody>
      </p:sp>
      <p:pic>
        <p:nvPicPr>
          <p:cNvPr id="11" name="Содержимое 5" descr="установка 5-7-9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372" t="10435" r="11899" b="15821"/>
          <a:stretch>
            <a:fillRect/>
          </a:stretch>
        </p:blipFill>
        <p:spPr>
          <a:xfrm>
            <a:off x="2486347" y="1078786"/>
            <a:ext cx="7574556" cy="558316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E1C27-6AF1-4610-A125-F36CB14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8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Si tracking detectors/half planes</a:t>
            </a:r>
            <a:r>
              <a:rPr lang="ru-RU" sz="3200" b="1" dirty="0"/>
              <a:t> </a:t>
            </a:r>
            <a:r>
              <a:rPr lang="en-US" sz="3200" b="1" dirty="0"/>
              <a:t>design</a:t>
            </a:r>
            <a:endParaRPr lang="ru-RU" sz="3200" dirty="0"/>
          </a:p>
        </p:txBody>
      </p:sp>
      <p:pic>
        <p:nvPicPr>
          <p:cNvPr id="4" name="Содержимое 3" descr="Pages from картинки к совещанию 11-04-19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59" t="10433" r="4521" b="12116"/>
          <a:stretch>
            <a:fillRect/>
          </a:stretch>
        </p:blipFill>
        <p:spPr>
          <a:xfrm>
            <a:off x="849303" y="1767155"/>
            <a:ext cx="7251717" cy="4376791"/>
          </a:xfrm>
        </p:spPr>
      </p:pic>
      <p:sp>
        <p:nvSpPr>
          <p:cNvPr id="6" name="TextBox 5"/>
          <p:cNvSpPr txBox="1"/>
          <p:nvPr/>
        </p:nvSpPr>
        <p:spPr>
          <a:xfrm>
            <a:off x="5445661" y="1550415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</a:t>
            </a:r>
            <a:r>
              <a:rPr lang="en-US" dirty="0"/>
              <a:t>-modules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5568952" y="1919747"/>
            <a:ext cx="487614" cy="6683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5812404" y="1919747"/>
            <a:ext cx="244162" cy="9745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67493" y="1725433"/>
            <a:ext cx="353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electromagnetic and light shielding:</a:t>
            </a:r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 flipH="1">
            <a:off x="7529886" y="2094765"/>
            <a:ext cx="1504758" cy="7199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2814" y="1343770"/>
            <a:ext cx="16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Supporting bars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3967755" y="1713102"/>
            <a:ext cx="834833" cy="87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2"/>
          </p:cNvCxnSpPr>
          <p:nvPr/>
        </p:nvCxnSpPr>
        <p:spPr>
          <a:xfrm flipH="1">
            <a:off x="3768918" y="1713102"/>
            <a:ext cx="198837" cy="6404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1622" y="1661823"/>
            <a:ext cx="18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electronics boards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987826" y="2051437"/>
            <a:ext cx="1049572" cy="6838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2"/>
          </p:cNvCxnSpPr>
          <p:nvPr/>
        </p:nvCxnSpPr>
        <p:spPr>
          <a:xfrm>
            <a:off x="1991338" y="2031155"/>
            <a:ext cx="457664" cy="13481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13697" y="2623930"/>
            <a:ext cx="37424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*Al</a:t>
            </a:r>
            <a:r>
              <a:rPr lang="en-US" dirty="0"/>
              <a:t> foil  (</a:t>
            </a:r>
            <a:r>
              <a:rPr lang="ru-RU" dirty="0"/>
              <a:t>25</a:t>
            </a:r>
            <a:r>
              <a:rPr lang="en-US" dirty="0"/>
              <a:t> µm,</a:t>
            </a:r>
            <a:r>
              <a:rPr lang="ru-RU" dirty="0"/>
              <a:t> </a:t>
            </a:r>
            <a:r>
              <a:rPr lang="ru-RU" i="1" dirty="0"/>
              <a:t>Х</a:t>
            </a:r>
            <a:r>
              <a:rPr lang="ru-RU" i="1" baseline="-25000" dirty="0"/>
              <a:t>0</a:t>
            </a:r>
            <a:r>
              <a:rPr lang="en-US" i="1" baseline="-25000" dirty="0"/>
              <a:t>(</a:t>
            </a:r>
            <a:r>
              <a:rPr lang="en-US" b="1" i="1" baseline="-25000" dirty="0"/>
              <a:t>Al</a:t>
            </a:r>
            <a:r>
              <a:rPr lang="en-US" i="1" baseline="-25000" dirty="0"/>
              <a:t>) </a:t>
            </a:r>
            <a:r>
              <a:rPr lang="en-US" i="1" dirty="0"/>
              <a:t>=21.82 g/cm</a:t>
            </a:r>
            <a:r>
              <a:rPr lang="en-US" i="1" baseline="30000" dirty="0"/>
              <a:t>2</a:t>
            </a:r>
            <a:r>
              <a:rPr lang="en-US" dirty="0"/>
              <a:t>)</a:t>
            </a:r>
          </a:p>
          <a:p>
            <a:r>
              <a:rPr lang="en-US" b="1" dirty="0"/>
              <a:t>*AIREX C 70.75-foam, 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r>
              <a:rPr lang="en-US" i="1" dirty="0"/>
              <a:t>H</a:t>
            </a:r>
            <a:r>
              <a:rPr lang="en-US" i="1" baseline="-25000" dirty="0"/>
              <a:t>3</a:t>
            </a:r>
            <a:r>
              <a:rPr lang="en-US" i="1" dirty="0"/>
              <a:t>Cl</a:t>
            </a:r>
            <a:r>
              <a:rPr lang="en-US" b="1" i="1" dirty="0"/>
              <a:t> </a:t>
            </a:r>
            <a:r>
              <a:rPr lang="en-US" i="1" dirty="0"/>
              <a:t>(3 mm,</a:t>
            </a:r>
          </a:p>
          <a:p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(???)</a:t>
            </a:r>
            <a:r>
              <a:rPr lang="ru-RU" i="1" dirty="0">
                <a:solidFill>
                  <a:srgbClr val="FF0000"/>
                </a:solidFill>
              </a:rPr>
              <a:t>Х</a:t>
            </a:r>
            <a:r>
              <a:rPr lang="ru-RU" i="1" baseline="-25000" dirty="0">
                <a:solidFill>
                  <a:srgbClr val="FF0000"/>
                </a:solidFill>
              </a:rPr>
              <a:t>0</a:t>
            </a:r>
            <a:r>
              <a:rPr lang="en-US" i="1" baseline="-25000" dirty="0">
                <a:solidFill>
                  <a:srgbClr val="FF0000"/>
                </a:solidFill>
              </a:rPr>
              <a:t>(C2H3Cl) </a:t>
            </a:r>
            <a:r>
              <a:rPr lang="en-US" i="1" dirty="0">
                <a:solidFill>
                  <a:srgbClr val="FF0000"/>
                </a:solidFill>
              </a:rPr>
              <a:t>=30.0 g/cm</a:t>
            </a:r>
            <a:r>
              <a:rPr lang="en-US" i="1" baseline="30000" dirty="0">
                <a:solidFill>
                  <a:srgbClr val="FF0000"/>
                </a:solidFill>
              </a:rPr>
              <a:t>2</a:t>
            </a:r>
            <a:r>
              <a:rPr lang="en-US" i="1" dirty="0"/>
              <a:t>).</a:t>
            </a:r>
          </a:p>
          <a:p>
            <a:endParaRPr lang="en-US" b="1" i="1" dirty="0"/>
          </a:p>
          <a:p>
            <a:r>
              <a:rPr lang="en-US" dirty="0"/>
              <a:t>Foam wall  as a mechanical support</a:t>
            </a:r>
          </a:p>
          <a:p>
            <a:r>
              <a:rPr lang="en-US" dirty="0"/>
              <a:t>(AIREX C 70.75,  3mm thickness, </a:t>
            </a:r>
          </a:p>
          <a:p>
            <a:r>
              <a:rPr lang="en-US" dirty="0"/>
              <a:t>density 80 kg/m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  <a:p>
            <a:r>
              <a:rPr lang="en-US" dirty="0"/>
              <a:t>Per unit area (two walls of shielding): </a:t>
            </a:r>
          </a:p>
          <a:p>
            <a:r>
              <a:rPr lang="en-US" dirty="0"/>
              <a:t>(Al</a:t>
            </a:r>
            <a:r>
              <a:rPr lang="ru-RU" dirty="0"/>
              <a:t>/50</a:t>
            </a:r>
            <a:r>
              <a:rPr lang="en-US" dirty="0">
                <a:solidFill>
                  <a:prstClr val="black"/>
                </a:solidFill>
              </a:rPr>
              <a:t> µm</a:t>
            </a:r>
            <a:r>
              <a:rPr lang="en-US" dirty="0"/>
              <a:t>)</a:t>
            </a:r>
            <a:r>
              <a:rPr lang="ru-RU" dirty="0"/>
              <a:t>=</a:t>
            </a:r>
            <a:r>
              <a:rPr lang="en-US" dirty="0"/>
              <a:t>0.014 g/cm2 = </a:t>
            </a:r>
            <a:r>
              <a:rPr lang="ru-RU" dirty="0"/>
              <a:t>0.00</a:t>
            </a:r>
            <a:r>
              <a:rPr lang="en-US" dirty="0"/>
              <a:t>05</a:t>
            </a:r>
            <a:r>
              <a:rPr lang="ru-RU" dirty="0"/>
              <a:t>Х</a:t>
            </a:r>
            <a:r>
              <a:rPr lang="ru-RU" baseline="-25000" dirty="0"/>
              <a:t>0</a:t>
            </a:r>
            <a:endParaRPr lang="en-US" dirty="0"/>
          </a:p>
          <a:p>
            <a:r>
              <a:rPr lang="en-US" dirty="0"/>
              <a:t>(foam</a:t>
            </a:r>
            <a:r>
              <a:rPr lang="ru-RU" dirty="0"/>
              <a:t>/6</a:t>
            </a:r>
            <a:r>
              <a:rPr lang="en-US" dirty="0"/>
              <a:t>mm)</a:t>
            </a:r>
            <a:r>
              <a:rPr lang="ru-RU" dirty="0"/>
              <a:t>=</a:t>
            </a:r>
            <a:r>
              <a:rPr lang="en-US" dirty="0"/>
              <a:t>0.048 g/cm2 = </a:t>
            </a:r>
            <a:r>
              <a:rPr lang="ru-RU" dirty="0"/>
              <a:t>0.00</a:t>
            </a:r>
            <a:r>
              <a:rPr lang="en-US" dirty="0"/>
              <a:t>16</a:t>
            </a:r>
            <a:r>
              <a:rPr lang="ru-RU" dirty="0"/>
              <a:t>Х</a:t>
            </a:r>
            <a:r>
              <a:rPr lang="ru-RU" baseline="-25000" dirty="0"/>
              <a:t>0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3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54" y="1635676"/>
            <a:ext cx="6060398" cy="5222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670" y="1880691"/>
            <a:ext cx="4733326" cy="430565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1A9636B-C3EE-41E8-A3C0-351AFDAA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02"/>
            <a:ext cx="10515600" cy="629957"/>
          </a:xfrm>
        </p:spPr>
        <p:txBody>
          <a:bodyPr>
            <a:normAutofit/>
          </a:bodyPr>
          <a:lstStyle/>
          <a:p>
            <a:r>
              <a:rPr lang="ru-RU" sz="2400" b="1" dirty="0"/>
              <a:t>2. </a:t>
            </a:r>
            <a:r>
              <a:rPr lang="en-US" altLang="ru-RU" sz="2400" b="1" dirty="0">
                <a:solidFill>
                  <a:srgbClr val="333333"/>
                </a:solidFill>
              </a:rPr>
              <a:t>Si-trigger multiplicity</a:t>
            </a:r>
            <a:r>
              <a:rPr lang="ru-RU" altLang="ru-RU" sz="2400" b="1" dirty="0">
                <a:solidFill>
                  <a:srgbClr val="333333"/>
                </a:solidFill>
              </a:rPr>
              <a:t>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83734"/>
            <a:ext cx="643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Вариант установки </a:t>
            </a:r>
            <a:r>
              <a:rPr lang="en-US" dirty="0"/>
              <a:t>Si </a:t>
            </a:r>
            <a:r>
              <a:rPr lang="ru-RU" dirty="0"/>
              <a:t>триггера на расстоянии 70</a:t>
            </a:r>
            <a:r>
              <a:rPr lang="en-US" dirty="0"/>
              <a:t> </a:t>
            </a:r>
            <a:r>
              <a:rPr lang="ru-RU" dirty="0"/>
              <a:t>мм от мишени. </a:t>
            </a:r>
          </a:p>
          <a:p>
            <a:r>
              <a:rPr lang="ru-RU" dirty="0"/>
              <a:t>Светозащитные корпуса детекторов не показаны.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4206" y="1635676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- trigger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71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7720"/>
          <a:stretch/>
        </p:blipFill>
        <p:spPr>
          <a:xfrm>
            <a:off x="149290" y="990113"/>
            <a:ext cx="5878286" cy="4990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6154" r="2628"/>
          <a:stretch/>
        </p:blipFill>
        <p:spPr>
          <a:xfrm>
            <a:off x="6204856" y="795922"/>
            <a:ext cx="5766319" cy="45544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118" y="426590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Вид сверху, </a:t>
            </a:r>
            <a:r>
              <a:rPr lang="en-US" dirty="0"/>
              <a:t>Si </a:t>
            </a:r>
            <a:r>
              <a:rPr lang="ru-RU" dirty="0"/>
              <a:t>триггер на расстоянии 70мм от мишени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7769" y="451964"/>
            <a:ext cx="156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Вид по пучку </a:t>
            </a:r>
          </a:p>
        </p:txBody>
      </p:sp>
    </p:spTree>
    <p:extLst>
      <p:ext uri="{BB962C8B-B14F-4D97-AF65-F5344CB8AC3E}">
        <p14:creationId xmlns:p14="http://schemas.microsoft.com/office/powerpoint/2010/main" val="249049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11576-3800-4A8E-AFC6-7E59586D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5" y="1112127"/>
            <a:ext cx="4010585" cy="5077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98" y="1370465"/>
            <a:ext cx="7884415" cy="5299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88" y="682988"/>
            <a:ext cx="756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Состоит из двух половин, устанавливается на  трубу диаметром 50мм</a:t>
            </a:r>
          </a:p>
          <a:p>
            <a:r>
              <a:rPr lang="ru-RU" dirty="0"/>
              <a:t>Рама крепления триггера в разработке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288" y="180177"/>
            <a:ext cx="371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b="1" dirty="0">
                <a:solidFill>
                  <a:srgbClr val="333333"/>
                </a:solidFill>
              </a:rPr>
              <a:t>Si-trigger multiplicity plane</a:t>
            </a:r>
            <a:r>
              <a:rPr lang="ru-RU" altLang="ru-RU" sz="2400" b="1" dirty="0">
                <a:solidFill>
                  <a:srgbClr val="333333"/>
                </a:solidFill>
              </a:rPr>
              <a:t>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11817" y="558262"/>
            <a:ext cx="214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Секция </a:t>
            </a:r>
            <a:r>
              <a:rPr lang="en-US" dirty="0"/>
              <a:t>Si </a:t>
            </a:r>
            <a:r>
              <a:rPr lang="ru-RU" dirty="0"/>
              <a:t>детектора</a:t>
            </a:r>
          </a:p>
          <a:p>
            <a:pPr algn="ctr"/>
            <a:r>
              <a:rPr lang="ru-RU" dirty="0"/>
              <a:t>8 стрипов</a:t>
            </a:r>
          </a:p>
        </p:txBody>
      </p:sp>
    </p:spTree>
    <p:extLst>
      <p:ext uri="{BB962C8B-B14F-4D97-AF65-F5344CB8AC3E}">
        <p14:creationId xmlns:p14="http://schemas.microsoft.com/office/powerpoint/2010/main" val="8759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91871-F900-4661-A5F8-62EF6C6E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" y="365126"/>
            <a:ext cx="11630525" cy="717716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333333"/>
                </a:solidFill>
              </a:rPr>
              <a:t>3. </a:t>
            </a:r>
            <a:r>
              <a:rPr lang="en-US" altLang="ru-RU" sz="3200" b="1" dirty="0">
                <a:solidFill>
                  <a:srgbClr val="333333"/>
                </a:solidFill>
              </a:rPr>
              <a:t>Si-</a:t>
            </a:r>
            <a:r>
              <a:rPr lang="ru-RU" altLang="ru-RU" sz="3200" b="1" dirty="0" err="1">
                <a:solidFill>
                  <a:srgbClr val="333333"/>
                </a:solidFill>
              </a:rPr>
              <a:t>beam</a:t>
            </a:r>
            <a:r>
              <a:rPr lang="ru-RU" altLang="ru-RU" sz="3200" b="1" dirty="0">
                <a:solidFill>
                  <a:srgbClr val="333333"/>
                </a:solidFill>
              </a:rPr>
              <a:t> </a:t>
            </a:r>
            <a:r>
              <a:rPr lang="ru-RU" altLang="ru-RU" sz="3200" b="1" dirty="0" err="1">
                <a:solidFill>
                  <a:srgbClr val="333333"/>
                </a:solidFill>
              </a:rPr>
              <a:t>profil</a:t>
            </a:r>
            <a:r>
              <a:rPr lang="en-US" altLang="ru-RU" sz="3200" b="1" dirty="0" err="1">
                <a:solidFill>
                  <a:srgbClr val="333333"/>
                </a:solidFill>
              </a:rPr>
              <a:t>ometer</a:t>
            </a:r>
            <a:r>
              <a:rPr lang="ru-RU" altLang="ru-RU" sz="3200" b="1" dirty="0">
                <a:solidFill>
                  <a:srgbClr val="333333"/>
                </a:solidFill>
              </a:rPr>
              <a:t> </a:t>
            </a:r>
            <a:r>
              <a:rPr lang="ru-RU" altLang="ru-RU" sz="3200" b="1" dirty="0" err="1">
                <a:solidFill>
                  <a:srgbClr val="333333"/>
                </a:solidFill>
              </a:rPr>
              <a:t>and</a:t>
            </a:r>
            <a:r>
              <a:rPr lang="ru-RU" altLang="ru-RU" sz="3200" b="1" dirty="0">
                <a:solidFill>
                  <a:srgbClr val="333333"/>
                </a:solidFill>
              </a:rPr>
              <a:t> </a:t>
            </a:r>
            <a:r>
              <a:rPr lang="ru-RU" altLang="ru-RU" sz="3200" b="1" dirty="0" err="1">
                <a:solidFill>
                  <a:srgbClr val="333333"/>
                </a:solidFill>
              </a:rPr>
              <a:t>Si</a:t>
            </a:r>
            <a:r>
              <a:rPr lang="en-US" altLang="ru-RU" sz="3200" b="1" dirty="0">
                <a:solidFill>
                  <a:srgbClr val="333333"/>
                </a:solidFill>
              </a:rPr>
              <a:t>-</a:t>
            </a:r>
            <a:r>
              <a:rPr lang="ru-RU" altLang="ru-RU" sz="3200" b="1" dirty="0" err="1">
                <a:solidFill>
                  <a:srgbClr val="333333"/>
                </a:solidFill>
              </a:rPr>
              <a:t>beam</a:t>
            </a:r>
            <a:r>
              <a:rPr lang="ru-RU" altLang="ru-RU" sz="3200" b="1" dirty="0">
                <a:solidFill>
                  <a:srgbClr val="333333"/>
                </a:solidFill>
              </a:rPr>
              <a:t> </a:t>
            </a:r>
            <a:r>
              <a:rPr lang="ru-RU" altLang="ru-RU" sz="3200" b="1" dirty="0" err="1">
                <a:solidFill>
                  <a:srgbClr val="333333"/>
                </a:solidFill>
              </a:rPr>
              <a:t>tracker</a:t>
            </a:r>
            <a:endParaRPr lang="ru-RU" sz="27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1A491-3232-4A49-892A-8F41FAC2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290918"/>
            <a:ext cx="11189840" cy="5366556"/>
          </a:xfrm>
        </p:spPr>
        <p:txBody>
          <a:bodyPr/>
          <a:lstStyle/>
          <a:p>
            <a:r>
              <a:rPr lang="ru-RU" dirty="0"/>
              <a:t>Два типа геометрии детекторов:</a:t>
            </a:r>
          </a:p>
          <a:p>
            <a:pPr lvl="1"/>
            <a:r>
              <a:rPr lang="ru-RU" dirty="0"/>
              <a:t>(</a:t>
            </a:r>
            <a:r>
              <a:rPr lang="ru-RU" b="1" dirty="0"/>
              <a:t>32х32</a:t>
            </a:r>
            <a:r>
              <a:rPr lang="ru-RU" dirty="0"/>
              <a:t>)-стрип с шагом </a:t>
            </a:r>
            <a:r>
              <a:rPr lang="ru-RU" b="1" dirty="0"/>
              <a:t>1.87 мм</a:t>
            </a:r>
            <a:r>
              <a:rPr lang="ru-RU" dirty="0"/>
              <a:t>, габариты (</a:t>
            </a:r>
            <a:r>
              <a:rPr lang="ru-RU" b="1" dirty="0"/>
              <a:t>60х60</a:t>
            </a:r>
            <a:r>
              <a:rPr lang="ru-RU" dirty="0"/>
              <a:t>) мм</a:t>
            </a:r>
            <a:r>
              <a:rPr lang="ru-RU" baseline="30000" dirty="0"/>
              <a:t>2</a:t>
            </a:r>
            <a:r>
              <a:rPr lang="ru-RU" dirty="0"/>
              <a:t> – для профилометра 2 плоскости </a:t>
            </a:r>
            <a:r>
              <a:rPr lang="ru-RU" i="1" dirty="0">
                <a:solidFill>
                  <a:srgbClr val="0070C0"/>
                </a:solidFill>
              </a:rPr>
              <a:t>(убираемые из пучка), </a:t>
            </a:r>
            <a:r>
              <a:rPr lang="ru-RU" b="1" i="1" dirty="0"/>
              <a:t>отв. </a:t>
            </a:r>
            <a:r>
              <a:rPr lang="ru-RU" b="1" i="1" dirty="0" err="1"/>
              <a:t>П.Рукояткин</a:t>
            </a:r>
            <a:endParaRPr lang="ru-RU" b="1" i="1" dirty="0"/>
          </a:p>
          <a:p>
            <a:pPr lvl="1"/>
            <a:r>
              <a:rPr lang="ru-RU" dirty="0"/>
              <a:t>(</a:t>
            </a:r>
            <a:r>
              <a:rPr lang="ru-RU" b="1" dirty="0"/>
              <a:t>128х128</a:t>
            </a:r>
            <a:r>
              <a:rPr lang="ru-RU" dirty="0"/>
              <a:t>)-стрип с шагом </a:t>
            </a:r>
            <a:r>
              <a:rPr lang="ru-RU" b="1" dirty="0"/>
              <a:t>470 мкм</a:t>
            </a:r>
            <a:r>
              <a:rPr lang="ru-RU" dirty="0"/>
              <a:t>, габариты (</a:t>
            </a:r>
            <a:r>
              <a:rPr lang="ru-RU" b="1" dirty="0"/>
              <a:t>63х63</a:t>
            </a:r>
            <a:r>
              <a:rPr lang="ru-RU" dirty="0"/>
              <a:t>) мм</a:t>
            </a:r>
            <a:r>
              <a:rPr lang="ru-RU" baseline="30000" dirty="0"/>
              <a:t>2</a:t>
            </a:r>
            <a:r>
              <a:rPr lang="ru-RU" dirty="0"/>
              <a:t> – для пучкового </a:t>
            </a:r>
            <a:r>
              <a:rPr lang="ru-RU" dirty="0" err="1"/>
              <a:t>трекера</a:t>
            </a:r>
            <a:r>
              <a:rPr lang="ru-RU" dirty="0"/>
              <a:t> 3 плоскости </a:t>
            </a:r>
            <a:r>
              <a:rPr lang="ru-RU" i="1" dirty="0">
                <a:solidFill>
                  <a:srgbClr val="C00000"/>
                </a:solidFill>
              </a:rPr>
              <a:t>(в пучке постоянно)</a:t>
            </a:r>
          </a:p>
          <a:p>
            <a:pPr lvl="1"/>
            <a:r>
              <a:rPr lang="ru-RU" dirty="0"/>
              <a:t>Толщина каждого детектора –</a:t>
            </a:r>
            <a:r>
              <a:rPr lang="ru-RU" b="1" dirty="0"/>
              <a:t> 175 </a:t>
            </a:r>
            <a:r>
              <a:rPr lang="ru-RU" dirty="0"/>
              <a:t>мкм/</a:t>
            </a:r>
            <a:r>
              <a:rPr lang="en-US" dirty="0"/>
              <a:t>Si</a:t>
            </a:r>
            <a:endParaRPr lang="ru-RU" dirty="0"/>
          </a:p>
          <a:p>
            <a:pPr lvl="1"/>
            <a:r>
              <a:rPr lang="ru-RU" dirty="0"/>
              <a:t>Число каналов электроники:</a:t>
            </a:r>
          </a:p>
          <a:p>
            <a:pPr lvl="2"/>
            <a:r>
              <a:rPr lang="ru-RU" sz="2400" dirty="0"/>
              <a:t>Профилометр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(2 плоскости) </a:t>
            </a:r>
            <a:r>
              <a:rPr lang="ru-RU" sz="2400" dirty="0"/>
              <a:t>– </a:t>
            </a:r>
            <a:r>
              <a:rPr lang="ru-RU" sz="2400" b="1" dirty="0"/>
              <a:t>128</a:t>
            </a:r>
            <a:r>
              <a:rPr lang="ru-RU" sz="2400" dirty="0"/>
              <a:t> стрипов ( </a:t>
            </a:r>
            <a:r>
              <a:rPr lang="ru-RU" sz="2400" b="1" i="1" dirty="0"/>
              <a:t>4 входа АЦП</a:t>
            </a:r>
            <a:r>
              <a:rPr lang="ru-RU" sz="2400" dirty="0"/>
              <a:t>, чтение/преобразование по 32 стрипа/1вх.-АЦП)</a:t>
            </a:r>
          </a:p>
          <a:p>
            <a:pPr lvl="2"/>
            <a:r>
              <a:rPr lang="ru-RU" sz="2400" dirty="0" err="1"/>
              <a:t>Трекер</a:t>
            </a:r>
            <a:r>
              <a:rPr lang="ru-RU" sz="2400" dirty="0"/>
              <a:t> </a:t>
            </a:r>
            <a:r>
              <a:rPr lang="ru-RU" i="1" dirty="0">
                <a:solidFill>
                  <a:srgbClr val="0070C0"/>
                </a:solidFill>
              </a:rPr>
              <a:t>(3 плоскости) </a:t>
            </a:r>
            <a:r>
              <a:rPr lang="ru-RU" sz="2400" dirty="0"/>
              <a:t>– </a:t>
            </a:r>
            <a:r>
              <a:rPr lang="ru-RU" sz="2400" b="1" i="1" dirty="0"/>
              <a:t>768</a:t>
            </a:r>
            <a:r>
              <a:rPr lang="ru-RU" sz="2400" i="1" dirty="0"/>
              <a:t> </a:t>
            </a:r>
            <a:r>
              <a:rPr lang="ru-RU" sz="2400" dirty="0"/>
              <a:t>стрипов (</a:t>
            </a:r>
            <a:r>
              <a:rPr lang="ru-RU" sz="2400" b="1" i="1" dirty="0"/>
              <a:t>12 входов АЦП</a:t>
            </a:r>
            <a:r>
              <a:rPr lang="ru-RU" sz="2400" dirty="0"/>
              <a:t>, чтение/преобразование по 64 стрипа/1вх.-АЦП, </a:t>
            </a:r>
            <a:r>
              <a:rPr lang="ru-RU" sz="2400" b="1" i="1" dirty="0"/>
              <a:t>при </a:t>
            </a:r>
            <a:r>
              <a:rPr lang="en-US" sz="2400" b="1" i="1" dirty="0" err="1"/>
              <a:t>F</a:t>
            </a:r>
            <a:r>
              <a:rPr lang="en-US" sz="2400" b="1" i="1" baseline="-25000" dirty="0" err="1"/>
              <a:t>clock</a:t>
            </a:r>
            <a:r>
              <a:rPr lang="en-US" sz="2400" b="1" i="1" dirty="0"/>
              <a:t>=2 MHz       DT=32 µs</a:t>
            </a:r>
            <a:endParaRPr lang="ru-RU" sz="2400" b="1" i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B65D47F-24FB-4E73-9645-A82A5C148370}"/>
              </a:ext>
            </a:extLst>
          </p:cNvPr>
          <p:cNvCxnSpPr/>
          <p:nvPr/>
        </p:nvCxnSpPr>
        <p:spPr>
          <a:xfrm>
            <a:off x="6336631" y="5775158"/>
            <a:ext cx="4010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79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810</Words>
  <Application>Microsoft Office PowerPoint</Application>
  <PresentationFormat>Широкоэкранный</PresentationFormat>
  <Paragraphs>149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Times New Roman</vt:lpstr>
      <vt:lpstr>Verdana</vt:lpstr>
      <vt:lpstr>Тема Office</vt:lpstr>
      <vt:lpstr>Forward Si tracking detectors, Si-trigger multiplicity,  Si-beam profilometer and Si-beam tracker (upgrade status) - 40' </vt:lpstr>
      <vt:lpstr>1.  Forward Si tracking detectors-planes</vt:lpstr>
      <vt:lpstr>z-position of the planes Si-detectors</vt:lpstr>
      <vt:lpstr> Front view of the trigger multiplicity plane and three forward microstrips planes</vt:lpstr>
      <vt:lpstr>Si tracking detectors/half planes design</vt:lpstr>
      <vt:lpstr>2. Si-trigger multiplicity  </vt:lpstr>
      <vt:lpstr>Презентация PowerPoint</vt:lpstr>
      <vt:lpstr>Презентация PowerPoint</vt:lpstr>
      <vt:lpstr>3. Si-beam profilometer and Si-beam tracker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коммерчески доступного FE - чипа (VATAHDR16.2) на основе ЗЧУ с большим динамическим диапазоном (+/- 20 рС) и мультиплексером на 64 стрипа с коротким временем интегрирования (50÷300 нс)</vt:lpstr>
      <vt:lpstr>Ионизационные потери и величины электрических сигналов со стрипов Si-детекторов/175 мкм при прохождении ионов криптона и золота с Е=4 ГэВ/нуклон (расчеты: Б.Топко) Золото: ∆Е = 452 МэВ/175мкм/Si, сигнал (заряд)=20 пК, ток (20нс)= 1×10-3 А Криптон: ∆Е = 92 МэВ/175мкм/Si, сигнал (заряд)=4 пК, ток (20нс)= 0.2×10-3 А</vt:lpstr>
      <vt:lpstr>Выводы:   - разработаны и находятся в изготовлении детали точной механики координатных плоскостей (НПО «АТОМ», отв. Е.В.Зубарев); - разработана эскизная документация координатных плоскостей и вакуумных камер для профилометров (2 плоскости по 32х32 стрипа) и пучкового трекера (3 плоскости по128х128 стрипов); - выполняются три договора микростриповые детекторы (НИИМВ, г.Зеленоград) и один договор pitch adapter (ЗНТЦ, г.Зеленоград); - в стадии создания стенд для тестирования собранных электронных плат (640 каналов/плата) и собранных детекторных модулей; - разрабатывается электроника для профилометра и пучкового трекера; - в стадии ремонта и реконструкции технологическая зона комн.115 корп.215 (покупка автомата УЗС  DELVOTEC-M17S, создание нового технологического бокса класса чистоты - 10 000); - ожидаемая дата начала сборки детекторных модулей – сентябрь-2019 </vt:lpstr>
      <vt:lpstr>Запасные слайды к обсуждению</vt:lpstr>
      <vt:lpstr>Что необходимо сделать для создания пучковых плоскостей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детектор</dc:title>
  <dc:creator>111</dc:creator>
  <cp:lastModifiedBy>Work</cp:lastModifiedBy>
  <cp:revision>72</cp:revision>
  <dcterms:created xsi:type="dcterms:W3CDTF">2018-11-07T14:01:49Z</dcterms:created>
  <dcterms:modified xsi:type="dcterms:W3CDTF">2019-04-09T06:54:21Z</dcterms:modified>
</cp:coreProperties>
</file>