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443" r:id="rId3"/>
    <p:sldId id="453" r:id="rId4"/>
    <p:sldId id="454" r:id="rId5"/>
    <p:sldId id="446" r:id="rId6"/>
    <p:sldId id="455" r:id="rId7"/>
    <p:sldId id="449" r:id="rId8"/>
    <p:sldId id="452" r:id="rId9"/>
    <p:sldId id="456" r:id="rId10"/>
    <p:sldId id="457" r:id="rId11"/>
    <p:sldId id="458" r:id="rId12"/>
    <p:sldId id="459" r:id="rId13"/>
    <p:sldId id="372" r:id="rId14"/>
  </p:sldIdLst>
  <p:sldSz cx="9144000" cy="6858000" type="screen4x3"/>
  <p:notesSz cx="6735763" cy="9799638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4660"/>
  </p:normalViewPr>
  <p:slideViewPr>
    <p:cSldViewPr>
      <p:cViewPr varScale="1">
        <p:scale>
          <a:sx n="74" d="100"/>
          <a:sy n="74" d="100"/>
        </p:scale>
        <p:origin x="2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9AB4-2472-409E-9EB2-54AD691FF8EF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0F5A-60F4-440A-9636-3F8F2054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F6320-E713-4509-BF40-D5AE5585B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6" indent="-285690" algn="l" defTabSz="9142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68" indent="-228553" algn="l" defTabSz="9142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4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7.wmf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14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1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7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197"/>
            <a:ext cx="7416824" cy="1025299"/>
          </a:xfrm>
        </p:spPr>
        <p:txBody>
          <a:bodyPr>
            <a:noAutofit/>
          </a:bodyPr>
          <a:lstStyle/>
          <a:p>
            <a:r>
              <a:rPr lang="en-US" altLang="ru-RU" sz="3200" b="1" dirty="0" smtClean="0">
                <a:solidFill>
                  <a:srgbClr val="C00000"/>
                </a:solidFill>
                <a:latin typeface="Calibri" pitchFamily="34" charset="0"/>
              </a:rPr>
              <a:t>Centrality </a:t>
            </a:r>
            <a:r>
              <a:rPr lang="en-US" sz="3200" b="1" dirty="0" smtClean="0">
                <a:solidFill>
                  <a:srgbClr val="C00000"/>
                </a:solidFill>
              </a:rPr>
              <a:t>at MPD: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fast </a:t>
            </a:r>
            <a:r>
              <a:rPr lang="en-GB" sz="3200" b="1" dirty="0" smtClean="0">
                <a:solidFill>
                  <a:srgbClr val="C00000"/>
                </a:solidFill>
              </a:rPr>
              <a:t>look at problem.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2060848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A.Ivashkin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cs typeface="Times New Roman" panose="02020603050405020304" pitchFamily="18" charset="0"/>
              </a:rPr>
              <a:t>Institute for </a:t>
            </a:r>
            <a:r>
              <a:rPr lang="en-US" sz="2000" b="1" smtClean="0">
                <a:cs typeface="Times New Roman" panose="02020603050405020304" pitchFamily="18" charset="0"/>
              </a:rPr>
              <a:t>Nuclear Research </a:t>
            </a:r>
            <a:r>
              <a:rPr lang="en-US" sz="2000" b="1" dirty="0" smtClean="0">
                <a:cs typeface="Times New Roman" panose="02020603050405020304" pitchFamily="18" charset="0"/>
              </a:rPr>
              <a:t>RAS, Moscow</a:t>
            </a:r>
          </a:p>
          <a:p>
            <a:pPr algn="ctr"/>
            <a:r>
              <a:rPr lang="en-US" sz="2000" b="1" dirty="0" smtClean="0">
                <a:cs typeface="Times New Roman" panose="02020603050405020304" pitchFamily="18" charset="0"/>
              </a:rPr>
              <a:t>on </a:t>
            </a:r>
            <a:r>
              <a:rPr lang="en-US" sz="2000" b="1" dirty="0">
                <a:cs typeface="Times New Roman" panose="02020603050405020304" pitchFamily="18" charset="0"/>
              </a:rPr>
              <a:t>behalf of the </a:t>
            </a:r>
            <a:r>
              <a:rPr lang="en-US" sz="2000" b="1" dirty="0" err="1" smtClean="0">
                <a:cs typeface="Times New Roman" panose="02020603050405020304" pitchFamily="18" charset="0"/>
              </a:rPr>
              <a:t>FHCal</a:t>
            </a:r>
            <a:r>
              <a:rPr lang="en-US" sz="2000" b="1" dirty="0" smtClean="0">
                <a:cs typeface="Times New Roman" panose="02020603050405020304" pitchFamily="18" charset="0"/>
              </a:rPr>
              <a:t> group</a:t>
            </a:r>
            <a:r>
              <a:rPr lang="ru-RU" sz="2000" b="1" dirty="0" smtClean="0">
                <a:cs typeface="Times New Roman" panose="02020603050405020304" pitchFamily="18" charset="0"/>
              </a:rPr>
              <a:t> (</a:t>
            </a:r>
            <a:r>
              <a:rPr lang="en-GB" sz="2000" b="1" dirty="0" smtClean="0">
                <a:cs typeface="Times New Roman" panose="02020603050405020304" pitchFamily="18" charset="0"/>
              </a:rPr>
              <a:t>INR, </a:t>
            </a:r>
            <a:r>
              <a:rPr lang="en-GB" sz="2000" b="1" dirty="0" err="1" smtClean="0">
                <a:cs typeface="Times New Roman" panose="02020603050405020304" pitchFamily="18" charset="0"/>
              </a:rPr>
              <a:t>MEPhI</a:t>
            </a:r>
            <a:r>
              <a:rPr lang="en-GB" sz="2000" b="1" dirty="0" smtClean="0">
                <a:cs typeface="Times New Roman" panose="02020603050405020304" pitchFamily="18" charset="0"/>
              </a:rPr>
              <a:t>, JINR…)</a:t>
            </a:r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339752" y="3861048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Tools for the centrality measurements.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MC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Approaches for the experimental data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43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Experimental situation (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FHCal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 case).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6" y="3653052"/>
            <a:ext cx="4317951" cy="3016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620688"/>
            <a:ext cx="5256584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b="1" dirty="0" smtClean="0"/>
          </a:p>
          <a:p>
            <a:r>
              <a:rPr lang="en-GB" dirty="0" smtClean="0"/>
              <a:t>Is it possible to apply MC </a:t>
            </a:r>
            <a:r>
              <a:rPr lang="en-GB" dirty="0" err="1"/>
              <a:t>Glauber</a:t>
            </a:r>
            <a:r>
              <a:rPr lang="en-GB" dirty="0"/>
              <a:t> model </a:t>
            </a:r>
            <a:r>
              <a:rPr lang="en-GB" dirty="0" smtClean="0"/>
              <a:t>fit to  </a:t>
            </a:r>
            <a:r>
              <a:rPr lang="en-GB" dirty="0" err="1" smtClean="0"/>
              <a:t>FHCal</a:t>
            </a:r>
            <a:r>
              <a:rPr lang="en-GB" dirty="0" smtClean="0"/>
              <a:t>? PHENIX did it for ZDC and BBC!</a:t>
            </a:r>
          </a:p>
          <a:p>
            <a:endParaRPr lang="en-GB" dirty="0"/>
          </a:p>
          <a:p>
            <a:r>
              <a:rPr lang="en-GB" dirty="0" smtClean="0"/>
              <a:t>One can apply the TPC multiplicity correlation with the </a:t>
            </a:r>
            <a:r>
              <a:rPr lang="en-GB" dirty="0" err="1" smtClean="0"/>
              <a:t>FHCal</a:t>
            </a:r>
            <a:r>
              <a:rPr lang="en-GB" dirty="0" smtClean="0"/>
              <a:t> energy. Use of TPC multiplicity centrality classes would provide the centrality classes for </a:t>
            </a:r>
            <a:r>
              <a:rPr lang="en-GB" dirty="0" err="1" smtClean="0"/>
              <a:t>FHCal</a:t>
            </a:r>
            <a:r>
              <a:rPr lang="en-GB" dirty="0" smtClean="0"/>
              <a:t> energy. (ALICE like solution).</a:t>
            </a: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317" y="2467116"/>
            <a:ext cx="2378828" cy="1908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7851" y="4590212"/>
            <a:ext cx="446193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MPD the situation must be understood.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corresponding techniques are to be developed!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New </a:t>
            </a:r>
            <a:r>
              <a:rPr lang="en-GB" dirty="0" err="1" smtClean="0"/>
              <a:t>FHCal</a:t>
            </a:r>
            <a:r>
              <a:rPr lang="en-GB" dirty="0" smtClean="0"/>
              <a:t> observables can be found!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53" y="551485"/>
            <a:ext cx="2521591" cy="19409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89703" y="323685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ALICE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025820" y="10694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PHENIX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1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Experimental situation (Combined case).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59" y="756659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there are a few independent methods of centrality estimation, one can combine them statistically in iteration procedure:</a:t>
            </a:r>
          </a:p>
          <a:p>
            <a:r>
              <a:rPr lang="en-GB" dirty="0" smtClean="0"/>
              <a:t>ALICE like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8"/>
          <a:stretch/>
        </p:blipFill>
        <p:spPr>
          <a:xfrm>
            <a:off x="3367595" y="1523978"/>
            <a:ext cx="1534850" cy="6239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66945"/>
            <a:ext cx="1311851" cy="341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73" y="1415458"/>
            <a:ext cx="1562730" cy="755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9249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the </a:t>
            </a:r>
            <a:r>
              <a:rPr lang="en-GB" b="1" dirty="0" smtClean="0"/>
              <a:t>Machine Learning (ML) </a:t>
            </a:r>
            <a:r>
              <a:rPr lang="en-GB" dirty="0" smtClean="0"/>
              <a:t>be applied? Such approach is under development at ALICE:   </a:t>
            </a:r>
            <a:r>
              <a:rPr lang="en-US" dirty="0" smtClean="0"/>
              <a:t>EPJ </a:t>
            </a:r>
            <a:r>
              <a:rPr lang="en-US" dirty="0"/>
              <a:t>Web of Conferences </a:t>
            </a:r>
            <a:r>
              <a:rPr lang="en-US" b="1" dirty="0"/>
              <a:t>137</a:t>
            </a:r>
            <a:r>
              <a:rPr lang="en-US" dirty="0"/>
              <a:t>, DOI: 10.1051/</a:t>
            </a:r>
            <a:r>
              <a:rPr lang="en-US" dirty="0" err="1"/>
              <a:t>epjconf</a:t>
            </a:r>
            <a:r>
              <a:rPr lang="en-US" dirty="0"/>
              <a:t>/201713711001</a:t>
            </a:r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02595"/>
            <a:ext cx="5877958" cy="1524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5511334"/>
            <a:ext cx="676875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At MPD we should have at least two methods: TPC and </a:t>
            </a:r>
            <a:r>
              <a:rPr lang="en-GB" dirty="0" err="1" smtClean="0"/>
              <a:t>FHCal</a:t>
            </a:r>
            <a:r>
              <a:rPr lang="en-GB" dirty="0" smtClean="0"/>
              <a:t>.</a:t>
            </a:r>
          </a:p>
          <a:p>
            <a:r>
              <a:rPr lang="en-GB" dirty="0" smtClean="0"/>
              <a:t>Can FD contribute to centrality?</a:t>
            </a:r>
          </a:p>
          <a:p>
            <a:r>
              <a:rPr lang="en-GB" dirty="0" smtClean="0"/>
              <a:t>BBC counters?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24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The measurement of centrality is a </a:t>
            </a:r>
            <a:r>
              <a:rPr lang="en-GB" sz="2400" smtClean="0"/>
              <a:t>necessary </a:t>
            </a:r>
            <a:r>
              <a:rPr lang="en-GB" sz="2400" smtClean="0"/>
              <a:t>task at MPD</a:t>
            </a:r>
            <a:r>
              <a:rPr lang="en-GB" sz="2400" smtClean="0"/>
              <a:t>.</a:t>
            </a:r>
            <a:endParaRPr lang="en-GB" sz="2400" dirty="0" smtClean="0"/>
          </a:p>
          <a:p>
            <a:r>
              <a:rPr lang="en-GB" sz="2400" dirty="0" smtClean="0"/>
              <a:t>TPC and </a:t>
            </a:r>
            <a:r>
              <a:rPr lang="en-GB" sz="2400" dirty="0" err="1" smtClean="0"/>
              <a:t>FHCal</a:t>
            </a:r>
            <a:r>
              <a:rPr lang="en-GB" sz="2400" dirty="0" smtClean="0"/>
              <a:t> are dedicated detectors here. </a:t>
            </a:r>
          </a:p>
          <a:p>
            <a:r>
              <a:rPr lang="en-GB" sz="2400" dirty="0" smtClean="0"/>
              <a:t>What is about other detectors?</a:t>
            </a:r>
          </a:p>
          <a:p>
            <a:r>
              <a:rPr lang="en-GB" sz="2400" dirty="0" smtClean="0"/>
              <a:t>The situation with TPC is straightforward but the methods must be developed.</a:t>
            </a:r>
          </a:p>
          <a:p>
            <a:r>
              <a:rPr lang="en-GB" sz="2400" dirty="0" smtClean="0"/>
              <a:t>The situation with </a:t>
            </a:r>
            <a:r>
              <a:rPr lang="en-GB" sz="2400" dirty="0" err="1" smtClean="0"/>
              <a:t>FHCal</a:t>
            </a:r>
            <a:r>
              <a:rPr lang="en-GB" sz="2400" dirty="0" smtClean="0"/>
              <a:t> is more complicated and a few approaches can be considered: </a:t>
            </a:r>
          </a:p>
          <a:p>
            <a:pPr marL="0" indent="0">
              <a:buNone/>
            </a:pPr>
            <a:r>
              <a:rPr lang="en-GB" sz="2400" dirty="0" smtClean="0"/>
              <a:t>      </a:t>
            </a:r>
            <a:r>
              <a:rPr lang="en-GB" sz="2400" i="1" dirty="0" smtClean="0"/>
              <a:t>MC </a:t>
            </a:r>
            <a:r>
              <a:rPr lang="en-GB" sz="2400" i="1" dirty="0" err="1" smtClean="0"/>
              <a:t>Glauber</a:t>
            </a:r>
            <a:r>
              <a:rPr lang="en-GB" sz="2400" i="1" dirty="0" smtClean="0"/>
              <a:t> model fit, </a:t>
            </a:r>
          </a:p>
          <a:p>
            <a:pPr marL="0" indent="0">
              <a:buNone/>
            </a:pPr>
            <a:r>
              <a:rPr lang="en-GB" sz="2400" i="1" dirty="0"/>
              <a:t> </a:t>
            </a:r>
            <a:r>
              <a:rPr lang="en-GB" sz="2400" i="1" dirty="0" smtClean="0"/>
              <a:t>     correlation between TPC multiplicity and </a:t>
            </a:r>
            <a:r>
              <a:rPr lang="en-GB" sz="2400" i="1" dirty="0" err="1" smtClean="0"/>
              <a:t>FHCal</a:t>
            </a:r>
            <a:r>
              <a:rPr lang="en-GB" sz="2400" i="1" dirty="0" smtClean="0"/>
              <a:t> observables,</a:t>
            </a:r>
          </a:p>
          <a:p>
            <a:pPr marL="0" indent="0">
              <a:buNone/>
            </a:pPr>
            <a:r>
              <a:rPr lang="en-GB" sz="2400" i="1" dirty="0" smtClean="0"/>
              <a:t>       ...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Combination of TPC and </a:t>
            </a:r>
            <a:r>
              <a:rPr lang="en-GB" sz="2400" dirty="0" err="1" smtClean="0"/>
              <a:t>FHCal</a:t>
            </a:r>
            <a:r>
              <a:rPr lang="en-GB" sz="2400" dirty="0" smtClean="0"/>
              <a:t> measurements can be done in a few ways: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sz="2400" i="1" dirty="0" smtClean="0"/>
              <a:t>statistical combination or </a:t>
            </a:r>
          </a:p>
          <a:p>
            <a:pPr marL="0" indent="0">
              <a:buNone/>
            </a:pPr>
            <a:r>
              <a:rPr lang="en-GB" sz="2400" i="1" dirty="0"/>
              <a:t> </a:t>
            </a:r>
            <a:r>
              <a:rPr lang="en-GB" sz="2400" i="1" dirty="0" smtClean="0"/>
              <a:t>    ML- technique.</a:t>
            </a:r>
          </a:p>
          <a:p>
            <a:r>
              <a:rPr lang="en-GB" sz="2400" dirty="0" smtClean="0"/>
              <a:t>A dedicated physics group must be arranged.</a:t>
            </a:r>
          </a:p>
          <a:p>
            <a:r>
              <a:rPr lang="en-GB" sz="2400" dirty="0" smtClean="0"/>
              <a:t>Who will do it?</a:t>
            </a:r>
          </a:p>
          <a:p>
            <a:endParaRPr lang="en-GB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Outlook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6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19671" y="1988840"/>
            <a:ext cx="5184576" cy="110799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Thank </a:t>
            </a:r>
            <a:r>
              <a:rPr lang="en-US" sz="6600" b="1" dirty="0" smtClean="0">
                <a:solidFill>
                  <a:srgbClr val="FF0000"/>
                </a:solidFill>
              </a:rPr>
              <a:t>you!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2"/>
          <a:srcRect l="21397" t="25802"/>
          <a:stretch/>
        </p:blipFill>
        <p:spPr bwMode="auto">
          <a:xfrm>
            <a:off x="4788024" y="908720"/>
            <a:ext cx="4176464" cy="278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11560" y="3645024"/>
            <a:ext cx="40864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ru-RU" sz="2000" b="1" dirty="0" smtClean="0">
                <a:latin typeface="Calibri" pitchFamily="34" charset="0"/>
              </a:rPr>
              <a:t>Two types of measurements: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1" dirty="0">
                <a:latin typeface="Calibri" pitchFamily="34" charset="0"/>
              </a:rPr>
              <a:t> </a:t>
            </a:r>
            <a:r>
              <a:rPr lang="en-US" altLang="ru-RU" sz="2000" b="1" dirty="0" smtClean="0">
                <a:latin typeface="Calibri" pitchFamily="34" charset="0"/>
              </a:rPr>
              <a:t>      Participant region (TPC/TOF)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ru-RU" sz="2000" b="1" dirty="0" smtClean="0">
                <a:latin typeface="Calibri" pitchFamily="34" charset="0"/>
              </a:rPr>
              <a:t>       Spectator region (</a:t>
            </a:r>
            <a:r>
              <a:rPr lang="en-US" altLang="ru-RU" sz="2000" b="1" dirty="0" err="1" smtClean="0">
                <a:latin typeface="Calibri" pitchFamily="34" charset="0"/>
              </a:rPr>
              <a:t>FHCal</a:t>
            </a:r>
            <a:r>
              <a:rPr lang="en-US" altLang="ru-RU" sz="2000" b="1" dirty="0" smtClean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ru-RU" sz="2000" b="1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ru-RU" sz="2000" b="1" dirty="0" smtClean="0">
                <a:latin typeface="Calibri" pitchFamily="34" charset="0"/>
              </a:rPr>
              <a:t>Two approaches for centrality measurements.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ru-RU" sz="2000" b="1" dirty="0">
              <a:latin typeface="Calibri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ru-RU" sz="2000" b="1" dirty="0" smtClean="0">
                <a:latin typeface="Calibri" pitchFamily="34" charset="0"/>
              </a:rPr>
              <a:t>Combination of two approaches.</a:t>
            </a:r>
            <a:endParaRPr lang="en-US" altLang="ru-RU" sz="2000" b="1" dirty="0">
              <a:latin typeface="Calibri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Tools for centrality measurements.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79512" y="908720"/>
            <a:ext cx="3759654" cy="1519973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3635896" y="1668706"/>
            <a:ext cx="2952328" cy="17611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35896" y="1538756"/>
            <a:ext cx="2952328" cy="9004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063878" y="2041462"/>
            <a:ext cx="2952328" cy="17611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5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entrality with TPC</a:t>
            </a: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 (</a:t>
            </a:r>
            <a:r>
              <a:rPr lang="en-GB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MC simulation)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73"/>
          <a:stretch/>
        </p:blipFill>
        <p:spPr>
          <a:xfrm>
            <a:off x="251520" y="3262437"/>
            <a:ext cx="7099665" cy="521325"/>
          </a:xfrm>
          <a:prstGeom prst="rect">
            <a:avLst/>
          </a:prstGeom>
        </p:spPr>
      </p:pic>
      <p:pic>
        <p:nvPicPr>
          <p:cNvPr id="12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9" b="18865"/>
          <a:stretch/>
        </p:blipFill>
        <p:spPr>
          <a:xfrm>
            <a:off x="0" y="557709"/>
            <a:ext cx="7099665" cy="27463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9" r="3763"/>
          <a:stretch/>
        </p:blipFill>
        <p:spPr>
          <a:xfrm>
            <a:off x="5004048" y="3575469"/>
            <a:ext cx="3528392" cy="32099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08793" y="605419"/>
            <a:ext cx="17780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</a:rPr>
              <a:t>FHCal</a:t>
            </a:r>
            <a:r>
              <a:rPr lang="en-GB" sz="2400" b="1" dirty="0" smtClean="0">
                <a:solidFill>
                  <a:srgbClr val="C00000"/>
                </a:solidFill>
              </a:rPr>
              <a:t> TDR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4608392"/>
            <a:ext cx="424847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Use of TPC track multiplicity can estimate the impact parameter with accuracy &lt;10% for mid-central events.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01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entrality with </a:t>
            </a:r>
            <a:r>
              <a:rPr lang="en-US" altLang="ru-RU" sz="2800" b="1" dirty="0" err="1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HCal</a:t>
            </a: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 (</a:t>
            </a:r>
            <a:r>
              <a:rPr lang="en-GB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MC simulation)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b="3511"/>
          <a:stretch/>
        </p:blipFill>
        <p:spPr>
          <a:xfrm>
            <a:off x="348245" y="625797"/>
            <a:ext cx="6947257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/>
        </p:blipFill>
        <p:spPr>
          <a:xfrm>
            <a:off x="2123728" y="3356992"/>
            <a:ext cx="6921856" cy="2819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8304" y="596173"/>
            <a:ext cx="17780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</a:rPr>
              <a:t>FHCal</a:t>
            </a:r>
            <a:r>
              <a:rPr lang="en-GB" sz="2400" b="1" dirty="0" smtClean="0">
                <a:solidFill>
                  <a:srgbClr val="C00000"/>
                </a:solidFill>
              </a:rPr>
              <a:t> TDR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27984" y="1484784"/>
            <a:ext cx="2079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427984" y="1587866"/>
            <a:ext cx="2079848" cy="8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337775" y="1237766"/>
            <a:ext cx="154130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Ambiguity in the centrality </a:t>
            </a:r>
            <a:r>
              <a:rPr lang="en-US" b="1" dirty="0" err="1" smtClean="0"/>
              <a:t>measuremens</a:t>
            </a:r>
            <a:r>
              <a:rPr lang="en-US" b="1" dirty="0" smtClean="0"/>
              <a:t> (Beam hole).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467908" y="1548819"/>
            <a:ext cx="1840397" cy="3559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</p:cNvCxnSpPr>
          <p:nvPr/>
        </p:nvCxnSpPr>
        <p:spPr>
          <a:xfrm flipH="1" flipV="1">
            <a:off x="4637965" y="1587363"/>
            <a:ext cx="2657537" cy="3705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8799" y="3933056"/>
            <a:ext cx="201492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To resolve the ambiguity other approaches are needed!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210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43"/>
            <a:ext cx="9144000" cy="64431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Spectators spots in </a:t>
            </a:r>
            <a:r>
              <a:rPr lang="en-US" sz="2400" b="1" dirty="0" err="1" smtClean="0">
                <a:solidFill>
                  <a:srgbClr val="C00000"/>
                </a:solidFill>
              </a:rPr>
              <a:t>FHCal</a:t>
            </a:r>
            <a:r>
              <a:rPr lang="en-US" sz="2400" b="1" dirty="0" smtClean="0">
                <a:solidFill>
                  <a:srgbClr val="C00000"/>
                </a:solidFill>
              </a:rPr>
              <a:t>  have different distributions 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for different centralities.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606318" y="4397459"/>
            <a:ext cx="1702579" cy="682356"/>
            <a:chOff x="2242368" y="5114524"/>
            <a:chExt cx="1702579" cy="682356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2242368" y="5114524"/>
              <a:ext cx="1681560" cy="40165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242368" y="5516174"/>
              <a:ext cx="1702579" cy="28070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298309" y="3808561"/>
            <a:ext cx="2480622" cy="1672904"/>
            <a:chOff x="1835696" y="4525626"/>
            <a:chExt cx="2480622" cy="1672904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835696" y="4525626"/>
              <a:ext cx="2480622" cy="99054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838955" y="5521529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290858" y="3061351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R, cm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93516" y="4480043"/>
            <a:ext cx="238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Cone for peripheral     </a:t>
            </a:r>
          </a:p>
          <a:p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                       events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4372" y="364167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Cone for central events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6469" y="4045451"/>
            <a:ext cx="350002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</a:t>
            </a:r>
            <a:r>
              <a:rPr lang="en-US" b="1" dirty="0"/>
              <a:t>energy </a:t>
            </a:r>
            <a:r>
              <a:rPr lang="en-US" b="1" dirty="0" smtClean="0"/>
              <a:t>deposition </a:t>
            </a:r>
            <a:r>
              <a:rPr lang="en-US" b="1" dirty="0"/>
              <a:t>in inner and outer parts of </a:t>
            </a:r>
            <a:r>
              <a:rPr lang="en-US" b="1" dirty="0" smtClean="0"/>
              <a:t>calorimeter must be different for different centralities.</a:t>
            </a:r>
            <a:endParaRPr lang="ru-RU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3103813" y="3647839"/>
            <a:ext cx="2195736" cy="1961796"/>
            <a:chOff x="3203848" y="4332178"/>
            <a:chExt cx="2195736" cy="1961796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203848" y="4332178"/>
              <a:ext cx="2195736" cy="1961796"/>
              <a:chOff x="6446497" y="-19636"/>
              <a:chExt cx="2610320" cy="2285832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43"/>
              <a:stretch/>
            </p:blipFill>
            <p:spPr>
              <a:xfrm>
                <a:off x="6446497" y="-19636"/>
                <a:ext cx="2610320" cy="228583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42222" y="876077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in</a:t>
                </a:r>
                <a:endParaRPr lang="ru-RU" sz="2000" b="1" baseline="-25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6497" y="460632"/>
                <a:ext cx="6750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/>
                  <a:t>E</a:t>
                </a:r>
                <a:r>
                  <a:rPr lang="en-US" sz="2000" b="1" baseline="-25000" dirty="0" err="1" smtClean="0"/>
                  <a:t>out</a:t>
                </a:r>
                <a:endParaRPr lang="ru-RU" sz="2000" b="1" baseline="-25000" dirty="0"/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4097347" y="5237405"/>
              <a:ext cx="288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886" y="5893964"/>
            <a:ext cx="3717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Let’s introduce </a:t>
            </a:r>
            <a:r>
              <a:rPr lang="en-US" sz="2000" b="1" i="1" dirty="0" smtClean="0">
                <a:solidFill>
                  <a:srgbClr val="FF0000"/>
                </a:solidFill>
              </a:rPr>
              <a:t>energy asymmetry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3" name="Объект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59" y="5821870"/>
            <a:ext cx="1790045" cy="5859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7"/>
          <a:stretch/>
        </p:blipFill>
        <p:spPr>
          <a:xfrm>
            <a:off x="4355975" y="620688"/>
            <a:ext cx="3488871" cy="28188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660232" y="884932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&lt;6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660232" y="1291275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&gt;6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8"/>
          <a:stretch/>
        </p:blipFill>
        <p:spPr>
          <a:xfrm>
            <a:off x="439139" y="628214"/>
            <a:ext cx="3534722" cy="28188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56176" y="106959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56176" y="1475941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75554" y="930518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&lt;6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975554" y="1336861"/>
            <a:ext cx="9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&gt;6 </a:t>
            </a:r>
            <a:r>
              <a:rPr lang="en-US" b="1" dirty="0" err="1" smtClean="0"/>
              <a:t>fm</a:t>
            </a:r>
            <a:endParaRPr lang="ru-RU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471498" y="111518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471498" y="1521527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1048"/>
              </p:ext>
            </p:extLst>
          </p:nvPr>
        </p:nvGraphicFramePr>
        <p:xfrm>
          <a:off x="3671682" y="590302"/>
          <a:ext cx="1421101" cy="393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Формула" r:id="rId7" imgW="990170" imgH="266584" progId="Equation.3">
                  <p:embed/>
                </p:oleObj>
              </mc:Choice>
              <mc:Fallback>
                <p:oleObj name="Формула" r:id="rId7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82" y="590302"/>
                        <a:ext cx="1421101" cy="393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C00000"/>
                </a:solidFill>
                <a:latin typeface="Calibri" pitchFamily="34" charset="0"/>
              </a:rPr>
              <a:t>C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entrality with </a:t>
            </a:r>
            <a:r>
              <a:rPr lang="en-US" altLang="ru-RU" sz="2800" b="1" dirty="0" err="1">
                <a:solidFill>
                  <a:srgbClr val="C00000"/>
                </a:solidFill>
                <a:latin typeface="Calibri" pitchFamily="34" charset="0"/>
              </a:rPr>
              <a:t>F</a:t>
            </a:r>
            <a:r>
              <a:rPr lang="en-US" altLang="ru-RU" sz="2800" b="1" dirty="0" err="1" smtClean="0">
                <a:solidFill>
                  <a:srgbClr val="C00000"/>
                </a:solidFill>
                <a:latin typeface="Calibri" pitchFamily="34" charset="0"/>
              </a:rPr>
              <a:t>HCal</a:t>
            </a:r>
            <a:r>
              <a:rPr lang="ru-RU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GB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(asymmetry approach)</a:t>
            </a: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596173"/>
            <a:ext cx="17780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</a:rPr>
              <a:t>FHCal</a:t>
            </a:r>
            <a:r>
              <a:rPr lang="en-GB" sz="2400" b="1" dirty="0" smtClean="0">
                <a:solidFill>
                  <a:srgbClr val="C00000"/>
                </a:solidFill>
              </a:rPr>
              <a:t> TDR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683" r="737"/>
          <a:stretch/>
        </p:blipFill>
        <p:spPr>
          <a:xfrm>
            <a:off x="251520" y="596173"/>
            <a:ext cx="6814123" cy="2890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62050"/>
            <a:ext cx="6991709" cy="3391074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331640" y="836712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84040" y="836712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939060" y="1337866"/>
            <a:ext cx="2014929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mbiguity is resolved with some accuracy!</a:t>
            </a:r>
            <a:endParaRPr lang="ru-RU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24128" y="836712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508104" y="836712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67944" y="1412776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02434"/>
            <a:ext cx="1897697" cy="1708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245" y="1138223"/>
                <a:ext cx="4908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Construction of other observables in </a:t>
            </a:r>
            <a:r>
              <a:rPr lang="en-US" sz="2000" b="1" dirty="0" err="1" smtClean="0">
                <a:solidFill>
                  <a:srgbClr val="C00000"/>
                </a:solidFill>
              </a:rPr>
              <a:t>FHCal</a:t>
            </a:r>
            <a:r>
              <a:rPr lang="en-US" sz="2000" b="1" dirty="0" smtClean="0">
                <a:solidFill>
                  <a:srgbClr val="C00000"/>
                </a:solidFill>
              </a:rPr>
              <a:t> for the centrality measurement.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3403" y="6335466"/>
            <a:ext cx="2133600" cy="365125"/>
          </a:xfrm>
        </p:spPr>
        <p:txBody>
          <a:bodyPr/>
          <a:lstStyle/>
          <a:p>
            <a:fld id="{8E7D93FF-0D2C-477C-9CF6-DFC357FD0BD0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753611" y="780651"/>
            <a:ext cx="2477363" cy="1565226"/>
            <a:chOff x="1906622" y="4590918"/>
            <a:chExt cx="2477363" cy="15652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1906622" y="4590918"/>
              <a:ext cx="2467619" cy="8474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06622" y="5479143"/>
              <a:ext cx="2477363" cy="6770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4371203" y="1570565"/>
            <a:ext cx="253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Cone of spectators</a:t>
            </a:r>
            <a:endParaRPr lang="ru-RU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990" y="1153611"/>
                <a:ext cx="4317686" cy="10156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Transverse energy</a:t>
                </a:r>
                <a:r>
                  <a:rPr lang="en-GB" sz="2000" dirty="0" smtClean="0"/>
                  <a:t>: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𝐓</m:t>
                    </m:r>
                    <m:r>
                      <a:rPr lang="en-GB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l-GR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dirty="0" smtClean="0"/>
                  <a:t>     </a:t>
                </a:r>
                <a:endParaRPr lang="en-GB" sz="2000" dirty="0"/>
              </a:p>
              <a:p>
                <a:r>
                  <a:rPr lang="en-GB" sz="2000" b="1" dirty="0" smtClean="0"/>
                  <a:t>and</a:t>
                </a:r>
                <a:endParaRPr lang="en-GB" sz="2000" dirty="0" smtClean="0"/>
              </a:p>
              <a:p>
                <a:r>
                  <a:rPr lang="en-GB" sz="2000" b="1" dirty="0" smtClean="0"/>
                  <a:t>Longitudinal energy: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GB" sz="2000" b="1" i="0" baseline="-25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𝐋</m:t>
                    </m:r>
                    <m:r>
                      <a:rPr lang="en-GB" sz="20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l-GR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GB" sz="2000" b="1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nary>
                  </m:oMath>
                </a14:m>
                <a:r>
                  <a:rPr lang="en-GB" sz="2000" b="1" dirty="0">
                    <a:solidFill>
                      <a:srgbClr val="C00000"/>
                    </a:solidFill>
                  </a:rPr>
                  <a:t>   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0" y="1153611"/>
                <a:ext cx="4317686" cy="1015663"/>
              </a:xfrm>
              <a:prstGeom prst="rect">
                <a:avLst/>
              </a:prstGeom>
              <a:blipFill>
                <a:blip r:embed="rId5"/>
                <a:stretch>
                  <a:fillRect l="-1120" t="-45930" b="-674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>
            <a:off x="3737312" y="1650398"/>
            <a:ext cx="43924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4759754" y="1191319"/>
            <a:ext cx="423331" cy="89141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905390" y="1934569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390" y="1934569"/>
                <a:ext cx="4459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980191" y="996896"/>
                <a:ext cx="445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GB" b="1" i="1" baseline="-25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191" y="996896"/>
                <a:ext cx="445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 descr="c_Et_vs_El_colz_logZ_2det_AuAuss11mb_7sect_no_central_module_target_0_24_57440ev.png"/>
          <p:cNvPicPr>
            <a:picLocks noChangeAspect="1"/>
          </p:cNvPicPr>
          <p:nvPr/>
        </p:nvPicPr>
        <p:blipFill rotWithShape="1">
          <a:blip r:embed="rId8"/>
          <a:srcRect l="6179" t="7143"/>
          <a:stretch/>
        </p:blipFill>
        <p:spPr>
          <a:xfrm>
            <a:off x="4283967" y="3109415"/>
            <a:ext cx="4603531" cy="3226051"/>
          </a:xfrm>
          <a:prstGeom prst="rect">
            <a:avLst/>
          </a:prstGeom>
        </p:spPr>
      </p:pic>
      <p:pic>
        <p:nvPicPr>
          <p:cNvPr id="23" name="Рисунок 22" descr="c_Et_vs_El_colz_logZ_2det_AuAuss5mb_7sect_no_central_module_target_0_24_92120ev.png"/>
          <p:cNvPicPr>
            <a:picLocks noChangeAspect="1"/>
          </p:cNvPicPr>
          <p:nvPr/>
        </p:nvPicPr>
        <p:blipFill rotWithShape="1">
          <a:blip r:embed="rId9"/>
          <a:srcRect l="10207" t="6576"/>
          <a:stretch/>
        </p:blipFill>
        <p:spPr>
          <a:xfrm>
            <a:off x="43546" y="3150030"/>
            <a:ext cx="4336304" cy="3194498"/>
          </a:xfrm>
          <a:prstGeom prst="rect">
            <a:avLst/>
          </a:prstGeom>
        </p:spPr>
      </p:pic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01763"/>
              </p:ext>
            </p:extLst>
          </p:nvPr>
        </p:nvGraphicFramePr>
        <p:xfrm>
          <a:off x="971600" y="3510547"/>
          <a:ext cx="1303500" cy="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Уравнение" r:id="rId10" imgW="939600" imgH="266400" progId="Equation.3">
                  <p:embed/>
                </p:oleObj>
              </mc:Choice>
              <mc:Fallback>
                <p:oleObj name="Уравнение" r:id="rId10" imgW="939600" imgH="26640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10547"/>
                        <a:ext cx="1303500" cy="3895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554648"/>
              </p:ext>
            </p:extLst>
          </p:nvPr>
        </p:nvGraphicFramePr>
        <p:xfrm>
          <a:off x="5292583" y="3468694"/>
          <a:ext cx="1492262" cy="41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" name="Формула" r:id="rId12" imgW="990170" imgH="266584" progId="Equation.3">
                  <p:embed/>
                </p:oleObj>
              </mc:Choice>
              <mc:Fallback>
                <p:oleObj name="Формула" r:id="rId12" imgW="990170" imgH="266584" progId="Equation.3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583" y="3468694"/>
                        <a:ext cx="1492262" cy="4133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48930" y="6282067"/>
            <a:ext cx="439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 bagel structure in E</a:t>
            </a:r>
            <a:r>
              <a:rPr lang="en-GB" sz="2000" b="1" baseline="-25000" dirty="0" smtClean="0"/>
              <a:t>T</a:t>
            </a:r>
            <a:r>
              <a:rPr lang="en-GB" sz="2000" b="1" dirty="0" smtClean="0"/>
              <a:t>, E</a:t>
            </a:r>
            <a:r>
              <a:rPr lang="en-GB" sz="2000" b="1" baseline="-25000" dirty="0" smtClean="0"/>
              <a:t>L</a:t>
            </a:r>
            <a:r>
              <a:rPr lang="en-GB" sz="2000" b="1" dirty="0" smtClean="0"/>
              <a:t> correlations.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842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/>
          <p:cNvPicPr>
            <a:picLocks noChangeAspect="1"/>
          </p:cNvPicPr>
          <p:nvPr/>
        </p:nvPicPr>
        <p:blipFill>
          <a:blip r:embed="rId3"/>
          <a:srcRect l="4056" t="7706" r="7864" b="7330"/>
          <a:stretch>
            <a:fillRect/>
          </a:stretch>
        </p:blipFill>
        <p:spPr bwMode="auto">
          <a:xfrm>
            <a:off x="4968606" y="3599339"/>
            <a:ext cx="3698131" cy="241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c_centrality_vs_imp_Et_El_2regions_central_outCut_periph_inCut_2det_AuAuss5mb_7sect_no_central_module_target_0_24_92120ev.png"/>
          <p:cNvPicPr>
            <a:picLocks noChangeAspect="1"/>
          </p:cNvPicPr>
          <p:nvPr/>
        </p:nvPicPr>
        <p:blipFill>
          <a:blip r:embed="rId4"/>
          <a:srcRect l="4202" t="8289" r="8243" b="6303"/>
          <a:stretch>
            <a:fillRect/>
          </a:stretch>
        </p:blipFill>
        <p:spPr>
          <a:xfrm>
            <a:off x="529970" y="3632150"/>
            <a:ext cx="3650216" cy="2414759"/>
          </a:xfrm>
          <a:prstGeom prst="rect">
            <a:avLst/>
          </a:prstGeom>
        </p:spPr>
      </p:pic>
      <p:pic>
        <p:nvPicPr>
          <p:cNvPr id="35" name="Picture 4" descr="c_Et_vs_El_color_2det_AuAuss11mb_7sect_no_central_module_target_0_24_57440ev"/>
          <p:cNvPicPr>
            <a:picLocks noChangeAspect="1" noChangeArrowheads="1"/>
          </p:cNvPicPr>
          <p:nvPr/>
        </p:nvPicPr>
        <p:blipFill rotWithShape="1">
          <a:blip r:embed="rId5"/>
          <a:srcRect l="7846" t="9569" r="4421" b="3892"/>
          <a:stretch/>
        </p:blipFill>
        <p:spPr bwMode="auto">
          <a:xfrm>
            <a:off x="4829060" y="592162"/>
            <a:ext cx="4207436" cy="2938527"/>
          </a:xfrm>
          <a:prstGeom prst="rect">
            <a:avLst/>
          </a:prstGeom>
          <a:noFill/>
        </p:spPr>
      </p:pic>
      <p:pic>
        <p:nvPicPr>
          <p:cNvPr id="31" name="Рисунок 30" descr="c_Et_vs_El_color_2det_AuAuss5mb_7sect_no_central_module_target_0_24_92120ev.png"/>
          <p:cNvPicPr>
            <a:picLocks noChangeAspect="1"/>
          </p:cNvPicPr>
          <p:nvPr/>
        </p:nvPicPr>
        <p:blipFill rotWithShape="1">
          <a:blip r:embed="rId6"/>
          <a:srcRect l="9104" t="8065" r="3895" b="5319"/>
          <a:stretch/>
        </p:blipFill>
        <p:spPr>
          <a:xfrm>
            <a:off x="327245" y="494722"/>
            <a:ext cx="4392489" cy="30963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27384"/>
            <a:ext cx="914400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20" tIns="45711" rIns="91420" bIns="45711" rtlCol="0" anchor="ctr">
            <a:noAutofit/>
          </a:bodyPr>
          <a:lstStyle>
            <a:lvl1pPr algn="ctr" defTabSz="9142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C00000"/>
                </a:solidFill>
              </a:rPr>
              <a:t>Centrality measurements with E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T</a:t>
            </a:r>
            <a:r>
              <a:rPr lang="en-US" sz="2400" b="1" dirty="0" smtClean="0">
                <a:solidFill>
                  <a:srgbClr val="C00000"/>
                </a:solidFill>
              </a:rPr>
              <a:t> and E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L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99592" y="870165"/>
            <a:ext cx="3672408" cy="22019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>
            <a:spLocks noChangeArrowheads="1"/>
          </p:cNvSpPr>
          <p:nvPr/>
        </p:nvSpPr>
        <p:spPr bwMode="auto">
          <a:xfrm rot="19697601">
            <a:off x="2068450" y="1473732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 rot="19697985">
            <a:off x="2246736" y="1975940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60932"/>
              </p:ext>
            </p:extLst>
          </p:nvPr>
        </p:nvGraphicFramePr>
        <p:xfrm>
          <a:off x="2256120" y="702916"/>
          <a:ext cx="1080120" cy="32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8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6120" y="702916"/>
                        <a:ext cx="1080120" cy="3228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69354"/>
              </p:ext>
            </p:extLst>
          </p:nvPr>
        </p:nvGraphicFramePr>
        <p:xfrm>
          <a:off x="5941368" y="714106"/>
          <a:ext cx="1288776" cy="35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" name="Формула" r:id="rId9" imgW="990170" imgH="266584" progId="Equation.3">
                  <p:embed/>
                </p:oleObj>
              </mc:Choice>
              <mc:Fallback>
                <p:oleObj name="Формула" r:id="rId9" imgW="990170" imgH="266584" progId="Equation.3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368" y="714106"/>
                        <a:ext cx="1288776" cy="357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851788" y="6087228"/>
            <a:ext cx="595454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One can construct other observables for better separation of central/peripheral events!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297586" y="2555488"/>
            <a:ext cx="221966" cy="205257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050347" y="2490372"/>
            <a:ext cx="1347926" cy="3037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43856"/>
              </p:ext>
            </p:extLst>
          </p:nvPr>
        </p:nvGraphicFramePr>
        <p:xfrm>
          <a:off x="2840727" y="3734983"/>
          <a:ext cx="1148952" cy="343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0" name="Уравнение" r:id="rId7" imgW="939600" imgH="266400" progId="Equation.3">
                  <p:embed/>
                </p:oleObj>
              </mc:Choice>
              <mc:Fallback>
                <p:oleObj name="Уравнение" r:id="rId7" imgW="939600" imgH="266400" progId="Equation.3">
                  <p:embed/>
                  <p:pic>
                    <p:nvPicPr>
                      <p:cNvPr id="44" name="Объект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727" y="3734983"/>
                        <a:ext cx="1148952" cy="3433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298955"/>
              </p:ext>
            </p:extLst>
          </p:nvPr>
        </p:nvGraphicFramePr>
        <p:xfrm>
          <a:off x="7100347" y="3796590"/>
          <a:ext cx="1288077" cy="35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1" name="Формула" r:id="rId9" imgW="990170" imgH="266584" progId="Equation.3">
                  <p:embed/>
                </p:oleObj>
              </mc:Choice>
              <mc:Fallback>
                <p:oleObj name="Формула" r:id="rId9" imgW="990170" imgH="266584" progId="Equation.3">
                  <p:embed/>
                  <p:pic>
                    <p:nvPicPr>
                      <p:cNvPr id="45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347" y="3796590"/>
                        <a:ext cx="1288077" cy="3568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20"/>
          <p:cNvSpPr txBox="1">
            <a:spLocks noChangeArrowheads="1"/>
          </p:cNvSpPr>
          <p:nvPr/>
        </p:nvSpPr>
        <p:spPr bwMode="auto">
          <a:xfrm rot="19697601">
            <a:off x="6540766" y="1168999"/>
            <a:ext cx="12504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Central 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7" name="TextBox 20"/>
          <p:cNvSpPr txBox="1">
            <a:spLocks noChangeArrowheads="1"/>
          </p:cNvSpPr>
          <p:nvPr/>
        </p:nvSpPr>
        <p:spPr bwMode="auto">
          <a:xfrm rot="19477374">
            <a:off x="6767260" y="1743220"/>
            <a:ext cx="14832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Peripheral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events</a:t>
            </a:r>
            <a:endParaRPr lang="ru-RU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539963" y="654153"/>
            <a:ext cx="3280509" cy="21652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70576" y="2373534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centrality.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93776" y="2344675"/>
            <a:ext cx="165944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Each color bin is 10% of centrality.</a:t>
            </a:r>
            <a:endParaRPr lang="ru-RU" sz="14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6893301" y="1572587"/>
            <a:ext cx="12802" cy="1440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7017875" y="1550025"/>
            <a:ext cx="25663" cy="14702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9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F6320-E713-4509-BF40-D5AE5585B1B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 smtClean="0">
                <a:solidFill>
                  <a:srgbClr val="C00000"/>
                </a:solidFill>
                <a:latin typeface="Calibri" pitchFamily="34" charset="0"/>
              </a:rPr>
              <a:t>Experimental situation.</a:t>
            </a:r>
            <a:endParaRPr lang="ru-RU" altLang="ru-RU" sz="2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23220"/>
            <a:ext cx="6470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The above results were obtained from MC simulation, where the impact parameter is precisely known.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dirty="0" smtClean="0"/>
              <a:t>How to proceed in experimental data?</a:t>
            </a:r>
            <a:endParaRPr lang="ru-RU" sz="2400" b="1" u="sng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276872"/>
            <a:ext cx="4464460" cy="418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2106971"/>
            <a:ext cx="47758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TPC case.</a:t>
            </a:r>
          </a:p>
          <a:p>
            <a:r>
              <a:rPr lang="en-GB" dirty="0"/>
              <a:t>MC </a:t>
            </a:r>
            <a:r>
              <a:rPr lang="en-GB" dirty="0" err="1"/>
              <a:t>Glauber</a:t>
            </a:r>
            <a:r>
              <a:rPr lang="en-GB" dirty="0"/>
              <a:t> model </a:t>
            </a:r>
            <a:r>
              <a:rPr lang="en-GB" dirty="0" smtClean="0"/>
              <a:t>fit of the experimental multiplicity would provide the correspondence between the geometry of collision and track multiplicity.</a:t>
            </a:r>
          </a:p>
          <a:p>
            <a:endParaRPr lang="en-GB" dirty="0"/>
          </a:p>
          <a:p>
            <a:r>
              <a:rPr lang="en-GB" dirty="0" smtClean="0"/>
              <a:t>Other approach with only experimental data (without </a:t>
            </a:r>
            <a:r>
              <a:rPr lang="en-GB" dirty="0" err="1" smtClean="0"/>
              <a:t>Glauber</a:t>
            </a:r>
            <a:r>
              <a:rPr lang="en-GB" dirty="0" smtClean="0"/>
              <a:t> model) is suggested:</a:t>
            </a:r>
          </a:p>
          <a:p>
            <a:r>
              <a:rPr lang="en-US" dirty="0" err="1" smtClean="0"/>
              <a:t>Sruthy</a:t>
            </a:r>
            <a:r>
              <a:rPr lang="en-US" dirty="0" smtClean="0"/>
              <a:t> </a:t>
            </a:r>
            <a:r>
              <a:rPr lang="en-US" dirty="0" err="1"/>
              <a:t>Jyothi</a:t>
            </a:r>
            <a:r>
              <a:rPr lang="en-US" dirty="0"/>
              <a:t> </a:t>
            </a:r>
            <a:r>
              <a:rPr lang="en-US" dirty="0" smtClean="0"/>
              <a:t>Das, </a:t>
            </a:r>
            <a:r>
              <a:rPr lang="en-US" dirty="0"/>
              <a:t>Giuliano </a:t>
            </a:r>
            <a:r>
              <a:rPr lang="en-US" dirty="0" err="1"/>
              <a:t>Giacalone</a:t>
            </a:r>
            <a:r>
              <a:rPr lang="en-US" dirty="0" smtClean="0"/>
              <a:t>, </a:t>
            </a:r>
            <a:r>
              <a:rPr lang="en-US" dirty="0"/>
              <a:t>Pierre-</a:t>
            </a:r>
            <a:r>
              <a:rPr lang="en-US" dirty="0" err="1"/>
              <a:t>Amaury</a:t>
            </a:r>
            <a:r>
              <a:rPr lang="en-US" dirty="0"/>
              <a:t> </a:t>
            </a:r>
            <a:r>
              <a:rPr lang="en-US" dirty="0" err="1"/>
              <a:t>Monard</a:t>
            </a:r>
            <a:r>
              <a:rPr lang="en-US" dirty="0" smtClean="0"/>
              <a:t>, </a:t>
            </a:r>
            <a:r>
              <a:rPr lang="en-US" dirty="0"/>
              <a:t>and Jean-Yves </a:t>
            </a:r>
            <a:r>
              <a:rPr lang="en-US" dirty="0" err="1" smtClean="0"/>
              <a:t>Ollitrault</a:t>
            </a:r>
            <a:endParaRPr lang="en-GB" dirty="0" smtClean="0"/>
          </a:p>
          <a:p>
            <a:r>
              <a:rPr lang="en-US" b="1" dirty="0" smtClean="0"/>
              <a:t>Relating </a:t>
            </a:r>
            <a:r>
              <a:rPr lang="en-US" b="1" dirty="0"/>
              <a:t>centrality to impact parameter in nucleus-nucleus collisions</a:t>
            </a:r>
          </a:p>
          <a:p>
            <a:r>
              <a:rPr lang="en-US" dirty="0"/>
              <a:t>PHYSICAL REVIEW C </a:t>
            </a:r>
            <a:r>
              <a:rPr lang="en-US" b="1" dirty="0"/>
              <a:t>97</a:t>
            </a:r>
            <a:r>
              <a:rPr lang="en-US" dirty="0"/>
              <a:t>, 014905 (2018)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12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7759</TotalTime>
  <Words>650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Тема Office</vt:lpstr>
      <vt:lpstr>Формула</vt:lpstr>
      <vt:lpstr>Уравнение</vt:lpstr>
      <vt:lpstr>Centrality at MPD: fast look at problem.</vt:lpstr>
      <vt:lpstr>Презентация PowerPoint</vt:lpstr>
      <vt:lpstr>Презентация PowerPoint</vt:lpstr>
      <vt:lpstr>Презентация PowerPoint</vt:lpstr>
      <vt:lpstr>Spectators spots in FHCal  have different distributions  for different centralities.</vt:lpstr>
      <vt:lpstr>Презентация PowerPoint</vt:lpstr>
      <vt:lpstr>Construction of other observables in FHCal for the centrality measurement.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Golubeva Marina</dc:creator>
  <cp:lastModifiedBy>alexander ivashkin</cp:lastModifiedBy>
  <cp:revision>773</cp:revision>
  <cp:lastPrinted>2017-01-16T06:36:02Z</cp:lastPrinted>
  <dcterms:created xsi:type="dcterms:W3CDTF">2016-02-16T08:04:12Z</dcterms:created>
  <dcterms:modified xsi:type="dcterms:W3CDTF">2019-04-14T13:09:27Z</dcterms:modified>
</cp:coreProperties>
</file>