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doc" ContentType="application/msword"/>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8" r:id="rId2"/>
  </p:sldMasterIdLst>
  <p:notesMasterIdLst>
    <p:notesMasterId r:id="rId133"/>
  </p:notesMasterIdLst>
  <p:sldIdLst>
    <p:sldId id="256" r:id="rId3"/>
    <p:sldId id="291" r:id="rId4"/>
    <p:sldId id="438" r:id="rId5"/>
    <p:sldId id="439" r:id="rId6"/>
    <p:sldId id="440" r:id="rId7"/>
    <p:sldId id="441" r:id="rId8"/>
    <p:sldId id="443" r:id="rId9"/>
    <p:sldId id="444" r:id="rId10"/>
    <p:sldId id="445" r:id="rId11"/>
    <p:sldId id="446" r:id="rId12"/>
    <p:sldId id="448" r:id="rId13"/>
    <p:sldId id="449" r:id="rId14"/>
    <p:sldId id="447"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65" r:id="rId31"/>
    <p:sldId id="466" r:id="rId32"/>
    <p:sldId id="467" r:id="rId33"/>
    <p:sldId id="468" r:id="rId34"/>
    <p:sldId id="469" r:id="rId35"/>
    <p:sldId id="470" r:id="rId36"/>
    <p:sldId id="471" r:id="rId37"/>
    <p:sldId id="472" r:id="rId38"/>
    <p:sldId id="473" r:id="rId39"/>
    <p:sldId id="477" r:id="rId40"/>
    <p:sldId id="478" r:id="rId41"/>
    <p:sldId id="517" r:id="rId42"/>
    <p:sldId id="518" r:id="rId43"/>
    <p:sldId id="519" r:id="rId44"/>
    <p:sldId id="479" r:id="rId45"/>
    <p:sldId id="480" r:id="rId46"/>
    <p:sldId id="481" r:id="rId47"/>
    <p:sldId id="482" r:id="rId48"/>
    <p:sldId id="483" r:id="rId49"/>
    <p:sldId id="484" r:id="rId50"/>
    <p:sldId id="485" r:id="rId51"/>
    <p:sldId id="486" r:id="rId52"/>
    <p:sldId id="487" r:id="rId53"/>
    <p:sldId id="488" r:id="rId54"/>
    <p:sldId id="489" r:id="rId55"/>
    <p:sldId id="516" r:id="rId56"/>
    <p:sldId id="491" r:id="rId57"/>
    <p:sldId id="492" r:id="rId58"/>
    <p:sldId id="497" r:id="rId59"/>
    <p:sldId id="498" r:id="rId60"/>
    <p:sldId id="499" r:id="rId61"/>
    <p:sldId id="501" r:id="rId62"/>
    <p:sldId id="502" r:id="rId63"/>
    <p:sldId id="507" r:id="rId64"/>
    <p:sldId id="508" r:id="rId65"/>
    <p:sldId id="513" r:id="rId66"/>
    <p:sldId id="514" r:id="rId67"/>
    <p:sldId id="515" r:id="rId68"/>
    <p:sldId id="520" r:id="rId69"/>
    <p:sldId id="521" r:id="rId70"/>
    <p:sldId id="522" r:id="rId71"/>
    <p:sldId id="328" r:id="rId72"/>
    <p:sldId id="309" r:id="rId73"/>
    <p:sldId id="305" r:id="rId74"/>
    <p:sldId id="316" r:id="rId75"/>
    <p:sldId id="318" r:id="rId76"/>
    <p:sldId id="31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20" r:id="rId92"/>
    <p:sldId id="321" r:id="rId93"/>
    <p:sldId id="322" r:id="rId94"/>
    <p:sldId id="323" r:id="rId95"/>
    <p:sldId id="324" r:id="rId96"/>
    <p:sldId id="403" r:id="rId97"/>
    <p:sldId id="404" r:id="rId98"/>
    <p:sldId id="405" r:id="rId99"/>
    <p:sldId id="406" r:id="rId100"/>
    <p:sldId id="407" r:id="rId101"/>
    <p:sldId id="408" r:id="rId102"/>
    <p:sldId id="409" r:id="rId103"/>
    <p:sldId id="410" r:id="rId104"/>
    <p:sldId id="411" r:id="rId105"/>
    <p:sldId id="412" r:id="rId106"/>
    <p:sldId id="344" r:id="rId107"/>
    <p:sldId id="414" r:id="rId108"/>
    <p:sldId id="415" r:id="rId109"/>
    <p:sldId id="416" r:id="rId110"/>
    <p:sldId id="417" r:id="rId111"/>
    <p:sldId id="418" r:id="rId112"/>
    <p:sldId id="428" r:id="rId113"/>
    <p:sldId id="419" r:id="rId114"/>
    <p:sldId id="420" r:id="rId115"/>
    <p:sldId id="421" r:id="rId116"/>
    <p:sldId id="422" r:id="rId117"/>
    <p:sldId id="423" r:id="rId118"/>
    <p:sldId id="424" r:id="rId119"/>
    <p:sldId id="425" r:id="rId120"/>
    <p:sldId id="426" r:id="rId121"/>
    <p:sldId id="427" r:id="rId122"/>
    <p:sldId id="431" r:id="rId123"/>
    <p:sldId id="432" r:id="rId124"/>
    <p:sldId id="434" r:id="rId125"/>
    <p:sldId id="435" r:id="rId126"/>
    <p:sldId id="437" r:id="rId127"/>
    <p:sldId id="436" r:id="rId128"/>
    <p:sldId id="345" r:id="rId129"/>
    <p:sldId id="402" r:id="rId130"/>
    <p:sldId id="384" r:id="rId131"/>
    <p:sldId id="383" r:id="rId132"/>
  </p:sldIdLst>
  <p:sldSz cx="12192000" cy="6858000"/>
  <p:notesSz cx="6858000" cy="98726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7F90EC31-D482-4DD6-BA5D-656B977A275B}">
          <p14:sldIdLst>
            <p14:sldId id="256"/>
            <p14:sldId id="291"/>
            <p14:sldId id="438"/>
            <p14:sldId id="439"/>
            <p14:sldId id="440"/>
            <p14:sldId id="441"/>
            <p14:sldId id="443"/>
            <p14:sldId id="444"/>
            <p14:sldId id="445"/>
            <p14:sldId id="446"/>
            <p14:sldId id="448"/>
            <p14:sldId id="449"/>
            <p14:sldId id="447"/>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7"/>
            <p14:sldId id="478"/>
            <p14:sldId id="517"/>
            <p14:sldId id="518"/>
            <p14:sldId id="519"/>
            <p14:sldId id="479"/>
            <p14:sldId id="480"/>
            <p14:sldId id="481"/>
            <p14:sldId id="482"/>
            <p14:sldId id="483"/>
            <p14:sldId id="484"/>
            <p14:sldId id="485"/>
            <p14:sldId id="486"/>
            <p14:sldId id="487"/>
            <p14:sldId id="488"/>
            <p14:sldId id="489"/>
            <p14:sldId id="516"/>
            <p14:sldId id="491"/>
            <p14:sldId id="492"/>
            <p14:sldId id="497"/>
            <p14:sldId id="498"/>
            <p14:sldId id="499"/>
            <p14:sldId id="501"/>
            <p14:sldId id="502"/>
            <p14:sldId id="507"/>
            <p14:sldId id="508"/>
            <p14:sldId id="513"/>
            <p14:sldId id="514"/>
            <p14:sldId id="515"/>
            <p14:sldId id="520"/>
            <p14:sldId id="521"/>
            <p14:sldId id="522"/>
            <p14:sldId id="328"/>
            <p14:sldId id="309"/>
            <p14:sldId id="305"/>
            <p14:sldId id="316"/>
            <p14:sldId id="318"/>
            <p14:sldId id="319"/>
            <p14:sldId id="330"/>
            <p14:sldId id="331"/>
            <p14:sldId id="332"/>
            <p14:sldId id="333"/>
            <p14:sldId id="334"/>
            <p14:sldId id="335"/>
            <p14:sldId id="336"/>
            <p14:sldId id="337"/>
            <p14:sldId id="338"/>
            <p14:sldId id="339"/>
            <p14:sldId id="340"/>
            <p14:sldId id="341"/>
            <p14:sldId id="342"/>
            <p14:sldId id="343"/>
            <p14:sldId id="320"/>
            <p14:sldId id="321"/>
            <p14:sldId id="322"/>
            <p14:sldId id="323"/>
            <p14:sldId id="324"/>
            <p14:sldId id="403"/>
            <p14:sldId id="404"/>
            <p14:sldId id="405"/>
            <p14:sldId id="406"/>
            <p14:sldId id="407"/>
            <p14:sldId id="408"/>
            <p14:sldId id="409"/>
            <p14:sldId id="410"/>
            <p14:sldId id="411"/>
            <p14:sldId id="412"/>
            <p14:sldId id="344"/>
            <p14:sldId id="414"/>
            <p14:sldId id="415"/>
            <p14:sldId id="416"/>
            <p14:sldId id="417"/>
            <p14:sldId id="418"/>
            <p14:sldId id="428"/>
            <p14:sldId id="419"/>
            <p14:sldId id="420"/>
            <p14:sldId id="421"/>
            <p14:sldId id="422"/>
            <p14:sldId id="423"/>
            <p14:sldId id="424"/>
            <p14:sldId id="425"/>
            <p14:sldId id="426"/>
            <p14:sldId id="427"/>
            <p14:sldId id="431"/>
            <p14:sldId id="432"/>
            <p14:sldId id="434"/>
            <p14:sldId id="435"/>
            <p14:sldId id="437"/>
            <p14:sldId id="436"/>
            <p14:sldId id="345"/>
            <p14:sldId id="402"/>
            <p14:sldId id="384"/>
            <p14:sldId id="383"/>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99D9"/>
    <a:srgbClr val="5B93D7"/>
    <a:srgbClr val="78A6DE"/>
    <a:srgbClr val="DAA600"/>
    <a:srgbClr val="B2B2B2"/>
    <a:srgbClr val="C6C09A"/>
    <a:srgbClr val="0F01B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602" autoAdjust="0"/>
  </p:normalViewPr>
  <p:slideViewPr>
    <p:cSldViewPr>
      <p:cViewPr>
        <p:scale>
          <a:sx n="66" d="100"/>
          <a:sy n="66" d="100"/>
        </p:scale>
        <p:origin x="-644"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venaruzzo\Documents\ATM\Validazioni%20Prodotti\Hexagon\Misure%20Hexag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venaruzzo\Documents\ATM\Validazioni%20Prodotti\Hexagon\Misure%20Hexag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venaruzzo\Documents\ATM\Validazioni%20Prodotti\Hexagon\Misure%20Hexag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venaruzzo\Documents\ATM\Validazioni%20Prodotti\Hexagon\Misure%20Hexag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venaruzzo\Documents\ATM\Validazioni%20Prodotti\Hexagon\Misure%20Hexago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venaruzzo\Documents\ATM\Validazioni%20Prodotti\Hexagon\Misure%20Hexago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venaruzzo\Documents\ATM\Validazioni%20Prodotti\Hexagon\Misure%20Hexag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Co60 @ 1332 KeV</c:v>
          </c:tx>
          <c:spPr>
            <a:ln>
              <a:solidFill>
                <a:srgbClr val="FF0000"/>
              </a:solidFill>
            </a:ln>
          </c:spPr>
          <c:marker>
            <c:symbol val="diamond"/>
            <c:size val="9"/>
            <c:spPr>
              <a:solidFill>
                <a:srgbClr val="FF0000"/>
              </a:solidFill>
              <a:ln>
                <a:solidFill>
                  <a:srgbClr val="FF0000"/>
                </a:solidFill>
              </a:ln>
            </c:spPr>
          </c:marker>
          <c:xVal>
            <c:numRef>
              <c:f>'HPGe Can. res.-Hexagon vs Lynx'!$A$10:$A$18</c:f>
              <c:numCache>
                <c:formatCode>General</c:formatCode>
                <c:ptCount val="9"/>
                <c:pt idx="0">
                  <c:v>1</c:v>
                </c:pt>
                <c:pt idx="1">
                  <c:v>2</c:v>
                </c:pt>
                <c:pt idx="2">
                  <c:v>4</c:v>
                </c:pt>
                <c:pt idx="3">
                  <c:v>6</c:v>
                </c:pt>
                <c:pt idx="4">
                  <c:v>8</c:v>
                </c:pt>
                <c:pt idx="5">
                  <c:v>10</c:v>
                </c:pt>
                <c:pt idx="6">
                  <c:v>12</c:v>
                </c:pt>
                <c:pt idx="7">
                  <c:v>14</c:v>
                </c:pt>
                <c:pt idx="8">
                  <c:v>16</c:v>
                </c:pt>
              </c:numCache>
            </c:numRef>
          </c:xVal>
          <c:yVal>
            <c:numRef>
              <c:f>'HPGe Can. res.-Hexagon vs Lynx'!$C$10:$C$18</c:f>
              <c:numCache>
                <c:formatCode>#,##0.000</c:formatCode>
                <c:ptCount val="9"/>
                <c:pt idx="0">
                  <c:v>1.9850000000000001</c:v>
                </c:pt>
                <c:pt idx="1">
                  <c:v>1.732</c:v>
                </c:pt>
                <c:pt idx="2">
                  <c:v>1.728</c:v>
                </c:pt>
                <c:pt idx="3">
                  <c:v>1.673</c:v>
                </c:pt>
                <c:pt idx="4">
                  <c:v>1.6850000000000001</c:v>
                </c:pt>
                <c:pt idx="5">
                  <c:v>1.6359999999999999</c:v>
                </c:pt>
                <c:pt idx="6">
                  <c:v>1.708</c:v>
                </c:pt>
                <c:pt idx="7">
                  <c:v>1.645</c:v>
                </c:pt>
                <c:pt idx="8">
                  <c:v>1.7589999999999999</c:v>
                </c:pt>
              </c:numCache>
            </c:numRef>
          </c:yVal>
          <c:smooth val="0"/>
        </c:ser>
        <c:ser>
          <c:idx val="1"/>
          <c:order val="1"/>
          <c:tx>
            <c:v>Co60 @ 1173 KeV</c:v>
          </c:tx>
          <c:spPr>
            <a:ln>
              <a:solidFill>
                <a:schemeClr val="accent1"/>
              </a:solidFill>
            </a:ln>
          </c:spPr>
          <c:marker>
            <c:symbol val="square"/>
            <c:size val="8"/>
            <c:spPr>
              <a:solidFill>
                <a:schemeClr val="accent1"/>
              </a:solidFill>
              <a:ln>
                <a:solidFill>
                  <a:schemeClr val="accent1"/>
                </a:solidFill>
              </a:ln>
            </c:spPr>
          </c:marker>
          <c:xVal>
            <c:numRef>
              <c:f>'HPGe Can. res.-Hexagon vs Lynx'!$A$10:$A$18</c:f>
              <c:numCache>
                <c:formatCode>General</c:formatCode>
                <c:ptCount val="9"/>
                <c:pt idx="0">
                  <c:v>1</c:v>
                </c:pt>
                <c:pt idx="1">
                  <c:v>2</c:v>
                </c:pt>
                <c:pt idx="2">
                  <c:v>4</c:v>
                </c:pt>
                <c:pt idx="3">
                  <c:v>6</c:v>
                </c:pt>
                <c:pt idx="4">
                  <c:v>8</c:v>
                </c:pt>
                <c:pt idx="5">
                  <c:v>10</c:v>
                </c:pt>
                <c:pt idx="6">
                  <c:v>12</c:v>
                </c:pt>
                <c:pt idx="7">
                  <c:v>14</c:v>
                </c:pt>
                <c:pt idx="8">
                  <c:v>16</c:v>
                </c:pt>
              </c:numCache>
            </c:numRef>
          </c:xVal>
          <c:yVal>
            <c:numRef>
              <c:f>'HPGe Can. res.-Hexagon vs Lynx'!$B$10:$B$18</c:f>
              <c:numCache>
                <c:formatCode>#,##0.000</c:formatCode>
                <c:ptCount val="9"/>
                <c:pt idx="0">
                  <c:v>1.9730000000000001</c:v>
                </c:pt>
                <c:pt idx="1">
                  <c:v>1.6539999999999999</c:v>
                </c:pt>
                <c:pt idx="2">
                  <c:v>1.6339999999999999</c:v>
                </c:pt>
                <c:pt idx="3">
                  <c:v>1.581</c:v>
                </c:pt>
                <c:pt idx="4">
                  <c:v>1.6080000000000001</c:v>
                </c:pt>
                <c:pt idx="5">
                  <c:v>1.589</c:v>
                </c:pt>
                <c:pt idx="6">
                  <c:v>1.5780000000000001</c:v>
                </c:pt>
                <c:pt idx="7">
                  <c:v>1.623</c:v>
                </c:pt>
                <c:pt idx="8">
                  <c:v>1.696</c:v>
                </c:pt>
              </c:numCache>
            </c:numRef>
          </c:yVal>
          <c:smooth val="0"/>
        </c:ser>
        <c:ser>
          <c:idx val="2"/>
          <c:order val="2"/>
          <c:tx>
            <c:v>Co57 @ 122 KeV</c:v>
          </c:tx>
          <c:spPr>
            <a:ln>
              <a:solidFill>
                <a:schemeClr val="accent4"/>
              </a:solidFill>
            </a:ln>
          </c:spPr>
          <c:marker>
            <c:symbol val="triangle"/>
            <c:size val="8"/>
            <c:spPr>
              <a:solidFill>
                <a:schemeClr val="accent4"/>
              </a:solidFill>
              <a:ln>
                <a:solidFill>
                  <a:schemeClr val="accent4"/>
                </a:solidFill>
              </a:ln>
            </c:spPr>
          </c:marker>
          <c:xVal>
            <c:numRef>
              <c:f>'HPGe Can. res.-Hexagon vs Lynx'!$A$10:$A$18</c:f>
              <c:numCache>
                <c:formatCode>General</c:formatCode>
                <c:ptCount val="9"/>
                <c:pt idx="0">
                  <c:v>1</c:v>
                </c:pt>
                <c:pt idx="1">
                  <c:v>2</c:v>
                </c:pt>
                <c:pt idx="2">
                  <c:v>4</c:v>
                </c:pt>
                <c:pt idx="3">
                  <c:v>6</c:v>
                </c:pt>
                <c:pt idx="4">
                  <c:v>8</c:v>
                </c:pt>
                <c:pt idx="5">
                  <c:v>10</c:v>
                </c:pt>
                <c:pt idx="6">
                  <c:v>12</c:v>
                </c:pt>
                <c:pt idx="7">
                  <c:v>14</c:v>
                </c:pt>
                <c:pt idx="8">
                  <c:v>16</c:v>
                </c:pt>
              </c:numCache>
            </c:numRef>
          </c:xVal>
          <c:yVal>
            <c:numRef>
              <c:f>'HPGe Can. res.-Hexagon vs Lynx'!$D$10:$D$18</c:f>
              <c:numCache>
                <c:formatCode>General</c:formatCode>
                <c:ptCount val="9"/>
                <c:pt idx="0" formatCode="#,##0.000">
                  <c:v>1.3460000000000001</c:v>
                </c:pt>
                <c:pt idx="1">
                  <c:v>1.069</c:v>
                </c:pt>
                <c:pt idx="2">
                  <c:v>0.89100000000000001</c:v>
                </c:pt>
                <c:pt idx="3" formatCode="0.000">
                  <c:v>0.83</c:v>
                </c:pt>
                <c:pt idx="4">
                  <c:v>0.81200000000000006</c:v>
                </c:pt>
                <c:pt idx="5">
                  <c:v>0.81699999999999995</c:v>
                </c:pt>
                <c:pt idx="6">
                  <c:v>0.82699999999999996</c:v>
                </c:pt>
                <c:pt idx="7">
                  <c:v>0.86499999999999999</c:v>
                </c:pt>
                <c:pt idx="8" formatCode="0.000">
                  <c:v>0.86</c:v>
                </c:pt>
              </c:numCache>
            </c:numRef>
          </c:yVal>
          <c:smooth val="0"/>
        </c:ser>
        <c:ser>
          <c:idx val="3"/>
          <c:order val="3"/>
          <c:tx>
            <c:v>Cs137 @ 662 KeV</c:v>
          </c:tx>
          <c:spPr>
            <a:ln>
              <a:solidFill>
                <a:schemeClr val="accent6">
                  <a:lumMod val="75000"/>
                </a:schemeClr>
              </a:solidFill>
            </a:ln>
          </c:spPr>
          <c:marker>
            <c:symbol val="circle"/>
            <c:size val="8"/>
            <c:spPr>
              <a:solidFill>
                <a:schemeClr val="accent6">
                  <a:lumMod val="75000"/>
                </a:schemeClr>
              </a:solidFill>
              <a:ln>
                <a:solidFill>
                  <a:schemeClr val="accent6">
                    <a:lumMod val="75000"/>
                  </a:schemeClr>
                </a:solidFill>
              </a:ln>
            </c:spPr>
          </c:marker>
          <c:xVal>
            <c:numRef>
              <c:f>'HPGe Can. res.-Hexagon vs Lynx'!$A$10:$A$18</c:f>
              <c:numCache>
                <c:formatCode>General</c:formatCode>
                <c:ptCount val="9"/>
                <c:pt idx="0">
                  <c:v>1</c:v>
                </c:pt>
                <c:pt idx="1">
                  <c:v>2</c:v>
                </c:pt>
                <c:pt idx="2">
                  <c:v>4</c:v>
                </c:pt>
                <c:pt idx="3">
                  <c:v>6</c:v>
                </c:pt>
                <c:pt idx="4">
                  <c:v>8</c:v>
                </c:pt>
                <c:pt idx="5">
                  <c:v>10</c:v>
                </c:pt>
                <c:pt idx="6">
                  <c:v>12</c:v>
                </c:pt>
                <c:pt idx="7">
                  <c:v>14</c:v>
                </c:pt>
                <c:pt idx="8">
                  <c:v>16</c:v>
                </c:pt>
              </c:numCache>
            </c:numRef>
          </c:xVal>
          <c:yVal>
            <c:numRef>
              <c:f>'HPGe Can. res.-Hexagon vs Lynx'!$E$10:$E$18</c:f>
              <c:numCache>
                <c:formatCode>General</c:formatCode>
                <c:ptCount val="9"/>
                <c:pt idx="0">
                  <c:v>1.613</c:v>
                </c:pt>
                <c:pt idx="1">
                  <c:v>1.456</c:v>
                </c:pt>
                <c:pt idx="2">
                  <c:v>1.3029999999999999</c:v>
                </c:pt>
                <c:pt idx="3">
                  <c:v>1.2609999999999999</c:v>
                </c:pt>
                <c:pt idx="4">
                  <c:v>1.2609999999999999</c:v>
                </c:pt>
                <c:pt idx="5">
                  <c:v>1.274</c:v>
                </c:pt>
                <c:pt idx="6">
                  <c:v>1.282</c:v>
                </c:pt>
                <c:pt idx="7">
                  <c:v>1.28</c:v>
                </c:pt>
                <c:pt idx="8">
                  <c:v>1.321</c:v>
                </c:pt>
              </c:numCache>
            </c:numRef>
          </c:yVal>
          <c:smooth val="0"/>
        </c:ser>
        <c:dLbls>
          <c:showLegendKey val="0"/>
          <c:showVal val="0"/>
          <c:showCatName val="0"/>
          <c:showSerName val="0"/>
          <c:showPercent val="0"/>
          <c:showBubbleSize val="0"/>
        </c:dLbls>
        <c:axId val="132004480"/>
        <c:axId val="132019328"/>
      </c:scatterChart>
      <c:valAx>
        <c:axId val="132004480"/>
        <c:scaling>
          <c:orientation val="minMax"/>
        </c:scaling>
        <c:delete val="0"/>
        <c:axPos val="b"/>
        <c:majorGridlines/>
        <c:title>
          <c:tx>
            <c:rich>
              <a:bodyPr/>
              <a:lstStyle/>
              <a:p>
                <a:pPr>
                  <a:defRPr sz="1400"/>
                </a:pPr>
                <a:r>
                  <a:rPr lang="it-IT" sz="1400"/>
                  <a:t>Trapezoidal Rise Time (us)</a:t>
                </a:r>
              </a:p>
            </c:rich>
          </c:tx>
          <c:layout/>
          <c:overlay val="0"/>
        </c:title>
        <c:numFmt formatCode="General" sourceLinked="1"/>
        <c:majorTickMark val="out"/>
        <c:minorTickMark val="none"/>
        <c:tickLblPos val="nextTo"/>
        <c:txPr>
          <a:bodyPr/>
          <a:lstStyle/>
          <a:p>
            <a:pPr>
              <a:defRPr sz="1200"/>
            </a:pPr>
            <a:endParaRPr lang="it-IT"/>
          </a:p>
        </c:txPr>
        <c:crossAx val="132019328"/>
        <c:crosses val="autoZero"/>
        <c:crossBetween val="midCat"/>
        <c:majorUnit val="2"/>
      </c:valAx>
      <c:valAx>
        <c:axId val="132019328"/>
        <c:scaling>
          <c:orientation val="minMax"/>
          <c:max val="2.2999999999999998"/>
          <c:min val="0.70000000000000007"/>
        </c:scaling>
        <c:delete val="0"/>
        <c:axPos val="l"/>
        <c:majorGridlines/>
        <c:title>
          <c:tx>
            <c:rich>
              <a:bodyPr rot="-5400000" vert="horz"/>
              <a:lstStyle/>
              <a:p>
                <a:pPr>
                  <a:defRPr sz="1400"/>
                </a:pPr>
                <a:r>
                  <a:rPr lang="it-IT" sz="1400"/>
                  <a:t>FWHM (keV)</a:t>
                </a:r>
              </a:p>
            </c:rich>
          </c:tx>
          <c:layout/>
          <c:overlay val="0"/>
        </c:title>
        <c:numFmt formatCode="#,##0.0" sourceLinked="0"/>
        <c:majorTickMark val="out"/>
        <c:minorTickMark val="none"/>
        <c:tickLblPos val="nextTo"/>
        <c:txPr>
          <a:bodyPr/>
          <a:lstStyle/>
          <a:p>
            <a:pPr>
              <a:defRPr sz="1200"/>
            </a:pPr>
            <a:endParaRPr lang="it-IT"/>
          </a:p>
        </c:txPr>
        <c:crossAx val="132004480"/>
        <c:crosses val="autoZero"/>
        <c:crossBetween val="midCat"/>
        <c:majorUnit val="0.2"/>
      </c:valAx>
    </c:plotArea>
    <c:legend>
      <c:legendPos val="tr"/>
      <c:layout>
        <c:manualLayout>
          <c:xMode val="edge"/>
          <c:yMode val="edge"/>
          <c:x val="0.33497842140974865"/>
          <c:y val="7.1766896701400101E-2"/>
          <c:w val="0.60255893660492932"/>
          <c:h val="0.16487832648844178"/>
        </c:manualLayout>
      </c:layout>
      <c:overlay val="1"/>
      <c:spPr>
        <a:solidFill>
          <a:schemeClr val="bg1"/>
        </a:solidFill>
        <a:ln>
          <a:solidFill>
            <a:schemeClr val="tx1"/>
          </a:solidFill>
        </a:ln>
      </c:spPr>
      <c:txPr>
        <a:bodyPr/>
        <a:lstStyle/>
        <a:p>
          <a:pPr>
            <a:defRPr sz="1200"/>
          </a:pPr>
          <a:endParaRPr lang="it-IT"/>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2009893186205"/>
          <c:y val="0.14766005622479741"/>
          <c:w val="0.80117982253489295"/>
          <c:h val="0.67802187085257315"/>
        </c:manualLayout>
      </c:layout>
      <c:scatterChart>
        <c:scatterStyle val="lineMarker"/>
        <c:varyColors val="0"/>
        <c:ser>
          <c:idx val="0"/>
          <c:order val="0"/>
          <c:tx>
            <c:v>1 us</c:v>
          </c:tx>
          <c:spPr>
            <a:ln>
              <a:solidFill>
                <a:schemeClr val="accent1"/>
              </a:solidFill>
            </a:ln>
          </c:spPr>
          <c:marker>
            <c:symbol val="diamond"/>
            <c:size val="8"/>
            <c:spPr>
              <a:solidFill>
                <a:schemeClr val="accent1"/>
              </a:solidFill>
              <a:ln>
                <a:solidFill>
                  <a:schemeClr val="accent1"/>
                </a:solidFill>
              </a:ln>
            </c:spPr>
          </c:marker>
          <c:xVal>
            <c:numRef>
              <c:f>'HPGe Can. res.-Hexagon vs Lynx'!$A$22:$A$25</c:f>
              <c:numCache>
                <c:formatCode>General</c:formatCode>
                <c:ptCount val="4"/>
                <c:pt idx="0">
                  <c:v>122</c:v>
                </c:pt>
                <c:pt idx="1">
                  <c:v>662</c:v>
                </c:pt>
                <c:pt idx="2">
                  <c:v>1173</c:v>
                </c:pt>
                <c:pt idx="3">
                  <c:v>1332</c:v>
                </c:pt>
              </c:numCache>
            </c:numRef>
          </c:xVal>
          <c:yVal>
            <c:numRef>
              <c:f>'HPGe Can. res.-Hexagon vs Lynx'!$B$22:$B$25</c:f>
              <c:numCache>
                <c:formatCode>General</c:formatCode>
                <c:ptCount val="4"/>
                <c:pt idx="0" formatCode="#,##0.000">
                  <c:v>1.3460000000000001</c:v>
                </c:pt>
                <c:pt idx="1">
                  <c:v>1.613</c:v>
                </c:pt>
                <c:pt idx="2" formatCode="#,##0.000">
                  <c:v>1.9730000000000001</c:v>
                </c:pt>
                <c:pt idx="3" formatCode="#,##0.000">
                  <c:v>1.9850000000000001</c:v>
                </c:pt>
              </c:numCache>
            </c:numRef>
          </c:yVal>
          <c:smooth val="0"/>
        </c:ser>
        <c:ser>
          <c:idx val="1"/>
          <c:order val="1"/>
          <c:tx>
            <c:v>2 us</c:v>
          </c:tx>
          <c:spPr>
            <a:ln>
              <a:solidFill>
                <a:srgbClr val="FF0000"/>
              </a:solidFill>
            </a:ln>
          </c:spPr>
          <c:marker>
            <c:symbol val="square"/>
            <c:size val="8"/>
            <c:spPr>
              <a:solidFill>
                <a:srgbClr val="FF0000"/>
              </a:solidFill>
              <a:ln>
                <a:solidFill>
                  <a:srgbClr val="FF0000"/>
                </a:solidFill>
              </a:ln>
            </c:spPr>
          </c:marker>
          <c:xVal>
            <c:numRef>
              <c:f>'HPGe Can. res.-Hexagon vs Lynx'!$A$22:$A$25</c:f>
              <c:numCache>
                <c:formatCode>General</c:formatCode>
                <c:ptCount val="4"/>
                <c:pt idx="0">
                  <c:v>122</c:v>
                </c:pt>
                <c:pt idx="1">
                  <c:v>662</c:v>
                </c:pt>
                <c:pt idx="2">
                  <c:v>1173</c:v>
                </c:pt>
                <c:pt idx="3">
                  <c:v>1332</c:v>
                </c:pt>
              </c:numCache>
            </c:numRef>
          </c:xVal>
          <c:yVal>
            <c:numRef>
              <c:f>'HPGe Can. res.-Hexagon vs Lynx'!$C$22:$C$25</c:f>
              <c:numCache>
                <c:formatCode>General</c:formatCode>
                <c:ptCount val="4"/>
                <c:pt idx="0">
                  <c:v>1.069</c:v>
                </c:pt>
                <c:pt idx="1">
                  <c:v>1.456</c:v>
                </c:pt>
                <c:pt idx="2" formatCode="#,##0.000">
                  <c:v>1.6539999999999999</c:v>
                </c:pt>
                <c:pt idx="3" formatCode="#,##0.000">
                  <c:v>1.732</c:v>
                </c:pt>
              </c:numCache>
            </c:numRef>
          </c:yVal>
          <c:smooth val="0"/>
        </c:ser>
        <c:ser>
          <c:idx val="2"/>
          <c:order val="2"/>
          <c:tx>
            <c:v>4 us</c:v>
          </c:tx>
          <c:spPr>
            <a:ln>
              <a:solidFill>
                <a:schemeClr val="accent4"/>
              </a:solidFill>
            </a:ln>
          </c:spPr>
          <c:marker>
            <c:symbol val="triangle"/>
            <c:size val="8"/>
            <c:spPr>
              <a:solidFill>
                <a:schemeClr val="accent4"/>
              </a:solidFill>
              <a:ln>
                <a:solidFill>
                  <a:schemeClr val="accent4"/>
                </a:solidFill>
              </a:ln>
            </c:spPr>
          </c:marker>
          <c:xVal>
            <c:numRef>
              <c:f>'HPGe Can. res.-Hexagon vs Lynx'!$A$22:$A$25</c:f>
              <c:numCache>
                <c:formatCode>General</c:formatCode>
                <c:ptCount val="4"/>
                <c:pt idx="0">
                  <c:v>122</c:v>
                </c:pt>
                <c:pt idx="1">
                  <c:v>662</c:v>
                </c:pt>
                <c:pt idx="2">
                  <c:v>1173</c:v>
                </c:pt>
                <c:pt idx="3">
                  <c:v>1332</c:v>
                </c:pt>
              </c:numCache>
            </c:numRef>
          </c:xVal>
          <c:yVal>
            <c:numRef>
              <c:f>'HPGe Can. res.-Hexagon vs Lynx'!$D$22:$D$25</c:f>
              <c:numCache>
                <c:formatCode>General</c:formatCode>
                <c:ptCount val="4"/>
                <c:pt idx="0">
                  <c:v>0.89100000000000001</c:v>
                </c:pt>
                <c:pt idx="1">
                  <c:v>1.3029999999999999</c:v>
                </c:pt>
                <c:pt idx="2" formatCode="#,##0.000">
                  <c:v>1.6339999999999999</c:v>
                </c:pt>
                <c:pt idx="3" formatCode="#,##0.000">
                  <c:v>1.728</c:v>
                </c:pt>
              </c:numCache>
            </c:numRef>
          </c:yVal>
          <c:smooth val="0"/>
        </c:ser>
        <c:ser>
          <c:idx val="4"/>
          <c:order val="3"/>
          <c:tx>
            <c:v>8 us</c:v>
          </c:tx>
          <c:spPr>
            <a:ln>
              <a:solidFill>
                <a:schemeClr val="accent2">
                  <a:lumMod val="75000"/>
                </a:schemeClr>
              </a:solidFill>
            </a:ln>
          </c:spPr>
          <c:marker>
            <c:symbol val="diamond"/>
            <c:size val="8"/>
            <c:spPr>
              <a:solidFill>
                <a:schemeClr val="accent2">
                  <a:lumMod val="75000"/>
                </a:schemeClr>
              </a:solidFill>
              <a:ln>
                <a:solidFill>
                  <a:schemeClr val="accent2">
                    <a:lumMod val="75000"/>
                  </a:schemeClr>
                </a:solidFill>
              </a:ln>
            </c:spPr>
          </c:marker>
          <c:xVal>
            <c:numRef>
              <c:f>'HPGe Can. res.-Hexagon vs Lynx'!$A$22:$A$25</c:f>
              <c:numCache>
                <c:formatCode>General</c:formatCode>
                <c:ptCount val="4"/>
                <c:pt idx="0">
                  <c:v>122</c:v>
                </c:pt>
                <c:pt idx="1">
                  <c:v>662</c:v>
                </c:pt>
                <c:pt idx="2">
                  <c:v>1173</c:v>
                </c:pt>
                <c:pt idx="3">
                  <c:v>1332</c:v>
                </c:pt>
              </c:numCache>
            </c:numRef>
          </c:xVal>
          <c:yVal>
            <c:numRef>
              <c:f>'HPGe Can. res.-Hexagon vs Lynx'!$F$22:$F$25</c:f>
              <c:numCache>
                <c:formatCode>General</c:formatCode>
                <c:ptCount val="4"/>
                <c:pt idx="0">
                  <c:v>0.81200000000000006</c:v>
                </c:pt>
                <c:pt idx="1">
                  <c:v>1.2609999999999999</c:v>
                </c:pt>
                <c:pt idx="2" formatCode="#,##0.000">
                  <c:v>1.6080000000000001</c:v>
                </c:pt>
                <c:pt idx="3" formatCode="#,##0.000">
                  <c:v>1.6850000000000001</c:v>
                </c:pt>
              </c:numCache>
            </c:numRef>
          </c:yVal>
          <c:smooth val="0"/>
        </c:ser>
        <c:ser>
          <c:idx val="6"/>
          <c:order val="4"/>
          <c:tx>
            <c:v>12 us</c:v>
          </c:tx>
          <c:spPr>
            <a:ln>
              <a:solidFill>
                <a:srgbClr val="00B050"/>
              </a:solidFill>
            </a:ln>
          </c:spPr>
          <c:marker>
            <c:symbol val="x"/>
            <c:size val="8"/>
            <c:spPr>
              <a:solidFill>
                <a:srgbClr val="00B050"/>
              </a:solidFill>
              <a:ln>
                <a:solidFill>
                  <a:srgbClr val="00B050"/>
                </a:solidFill>
              </a:ln>
            </c:spPr>
          </c:marker>
          <c:xVal>
            <c:numRef>
              <c:f>'HPGe Can. res.-Hexagon vs Lynx'!$A$22:$A$25</c:f>
              <c:numCache>
                <c:formatCode>General</c:formatCode>
                <c:ptCount val="4"/>
                <c:pt idx="0">
                  <c:v>122</c:v>
                </c:pt>
                <c:pt idx="1">
                  <c:v>662</c:v>
                </c:pt>
                <c:pt idx="2">
                  <c:v>1173</c:v>
                </c:pt>
                <c:pt idx="3">
                  <c:v>1332</c:v>
                </c:pt>
              </c:numCache>
            </c:numRef>
          </c:xVal>
          <c:yVal>
            <c:numRef>
              <c:f>'HPGe Can. res.-Hexagon vs Lynx'!$H$22:$H$25</c:f>
              <c:numCache>
                <c:formatCode>General</c:formatCode>
                <c:ptCount val="4"/>
                <c:pt idx="0">
                  <c:v>0.82699999999999996</c:v>
                </c:pt>
                <c:pt idx="1">
                  <c:v>1.282</c:v>
                </c:pt>
                <c:pt idx="2" formatCode="#,##0.000">
                  <c:v>1.5780000000000001</c:v>
                </c:pt>
                <c:pt idx="3" formatCode="#,##0.000">
                  <c:v>1.708</c:v>
                </c:pt>
              </c:numCache>
            </c:numRef>
          </c:yVal>
          <c:smooth val="0"/>
        </c:ser>
        <c:dLbls>
          <c:showLegendKey val="0"/>
          <c:showVal val="0"/>
          <c:showCatName val="0"/>
          <c:showSerName val="0"/>
          <c:showPercent val="0"/>
          <c:showBubbleSize val="0"/>
        </c:dLbls>
        <c:axId val="132923776"/>
        <c:axId val="173464576"/>
      </c:scatterChart>
      <c:valAx>
        <c:axId val="132923776"/>
        <c:scaling>
          <c:orientation val="minMax"/>
        </c:scaling>
        <c:delete val="0"/>
        <c:axPos val="b"/>
        <c:majorGridlines/>
        <c:title>
          <c:tx>
            <c:rich>
              <a:bodyPr/>
              <a:lstStyle/>
              <a:p>
                <a:pPr>
                  <a:defRPr sz="1400"/>
                </a:pPr>
                <a:r>
                  <a:rPr lang="it-IT" sz="1400"/>
                  <a:t>Energy (keV)</a:t>
                </a:r>
              </a:p>
            </c:rich>
          </c:tx>
          <c:layout>
            <c:manualLayout>
              <c:xMode val="edge"/>
              <c:yMode val="edge"/>
              <c:x val="0.44490789717165907"/>
              <c:y val="0.9078285497505163"/>
            </c:manualLayout>
          </c:layout>
          <c:overlay val="0"/>
        </c:title>
        <c:numFmt formatCode="General" sourceLinked="1"/>
        <c:majorTickMark val="out"/>
        <c:minorTickMark val="none"/>
        <c:tickLblPos val="nextTo"/>
        <c:txPr>
          <a:bodyPr/>
          <a:lstStyle/>
          <a:p>
            <a:pPr>
              <a:defRPr sz="1200"/>
            </a:pPr>
            <a:endParaRPr lang="it-IT"/>
          </a:p>
        </c:txPr>
        <c:crossAx val="173464576"/>
        <c:crosses val="autoZero"/>
        <c:crossBetween val="midCat"/>
      </c:valAx>
      <c:valAx>
        <c:axId val="173464576"/>
        <c:scaling>
          <c:orientation val="minMax"/>
          <c:max val="2.2999999999999998"/>
          <c:min val="0.70000000000000007"/>
        </c:scaling>
        <c:delete val="0"/>
        <c:axPos val="l"/>
        <c:majorGridlines/>
        <c:title>
          <c:tx>
            <c:rich>
              <a:bodyPr rot="-5400000" vert="horz"/>
              <a:lstStyle/>
              <a:p>
                <a:pPr>
                  <a:defRPr sz="1400"/>
                </a:pPr>
                <a:r>
                  <a:rPr lang="it-IT" sz="1400" dirty="0"/>
                  <a:t>FWHM </a:t>
                </a:r>
                <a:r>
                  <a:rPr lang="it-IT" sz="1400" dirty="0" smtClean="0"/>
                  <a:t>(</a:t>
                </a:r>
                <a:r>
                  <a:rPr lang="it-IT" sz="1400" dirty="0" err="1" smtClean="0"/>
                  <a:t>keV</a:t>
                </a:r>
                <a:r>
                  <a:rPr lang="it-IT" sz="1400" dirty="0"/>
                  <a:t>)</a:t>
                </a:r>
              </a:p>
            </c:rich>
          </c:tx>
          <c:layout/>
          <c:overlay val="0"/>
        </c:title>
        <c:numFmt formatCode="#,##0.0" sourceLinked="0"/>
        <c:majorTickMark val="out"/>
        <c:minorTickMark val="none"/>
        <c:tickLblPos val="nextTo"/>
        <c:txPr>
          <a:bodyPr/>
          <a:lstStyle/>
          <a:p>
            <a:pPr>
              <a:defRPr sz="1200"/>
            </a:pPr>
            <a:endParaRPr lang="it-IT"/>
          </a:p>
        </c:txPr>
        <c:crossAx val="132923776"/>
        <c:crosses val="autoZero"/>
        <c:crossBetween val="midCat"/>
      </c:valAx>
    </c:plotArea>
    <c:legend>
      <c:legendPos val="t"/>
      <c:layout>
        <c:manualLayout>
          <c:xMode val="edge"/>
          <c:yMode val="edge"/>
          <c:x val="0.16184856385045782"/>
          <c:y val="0.17912106705563258"/>
          <c:w val="0.59622635814509761"/>
          <c:h val="0.10128383912709714"/>
        </c:manualLayout>
      </c:layout>
      <c:overlay val="0"/>
      <c:spPr>
        <a:solidFill>
          <a:schemeClr val="bg1"/>
        </a:solidFill>
        <a:ln>
          <a:solidFill>
            <a:schemeClr val="tx1"/>
          </a:solidFill>
        </a:ln>
      </c:spPr>
      <c:txPr>
        <a:bodyPr/>
        <a:lstStyle/>
        <a:p>
          <a:pPr>
            <a:defRPr sz="1200"/>
          </a:pPr>
          <a:endParaRPr lang="it-IT"/>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9463327604124"/>
          <c:y val="0.15020257796415057"/>
          <c:w val="0.80954231581106384"/>
          <c:h val="0.70258505556120243"/>
        </c:manualLayout>
      </c:layout>
      <c:scatterChart>
        <c:scatterStyle val="lineMarker"/>
        <c:varyColors val="0"/>
        <c:ser>
          <c:idx val="2"/>
          <c:order val="0"/>
          <c:tx>
            <c:v>Co57 @ 122 KeV</c:v>
          </c:tx>
          <c:spPr>
            <a:ln>
              <a:solidFill>
                <a:srgbClr val="FF0000"/>
              </a:solidFill>
            </a:ln>
          </c:spPr>
          <c:marker>
            <c:symbol val="triangle"/>
            <c:size val="8"/>
            <c:spPr>
              <a:solidFill>
                <a:srgbClr val="FF0000"/>
              </a:solidFill>
              <a:ln>
                <a:solidFill>
                  <a:srgbClr val="FF0000"/>
                </a:solidFill>
              </a:ln>
            </c:spPr>
          </c:marker>
          <c:xVal>
            <c:numRef>
              <c:f>'HPGe Can. res.-Hexagon vs Lynx'!$A$49:$A$55</c:f>
              <c:numCache>
                <c:formatCode>General</c:formatCode>
                <c:ptCount val="7"/>
                <c:pt idx="0">
                  <c:v>0.25</c:v>
                </c:pt>
                <c:pt idx="1">
                  <c:v>0.5</c:v>
                </c:pt>
                <c:pt idx="2">
                  <c:v>1</c:v>
                </c:pt>
                <c:pt idx="3">
                  <c:v>2</c:v>
                </c:pt>
                <c:pt idx="4">
                  <c:v>4</c:v>
                </c:pt>
                <c:pt idx="5">
                  <c:v>8</c:v>
                </c:pt>
                <c:pt idx="6">
                  <c:v>16</c:v>
                </c:pt>
              </c:numCache>
            </c:numRef>
          </c:xVal>
          <c:yVal>
            <c:numRef>
              <c:f>'HPGe Can. res.-Hexagon vs Lynx'!$B$49:$B$55</c:f>
              <c:numCache>
                <c:formatCode>General</c:formatCode>
                <c:ptCount val="7"/>
                <c:pt idx="0" formatCode="#,##0.000">
                  <c:v>0.98499999999999999</c:v>
                </c:pt>
                <c:pt idx="1">
                  <c:v>0.86099999999999999</c:v>
                </c:pt>
                <c:pt idx="2">
                  <c:v>0.81200000000000006</c:v>
                </c:pt>
                <c:pt idx="3">
                  <c:v>0.80700000000000005</c:v>
                </c:pt>
                <c:pt idx="4" formatCode="0.000">
                  <c:v>0.8</c:v>
                </c:pt>
                <c:pt idx="5">
                  <c:v>0.79600000000000004</c:v>
                </c:pt>
                <c:pt idx="6">
                  <c:v>0.79800000000000004</c:v>
                </c:pt>
              </c:numCache>
            </c:numRef>
          </c:yVal>
          <c:smooth val="0"/>
        </c:ser>
        <c:dLbls>
          <c:showLegendKey val="0"/>
          <c:showVal val="0"/>
          <c:showCatName val="0"/>
          <c:showSerName val="0"/>
          <c:showPercent val="0"/>
          <c:showBubbleSize val="0"/>
        </c:dLbls>
        <c:axId val="132941696"/>
        <c:axId val="132952448"/>
      </c:scatterChart>
      <c:valAx>
        <c:axId val="132941696"/>
        <c:scaling>
          <c:orientation val="minMax"/>
          <c:max val="16"/>
        </c:scaling>
        <c:delete val="0"/>
        <c:axPos val="b"/>
        <c:majorGridlines/>
        <c:title>
          <c:tx>
            <c:rich>
              <a:bodyPr/>
              <a:lstStyle/>
              <a:p>
                <a:pPr>
                  <a:defRPr sz="1200"/>
                </a:pPr>
                <a:r>
                  <a:rPr lang="it-IT" sz="1200"/>
                  <a:t>Coarse Gain</a:t>
                </a:r>
              </a:p>
            </c:rich>
          </c:tx>
          <c:layout/>
          <c:overlay val="0"/>
        </c:title>
        <c:numFmt formatCode="General" sourceLinked="1"/>
        <c:majorTickMark val="out"/>
        <c:minorTickMark val="none"/>
        <c:tickLblPos val="nextTo"/>
        <c:txPr>
          <a:bodyPr/>
          <a:lstStyle/>
          <a:p>
            <a:pPr>
              <a:defRPr sz="1200"/>
            </a:pPr>
            <a:endParaRPr lang="it-IT"/>
          </a:p>
        </c:txPr>
        <c:crossAx val="132952448"/>
        <c:crosses val="autoZero"/>
        <c:crossBetween val="midCat"/>
        <c:majorUnit val="2"/>
      </c:valAx>
      <c:valAx>
        <c:axId val="132952448"/>
        <c:scaling>
          <c:orientation val="minMax"/>
          <c:min val="0.75000000000000011"/>
        </c:scaling>
        <c:delete val="0"/>
        <c:axPos val="l"/>
        <c:majorGridlines/>
        <c:title>
          <c:tx>
            <c:rich>
              <a:bodyPr rot="-5400000" vert="horz"/>
              <a:lstStyle/>
              <a:p>
                <a:pPr>
                  <a:defRPr sz="1400"/>
                </a:pPr>
                <a:r>
                  <a:rPr lang="it-IT" sz="1400"/>
                  <a:t>FWHM (keV)</a:t>
                </a:r>
              </a:p>
            </c:rich>
          </c:tx>
          <c:layout/>
          <c:overlay val="0"/>
        </c:title>
        <c:numFmt formatCode="#,##0.0" sourceLinked="0"/>
        <c:majorTickMark val="out"/>
        <c:minorTickMark val="none"/>
        <c:tickLblPos val="nextTo"/>
        <c:txPr>
          <a:bodyPr/>
          <a:lstStyle/>
          <a:p>
            <a:pPr>
              <a:defRPr sz="1200"/>
            </a:pPr>
            <a:endParaRPr lang="it-IT"/>
          </a:p>
        </c:txPr>
        <c:crossAx val="132941696"/>
        <c:crosses val="autoZero"/>
        <c:crossBetween val="midCat"/>
        <c:majorUnit val="5.000000000000001E-2"/>
      </c:valAx>
    </c:plotArea>
    <c:legend>
      <c:legendPos val="t"/>
      <c:layout>
        <c:manualLayout>
          <c:xMode val="edge"/>
          <c:yMode val="edge"/>
          <c:x val="0.58544883901788691"/>
          <c:y val="0.17066454791075222"/>
          <c:w val="0.34340567551317824"/>
          <c:h val="8.4082856042000068E-2"/>
        </c:manualLayout>
      </c:layout>
      <c:overlay val="0"/>
      <c:spPr>
        <a:solidFill>
          <a:schemeClr val="bg1"/>
        </a:solidFill>
        <a:ln>
          <a:solidFill>
            <a:schemeClr val="tx1"/>
          </a:solidFill>
        </a:ln>
      </c:spPr>
      <c:txPr>
        <a:bodyPr/>
        <a:lstStyle/>
        <a:p>
          <a:pPr>
            <a:defRPr sz="1200"/>
          </a:pPr>
          <a:endParaRPr lang="it-IT"/>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04504794043601"/>
          <c:y val="8.0890092697813429E-2"/>
          <c:w val="0.82251504276251186"/>
          <c:h val="0.75492398287390505"/>
        </c:manualLayout>
      </c:layout>
      <c:scatterChart>
        <c:scatterStyle val="lineMarker"/>
        <c:varyColors val="0"/>
        <c:ser>
          <c:idx val="1"/>
          <c:order val="0"/>
          <c:tx>
            <c:v>1332 keV (Trise 1us)</c:v>
          </c:tx>
          <c:spPr>
            <a:ln>
              <a:solidFill>
                <a:schemeClr val="accent1"/>
              </a:solidFill>
            </a:ln>
          </c:spPr>
          <c:marker>
            <c:symbol val="square"/>
            <c:size val="8"/>
            <c:spPr>
              <a:solidFill>
                <a:schemeClr val="accent1"/>
              </a:solidFill>
              <a:ln>
                <a:solidFill>
                  <a:schemeClr val="accent1"/>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disturbo'!$C$13:$C$16</c:f>
              <c:numCache>
                <c:formatCode>General</c:formatCode>
                <c:ptCount val="4"/>
                <c:pt idx="0" formatCode="0.000">
                  <c:v>2.17</c:v>
                </c:pt>
                <c:pt idx="1">
                  <c:v>2.1970000000000001</c:v>
                </c:pt>
                <c:pt idx="2">
                  <c:v>2.1819999999999999</c:v>
                </c:pt>
                <c:pt idx="3">
                  <c:v>2.2490000000000001</c:v>
                </c:pt>
              </c:numCache>
            </c:numRef>
          </c:yVal>
          <c:smooth val="0"/>
        </c:ser>
        <c:ser>
          <c:idx val="3"/>
          <c:order val="1"/>
          <c:tx>
            <c:v>1332 keV (Trise 4us)</c:v>
          </c:tx>
          <c:marker>
            <c:symbol val="triangle"/>
            <c:size val="8"/>
          </c:marker>
          <c:xVal>
            <c:numRef>
              <c:f>'Misure con sorgente disturbo'!$A$13:$A$16</c:f>
              <c:numCache>
                <c:formatCode>General</c:formatCode>
                <c:ptCount val="4"/>
                <c:pt idx="0">
                  <c:v>2</c:v>
                </c:pt>
                <c:pt idx="1">
                  <c:v>10</c:v>
                </c:pt>
                <c:pt idx="2">
                  <c:v>20</c:v>
                </c:pt>
                <c:pt idx="3">
                  <c:v>50</c:v>
                </c:pt>
              </c:numCache>
            </c:numRef>
          </c:xVal>
          <c:yVal>
            <c:numRef>
              <c:f>'Misure con sorgente disturbo'!$J$13:$J$16</c:f>
              <c:numCache>
                <c:formatCode>General</c:formatCode>
                <c:ptCount val="4"/>
                <c:pt idx="0" formatCode="0.000">
                  <c:v>1.8</c:v>
                </c:pt>
                <c:pt idx="1">
                  <c:v>1.8420000000000001</c:v>
                </c:pt>
                <c:pt idx="2">
                  <c:v>1.859</c:v>
                </c:pt>
                <c:pt idx="3">
                  <c:v>2.0310000000000001</c:v>
                </c:pt>
              </c:numCache>
            </c:numRef>
          </c:yVal>
          <c:smooth val="0"/>
        </c:ser>
        <c:ser>
          <c:idx val="5"/>
          <c:order val="2"/>
          <c:tx>
            <c:v>1332 keV (Trise 7us)</c:v>
          </c:tx>
          <c:marker>
            <c:symbol val="diamond"/>
            <c:size val="8"/>
          </c:marker>
          <c:xVal>
            <c:numRef>
              <c:f>'Misure con sorgente disturbo'!$A$13:$A$16</c:f>
              <c:numCache>
                <c:formatCode>General</c:formatCode>
                <c:ptCount val="4"/>
                <c:pt idx="0">
                  <c:v>2</c:v>
                </c:pt>
                <c:pt idx="1">
                  <c:v>10</c:v>
                </c:pt>
                <c:pt idx="2">
                  <c:v>20</c:v>
                </c:pt>
                <c:pt idx="3">
                  <c:v>50</c:v>
                </c:pt>
              </c:numCache>
            </c:numRef>
          </c:xVal>
          <c:yVal>
            <c:numRef>
              <c:f>'Misure con sorgente disturbo'!$C$19:$C$22</c:f>
              <c:numCache>
                <c:formatCode>General</c:formatCode>
                <c:ptCount val="4"/>
                <c:pt idx="0">
                  <c:v>1.7509999999999999</c:v>
                </c:pt>
                <c:pt idx="1">
                  <c:v>1.8109999999999999</c:v>
                </c:pt>
                <c:pt idx="2">
                  <c:v>1.8779999999999999</c:v>
                </c:pt>
                <c:pt idx="3">
                  <c:v>2.2349999999999999</c:v>
                </c:pt>
              </c:numCache>
            </c:numRef>
          </c:yVal>
          <c:smooth val="0"/>
        </c:ser>
        <c:ser>
          <c:idx val="7"/>
          <c:order val="3"/>
          <c:tx>
            <c:v>1332 keV (Trise 10us)</c:v>
          </c:tx>
          <c:spPr>
            <a:ln>
              <a:solidFill>
                <a:srgbClr val="FF0000"/>
              </a:solidFill>
            </a:ln>
          </c:spPr>
          <c:marker>
            <c:symbol val="circle"/>
            <c:size val="8"/>
            <c:spPr>
              <a:solidFill>
                <a:srgbClr val="FF0000"/>
              </a:solidFill>
              <a:ln>
                <a:solidFill>
                  <a:srgbClr val="FF0000"/>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disturbo'!$J$19:$J$22</c:f>
              <c:numCache>
                <c:formatCode>General</c:formatCode>
                <c:ptCount val="4"/>
                <c:pt idx="0">
                  <c:v>1.7629999999999999</c:v>
                </c:pt>
                <c:pt idx="1">
                  <c:v>1.875</c:v>
                </c:pt>
                <c:pt idx="2" formatCode="0.000">
                  <c:v>1.99</c:v>
                </c:pt>
                <c:pt idx="3">
                  <c:v>2.758</c:v>
                </c:pt>
              </c:numCache>
            </c:numRef>
          </c:yVal>
          <c:smooth val="0"/>
        </c:ser>
        <c:dLbls>
          <c:showLegendKey val="0"/>
          <c:showVal val="0"/>
          <c:showCatName val="0"/>
          <c:showSerName val="0"/>
          <c:showPercent val="0"/>
          <c:showBubbleSize val="0"/>
        </c:dLbls>
        <c:axId val="173541632"/>
        <c:axId val="173552384"/>
      </c:scatterChart>
      <c:valAx>
        <c:axId val="173541632"/>
        <c:scaling>
          <c:orientation val="minMax"/>
          <c:max val="50"/>
        </c:scaling>
        <c:delete val="0"/>
        <c:axPos val="b"/>
        <c:majorGridlines/>
        <c:title>
          <c:tx>
            <c:rich>
              <a:bodyPr/>
              <a:lstStyle/>
              <a:p>
                <a:pPr>
                  <a:defRPr sz="1200"/>
                </a:pPr>
                <a:r>
                  <a:rPr lang="it-IT" sz="1200"/>
                  <a:t>ICR (kHz)</a:t>
                </a:r>
              </a:p>
            </c:rich>
          </c:tx>
          <c:layout/>
          <c:overlay val="0"/>
        </c:title>
        <c:numFmt formatCode="General" sourceLinked="1"/>
        <c:majorTickMark val="out"/>
        <c:minorTickMark val="none"/>
        <c:tickLblPos val="nextTo"/>
        <c:txPr>
          <a:bodyPr/>
          <a:lstStyle/>
          <a:p>
            <a:pPr>
              <a:defRPr sz="1200"/>
            </a:pPr>
            <a:endParaRPr lang="it-IT"/>
          </a:p>
        </c:txPr>
        <c:crossAx val="173552384"/>
        <c:crosses val="autoZero"/>
        <c:crossBetween val="midCat"/>
      </c:valAx>
      <c:valAx>
        <c:axId val="173552384"/>
        <c:scaling>
          <c:orientation val="minMax"/>
          <c:max val="3"/>
          <c:min val="1.6"/>
        </c:scaling>
        <c:delete val="0"/>
        <c:axPos val="l"/>
        <c:majorGridlines/>
        <c:title>
          <c:tx>
            <c:rich>
              <a:bodyPr rot="-5400000" vert="horz"/>
              <a:lstStyle/>
              <a:p>
                <a:pPr>
                  <a:defRPr sz="1400"/>
                </a:pPr>
                <a:r>
                  <a:rPr lang="it-IT" sz="1400"/>
                  <a:t>FWHM (keV)</a:t>
                </a:r>
              </a:p>
            </c:rich>
          </c:tx>
          <c:layout/>
          <c:overlay val="0"/>
        </c:title>
        <c:numFmt formatCode="0.0" sourceLinked="0"/>
        <c:majorTickMark val="out"/>
        <c:minorTickMark val="none"/>
        <c:tickLblPos val="nextTo"/>
        <c:txPr>
          <a:bodyPr/>
          <a:lstStyle/>
          <a:p>
            <a:pPr>
              <a:defRPr sz="1200"/>
            </a:pPr>
            <a:endParaRPr lang="it-IT"/>
          </a:p>
        </c:txPr>
        <c:crossAx val="173541632"/>
        <c:crosses val="autoZero"/>
        <c:crossBetween val="midCat"/>
        <c:majorUnit val="0.2"/>
      </c:valAx>
    </c:plotArea>
    <c:legend>
      <c:legendPos val="t"/>
      <c:layout>
        <c:manualLayout>
          <c:xMode val="edge"/>
          <c:yMode val="edge"/>
          <c:x val="0.1514951664140004"/>
          <c:y val="0.11172184572084583"/>
          <c:w val="0.63846527664389485"/>
          <c:h val="0.13758707091419065"/>
        </c:manualLayout>
      </c:layout>
      <c:overlay val="0"/>
      <c:spPr>
        <a:solidFill>
          <a:schemeClr val="bg1"/>
        </a:solidFill>
        <a:ln>
          <a:solidFill>
            <a:schemeClr val="tx1"/>
          </a:solidFill>
        </a:ln>
      </c:spPr>
      <c:txPr>
        <a:bodyPr/>
        <a:lstStyle/>
        <a:p>
          <a:pPr>
            <a:defRPr sz="1200"/>
          </a:pPr>
          <a:endParaRPr lang="it-IT"/>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it-IT" sz="1800" dirty="0" err="1" smtClean="0"/>
              <a:t>Peak</a:t>
            </a:r>
            <a:r>
              <a:rPr lang="it-IT" sz="1800" dirty="0" smtClean="0"/>
              <a:t> </a:t>
            </a:r>
            <a:r>
              <a:rPr lang="it-IT" sz="1800" dirty="0" err="1" smtClean="0"/>
              <a:t>Shift</a:t>
            </a:r>
            <a:r>
              <a:rPr lang="it-IT" sz="1800" dirty="0" smtClean="0"/>
              <a:t> vs ICR</a:t>
            </a:r>
            <a:endParaRPr lang="it-IT" sz="1800" dirty="0"/>
          </a:p>
        </c:rich>
      </c:tx>
      <c:layout>
        <c:manualLayout>
          <c:xMode val="edge"/>
          <c:yMode val="edge"/>
          <c:x val="0.32182212889044076"/>
          <c:y val="9.697273219642262E-4"/>
        </c:manualLayout>
      </c:layout>
      <c:overlay val="0"/>
    </c:title>
    <c:autoTitleDeleted val="0"/>
    <c:plotArea>
      <c:layout>
        <c:manualLayout>
          <c:layoutTarget val="inner"/>
          <c:xMode val="edge"/>
          <c:yMode val="edge"/>
          <c:x val="0.17900640008253052"/>
          <c:y val="0.11463111875810666"/>
          <c:w val="0.75842490715317346"/>
          <c:h val="0.74577716191256516"/>
        </c:manualLayout>
      </c:layout>
      <c:scatterChart>
        <c:scatterStyle val="lineMarker"/>
        <c:varyColors val="0"/>
        <c:ser>
          <c:idx val="1"/>
          <c:order val="0"/>
          <c:tx>
            <c:v>1332 keV (Trise 1us)</c:v>
          </c:tx>
          <c:spPr>
            <a:ln>
              <a:solidFill>
                <a:schemeClr val="accent1"/>
              </a:solidFill>
            </a:ln>
          </c:spPr>
          <c:marker>
            <c:symbol val="square"/>
            <c:size val="7"/>
            <c:spPr>
              <a:solidFill>
                <a:schemeClr val="accent1"/>
              </a:solidFill>
              <a:ln>
                <a:solidFill>
                  <a:schemeClr val="accent1"/>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disturbo'!$E$13:$E$16</c:f>
              <c:numCache>
                <c:formatCode>0.0000</c:formatCode>
                <c:ptCount val="4"/>
                <c:pt idx="0" formatCode="General">
                  <c:v>0</c:v>
                </c:pt>
                <c:pt idx="1">
                  <c:v>1.1763321962121598E-2</c:v>
                </c:pt>
                <c:pt idx="2">
                  <c:v>2.3526643924243196E-2</c:v>
                </c:pt>
                <c:pt idx="3">
                  <c:v>9.4106575696972783E-2</c:v>
                </c:pt>
              </c:numCache>
            </c:numRef>
          </c:yVal>
          <c:smooth val="0"/>
        </c:ser>
        <c:ser>
          <c:idx val="3"/>
          <c:order val="1"/>
          <c:tx>
            <c:v>1332 keV (Trise 4us)</c:v>
          </c:tx>
          <c:marker>
            <c:symbol val="triangle"/>
            <c:size val="8"/>
          </c:marker>
          <c:xVal>
            <c:numRef>
              <c:f>'Misure con sorgente disturbo'!$A$13:$A$16</c:f>
              <c:numCache>
                <c:formatCode>General</c:formatCode>
                <c:ptCount val="4"/>
                <c:pt idx="0">
                  <c:v>2</c:v>
                </c:pt>
                <c:pt idx="1">
                  <c:v>10</c:v>
                </c:pt>
                <c:pt idx="2">
                  <c:v>20</c:v>
                </c:pt>
                <c:pt idx="3">
                  <c:v>50</c:v>
                </c:pt>
              </c:numCache>
            </c:numRef>
          </c:xVal>
          <c:yVal>
            <c:numRef>
              <c:f>'Misure con sorgente disturbo'!$L$13:$L$16</c:f>
              <c:numCache>
                <c:formatCode>0.0000</c:formatCode>
                <c:ptCount val="4"/>
                <c:pt idx="0" formatCode="General">
                  <c:v>0</c:v>
                </c:pt>
                <c:pt idx="1">
                  <c:v>1.1862396204032066E-2</c:v>
                </c:pt>
                <c:pt idx="2">
                  <c:v>2.3724792408064133E-2</c:v>
                </c:pt>
                <c:pt idx="3">
                  <c:v>7.11743772242035E-2</c:v>
                </c:pt>
              </c:numCache>
            </c:numRef>
          </c:yVal>
          <c:smooth val="0"/>
        </c:ser>
        <c:ser>
          <c:idx val="5"/>
          <c:order val="2"/>
          <c:tx>
            <c:v>1332 keV (Trise 7us)</c:v>
          </c:tx>
          <c:marker>
            <c:symbol val="circle"/>
            <c:size val="8"/>
          </c:marker>
          <c:xVal>
            <c:numRef>
              <c:f>'Misure con sorgente disturbo'!$A$13:$A$16</c:f>
              <c:numCache>
                <c:formatCode>General</c:formatCode>
                <c:ptCount val="4"/>
                <c:pt idx="0">
                  <c:v>2</c:v>
                </c:pt>
                <c:pt idx="1">
                  <c:v>10</c:v>
                </c:pt>
                <c:pt idx="2">
                  <c:v>20</c:v>
                </c:pt>
                <c:pt idx="3">
                  <c:v>50</c:v>
                </c:pt>
              </c:numCache>
            </c:numRef>
          </c:xVal>
          <c:yVal>
            <c:numRef>
              <c:f>'Misure con sorgente disturbo'!$E$19:$E$22</c:f>
              <c:numCache>
                <c:formatCode>0.0000</c:formatCode>
                <c:ptCount val="4"/>
                <c:pt idx="0" formatCode="General">
                  <c:v>0</c:v>
                </c:pt>
                <c:pt idx="1">
                  <c:v>2.3761435190683411E-2</c:v>
                </c:pt>
                <c:pt idx="2">
                  <c:v>3.5642152786030667E-2</c:v>
                </c:pt>
                <c:pt idx="3">
                  <c:v>5.9403587976714078E-2</c:v>
                </c:pt>
              </c:numCache>
            </c:numRef>
          </c:yVal>
          <c:smooth val="0"/>
        </c:ser>
        <c:ser>
          <c:idx val="7"/>
          <c:order val="3"/>
          <c:tx>
            <c:v>1332 keV (Trise 10us)</c:v>
          </c:tx>
          <c:spPr>
            <a:ln>
              <a:solidFill>
                <a:srgbClr val="FF0000"/>
              </a:solidFill>
            </a:ln>
          </c:spPr>
          <c:marker>
            <c:symbol val="circle"/>
            <c:size val="8"/>
            <c:spPr>
              <a:solidFill>
                <a:srgbClr val="FF0000"/>
              </a:solidFill>
              <a:ln>
                <a:solidFill>
                  <a:srgbClr val="FF0000"/>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disturbo'!$L$19:$L$22</c:f>
              <c:numCache>
                <c:formatCode>General</c:formatCode>
                <c:ptCount val="4"/>
                <c:pt idx="0">
                  <c:v>0</c:v>
                </c:pt>
                <c:pt idx="1">
                  <c:v>0</c:v>
                </c:pt>
                <c:pt idx="2" formatCode="0.0000">
                  <c:v>2.3781212841855748E-2</c:v>
                </c:pt>
                <c:pt idx="3" formatCode="0.0000">
                  <c:v>3.5671819262783622E-2</c:v>
                </c:pt>
              </c:numCache>
            </c:numRef>
          </c:yVal>
          <c:smooth val="0"/>
        </c:ser>
        <c:dLbls>
          <c:showLegendKey val="0"/>
          <c:showVal val="0"/>
          <c:showCatName val="0"/>
          <c:showSerName val="0"/>
          <c:showPercent val="0"/>
          <c:showBubbleSize val="0"/>
        </c:dLbls>
        <c:axId val="132797568"/>
        <c:axId val="132799488"/>
      </c:scatterChart>
      <c:valAx>
        <c:axId val="132797568"/>
        <c:scaling>
          <c:orientation val="minMax"/>
          <c:max val="50"/>
        </c:scaling>
        <c:delete val="0"/>
        <c:axPos val="b"/>
        <c:majorGridlines/>
        <c:title>
          <c:tx>
            <c:rich>
              <a:bodyPr/>
              <a:lstStyle/>
              <a:p>
                <a:pPr>
                  <a:defRPr sz="1200"/>
                </a:pPr>
                <a:r>
                  <a:rPr lang="it-IT" sz="1200"/>
                  <a:t>ICR (kHz)</a:t>
                </a:r>
              </a:p>
            </c:rich>
          </c:tx>
          <c:layout/>
          <c:overlay val="0"/>
        </c:title>
        <c:numFmt formatCode="General" sourceLinked="1"/>
        <c:majorTickMark val="out"/>
        <c:minorTickMark val="none"/>
        <c:tickLblPos val="nextTo"/>
        <c:crossAx val="132799488"/>
        <c:crosses val="autoZero"/>
        <c:crossBetween val="midCat"/>
      </c:valAx>
      <c:valAx>
        <c:axId val="132799488"/>
        <c:scaling>
          <c:orientation val="minMax"/>
          <c:max val="0.1"/>
        </c:scaling>
        <c:delete val="0"/>
        <c:axPos val="l"/>
        <c:majorGridlines/>
        <c:title>
          <c:tx>
            <c:rich>
              <a:bodyPr rot="-5400000" vert="horz"/>
              <a:lstStyle/>
              <a:p>
                <a:pPr>
                  <a:defRPr sz="1600"/>
                </a:pPr>
                <a:r>
                  <a:rPr lang="it-IT" sz="1600" dirty="0" err="1" smtClean="0"/>
                  <a:t>Centroid</a:t>
                </a:r>
                <a:r>
                  <a:rPr lang="it-IT" sz="1600" dirty="0" smtClean="0"/>
                  <a:t> </a:t>
                </a:r>
                <a:r>
                  <a:rPr lang="it-IT" sz="1600" dirty="0" err="1" smtClean="0"/>
                  <a:t>Shift</a:t>
                </a:r>
                <a:r>
                  <a:rPr lang="it-IT" sz="1600" dirty="0" smtClean="0"/>
                  <a:t>  </a:t>
                </a:r>
                <a:r>
                  <a:rPr lang="it-IT" sz="1600" dirty="0"/>
                  <a:t>(%)</a:t>
                </a:r>
              </a:p>
            </c:rich>
          </c:tx>
          <c:layout>
            <c:manualLayout>
              <c:xMode val="edge"/>
              <c:yMode val="edge"/>
              <c:x val="2.0151530782294034E-3"/>
              <c:y val="0.34412734522553051"/>
            </c:manualLayout>
          </c:layout>
          <c:overlay val="0"/>
        </c:title>
        <c:numFmt formatCode="General" sourceLinked="1"/>
        <c:majorTickMark val="out"/>
        <c:minorTickMark val="none"/>
        <c:tickLblPos val="nextTo"/>
        <c:crossAx val="132797568"/>
        <c:crosses val="autoZero"/>
        <c:crossBetween val="midCat"/>
        <c:majorUnit val="1.0000000000000002E-2"/>
      </c:valAx>
    </c:plotArea>
    <c:legend>
      <c:legendPos val="t"/>
      <c:layout>
        <c:manualLayout>
          <c:xMode val="edge"/>
          <c:yMode val="edge"/>
          <c:x val="0.19459172195152918"/>
          <c:y val="0.13491981939283387"/>
          <c:w val="0.43142106234227945"/>
          <c:h val="0.20897569540884345"/>
        </c:manualLayout>
      </c:layout>
      <c:overlay val="0"/>
      <c:spPr>
        <a:solidFill>
          <a:schemeClr val="bg1"/>
        </a:solidFill>
        <a:ln>
          <a:solidFill>
            <a:schemeClr val="tx1"/>
          </a:solidFill>
        </a:ln>
      </c:spPr>
      <c:txPr>
        <a:bodyPr/>
        <a:lstStyle/>
        <a:p>
          <a:pPr>
            <a:defRPr sz="1200"/>
          </a:pPr>
          <a:endParaRPr lang="it-IT"/>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smtClean="0"/>
              <a:t>Dead </a:t>
            </a:r>
            <a:r>
              <a:rPr lang="it-IT" dirty="0"/>
              <a:t>Time vs </a:t>
            </a:r>
            <a:r>
              <a:rPr lang="it-IT" dirty="0" smtClean="0"/>
              <a:t>ICR</a:t>
            </a:r>
            <a:endParaRPr lang="it-IT" dirty="0"/>
          </a:p>
        </c:rich>
      </c:tx>
      <c:layout>
        <c:manualLayout>
          <c:xMode val="edge"/>
          <c:yMode val="edge"/>
          <c:x val="0.31155411744374084"/>
          <c:y val="4.535210373450569E-2"/>
        </c:manualLayout>
      </c:layout>
      <c:overlay val="0"/>
    </c:title>
    <c:autoTitleDeleted val="0"/>
    <c:plotArea>
      <c:layout>
        <c:manualLayout>
          <c:layoutTarget val="inner"/>
          <c:xMode val="edge"/>
          <c:yMode val="edge"/>
          <c:x val="0.14516180464538098"/>
          <c:y val="0.13789102995291419"/>
          <c:w val="0.81684578902565907"/>
          <c:h val="0.69895435181155119"/>
        </c:manualLayout>
      </c:layout>
      <c:scatterChart>
        <c:scatterStyle val="lineMarker"/>
        <c:varyColors val="0"/>
        <c:ser>
          <c:idx val="0"/>
          <c:order val="0"/>
          <c:tx>
            <c:v>Trise 1us</c:v>
          </c:tx>
          <c:spPr>
            <a:ln>
              <a:solidFill>
                <a:schemeClr val="accent1"/>
              </a:solidFill>
            </a:ln>
          </c:spPr>
          <c:marker>
            <c:symbol val="diamond"/>
            <c:size val="8"/>
            <c:spPr>
              <a:solidFill>
                <a:schemeClr val="accent1"/>
              </a:solidFill>
              <a:ln>
                <a:solidFill>
                  <a:schemeClr val="accent1"/>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disturbo'!$H$13:$H$16</c:f>
              <c:numCache>
                <c:formatCode>0.00</c:formatCode>
                <c:ptCount val="4"/>
                <c:pt idx="0" formatCode="General">
                  <c:v>4.26</c:v>
                </c:pt>
                <c:pt idx="1">
                  <c:v>11</c:v>
                </c:pt>
                <c:pt idx="2" formatCode="General">
                  <c:v>18.07</c:v>
                </c:pt>
                <c:pt idx="3" formatCode="General">
                  <c:v>41.44</c:v>
                </c:pt>
              </c:numCache>
            </c:numRef>
          </c:yVal>
          <c:smooth val="0"/>
        </c:ser>
        <c:ser>
          <c:idx val="2"/>
          <c:order val="1"/>
          <c:tx>
            <c:v>Trise 4us</c:v>
          </c:tx>
          <c:spPr>
            <a:ln>
              <a:solidFill>
                <a:schemeClr val="accent4"/>
              </a:solidFill>
            </a:ln>
          </c:spPr>
          <c:marker>
            <c:symbol val="triangle"/>
            <c:size val="8"/>
            <c:spPr>
              <a:solidFill>
                <a:schemeClr val="accent4"/>
              </a:solidFill>
              <a:ln>
                <a:solidFill>
                  <a:schemeClr val="accent4"/>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disturbo'!$O$13:$O$16</c:f>
              <c:numCache>
                <c:formatCode>General</c:formatCode>
                <c:ptCount val="4"/>
                <c:pt idx="0">
                  <c:v>6.45</c:v>
                </c:pt>
                <c:pt idx="1">
                  <c:v>16.46</c:v>
                </c:pt>
                <c:pt idx="2">
                  <c:v>23.43</c:v>
                </c:pt>
                <c:pt idx="3">
                  <c:v>56.34</c:v>
                </c:pt>
              </c:numCache>
            </c:numRef>
          </c:yVal>
          <c:smooth val="0"/>
        </c:ser>
        <c:ser>
          <c:idx val="4"/>
          <c:order val="2"/>
          <c:tx>
            <c:v>Trise 7us</c:v>
          </c:tx>
          <c:spPr>
            <a:ln>
              <a:solidFill>
                <a:srgbClr val="00B050"/>
              </a:solidFill>
            </a:ln>
          </c:spPr>
          <c:marker>
            <c:symbol val="square"/>
            <c:size val="7"/>
            <c:spPr>
              <a:solidFill>
                <a:srgbClr val="00B050"/>
              </a:solidFill>
              <a:ln>
                <a:solidFill>
                  <a:srgbClr val="00B050"/>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disturbo'!$H$19:$H$22</c:f>
              <c:numCache>
                <c:formatCode>General</c:formatCode>
                <c:ptCount val="4"/>
                <c:pt idx="0">
                  <c:v>7.55</c:v>
                </c:pt>
                <c:pt idx="1">
                  <c:v>21.01</c:v>
                </c:pt>
                <c:pt idx="2">
                  <c:v>33.69</c:v>
                </c:pt>
                <c:pt idx="3">
                  <c:v>67.28</c:v>
                </c:pt>
              </c:numCache>
            </c:numRef>
          </c:yVal>
          <c:smooth val="0"/>
        </c:ser>
        <c:ser>
          <c:idx val="6"/>
          <c:order val="3"/>
          <c:tx>
            <c:v>Trise 10us</c:v>
          </c:tx>
          <c:spPr>
            <a:ln>
              <a:solidFill>
                <a:srgbClr val="FF0000"/>
              </a:solidFill>
            </a:ln>
          </c:spPr>
          <c:marker>
            <c:symbol val="circle"/>
            <c:size val="8"/>
            <c:spPr>
              <a:solidFill>
                <a:srgbClr val="FF0000"/>
              </a:solidFill>
              <a:ln>
                <a:solidFill>
                  <a:srgbClr val="FF0000"/>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disturbo'!$O$19:$O$22</c:f>
              <c:numCache>
                <c:formatCode>General</c:formatCode>
                <c:ptCount val="4"/>
                <c:pt idx="0">
                  <c:v>8.5399999999999991</c:v>
                </c:pt>
                <c:pt idx="1">
                  <c:v>25.56</c:v>
                </c:pt>
                <c:pt idx="2">
                  <c:v>40.19</c:v>
                </c:pt>
                <c:pt idx="3">
                  <c:v>75.44</c:v>
                </c:pt>
              </c:numCache>
            </c:numRef>
          </c:yVal>
          <c:smooth val="0"/>
        </c:ser>
        <c:dLbls>
          <c:showLegendKey val="0"/>
          <c:showVal val="0"/>
          <c:showCatName val="0"/>
          <c:showSerName val="0"/>
          <c:showPercent val="0"/>
          <c:showBubbleSize val="0"/>
        </c:dLbls>
        <c:axId val="132720128"/>
        <c:axId val="132722048"/>
      </c:scatterChart>
      <c:valAx>
        <c:axId val="132720128"/>
        <c:scaling>
          <c:orientation val="minMax"/>
          <c:max val="50"/>
        </c:scaling>
        <c:delete val="0"/>
        <c:axPos val="b"/>
        <c:majorGridlines/>
        <c:title>
          <c:tx>
            <c:rich>
              <a:bodyPr/>
              <a:lstStyle/>
              <a:p>
                <a:pPr>
                  <a:defRPr sz="1200"/>
                </a:pPr>
                <a:r>
                  <a:rPr lang="it-IT" sz="1200"/>
                  <a:t>ICR (kHz)</a:t>
                </a:r>
              </a:p>
            </c:rich>
          </c:tx>
          <c:layout/>
          <c:overlay val="0"/>
        </c:title>
        <c:numFmt formatCode="General" sourceLinked="1"/>
        <c:majorTickMark val="out"/>
        <c:minorTickMark val="none"/>
        <c:tickLblPos val="nextTo"/>
        <c:crossAx val="132722048"/>
        <c:crosses val="autoZero"/>
        <c:crossBetween val="midCat"/>
      </c:valAx>
      <c:valAx>
        <c:axId val="132722048"/>
        <c:scaling>
          <c:orientation val="minMax"/>
          <c:max val="100"/>
        </c:scaling>
        <c:delete val="0"/>
        <c:axPos val="l"/>
        <c:majorGridlines/>
        <c:title>
          <c:tx>
            <c:rich>
              <a:bodyPr rot="-5400000" vert="horz"/>
              <a:lstStyle/>
              <a:p>
                <a:pPr>
                  <a:defRPr sz="1600"/>
                </a:pPr>
                <a:r>
                  <a:rPr lang="it-IT" sz="1600"/>
                  <a:t>Dead Time (%)</a:t>
                </a:r>
              </a:p>
            </c:rich>
          </c:tx>
          <c:layout>
            <c:manualLayout>
              <c:xMode val="edge"/>
              <c:yMode val="edge"/>
              <c:x val="2.0408226246466443E-2"/>
              <c:y val="0.33989517037789446"/>
            </c:manualLayout>
          </c:layout>
          <c:overlay val="0"/>
        </c:title>
        <c:numFmt formatCode="General" sourceLinked="1"/>
        <c:majorTickMark val="out"/>
        <c:minorTickMark val="none"/>
        <c:tickLblPos val="nextTo"/>
        <c:crossAx val="132720128"/>
        <c:crosses val="autoZero"/>
        <c:crossBetween val="midCat"/>
      </c:valAx>
    </c:plotArea>
    <c:legend>
      <c:legendPos val="t"/>
      <c:layout>
        <c:manualLayout>
          <c:xMode val="edge"/>
          <c:yMode val="edge"/>
          <c:x val="0.14796324070987998"/>
          <c:y val="0.14451727585823798"/>
          <c:w val="0.31221273767935248"/>
          <c:h val="0.18288563175520178"/>
        </c:manualLayout>
      </c:layout>
      <c:overlay val="0"/>
      <c:spPr>
        <a:solidFill>
          <a:schemeClr val="bg1"/>
        </a:solidFill>
        <a:ln>
          <a:solidFill>
            <a:schemeClr val="tx1"/>
          </a:solidFill>
        </a:ln>
      </c:spPr>
      <c:txPr>
        <a:bodyPr/>
        <a:lstStyle/>
        <a:p>
          <a:pPr>
            <a:defRPr sz="1200"/>
          </a:pPr>
          <a:endParaRPr lang="it-IT"/>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smtClean="0"/>
              <a:t>Net/Live </a:t>
            </a:r>
            <a:r>
              <a:rPr lang="it-IT" dirty="0"/>
              <a:t>vs </a:t>
            </a:r>
            <a:r>
              <a:rPr lang="it-IT" dirty="0" smtClean="0"/>
              <a:t>ICR</a:t>
            </a:r>
            <a:endParaRPr lang="it-IT" dirty="0"/>
          </a:p>
        </c:rich>
      </c:tx>
      <c:layout/>
      <c:overlay val="0"/>
    </c:title>
    <c:autoTitleDeleted val="0"/>
    <c:plotArea>
      <c:layout>
        <c:manualLayout>
          <c:layoutTarget val="inner"/>
          <c:xMode val="edge"/>
          <c:yMode val="edge"/>
          <c:x val="0.15750469850792412"/>
          <c:y val="0.11037971089632016"/>
          <c:w val="0.8060553274378186"/>
          <c:h val="0.70150053874084539"/>
        </c:manualLayout>
      </c:layout>
      <c:scatterChart>
        <c:scatterStyle val="lineMarker"/>
        <c:varyColors val="0"/>
        <c:ser>
          <c:idx val="1"/>
          <c:order val="0"/>
          <c:tx>
            <c:v>1332 keV (Trise 1us)</c:v>
          </c:tx>
          <c:spPr>
            <a:ln>
              <a:solidFill>
                <a:schemeClr val="accent1"/>
              </a:solidFill>
            </a:ln>
          </c:spPr>
          <c:marker>
            <c:symbol val="square"/>
            <c:size val="8"/>
            <c:spPr>
              <a:solidFill>
                <a:schemeClr val="accent1"/>
              </a:solidFill>
              <a:ln>
                <a:solidFill>
                  <a:schemeClr val="accent1"/>
                </a:solidFill>
              </a:ln>
            </c:spPr>
          </c:marker>
          <c:xVal>
            <c:numRef>
              <c:f>'Misure con sorgente disturbo'!$A$13:$A$16</c:f>
              <c:numCache>
                <c:formatCode>General</c:formatCode>
                <c:ptCount val="4"/>
                <c:pt idx="0">
                  <c:v>2</c:v>
                </c:pt>
                <c:pt idx="1">
                  <c:v>10</c:v>
                </c:pt>
                <c:pt idx="2">
                  <c:v>20</c:v>
                </c:pt>
                <c:pt idx="3">
                  <c:v>50</c:v>
                </c:pt>
              </c:numCache>
            </c:numRef>
          </c:xVal>
          <c:yVal>
            <c:numRef>
              <c:f>'Misure con sorgente disturbo'!$G$13:$G$16</c:f>
              <c:numCache>
                <c:formatCode>0.000</c:formatCode>
                <c:ptCount val="4"/>
                <c:pt idx="0" formatCode="General">
                  <c:v>1</c:v>
                </c:pt>
                <c:pt idx="1">
                  <c:v>0.9845384265575261</c:v>
                </c:pt>
                <c:pt idx="2">
                  <c:v>0.96403668334091253</c:v>
                </c:pt>
                <c:pt idx="3">
                  <c:v>0.95942284371684095</c:v>
                </c:pt>
              </c:numCache>
            </c:numRef>
          </c:yVal>
          <c:smooth val="0"/>
        </c:ser>
        <c:ser>
          <c:idx val="3"/>
          <c:order val="1"/>
          <c:tx>
            <c:v>1332 keV (Trise 4us)</c:v>
          </c:tx>
          <c:marker>
            <c:symbol val="triangle"/>
            <c:size val="8"/>
          </c:marker>
          <c:xVal>
            <c:numRef>
              <c:f>'Misure con sorgente disturbo'!$A$60:$A$63</c:f>
              <c:numCache>
                <c:formatCode>General</c:formatCode>
                <c:ptCount val="4"/>
                <c:pt idx="0">
                  <c:v>2</c:v>
                </c:pt>
                <c:pt idx="1">
                  <c:v>10</c:v>
                </c:pt>
                <c:pt idx="2">
                  <c:v>20</c:v>
                </c:pt>
                <c:pt idx="3">
                  <c:v>50</c:v>
                </c:pt>
              </c:numCache>
            </c:numRef>
          </c:xVal>
          <c:yVal>
            <c:numRef>
              <c:f>'Misure con sorgente disturbo'!$N$13:$N$16</c:f>
              <c:numCache>
                <c:formatCode>0.000</c:formatCode>
                <c:ptCount val="4"/>
                <c:pt idx="0" formatCode="General">
                  <c:v>1</c:v>
                </c:pt>
                <c:pt idx="1">
                  <c:v>0.9906383627134463</c:v>
                </c:pt>
                <c:pt idx="2" formatCode="#,##0.000">
                  <c:v>0.99071455101282824</c:v>
                </c:pt>
                <c:pt idx="3">
                  <c:v>0.96666761902040899</c:v>
                </c:pt>
              </c:numCache>
            </c:numRef>
          </c:yVal>
          <c:smooth val="0"/>
        </c:ser>
        <c:ser>
          <c:idx val="5"/>
          <c:order val="2"/>
          <c:tx>
            <c:v>1332 keV (Trise 7us)</c:v>
          </c:tx>
          <c:marker>
            <c:symbol val="circle"/>
            <c:size val="8"/>
          </c:marker>
          <c:xVal>
            <c:numRef>
              <c:f>'Misure con sorgente disturbo'!$A$60:$A$63</c:f>
              <c:numCache>
                <c:formatCode>General</c:formatCode>
                <c:ptCount val="4"/>
                <c:pt idx="0">
                  <c:v>2</c:v>
                </c:pt>
                <c:pt idx="1">
                  <c:v>10</c:v>
                </c:pt>
                <c:pt idx="2">
                  <c:v>20</c:v>
                </c:pt>
                <c:pt idx="3">
                  <c:v>50</c:v>
                </c:pt>
              </c:numCache>
            </c:numRef>
          </c:xVal>
          <c:yVal>
            <c:numRef>
              <c:f>'Misure con sorgente disturbo'!$G$19:$G$22</c:f>
              <c:numCache>
                <c:formatCode>0.000</c:formatCode>
                <c:ptCount val="4"/>
                <c:pt idx="0" formatCode="General">
                  <c:v>1</c:v>
                </c:pt>
                <c:pt idx="1">
                  <c:v>0.98266894475018174</c:v>
                </c:pt>
                <c:pt idx="2">
                  <c:v>0.97759045470421102</c:v>
                </c:pt>
                <c:pt idx="3">
                  <c:v>0.95271718096604585</c:v>
                </c:pt>
              </c:numCache>
            </c:numRef>
          </c:yVal>
          <c:smooth val="0"/>
        </c:ser>
        <c:ser>
          <c:idx val="7"/>
          <c:order val="3"/>
          <c:tx>
            <c:v>1332 keV (Trise 10us)</c:v>
          </c:tx>
          <c:spPr>
            <a:ln>
              <a:solidFill>
                <a:srgbClr val="FF0000"/>
              </a:solidFill>
            </a:ln>
          </c:spPr>
          <c:marker>
            <c:symbol val="circle"/>
            <c:size val="8"/>
            <c:spPr>
              <a:solidFill>
                <a:srgbClr val="FF0000"/>
              </a:solidFill>
              <a:ln>
                <a:solidFill>
                  <a:srgbClr val="FF0000"/>
                </a:solidFill>
              </a:ln>
            </c:spPr>
          </c:marker>
          <c:dPt>
            <c:idx val="3"/>
            <c:marker>
              <c:symbol val="circle"/>
              <c:size val="7"/>
            </c:marker>
            <c:bubble3D val="0"/>
          </c:dPt>
          <c:xVal>
            <c:numRef>
              <c:f>'Misure con sorgente disturbo'!$A$60:$A$63</c:f>
              <c:numCache>
                <c:formatCode>General</c:formatCode>
                <c:ptCount val="4"/>
                <c:pt idx="0">
                  <c:v>2</c:v>
                </c:pt>
                <c:pt idx="1">
                  <c:v>10</c:v>
                </c:pt>
                <c:pt idx="2">
                  <c:v>20</c:v>
                </c:pt>
                <c:pt idx="3">
                  <c:v>50</c:v>
                </c:pt>
              </c:numCache>
            </c:numRef>
          </c:xVal>
          <c:yVal>
            <c:numRef>
              <c:f>'Misure con sorgente disturbo'!$N$19:$N$22</c:f>
              <c:numCache>
                <c:formatCode>0.00</c:formatCode>
                <c:ptCount val="4"/>
                <c:pt idx="0" formatCode="General">
                  <c:v>1</c:v>
                </c:pt>
                <c:pt idx="1">
                  <c:v>0.97169440440309263</c:v>
                </c:pt>
                <c:pt idx="2">
                  <c:v>0.94494262126289374</c:v>
                </c:pt>
                <c:pt idx="3">
                  <c:v>0.95381620083494023</c:v>
                </c:pt>
              </c:numCache>
            </c:numRef>
          </c:yVal>
          <c:smooth val="0"/>
        </c:ser>
        <c:dLbls>
          <c:showLegendKey val="0"/>
          <c:showVal val="0"/>
          <c:showCatName val="0"/>
          <c:showSerName val="0"/>
          <c:showPercent val="0"/>
          <c:showBubbleSize val="0"/>
        </c:dLbls>
        <c:axId val="132749184"/>
        <c:axId val="132764032"/>
      </c:scatterChart>
      <c:valAx>
        <c:axId val="132749184"/>
        <c:scaling>
          <c:orientation val="minMax"/>
          <c:max val="50"/>
        </c:scaling>
        <c:delete val="0"/>
        <c:axPos val="b"/>
        <c:majorGridlines/>
        <c:title>
          <c:tx>
            <c:rich>
              <a:bodyPr/>
              <a:lstStyle/>
              <a:p>
                <a:pPr>
                  <a:defRPr sz="1200"/>
                </a:pPr>
                <a:r>
                  <a:rPr lang="it-IT" sz="1200"/>
                  <a:t>ICR (kHz)</a:t>
                </a:r>
              </a:p>
            </c:rich>
          </c:tx>
          <c:layout/>
          <c:overlay val="0"/>
        </c:title>
        <c:numFmt formatCode="General" sourceLinked="1"/>
        <c:majorTickMark val="out"/>
        <c:minorTickMark val="none"/>
        <c:tickLblPos val="nextTo"/>
        <c:crossAx val="132764032"/>
        <c:crosses val="autoZero"/>
        <c:crossBetween val="midCat"/>
      </c:valAx>
      <c:valAx>
        <c:axId val="132764032"/>
        <c:scaling>
          <c:orientation val="minMax"/>
        </c:scaling>
        <c:delete val="0"/>
        <c:axPos val="l"/>
        <c:majorGridlines/>
        <c:title>
          <c:tx>
            <c:rich>
              <a:bodyPr rot="-5400000" vert="horz"/>
              <a:lstStyle/>
              <a:p>
                <a:pPr>
                  <a:defRPr sz="1600"/>
                </a:pPr>
                <a:r>
                  <a:rPr lang="it-IT" sz="1600"/>
                  <a:t> Relative</a:t>
                </a:r>
                <a:r>
                  <a:rPr lang="it-IT" sz="1600" baseline="0"/>
                  <a:t> </a:t>
                </a:r>
                <a:r>
                  <a:rPr lang="it-IT" sz="1600"/>
                  <a:t>Net/Live </a:t>
                </a:r>
              </a:p>
            </c:rich>
          </c:tx>
          <c:layout>
            <c:manualLayout>
              <c:xMode val="edge"/>
              <c:yMode val="edge"/>
              <c:x val="0"/>
              <c:y val="0.32530553027605219"/>
            </c:manualLayout>
          </c:layout>
          <c:overlay val="0"/>
        </c:title>
        <c:numFmt formatCode="General" sourceLinked="1"/>
        <c:majorTickMark val="out"/>
        <c:minorTickMark val="none"/>
        <c:tickLblPos val="nextTo"/>
        <c:crossAx val="132749184"/>
        <c:crosses val="autoZero"/>
        <c:crossBetween val="midCat"/>
      </c:valAx>
    </c:plotArea>
    <c:legend>
      <c:legendPos val="t"/>
      <c:layout>
        <c:manualLayout>
          <c:xMode val="edge"/>
          <c:yMode val="edge"/>
          <c:x val="0.5229732049974245"/>
          <c:y val="0.11533319969278776"/>
          <c:w val="0.43070668915575039"/>
          <c:h val="0.19037115843811236"/>
        </c:manualLayout>
      </c:layout>
      <c:overlay val="0"/>
      <c:spPr>
        <a:solidFill>
          <a:schemeClr val="bg1"/>
        </a:solidFill>
        <a:ln>
          <a:solidFill>
            <a:schemeClr val="tx1"/>
          </a:solidFill>
        </a:ln>
      </c:spPr>
      <c:txPr>
        <a:bodyPr/>
        <a:lstStyle/>
        <a:p>
          <a:pPr>
            <a:defRPr sz="1200"/>
          </a:pPr>
          <a:endParaRPr lang="it-IT"/>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371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93713"/>
          </a:xfrm>
          <a:prstGeom prst="rect">
            <a:avLst/>
          </a:prstGeom>
        </p:spPr>
        <p:txBody>
          <a:bodyPr vert="horz" lIns="91440" tIns="45720" rIns="91440" bIns="45720" rtlCol="0"/>
          <a:lstStyle>
            <a:lvl1pPr algn="r">
              <a:defRPr sz="1200"/>
            </a:lvl1pPr>
          </a:lstStyle>
          <a:p>
            <a:fld id="{708A27C2-B739-49AB-8D42-AAAA5E167CE5}" type="datetimeFigureOut">
              <a:rPr lang="it-IT" smtClean="0"/>
              <a:t>15/04/2019</a:t>
            </a:fld>
            <a:endParaRPr lang="it-IT"/>
          </a:p>
        </p:txBody>
      </p:sp>
      <p:sp>
        <p:nvSpPr>
          <p:cNvPr id="4" name="Segnaposto immagine diapositiva 3"/>
          <p:cNvSpPr>
            <a:spLocks noGrp="1" noRot="1" noChangeAspect="1"/>
          </p:cNvSpPr>
          <p:nvPr>
            <p:ph type="sldImg" idx="2"/>
          </p:nvPr>
        </p:nvSpPr>
        <p:spPr>
          <a:xfrm>
            <a:off x="138113" y="739775"/>
            <a:ext cx="6581775" cy="3703638"/>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689475"/>
            <a:ext cx="5486400" cy="4443413"/>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77363"/>
            <a:ext cx="2971800" cy="49371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9377363"/>
            <a:ext cx="2971800" cy="493712"/>
          </a:xfrm>
          <a:prstGeom prst="rect">
            <a:avLst/>
          </a:prstGeom>
        </p:spPr>
        <p:txBody>
          <a:bodyPr vert="horz" lIns="91440" tIns="45720" rIns="91440" bIns="45720" rtlCol="0" anchor="b"/>
          <a:lstStyle>
            <a:lvl1pPr algn="r">
              <a:defRPr sz="1200"/>
            </a:lvl1pPr>
          </a:lstStyle>
          <a:p>
            <a:fld id="{A4C2565D-C586-4DD5-AC29-364405CA6949}" type="slidenum">
              <a:rPr lang="it-IT" smtClean="0"/>
              <a:t>‹N›</a:t>
            </a:fld>
            <a:endParaRPr lang="it-IT"/>
          </a:p>
        </p:txBody>
      </p:sp>
    </p:spTree>
    <p:extLst>
      <p:ext uri="{BB962C8B-B14F-4D97-AF65-F5344CB8AC3E}">
        <p14:creationId xmlns:p14="http://schemas.microsoft.com/office/powerpoint/2010/main" val="103379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A7F47E19-AEB2-4139-8334-240EA0E43161}" type="slidenum">
              <a:rPr lang="it-IT" altLang="it-IT"/>
              <a:pPr/>
              <a:t>3</a:t>
            </a:fld>
            <a:endParaRPr lang="it-IT" altLang="it-IT"/>
          </a:p>
        </p:txBody>
      </p:sp>
      <p:sp>
        <p:nvSpPr>
          <p:cNvPr id="23553" name="Text Box 1"/>
          <p:cNvSpPr txBox="1">
            <a:spLocks noChangeArrowheads="1"/>
          </p:cNvSpPr>
          <p:nvPr/>
        </p:nvSpPr>
        <p:spPr bwMode="auto">
          <a:xfrm>
            <a:off x="3884463" y="9378034"/>
            <a:ext cx="2972004" cy="493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87" tIns="45860" rIns="91387" bIns="458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r" eaLnBrk="1" hangingPunct="1">
              <a:lnSpc>
                <a:spcPct val="100000"/>
              </a:lnSpc>
              <a:spcBef>
                <a:spcPct val="0"/>
              </a:spcBef>
              <a:buClrTx/>
              <a:buFontTx/>
              <a:buNone/>
            </a:pPr>
            <a:fld id="{10D6500C-7800-49BA-94E6-7002ED84B0B0}" type="slidenum">
              <a:rPr lang="it-IT" altLang="it-IT" sz="1200">
                <a:latin typeface="Arial" charset="0"/>
              </a:rPr>
              <a:pPr algn="r" eaLnBrk="1" hangingPunct="1">
                <a:lnSpc>
                  <a:spcPct val="100000"/>
                </a:lnSpc>
                <a:spcBef>
                  <a:spcPct val="0"/>
                </a:spcBef>
                <a:buClrTx/>
                <a:buFontTx/>
                <a:buNone/>
              </a:pPr>
              <a:t>3</a:t>
            </a:fld>
            <a:endParaRPr lang="it-IT" altLang="it-IT" sz="1200">
              <a:latin typeface="Arial" charset="0"/>
            </a:endParaRPr>
          </a:p>
        </p:txBody>
      </p:sp>
      <p:sp>
        <p:nvSpPr>
          <p:cNvPr id="23554" name="Rectangle 2"/>
          <p:cNvSpPr txBox="1">
            <a:spLocks noGrp="1" noRot="1" noChangeAspect="1" noChangeArrowheads="1"/>
          </p:cNvSpPr>
          <p:nvPr>
            <p:ph type="sldImg"/>
          </p:nvPr>
        </p:nvSpPr>
        <p:spPr bwMode="auto">
          <a:xfrm>
            <a:off x="138113" y="739775"/>
            <a:ext cx="6581775"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5" name="Rectangle 3"/>
          <p:cNvSpPr txBox="1">
            <a:spLocks noGrp="1" noChangeArrowheads="1"/>
          </p:cNvSpPr>
          <p:nvPr>
            <p:ph type="body" idx="1"/>
          </p:nvPr>
        </p:nvSpPr>
        <p:spPr bwMode="auto">
          <a:xfrm>
            <a:off x="685494" y="4689018"/>
            <a:ext cx="5487013" cy="44424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15"/>
              </a:spcBef>
              <a:tabLst>
                <a:tab pos="0" algn="l"/>
                <a:tab pos="413249" algn="l"/>
                <a:tab pos="827963" algn="l"/>
                <a:tab pos="1242677" algn="l"/>
                <a:tab pos="1657392" algn="l"/>
                <a:tab pos="2072106" algn="l"/>
                <a:tab pos="2486820" algn="l"/>
                <a:tab pos="2901534" algn="l"/>
                <a:tab pos="3316249" algn="l"/>
                <a:tab pos="3730963" algn="l"/>
                <a:tab pos="4145677" algn="l"/>
                <a:tab pos="4560391" algn="l"/>
                <a:tab pos="4975106" algn="l"/>
                <a:tab pos="5389819" algn="l"/>
                <a:tab pos="5804534" algn="l"/>
                <a:tab pos="6219248" algn="l"/>
                <a:tab pos="6633962" algn="l"/>
                <a:tab pos="7048676" algn="l"/>
                <a:tab pos="7463391" algn="l"/>
                <a:tab pos="7878105" algn="l"/>
                <a:tab pos="8292819" algn="l"/>
              </a:tabLst>
            </a:pPr>
            <a:endParaRPr lang="en-GB" altLang="it-IT">
              <a:latin typeface="Arial" charset="0"/>
              <a:ea typeface="SimSun"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4C7D4-6B89-41F4-9142-DD31B8533259}" type="slidenum">
              <a:rPr lang="it-IT" altLang="it-IT"/>
              <a:pPr/>
              <a:t>12</a:t>
            </a:fld>
            <a:endParaRPr lang="it-IT" altLang="it-IT"/>
          </a:p>
        </p:txBody>
      </p:sp>
      <p:sp>
        <p:nvSpPr>
          <p:cNvPr id="83970" name="Rectangle 2"/>
          <p:cNvSpPr>
            <a:spLocks noGrp="1" noRot="1" noChangeAspect="1" noChangeArrowheads="1" noTextEdit="1"/>
          </p:cNvSpPr>
          <p:nvPr>
            <p:ph type="sldImg"/>
          </p:nvPr>
        </p:nvSpPr>
        <p:spPr>
          <a:xfrm>
            <a:off x="138113" y="739775"/>
            <a:ext cx="6581775" cy="3703638"/>
          </a:xfrm>
          <a:ln/>
        </p:spPr>
      </p:sp>
      <p:sp>
        <p:nvSpPr>
          <p:cNvPr id="83971"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14423" eaLnBrk="0" hangingPunct="0">
              <a:spcBef>
                <a:spcPct val="30000"/>
              </a:spcBef>
              <a:defRPr sz="1100">
                <a:solidFill>
                  <a:schemeClr val="tx1"/>
                </a:solidFill>
                <a:latin typeface="Arial" charset="0"/>
              </a:defRPr>
            </a:lvl1pPr>
            <a:lvl2pPr marL="685817" indent="-263776" defTabSz="914423" eaLnBrk="0" hangingPunct="0">
              <a:spcBef>
                <a:spcPct val="30000"/>
              </a:spcBef>
              <a:defRPr sz="1100">
                <a:solidFill>
                  <a:schemeClr val="tx1"/>
                </a:solidFill>
                <a:latin typeface="Arial" charset="0"/>
              </a:defRPr>
            </a:lvl2pPr>
            <a:lvl3pPr marL="1055103" indent="-211021" defTabSz="914423" eaLnBrk="0" hangingPunct="0">
              <a:spcBef>
                <a:spcPct val="30000"/>
              </a:spcBef>
              <a:defRPr sz="1100">
                <a:solidFill>
                  <a:schemeClr val="tx1"/>
                </a:solidFill>
                <a:latin typeface="Arial" charset="0"/>
              </a:defRPr>
            </a:lvl3pPr>
            <a:lvl4pPr marL="1477145" indent="-211021" defTabSz="914423" eaLnBrk="0" hangingPunct="0">
              <a:spcBef>
                <a:spcPct val="30000"/>
              </a:spcBef>
              <a:defRPr sz="1100">
                <a:solidFill>
                  <a:schemeClr val="tx1"/>
                </a:solidFill>
                <a:latin typeface="Arial" charset="0"/>
              </a:defRPr>
            </a:lvl4pPr>
            <a:lvl5pPr marL="1899186" indent="-211021" defTabSz="914423" eaLnBrk="0" hangingPunct="0">
              <a:spcBef>
                <a:spcPct val="30000"/>
              </a:spcBef>
              <a:defRPr sz="1100">
                <a:solidFill>
                  <a:schemeClr val="tx1"/>
                </a:solidFill>
                <a:latin typeface="Arial" charset="0"/>
              </a:defRPr>
            </a:lvl5pPr>
            <a:lvl6pPr marL="2321227" indent="-211021" defTabSz="914423" eaLnBrk="0" fontAlgn="base" hangingPunct="0">
              <a:spcBef>
                <a:spcPct val="30000"/>
              </a:spcBef>
              <a:spcAft>
                <a:spcPct val="0"/>
              </a:spcAft>
              <a:defRPr sz="1100">
                <a:solidFill>
                  <a:schemeClr val="tx1"/>
                </a:solidFill>
                <a:latin typeface="Arial" charset="0"/>
              </a:defRPr>
            </a:lvl6pPr>
            <a:lvl7pPr marL="2743269" indent="-211021" defTabSz="914423" eaLnBrk="0" fontAlgn="base" hangingPunct="0">
              <a:spcBef>
                <a:spcPct val="30000"/>
              </a:spcBef>
              <a:spcAft>
                <a:spcPct val="0"/>
              </a:spcAft>
              <a:defRPr sz="1100">
                <a:solidFill>
                  <a:schemeClr val="tx1"/>
                </a:solidFill>
                <a:latin typeface="Arial" charset="0"/>
              </a:defRPr>
            </a:lvl7pPr>
            <a:lvl8pPr marL="3165310" indent="-211021" defTabSz="914423" eaLnBrk="0" fontAlgn="base" hangingPunct="0">
              <a:spcBef>
                <a:spcPct val="30000"/>
              </a:spcBef>
              <a:spcAft>
                <a:spcPct val="0"/>
              </a:spcAft>
              <a:defRPr sz="1100">
                <a:solidFill>
                  <a:schemeClr val="tx1"/>
                </a:solidFill>
                <a:latin typeface="Arial" charset="0"/>
              </a:defRPr>
            </a:lvl8pPr>
            <a:lvl9pPr marL="3587351" indent="-211021" defTabSz="91442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CED64F75-DF7B-435C-9ED5-712B4BEFFEBF}" type="slidenum">
              <a:rPr lang="it-IT" altLang="it-IT" sz="1200"/>
              <a:pPr eaLnBrk="1" hangingPunct="1">
                <a:spcBef>
                  <a:spcPct val="0"/>
                </a:spcBef>
              </a:pPr>
              <a:t>13</a:t>
            </a:fld>
            <a:endParaRPr lang="it-IT" altLang="it-IT" sz="1200"/>
          </a:p>
        </p:txBody>
      </p:sp>
      <p:sp>
        <p:nvSpPr>
          <p:cNvPr id="37891" name="Rectangle 2"/>
          <p:cNvSpPr>
            <a:spLocks noGrp="1" noRot="1" noChangeAspect="1" noChangeArrowheads="1" noTextEdit="1"/>
          </p:cNvSpPr>
          <p:nvPr>
            <p:ph type="sldImg"/>
          </p:nvPr>
        </p:nvSpPr>
        <p:spPr>
          <a:xfrm>
            <a:off x="138113" y="739775"/>
            <a:ext cx="6581775" cy="3703638"/>
          </a:xfrm>
          <a:ln/>
        </p:spPr>
      </p:sp>
      <p:sp>
        <p:nvSpPr>
          <p:cNvPr id="37892" name="Rectangle 3"/>
          <p:cNvSpPr>
            <a:spLocks noGrp="1" noChangeArrowheads="1"/>
          </p:cNvSpPr>
          <p:nvPr>
            <p:ph type="body" idx="1"/>
          </p:nvPr>
        </p:nvSpPr>
        <p:spPr>
          <a:noFill/>
        </p:spPr>
        <p:txBody>
          <a:bodyPr/>
          <a:lstStyle/>
          <a:p>
            <a:pPr eaLnBrk="1" hangingPunct="1"/>
            <a:endParaRPr lang="en-GB"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33" eaLnBrk="0" hangingPunct="0">
              <a:spcBef>
                <a:spcPct val="30000"/>
              </a:spcBef>
              <a:spcAft>
                <a:spcPct val="0"/>
              </a:spcAft>
              <a:defRPr sz="1100">
                <a:solidFill>
                  <a:schemeClr val="tx1"/>
                </a:solidFill>
                <a:latin typeface="Arial" charset="0"/>
              </a:defRPr>
            </a:lvl1pPr>
            <a:lvl2pPr marL="685750" indent="-263750" defTabSz="914333" eaLnBrk="0" hangingPunct="0">
              <a:spcBef>
                <a:spcPct val="30000"/>
              </a:spcBef>
              <a:spcAft>
                <a:spcPct val="0"/>
              </a:spcAft>
              <a:defRPr sz="1100">
                <a:solidFill>
                  <a:schemeClr val="tx1"/>
                </a:solidFill>
                <a:latin typeface="Arial" charset="0"/>
              </a:defRPr>
            </a:lvl2pPr>
            <a:lvl3pPr marL="1055000" indent="-211000" defTabSz="914333" eaLnBrk="0" hangingPunct="0">
              <a:spcBef>
                <a:spcPct val="30000"/>
              </a:spcBef>
              <a:spcAft>
                <a:spcPct val="0"/>
              </a:spcAft>
              <a:defRPr sz="1100">
                <a:solidFill>
                  <a:schemeClr val="tx1"/>
                </a:solidFill>
                <a:latin typeface="Arial" charset="0"/>
              </a:defRPr>
            </a:lvl3pPr>
            <a:lvl4pPr marL="1477000" indent="-211000" defTabSz="914333" eaLnBrk="0" hangingPunct="0">
              <a:spcBef>
                <a:spcPct val="30000"/>
              </a:spcBef>
              <a:spcAft>
                <a:spcPct val="0"/>
              </a:spcAft>
              <a:defRPr sz="1100">
                <a:solidFill>
                  <a:schemeClr val="tx1"/>
                </a:solidFill>
                <a:latin typeface="Arial" charset="0"/>
              </a:defRPr>
            </a:lvl4pPr>
            <a:lvl5pPr marL="1898999" indent="-211000" defTabSz="914333" eaLnBrk="0" hangingPunct="0">
              <a:spcBef>
                <a:spcPct val="30000"/>
              </a:spcBef>
              <a:spcAft>
                <a:spcPct val="0"/>
              </a:spcAft>
              <a:defRPr sz="1100">
                <a:solidFill>
                  <a:schemeClr val="tx1"/>
                </a:solidFill>
                <a:latin typeface="Arial" charset="0"/>
              </a:defRPr>
            </a:lvl5pPr>
            <a:lvl6pPr marL="2320999" indent="-211000" defTabSz="914333" eaLnBrk="0" fontAlgn="base" hangingPunct="0">
              <a:spcBef>
                <a:spcPct val="30000"/>
              </a:spcBef>
              <a:spcAft>
                <a:spcPct val="0"/>
              </a:spcAft>
              <a:defRPr sz="1100">
                <a:solidFill>
                  <a:schemeClr val="tx1"/>
                </a:solidFill>
                <a:latin typeface="Arial" charset="0"/>
              </a:defRPr>
            </a:lvl6pPr>
            <a:lvl7pPr marL="2743000" indent="-211000" defTabSz="914333" eaLnBrk="0" fontAlgn="base" hangingPunct="0">
              <a:spcBef>
                <a:spcPct val="30000"/>
              </a:spcBef>
              <a:spcAft>
                <a:spcPct val="0"/>
              </a:spcAft>
              <a:defRPr sz="1100">
                <a:solidFill>
                  <a:schemeClr val="tx1"/>
                </a:solidFill>
                <a:latin typeface="Arial" charset="0"/>
              </a:defRPr>
            </a:lvl7pPr>
            <a:lvl8pPr marL="3165000" indent="-211000" defTabSz="914333" eaLnBrk="0" fontAlgn="base" hangingPunct="0">
              <a:spcBef>
                <a:spcPct val="30000"/>
              </a:spcBef>
              <a:spcAft>
                <a:spcPct val="0"/>
              </a:spcAft>
              <a:defRPr sz="1100">
                <a:solidFill>
                  <a:schemeClr val="tx1"/>
                </a:solidFill>
                <a:latin typeface="Arial" charset="0"/>
              </a:defRPr>
            </a:lvl8pPr>
            <a:lvl9pPr marL="3587000" indent="-211000" defTabSz="9143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E36DBE2D-C7D7-45E4-96DC-E290D89CD1C5}" type="slidenum">
              <a:rPr lang="it-IT" altLang="it-IT" sz="1200">
                <a:solidFill>
                  <a:prstClr val="black"/>
                </a:solidFill>
              </a:rPr>
              <a:pPr eaLnBrk="1" hangingPunct="1">
                <a:spcBef>
                  <a:spcPct val="0"/>
                </a:spcBef>
              </a:pPr>
              <a:t>14</a:t>
            </a:fld>
            <a:endParaRPr lang="it-IT" altLang="it-IT" sz="1200">
              <a:solidFill>
                <a:prstClr val="black"/>
              </a:solidFill>
            </a:endParaRPr>
          </a:p>
        </p:txBody>
      </p:sp>
      <p:sp>
        <p:nvSpPr>
          <p:cNvPr id="48131" name="Rectangle 2"/>
          <p:cNvSpPr>
            <a:spLocks noGrp="1" noRot="1" noChangeAspect="1" noChangeArrowheads="1" noTextEdit="1"/>
          </p:cNvSpPr>
          <p:nvPr>
            <p:ph type="sldImg"/>
          </p:nvPr>
        </p:nvSpPr>
        <p:spPr>
          <a:xfrm>
            <a:off x="138113" y="739775"/>
            <a:ext cx="6581775" cy="3703638"/>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15</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18</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22</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23</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24</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25</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26</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63DDC13B-F90E-4472-9E8C-13BBA53B080C}" type="slidenum">
              <a:rPr lang="it-IT" altLang="it-IT"/>
              <a:pPr/>
              <a:t>4</a:t>
            </a:fld>
            <a:endParaRPr lang="it-IT" altLang="it-IT" dirty="0"/>
          </a:p>
        </p:txBody>
      </p:sp>
      <p:sp>
        <p:nvSpPr>
          <p:cNvPr id="21505" name="Text Box 1"/>
          <p:cNvSpPr txBox="1">
            <a:spLocks noChangeArrowheads="1"/>
          </p:cNvSpPr>
          <p:nvPr/>
        </p:nvSpPr>
        <p:spPr bwMode="auto">
          <a:xfrm>
            <a:off x="3884463" y="9378034"/>
            <a:ext cx="2972004" cy="493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87" tIns="45860" rIns="91387" bIns="458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r" eaLnBrk="1" hangingPunct="1">
              <a:lnSpc>
                <a:spcPct val="100000"/>
              </a:lnSpc>
              <a:spcBef>
                <a:spcPct val="0"/>
              </a:spcBef>
              <a:buClrTx/>
              <a:buFontTx/>
              <a:buNone/>
            </a:pPr>
            <a:fld id="{0ECDA234-3261-4127-AC12-82162DB4BE83}" type="slidenum">
              <a:rPr lang="it-IT" altLang="it-IT" sz="1200">
                <a:latin typeface="Arial" charset="0"/>
              </a:rPr>
              <a:pPr algn="r" eaLnBrk="1" hangingPunct="1">
                <a:lnSpc>
                  <a:spcPct val="100000"/>
                </a:lnSpc>
                <a:spcBef>
                  <a:spcPct val="0"/>
                </a:spcBef>
                <a:buClrTx/>
                <a:buFontTx/>
                <a:buNone/>
              </a:pPr>
              <a:t>4</a:t>
            </a:fld>
            <a:endParaRPr lang="it-IT" altLang="it-IT" sz="1200" dirty="0">
              <a:latin typeface="Arial" charset="0"/>
            </a:endParaRPr>
          </a:p>
        </p:txBody>
      </p:sp>
      <p:sp>
        <p:nvSpPr>
          <p:cNvPr id="21506" name="Rectangle 2"/>
          <p:cNvSpPr txBox="1">
            <a:spLocks noGrp="1" noRot="1" noChangeAspect="1" noChangeArrowheads="1"/>
          </p:cNvSpPr>
          <p:nvPr>
            <p:ph type="sldImg"/>
          </p:nvPr>
        </p:nvSpPr>
        <p:spPr bwMode="auto">
          <a:xfrm>
            <a:off x="141288" y="742950"/>
            <a:ext cx="6577012" cy="3700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7" name="Rectangle 3"/>
          <p:cNvSpPr txBox="1">
            <a:spLocks noGrp="1" noChangeArrowheads="1"/>
          </p:cNvSpPr>
          <p:nvPr>
            <p:ph type="body" idx="1"/>
          </p:nvPr>
        </p:nvSpPr>
        <p:spPr bwMode="auto">
          <a:xfrm>
            <a:off x="912458" y="4689018"/>
            <a:ext cx="5033085" cy="44409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15"/>
              </a:spcBef>
              <a:tabLst>
                <a:tab pos="0" algn="l"/>
                <a:tab pos="413249" algn="l"/>
                <a:tab pos="827963" algn="l"/>
                <a:tab pos="1242677" algn="l"/>
                <a:tab pos="1657392" algn="l"/>
                <a:tab pos="2072106" algn="l"/>
                <a:tab pos="2486820" algn="l"/>
                <a:tab pos="2901534" algn="l"/>
                <a:tab pos="3316249" algn="l"/>
                <a:tab pos="3730963" algn="l"/>
                <a:tab pos="4145677" algn="l"/>
                <a:tab pos="4560391" algn="l"/>
                <a:tab pos="4975106" algn="l"/>
                <a:tab pos="5389819" algn="l"/>
                <a:tab pos="5804534" algn="l"/>
                <a:tab pos="6219248" algn="l"/>
                <a:tab pos="6633962" algn="l"/>
                <a:tab pos="7048676" algn="l"/>
                <a:tab pos="7463391" algn="l"/>
                <a:tab pos="7878105" algn="l"/>
                <a:tab pos="8292819" algn="l"/>
              </a:tabLst>
            </a:pPr>
            <a:endParaRPr lang="en-GB" altLang="it-IT" dirty="0">
              <a:latin typeface="Arial" charset="0"/>
              <a:ea typeface="SimSun"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27</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28</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29</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30</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32</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33</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34</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35</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37</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2"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383F877-C2DC-4767-A2A8-22F8002D96AB}" type="slidenum">
              <a:rPr lang="it-IT" smtClean="0">
                <a:solidFill>
                  <a:prstClr val="black"/>
                </a:solidFill>
              </a:rPr>
              <a:pPr/>
              <a:t>38</a:t>
            </a:fld>
            <a:endParaRPr lang="it-IT" smtClean="0">
              <a:solidFill>
                <a:prstClr val="black"/>
              </a:solidFill>
            </a:endParaRPr>
          </a:p>
        </p:txBody>
      </p:sp>
      <p:sp>
        <p:nvSpPr>
          <p:cNvPr id="49155" name="Rectangle 2"/>
          <p:cNvSpPr>
            <a:spLocks noGrp="1" noRot="1" noChangeAspect="1" noChangeArrowheads="1" noTextEdit="1"/>
          </p:cNvSpPr>
          <p:nvPr>
            <p:ph type="sldImg"/>
          </p:nvPr>
        </p:nvSpPr>
        <p:spPr>
          <a:xfrm>
            <a:off x="960438" y="739775"/>
            <a:ext cx="4937125" cy="3703638"/>
          </a:xfrm>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84400" tIns="42200" rIns="84400" bIns="42200"/>
          <a:lstStyle/>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1484E1F1-6009-4DEB-863A-86761E4A928E}" type="slidenum">
              <a:rPr lang="it-IT" altLang="it-IT"/>
              <a:pPr/>
              <a:t>5</a:t>
            </a:fld>
            <a:endParaRPr lang="it-IT" altLang="it-IT"/>
          </a:p>
        </p:txBody>
      </p:sp>
      <p:sp>
        <p:nvSpPr>
          <p:cNvPr id="22529" name="Text Box 1"/>
          <p:cNvSpPr txBox="1">
            <a:spLocks noChangeArrowheads="1"/>
          </p:cNvSpPr>
          <p:nvPr/>
        </p:nvSpPr>
        <p:spPr bwMode="auto">
          <a:xfrm>
            <a:off x="3884463" y="9378034"/>
            <a:ext cx="2972004" cy="493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87" tIns="45860" rIns="91387" bIns="458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r" eaLnBrk="1" hangingPunct="1">
              <a:lnSpc>
                <a:spcPct val="100000"/>
              </a:lnSpc>
              <a:spcBef>
                <a:spcPct val="0"/>
              </a:spcBef>
              <a:buClrTx/>
              <a:buFontTx/>
              <a:buNone/>
            </a:pPr>
            <a:fld id="{61918EC8-7B89-42FC-9F9C-CCF82F70E353}" type="slidenum">
              <a:rPr lang="it-IT" altLang="it-IT" sz="1200">
                <a:latin typeface="Arial" charset="0"/>
              </a:rPr>
              <a:pPr algn="r" eaLnBrk="1" hangingPunct="1">
                <a:lnSpc>
                  <a:spcPct val="100000"/>
                </a:lnSpc>
                <a:spcBef>
                  <a:spcPct val="0"/>
                </a:spcBef>
                <a:buClrTx/>
                <a:buFontTx/>
                <a:buNone/>
              </a:pPr>
              <a:t>5</a:t>
            </a:fld>
            <a:endParaRPr lang="it-IT" altLang="it-IT" sz="1200">
              <a:latin typeface="Arial" charset="0"/>
            </a:endParaRPr>
          </a:p>
        </p:txBody>
      </p:sp>
      <p:sp>
        <p:nvSpPr>
          <p:cNvPr id="22530" name="Rectangle 2"/>
          <p:cNvSpPr txBox="1">
            <a:spLocks noGrp="1" noRot="1" noChangeAspect="1" noChangeArrowheads="1"/>
          </p:cNvSpPr>
          <p:nvPr>
            <p:ph type="sldImg"/>
          </p:nvPr>
        </p:nvSpPr>
        <p:spPr bwMode="auto">
          <a:xfrm>
            <a:off x="138113" y="739775"/>
            <a:ext cx="6581775"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1" name="Rectangle 3"/>
          <p:cNvSpPr txBox="1">
            <a:spLocks noGrp="1" noChangeArrowheads="1"/>
          </p:cNvSpPr>
          <p:nvPr>
            <p:ph type="body" idx="1"/>
          </p:nvPr>
        </p:nvSpPr>
        <p:spPr bwMode="auto">
          <a:xfrm>
            <a:off x="685494" y="4689018"/>
            <a:ext cx="5485479" cy="44409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39</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43</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44</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141288" y="739775"/>
            <a:ext cx="657701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45</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46</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47</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49</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57</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58</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59</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463" y="9378035"/>
            <a:ext cx="2972004" cy="49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defTabSz="990600" eaLnBrk="0" hangingPunct="0">
              <a:spcBef>
                <a:spcPct val="30000"/>
              </a:spcBef>
              <a:spcAft>
                <a:spcPct val="0"/>
              </a:spcAft>
              <a:defRPr sz="1200">
                <a:solidFill>
                  <a:schemeClr val="tx1"/>
                </a:solidFill>
                <a:latin typeface="Arial" charset="0"/>
              </a:defRPr>
            </a:lvl1pPr>
            <a:lvl2pPr marL="742950" indent="-285750" defTabSz="990600" eaLnBrk="0" hangingPunct="0">
              <a:spcBef>
                <a:spcPct val="30000"/>
              </a:spcBef>
              <a:spcAft>
                <a:spcPct val="0"/>
              </a:spcAft>
              <a:defRPr sz="1200">
                <a:solidFill>
                  <a:schemeClr val="tx1"/>
                </a:solidFill>
                <a:latin typeface="Arial" charset="0"/>
              </a:defRPr>
            </a:lvl2pPr>
            <a:lvl3pPr marL="1143000" indent="-228600" defTabSz="990600" eaLnBrk="0" hangingPunct="0">
              <a:spcBef>
                <a:spcPct val="30000"/>
              </a:spcBef>
              <a:spcAft>
                <a:spcPct val="0"/>
              </a:spcAft>
              <a:defRPr sz="1200">
                <a:solidFill>
                  <a:schemeClr val="tx1"/>
                </a:solidFill>
                <a:latin typeface="Arial" charset="0"/>
              </a:defRPr>
            </a:lvl3pPr>
            <a:lvl4pPr marL="1600200" indent="-228600" defTabSz="990600" eaLnBrk="0" hangingPunct="0">
              <a:spcBef>
                <a:spcPct val="30000"/>
              </a:spcBef>
              <a:spcAft>
                <a:spcPct val="0"/>
              </a:spcAft>
              <a:defRPr sz="1200">
                <a:solidFill>
                  <a:schemeClr val="tx1"/>
                </a:solidFill>
                <a:latin typeface="Arial" charset="0"/>
              </a:defRPr>
            </a:lvl4pPr>
            <a:lvl5pPr marL="2057400" indent="-228600" defTabSz="990600" eaLnBrk="0" hangingPunct="0">
              <a:spcBef>
                <a:spcPct val="30000"/>
              </a:spcBef>
              <a:spcAft>
                <a:spcPct val="0"/>
              </a:spcAft>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9E2DE59-E9CD-4FD4-8E5C-DDFAE910293E}" type="slidenum">
              <a:rPr lang="it-IT" altLang="it-IT"/>
              <a:pPr algn="r" eaLnBrk="1" hangingPunct="1">
                <a:spcBef>
                  <a:spcPct val="0"/>
                </a:spcBef>
              </a:pPr>
              <a:t>6</a:t>
            </a:fld>
            <a:endParaRPr lang="it-IT" altLang="it-IT"/>
          </a:p>
        </p:txBody>
      </p:sp>
      <p:sp>
        <p:nvSpPr>
          <p:cNvPr id="44035" name="Rectangle 2"/>
          <p:cNvSpPr>
            <a:spLocks noGrp="1" noRot="1" noChangeAspect="1" noChangeArrowheads="1" noTextEdit="1"/>
          </p:cNvSpPr>
          <p:nvPr>
            <p:ph type="sldImg"/>
          </p:nvPr>
        </p:nvSpPr>
        <p:spPr>
          <a:xfrm>
            <a:off x="138113" y="739775"/>
            <a:ext cx="6581775" cy="3703638"/>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62</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9377318"/>
            <a:ext cx="2971800"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fld id="{C1526DBF-F407-3C4D-82C6-1B7D37550E29}" type="slidenum">
              <a:rPr lang="it-IT" sz="1200">
                <a:solidFill>
                  <a:prstClr val="black"/>
                </a:solidFill>
              </a:rPr>
              <a:pPr algn="r" eaLnBrk="1" hangingPunct="1"/>
              <a:t>64</a:t>
            </a:fld>
            <a:endParaRPr lang="it-IT" sz="1200">
              <a:solidFill>
                <a:prstClr val="black"/>
              </a:solidFill>
            </a:endParaRPr>
          </a:p>
        </p:txBody>
      </p:sp>
      <p:sp>
        <p:nvSpPr>
          <p:cNvPr id="23554" name="Rectangle 2"/>
          <p:cNvSpPr>
            <a:spLocks noGrp="1" noRot="1" noChangeAspect="1" noChangeArrowheads="1" noTextEdit="1"/>
          </p:cNvSpPr>
          <p:nvPr>
            <p:ph type="sldImg"/>
          </p:nvPr>
        </p:nvSpPr>
        <p:spPr>
          <a:xfrm>
            <a:off x="963613" y="739775"/>
            <a:ext cx="4932362" cy="3700463"/>
          </a:xfrm>
          <a:ln/>
        </p:spPr>
      </p:sp>
      <p:sp>
        <p:nvSpPr>
          <p:cNvPr id="23555" name="Rectangle 3"/>
          <p:cNvSpPr>
            <a:spLocks noGrp="1" noChangeArrowheads="1"/>
          </p:cNvSpPr>
          <p:nvPr>
            <p:ph type="body" idx="1"/>
          </p:nvPr>
        </p:nvSpPr>
        <p:spPr>
          <a:xfrm>
            <a:off x="914401" y="4689515"/>
            <a:ext cx="5029200"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463" y="9378035"/>
            <a:ext cx="2972004" cy="49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nchor="b"/>
          <a:lstStyle>
            <a:lvl1pPr defTabSz="990600" eaLnBrk="0" hangingPunct="0">
              <a:spcBef>
                <a:spcPct val="30000"/>
              </a:spcBef>
              <a:spcAft>
                <a:spcPct val="0"/>
              </a:spcAft>
              <a:defRPr sz="1200">
                <a:solidFill>
                  <a:schemeClr val="tx1"/>
                </a:solidFill>
                <a:latin typeface="Arial" charset="0"/>
              </a:defRPr>
            </a:lvl1pPr>
            <a:lvl2pPr marL="742950" indent="-285750" defTabSz="990600" eaLnBrk="0" hangingPunct="0">
              <a:spcBef>
                <a:spcPct val="30000"/>
              </a:spcBef>
              <a:spcAft>
                <a:spcPct val="0"/>
              </a:spcAft>
              <a:defRPr sz="1200">
                <a:solidFill>
                  <a:schemeClr val="tx1"/>
                </a:solidFill>
                <a:latin typeface="Arial" charset="0"/>
              </a:defRPr>
            </a:lvl2pPr>
            <a:lvl3pPr marL="1143000" indent="-228600" defTabSz="990600" eaLnBrk="0" hangingPunct="0">
              <a:spcBef>
                <a:spcPct val="30000"/>
              </a:spcBef>
              <a:spcAft>
                <a:spcPct val="0"/>
              </a:spcAft>
              <a:defRPr sz="1200">
                <a:solidFill>
                  <a:schemeClr val="tx1"/>
                </a:solidFill>
                <a:latin typeface="Arial" charset="0"/>
              </a:defRPr>
            </a:lvl3pPr>
            <a:lvl4pPr marL="1600200" indent="-228600" defTabSz="990600" eaLnBrk="0" hangingPunct="0">
              <a:spcBef>
                <a:spcPct val="30000"/>
              </a:spcBef>
              <a:spcAft>
                <a:spcPct val="0"/>
              </a:spcAft>
              <a:defRPr sz="1200">
                <a:solidFill>
                  <a:schemeClr val="tx1"/>
                </a:solidFill>
                <a:latin typeface="Arial" charset="0"/>
              </a:defRPr>
            </a:lvl4pPr>
            <a:lvl5pPr marL="2057400" indent="-228600" defTabSz="990600" eaLnBrk="0" hangingPunct="0">
              <a:spcBef>
                <a:spcPct val="30000"/>
              </a:spcBef>
              <a:spcAft>
                <a:spcPct val="0"/>
              </a:spcAft>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9E2DE59-E9CD-4FD4-8E5C-DDFAE910293E}" type="slidenum">
              <a:rPr lang="it-IT" altLang="it-IT"/>
              <a:pPr algn="r" eaLnBrk="1" hangingPunct="1">
                <a:spcBef>
                  <a:spcPct val="0"/>
                </a:spcBef>
              </a:pPr>
              <a:t>7</a:t>
            </a:fld>
            <a:endParaRPr lang="it-IT" altLang="it-IT"/>
          </a:p>
        </p:txBody>
      </p:sp>
      <p:sp>
        <p:nvSpPr>
          <p:cNvPr id="44035" name="Rectangle 2"/>
          <p:cNvSpPr>
            <a:spLocks noGrp="1" noRot="1" noChangeAspect="1" noChangeArrowheads="1" noTextEdit="1"/>
          </p:cNvSpPr>
          <p:nvPr>
            <p:ph type="sldImg"/>
          </p:nvPr>
        </p:nvSpPr>
        <p:spPr>
          <a:xfrm>
            <a:off x="138113" y="739775"/>
            <a:ext cx="6581775" cy="3703638"/>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4423" eaLnBrk="0" hangingPunct="0">
              <a:spcBef>
                <a:spcPct val="30000"/>
              </a:spcBef>
              <a:defRPr sz="1100">
                <a:solidFill>
                  <a:schemeClr val="tx1"/>
                </a:solidFill>
                <a:latin typeface="Arial" charset="0"/>
              </a:defRPr>
            </a:lvl1pPr>
            <a:lvl2pPr marL="685817" indent="-263776" defTabSz="914423" eaLnBrk="0" hangingPunct="0">
              <a:spcBef>
                <a:spcPct val="30000"/>
              </a:spcBef>
              <a:defRPr sz="1100">
                <a:solidFill>
                  <a:schemeClr val="tx1"/>
                </a:solidFill>
                <a:latin typeface="Arial" charset="0"/>
              </a:defRPr>
            </a:lvl2pPr>
            <a:lvl3pPr marL="1055103" indent="-211021" defTabSz="914423" eaLnBrk="0" hangingPunct="0">
              <a:spcBef>
                <a:spcPct val="30000"/>
              </a:spcBef>
              <a:defRPr sz="1100">
                <a:solidFill>
                  <a:schemeClr val="tx1"/>
                </a:solidFill>
                <a:latin typeface="Arial" charset="0"/>
              </a:defRPr>
            </a:lvl3pPr>
            <a:lvl4pPr marL="1477145" indent="-211021" defTabSz="914423" eaLnBrk="0" hangingPunct="0">
              <a:spcBef>
                <a:spcPct val="30000"/>
              </a:spcBef>
              <a:defRPr sz="1100">
                <a:solidFill>
                  <a:schemeClr val="tx1"/>
                </a:solidFill>
                <a:latin typeface="Arial" charset="0"/>
              </a:defRPr>
            </a:lvl4pPr>
            <a:lvl5pPr marL="1899186" indent="-211021" defTabSz="914423" eaLnBrk="0" hangingPunct="0">
              <a:spcBef>
                <a:spcPct val="30000"/>
              </a:spcBef>
              <a:defRPr sz="1100">
                <a:solidFill>
                  <a:schemeClr val="tx1"/>
                </a:solidFill>
                <a:latin typeface="Arial" charset="0"/>
              </a:defRPr>
            </a:lvl5pPr>
            <a:lvl6pPr marL="2321227" indent="-211021" defTabSz="914423" eaLnBrk="0" fontAlgn="base" hangingPunct="0">
              <a:spcBef>
                <a:spcPct val="30000"/>
              </a:spcBef>
              <a:spcAft>
                <a:spcPct val="0"/>
              </a:spcAft>
              <a:defRPr sz="1100">
                <a:solidFill>
                  <a:schemeClr val="tx1"/>
                </a:solidFill>
                <a:latin typeface="Arial" charset="0"/>
              </a:defRPr>
            </a:lvl6pPr>
            <a:lvl7pPr marL="2743269" indent="-211021" defTabSz="914423" eaLnBrk="0" fontAlgn="base" hangingPunct="0">
              <a:spcBef>
                <a:spcPct val="30000"/>
              </a:spcBef>
              <a:spcAft>
                <a:spcPct val="0"/>
              </a:spcAft>
              <a:defRPr sz="1100">
                <a:solidFill>
                  <a:schemeClr val="tx1"/>
                </a:solidFill>
                <a:latin typeface="Arial" charset="0"/>
              </a:defRPr>
            </a:lvl7pPr>
            <a:lvl8pPr marL="3165310" indent="-211021" defTabSz="914423" eaLnBrk="0" fontAlgn="base" hangingPunct="0">
              <a:spcBef>
                <a:spcPct val="30000"/>
              </a:spcBef>
              <a:spcAft>
                <a:spcPct val="0"/>
              </a:spcAft>
              <a:defRPr sz="1100">
                <a:solidFill>
                  <a:schemeClr val="tx1"/>
                </a:solidFill>
                <a:latin typeface="Arial" charset="0"/>
              </a:defRPr>
            </a:lvl8pPr>
            <a:lvl9pPr marL="3587351" indent="-211021" defTabSz="91442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33049E64-C228-46D0-8D31-CA178879F8AB}" type="slidenum">
              <a:rPr lang="it-IT" altLang="it-IT" sz="1200"/>
              <a:pPr eaLnBrk="1" hangingPunct="1">
                <a:spcBef>
                  <a:spcPct val="0"/>
                </a:spcBef>
              </a:pPr>
              <a:t>8</a:t>
            </a:fld>
            <a:endParaRPr lang="it-IT" altLang="it-IT" sz="1200"/>
          </a:p>
        </p:txBody>
      </p:sp>
      <p:sp>
        <p:nvSpPr>
          <p:cNvPr id="24579" name="Rectangle 2"/>
          <p:cNvSpPr>
            <a:spLocks noGrp="1" noRot="1" noChangeAspect="1" noChangeArrowheads="1" noTextEdit="1"/>
          </p:cNvSpPr>
          <p:nvPr>
            <p:ph type="sldImg"/>
          </p:nvPr>
        </p:nvSpPr>
        <p:spPr>
          <a:xfrm>
            <a:off x="138113" y="739775"/>
            <a:ext cx="6581775" cy="3703638"/>
          </a:xfrm>
          <a:ln/>
        </p:spPr>
      </p:sp>
      <p:sp>
        <p:nvSpPr>
          <p:cNvPr id="24580" name="Rectangle 3"/>
          <p:cNvSpPr>
            <a:spLocks noGrp="1" noChangeArrowheads="1"/>
          </p:cNvSpPr>
          <p:nvPr>
            <p:ph type="body" idx="1"/>
          </p:nvPr>
        </p:nvSpPr>
        <p:spPr>
          <a:noFill/>
        </p:spPr>
        <p:txBody>
          <a:bodyPr/>
          <a:lstStyle/>
          <a:p>
            <a:pPr eaLnBrk="1" hangingPunct="1"/>
            <a:endParaRPr lang="en-GB"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14423" eaLnBrk="0" hangingPunct="0">
              <a:spcBef>
                <a:spcPct val="30000"/>
              </a:spcBef>
              <a:defRPr sz="1100">
                <a:solidFill>
                  <a:schemeClr val="tx1"/>
                </a:solidFill>
                <a:latin typeface="Arial" charset="0"/>
              </a:defRPr>
            </a:lvl1pPr>
            <a:lvl2pPr marL="685817" indent="-263776" defTabSz="914423" eaLnBrk="0" hangingPunct="0">
              <a:spcBef>
                <a:spcPct val="30000"/>
              </a:spcBef>
              <a:defRPr sz="1100">
                <a:solidFill>
                  <a:schemeClr val="tx1"/>
                </a:solidFill>
                <a:latin typeface="Arial" charset="0"/>
              </a:defRPr>
            </a:lvl2pPr>
            <a:lvl3pPr marL="1055103" indent="-211021" defTabSz="914423" eaLnBrk="0" hangingPunct="0">
              <a:spcBef>
                <a:spcPct val="30000"/>
              </a:spcBef>
              <a:defRPr sz="1100">
                <a:solidFill>
                  <a:schemeClr val="tx1"/>
                </a:solidFill>
                <a:latin typeface="Arial" charset="0"/>
              </a:defRPr>
            </a:lvl3pPr>
            <a:lvl4pPr marL="1477145" indent="-211021" defTabSz="914423" eaLnBrk="0" hangingPunct="0">
              <a:spcBef>
                <a:spcPct val="30000"/>
              </a:spcBef>
              <a:defRPr sz="1100">
                <a:solidFill>
                  <a:schemeClr val="tx1"/>
                </a:solidFill>
                <a:latin typeface="Arial" charset="0"/>
              </a:defRPr>
            </a:lvl4pPr>
            <a:lvl5pPr marL="1899186" indent="-211021" defTabSz="914423" eaLnBrk="0" hangingPunct="0">
              <a:spcBef>
                <a:spcPct val="30000"/>
              </a:spcBef>
              <a:defRPr sz="1100">
                <a:solidFill>
                  <a:schemeClr val="tx1"/>
                </a:solidFill>
                <a:latin typeface="Arial" charset="0"/>
              </a:defRPr>
            </a:lvl5pPr>
            <a:lvl6pPr marL="2321227" indent="-211021" defTabSz="914423" eaLnBrk="0" fontAlgn="base" hangingPunct="0">
              <a:spcBef>
                <a:spcPct val="30000"/>
              </a:spcBef>
              <a:spcAft>
                <a:spcPct val="0"/>
              </a:spcAft>
              <a:defRPr sz="1100">
                <a:solidFill>
                  <a:schemeClr val="tx1"/>
                </a:solidFill>
                <a:latin typeface="Arial" charset="0"/>
              </a:defRPr>
            </a:lvl6pPr>
            <a:lvl7pPr marL="2743269" indent="-211021" defTabSz="914423" eaLnBrk="0" fontAlgn="base" hangingPunct="0">
              <a:spcBef>
                <a:spcPct val="30000"/>
              </a:spcBef>
              <a:spcAft>
                <a:spcPct val="0"/>
              </a:spcAft>
              <a:defRPr sz="1100">
                <a:solidFill>
                  <a:schemeClr val="tx1"/>
                </a:solidFill>
                <a:latin typeface="Arial" charset="0"/>
              </a:defRPr>
            </a:lvl7pPr>
            <a:lvl8pPr marL="3165310" indent="-211021" defTabSz="914423" eaLnBrk="0" fontAlgn="base" hangingPunct="0">
              <a:spcBef>
                <a:spcPct val="30000"/>
              </a:spcBef>
              <a:spcAft>
                <a:spcPct val="0"/>
              </a:spcAft>
              <a:defRPr sz="1100">
                <a:solidFill>
                  <a:schemeClr val="tx1"/>
                </a:solidFill>
                <a:latin typeface="Arial" charset="0"/>
              </a:defRPr>
            </a:lvl8pPr>
            <a:lvl9pPr marL="3587351" indent="-211021" defTabSz="91442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DD82853D-48B6-46F5-95C4-22D50856A9F3}" type="slidenum">
              <a:rPr lang="it-IT" altLang="it-IT" sz="1200"/>
              <a:pPr eaLnBrk="1" hangingPunct="1">
                <a:spcBef>
                  <a:spcPct val="0"/>
                </a:spcBef>
              </a:pPr>
              <a:t>9</a:t>
            </a:fld>
            <a:endParaRPr lang="it-IT" altLang="it-IT" sz="1200"/>
          </a:p>
        </p:txBody>
      </p:sp>
      <p:sp>
        <p:nvSpPr>
          <p:cNvPr id="27651" name="Rectangle 2"/>
          <p:cNvSpPr>
            <a:spLocks noGrp="1" noRot="1" noChangeAspect="1" noChangeArrowheads="1" noTextEdit="1"/>
          </p:cNvSpPr>
          <p:nvPr>
            <p:ph type="sldImg"/>
          </p:nvPr>
        </p:nvSpPr>
        <p:spPr>
          <a:xfrm>
            <a:off x="138113" y="739775"/>
            <a:ext cx="6581775" cy="3703638"/>
          </a:xfrm>
          <a:ln/>
        </p:spPr>
      </p:sp>
      <p:sp>
        <p:nvSpPr>
          <p:cNvPr id="27652" name="Rectangle 3"/>
          <p:cNvSpPr>
            <a:spLocks noGrp="1" noChangeArrowheads="1"/>
          </p:cNvSpPr>
          <p:nvPr>
            <p:ph type="body" idx="1"/>
          </p:nvPr>
        </p:nvSpPr>
        <p:spPr>
          <a:noFill/>
        </p:spPr>
        <p:txBody>
          <a:bodyPr/>
          <a:lstStyle/>
          <a:p>
            <a:pPr eaLnBrk="1" hangingPunct="1"/>
            <a:endParaRPr lang="en-GB"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14423" eaLnBrk="0" hangingPunct="0">
              <a:spcBef>
                <a:spcPct val="30000"/>
              </a:spcBef>
              <a:defRPr sz="1100">
                <a:solidFill>
                  <a:schemeClr val="tx1"/>
                </a:solidFill>
                <a:latin typeface="Arial" charset="0"/>
              </a:defRPr>
            </a:lvl1pPr>
            <a:lvl2pPr marL="685817" indent="-263776" defTabSz="914423" eaLnBrk="0" hangingPunct="0">
              <a:spcBef>
                <a:spcPct val="30000"/>
              </a:spcBef>
              <a:defRPr sz="1100">
                <a:solidFill>
                  <a:schemeClr val="tx1"/>
                </a:solidFill>
                <a:latin typeface="Arial" charset="0"/>
              </a:defRPr>
            </a:lvl2pPr>
            <a:lvl3pPr marL="1055103" indent="-211021" defTabSz="914423" eaLnBrk="0" hangingPunct="0">
              <a:spcBef>
                <a:spcPct val="30000"/>
              </a:spcBef>
              <a:defRPr sz="1100">
                <a:solidFill>
                  <a:schemeClr val="tx1"/>
                </a:solidFill>
                <a:latin typeface="Arial" charset="0"/>
              </a:defRPr>
            </a:lvl3pPr>
            <a:lvl4pPr marL="1477145" indent="-211021" defTabSz="914423" eaLnBrk="0" hangingPunct="0">
              <a:spcBef>
                <a:spcPct val="30000"/>
              </a:spcBef>
              <a:defRPr sz="1100">
                <a:solidFill>
                  <a:schemeClr val="tx1"/>
                </a:solidFill>
                <a:latin typeface="Arial" charset="0"/>
              </a:defRPr>
            </a:lvl4pPr>
            <a:lvl5pPr marL="1899186" indent="-211021" defTabSz="914423" eaLnBrk="0" hangingPunct="0">
              <a:spcBef>
                <a:spcPct val="30000"/>
              </a:spcBef>
              <a:defRPr sz="1100">
                <a:solidFill>
                  <a:schemeClr val="tx1"/>
                </a:solidFill>
                <a:latin typeface="Arial" charset="0"/>
              </a:defRPr>
            </a:lvl5pPr>
            <a:lvl6pPr marL="2321227" indent="-211021" defTabSz="914423" eaLnBrk="0" fontAlgn="base" hangingPunct="0">
              <a:spcBef>
                <a:spcPct val="30000"/>
              </a:spcBef>
              <a:spcAft>
                <a:spcPct val="0"/>
              </a:spcAft>
              <a:defRPr sz="1100">
                <a:solidFill>
                  <a:schemeClr val="tx1"/>
                </a:solidFill>
                <a:latin typeface="Arial" charset="0"/>
              </a:defRPr>
            </a:lvl6pPr>
            <a:lvl7pPr marL="2743269" indent="-211021" defTabSz="914423" eaLnBrk="0" fontAlgn="base" hangingPunct="0">
              <a:spcBef>
                <a:spcPct val="30000"/>
              </a:spcBef>
              <a:spcAft>
                <a:spcPct val="0"/>
              </a:spcAft>
              <a:defRPr sz="1100">
                <a:solidFill>
                  <a:schemeClr val="tx1"/>
                </a:solidFill>
                <a:latin typeface="Arial" charset="0"/>
              </a:defRPr>
            </a:lvl7pPr>
            <a:lvl8pPr marL="3165310" indent="-211021" defTabSz="914423" eaLnBrk="0" fontAlgn="base" hangingPunct="0">
              <a:spcBef>
                <a:spcPct val="30000"/>
              </a:spcBef>
              <a:spcAft>
                <a:spcPct val="0"/>
              </a:spcAft>
              <a:defRPr sz="1100">
                <a:solidFill>
                  <a:schemeClr val="tx1"/>
                </a:solidFill>
                <a:latin typeface="Arial" charset="0"/>
              </a:defRPr>
            </a:lvl8pPr>
            <a:lvl9pPr marL="3587351" indent="-211021" defTabSz="91442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23E8537F-ECE8-44A5-A36A-CC8BDC1C4416}" type="slidenum">
              <a:rPr lang="it-IT" altLang="it-IT" sz="1200"/>
              <a:pPr eaLnBrk="1" hangingPunct="1">
                <a:spcBef>
                  <a:spcPct val="0"/>
                </a:spcBef>
              </a:pPr>
              <a:t>10</a:t>
            </a:fld>
            <a:endParaRPr lang="it-IT" altLang="it-IT" sz="1200"/>
          </a:p>
        </p:txBody>
      </p:sp>
      <p:sp>
        <p:nvSpPr>
          <p:cNvPr id="36867" name="Rectangle 2"/>
          <p:cNvSpPr>
            <a:spLocks noGrp="1" noRot="1" noChangeAspect="1" noChangeArrowheads="1" noTextEdit="1"/>
          </p:cNvSpPr>
          <p:nvPr>
            <p:ph type="sldImg"/>
          </p:nvPr>
        </p:nvSpPr>
        <p:spPr>
          <a:xfrm>
            <a:off x="138113" y="739775"/>
            <a:ext cx="6581775" cy="3703638"/>
          </a:xfrm>
          <a:ln/>
        </p:spPr>
      </p:sp>
      <p:sp>
        <p:nvSpPr>
          <p:cNvPr id="36868" name="Rectangle 3"/>
          <p:cNvSpPr>
            <a:spLocks noGrp="1" noChangeArrowheads="1"/>
          </p:cNvSpPr>
          <p:nvPr>
            <p:ph type="body" idx="1"/>
          </p:nvPr>
        </p:nvSpPr>
        <p:spPr>
          <a:noFill/>
        </p:spPr>
        <p:txBody>
          <a:bodyPr/>
          <a:lstStyle/>
          <a:p>
            <a:pPr eaLnBrk="1" hangingPunct="1"/>
            <a:endParaRPr lang="en-GB"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4C7D4-6B89-41F4-9142-DD31B8533259}" type="slidenum">
              <a:rPr lang="it-IT" altLang="it-IT"/>
              <a:pPr/>
              <a:t>11</a:t>
            </a:fld>
            <a:endParaRPr lang="it-IT" altLang="it-IT"/>
          </a:p>
        </p:txBody>
      </p:sp>
      <p:sp>
        <p:nvSpPr>
          <p:cNvPr id="83970" name="Rectangle 2"/>
          <p:cNvSpPr>
            <a:spLocks noGrp="1" noRot="1" noChangeAspect="1" noChangeArrowheads="1" noTextEdit="1"/>
          </p:cNvSpPr>
          <p:nvPr>
            <p:ph type="sldImg"/>
          </p:nvPr>
        </p:nvSpPr>
        <p:spPr>
          <a:xfrm>
            <a:off x="138113" y="739775"/>
            <a:ext cx="6581775" cy="3703638"/>
          </a:xfrm>
          <a:ln/>
        </p:spPr>
      </p:sp>
      <p:sp>
        <p:nvSpPr>
          <p:cNvPr id="83971" name="Rectangle 3"/>
          <p:cNvSpPr>
            <a:spLocks noGrp="1" noChangeArrowheads="1"/>
          </p:cNvSpPr>
          <p:nvPr>
            <p:ph type="body" idx="1"/>
          </p:nvPr>
        </p:nvSpPr>
        <p:spPr/>
        <p:txBody>
          <a:bodyP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solidFill>
          <a:schemeClr val="bg1"/>
        </a:solidFill>
        <a:effectLst/>
      </p:bgPr>
    </p:bg>
    <p:spTree>
      <p:nvGrpSpPr>
        <p:cNvPr id="1" name=""/>
        <p:cNvGrpSpPr/>
        <p:nvPr/>
      </p:nvGrpSpPr>
      <p:grpSpPr>
        <a:xfrm>
          <a:off x="0" y="0"/>
          <a:ext cx="0" cy="0"/>
          <a:chOff x="0" y="0"/>
          <a:chExt cx="0" cy="0"/>
        </a:xfrm>
      </p:grpSpPr>
      <p:pic>
        <p:nvPicPr>
          <p:cNvPr id="11" name="Immagine 10"/>
          <p:cNvPicPr>
            <a:picLocks noChangeAspect="1"/>
          </p:cNvPicPr>
          <p:nvPr userDrawn="1"/>
        </p:nvPicPr>
        <p:blipFill rotWithShape="1">
          <a:blip r:embed="rId2">
            <a:extLst>
              <a:ext uri="{28A0092B-C50C-407E-A947-70E740481C1C}">
                <a14:useLocalDpi xmlns:a14="http://schemas.microsoft.com/office/drawing/2010/main" val="0"/>
              </a:ext>
            </a:extLst>
          </a:blip>
          <a:srcRect l="29241" b="3380"/>
          <a:stretch/>
        </p:blipFill>
        <p:spPr>
          <a:xfrm>
            <a:off x="1" y="1808163"/>
            <a:ext cx="3022899" cy="5049839"/>
          </a:xfrm>
          <a:prstGeom prst="rect">
            <a:avLst/>
          </a:prstGeom>
        </p:spPr>
      </p:pic>
      <p:pic>
        <p:nvPicPr>
          <p:cNvPr id="12" name="Immagin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310" y="1323191"/>
            <a:ext cx="1067101" cy="1231751"/>
          </a:xfrm>
          <a:prstGeom prst="rect">
            <a:avLst/>
          </a:prstGeom>
        </p:spPr>
      </p:pic>
      <p:pic>
        <p:nvPicPr>
          <p:cNvPr id="13" name="Immagin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2899" y="496181"/>
            <a:ext cx="5832399" cy="676965"/>
          </a:xfrm>
          <a:prstGeom prst="rect">
            <a:avLst/>
          </a:prstGeom>
        </p:spPr>
      </p:pic>
    </p:spTree>
    <p:extLst>
      <p:ext uri="{BB962C8B-B14F-4D97-AF65-F5344CB8AC3E}">
        <p14:creationId xmlns:p14="http://schemas.microsoft.com/office/powerpoint/2010/main" val="78638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676713587"/>
      </p:ext>
    </p:extLst>
  </p:cSld>
  <p:clrMapOvr>
    <a:masterClrMapping/>
  </p:clrMapOvr>
  <p:transition>
    <p:spli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24417" y="1773238"/>
            <a:ext cx="5384800" cy="3600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212417" y="1773238"/>
            <a:ext cx="5384800" cy="3600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3402592091"/>
      </p:ext>
    </p:extLst>
  </p:cSld>
  <p:clrMapOvr>
    <a:masterClrMapping/>
  </p:clrMapOvr>
  <p:transition>
    <p:spli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3890454106"/>
      </p:ext>
    </p:extLst>
  </p:cSld>
  <p:clrMapOvr>
    <a:masterClrMapping/>
  </p:clrMapOvr>
  <p:transition>
    <p:spli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2198653820"/>
      </p:ext>
    </p:extLst>
  </p:cSld>
  <p:clrMapOvr>
    <a:masterClrMapping/>
  </p:clrMapOvr>
  <p:transition>
    <p:spli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3163721083"/>
      </p:ext>
    </p:extLst>
  </p:cSld>
  <p:clrMapOvr>
    <a:masterClrMapping/>
  </p:clrMapOvr>
  <p:transition>
    <p:spli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3176774592"/>
      </p:ext>
    </p:extLst>
  </p:cSld>
  <p:clrMapOvr>
    <a:masterClrMapping/>
  </p:clrMapOvr>
  <p:transition>
    <p:split/>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3553122769"/>
      </p:ext>
    </p:extLst>
  </p:cSld>
  <p:clrMapOvr>
    <a:masterClrMapping/>
  </p:clrMapOvr>
  <p:transition>
    <p:spli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1775122412"/>
      </p:ext>
    </p:extLst>
  </p:cSld>
  <p:clrMapOvr>
    <a:masterClrMapping/>
  </p:clrMapOvr>
  <p:transition>
    <p:spli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917520" y="333378"/>
            <a:ext cx="2762249" cy="50403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24419" y="333378"/>
            <a:ext cx="8089900" cy="50403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2031927718"/>
      </p:ext>
    </p:extLst>
  </p:cSld>
  <p:clrMapOvr>
    <a:masterClrMapping/>
  </p:clrMapOvr>
  <p:transition>
    <p:spli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24419" y="333378"/>
            <a:ext cx="11055349" cy="868363"/>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24417" y="1773238"/>
            <a:ext cx="5384800" cy="36004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6212417" y="1773238"/>
            <a:ext cx="5384800" cy="3600450"/>
          </a:xfrm>
        </p:spPr>
        <p:txBody>
          <a:bodyPr/>
          <a:lstStyle/>
          <a:p>
            <a:pPr lvl="0"/>
            <a:endParaRPr lang="it-IT" noProof="0" smtClean="0"/>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335960649"/>
      </p:ext>
    </p:extLst>
  </p:cSld>
  <p:clrMapOvr>
    <a:masterClrMapping/>
  </p:clrMapOvr>
  <p:transition>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apositiva titolo">
    <p:bg>
      <p:bgPr>
        <a:solidFill>
          <a:schemeClr val="bg1"/>
        </a:solidFill>
        <a:effectLst/>
      </p:bgPr>
    </p:bg>
    <p:spTree>
      <p:nvGrpSpPr>
        <p:cNvPr id="1" name=""/>
        <p:cNvGrpSpPr/>
        <p:nvPr/>
      </p:nvGrpSpPr>
      <p:grpSpPr>
        <a:xfrm>
          <a:off x="0" y="0"/>
          <a:ext cx="0" cy="0"/>
          <a:chOff x="0" y="0"/>
          <a:chExt cx="0" cy="0"/>
        </a:xfrm>
      </p:grpSpPr>
      <p:sp>
        <p:nvSpPr>
          <p:cNvPr id="8" name="Rettangolo 7"/>
          <p:cNvSpPr/>
          <p:nvPr userDrawn="1"/>
        </p:nvSpPr>
        <p:spPr>
          <a:xfrm>
            <a:off x="0" y="2"/>
            <a:ext cx="12192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562" y="43238"/>
            <a:ext cx="957431" cy="311088"/>
          </a:xfrm>
          <a:prstGeom prst="rect">
            <a:avLst/>
          </a:prstGeom>
        </p:spPr>
      </p:pic>
      <p:pic>
        <p:nvPicPr>
          <p:cNvPr id="10" name="Immagin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61" b="48121"/>
          <a:stretch/>
        </p:blipFill>
        <p:spPr>
          <a:xfrm>
            <a:off x="2" y="5586395"/>
            <a:ext cx="1114727" cy="1271607"/>
          </a:xfrm>
          <a:prstGeom prst="rect">
            <a:avLst/>
          </a:prstGeom>
        </p:spPr>
      </p:pic>
    </p:spTree>
    <p:extLst>
      <p:ext uri="{BB962C8B-B14F-4D97-AF65-F5344CB8AC3E}">
        <p14:creationId xmlns:p14="http://schemas.microsoft.com/office/powerpoint/2010/main" val="1348524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914400" y="914400"/>
            <a:ext cx="10363200" cy="838200"/>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914400" y="1981200"/>
            <a:ext cx="10363200" cy="4114800"/>
          </a:xfrm>
        </p:spPr>
        <p:txBody>
          <a:bodyPr/>
          <a:lstStyle/>
          <a:p>
            <a:endParaRPr lang="it-IT"/>
          </a:p>
        </p:txBody>
      </p:sp>
      <p:sp>
        <p:nvSpPr>
          <p:cNvPr id="4" name="Segnaposto data 3"/>
          <p:cNvSpPr>
            <a:spLocks noGrp="1"/>
          </p:cNvSpPr>
          <p:nvPr>
            <p:ph type="dt" sz="half" idx="10"/>
          </p:nvPr>
        </p:nvSpPr>
        <p:spPr>
          <a:xfrm>
            <a:off x="914400" y="6248400"/>
            <a:ext cx="2032000" cy="457200"/>
          </a:xfrm>
          <a:prstGeom prst="rect">
            <a:avLst/>
          </a:prstGeom>
        </p:spPr>
        <p:txBody>
          <a:bodyPr/>
          <a:lstStyle>
            <a:lvl1pPr>
              <a:defRPr/>
            </a:lvl1pPr>
          </a:lstStyle>
          <a:p>
            <a:pPr algn="ctr" fontAlgn="base">
              <a:spcBef>
                <a:spcPct val="20000"/>
              </a:spcBef>
              <a:spcAft>
                <a:spcPct val="20000"/>
              </a:spcAft>
            </a:pPr>
            <a:r>
              <a:rPr lang="it-IT" sz="1400" b="1">
                <a:solidFill>
                  <a:srgbClr val="000000"/>
                </a:solidFill>
              </a:rPr>
              <a:t>Giugno 2005</a:t>
            </a:r>
          </a:p>
        </p:txBody>
      </p:sp>
      <p:sp>
        <p:nvSpPr>
          <p:cNvPr id="5" name="Segnaposto piè di pagina 4"/>
          <p:cNvSpPr>
            <a:spLocks noGrp="1"/>
          </p:cNvSpPr>
          <p:nvPr>
            <p:ph type="ftr" sz="quarter" idx="11"/>
          </p:nvPr>
        </p:nvSpPr>
        <p:spPr>
          <a:xfrm>
            <a:off x="3048000" y="6248400"/>
            <a:ext cx="6400800" cy="457200"/>
          </a:xfrm>
        </p:spPr>
        <p:txBody>
          <a:bodyPr/>
          <a:lstStyle>
            <a:lvl1pPr>
              <a:defRPr/>
            </a:lvl1pPr>
          </a:lstStyle>
          <a:p>
            <a:endParaRPr lang="en-GB">
              <a:solidFill>
                <a:srgbClr val="000000"/>
              </a:solidFill>
            </a:endParaRPr>
          </a:p>
        </p:txBody>
      </p:sp>
      <p:sp>
        <p:nvSpPr>
          <p:cNvPr id="6" name="Segnaposto numero diapositiva 5"/>
          <p:cNvSpPr>
            <a:spLocks noGrp="1"/>
          </p:cNvSpPr>
          <p:nvPr>
            <p:ph type="sldNum" sz="quarter" idx="12"/>
          </p:nvPr>
        </p:nvSpPr>
        <p:spPr>
          <a:xfrm>
            <a:off x="9956800" y="6248400"/>
            <a:ext cx="1320800" cy="457200"/>
          </a:xfrm>
          <a:prstGeom prst="rect">
            <a:avLst/>
          </a:prstGeom>
        </p:spPr>
        <p:txBody>
          <a:bodyPr/>
          <a:lstStyle>
            <a:lvl1pPr>
              <a:defRPr/>
            </a:lvl1pPr>
          </a:lstStyle>
          <a:p>
            <a:pPr algn="ctr" fontAlgn="base">
              <a:spcBef>
                <a:spcPct val="20000"/>
              </a:spcBef>
              <a:spcAft>
                <a:spcPct val="20000"/>
              </a:spcAft>
            </a:pPr>
            <a:fld id="{A9B21D05-A23B-49C4-B724-6668E1E56943}" type="slidenum">
              <a:rPr lang="it-IT" sz="1400" b="1">
                <a:solidFill>
                  <a:srgbClr val="000000"/>
                </a:solidFill>
              </a:rPr>
              <a:pPr algn="ctr" fontAlgn="base">
                <a:spcBef>
                  <a:spcPct val="20000"/>
                </a:spcBef>
                <a:spcAft>
                  <a:spcPct val="20000"/>
                </a:spcAft>
              </a:pPr>
              <a:t>‹N›</a:t>
            </a:fld>
            <a:endParaRPr lang="it-IT" sz="1400" b="1">
              <a:solidFill>
                <a:srgbClr val="000000"/>
              </a:solidFill>
            </a:endParaRPr>
          </a:p>
        </p:txBody>
      </p:sp>
    </p:spTree>
    <p:extLst>
      <p:ext uri="{BB962C8B-B14F-4D97-AF65-F5344CB8AC3E}">
        <p14:creationId xmlns:p14="http://schemas.microsoft.com/office/powerpoint/2010/main" val="1968348228"/>
      </p:ext>
    </p:extLst>
  </p:cSld>
  <p:clrMapOvr>
    <a:masterClrMapping/>
  </p:clrMapOvr>
  <p:transition>
    <p:spli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Diapositiva titolo">
    <p:bg>
      <p:bgPr>
        <a:solidFill>
          <a:schemeClr val="bg1"/>
        </a:solidFill>
        <a:effectLst/>
      </p:bgPr>
    </p:bg>
    <p:spTree>
      <p:nvGrpSpPr>
        <p:cNvPr id="1" name=""/>
        <p:cNvGrpSpPr/>
        <p:nvPr/>
      </p:nvGrpSpPr>
      <p:grpSpPr>
        <a:xfrm>
          <a:off x="0" y="0"/>
          <a:ext cx="0" cy="0"/>
          <a:chOff x="0" y="0"/>
          <a:chExt cx="0" cy="0"/>
        </a:xfrm>
      </p:grpSpPr>
      <p:sp>
        <p:nvSpPr>
          <p:cNvPr id="4" name="Segnaposto data 3"/>
          <p:cNvSpPr>
            <a:spLocks noGrp="1"/>
          </p:cNvSpPr>
          <p:nvPr>
            <p:ph type="dt" sz="half" idx="10"/>
          </p:nvPr>
        </p:nvSpPr>
        <p:spPr>
          <a:xfrm>
            <a:off x="423753" y="6356352"/>
            <a:ext cx="966435" cy="365125"/>
          </a:xfrm>
          <a:prstGeom prst="rect">
            <a:avLst/>
          </a:prstGeom>
        </p:spPr>
        <p:txBody>
          <a:bodyPr/>
          <a:lstStyle/>
          <a:p>
            <a:fld id="{0F3BA9BC-FF32-44F7-9E7F-14784FAE3658}" type="datetime1">
              <a:rPr lang="it-IT" smtClean="0"/>
              <a:t>15/04/2019</a:t>
            </a:fld>
            <a:endParaRPr lang="it-IT" dirty="0"/>
          </a:p>
        </p:txBody>
      </p:sp>
      <p:sp>
        <p:nvSpPr>
          <p:cNvPr id="5" name="Segnaposto piè di pagina 4"/>
          <p:cNvSpPr>
            <a:spLocks noGrp="1"/>
          </p:cNvSpPr>
          <p:nvPr>
            <p:ph type="ftr" sz="quarter" idx="11"/>
          </p:nvPr>
        </p:nvSpPr>
        <p:spPr>
          <a:xfrm>
            <a:off x="1423642" y="6356352"/>
            <a:ext cx="9511981" cy="365125"/>
          </a:xfrm>
          <a:prstGeom prst="rect">
            <a:avLst/>
          </a:prstGeom>
        </p:spPr>
        <p:txBody>
          <a:bodyPr/>
          <a:lstStyle/>
          <a:p>
            <a:r>
              <a:rPr lang="en-US" i="1" dirty="0" smtClean="0"/>
              <a:t>Reproduction</a:t>
            </a:r>
            <a:r>
              <a:rPr lang="en-US" i="1" dirty="0"/>
              <a:t>, transfer, distribution of part or all of the contents in this document in any form without prior written permission of CAEN </a:t>
            </a:r>
            <a:r>
              <a:rPr lang="en-US" i="1" dirty="0" err="1"/>
              <a:t>SyS</a:t>
            </a:r>
            <a:r>
              <a:rPr lang="en-US" i="1" dirty="0"/>
              <a:t> is prohibited </a:t>
            </a:r>
            <a:endParaRPr lang="it-IT" dirty="0"/>
          </a:p>
        </p:txBody>
      </p:sp>
      <p:sp>
        <p:nvSpPr>
          <p:cNvPr id="6" name="Segnaposto numero diapositiva 5"/>
          <p:cNvSpPr>
            <a:spLocks noGrp="1"/>
          </p:cNvSpPr>
          <p:nvPr>
            <p:ph type="sldNum" sz="quarter" idx="12"/>
          </p:nvPr>
        </p:nvSpPr>
        <p:spPr>
          <a:xfrm>
            <a:off x="10969078" y="6356352"/>
            <a:ext cx="685799" cy="365125"/>
          </a:xfrm>
          <a:prstGeom prst="rect">
            <a:avLst/>
          </a:prstGeom>
        </p:spPr>
        <p:txBody>
          <a:bodyPr/>
          <a:lstStyle/>
          <a:p>
            <a:fld id="{E94D95CE-FD36-43B4-B598-A588BD8386F6}" type="slidenum">
              <a:rPr lang="it-IT" smtClean="0"/>
              <a:t>‹N›</a:t>
            </a:fld>
            <a:endParaRPr lang="it-IT"/>
          </a:p>
        </p:txBody>
      </p:sp>
      <p:sp>
        <p:nvSpPr>
          <p:cNvPr id="8" name="Rettangolo 7"/>
          <p:cNvSpPr/>
          <p:nvPr userDrawn="1"/>
        </p:nvSpPr>
        <p:spPr>
          <a:xfrm>
            <a:off x="0" y="2"/>
            <a:ext cx="12192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562" y="43238"/>
            <a:ext cx="957431" cy="311088"/>
          </a:xfrm>
          <a:prstGeom prst="rect">
            <a:avLst/>
          </a:prstGeom>
        </p:spPr>
      </p:pic>
      <p:pic>
        <p:nvPicPr>
          <p:cNvPr id="11" name="Immagin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50000" b="50000"/>
          <a:stretch/>
        </p:blipFill>
        <p:spPr>
          <a:xfrm>
            <a:off x="11131411" y="5560458"/>
            <a:ext cx="1060591" cy="1297543"/>
          </a:xfrm>
          <a:prstGeom prst="rect">
            <a:avLst/>
          </a:prstGeom>
        </p:spPr>
      </p:pic>
    </p:spTree>
    <p:extLst>
      <p:ext uri="{BB962C8B-B14F-4D97-AF65-F5344CB8AC3E}">
        <p14:creationId xmlns:p14="http://schemas.microsoft.com/office/powerpoint/2010/main" val="700471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Diapositiva titolo">
    <p:bg>
      <p:bgPr>
        <a:solidFill>
          <a:schemeClr val="bg1"/>
        </a:solidFill>
        <a:effectLst/>
      </p:bgPr>
    </p:bg>
    <p:spTree>
      <p:nvGrpSpPr>
        <p:cNvPr id="1" name=""/>
        <p:cNvGrpSpPr/>
        <p:nvPr/>
      </p:nvGrpSpPr>
      <p:grpSpPr>
        <a:xfrm>
          <a:off x="0" y="0"/>
          <a:ext cx="0" cy="0"/>
          <a:chOff x="0" y="0"/>
          <a:chExt cx="0" cy="0"/>
        </a:xfrm>
      </p:grpSpPr>
      <p:sp>
        <p:nvSpPr>
          <p:cNvPr id="8" name="Rettangolo 7"/>
          <p:cNvSpPr/>
          <p:nvPr userDrawn="1"/>
        </p:nvSpPr>
        <p:spPr>
          <a:xfrm>
            <a:off x="0" y="2"/>
            <a:ext cx="12192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562" y="43238"/>
            <a:ext cx="957431" cy="311088"/>
          </a:xfrm>
          <a:prstGeom prst="rect">
            <a:avLst/>
          </a:prstGeom>
        </p:spPr>
      </p:pic>
      <p:pic>
        <p:nvPicPr>
          <p:cNvPr id="10" name="Immagin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61" b="48121"/>
          <a:stretch/>
        </p:blipFill>
        <p:spPr>
          <a:xfrm>
            <a:off x="2" y="5586395"/>
            <a:ext cx="1114727" cy="1271607"/>
          </a:xfrm>
          <a:prstGeom prst="rect">
            <a:avLst/>
          </a:prstGeom>
        </p:spPr>
      </p:pic>
    </p:spTree>
    <p:extLst>
      <p:ext uri="{BB962C8B-B14F-4D97-AF65-F5344CB8AC3E}">
        <p14:creationId xmlns:p14="http://schemas.microsoft.com/office/powerpoint/2010/main" val="39033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bg>
      <p:bgPr>
        <a:solidFill>
          <a:schemeClr val="bg1"/>
        </a:solidFill>
        <a:effectLst/>
      </p:bgPr>
    </p:bg>
    <p:spTree>
      <p:nvGrpSpPr>
        <p:cNvPr id="1" name=""/>
        <p:cNvGrpSpPr/>
        <p:nvPr/>
      </p:nvGrpSpPr>
      <p:grpSpPr>
        <a:xfrm>
          <a:off x="0" y="0"/>
          <a:ext cx="0" cy="0"/>
          <a:chOff x="0" y="0"/>
          <a:chExt cx="0" cy="0"/>
        </a:xfrm>
      </p:grpSpPr>
      <p:sp>
        <p:nvSpPr>
          <p:cNvPr id="4" name="Segnaposto data 3"/>
          <p:cNvSpPr>
            <a:spLocks noGrp="1"/>
          </p:cNvSpPr>
          <p:nvPr>
            <p:ph type="dt" sz="half" idx="10"/>
          </p:nvPr>
        </p:nvSpPr>
        <p:spPr>
          <a:xfrm>
            <a:off x="423753" y="6356352"/>
            <a:ext cx="966435" cy="365125"/>
          </a:xfrm>
          <a:prstGeom prst="rect">
            <a:avLst/>
          </a:prstGeom>
        </p:spPr>
        <p:txBody>
          <a:bodyPr/>
          <a:lstStyle/>
          <a:p>
            <a:fld id="{0F3BA9BC-FF32-44F7-9E7F-14784FAE3658}" type="datetime1">
              <a:rPr lang="it-IT" smtClean="0"/>
              <a:t>15/04/2019</a:t>
            </a:fld>
            <a:endParaRPr lang="it-IT" dirty="0"/>
          </a:p>
        </p:txBody>
      </p:sp>
      <p:sp>
        <p:nvSpPr>
          <p:cNvPr id="5" name="Segnaposto piè di pagina 4"/>
          <p:cNvSpPr>
            <a:spLocks noGrp="1"/>
          </p:cNvSpPr>
          <p:nvPr>
            <p:ph type="ftr" sz="quarter" idx="11"/>
          </p:nvPr>
        </p:nvSpPr>
        <p:spPr>
          <a:xfrm>
            <a:off x="1423642" y="6356352"/>
            <a:ext cx="9511981" cy="365125"/>
          </a:xfrm>
          <a:prstGeom prst="rect">
            <a:avLst/>
          </a:prstGeom>
        </p:spPr>
        <p:txBody>
          <a:bodyPr/>
          <a:lstStyle/>
          <a:p>
            <a:r>
              <a:rPr lang="en-US" i="1" dirty="0" smtClean="0"/>
              <a:t>Reproduction</a:t>
            </a:r>
            <a:r>
              <a:rPr lang="en-US" i="1" dirty="0"/>
              <a:t>, transfer, distribution of part or all of the contents in this document in any form without prior written permission of CAEN </a:t>
            </a:r>
            <a:r>
              <a:rPr lang="en-US" i="1" dirty="0" err="1"/>
              <a:t>SyS</a:t>
            </a:r>
            <a:r>
              <a:rPr lang="en-US" i="1" dirty="0"/>
              <a:t> is prohibited </a:t>
            </a:r>
            <a:endParaRPr lang="it-IT" dirty="0"/>
          </a:p>
        </p:txBody>
      </p:sp>
      <p:sp>
        <p:nvSpPr>
          <p:cNvPr id="6" name="Segnaposto numero diapositiva 5"/>
          <p:cNvSpPr>
            <a:spLocks noGrp="1"/>
          </p:cNvSpPr>
          <p:nvPr>
            <p:ph type="sldNum" sz="quarter" idx="12"/>
          </p:nvPr>
        </p:nvSpPr>
        <p:spPr>
          <a:xfrm>
            <a:off x="10969078" y="6356352"/>
            <a:ext cx="685799" cy="365125"/>
          </a:xfrm>
          <a:prstGeom prst="rect">
            <a:avLst/>
          </a:prstGeom>
        </p:spPr>
        <p:txBody>
          <a:bodyPr/>
          <a:lstStyle/>
          <a:p>
            <a:fld id="{E94D95CE-FD36-43B4-B598-A588BD8386F6}" type="slidenum">
              <a:rPr lang="it-IT" smtClean="0"/>
              <a:t>‹N›</a:t>
            </a:fld>
            <a:endParaRPr lang="it-IT"/>
          </a:p>
        </p:txBody>
      </p:sp>
      <p:sp>
        <p:nvSpPr>
          <p:cNvPr id="8" name="Rettangolo 7"/>
          <p:cNvSpPr/>
          <p:nvPr userDrawn="1"/>
        </p:nvSpPr>
        <p:spPr>
          <a:xfrm>
            <a:off x="0" y="2"/>
            <a:ext cx="12192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562" y="43238"/>
            <a:ext cx="957431" cy="311088"/>
          </a:xfrm>
          <a:prstGeom prst="rect">
            <a:avLst/>
          </a:prstGeom>
        </p:spPr>
      </p:pic>
      <p:pic>
        <p:nvPicPr>
          <p:cNvPr id="11" name="Immagin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50000" b="50000"/>
          <a:stretch/>
        </p:blipFill>
        <p:spPr>
          <a:xfrm>
            <a:off x="11131411" y="5560458"/>
            <a:ext cx="1060591" cy="1297543"/>
          </a:xfrm>
          <a:prstGeom prst="rect">
            <a:avLst/>
          </a:prstGeom>
        </p:spPr>
      </p:pic>
    </p:spTree>
    <p:extLst>
      <p:ext uri="{BB962C8B-B14F-4D97-AF65-F5344CB8AC3E}">
        <p14:creationId xmlns:p14="http://schemas.microsoft.com/office/powerpoint/2010/main" val="3697531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3_Diapositiva titolo">
    <p:bg>
      <p:bgPr>
        <a:solidFill>
          <a:schemeClr val="bg1"/>
        </a:solidFill>
        <a:effectLst/>
      </p:bgPr>
    </p:bg>
    <p:spTree>
      <p:nvGrpSpPr>
        <p:cNvPr id="1" name=""/>
        <p:cNvGrpSpPr/>
        <p:nvPr/>
      </p:nvGrpSpPr>
      <p:grpSpPr>
        <a:xfrm>
          <a:off x="0" y="0"/>
          <a:ext cx="0" cy="0"/>
          <a:chOff x="0" y="0"/>
          <a:chExt cx="0" cy="0"/>
        </a:xfrm>
      </p:grpSpPr>
      <p:pic>
        <p:nvPicPr>
          <p:cNvPr id="8" name="Immagine 7"/>
          <p:cNvPicPr>
            <a:picLocks noChangeAspect="1"/>
          </p:cNvPicPr>
          <p:nvPr userDrawn="1"/>
        </p:nvPicPr>
        <p:blipFill rotWithShape="1">
          <a:blip r:embed="rId2">
            <a:extLst>
              <a:ext uri="{28A0092B-C50C-407E-A947-70E740481C1C}">
                <a14:useLocalDpi xmlns:a14="http://schemas.microsoft.com/office/drawing/2010/main" val="0"/>
              </a:ext>
            </a:extLst>
          </a:blip>
          <a:srcRect l="29241" b="3380"/>
          <a:stretch/>
        </p:blipFill>
        <p:spPr>
          <a:xfrm>
            <a:off x="1" y="1808163"/>
            <a:ext cx="3022899" cy="5049839"/>
          </a:xfrm>
          <a:prstGeom prst="rect">
            <a:avLst/>
          </a:prstGeom>
        </p:spPr>
      </p:pic>
    </p:spTree>
    <p:extLst>
      <p:ext uri="{BB962C8B-B14F-4D97-AF65-F5344CB8AC3E}">
        <p14:creationId xmlns:p14="http://schemas.microsoft.com/office/powerpoint/2010/main" val="82667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4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a:xfrm>
            <a:off x="423753" y="6356350"/>
            <a:ext cx="966435" cy="365125"/>
          </a:xfrm>
          <a:prstGeom prst="rect">
            <a:avLst/>
          </a:prstGeom>
        </p:spPr>
        <p:txBody>
          <a:bodyPr/>
          <a:lstStyle/>
          <a:p>
            <a:fld id="{0F3BA9BC-FF32-44F7-9E7F-14784FAE3658}" type="datetime1">
              <a:rPr lang="it-IT" smtClean="0"/>
              <a:t>15/04/2019</a:t>
            </a:fld>
            <a:endParaRPr lang="it-IT"/>
          </a:p>
        </p:txBody>
      </p:sp>
      <p:sp>
        <p:nvSpPr>
          <p:cNvPr id="5" name="Segnaposto piè di pagina 4"/>
          <p:cNvSpPr>
            <a:spLocks noGrp="1"/>
          </p:cNvSpPr>
          <p:nvPr>
            <p:ph type="ftr" sz="quarter" idx="11"/>
          </p:nvPr>
        </p:nvSpPr>
        <p:spPr>
          <a:xfrm>
            <a:off x="1423641" y="6356350"/>
            <a:ext cx="9511981" cy="365125"/>
          </a:xfrm>
          <a:prstGeom prst="rect">
            <a:avLst/>
          </a:prstGeom>
        </p:spPr>
        <p:txBody>
          <a:bodyPr/>
          <a:lstStyle/>
          <a:p>
            <a:r>
              <a:rPr lang="en-US" i="1"/>
              <a:t>1st CAEN SyS Sales Meeting                                                                                                                                                                                                    Reproduction, transfer, distribution of part or all of the contents in this document in any form without prior written permission of CAEN SyS is prohibited </a:t>
            </a:r>
            <a:endParaRPr lang="it-IT" dirty="0"/>
          </a:p>
        </p:txBody>
      </p:sp>
      <p:sp>
        <p:nvSpPr>
          <p:cNvPr id="6" name="Segnaposto numero diapositiva 5"/>
          <p:cNvSpPr>
            <a:spLocks noGrp="1"/>
          </p:cNvSpPr>
          <p:nvPr>
            <p:ph type="sldNum" sz="quarter" idx="12"/>
          </p:nvPr>
        </p:nvSpPr>
        <p:spPr>
          <a:xfrm>
            <a:off x="10969076" y="6356350"/>
            <a:ext cx="685799" cy="365125"/>
          </a:xfrm>
          <a:prstGeom prst="rect">
            <a:avLst/>
          </a:prstGeom>
        </p:spPr>
        <p:txBody>
          <a:bodyPr/>
          <a:lstStyle/>
          <a:p>
            <a:fld id="{E94D95CE-FD36-43B4-B598-A588BD8386F6}" type="slidenum">
              <a:rPr lang="it-IT" smtClean="0"/>
              <a:t>‹N›</a:t>
            </a:fld>
            <a:endParaRPr lang="it-IT"/>
          </a:p>
        </p:txBody>
      </p:sp>
      <p:pic>
        <p:nvPicPr>
          <p:cNvPr id="7" name="Picture 2" descr="Z:\Comunicazione\Immagini\LOGHI CAEN\CAEN Tools for Discovery\CAEN logo 201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72464" y="97732"/>
            <a:ext cx="1674167" cy="4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06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719667" y="6616700"/>
            <a:ext cx="10945284" cy="196850"/>
          </a:xfrm>
          <a:prstGeom prst="rect">
            <a:avLst/>
          </a:prstGeom>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1056827041"/>
      </p:ext>
    </p:extLst>
  </p:cSld>
  <p:clrMapOvr>
    <a:masterClrMapping/>
  </p:clrMapOvr>
  <p:transition>
    <p:spli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24417" y="333376"/>
            <a:ext cx="11055349" cy="868363"/>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624417" y="1773238"/>
            <a:ext cx="10972800" cy="360045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ftr" sz="quarter" idx="10"/>
          </p:nvPr>
        </p:nvSpPr>
        <p:spPr>
          <a:xfrm>
            <a:off x="719667" y="6616700"/>
            <a:ext cx="10945284" cy="196850"/>
          </a:xfrm>
          <a:prstGeom prst="rect">
            <a:avLst/>
          </a:prstGeom>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2323675947"/>
      </p:ext>
    </p:extLst>
  </p:cSld>
  <p:clrMapOvr>
    <a:masterClrMapping/>
  </p:clrMapOvr>
  <p:transition>
    <p:spli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8"/>
            <a:ext cx="10363200" cy="1470025"/>
          </a:xfrm>
        </p:spPr>
        <p:txBody>
          <a:bodyPr/>
          <a:lstStyle>
            <a:lvl1pPr>
              <a:defRPr/>
            </a:lvl1pPr>
          </a:lstStyle>
          <a:p>
            <a:r>
              <a:rPr lang="it-IT"/>
              <a:t>Fare clic per modificare lo stile del titolo</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it-IT"/>
              <a:t>Fare clic per modificare lo stile del sottotitolo dello schema</a:t>
            </a:r>
          </a:p>
        </p:txBody>
      </p:sp>
      <p:sp>
        <p:nvSpPr>
          <p:cNvPr id="4" name="Rectangle 4"/>
          <p:cNvSpPr>
            <a:spLocks noGrp="1" noChangeArrowheads="1"/>
          </p:cNvSpPr>
          <p:nvPr>
            <p:ph type="ftr" sz="quarter" idx="10"/>
          </p:nvPr>
        </p:nvSpPr>
        <p:spPr>
          <a:xfrm>
            <a:off x="4165600" y="6245225"/>
            <a:ext cx="3860800" cy="476250"/>
          </a:xfrm>
        </p:spPr>
        <p:txBody>
          <a:bodyPr/>
          <a:lstStyle>
            <a:lvl1pPr>
              <a:defRPr sz="1400" i="0"/>
            </a:lvl1pPr>
          </a:lstStyle>
          <a:p>
            <a:pPr>
              <a:defRPr/>
            </a:pPr>
            <a:endParaRPr lang="it-IT">
              <a:solidFill>
                <a:srgbClr val="000000"/>
              </a:solidFill>
            </a:endParaRPr>
          </a:p>
        </p:txBody>
      </p:sp>
    </p:spTree>
    <p:extLst>
      <p:ext uri="{BB962C8B-B14F-4D97-AF65-F5344CB8AC3E}">
        <p14:creationId xmlns:p14="http://schemas.microsoft.com/office/powerpoint/2010/main" val="3398832673"/>
      </p:ext>
    </p:extLst>
  </p:cSld>
  <p:clrMapOvr>
    <a:masterClrMapping/>
  </p:clrMapOvr>
  <p:transition>
    <p:spli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Tree>
    <p:extLst>
      <p:ext uri="{BB962C8B-B14F-4D97-AF65-F5344CB8AC3E}">
        <p14:creationId xmlns:p14="http://schemas.microsoft.com/office/powerpoint/2010/main" val="4213543118"/>
      </p:ext>
    </p:extLst>
  </p:cSld>
  <p:clrMapOvr>
    <a:masterClrMapping/>
  </p:clrMapOvr>
  <p:transition>
    <p:spli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9.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8.jpe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magine 9"/>
          <p:cNvPicPr>
            <a:picLocks noChangeAspect="1"/>
          </p:cNvPicPr>
          <p:nvPr userDrawn="1"/>
        </p:nvPicPr>
        <p:blipFill rotWithShape="1">
          <a:blip r:embed="rId9">
            <a:extLst>
              <a:ext uri="{28A0092B-C50C-407E-A947-70E740481C1C}">
                <a14:useLocalDpi xmlns:a14="http://schemas.microsoft.com/office/drawing/2010/main" val="0"/>
              </a:ext>
            </a:extLst>
          </a:blip>
          <a:srcRect l="29241" b="3380"/>
          <a:stretch/>
        </p:blipFill>
        <p:spPr>
          <a:xfrm>
            <a:off x="1" y="1808163"/>
            <a:ext cx="3022899" cy="5049839"/>
          </a:xfrm>
          <a:prstGeom prst="rect">
            <a:avLst/>
          </a:prstGeom>
        </p:spPr>
      </p:pic>
      <p:pic>
        <p:nvPicPr>
          <p:cNvPr id="11" name="Immagin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3310" y="1323191"/>
            <a:ext cx="1067101" cy="1231751"/>
          </a:xfrm>
          <a:prstGeom prst="rect">
            <a:avLst/>
          </a:prstGeom>
        </p:spPr>
      </p:pic>
      <p:pic>
        <p:nvPicPr>
          <p:cNvPr id="12" name="Immagin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22899" y="496181"/>
            <a:ext cx="5832399" cy="676965"/>
          </a:xfrm>
          <a:prstGeom prst="rect">
            <a:avLst/>
          </a:prstGeom>
        </p:spPr>
      </p:pic>
    </p:spTree>
    <p:extLst>
      <p:ext uri="{BB962C8B-B14F-4D97-AF65-F5344CB8AC3E}">
        <p14:creationId xmlns:p14="http://schemas.microsoft.com/office/powerpoint/2010/main" val="420371952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5" r:id="rId5"/>
    <p:sldLayoutId id="2147483666" r:id="rId6"/>
    <p:sldLayoutId id="2147483667" r:id="rId7"/>
  </p:sldLayoutIdLst>
  <p:hf hdr="0" dt="0"/>
  <p:txStyles>
    <p:titleStyle>
      <a:lvl1pPr algn="l" defTabSz="914400" rtl="0" eaLnBrk="1" latinLnBrk="0" hangingPunct="1">
        <a:lnSpc>
          <a:spcPct val="90000"/>
        </a:lnSpc>
        <a:spcBef>
          <a:spcPct val="0"/>
        </a:spcBef>
        <a:buNone/>
        <a:defRPr sz="4400" b="1" kern="1200">
          <a:solidFill>
            <a:srgbClr val="00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email">
            <a:lum/>
          </a:blip>
          <a:srcRect/>
          <a:stretch>
            <a:fillRect t="75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24419" y="333378"/>
            <a:ext cx="11055349"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Rectangle 3"/>
          <p:cNvSpPr>
            <a:spLocks noGrp="1" noChangeArrowheads="1"/>
          </p:cNvSpPr>
          <p:nvPr>
            <p:ph type="body" idx="1"/>
          </p:nvPr>
        </p:nvSpPr>
        <p:spPr bwMode="auto">
          <a:xfrm>
            <a:off x="624417" y="1773238"/>
            <a:ext cx="10972800" cy="3600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9" name="Rectangle 5"/>
          <p:cNvSpPr>
            <a:spLocks noGrp="1" noChangeArrowheads="1"/>
          </p:cNvSpPr>
          <p:nvPr>
            <p:ph type="ftr" sz="quarter" idx="3"/>
          </p:nvPr>
        </p:nvSpPr>
        <p:spPr bwMode="auto">
          <a:xfrm>
            <a:off x="719667" y="6616700"/>
            <a:ext cx="10945284"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spcAft>
                <a:spcPct val="0"/>
              </a:spcAft>
              <a:defRPr sz="800" b="0" i="1">
                <a:latin typeface="Arial" charset="0"/>
              </a:defRPr>
            </a:lvl1pPr>
          </a:lstStyle>
          <a:p>
            <a:pPr fontAlgn="base">
              <a:defRPr/>
            </a:pPr>
            <a:r>
              <a:rPr lang="en-US">
                <a:solidFill>
                  <a:srgbClr val="000000"/>
                </a:solidFill>
              </a:rPr>
              <a:t>Reproduction, transfer, distribution of part or all of the contents in this document in any form without prior written permission of  CAEN S.p.A. is prohibited </a:t>
            </a:r>
          </a:p>
          <a:p>
            <a:pPr fontAlgn="base">
              <a:defRPr/>
            </a:pPr>
            <a:endParaRPr lang="it-IT">
              <a:solidFill>
                <a:srgbClr val="000000"/>
              </a:solidFill>
            </a:endParaRPr>
          </a:p>
        </p:txBody>
      </p:sp>
      <p:pic>
        <p:nvPicPr>
          <p:cNvPr id="6" name="Picture 2" descr="C:\Users\Giuliano\Downloads\exa_CAEN_Tools_320px (1).jp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51" y="70646"/>
            <a:ext cx="2031997" cy="43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9049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ransition>
    <p:split/>
  </p:transition>
  <p:timing>
    <p:tnLst>
      <p:par>
        <p:cTn id="1" dur="indefinite" restart="never" nodeType="tmRoot"/>
      </p:par>
    </p:tnLst>
  </p:timing>
  <p:hf sldNum="0" hd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ahoma" pitchFamily="34" charset="0"/>
        </a:defRPr>
      </a:lvl2pPr>
      <a:lvl3pPr algn="ctr" rtl="0" eaLnBrk="0" fontAlgn="base" hangingPunct="0">
        <a:spcBef>
          <a:spcPct val="0"/>
        </a:spcBef>
        <a:spcAft>
          <a:spcPct val="0"/>
        </a:spcAft>
        <a:defRPr sz="3200" b="1">
          <a:solidFill>
            <a:schemeClr val="tx2"/>
          </a:solidFill>
          <a:latin typeface="Tahoma" pitchFamily="34" charset="0"/>
        </a:defRPr>
      </a:lvl3pPr>
      <a:lvl4pPr algn="ctr" rtl="0" eaLnBrk="0" fontAlgn="base" hangingPunct="0">
        <a:spcBef>
          <a:spcPct val="0"/>
        </a:spcBef>
        <a:spcAft>
          <a:spcPct val="0"/>
        </a:spcAft>
        <a:defRPr sz="3200" b="1">
          <a:solidFill>
            <a:schemeClr val="tx2"/>
          </a:solidFill>
          <a:latin typeface="Tahoma" pitchFamily="34" charset="0"/>
        </a:defRPr>
      </a:lvl4pPr>
      <a:lvl5pPr algn="ctr" rtl="0" eaLnBrk="0" fontAlgn="base" hangingPunct="0">
        <a:spcBef>
          <a:spcPct val="0"/>
        </a:spcBef>
        <a:spcAft>
          <a:spcPct val="0"/>
        </a:spcAft>
        <a:defRPr sz="3200" b="1">
          <a:solidFill>
            <a:schemeClr val="tx2"/>
          </a:solidFill>
          <a:latin typeface="Tahoma" pitchFamily="34" charset="0"/>
        </a:defRPr>
      </a:lvl5pPr>
      <a:lvl6pPr marL="457200" algn="ctr" rtl="0" fontAlgn="base">
        <a:spcBef>
          <a:spcPct val="0"/>
        </a:spcBef>
        <a:spcAft>
          <a:spcPct val="0"/>
        </a:spcAft>
        <a:defRPr sz="3200" b="1">
          <a:solidFill>
            <a:schemeClr val="tx2"/>
          </a:solidFill>
          <a:latin typeface="Tahoma" pitchFamily="34" charset="0"/>
        </a:defRPr>
      </a:lvl6pPr>
      <a:lvl7pPr marL="914400" algn="ctr" rtl="0" fontAlgn="base">
        <a:spcBef>
          <a:spcPct val="0"/>
        </a:spcBef>
        <a:spcAft>
          <a:spcPct val="0"/>
        </a:spcAft>
        <a:defRPr sz="3200" b="1">
          <a:solidFill>
            <a:schemeClr val="tx2"/>
          </a:solidFill>
          <a:latin typeface="Tahoma" pitchFamily="34" charset="0"/>
        </a:defRPr>
      </a:lvl7pPr>
      <a:lvl8pPr marL="1371600" algn="ctr" rtl="0" fontAlgn="base">
        <a:spcBef>
          <a:spcPct val="0"/>
        </a:spcBef>
        <a:spcAft>
          <a:spcPct val="0"/>
        </a:spcAft>
        <a:defRPr sz="3200" b="1">
          <a:solidFill>
            <a:schemeClr val="tx2"/>
          </a:solidFill>
          <a:latin typeface="Tahoma" pitchFamily="34" charset="0"/>
        </a:defRPr>
      </a:lvl8pPr>
      <a:lvl9pPr marL="1828800" algn="ctr" rtl="0" fontAlgn="base">
        <a:spcBef>
          <a:spcPct val="0"/>
        </a:spcBef>
        <a:spcAft>
          <a:spcPct val="0"/>
        </a:spcAft>
        <a:defRPr sz="3200" b="1">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5" Type="http://schemas.openxmlformats.org/officeDocument/2006/relationships/chart" Target="../charts/chart4.xml"/><Relationship Id="rId4" Type="http://schemas.openxmlformats.org/officeDocument/2006/relationships/chart" Target="../charts/chart3.xml"/></Relationships>
</file>

<file path=ppt/slides/_rels/slide10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201.jpeg"/><Relationship Id="rId4" Type="http://schemas.openxmlformats.org/officeDocument/2006/relationships/image" Target="../media/image200.jp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2.png"/><Relationship Id="rId5" Type="http://schemas.openxmlformats.org/officeDocument/2006/relationships/image" Target="../media/image4.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2.png"/><Relationship Id="rId5" Type="http://schemas.openxmlformats.org/officeDocument/2006/relationships/image" Target="../media/image4.png"/><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207.emf"/><Relationship Id="rId5" Type="http://schemas.openxmlformats.org/officeDocument/2006/relationships/image" Target="../media/image206.emf"/><Relationship Id="rId4" Type="http://schemas.openxmlformats.org/officeDocument/2006/relationships/image" Target="../media/image205.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210.png"/><Relationship Id="rId5" Type="http://schemas.openxmlformats.org/officeDocument/2006/relationships/image" Target="../media/image209.jpeg"/><Relationship Id="rId4" Type="http://schemas.openxmlformats.org/officeDocument/2006/relationships/image" Target="../media/image208.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11.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213.jpeg"/><Relationship Id="rId5" Type="http://schemas.microsoft.com/office/2007/relationships/hdphoto" Target="../media/hdphoto2.wdp"/><Relationship Id="rId4" Type="http://schemas.openxmlformats.org/officeDocument/2006/relationships/image" Target="../media/image212.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215.png"/><Relationship Id="rId4" Type="http://schemas.openxmlformats.org/officeDocument/2006/relationships/image" Target="../media/image214.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11.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8.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207.emf"/><Relationship Id="rId5" Type="http://schemas.openxmlformats.org/officeDocument/2006/relationships/image" Target="../media/image217.png"/><Relationship Id="rId4" Type="http://schemas.openxmlformats.org/officeDocument/2006/relationships/image" Target="../media/image216.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2.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221.png"/><Relationship Id="rId5" Type="http://schemas.openxmlformats.org/officeDocument/2006/relationships/image" Target="../media/image220.jpeg"/><Relationship Id="rId4" Type="http://schemas.openxmlformats.org/officeDocument/2006/relationships/image" Target="../media/image219.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23.jpe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225.png"/><Relationship Id="rId4" Type="http://schemas.openxmlformats.org/officeDocument/2006/relationships/image" Target="../media/image224.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2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228.png"/><Relationship Id="rId4" Type="http://schemas.openxmlformats.org/officeDocument/2006/relationships/image" Target="../media/image227.jpe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8.jpe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61.jpeg"/><Relationship Id="rId5" Type="http://schemas.openxmlformats.org/officeDocument/2006/relationships/image" Target="../media/image59.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jpe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8.w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5" Type="http://schemas.openxmlformats.org/officeDocument/2006/relationships/image" Target="../media/image67.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2.xml"/><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7.emf"/><Relationship Id="rId2" Type="http://schemas.openxmlformats.org/officeDocument/2006/relationships/image" Target="../media/image70.png"/><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1.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jpeg"/><Relationship Id="rId7"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jpeg"/><Relationship Id="rId1" Type="http://schemas.openxmlformats.org/officeDocument/2006/relationships/slideLayout" Target="../slideLayouts/slideLayout14.xml"/><Relationship Id="rId5" Type="http://schemas.openxmlformats.org/officeDocument/2006/relationships/image" Target="../media/image104.png"/><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jpeg"/><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jpeg"/><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jpeg"/><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7.jpe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jpeg"/><Relationship Id="rId7" Type="http://schemas.openxmlformats.org/officeDocument/2006/relationships/image" Target="../media/image121.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20.png"/><Relationship Id="rId11" Type="http://schemas.openxmlformats.org/officeDocument/2006/relationships/image" Target="../media/image124.png"/><Relationship Id="rId5" Type="http://schemas.openxmlformats.org/officeDocument/2006/relationships/image" Target="../media/image119.png"/><Relationship Id="rId10" Type="http://schemas.openxmlformats.org/officeDocument/2006/relationships/image" Target="../media/image123.jpeg"/><Relationship Id="rId4" Type="http://schemas.openxmlformats.org/officeDocument/2006/relationships/image" Target="../media/image118.png"/><Relationship Id="rId9"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125.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8.jpeg"/><Relationship Id="rId1" Type="http://schemas.openxmlformats.org/officeDocument/2006/relationships/slideLayout" Target="../slideLayouts/slideLayout1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9.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140.pn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png"/><Relationship Id="rId18" Type="http://schemas.openxmlformats.org/officeDocument/2006/relationships/image" Target="../media/image157.jpeg"/><Relationship Id="rId3" Type="http://schemas.openxmlformats.org/officeDocument/2006/relationships/image" Target="../media/image142.jpeg"/><Relationship Id="rId21" Type="http://schemas.openxmlformats.org/officeDocument/2006/relationships/image" Target="../media/image160.jpeg"/><Relationship Id="rId7" Type="http://schemas.openxmlformats.org/officeDocument/2006/relationships/image" Target="../media/image146.jpeg"/><Relationship Id="rId12" Type="http://schemas.openxmlformats.org/officeDocument/2006/relationships/image" Target="../media/image151.jpeg"/><Relationship Id="rId17" Type="http://schemas.openxmlformats.org/officeDocument/2006/relationships/image" Target="../media/image156.jpeg"/><Relationship Id="rId2" Type="http://schemas.openxmlformats.org/officeDocument/2006/relationships/image" Target="../media/image141.jpeg"/><Relationship Id="rId16" Type="http://schemas.openxmlformats.org/officeDocument/2006/relationships/image" Target="../media/image155.jpeg"/><Relationship Id="rId20"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5" Type="http://schemas.openxmlformats.org/officeDocument/2006/relationships/image" Target="../media/image154.jpeg"/><Relationship Id="rId23" Type="http://schemas.openxmlformats.org/officeDocument/2006/relationships/image" Target="../media/image162.png"/><Relationship Id="rId10" Type="http://schemas.openxmlformats.org/officeDocument/2006/relationships/image" Target="../media/image149.jpeg"/><Relationship Id="rId19" Type="http://schemas.openxmlformats.org/officeDocument/2006/relationships/image" Target="../media/image158.png"/><Relationship Id="rId4" Type="http://schemas.openxmlformats.org/officeDocument/2006/relationships/image" Target="../media/image143.png"/><Relationship Id="rId9" Type="http://schemas.openxmlformats.org/officeDocument/2006/relationships/image" Target="../media/image148.jpeg"/><Relationship Id="rId14" Type="http://schemas.openxmlformats.org/officeDocument/2006/relationships/image" Target="../media/image153.jpeg"/><Relationship Id="rId22" Type="http://schemas.openxmlformats.org/officeDocument/2006/relationships/image" Target="../media/image161.jpeg"/></Relationships>
</file>

<file path=ppt/slides/_rels/slide7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72.gif"/><Relationship Id="rId3" Type="http://schemas.openxmlformats.org/officeDocument/2006/relationships/image" Target="../media/image167.jpeg"/><Relationship Id="rId7" Type="http://schemas.openxmlformats.org/officeDocument/2006/relationships/image" Target="../media/image171.gif"/><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gif"/><Relationship Id="rId5" Type="http://schemas.openxmlformats.org/officeDocument/2006/relationships/image" Target="../media/image169.gif"/><Relationship Id="rId4" Type="http://schemas.openxmlformats.org/officeDocument/2006/relationships/image" Target="../media/image168.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74.emf"/><Relationship Id="rId5" Type="http://schemas.openxmlformats.org/officeDocument/2006/relationships/oleObject" Target="../embeddings/oleObject2.bin"/><Relationship Id="rId4" Type="http://schemas.openxmlformats.org/officeDocument/2006/relationships/image" Target="../media/image176.png"/></Relationships>
</file>

<file path=ppt/slides/_rels/slide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45.jpeg"/><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8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8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png"/></Relationships>
</file>

<file path=ppt/slides/_rels/slide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5.jpeg"/><Relationship Id="rId1" Type="http://schemas.openxmlformats.org/officeDocument/2006/relationships/slideLayout" Target="../slideLayouts/slideLayout3.xml"/><Relationship Id="rId6" Type="http://schemas.openxmlformats.org/officeDocument/2006/relationships/image" Target="../media/image192.png"/><Relationship Id="rId5" Type="http://schemas.openxmlformats.org/officeDocument/2006/relationships/image" Target="../media/image194.jpeg"/><Relationship Id="rId4" Type="http://schemas.openxmlformats.org/officeDocument/2006/relationships/image" Target="../media/image159.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p:cNvSpPr txBox="1">
            <a:spLocks noChangeArrowheads="1"/>
          </p:cNvSpPr>
          <p:nvPr/>
        </p:nvSpPr>
        <p:spPr bwMode="auto">
          <a:xfrm>
            <a:off x="2629088" y="3356994"/>
            <a:ext cx="7941987" cy="1138773"/>
          </a:xfrm>
          <a:prstGeom prst="rect">
            <a:avLst/>
          </a:prstGeom>
          <a:noFill/>
          <a:ln>
            <a:noFill/>
          </a:ln>
          <a:effectLst/>
        </p:spPr>
        <p:txBody>
          <a:bodyPr wrap="square">
            <a:spAutoFit/>
          </a:bodyPr>
          <a:lstStyle/>
          <a:p>
            <a:pPr algn="ctr">
              <a:lnSpc>
                <a:spcPct val="100000"/>
              </a:lnSpc>
              <a:spcBef>
                <a:spcPct val="0"/>
              </a:spcBef>
              <a:defRPr/>
            </a:pPr>
            <a:r>
              <a:rPr lang="en-US" sz="2600" b="1" dirty="0">
                <a:solidFill>
                  <a:schemeClr val="accent5">
                    <a:lumMod val="25000"/>
                  </a:schemeClr>
                </a:solidFill>
                <a:latin typeface="Arial Black" pitchFamily="34" charset="0"/>
              </a:rPr>
              <a:t>2019 News in power supply HV/LV  and Digital Readout Electronics </a:t>
            </a:r>
            <a:endParaRPr lang="it-IT" sz="1600" b="1" dirty="0">
              <a:solidFill>
                <a:schemeClr val="accent5">
                  <a:lumMod val="25000"/>
                </a:schemeClr>
              </a:solidFill>
              <a:latin typeface="Arial Black" pitchFamily="34" charset="0"/>
            </a:endParaRPr>
          </a:p>
          <a:p>
            <a:pPr algn="ctr">
              <a:lnSpc>
                <a:spcPct val="100000"/>
              </a:lnSpc>
              <a:spcBef>
                <a:spcPct val="0"/>
              </a:spcBef>
              <a:defRPr/>
            </a:pPr>
            <a:r>
              <a:rPr lang="it-IT" sz="1600" b="1" dirty="0" smtClean="0">
                <a:solidFill>
                  <a:schemeClr val="accent5">
                    <a:lumMod val="25000"/>
                  </a:schemeClr>
                </a:solidFill>
                <a:latin typeface="Arial Black" pitchFamily="34" charset="0"/>
              </a:rPr>
              <a:t>Gianni Di Maio</a:t>
            </a:r>
            <a:endParaRPr lang="it-IT" sz="1600" b="1" dirty="0">
              <a:solidFill>
                <a:schemeClr val="accent5">
                  <a:lumMod val="25000"/>
                </a:schemeClr>
              </a:solidFill>
              <a:latin typeface="Arial Black" pitchFamily="34" charset="0"/>
            </a:endParaRPr>
          </a:p>
        </p:txBody>
      </p:sp>
      <p:sp>
        <p:nvSpPr>
          <p:cNvPr id="7"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
        <p:nvSpPr>
          <p:cNvPr id="8" name="Text Box 29"/>
          <p:cNvSpPr txBox="1">
            <a:spLocks noChangeArrowheads="1"/>
          </p:cNvSpPr>
          <p:nvPr/>
        </p:nvSpPr>
        <p:spPr bwMode="auto">
          <a:xfrm>
            <a:off x="3192042" y="5599460"/>
            <a:ext cx="6816079" cy="523220"/>
          </a:xfrm>
          <a:prstGeom prst="rect">
            <a:avLst/>
          </a:prstGeom>
          <a:noFill/>
          <a:ln>
            <a:noFill/>
          </a:ln>
          <a:effectLst/>
        </p:spPr>
        <p:txBody>
          <a:bodyPr wrap="square">
            <a:spAutoFit/>
          </a:bodyPr>
          <a:lstStyle/>
          <a:p>
            <a:pPr algn="ctr">
              <a:lnSpc>
                <a:spcPct val="100000"/>
              </a:lnSpc>
              <a:spcBef>
                <a:spcPct val="0"/>
              </a:spcBef>
              <a:defRPr/>
            </a:pPr>
            <a:r>
              <a:rPr lang="it-IT" sz="1400" b="1" dirty="0" smtClean="0">
                <a:solidFill>
                  <a:schemeClr val="accent5">
                    <a:lumMod val="25000"/>
                  </a:schemeClr>
                </a:solidFill>
                <a:latin typeface="Arial Black" pitchFamily="34" charset="0"/>
              </a:rPr>
              <a:t>JINR</a:t>
            </a:r>
            <a:r>
              <a:rPr lang="it-IT" sz="1400" b="1" dirty="0" smtClean="0">
                <a:solidFill>
                  <a:schemeClr val="accent5">
                    <a:lumMod val="25000"/>
                  </a:schemeClr>
                </a:solidFill>
                <a:latin typeface="Arial Black" pitchFamily="34" charset="0"/>
              </a:rPr>
              <a:t> </a:t>
            </a:r>
            <a:r>
              <a:rPr lang="en-US" sz="1400" b="1" dirty="0">
                <a:solidFill>
                  <a:schemeClr val="accent5">
                    <a:lumMod val="25000"/>
                  </a:schemeClr>
                </a:solidFill>
                <a:latin typeface="Arial Black" pitchFamily="34" charset="0"/>
              </a:rPr>
              <a:t>3rd Collaboration meeting of the MPD and BM@N </a:t>
            </a:r>
            <a:r>
              <a:rPr lang="en-US" sz="1400" b="1" dirty="0" smtClean="0">
                <a:solidFill>
                  <a:schemeClr val="accent5">
                    <a:lumMod val="25000"/>
                  </a:schemeClr>
                </a:solidFill>
                <a:latin typeface="Arial Black" pitchFamily="34" charset="0"/>
              </a:rPr>
              <a:t>NICA </a:t>
            </a:r>
            <a:r>
              <a:rPr lang="en-US" sz="1400" b="1" dirty="0">
                <a:solidFill>
                  <a:schemeClr val="accent5">
                    <a:lumMod val="25000"/>
                  </a:schemeClr>
                </a:solidFill>
                <a:latin typeface="Arial Black" pitchFamily="34" charset="0"/>
              </a:rPr>
              <a:t>Facility</a:t>
            </a:r>
            <a:r>
              <a:rPr lang="it-IT" sz="1400" b="1" dirty="0" smtClean="0">
                <a:solidFill>
                  <a:schemeClr val="accent5">
                    <a:lumMod val="25000"/>
                  </a:schemeClr>
                </a:solidFill>
                <a:latin typeface="Arial Black" pitchFamily="34" charset="0"/>
              </a:rPr>
              <a:t>, April 17</a:t>
            </a:r>
            <a:r>
              <a:rPr lang="it-IT" sz="1400" b="1" baseline="30000" dirty="0" smtClean="0">
                <a:solidFill>
                  <a:schemeClr val="accent5">
                    <a:lumMod val="25000"/>
                  </a:schemeClr>
                </a:solidFill>
                <a:latin typeface="Arial Black" pitchFamily="34" charset="0"/>
              </a:rPr>
              <a:t>th</a:t>
            </a:r>
            <a:r>
              <a:rPr lang="it-IT" sz="1400" b="1" dirty="0" smtClean="0">
                <a:solidFill>
                  <a:schemeClr val="accent5">
                    <a:lumMod val="25000"/>
                  </a:schemeClr>
                </a:solidFill>
                <a:latin typeface="Arial Black" pitchFamily="34" charset="0"/>
              </a:rPr>
              <a:t> </a:t>
            </a:r>
            <a:r>
              <a:rPr lang="it-IT" sz="1400" b="1" dirty="0" smtClean="0">
                <a:solidFill>
                  <a:schemeClr val="accent5">
                    <a:lumMod val="25000"/>
                  </a:schemeClr>
                </a:solidFill>
                <a:latin typeface="Arial Black" pitchFamily="34" charset="0"/>
              </a:rPr>
              <a:t>2019</a:t>
            </a:r>
            <a:endParaRPr lang="it-IT" sz="1000" b="1" dirty="0">
              <a:solidFill>
                <a:schemeClr val="accent5">
                  <a:lumMod val="25000"/>
                </a:schemeClr>
              </a:solidFill>
              <a:latin typeface="Arial Black" pitchFamily="34" charset="0"/>
            </a:endParaRPr>
          </a:p>
        </p:txBody>
      </p:sp>
    </p:spTree>
    <p:extLst>
      <p:ext uri="{BB962C8B-B14F-4D97-AF65-F5344CB8AC3E}">
        <p14:creationId xmlns:p14="http://schemas.microsoft.com/office/powerpoint/2010/main" val="3567888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piè di pagina 3"/>
          <p:cNvSpPr>
            <a:spLocks noGrp="1"/>
          </p:cNvSpPr>
          <p:nvPr>
            <p:ph type="ftr" sz="quarter" idx="10"/>
          </p:nvPr>
        </p:nvSpPr>
        <p:spPr>
          <a:noFill/>
        </p:spPr>
        <p:txBody>
          <a:bodyPr/>
          <a:lstStyle>
            <a:lvl1pPr eaLnBrk="0" hangingPunct="0">
              <a:defRPr sz="3200">
                <a:solidFill>
                  <a:schemeClr val="tx1"/>
                </a:solidFill>
                <a:latin typeface="Tahoma" pitchFamily="34" charset="0"/>
              </a:defRPr>
            </a:lvl1pPr>
            <a:lvl2pPr marL="742950" indent="-285750" eaLnBrk="0" hangingPunct="0">
              <a:buChar char="–"/>
              <a:defRPr sz="28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buChar char="–"/>
              <a:defRPr sz="2000">
                <a:solidFill>
                  <a:schemeClr val="tx1"/>
                </a:solidFill>
                <a:latin typeface="Tahoma" pitchFamily="34" charset="0"/>
              </a:defRPr>
            </a:lvl4pPr>
            <a:lvl5pPr marL="2057400" indent="-228600" eaLnBrk="0" hangingPunct="0">
              <a:buChar char="»"/>
              <a:defRPr sz="2000">
                <a:solidFill>
                  <a:schemeClr val="tx1"/>
                </a:solidFill>
                <a:latin typeface="Tahoma"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defRPr>
            </a:lvl9pPr>
          </a:lstStyle>
          <a:p>
            <a:pPr eaLnBrk="1" hangingPunct="1"/>
            <a:r>
              <a:rPr lang="en-US" altLang="it-IT" sz="800" dirty="0" smtClean="0">
                <a:latin typeface="Arial" charset="0"/>
              </a:rPr>
              <a:t>Reproduction, transfer, distribution of part or all of the contents in this document in any form without prior written permission of  CAEN S.p.A. is prohibited </a:t>
            </a:r>
          </a:p>
          <a:p>
            <a:pPr eaLnBrk="1" hangingPunct="1"/>
            <a:endParaRPr lang="it-IT" altLang="it-IT" sz="800" dirty="0" smtClean="0">
              <a:latin typeface="Arial" charset="0"/>
            </a:endParaRPr>
          </a:p>
        </p:txBody>
      </p:sp>
      <p:sp>
        <p:nvSpPr>
          <p:cNvPr id="453636" name="Rectangle 4"/>
          <p:cNvSpPr>
            <a:spLocks noGrp="1" noChangeArrowheads="1"/>
          </p:cNvSpPr>
          <p:nvPr>
            <p:ph type="body" idx="1"/>
          </p:nvPr>
        </p:nvSpPr>
        <p:spPr>
          <a:xfrm>
            <a:off x="3983766" y="1119964"/>
            <a:ext cx="8208234" cy="5477388"/>
          </a:xfrm>
          <a:solidFill>
            <a:srgbClr val="CCFFFF">
              <a:alpha val="87842"/>
            </a:srgbClr>
          </a:solidFill>
        </p:spPr>
        <p:txBody>
          <a:bodyPr/>
          <a:lstStyle/>
          <a:p>
            <a:pPr marL="0" indent="0" eaLnBrk="1" hangingPunct="1">
              <a:lnSpc>
                <a:spcPct val="90000"/>
              </a:lnSpc>
              <a:spcAft>
                <a:spcPct val="20000"/>
              </a:spcAft>
              <a:buFontTx/>
              <a:buNone/>
            </a:pPr>
            <a:r>
              <a:rPr lang="it-IT" altLang="it-IT" sz="2800" b="1" dirty="0" smtClean="0"/>
              <a:t>1998 – 2008 </a:t>
            </a:r>
          </a:p>
          <a:p>
            <a:pPr marL="0" indent="0" eaLnBrk="1" hangingPunct="1">
              <a:lnSpc>
                <a:spcPct val="90000"/>
              </a:lnSpc>
              <a:spcAft>
                <a:spcPct val="20000"/>
              </a:spcAft>
              <a:buFontTx/>
              <a:buNone/>
            </a:pPr>
            <a:r>
              <a:rPr lang="it-IT" altLang="it-IT" sz="2800" b="1" i="1" dirty="0" smtClean="0">
                <a:solidFill>
                  <a:srgbClr val="FF3300"/>
                </a:solidFill>
              </a:rPr>
              <a:t>SYNERGY for SUCCESS</a:t>
            </a:r>
            <a:r>
              <a:rPr lang="it-IT" altLang="it-IT" sz="2800" b="1" dirty="0" smtClean="0"/>
              <a:t> </a:t>
            </a:r>
          </a:p>
          <a:p>
            <a:pPr marL="0" indent="0" eaLnBrk="1" hangingPunct="1">
              <a:lnSpc>
                <a:spcPct val="90000"/>
              </a:lnSpc>
              <a:buFontTx/>
              <a:buNone/>
            </a:pPr>
            <a:r>
              <a:rPr lang="en-US" altLang="it-IT" sz="2800" b="1" dirty="0" smtClean="0">
                <a:solidFill>
                  <a:schemeClr val="accent2"/>
                </a:solidFill>
              </a:rPr>
              <a:t>CAEN has received the </a:t>
            </a:r>
            <a:r>
              <a:rPr lang="en-US" altLang="it-IT" sz="2800" b="1" dirty="0" smtClean="0">
                <a:solidFill>
                  <a:srgbClr val="FF3300"/>
                </a:solidFill>
              </a:rPr>
              <a:t>”CMS Crystal Award of the year 2009”</a:t>
            </a:r>
            <a:r>
              <a:rPr lang="en-US" altLang="it-IT" sz="2800" b="1" dirty="0" smtClean="0">
                <a:solidFill>
                  <a:schemeClr val="accent2"/>
                </a:solidFill>
              </a:rPr>
              <a:t> for the development and production of the power system for the CMS Tracker.</a:t>
            </a:r>
          </a:p>
          <a:p>
            <a:pPr marL="990600" lvl="1" indent="-457200" eaLnBrk="1" hangingPunct="1">
              <a:lnSpc>
                <a:spcPct val="90000"/>
              </a:lnSpc>
            </a:pPr>
            <a:r>
              <a:rPr lang="en-US" altLang="it-IT" sz="2400" dirty="0" smtClean="0"/>
              <a:t>Detector subdivided into 1994 Power groups</a:t>
            </a:r>
          </a:p>
          <a:p>
            <a:pPr marL="990600" lvl="1" indent="-457200" eaLnBrk="1" hangingPunct="1">
              <a:lnSpc>
                <a:spcPct val="90000"/>
              </a:lnSpc>
            </a:pPr>
            <a:r>
              <a:rPr lang="en-US" altLang="it-IT" sz="2400" dirty="0" smtClean="0"/>
              <a:t>HV (0</a:t>
            </a:r>
            <a:r>
              <a:rPr lang="en-US" altLang="it-IT" sz="2400" dirty="0" smtClean="0">
                <a:sym typeface="Symbol" pitchFamily="18" charset="2"/>
              </a:rPr>
              <a:t></a:t>
            </a:r>
            <a:r>
              <a:rPr lang="en-US" altLang="it-IT" sz="2400" dirty="0" smtClean="0"/>
              <a:t>600V) for silicon strip detector </a:t>
            </a:r>
          </a:p>
          <a:p>
            <a:pPr marL="990600" lvl="1" indent="-457200" eaLnBrk="1" hangingPunct="1">
              <a:lnSpc>
                <a:spcPct val="90000"/>
              </a:lnSpc>
            </a:pPr>
            <a:r>
              <a:rPr lang="en-US" altLang="it-IT" sz="2400" dirty="0" smtClean="0"/>
              <a:t>LV (1.25V - 2.5V) for  FE electronics </a:t>
            </a:r>
          </a:p>
          <a:p>
            <a:pPr marL="990600" lvl="1" indent="-457200" eaLnBrk="1" hangingPunct="1">
              <a:lnSpc>
                <a:spcPct val="90000"/>
              </a:lnSpc>
            </a:pPr>
            <a:r>
              <a:rPr lang="en-US" altLang="it-IT" sz="2400" dirty="0" err="1" smtClean="0"/>
              <a:t>Itot</a:t>
            </a:r>
            <a:r>
              <a:rPr lang="en-US" altLang="it-IT" sz="2400" dirty="0" smtClean="0"/>
              <a:t> &gt; 15 kA</a:t>
            </a:r>
          </a:p>
          <a:p>
            <a:pPr marL="990600" lvl="1" indent="-457200" eaLnBrk="1" hangingPunct="1">
              <a:lnSpc>
                <a:spcPct val="90000"/>
              </a:lnSpc>
            </a:pPr>
            <a:r>
              <a:rPr lang="en-US" altLang="it-IT" sz="2400" dirty="0" smtClean="0"/>
              <a:t>139 crates / 29 racks / 1200 Power Supply Units</a:t>
            </a:r>
          </a:p>
          <a:p>
            <a:pPr marL="0" indent="0" eaLnBrk="1" hangingPunct="1">
              <a:lnSpc>
                <a:spcPct val="90000"/>
              </a:lnSpc>
              <a:buFontTx/>
              <a:buNone/>
            </a:pPr>
            <a:endParaRPr lang="it-IT" altLang="it-IT" sz="2800" b="1" dirty="0" smtClean="0">
              <a:solidFill>
                <a:schemeClr val="accent2"/>
              </a:solidFill>
            </a:endParaRPr>
          </a:p>
          <a:p>
            <a:pPr marL="0" indent="0" eaLnBrk="1" hangingPunct="1">
              <a:lnSpc>
                <a:spcPct val="90000"/>
              </a:lnSpc>
              <a:buFontTx/>
              <a:buNone/>
            </a:pPr>
            <a:endParaRPr lang="it-IT" altLang="it-IT" sz="2800" b="1" dirty="0" smtClean="0">
              <a:solidFill>
                <a:schemeClr val="bg1"/>
              </a:solidFill>
            </a:endParaRPr>
          </a:p>
        </p:txBody>
      </p:sp>
      <p:pic>
        <p:nvPicPr>
          <p:cNvPr id="453638" name="Picture 6" descr="Award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96752"/>
            <a:ext cx="3594177" cy="56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146942"/>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3638"/>
                                        </p:tgtEl>
                                        <p:attrNameLst>
                                          <p:attrName>style.visibility</p:attrName>
                                        </p:attrNameLst>
                                      </p:cBhvr>
                                      <p:to>
                                        <p:strVal val="visible"/>
                                      </p:to>
                                    </p:set>
                                    <p:animEffect transition="in" filter="fade">
                                      <p:cBhvr>
                                        <p:cTn id="7" dur="1000"/>
                                        <p:tgtEl>
                                          <p:spTgt spid="453638"/>
                                        </p:tgtEl>
                                      </p:cBhvr>
                                    </p:animEffect>
                                  </p:childTnLst>
                                </p:cTn>
                              </p:par>
                            </p:childTnLst>
                          </p:cTn>
                        </p:par>
                        <p:par>
                          <p:cTn id="8" fill="hold" nodeType="afterGroup">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453636"/>
                                        </p:tgtEl>
                                        <p:attrNameLst>
                                          <p:attrName>style.visibility</p:attrName>
                                        </p:attrNameLst>
                                      </p:cBhvr>
                                      <p:to>
                                        <p:strVal val="visible"/>
                                      </p:to>
                                    </p:set>
                                    <p:anim calcmode="lin" valueType="num">
                                      <p:cBhvr>
                                        <p:cTn id="11" dur="2000" fill="hold"/>
                                        <p:tgtEl>
                                          <p:spTgt spid="453636"/>
                                        </p:tgtEl>
                                        <p:attrNameLst>
                                          <p:attrName>ppt_w</p:attrName>
                                        </p:attrNameLst>
                                      </p:cBhvr>
                                      <p:tavLst>
                                        <p:tav tm="0">
                                          <p:val>
                                            <p:fltVal val="0"/>
                                          </p:val>
                                        </p:tav>
                                        <p:tav tm="100000">
                                          <p:val>
                                            <p:strVal val="#ppt_w"/>
                                          </p:val>
                                        </p:tav>
                                      </p:tavLst>
                                    </p:anim>
                                    <p:anim calcmode="lin" valueType="num">
                                      <p:cBhvr>
                                        <p:cTn id="12" dur="2000" fill="hold"/>
                                        <p:tgtEl>
                                          <p:spTgt spid="4536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856895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Inputs/Outputs</a:t>
            </a:r>
            <a:endParaRPr lang="en-US" sz="2600" b="1" dirty="0">
              <a:solidFill>
                <a:schemeClr val="tx2"/>
              </a:solidFill>
              <a:latin typeface="Arial Black" pitchFamily="34" charset="0"/>
            </a:endParaRPr>
          </a:p>
        </p:txBody>
      </p:sp>
      <p:sp>
        <p:nvSpPr>
          <p:cNvPr id="2" name="Rettangolo 1"/>
          <p:cNvSpPr/>
          <p:nvPr/>
        </p:nvSpPr>
        <p:spPr>
          <a:xfrm>
            <a:off x="119336" y="681083"/>
            <a:ext cx="11881320" cy="5940088"/>
          </a:xfrm>
          <a:prstGeom prst="rect">
            <a:avLst/>
          </a:prstGeom>
        </p:spPr>
        <p:txBody>
          <a:bodyPr wrap="square">
            <a:spAutoFit/>
          </a:bodyPr>
          <a:lstStyle/>
          <a:p>
            <a:pPr marL="342900" indent="-342900">
              <a:spcBef>
                <a:spcPts val="600"/>
              </a:spcBef>
              <a:buFont typeface="Arial" pitchFamily="34" charset="0"/>
              <a:buChar char="•"/>
            </a:pPr>
            <a:r>
              <a:rPr lang="en-US" sz="2000" dirty="0" smtClean="0"/>
              <a:t>Two BNC inputs for ADC Gate or Veto (e.g. TRP inhibit, Coincidences, etc…). Accepts TTL and NIM. Gate and Inhibit duration can be as long as the input signal or equal to a programmable time (0.01 µs to 160 </a:t>
            </a:r>
            <a:r>
              <a:rPr lang="en-US" sz="2000" dirty="0" err="1" smtClean="0"/>
              <a:t>ms</a:t>
            </a:r>
            <a:r>
              <a:rPr lang="en-US" sz="2000" dirty="0" smtClean="0"/>
              <a:t>)</a:t>
            </a:r>
            <a:endParaRPr lang="en-US" sz="2000" dirty="0"/>
          </a:p>
          <a:p>
            <a:pPr marL="342900" indent="-342900">
              <a:spcBef>
                <a:spcPts val="600"/>
              </a:spcBef>
              <a:buFont typeface="Arial" pitchFamily="34" charset="0"/>
              <a:buChar char="•"/>
            </a:pPr>
            <a:r>
              <a:rPr lang="en-US" sz="2000" dirty="0" smtClean="0"/>
              <a:t>Two BNC inputs for HV inhibit (</a:t>
            </a:r>
            <a:r>
              <a:rPr lang="en-US" sz="2000" dirty="0"/>
              <a:t>TTL threshold, accepts from -12V to </a:t>
            </a:r>
            <a:r>
              <a:rPr lang="en-US" sz="2000" dirty="0" smtClean="0"/>
              <a:t>12V, pulled-up, active high/low by SW)</a:t>
            </a:r>
          </a:p>
          <a:p>
            <a:pPr marL="342900" indent="-342900">
              <a:spcBef>
                <a:spcPts val="600"/>
              </a:spcBef>
              <a:buFont typeface="Arial" pitchFamily="34" charset="0"/>
              <a:buChar char="•"/>
            </a:pPr>
            <a:r>
              <a:rPr lang="en-US" sz="2000" dirty="0" smtClean="0"/>
              <a:t>Sync Bus In/Out (two SATA connectors) for clock and time stamp reset.</a:t>
            </a:r>
            <a:endParaRPr lang="en-US" sz="2000" dirty="0"/>
          </a:p>
          <a:p>
            <a:pPr marL="342900" indent="-342900">
              <a:spcBef>
                <a:spcPts val="600"/>
              </a:spcBef>
              <a:buFont typeface="Arial" pitchFamily="34" charset="0"/>
              <a:buChar char="•"/>
            </a:pPr>
            <a:r>
              <a:rPr lang="en-US" sz="2000" dirty="0" smtClean="0"/>
              <a:t>One BNC analog output for real time signal inspection (reproduces inputs or internal digital filters). 4 </a:t>
            </a:r>
            <a:r>
              <a:rPr lang="en-US" sz="2000" dirty="0" err="1" smtClean="0"/>
              <a:t>Vpp</a:t>
            </a:r>
            <a:r>
              <a:rPr lang="en-US" sz="2000" dirty="0" smtClean="0"/>
              <a:t>.</a:t>
            </a:r>
          </a:p>
          <a:p>
            <a:pPr marL="342900" indent="-342900">
              <a:spcBef>
                <a:spcPts val="600"/>
              </a:spcBef>
              <a:buFont typeface="Arial" pitchFamily="34" charset="0"/>
              <a:buChar char="•"/>
            </a:pPr>
            <a:r>
              <a:rPr lang="en-US" sz="2000" dirty="0" smtClean="0"/>
              <a:t>24 Programmable TTL I/</a:t>
            </a:r>
            <a:r>
              <a:rPr lang="en-US" sz="2000" dirty="0" err="1" smtClean="0"/>
              <a:t>Os</a:t>
            </a:r>
            <a:r>
              <a:rPr lang="en-US" sz="2000" dirty="0" smtClean="0"/>
              <a:t> on DB25 connector (BNC adapter available on request):</a:t>
            </a:r>
            <a:endParaRPr lang="en-US" sz="2000" dirty="0"/>
          </a:p>
          <a:p>
            <a:pPr marL="800100" lvl="1" indent="-342900">
              <a:spcBef>
                <a:spcPts val="600"/>
              </a:spcBef>
              <a:buFont typeface="Courier New" pitchFamily="49" charset="0"/>
              <a:buChar char="o"/>
            </a:pPr>
            <a:r>
              <a:rPr lang="en-US" sz="2000" dirty="0"/>
              <a:t>Acquisition </a:t>
            </a:r>
            <a:r>
              <a:rPr lang="en-US" sz="2000" dirty="0" smtClean="0"/>
              <a:t>Start/Stop Input</a:t>
            </a:r>
            <a:endParaRPr lang="en-US" sz="2000" dirty="0"/>
          </a:p>
          <a:p>
            <a:pPr marL="800100" lvl="1" indent="-342900">
              <a:spcBef>
                <a:spcPts val="600"/>
              </a:spcBef>
              <a:buFont typeface="Courier New" pitchFamily="49" charset="0"/>
              <a:buChar char="o"/>
            </a:pPr>
            <a:r>
              <a:rPr lang="en-US" sz="2000" dirty="0"/>
              <a:t>MCS </a:t>
            </a:r>
            <a:r>
              <a:rPr lang="en-US" sz="2000" dirty="0" smtClean="0"/>
              <a:t>Inputs for Start, Advance, Count</a:t>
            </a:r>
            <a:r>
              <a:rPr lang="en-US" sz="2000" baseline="30000" dirty="0"/>
              <a:t> (*)</a:t>
            </a:r>
            <a:endParaRPr lang="en-US" sz="2000" dirty="0"/>
          </a:p>
          <a:p>
            <a:pPr marL="800100" lvl="1" indent="-342900">
              <a:spcBef>
                <a:spcPts val="600"/>
              </a:spcBef>
              <a:buFont typeface="Courier New" pitchFamily="49" charset="0"/>
              <a:buChar char="o"/>
            </a:pPr>
            <a:r>
              <a:rPr lang="en-US" sz="2000" dirty="0"/>
              <a:t>SCA </a:t>
            </a:r>
            <a:r>
              <a:rPr lang="en-US" sz="2000" dirty="0" smtClean="0"/>
              <a:t>Output</a:t>
            </a:r>
            <a:r>
              <a:rPr lang="en-US" sz="2000" baseline="30000" dirty="0"/>
              <a:t> (*)</a:t>
            </a:r>
            <a:endParaRPr lang="en-US" sz="2000" dirty="0"/>
          </a:p>
          <a:p>
            <a:pPr marL="800100" lvl="1" indent="-342900">
              <a:spcBef>
                <a:spcPts val="600"/>
              </a:spcBef>
              <a:buFont typeface="Courier New" pitchFamily="49" charset="0"/>
              <a:buChar char="o"/>
            </a:pPr>
            <a:r>
              <a:rPr lang="en-US" sz="2000" dirty="0"/>
              <a:t>ICR </a:t>
            </a:r>
            <a:r>
              <a:rPr lang="en-US" sz="2000" dirty="0" smtClean="0"/>
              <a:t>Output</a:t>
            </a:r>
            <a:endParaRPr lang="en-US" sz="2000" dirty="0"/>
          </a:p>
          <a:p>
            <a:pPr marL="800100" lvl="1" indent="-342900">
              <a:spcBef>
                <a:spcPts val="600"/>
              </a:spcBef>
              <a:buFont typeface="Courier New" pitchFamily="49" charset="0"/>
              <a:buChar char="o"/>
            </a:pPr>
            <a:r>
              <a:rPr lang="en-US" sz="2000" dirty="0" smtClean="0"/>
              <a:t>Run Output</a:t>
            </a:r>
          </a:p>
          <a:p>
            <a:pPr marL="800100" lvl="1" indent="-342900">
              <a:spcBef>
                <a:spcPts val="600"/>
              </a:spcBef>
              <a:buFont typeface="Courier New" pitchFamily="49" charset="0"/>
              <a:buChar char="o"/>
            </a:pPr>
            <a:r>
              <a:rPr lang="en-US" sz="2000" dirty="0"/>
              <a:t>Sample Changer </a:t>
            </a:r>
            <a:r>
              <a:rPr lang="en-US" sz="2000" dirty="0" smtClean="0"/>
              <a:t>Output</a:t>
            </a:r>
            <a:r>
              <a:rPr lang="en-US" sz="2000" baseline="30000" dirty="0"/>
              <a:t> (*)</a:t>
            </a:r>
            <a:endParaRPr lang="en-US" sz="2000" dirty="0" smtClean="0"/>
          </a:p>
          <a:p>
            <a:pPr marL="800100" lvl="1" indent="-342900">
              <a:spcBef>
                <a:spcPts val="600"/>
              </a:spcBef>
              <a:buFont typeface="Courier New" pitchFamily="49" charset="0"/>
              <a:buChar char="o"/>
            </a:pPr>
            <a:r>
              <a:rPr lang="en-US" sz="2000" dirty="0" smtClean="0"/>
              <a:t>Sample </a:t>
            </a:r>
            <a:r>
              <a:rPr lang="en-US" sz="2000" dirty="0"/>
              <a:t>Ready </a:t>
            </a:r>
            <a:r>
              <a:rPr lang="en-US" sz="2000" dirty="0" smtClean="0"/>
              <a:t>Input</a:t>
            </a:r>
            <a:r>
              <a:rPr lang="en-US" sz="2000" baseline="30000" dirty="0"/>
              <a:t> (*)</a:t>
            </a:r>
            <a:endParaRPr lang="en-US" sz="2000" dirty="0" smtClean="0"/>
          </a:p>
          <a:p>
            <a:pPr marL="800100" lvl="1" indent="-342900">
              <a:spcBef>
                <a:spcPts val="600"/>
              </a:spcBef>
              <a:buFont typeface="Courier New" pitchFamily="49" charset="0"/>
              <a:buChar char="o"/>
            </a:pPr>
            <a:r>
              <a:rPr lang="en-US" sz="2000" dirty="0" smtClean="0"/>
              <a:t>User programmable I/</a:t>
            </a:r>
            <a:r>
              <a:rPr lang="en-US" sz="2000" dirty="0" err="1" smtClean="0"/>
              <a:t>Os</a:t>
            </a:r>
            <a:r>
              <a:rPr lang="en-US" sz="2000" baseline="30000" dirty="0"/>
              <a:t> (*)</a:t>
            </a:r>
            <a:endParaRPr lang="en-US" dirty="0"/>
          </a:p>
          <a:p>
            <a:r>
              <a:rPr lang="en-US" sz="2000" dirty="0"/>
              <a:t/>
            </a:r>
            <a:br>
              <a:rPr lang="en-US" sz="2000" dirty="0"/>
            </a:br>
            <a:endParaRPr lang="en-US" sz="2000" dirty="0" smtClean="0"/>
          </a:p>
        </p:txBody>
      </p:sp>
      <p:sp>
        <p:nvSpPr>
          <p:cNvPr id="5" name="Rettangolo 4"/>
          <p:cNvSpPr/>
          <p:nvPr/>
        </p:nvSpPr>
        <p:spPr>
          <a:xfrm>
            <a:off x="10297117" y="6463208"/>
            <a:ext cx="1894883" cy="307777"/>
          </a:xfrm>
          <a:prstGeom prst="rect">
            <a:avLst/>
          </a:prstGeom>
        </p:spPr>
        <p:txBody>
          <a:bodyPr wrap="square">
            <a:spAutoFit/>
          </a:bodyPr>
          <a:lstStyle/>
          <a:p>
            <a:pPr algn="r">
              <a:spcBef>
                <a:spcPts val="600"/>
              </a:spcBef>
            </a:pPr>
            <a:r>
              <a:rPr lang="en-US" sz="1400" dirty="0" smtClean="0"/>
              <a:t>(*) work in progress</a:t>
            </a:r>
          </a:p>
        </p:txBody>
      </p:sp>
      <p:pic>
        <p:nvPicPr>
          <p:cNvPr id="6" name="Picture 2" descr="child"/>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000" t="53139" r="25000" b="7651"/>
          <a:stretch/>
        </p:blipFill>
        <p:spPr bwMode="auto">
          <a:xfrm>
            <a:off x="9207996" y="4293096"/>
            <a:ext cx="2178242" cy="1449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ild"/>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515" t="12763" r="3813" b="58064"/>
          <a:stretch/>
        </p:blipFill>
        <p:spPr bwMode="auto">
          <a:xfrm>
            <a:off x="5875747" y="4478564"/>
            <a:ext cx="2846717" cy="1078302"/>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23936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856895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Displays</a:t>
            </a:r>
            <a:endParaRPr lang="en-US" sz="2600" b="1" dirty="0">
              <a:solidFill>
                <a:schemeClr val="tx2"/>
              </a:solidFill>
              <a:latin typeface="Arial Black" pitchFamily="34" charset="0"/>
            </a:endParaRPr>
          </a:p>
        </p:txBody>
      </p:sp>
      <p:sp>
        <p:nvSpPr>
          <p:cNvPr id="2" name="Rettangolo 1"/>
          <p:cNvSpPr/>
          <p:nvPr/>
        </p:nvSpPr>
        <p:spPr>
          <a:xfrm>
            <a:off x="119336" y="879267"/>
            <a:ext cx="11881320" cy="2862322"/>
          </a:xfrm>
          <a:prstGeom prst="rect">
            <a:avLst/>
          </a:prstGeom>
        </p:spPr>
        <p:txBody>
          <a:bodyPr wrap="square">
            <a:spAutoFit/>
          </a:bodyPr>
          <a:lstStyle/>
          <a:p>
            <a:r>
              <a:rPr lang="en-US" sz="2000" b="1" dirty="0" smtClean="0"/>
              <a:t>OLED Graphic Display</a:t>
            </a:r>
          </a:p>
          <a:p>
            <a:pPr marL="342900" indent="-342900">
              <a:buFont typeface="Arial" pitchFamily="34" charset="0"/>
              <a:buChar char="•"/>
            </a:pPr>
            <a:r>
              <a:rPr lang="en-US" sz="2000" dirty="0" smtClean="0"/>
              <a:t>ICR, OCR</a:t>
            </a:r>
          </a:p>
          <a:p>
            <a:pPr marL="342900" indent="-342900">
              <a:buFont typeface="Arial" pitchFamily="34" charset="0"/>
              <a:buChar char="•"/>
            </a:pPr>
            <a:r>
              <a:rPr lang="en-US" sz="2000" dirty="0" smtClean="0"/>
              <a:t>Real, Live, Dead Time</a:t>
            </a:r>
            <a:endParaRPr lang="en-US" sz="2000" dirty="0"/>
          </a:p>
          <a:p>
            <a:pPr marL="342900" indent="-342900">
              <a:buFont typeface="Arial" pitchFamily="34" charset="0"/>
              <a:buChar char="•"/>
            </a:pPr>
            <a:r>
              <a:rPr lang="en-US" sz="2000" dirty="0" smtClean="0"/>
              <a:t>HV settings and monitor (Voltage and Current)</a:t>
            </a:r>
          </a:p>
          <a:p>
            <a:pPr marL="342900" indent="-342900">
              <a:buFont typeface="Arial" pitchFamily="34" charset="0"/>
              <a:buChar char="•"/>
            </a:pPr>
            <a:r>
              <a:rPr lang="en-US" sz="2000" dirty="0" smtClean="0"/>
              <a:t>Two push buttons to toggle between channels 0/1 and to cycle screens</a:t>
            </a:r>
          </a:p>
          <a:p>
            <a:r>
              <a:rPr lang="en-US" sz="2000" b="1" dirty="0" smtClean="0"/>
              <a:t>LEDs</a:t>
            </a:r>
          </a:p>
          <a:p>
            <a:pPr marL="342900" indent="-342900">
              <a:buFont typeface="Arial" pitchFamily="34" charset="0"/>
              <a:buChar char="•"/>
            </a:pPr>
            <a:r>
              <a:rPr lang="en-US" sz="2000" b="1" dirty="0" smtClean="0"/>
              <a:t>Front Panel</a:t>
            </a:r>
            <a:r>
              <a:rPr lang="en-US" sz="2000" dirty="0" smtClean="0"/>
              <a:t>: </a:t>
            </a:r>
            <a:r>
              <a:rPr lang="en-US" sz="2000" dirty="0" err="1" smtClean="0"/>
              <a:t>PowerON</a:t>
            </a:r>
            <a:r>
              <a:rPr lang="en-US" sz="2000" dirty="0" smtClean="0"/>
              <a:t> on push button, Status (bi-color: ready/run/busy), Communication, HV failure (inhibit or overcurrent), incoming pulses on ADC inputs, activity on Gate/Veto inputs</a:t>
            </a:r>
          </a:p>
          <a:p>
            <a:pPr marL="342900" indent="-342900">
              <a:buFont typeface="Arial" pitchFamily="34" charset="0"/>
              <a:buChar char="•"/>
            </a:pPr>
            <a:r>
              <a:rPr lang="en-US" sz="2000" b="1" dirty="0" smtClean="0"/>
              <a:t>Rear Panel</a:t>
            </a:r>
            <a:r>
              <a:rPr lang="en-US" sz="2000" dirty="0" smtClean="0"/>
              <a:t>: HV polarity, HV ON, HV </a:t>
            </a:r>
            <a:r>
              <a:rPr lang="en-US" sz="2000" dirty="0" err="1" smtClean="0"/>
              <a:t>OverCurrent</a:t>
            </a:r>
            <a:r>
              <a:rPr lang="en-US" sz="2000" dirty="0" smtClean="0"/>
              <a:t>, HV Inhibit, </a:t>
            </a:r>
            <a:r>
              <a:rPr lang="en-US" sz="2000" dirty="0" err="1" smtClean="0"/>
              <a:t>SyncBus</a:t>
            </a:r>
            <a:r>
              <a:rPr lang="en-US" sz="2000" dirty="0" smtClean="0"/>
              <a:t> connected, Ethernet activity</a:t>
            </a:r>
          </a:p>
        </p:txBody>
      </p:sp>
      <p:pic>
        <p:nvPicPr>
          <p:cNvPr id="6" name="Picture 2" descr="child"/>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606" r="59652" b="63199"/>
          <a:stretch/>
        </p:blipFill>
        <p:spPr bwMode="auto">
          <a:xfrm>
            <a:off x="8688288" y="867489"/>
            <a:ext cx="2242869" cy="136023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9"/>
          <p:cNvSpPr txBox="1">
            <a:spLocks noChangeArrowheads="1"/>
          </p:cNvSpPr>
          <p:nvPr/>
        </p:nvSpPr>
        <p:spPr bwMode="auto">
          <a:xfrm>
            <a:off x="119336" y="4531494"/>
            <a:ext cx="856895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Interfaces</a:t>
            </a:r>
            <a:endParaRPr lang="en-US" sz="2600" b="1" dirty="0">
              <a:solidFill>
                <a:schemeClr val="tx2"/>
              </a:solidFill>
              <a:latin typeface="Arial Black" pitchFamily="34" charset="0"/>
            </a:endParaRPr>
          </a:p>
        </p:txBody>
      </p:sp>
      <p:sp>
        <p:nvSpPr>
          <p:cNvPr id="9" name="Rettangolo 8"/>
          <p:cNvSpPr/>
          <p:nvPr/>
        </p:nvSpPr>
        <p:spPr>
          <a:xfrm>
            <a:off x="119336" y="5020434"/>
            <a:ext cx="11881320" cy="1938992"/>
          </a:xfrm>
          <a:prstGeom prst="rect">
            <a:avLst/>
          </a:prstGeom>
        </p:spPr>
        <p:txBody>
          <a:bodyPr wrap="square">
            <a:spAutoFit/>
          </a:bodyPr>
          <a:lstStyle/>
          <a:p>
            <a:pPr marL="342900" indent="-342900">
              <a:spcBef>
                <a:spcPts val="600"/>
              </a:spcBef>
              <a:buFont typeface="Arial" pitchFamily="34" charset="0"/>
              <a:buChar char="•"/>
            </a:pPr>
            <a:r>
              <a:rPr lang="en-US" sz="2000" dirty="0" smtClean="0"/>
              <a:t>10/100T Ethernet</a:t>
            </a:r>
          </a:p>
          <a:p>
            <a:pPr marL="342900" indent="-342900">
              <a:spcBef>
                <a:spcPts val="600"/>
              </a:spcBef>
              <a:buFont typeface="Arial" pitchFamily="34" charset="0"/>
              <a:buChar char="•"/>
            </a:pPr>
            <a:r>
              <a:rPr lang="en-US" sz="2000" dirty="0" smtClean="0"/>
              <a:t>USB 2.0 (micro USB)</a:t>
            </a:r>
          </a:p>
          <a:p>
            <a:pPr marL="342900" indent="-342900">
              <a:spcBef>
                <a:spcPts val="600"/>
              </a:spcBef>
              <a:buFont typeface="Arial" pitchFamily="34" charset="0"/>
              <a:buChar char="•"/>
            </a:pPr>
            <a:r>
              <a:rPr lang="en-US" sz="2000" dirty="0" smtClean="0"/>
              <a:t>Drivers, Libraries, Software and Manual preloaded on SDD (</a:t>
            </a:r>
            <a:r>
              <a:rPr lang="en-US" sz="2000" dirty="0" err="1" smtClean="0"/>
              <a:t>autoplay</a:t>
            </a:r>
            <a:r>
              <a:rPr lang="en-US" sz="2000" dirty="0" smtClean="0"/>
              <a:t>)</a:t>
            </a:r>
          </a:p>
          <a:p>
            <a:pPr marL="342900" indent="-342900">
              <a:spcBef>
                <a:spcPts val="600"/>
              </a:spcBef>
              <a:buFont typeface="Arial" pitchFamily="34" charset="0"/>
              <a:buChar char="•"/>
            </a:pPr>
            <a:r>
              <a:rPr lang="en-US" sz="2000" dirty="0" smtClean="0"/>
              <a:t>Web Interface planned for 2019</a:t>
            </a:r>
          </a:p>
          <a:p>
            <a:pPr marL="342900" indent="-342900">
              <a:spcBef>
                <a:spcPts val="600"/>
              </a:spcBef>
              <a:buFont typeface="Arial" pitchFamily="34" charset="0"/>
              <a:buChar char="•"/>
            </a:pPr>
            <a:endParaRPr lang="en-US" sz="2000" dirty="0" smtClean="0"/>
          </a:p>
        </p:txBody>
      </p:sp>
      <p:pic>
        <p:nvPicPr>
          <p:cNvPr id="10" name="Picture 2" descr="child"/>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5000" t="51039" b="6951"/>
          <a:stretch/>
        </p:blipFill>
        <p:spPr bwMode="auto">
          <a:xfrm>
            <a:off x="8755482" y="4653136"/>
            <a:ext cx="2178254" cy="1552755"/>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030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16632"/>
            <a:ext cx="9361040" cy="707886"/>
          </a:xfrm>
          <a:prstGeom prst="rect">
            <a:avLst/>
          </a:prstGeom>
          <a:noFill/>
          <a:ln>
            <a:noFill/>
          </a:ln>
          <a:effectLst/>
        </p:spPr>
        <p:txBody>
          <a:bodyPr wrap="square">
            <a:spAutoFit/>
          </a:bodyPr>
          <a:lstStyle/>
          <a:p>
            <a:pPr>
              <a:lnSpc>
                <a:spcPct val="100000"/>
              </a:lnSpc>
              <a:spcBef>
                <a:spcPct val="0"/>
              </a:spcBef>
              <a:defRPr/>
            </a:pPr>
            <a:r>
              <a:rPr lang="en-US" sz="2600" b="1" dirty="0">
                <a:solidFill>
                  <a:schemeClr val="tx2"/>
                </a:solidFill>
                <a:latin typeface="Arial Black" pitchFamily="34" charset="0"/>
              </a:rPr>
              <a:t>Hexagon </a:t>
            </a:r>
            <a:r>
              <a:rPr lang="en-US" sz="2600" b="1" dirty="0" smtClean="0">
                <a:solidFill>
                  <a:schemeClr val="tx2"/>
                </a:solidFill>
                <a:latin typeface="Arial Black" pitchFamily="34" charset="0"/>
              </a:rPr>
              <a:t>Performances: Resolution </a:t>
            </a:r>
            <a:br>
              <a:rPr lang="en-US" sz="2600" b="1" dirty="0" smtClean="0">
                <a:solidFill>
                  <a:schemeClr val="tx2"/>
                </a:solidFill>
                <a:latin typeface="Arial Black" pitchFamily="34" charset="0"/>
              </a:rPr>
            </a:br>
            <a:r>
              <a:rPr lang="en-US" sz="1400" b="1" dirty="0" smtClean="0">
                <a:solidFill>
                  <a:schemeClr val="tx2"/>
                </a:solidFill>
                <a:latin typeface="Arial Black" pitchFamily="34" charset="0"/>
              </a:rPr>
              <a:t>(tested </a:t>
            </a:r>
            <a:r>
              <a:rPr lang="en-US" sz="1400" b="1" dirty="0">
                <a:solidFill>
                  <a:schemeClr val="tx2"/>
                </a:solidFill>
                <a:latin typeface="Arial Black" pitchFamily="34" charset="0"/>
              </a:rPr>
              <a:t>with </a:t>
            </a:r>
            <a:r>
              <a:rPr lang="en-US" sz="1400" b="1" dirty="0" err="1">
                <a:solidFill>
                  <a:schemeClr val="tx2"/>
                </a:solidFill>
                <a:latin typeface="Arial Black" pitchFamily="34" charset="0"/>
              </a:rPr>
              <a:t>HPGe</a:t>
            </a:r>
            <a:r>
              <a:rPr lang="en-US" sz="1400" b="1" dirty="0">
                <a:solidFill>
                  <a:schemeClr val="tx2"/>
                </a:solidFill>
                <a:latin typeface="Arial Black" pitchFamily="34" charset="0"/>
              </a:rPr>
              <a:t> </a:t>
            </a:r>
            <a:r>
              <a:rPr lang="en-US" sz="1400" b="1" dirty="0" smtClean="0">
                <a:solidFill>
                  <a:schemeClr val="tx2"/>
                </a:solidFill>
                <a:latin typeface="Arial Black" pitchFamily="34" charset="0"/>
              </a:rPr>
              <a:t>Mod. Canberra 7229P, Preamp 2001C)</a:t>
            </a:r>
            <a:endParaRPr lang="en-US" sz="1400" b="1" dirty="0">
              <a:solidFill>
                <a:schemeClr val="tx2"/>
              </a:solidFill>
              <a:latin typeface="Arial Black" pitchFamily="34" charset="0"/>
            </a:endParaRPr>
          </a:p>
        </p:txBody>
      </p:sp>
      <p:graphicFrame>
        <p:nvGraphicFramePr>
          <p:cNvPr id="6" name="Grafico 5"/>
          <p:cNvGraphicFramePr/>
          <p:nvPr>
            <p:extLst>
              <p:ext uri="{D42A27DB-BD31-4B8C-83A1-F6EECF244321}">
                <p14:modId xmlns:p14="http://schemas.microsoft.com/office/powerpoint/2010/main" val="1863218156"/>
              </p:ext>
            </p:extLst>
          </p:nvPr>
        </p:nvGraphicFramePr>
        <p:xfrm>
          <a:off x="141834" y="764704"/>
          <a:ext cx="5069840" cy="3096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co 6"/>
          <p:cNvGraphicFramePr/>
          <p:nvPr>
            <p:extLst>
              <p:ext uri="{D42A27DB-BD31-4B8C-83A1-F6EECF244321}">
                <p14:modId xmlns:p14="http://schemas.microsoft.com/office/powerpoint/2010/main" val="3690196566"/>
              </p:ext>
            </p:extLst>
          </p:nvPr>
        </p:nvGraphicFramePr>
        <p:xfrm>
          <a:off x="5951984" y="404664"/>
          <a:ext cx="5300980" cy="33935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co 8"/>
          <p:cNvGraphicFramePr/>
          <p:nvPr>
            <p:extLst>
              <p:ext uri="{D42A27DB-BD31-4B8C-83A1-F6EECF244321}">
                <p14:modId xmlns:p14="http://schemas.microsoft.com/office/powerpoint/2010/main" val="2472229478"/>
              </p:ext>
            </p:extLst>
          </p:nvPr>
        </p:nvGraphicFramePr>
        <p:xfrm>
          <a:off x="335360" y="3356992"/>
          <a:ext cx="4896544" cy="33843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fico 9"/>
          <p:cNvGraphicFramePr/>
          <p:nvPr>
            <p:extLst>
              <p:ext uri="{D42A27DB-BD31-4B8C-83A1-F6EECF244321}">
                <p14:modId xmlns:p14="http://schemas.microsoft.com/office/powerpoint/2010/main" val="799213542"/>
              </p:ext>
            </p:extLst>
          </p:nvPr>
        </p:nvGraphicFramePr>
        <p:xfrm>
          <a:off x="6023992" y="3501008"/>
          <a:ext cx="5162937" cy="3240360"/>
        </p:xfrm>
        <a:graphic>
          <a:graphicData uri="http://schemas.openxmlformats.org/drawingml/2006/chart">
            <c:chart xmlns:c="http://schemas.openxmlformats.org/drawingml/2006/chart" xmlns:r="http://schemas.openxmlformats.org/officeDocument/2006/relationships" r:id="rId5"/>
          </a:graphicData>
        </a:graphic>
      </p:graphicFrame>
      <p:sp>
        <p:nvSpPr>
          <p:cNvPr id="11" name="CasellaDiTesto 1"/>
          <p:cNvSpPr txBox="1">
            <a:spLocks noChangeArrowheads="1"/>
          </p:cNvSpPr>
          <p:nvPr/>
        </p:nvSpPr>
        <p:spPr bwMode="auto">
          <a:xfrm>
            <a:off x="3431704" y="4437112"/>
            <a:ext cx="1368152"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400" i="0" u="none" strike="noStrike" kern="0" cap="none" spc="0" normalizeH="0" baseline="0" noProof="0" dirty="0" err="1" smtClean="0">
                <a:ln>
                  <a:noFill/>
                </a:ln>
                <a:solidFill>
                  <a:srgbClr val="000000"/>
                </a:solidFill>
                <a:effectLst/>
                <a:uLnTx/>
                <a:uFillTx/>
                <a:latin typeface="Arial" pitchFamily="34" charset="0"/>
                <a:cs typeface="Arial" pitchFamily="34" charset="0"/>
              </a:rPr>
              <a:t>Trise</a:t>
            </a:r>
            <a:r>
              <a:rPr kumimoji="0" lang="it-IT" sz="1400" i="0" u="none" strike="noStrike" kern="0" cap="none" spc="0" normalizeH="0" baseline="0" noProof="0" dirty="0" smtClean="0">
                <a:ln>
                  <a:noFill/>
                </a:ln>
                <a:solidFill>
                  <a:srgbClr val="000000"/>
                </a:solidFill>
                <a:effectLst/>
                <a:uLnTx/>
                <a:uFillTx/>
                <a:latin typeface="Arial" pitchFamily="34" charset="0"/>
                <a:cs typeface="Arial" pitchFamily="34" charset="0"/>
              </a:rPr>
              <a:t> = 10</a:t>
            </a:r>
            <a:r>
              <a:rPr kumimoji="0" lang="it-IT" sz="1400" i="0" u="none" strike="noStrike" kern="0" cap="none" spc="0" normalizeH="0" noProof="0" dirty="0" smtClean="0">
                <a:ln>
                  <a:noFill/>
                </a:ln>
                <a:solidFill>
                  <a:srgbClr val="000000"/>
                </a:solidFill>
                <a:effectLst/>
                <a:uLnTx/>
                <a:uFillTx/>
                <a:latin typeface="Arial" pitchFamily="34" charset="0"/>
                <a:cs typeface="Arial" pitchFamily="34" charset="0"/>
              </a:rPr>
              <a:t> </a:t>
            </a:r>
            <a:r>
              <a:rPr kumimoji="0" lang="it-IT" sz="1400" i="0" u="none" strike="noStrike" kern="0" cap="none" spc="0" normalizeH="0" baseline="0" noProof="0" dirty="0" err="1" smtClean="0">
                <a:ln>
                  <a:noFill/>
                </a:ln>
                <a:solidFill>
                  <a:srgbClr val="000000"/>
                </a:solidFill>
                <a:effectLst/>
                <a:uLnTx/>
                <a:uFillTx/>
                <a:latin typeface="Arial" pitchFamily="34" charset="0"/>
                <a:cs typeface="Arial" pitchFamily="34" charset="0"/>
              </a:rPr>
              <a:t>us</a:t>
            </a:r>
            <a:endParaRPr kumimoji="0" lang="it-IT" sz="140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2"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3548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10009112" cy="707886"/>
          </a:xfrm>
          <a:prstGeom prst="rect">
            <a:avLst/>
          </a:prstGeom>
          <a:noFill/>
          <a:ln>
            <a:noFill/>
          </a:ln>
          <a:effectLst/>
        </p:spPr>
        <p:txBody>
          <a:bodyPr wrap="square">
            <a:spAutoFit/>
          </a:bodyPr>
          <a:lstStyle/>
          <a:p>
            <a:pPr>
              <a:lnSpc>
                <a:spcPct val="100000"/>
              </a:lnSpc>
              <a:spcBef>
                <a:spcPct val="0"/>
              </a:spcBef>
              <a:defRPr/>
            </a:pPr>
            <a:r>
              <a:rPr lang="en-US" sz="2600" b="1" dirty="0">
                <a:solidFill>
                  <a:schemeClr val="tx2"/>
                </a:solidFill>
                <a:latin typeface="Arial Black" pitchFamily="34" charset="0"/>
              </a:rPr>
              <a:t>Hexagon </a:t>
            </a:r>
            <a:r>
              <a:rPr lang="en-US" sz="2600" b="1" dirty="0" smtClean="0">
                <a:solidFill>
                  <a:schemeClr val="tx2"/>
                </a:solidFill>
                <a:latin typeface="Arial Black" pitchFamily="34" charset="0"/>
              </a:rPr>
              <a:t>Performances: Peak shift and dead time</a:t>
            </a:r>
          </a:p>
          <a:p>
            <a:pPr>
              <a:spcBef>
                <a:spcPct val="0"/>
              </a:spcBef>
              <a:defRPr/>
            </a:pPr>
            <a:r>
              <a:rPr lang="en-US" sz="1400" b="1" dirty="0" smtClean="0">
                <a:solidFill>
                  <a:schemeClr val="tx2"/>
                </a:solidFill>
                <a:latin typeface="Arial Black" pitchFamily="34" charset="0"/>
              </a:rPr>
              <a:t>(</a:t>
            </a:r>
            <a:r>
              <a:rPr lang="en-US" sz="1400" b="1" dirty="0">
                <a:solidFill>
                  <a:schemeClr val="tx2"/>
                </a:solidFill>
                <a:latin typeface="Arial Black" pitchFamily="34" charset="0"/>
              </a:rPr>
              <a:t>tested with </a:t>
            </a:r>
            <a:r>
              <a:rPr lang="en-US" sz="1400" b="1" dirty="0" err="1">
                <a:solidFill>
                  <a:schemeClr val="tx2"/>
                </a:solidFill>
                <a:latin typeface="Arial Black" pitchFamily="34" charset="0"/>
              </a:rPr>
              <a:t>HPGe</a:t>
            </a:r>
            <a:r>
              <a:rPr lang="en-US" sz="1400" b="1" dirty="0">
                <a:solidFill>
                  <a:schemeClr val="tx2"/>
                </a:solidFill>
                <a:latin typeface="Arial Black" pitchFamily="34" charset="0"/>
              </a:rPr>
              <a:t> Mod. Canberra </a:t>
            </a:r>
            <a:r>
              <a:rPr lang="en-US" sz="1400" b="1" dirty="0" smtClean="0">
                <a:solidFill>
                  <a:schemeClr val="tx2"/>
                </a:solidFill>
                <a:latin typeface="Arial Black" pitchFamily="34" charset="0"/>
              </a:rPr>
              <a:t>7229P, </a:t>
            </a:r>
            <a:r>
              <a:rPr lang="en-US" sz="1400" b="1" dirty="0">
                <a:solidFill>
                  <a:schemeClr val="tx2"/>
                </a:solidFill>
                <a:latin typeface="Arial Black" pitchFamily="34" charset="0"/>
              </a:rPr>
              <a:t>Preamp </a:t>
            </a:r>
            <a:r>
              <a:rPr lang="en-US" sz="1400" b="1" dirty="0" smtClean="0">
                <a:solidFill>
                  <a:schemeClr val="tx2"/>
                </a:solidFill>
                <a:latin typeface="Arial Black" pitchFamily="34" charset="0"/>
              </a:rPr>
              <a:t>2001C)</a:t>
            </a:r>
            <a:endParaRPr lang="en-US" sz="1400" b="1" dirty="0">
              <a:solidFill>
                <a:schemeClr val="tx2"/>
              </a:solidFill>
              <a:latin typeface="Arial Black" pitchFamily="34" charset="0"/>
            </a:endParaRPr>
          </a:p>
        </p:txBody>
      </p:sp>
      <p:graphicFrame>
        <p:nvGraphicFramePr>
          <p:cNvPr id="12" name="Grafico 11"/>
          <p:cNvGraphicFramePr/>
          <p:nvPr>
            <p:extLst>
              <p:ext uri="{D42A27DB-BD31-4B8C-83A1-F6EECF244321}">
                <p14:modId xmlns:p14="http://schemas.microsoft.com/office/powerpoint/2010/main" val="1814342788"/>
              </p:ext>
            </p:extLst>
          </p:nvPr>
        </p:nvGraphicFramePr>
        <p:xfrm>
          <a:off x="111374" y="1268760"/>
          <a:ext cx="4032448" cy="4608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afico 12"/>
          <p:cNvGraphicFramePr/>
          <p:nvPr>
            <p:extLst>
              <p:ext uri="{D42A27DB-BD31-4B8C-83A1-F6EECF244321}">
                <p14:modId xmlns:p14="http://schemas.microsoft.com/office/powerpoint/2010/main" val="3059935173"/>
              </p:ext>
            </p:extLst>
          </p:nvPr>
        </p:nvGraphicFramePr>
        <p:xfrm>
          <a:off x="8184232" y="1052736"/>
          <a:ext cx="3888432" cy="5040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afico 13"/>
          <p:cNvGraphicFramePr/>
          <p:nvPr>
            <p:extLst>
              <p:ext uri="{D42A27DB-BD31-4B8C-83A1-F6EECF244321}">
                <p14:modId xmlns:p14="http://schemas.microsoft.com/office/powerpoint/2010/main" val="2104039356"/>
              </p:ext>
            </p:extLst>
          </p:nvPr>
        </p:nvGraphicFramePr>
        <p:xfrm>
          <a:off x="4223792" y="1196752"/>
          <a:ext cx="3960440" cy="4968552"/>
        </p:xfrm>
        <a:graphic>
          <a:graphicData uri="http://schemas.openxmlformats.org/drawingml/2006/chart">
            <c:chart xmlns:c="http://schemas.openxmlformats.org/drawingml/2006/chart" xmlns:r="http://schemas.openxmlformats.org/officeDocument/2006/relationships" r:id="rId4"/>
          </a:graphicData>
        </a:graphic>
      </p:graphicFrame>
      <p:sp>
        <p:nvSpPr>
          <p:cNvPr id="6"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3301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1000911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Software for Hexagon (and other MCAs)</a:t>
            </a:r>
            <a:endParaRPr lang="en-US" sz="2600" b="1" dirty="0">
              <a:solidFill>
                <a:schemeClr val="tx2"/>
              </a:solidFill>
              <a:latin typeface="Arial Black" pitchFamily="34" charset="0"/>
            </a:endParaRPr>
          </a:p>
        </p:txBody>
      </p:sp>
      <p:sp>
        <p:nvSpPr>
          <p:cNvPr id="7" name="Rettangolo 6"/>
          <p:cNvSpPr/>
          <p:nvPr/>
        </p:nvSpPr>
        <p:spPr>
          <a:xfrm>
            <a:off x="119336" y="835833"/>
            <a:ext cx="11881320" cy="6170920"/>
          </a:xfrm>
          <a:prstGeom prst="rect">
            <a:avLst/>
          </a:prstGeom>
        </p:spPr>
        <p:txBody>
          <a:bodyPr wrap="square">
            <a:spAutoFit/>
          </a:bodyPr>
          <a:lstStyle/>
          <a:p>
            <a:pPr>
              <a:spcBef>
                <a:spcPts val="600"/>
              </a:spcBef>
            </a:pPr>
            <a:r>
              <a:rPr lang="en-US" sz="2000" b="1" dirty="0" smtClean="0"/>
              <a:t>MC</a:t>
            </a:r>
            <a:r>
              <a:rPr lang="en-US" sz="2000" b="1" baseline="30000" dirty="0" smtClean="0"/>
              <a:t>2</a:t>
            </a:r>
            <a:r>
              <a:rPr lang="en-US" sz="2000" b="1" dirty="0" smtClean="0"/>
              <a:t> Analyzer 2.0:</a:t>
            </a:r>
            <a:endParaRPr lang="en-US" sz="2000" b="1" dirty="0"/>
          </a:p>
          <a:p>
            <a:pPr marL="342900" indent="-342900">
              <a:buFont typeface="Arial" pitchFamily="34" charset="0"/>
              <a:buChar char="•"/>
            </a:pPr>
            <a:r>
              <a:rPr lang="en-US" sz="2000" dirty="0" smtClean="0"/>
              <a:t>Multi Board Configuration and Acquisition Software</a:t>
            </a:r>
            <a:endParaRPr lang="en-US" sz="2000" dirty="0"/>
          </a:p>
          <a:p>
            <a:pPr marL="342900" indent="-342900">
              <a:buFont typeface="Arial" pitchFamily="34" charset="0"/>
              <a:buChar char="•"/>
            </a:pPr>
            <a:r>
              <a:rPr lang="en-US" sz="2000" dirty="0" smtClean="0"/>
              <a:t>PHA and List Modes</a:t>
            </a:r>
          </a:p>
          <a:p>
            <a:pPr marL="342900" indent="-342900">
              <a:buFont typeface="Arial" pitchFamily="34" charset="0"/>
              <a:buChar char="•"/>
            </a:pPr>
            <a:r>
              <a:rPr lang="en-US" sz="2000" dirty="0" smtClean="0"/>
              <a:t>Presets: real time, live time, total counts</a:t>
            </a:r>
          </a:p>
          <a:p>
            <a:pPr marL="342900" indent="-342900">
              <a:buFont typeface="Arial" pitchFamily="34" charset="0"/>
              <a:buChar char="•"/>
            </a:pPr>
            <a:r>
              <a:rPr lang="en-US" sz="2000" dirty="0" smtClean="0"/>
              <a:t>Coincidences/Anti-coincidences</a:t>
            </a:r>
          </a:p>
          <a:p>
            <a:pPr marL="342900" indent="-342900">
              <a:buFont typeface="Arial" pitchFamily="34" charset="0"/>
              <a:buChar char="•"/>
            </a:pPr>
            <a:r>
              <a:rPr lang="en-US" sz="2000" dirty="0" smtClean="0"/>
              <a:t>ROI, energy calibration, FWHM, statistics</a:t>
            </a:r>
          </a:p>
          <a:p>
            <a:pPr marL="342900" indent="-342900">
              <a:buFont typeface="Arial" pitchFamily="34" charset="0"/>
              <a:buChar char="•"/>
            </a:pPr>
            <a:r>
              <a:rPr lang="en-US" sz="2000" dirty="0" smtClean="0"/>
              <a:t>Mixed signal Oscilloscope for Signal Inspection</a:t>
            </a:r>
            <a:endParaRPr lang="en-US" sz="2000" dirty="0"/>
          </a:p>
          <a:p>
            <a:pPr>
              <a:spcBef>
                <a:spcPts val="600"/>
              </a:spcBef>
            </a:pPr>
            <a:r>
              <a:rPr lang="en-US" sz="2000" b="1" dirty="0" smtClean="0"/>
              <a:t>SDK:</a:t>
            </a:r>
            <a:endParaRPr lang="en-US" sz="2000" b="1" dirty="0"/>
          </a:p>
          <a:p>
            <a:pPr marL="342900" indent="-342900">
              <a:buFont typeface="Arial" pitchFamily="34" charset="0"/>
              <a:buChar char="•"/>
            </a:pPr>
            <a:r>
              <a:rPr lang="en-US" sz="2000" dirty="0" smtClean="0"/>
              <a:t>Drivers and Libraries for custom SW development</a:t>
            </a:r>
          </a:p>
          <a:p>
            <a:pPr marL="342900" indent="-342900">
              <a:buFont typeface="Arial" pitchFamily="34" charset="0"/>
              <a:buChar char="•"/>
            </a:pPr>
            <a:r>
              <a:rPr lang="en-US" sz="2000" dirty="0" smtClean="0"/>
              <a:t>User access to embedded Linux (ARM)</a:t>
            </a:r>
            <a:endParaRPr lang="en-US" sz="2000" dirty="0"/>
          </a:p>
          <a:p>
            <a:pPr>
              <a:spcBef>
                <a:spcPts val="600"/>
              </a:spcBef>
            </a:pPr>
            <a:r>
              <a:rPr lang="en-US" sz="2000" b="1" dirty="0" smtClean="0"/>
              <a:t>Coming soon:</a:t>
            </a:r>
            <a:endParaRPr lang="en-US" sz="2000" b="1" dirty="0"/>
          </a:p>
          <a:p>
            <a:pPr marL="342900" indent="-342900">
              <a:buFont typeface="Arial" pitchFamily="34" charset="0"/>
              <a:buChar char="•"/>
            </a:pPr>
            <a:r>
              <a:rPr lang="en-US" sz="2000" dirty="0" smtClean="0"/>
              <a:t>Full featured configuration, acquisition and analysis software</a:t>
            </a:r>
          </a:p>
          <a:p>
            <a:pPr marL="342900" indent="-342900">
              <a:buFont typeface="Arial" pitchFamily="34" charset="0"/>
              <a:buChar char="•"/>
            </a:pPr>
            <a:r>
              <a:rPr lang="en-US" sz="2000" dirty="0" smtClean="0"/>
              <a:t>PHA, MCS and List modes</a:t>
            </a:r>
          </a:p>
          <a:p>
            <a:pPr marL="342900" indent="-342900">
              <a:buFont typeface="Arial" pitchFamily="34" charset="0"/>
              <a:buChar char="•"/>
            </a:pPr>
            <a:r>
              <a:rPr lang="en-US" sz="2000" dirty="0"/>
              <a:t>P</a:t>
            </a:r>
            <a:r>
              <a:rPr lang="en-US" sz="2000" dirty="0" smtClean="0"/>
              <a:t>eak Search and ROIs</a:t>
            </a:r>
          </a:p>
          <a:p>
            <a:pPr marL="342900" indent="-342900">
              <a:buFont typeface="Arial" pitchFamily="34" charset="0"/>
              <a:buChar char="•"/>
            </a:pPr>
            <a:r>
              <a:rPr lang="en-US" sz="2000" dirty="0" smtClean="0"/>
              <a:t>Energy, Efficiency and FWHM calibration</a:t>
            </a:r>
            <a:endParaRPr lang="en-US" sz="2000" dirty="0"/>
          </a:p>
          <a:p>
            <a:pPr marL="342900" indent="-342900">
              <a:buFont typeface="Arial" pitchFamily="34" charset="0"/>
              <a:buChar char="•"/>
            </a:pPr>
            <a:r>
              <a:rPr lang="en-US" sz="2000" dirty="0" smtClean="0"/>
              <a:t>Isotope libraries and identification</a:t>
            </a:r>
          </a:p>
          <a:p>
            <a:pPr marL="342900" indent="-342900">
              <a:buFont typeface="Arial" pitchFamily="34" charset="0"/>
              <a:buChar char="•"/>
            </a:pPr>
            <a:r>
              <a:rPr lang="en-US" sz="2000" dirty="0" smtClean="0"/>
              <a:t>Quantitative analysis and reports</a:t>
            </a:r>
          </a:p>
          <a:p>
            <a:pPr marL="342900" indent="-342900">
              <a:buFont typeface="Arial" pitchFamily="34" charset="0"/>
              <a:buChar char="•"/>
            </a:pPr>
            <a:r>
              <a:rPr lang="en-US" sz="2000" dirty="0" smtClean="0"/>
              <a:t>Jobs and Presets management</a:t>
            </a:r>
            <a:endParaRPr lang="en-US" sz="2000" dirty="0"/>
          </a:p>
          <a:p>
            <a:pPr marL="342900" indent="-342900">
              <a:spcBef>
                <a:spcPts val="600"/>
              </a:spcBef>
              <a:buFont typeface="Arial" pitchFamily="34" charset="0"/>
              <a:buChar char="•"/>
            </a:pPr>
            <a:endParaRPr lang="en-US" sz="2000" dirty="0"/>
          </a:p>
        </p:txBody>
      </p:sp>
      <p:sp>
        <p:nvSpPr>
          <p:cNvPr id="4"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69264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3215680" y="1772816"/>
            <a:ext cx="6912768" cy="3416320"/>
          </a:xfrm>
          <a:prstGeom prst="rect">
            <a:avLst/>
          </a:prstGeom>
          <a:noFill/>
          <a:ln>
            <a:noFill/>
          </a:ln>
          <a:effectLst/>
        </p:spPr>
        <p:txBody>
          <a:bodyPr wrap="square">
            <a:spAutoFit/>
          </a:bodyPr>
          <a:lstStyle/>
          <a:p>
            <a:pPr algn="ctr">
              <a:lnSpc>
                <a:spcPct val="100000"/>
              </a:lnSpc>
              <a:spcBef>
                <a:spcPct val="0"/>
              </a:spcBef>
              <a:defRPr/>
            </a:pPr>
            <a:r>
              <a:rPr lang="en-US" sz="5400" b="1" dirty="0" err="1" smtClean="0">
                <a:solidFill>
                  <a:schemeClr val="tx2"/>
                </a:solidFill>
                <a:latin typeface="Arial Black" pitchFamily="34" charset="0"/>
              </a:rPr>
              <a:t>BackUp</a:t>
            </a:r>
            <a:r>
              <a:rPr lang="en-US" sz="5400" b="1" dirty="0" smtClean="0">
                <a:solidFill>
                  <a:schemeClr val="tx2"/>
                </a:solidFill>
                <a:latin typeface="Arial Black" pitchFamily="34" charset="0"/>
              </a:rPr>
              <a:t> </a:t>
            </a:r>
          </a:p>
          <a:p>
            <a:pPr algn="ctr">
              <a:lnSpc>
                <a:spcPct val="100000"/>
              </a:lnSpc>
              <a:spcBef>
                <a:spcPct val="0"/>
              </a:spcBef>
              <a:defRPr/>
            </a:pPr>
            <a:endParaRPr lang="en-US" sz="5400" b="1" dirty="0">
              <a:solidFill>
                <a:schemeClr val="tx2"/>
              </a:solidFill>
              <a:latin typeface="Arial Black" pitchFamily="34" charset="0"/>
            </a:endParaRPr>
          </a:p>
          <a:p>
            <a:pPr algn="ctr">
              <a:lnSpc>
                <a:spcPct val="100000"/>
              </a:lnSpc>
              <a:spcBef>
                <a:spcPct val="0"/>
              </a:spcBef>
              <a:defRPr/>
            </a:pPr>
            <a:r>
              <a:rPr lang="en-US" sz="5400" b="1" dirty="0" err="1" smtClean="0">
                <a:solidFill>
                  <a:schemeClr val="tx2"/>
                </a:solidFill>
                <a:latin typeface="Arial Black" pitchFamily="34" charset="0"/>
              </a:rPr>
              <a:t>SiPM</a:t>
            </a:r>
            <a:r>
              <a:rPr lang="en-US" sz="5400" b="1" dirty="0" smtClean="0">
                <a:solidFill>
                  <a:schemeClr val="tx2"/>
                </a:solidFill>
                <a:latin typeface="Arial Black" pitchFamily="34" charset="0"/>
              </a:rPr>
              <a:t> Readout Electronics</a:t>
            </a:r>
            <a:endParaRPr lang="en-US" sz="5400" b="1" dirty="0">
              <a:solidFill>
                <a:schemeClr val="tx2"/>
              </a:solidFill>
              <a:latin typeface="Arial Black" pitchFamily="34" charset="0"/>
            </a:endParaRPr>
          </a:p>
        </p:txBody>
      </p:sp>
      <p:sp>
        <p:nvSpPr>
          <p:cNvPr id="3"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675111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3"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pic>
        <p:nvPicPr>
          <p:cNvPr id="6" name="Immagine 5">
            <a:extLst>
              <a:ext uri="{FF2B5EF4-FFF2-40B4-BE49-F238E27FC236}">
                <a16:creationId xmlns:a16="http://schemas.microsoft.com/office/drawing/2014/main" xmlns="" id="{6055591B-AE72-4867-9D5E-30508677FD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33" y="1315985"/>
            <a:ext cx="6072667" cy="4222351"/>
          </a:xfrm>
          <a:prstGeom prst="rect">
            <a:avLst/>
          </a:prstGeom>
        </p:spPr>
      </p:pic>
      <p:pic>
        <p:nvPicPr>
          <p:cNvPr id="8" name="Immagine 7">
            <a:extLst>
              <a:ext uri="{FF2B5EF4-FFF2-40B4-BE49-F238E27FC236}">
                <a16:creationId xmlns:a16="http://schemas.microsoft.com/office/drawing/2014/main" xmlns="" id="{7F59CACE-BD92-42B7-859E-034F655CD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2776" y="1319667"/>
            <a:ext cx="5636141" cy="4218669"/>
          </a:xfrm>
          <a:prstGeom prst="rect">
            <a:avLst/>
          </a:prstGeom>
        </p:spPr>
      </p:pic>
      <p:sp>
        <p:nvSpPr>
          <p:cNvPr id="9" name="Segnaposto piè di pagina 2">
            <a:extLst>
              <a:ext uri="{FF2B5EF4-FFF2-40B4-BE49-F238E27FC236}">
                <a16:creationId xmlns:a16="http://schemas.microsoft.com/office/drawing/2014/main" xmlns="" id="{7C645731-318B-4CBE-8EFB-413DD3841601}"/>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3" name="Rettangolo 2"/>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5469702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pic>
        <p:nvPicPr>
          <p:cNvPr id="6" name="WhatsApp Video 2018-05-17 at 16.41.17">
            <a:hlinkClick r:id="" action="ppaction://media"/>
            <a:extLst>
              <a:ext uri="{FF2B5EF4-FFF2-40B4-BE49-F238E27FC236}">
                <a16:creationId xmlns:a16="http://schemas.microsoft.com/office/drawing/2014/main" xmlns="" id="{49E81F1A-F44E-42EA-8FF6-8259165ED53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4263" y="1809960"/>
            <a:ext cx="6672087" cy="3669648"/>
          </a:xfrm>
          <a:prstGeom prst="rect">
            <a:avLst/>
          </a:prstGeom>
        </p:spPr>
      </p:pic>
      <p:pic>
        <p:nvPicPr>
          <p:cNvPr id="8" name="Immagine 7">
            <a:extLst>
              <a:ext uri="{FF2B5EF4-FFF2-40B4-BE49-F238E27FC236}">
                <a16:creationId xmlns:a16="http://schemas.microsoft.com/office/drawing/2014/main" xmlns="" id="{3E900D58-BE8A-403A-932F-3A9AAA4708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53" y="1782502"/>
            <a:ext cx="5317251" cy="3697107"/>
          </a:xfrm>
          <a:prstGeom prst="rect">
            <a:avLst/>
          </a:prstGeom>
        </p:spPr>
      </p:pic>
      <p:sp>
        <p:nvSpPr>
          <p:cNvPr id="9" name="Segnaposto piè di pagina 2">
            <a:extLst>
              <a:ext uri="{FF2B5EF4-FFF2-40B4-BE49-F238E27FC236}">
                <a16:creationId xmlns:a16="http://schemas.microsoft.com/office/drawing/2014/main" xmlns="" id="{99611776-C397-4361-BDED-C2B43E034F2A}"/>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10" name="Rettangolo 9"/>
          <p:cNvSpPr/>
          <p:nvPr/>
        </p:nvSpPr>
        <p:spPr>
          <a:xfrm>
            <a:off x="10183533" y="404664"/>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0533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pic>
        <p:nvPicPr>
          <p:cNvPr id="6" name="WhatsApp Video 2018-05-17 at 16.41.17">
            <a:hlinkClick r:id="" action="ppaction://media"/>
            <a:extLst>
              <a:ext uri="{FF2B5EF4-FFF2-40B4-BE49-F238E27FC236}">
                <a16:creationId xmlns:a16="http://schemas.microsoft.com/office/drawing/2014/main" xmlns="" id="{1987F77F-A3C4-452C-A50B-E960552C52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4263" y="1809960"/>
            <a:ext cx="6672087" cy="3669648"/>
          </a:xfrm>
          <a:prstGeom prst="rect">
            <a:avLst/>
          </a:prstGeom>
        </p:spPr>
      </p:pic>
      <p:pic>
        <p:nvPicPr>
          <p:cNvPr id="8" name="Picture 8" descr="http://www.nuclearinstruments.eu/images/nipm14-6.png">
            <a:extLst>
              <a:ext uri="{FF2B5EF4-FFF2-40B4-BE49-F238E27FC236}">
                <a16:creationId xmlns:a16="http://schemas.microsoft.com/office/drawing/2014/main" xmlns="" id="{AE067E15-361C-42DD-AEDE-4F0C4EA148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51" y="1714827"/>
            <a:ext cx="5188688" cy="3862015"/>
          </a:xfrm>
          <a:prstGeom prst="rect">
            <a:avLst/>
          </a:prstGeom>
          <a:noFill/>
          <a:extLst>
            <a:ext uri="{909E8E84-426E-40DD-AFC4-6F175D3DCCD1}">
              <a14:hiddenFill xmlns:a14="http://schemas.microsoft.com/office/drawing/2010/main">
                <a:solidFill>
                  <a:srgbClr val="FFFFFF"/>
                </a:solidFill>
              </a14:hiddenFill>
            </a:ext>
          </a:extLst>
        </p:spPr>
      </p:pic>
      <p:sp>
        <p:nvSpPr>
          <p:cNvPr id="9" name="Esplosione: 14 punte 8">
            <a:extLst>
              <a:ext uri="{FF2B5EF4-FFF2-40B4-BE49-F238E27FC236}">
                <a16:creationId xmlns:a16="http://schemas.microsoft.com/office/drawing/2014/main" xmlns="" id="{4A63E3FA-5412-4179-A10D-D9F33B4BC1F1}"/>
              </a:ext>
            </a:extLst>
          </p:cNvPr>
          <p:cNvSpPr/>
          <p:nvPr/>
        </p:nvSpPr>
        <p:spPr>
          <a:xfrm>
            <a:off x="3156872" y="832025"/>
            <a:ext cx="3456579" cy="2650603"/>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600" dirty="0">
                <a:solidFill>
                  <a:prstClr val="black"/>
                </a:solidFill>
              </a:rPr>
              <a:t>NO SOFTWARE INSTALLATION REQUIRED</a:t>
            </a:r>
          </a:p>
          <a:p>
            <a:pPr algn="ctr" defTabSz="457200"/>
            <a:r>
              <a:rPr lang="en-US" sz="1600" dirty="0">
                <a:solidFill>
                  <a:prstClr val="black"/>
                </a:solidFill>
              </a:rPr>
              <a:t>INTEGRATED WEB-APP</a:t>
            </a:r>
            <a:endParaRPr lang="en-US" sz="900" dirty="0">
              <a:solidFill>
                <a:prstClr val="black"/>
              </a:solidFill>
            </a:endParaRPr>
          </a:p>
        </p:txBody>
      </p:sp>
      <p:sp>
        <p:nvSpPr>
          <p:cNvPr id="10" name="Segnaposto piè di pagina 2">
            <a:extLst>
              <a:ext uri="{FF2B5EF4-FFF2-40B4-BE49-F238E27FC236}">
                <a16:creationId xmlns:a16="http://schemas.microsoft.com/office/drawing/2014/main" xmlns="" id="{BC890B8F-8467-453F-9B1C-2229C2919662}"/>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11" name="Rettangolo 10"/>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7167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pic>
        <p:nvPicPr>
          <p:cNvPr id="10" name="Рисунок 1">
            <a:extLst>
              <a:ext uri="{FF2B5EF4-FFF2-40B4-BE49-F238E27FC236}">
                <a16:creationId xmlns:a16="http://schemas.microsoft.com/office/drawing/2014/main" xmlns="" id="{615F5123-29BA-4294-B87B-74E6E7E4BF56}"/>
              </a:ext>
            </a:extLst>
          </p:cNvPr>
          <p:cNvPicPr>
            <a:picLocks noChangeAspect="1"/>
          </p:cNvPicPr>
          <p:nvPr/>
        </p:nvPicPr>
        <p:blipFill rotWithShape="1">
          <a:blip r:embed="rId4"/>
          <a:srcRect r="62703" b="59502"/>
          <a:stretch/>
        </p:blipFill>
        <p:spPr>
          <a:xfrm>
            <a:off x="-61200" y="1729893"/>
            <a:ext cx="4313635" cy="3512694"/>
          </a:xfrm>
          <a:prstGeom prst="rect">
            <a:avLst/>
          </a:prstGeom>
        </p:spPr>
      </p:pic>
      <p:pic>
        <p:nvPicPr>
          <p:cNvPr id="11" name="Рисунок 1">
            <a:extLst>
              <a:ext uri="{FF2B5EF4-FFF2-40B4-BE49-F238E27FC236}">
                <a16:creationId xmlns:a16="http://schemas.microsoft.com/office/drawing/2014/main" xmlns="" id="{B0166820-20B4-4208-AD44-594B2946A195}"/>
              </a:ext>
            </a:extLst>
          </p:cNvPr>
          <p:cNvPicPr>
            <a:picLocks noChangeAspect="1"/>
          </p:cNvPicPr>
          <p:nvPr/>
        </p:nvPicPr>
        <p:blipFill rotWithShape="1">
          <a:blip r:embed="rId5"/>
          <a:srcRect r="62956" b="59460"/>
          <a:stretch/>
        </p:blipFill>
        <p:spPr>
          <a:xfrm>
            <a:off x="3926997" y="1750797"/>
            <a:ext cx="4254447" cy="3491790"/>
          </a:xfrm>
          <a:prstGeom prst="rect">
            <a:avLst/>
          </a:prstGeom>
        </p:spPr>
      </p:pic>
      <p:pic>
        <p:nvPicPr>
          <p:cNvPr id="12" name="Рисунок 1">
            <a:extLst>
              <a:ext uri="{FF2B5EF4-FFF2-40B4-BE49-F238E27FC236}">
                <a16:creationId xmlns:a16="http://schemas.microsoft.com/office/drawing/2014/main" xmlns="" id="{51994C0B-7F53-42D2-A3D8-D258495E4717}"/>
              </a:ext>
            </a:extLst>
          </p:cNvPr>
          <p:cNvPicPr>
            <a:picLocks noChangeAspect="1"/>
          </p:cNvPicPr>
          <p:nvPr/>
        </p:nvPicPr>
        <p:blipFill rotWithShape="1">
          <a:blip r:embed="rId6"/>
          <a:srcRect r="63219" b="59089"/>
          <a:stretch/>
        </p:blipFill>
        <p:spPr>
          <a:xfrm>
            <a:off x="7861466" y="1762377"/>
            <a:ext cx="4203221" cy="3506240"/>
          </a:xfrm>
          <a:prstGeom prst="rect">
            <a:avLst/>
          </a:prstGeom>
        </p:spPr>
      </p:pic>
      <p:sp>
        <p:nvSpPr>
          <p:cNvPr id="9" name="Segnaposto piè di pagina 2">
            <a:extLst>
              <a:ext uri="{FF2B5EF4-FFF2-40B4-BE49-F238E27FC236}">
                <a16:creationId xmlns:a16="http://schemas.microsoft.com/office/drawing/2014/main" xmlns="" id="{6F054CEC-1CA2-4CBA-A219-1E3FD9EB8717}"/>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13" name="Rettangolo 12"/>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2244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127448" y="1075101"/>
            <a:ext cx="10363200" cy="838200"/>
          </a:xfrm>
        </p:spPr>
        <p:txBody>
          <a:bodyPr/>
          <a:lstStyle/>
          <a:p>
            <a:r>
              <a:rPr lang="en-GB" altLang="it-IT" dirty="0" smtClean="0">
                <a:latin typeface="Comic Sans MS" panose="030F0702030302020204" pitchFamily="66" charset="0"/>
              </a:rPr>
              <a:t>              </a:t>
            </a:r>
            <a:r>
              <a:rPr lang="en-GB" altLang="it-IT" dirty="0" smtClean="0">
                <a:solidFill>
                  <a:schemeClr val="tx1"/>
                </a:solidFill>
                <a:latin typeface="Comic Sans MS" panose="030F0702030302020204" pitchFamily="66" charset="0"/>
              </a:rPr>
              <a:t>Modules </a:t>
            </a:r>
            <a:r>
              <a:rPr lang="en-GB" altLang="it-IT" dirty="0" smtClean="0">
                <a:solidFill>
                  <a:schemeClr val="tx1"/>
                </a:solidFill>
                <a:latin typeface="Comic Sans MS" panose="030F0702030302020204" pitchFamily="66" charset="0"/>
              </a:rPr>
              <a:t>EASY- 1</a:t>
            </a:r>
            <a:endParaRPr lang="en-GB" altLang="it-IT" dirty="0">
              <a:solidFill>
                <a:schemeClr val="tx1"/>
              </a:solidFill>
              <a:latin typeface="Comic Sans MS" panose="030F0702030302020204" pitchFamily="66" charset="0"/>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210" y="1913301"/>
            <a:ext cx="8165290" cy="4463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Segnaposto piè di pagina 1"/>
          <p:cNvSpPr>
            <a:spLocks noGrp="1"/>
          </p:cNvSpPr>
          <p:nvPr>
            <p:ph type="ftr" sz="quarter" idx="10"/>
          </p:nvPr>
        </p:nvSpPr>
        <p:spPr>
          <a:xfrm>
            <a:off x="719667" y="6616700"/>
            <a:ext cx="10945284" cy="196850"/>
          </a:xfrm>
          <a:noFill/>
        </p:spPr>
        <p:txBody>
          <a:bodyPr/>
          <a:lstStyle/>
          <a:p>
            <a:r>
              <a:rPr lang="en-US" sz="800" i="1" dirty="0" smtClean="0"/>
              <a:t>Reproduction, transfer, distribution of part or all of the contents in this document in any form without prior written permission of  CAEN </a:t>
            </a:r>
            <a:r>
              <a:rPr lang="en-US" sz="800" i="1" dirty="0" err="1" smtClean="0"/>
              <a:t>S.p.A</a:t>
            </a:r>
            <a:r>
              <a:rPr lang="en-US" sz="800" i="1" dirty="0" smtClean="0"/>
              <a:t>. is prohibited </a:t>
            </a:r>
          </a:p>
          <a:p>
            <a:endParaRPr lang="it-IT" sz="800" dirty="0" smtClean="0"/>
          </a:p>
        </p:txBody>
      </p:sp>
      <p:sp>
        <p:nvSpPr>
          <p:cNvPr id="2" name="CasellaDiTesto 1"/>
          <p:cNvSpPr txBox="1"/>
          <p:nvPr/>
        </p:nvSpPr>
        <p:spPr>
          <a:xfrm>
            <a:off x="3647728" y="4581128"/>
            <a:ext cx="5826147" cy="307777"/>
          </a:xfrm>
          <a:prstGeom prst="rect">
            <a:avLst/>
          </a:prstGeom>
          <a:noFill/>
        </p:spPr>
        <p:txBody>
          <a:bodyPr wrap="none" rtlCol="0">
            <a:spAutoFit/>
          </a:bodyPr>
          <a:lstStyle/>
          <a:p>
            <a:r>
              <a:rPr lang="it-IT" sz="1400" dirty="0"/>
              <a:t>a</a:t>
            </a:r>
            <a:r>
              <a:rPr lang="it-IT" sz="1400" dirty="0" smtClean="0"/>
              <a:t>nd </a:t>
            </a:r>
            <a:r>
              <a:rPr lang="it-IT" sz="1400" dirty="0" smtClean="0">
                <a:solidFill>
                  <a:srgbClr val="FF6600"/>
                </a:solidFill>
              </a:rPr>
              <a:t>A4601F / A4601H / A4602 / A4603 </a:t>
            </a:r>
            <a:r>
              <a:rPr lang="it-IT" sz="1400" dirty="0" smtClean="0"/>
              <a:t>– special </a:t>
            </a:r>
            <a:r>
              <a:rPr lang="it-IT" sz="1400" dirty="0" err="1" smtClean="0"/>
              <a:t>boards</a:t>
            </a:r>
            <a:r>
              <a:rPr lang="it-IT" sz="1400" dirty="0" smtClean="0"/>
              <a:t> for CMS </a:t>
            </a:r>
            <a:r>
              <a:rPr lang="it-IT" sz="1400" dirty="0" err="1" smtClean="0"/>
              <a:t>Tracker</a:t>
            </a:r>
            <a:r>
              <a:rPr lang="it-IT" sz="1400" dirty="0" smtClean="0"/>
              <a:t>/Pixel</a:t>
            </a:r>
            <a:endParaRPr lang="it-IT" sz="1400" dirty="0"/>
          </a:p>
        </p:txBody>
      </p:sp>
    </p:spTree>
    <p:extLst>
      <p:ext uri="{BB962C8B-B14F-4D97-AF65-F5344CB8AC3E}">
        <p14:creationId xmlns:p14="http://schemas.microsoft.com/office/powerpoint/2010/main" val="1732202720"/>
      </p:ext>
    </p:extLst>
  </p:cSld>
  <p:clrMapOvr>
    <a:masterClrMapping/>
  </p:clrMapOvr>
  <p:transition>
    <p:spli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pic>
        <p:nvPicPr>
          <p:cNvPr id="8" name="Picture 2" descr="http://www.nuclearinstruments.eu/images/NIPM14b_small.png">
            <a:extLst>
              <a:ext uri="{FF2B5EF4-FFF2-40B4-BE49-F238E27FC236}">
                <a16:creationId xmlns:a16="http://schemas.microsoft.com/office/drawing/2014/main" xmlns="" id="{D4696951-1DC6-48FD-A029-D11ACD55CE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5546" y="983476"/>
            <a:ext cx="2482572" cy="2350169"/>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xmlns="" id="{59A9A588-A738-4BCC-9EB0-15ED515FB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1245" y="1407293"/>
            <a:ext cx="2757467" cy="2063972"/>
          </a:xfrm>
          <a:prstGeom prst="rect">
            <a:avLst/>
          </a:prstGeom>
        </p:spPr>
      </p:pic>
      <p:sp>
        <p:nvSpPr>
          <p:cNvPr id="10" name="CasellaDiTesto 9">
            <a:extLst>
              <a:ext uri="{FF2B5EF4-FFF2-40B4-BE49-F238E27FC236}">
                <a16:creationId xmlns:a16="http://schemas.microsoft.com/office/drawing/2014/main" xmlns="" id="{D3C934F2-E681-4BB3-8617-C53606553800}"/>
              </a:ext>
            </a:extLst>
          </p:cNvPr>
          <p:cNvSpPr txBox="1"/>
          <p:nvPr/>
        </p:nvSpPr>
        <p:spPr>
          <a:xfrm>
            <a:off x="2739264" y="3382578"/>
            <a:ext cx="646331" cy="369332"/>
          </a:xfrm>
          <a:prstGeom prst="rect">
            <a:avLst/>
          </a:prstGeom>
          <a:noFill/>
        </p:spPr>
        <p:txBody>
          <a:bodyPr wrap="none" rtlCol="0">
            <a:spAutoFit/>
          </a:bodyPr>
          <a:lstStyle/>
          <a:p>
            <a:pPr defTabSz="457200"/>
            <a:r>
              <a:rPr lang="it-IT" dirty="0">
                <a:solidFill>
                  <a:prstClr val="black"/>
                </a:solidFill>
              </a:rPr>
              <a:t>OEM</a:t>
            </a:r>
          </a:p>
        </p:txBody>
      </p:sp>
      <p:sp>
        <p:nvSpPr>
          <p:cNvPr id="11" name="CasellaDiTesto 10">
            <a:extLst>
              <a:ext uri="{FF2B5EF4-FFF2-40B4-BE49-F238E27FC236}">
                <a16:creationId xmlns:a16="http://schemas.microsoft.com/office/drawing/2014/main" xmlns="" id="{7DBDD59E-27C0-4A29-AF13-8FB11B5F9887}"/>
              </a:ext>
            </a:extLst>
          </p:cNvPr>
          <p:cNvSpPr txBox="1"/>
          <p:nvPr/>
        </p:nvSpPr>
        <p:spPr>
          <a:xfrm>
            <a:off x="7516169" y="3591663"/>
            <a:ext cx="3699859" cy="369332"/>
          </a:xfrm>
          <a:prstGeom prst="rect">
            <a:avLst/>
          </a:prstGeom>
          <a:noFill/>
        </p:spPr>
        <p:txBody>
          <a:bodyPr wrap="none" rtlCol="0">
            <a:spAutoFit/>
          </a:bodyPr>
          <a:lstStyle/>
          <a:p>
            <a:pPr defTabSz="457200"/>
            <a:r>
              <a:rPr lang="it-IT" dirty="0">
                <a:solidFill>
                  <a:prstClr val="black"/>
                </a:solidFill>
              </a:rPr>
              <a:t>BOXED COUPLED WITH SCINTILLATOR</a:t>
            </a:r>
          </a:p>
        </p:txBody>
      </p:sp>
      <p:pic>
        <p:nvPicPr>
          <p:cNvPr id="12" name="Immagine 11">
            <a:extLst>
              <a:ext uri="{FF2B5EF4-FFF2-40B4-BE49-F238E27FC236}">
                <a16:creationId xmlns:a16="http://schemas.microsoft.com/office/drawing/2014/main" xmlns="" id="{8CC63AED-194D-45CA-A26C-DE23B268C099}"/>
              </a:ext>
            </a:extLst>
          </p:cNvPr>
          <p:cNvPicPr>
            <a:picLocks noChangeAspect="1"/>
          </p:cNvPicPr>
          <p:nvPr/>
        </p:nvPicPr>
        <p:blipFill rotWithShape="1">
          <a:blip r:embed="rId6"/>
          <a:srcRect l="15857" t="21013" r="27997" b="24894"/>
          <a:stretch/>
        </p:blipFill>
        <p:spPr>
          <a:xfrm>
            <a:off x="2633321" y="4630700"/>
            <a:ext cx="962995" cy="1649392"/>
          </a:xfrm>
          <a:prstGeom prst="rect">
            <a:avLst/>
          </a:prstGeom>
        </p:spPr>
      </p:pic>
      <p:cxnSp>
        <p:nvCxnSpPr>
          <p:cNvPr id="13" name="Connettore 2 12">
            <a:extLst>
              <a:ext uri="{FF2B5EF4-FFF2-40B4-BE49-F238E27FC236}">
                <a16:creationId xmlns:a16="http://schemas.microsoft.com/office/drawing/2014/main" xmlns="" id="{647CDE96-1D0A-4E63-833D-E8B2EC5E1F3A}"/>
              </a:ext>
            </a:extLst>
          </p:cNvPr>
          <p:cNvCxnSpPr>
            <a:stCxn id="10" idx="2"/>
          </p:cNvCxnSpPr>
          <p:nvPr/>
        </p:nvCxnSpPr>
        <p:spPr>
          <a:xfrm>
            <a:off x="3062430" y="3751910"/>
            <a:ext cx="0" cy="658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xmlns="" id="{D3AEE97D-C61A-42BB-A9E9-017E22215DA6}"/>
              </a:ext>
            </a:extLst>
          </p:cNvPr>
          <p:cNvSpPr txBox="1"/>
          <p:nvPr/>
        </p:nvSpPr>
        <p:spPr>
          <a:xfrm>
            <a:off x="3549035" y="5467980"/>
            <a:ext cx="1115562" cy="369332"/>
          </a:xfrm>
          <a:prstGeom prst="rect">
            <a:avLst/>
          </a:prstGeom>
          <a:noFill/>
        </p:spPr>
        <p:txBody>
          <a:bodyPr wrap="none" rtlCol="0">
            <a:spAutoFit/>
          </a:bodyPr>
          <a:lstStyle/>
          <a:p>
            <a:pPr defTabSz="457200"/>
            <a:r>
              <a:rPr lang="en-US" dirty="0">
                <a:solidFill>
                  <a:prstClr val="black"/>
                </a:solidFill>
              </a:rPr>
              <a:t>Accessory</a:t>
            </a:r>
          </a:p>
        </p:txBody>
      </p:sp>
      <p:cxnSp>
        <p:nvCxnSpPr>
          <p:cNvPr id="5" name="Connettore 2 4">
            <a:extLst>
              <a:ext uri="{FF2B5EF4-FFF2-40B4-BE49-F238E27FC236}">
                <a16:creationId xmlns:a16="http://schemas.microsoft.com/office/drawing/2014/main" xmlns="" id="{0BD27868-EDA9-4DE5-A1A6-478B59F04F15}"/>
              </a:ext>
            </a:extLst>
          </p:cNvPr>
          <p:cNvCxnSpPr>
            <a:stCxn id="11" idx="2"/>
          </p:cNvCxnSpPr>
          <p:nvPr/>
        </p:nvCxnSpPr>
        <p:spPr>
          <a:xfrm flipH="1">
            <a:off x="8088242" y="3960995"/>
            <a:ext cx="1277857" cy="669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xmlns="" id="{B1BC592E-CB10-4FCA-A2CE-BA87489BF7DD}"/>
              </a:ext>
            </a:extLst>
          </p:cNvPr>
          <p:cNvSpPr txBox="1"/>
          <p:nvPr/>
        </p:nvSpPr>
        <p:spPr>
          <a:xfrm>
            <a:off x="7539486" y="4631732"/>
            <a:ext cx="761747" cy="369332"/>
          </a:xfrm>
          <a:prstGeom prst="rect">
            <a:avLst/>
          </a:prstGeom>
          <a:noFill/>
        </p:spPr>
        <p:txBody>
          <a:bodyPr wrap="none" rtlCol="0">
            <a:spAutoFit/>
          </a:bodyPr>
          <a:lstStyle/>
          <a:p>
            <a:pPr defTabSz="457200"/>
            <a:r>
              <a:rPr lang="en-US" dirty="0" err="1">
                <a:solidFill>
                  <a:prstClr val="black"/>
                </a:solidFill>
              </a:rPr>
              <a:t>CsI</a:t>
            </a:r>
            <a:r>
              <a:rPr lang="en-US" dirty="0">
                <a:solidFill>
                  <a:prstClr val="black"/>
                </a:solidFill>
              </a:rPr>
              <a:t>(</a:t>
            </a:r>
            <a:r>
              <a:rPr lang="en-US" dirty="0" err="1">
                <a:solidFill>
                  <a:prstClr val="black"/>
                </a:solidFill>
              </a:rPr>
              <a:t>Ti</a:t>
            </a:r>
            <a:r>
              <a:rPr lang="en-US" dirty="0">
                <a:solidFill>
                  <a:prstClr val="black"/>
                </a:solidFill>
              </a:rPr>
              <a:t>)</a:t>
            </a:r>
          </a:p>
        </p:txBody>
      </p:sp>
      <p:sp>
        <p:nvSpPr>
          <p:cNvPr id="18" name="CasellaDiTesto 17">
            <a:extLst>
              <a:ext uri="{FF2B5EF4-FFF2-40B4-BE49-F238E27FC236}">
                <a16:creationId xmlns:a16="http://schemas.microsoft.com/office/drawing/2014/main" xmlns="" id="{6701AD4C-070F-4616-B09B-DC2E3FC900EA}"/>
              </a:ext>
            </a:extLst>
          </p:cNvPr>
          <p:cNvSpPr txBox="1"/>
          <p:nvPr/>
        </p:nvSpPr>
        <p:spPr>
          <a:xfrm>
            <a:off x="8987629" y="4631732"/>
            <a:ext cx="607859" cy="369332"/>
          </a:xfrm>
          <a:prstGeom prst="rect">
            <a:avLst/>
          </a:prstGeom>
          <a:noFill/>
        </p:spPr>
        <p:txBody>
          <a:bodyPr wrap="none" rtlCol="0">
            <a:spAutoFit/>
          </a:bodyPr>
          <a:lstStyle/>
          <a:p>
            <a:pPr defTabSz="457200"/>
            <a:r>
              <a:rPr lang="en-US" dirty="0">
                <a:solidFill>
                  <a:prstClr val="black"/>
                </a:solidFill>
              </a:rPr>
              <a:t>BGO</a:t>
            </a:r>
          </a:p>
        </p:txBody>
      </p:sp>
      <p:sp>
        <p:nvSpPr>
          <p:cNvPr id="19" name="CasellaDiTesto 18">
            <a:extLst>
              <a:ext uri="{FF2B5EF4-FFF2-40B4-BE49-F238E27FC236}">
                <a16:creationId xmlns:a16="http://schemas.microsoft.com/office/drawing/2014/main" xmlns="" id="{9207AFE1-BF27-4E61-A6D9-D5FF626A9855}"/>
              </a:ext>
            </a:extLst>
          </p:cNvPr>
          <p:cNvSpPr txBox="1"/>
          <p:nvPr/>
        </p:nvSpPr>
        <p:spPr>
          <a:xfrm>
            <a:off x="10419591" y="4631732"/>
            <a:ext cx="598241" cy="369332"/>
          </a:xfrm>
          <a:prstGeom prst="rect">
            <a:avLst/>
          </a:prstGeom>
          <a:noFill/>
        </p:spPr>
        <p:txBody>
          <a:bodyPr wrap="none" rtlCol="0">
            <a:spAutoFit/>
          </a:bodyPr>
          <a:lstStyle/>
          <a:p>
            <a:pPr defTabSz="457200"/>
            <a:r>
              <a:rPr lang="en-US" dirty="0" err="1">
                <a:solidFill>
                  <a:prstClr val="black"/>
                </a:solidFill>
              </a:rPr>
              <a:t>LaBr</a:t>
            </a:r>
            <a:endParaRPr lang="en-US" dirty="0">
              <a:solidFill>
                <a:prstClr val="black"/>
              </a:solidFill>
            </a:endParaRPr>
          </a:p>
        </p:txBody>
      </p:sp>
      <p:cxnSp>
        <p:nvCxnSpPr>
          <p:cNvPr id="21" name="Connettore 2 20">
            <a:extLst>
              <a:ext uri="{FF2B5EF4-FFF2-40B4-BE49-F238E27FC236}">
                <a16:creationId xmlns:a16="http://schemas.microsoft.com/office/drawing/2014/main" xmlns="" id="{BADF4987-F3F2-47A2-BCD7-4743A4295FE9}"/>
              </a:ext>
            </a:extLst>
          </p:cNvPr>
          <p:cNvCxnSpPr>
            <a:stCxn id="11" idx="2"/>
          </p:cNvCxnSpPr>
          <p:nvPr/>
        </p:nvCxnSpPr>
        <p:spPr>
          <a:xfrm flipH="1">
            <a:off x="9366098" y="3960995"/>
            <a:ext cx="1" cy="669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xmlns="" id="{58318FBC-475C-4957-B58D-5704323AE709}"/>
              </a:ext>
            </a:extLst>
          </p:cNvPr>
          <p:cNvCxnSpPr>
            <a:stCxn id="11" idx="2"/>
            <a:endCxn id="19" idx="0"/>
          </p:cNvCxnSpPr>
          <p:nvPr/>
        </p:nvCxnSpPr>
        <p:spPr>
          <a:xfrm>
            <a:off x="9366099" y="3960995"/>
            <a:ext cx="1352613" cy="670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xmlns="" id="{E57B2FF0-A39D-4841-8247-CFCBDD3B521D}"/>
              </a:ext>
            </a:extLst>
          </p:cNvPr>
          <p:cNvSpPr/>
          <p:nvPr/>
        </p:nvSpPr>
        <p:spPr>
          <a:xfrm>
            <a:off x="4665751" y="573323"/>
            <a:ext cx="2873735" cy="523220"/>
          </a:xfrm>
          <a:prstGeom prst="rect">
            <a:avLst/>
          </a:prstGeom>
        </p:spPr>
        <p:txBody>
          <a:bodyPr wrap="none">
            <a:spAutoFit/>
          </a:bodyPr>
          <a:lstStyle/>
          <a:p>
            <a:pPr defTabSz="457200"/>
            <a:r>
              <a:rPr lang="en-US" sz="2800" u="sng" dirty="0">
                <a:solidFill>
                  <a:srgbClr val="FF0000"/>
                </a:solidFill>
              </a:rPr>
              <a:t>Available versions:</a:t>
            </a:r>
          </a:p>
        </p:txBody>
      </p:sp>
      <p:sp>
        <p:nvSpPr>
          <p:cNvPr id="22" name="Segnaposto piè di pagina 2">
            <a:extLst>
              <a:ext uri="{FF2B5EF4-FFF2-40B4-BE49-F238E27FC236}">
                <a16:creationId xmlns:a16="http://schemas.microsoft.com/office/drawing/2014/main" xmlns="" id="{296F50F0-DF03-423A-A1ED-046AAAEF517C}"/>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25" name="Rettangolo 24"/>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774509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sp>
        <p:nvSpPr>
          <p:cNvPr id="6" name="Cubo 5">
            <a:extLst>
              <a:ext uri="{FF2B5EF4-FFF2-40B4-BE49-F238E27FC236}">
                <a16:creationId xmlns:a16="http://schemas.microsoft.com/office/drawing/2014/main" xmlns="" id="{213BFAF8-E3C9-4BE5-B190-501B582CD5CE}"/>
              </a:ext>
            </a:extLst>
          </p:cNvPr>
          <p:cNvSpPr/>
          <p:nvPr/>
        </p:nvSpPr>
        <p:spPr>
          <a:xfrm>
            <a:off x="880643" y="3536899"/>
            <a:ext cx="820004" cy="7671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cxnSp>
        <p:nvCxnSpPr>
          <p:cNvPr id="8" name="Connettore 2 7">
            <a:extLst>
              <a:ext uri="{FF2B5EF4-FFF2-40B4-BE49-F238E27FC236}">
                <a16:creationId xmlns:a16="http://schemas.microsoft.com/office/drawing/2014/main" xmlns="" id="{D764C11D-65C3-4644-AECC-05F13F6E2556}"/>
              </a:ext>
            </a:extLst>
          </p:cNvPr>
          <p:cNvCxnSpPr>
            <a:cxnSpLocks/>
            <a:endCxn id="6" idx="0"/>
          </p:cNvCxnSpPr>
          <p:nvPr/>
        </p:nvCxnSpPr>
        <p:spPr>
          <a:xfrm flipH="1">
            <a:off x="1386538" y="2933021"/>
            <a:ext cx="118655" cy="603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xmlns="" id="{EE289ED9-19D5-43F4-996A-9586AD7027BF}"/>
              </a:ext>
            </a:extLst>
          </p:cNvPr>
          <p:cNvSpPr txBox="1"/>
          <p:nvPr/>
        </p:nvSpPr>
        <p:spPr>
          <a:xfrm>
            <a:off x="901673" y="2561825"/>
            <a:ext cx="1181670" cy="369332"/>
          </a:xfrm>
          <a:prstGeom prst="rect">
            <a:avLst/>
          </a:prstGeom>
          <a:noFill/>
        </p:spPr>
        <p:txBody>
          <a:bodyPr wrap="none" rtlCol="0">
            <a:spAutoFit/>
          </a:bodyPr>
          <a:lstStyle/>
          <a:p>
            <a:pPr defTabSz="457200"/>
            <a:r>
              <a:rPr lang="it-IT" dirty="0" err="1">
                <a:solidFill>
                  <a:prstClr val="black"/>
                </a:solidFill>
              </a:rPr>
              <a:t>Scintillator</a:t>
            </a:r>
            <a:endParaRPr lang="it-IT" dirty="0">
              <a:solidFill>
                <a:prstClr val="black"/>
              </a:solidFill>
            </a:endParaRPr>
          </a:p>
        </p:txBody>
      </p:sp>
      <p:cxnSp>
        <p:nvCxnSpPr>
          <p:cNvPr id="10" name="Connettore 2 9">
            <a:extLst>
              <a:ext uri="{FF2B5EF4-FFF2-40B4-BE49-F238E27FC236}">
                <a16:creationId xmlns:a16="http://schemas.microsoft.com/office/drawing/2014/main" xmlns="" id="{8A2A4339-0E05-420C-804B-CD5B85E6C87F}"/>
              </a:ext>
            </a:extLst>
          </p:cNvPr>
          <p:cNvCxnSpPr>
            <a:cxnSpLocks/>
            <a:stCxn id="11" idx="2"/>
          </p:cNvCxnSpPr>
          <p:nvPr/>
        </p:nvCxnSpPr>
        <p:spPr>
          <a:xfrm flipH="1">
            <a:off x="1937986" y="2336008"/>
            <a:ext cx="382522" cy="830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xmlns="" id="{E2F310A2-3E6A-43A2-B1B0-D68D9B12AB9F}"/>
              </a:ext>
            </a:extLst>
          </p:cNvPr>
          <p:cNvSpPr txBox="1"/>
          <p:nvPr/>
        </p:nvSpPr>
        <p:spPr>
          <a:xfrm>
            <a:off x="1990930" y="1966676"/>
            <a:ext cx="659155" cy="369332"/>
          </a:xfrm>
          <a:prstGeom prst="rect">
            <a:avLst/>
          </a:prstGeom>
          <a:noFill/>
        </p:spPr>
        <p:txBody>
          <a:bodyPr wrap="none" rtlCol="0">
            <a:spAutoFit/>
          </a:bodyPr>
          <a:lstStyle/>
          <a:p>
            <a:pPr defTabSz="457200"/>
            <a:r>
              <a:rPr lang="it-IT" dirty="0" err="1">
                <a:solidFill>
                  <a:prstClr val="black"/>
                </a:solidFill>
              </a:rPr>
              <a:t>SiPM</a:t>
            </a:r>
            <a:endParaRPr lang="it-IT" dirty="0">
              <a:solidFill>
                <a:prstClr val="black"/>
              </a:solidFill>
            </a:endParaRPr>
          </a:p>
        </p:txBody>
      </p:sp>
      <p:cxnSp>
        <p:nvCxnSpPr>
          <p:cNvPr id="12" name="Connettore 2 11">
            <a:extLst>
              <a:ext uri="{FF2B5EF4-FFF2-40B4-BE49-F238E27FC236}">
                <a16:creationId xmlns:a16="http://schemas.microsoft.com/office/drawing/2014/main" xmlns="" id="{648102A1-7D98-490F-9152-89A0371FB180}"/>
              </a:ext>
            </a:extLst>
          </p:cNvPr>
          <p:cNvCxnSpPr>
            <a:cxnSpLocks/>
          </p:cNvCxnSpPr>
          <p:nvPr/>
        </p:nvCxnSpPr>
        <p:spPr>
          <a:xfrm>
            <a:off x="3962277" y="3940175"/>
            <a:ext cx="6645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xmlns="" id="{94C093D1-2FB4-492A-AB36-4FF30493D2C6}"/>
              </a:ext>
            </a:extLst>
          </p:cNvPr>
          <p:cNvSpPr txBox="1"/>
          <p:nvPr/>
        </p:nvSpPr>
        <p:spPr>
          <a:xfrm>
            <a:off x="2973382" y="3075175"/>
            <a:ext cx="766557" cy="369332"/>
          </a:xfrm>
          <a:prstGeom prst="rect">
            <a:avLst/>
          </a:prstGeom>
          <a:noFill/>
        </p:spPr>
        <p:txBody>
          <a:bodyPr wrap="none" rtlCol="0">
            <a:spAutoFit/>
          </a:bodyPr>
          <a:lstStyle/>
          <a:p>
            <a:pPr defTabSz="457200"/>
            <a:r>
              <a:rPr lang="it-IT" dirty="0">
                <a:solidFill>
                  <a:prstClr val="black"/>
                </a:solidFill>
              </a:rPr>
              <a:t>Q-PRE</a:t>
            </a:r>
          </a:p>
        </p:txBody>
      </p:sp>
      <p:cxnSp>
        <p:nvCxnSpPr>
          <p:cNvPr id="14" name="Connettore 2 13">
            <a:extLst>
              <a:ext uri="{FF2B5EF4-FFF2-40B4-BE49-F238E27FC236}">
                <a16:creationId xmlns:a16="http://schemas.microsoft.com/office/drawing/2014/main" xmlns="" id="{C7F28C24-4435-4E6A-AC41-E15ACA630A8C}"/>
              </a:ext>
            </a:extLst>
          </p:cNvPr>
          <p:cNvCxnSpPr>
            <a:cxnSpLocks/>
          </p:cNvCxnSpPr>
          <p:nvPr/>
        </p:nvCxnSpPr>
        <p:spPr>
          <a:xfrm>
            <a:off x="4187023" y="3940177"/>
            <a:ext cx="0" cy="135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xmlns="" id="{10CA2054-B189-44C1-A4D1-11B994D9F3B9}"/>
              </a:ext>
            </a:extLst>
          </p:cNvPr>
          <p:cNvSpPr/>
          <p:nvPr/>
        </p:nvSpPr>
        <p:spPr>
          <a:xfrm>
            <a:off x="1864877" y="3216527"/>
            <a:ext cx="146211" cy="144729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Rettangolo 15">
            <a:extLst>
              <a:ext uri="{FF2B5EF4-FFF2-40B4-BE49-F238E27FC236}">
                <a16:creationId xmlns:a16="http://schemas.microsoft.com/office/drawing/2014/main" xmlns="" id="{4E8586A6-C228-429C-AA8E-1E37592FFD52}"/>
              </a:ext>
            </a:extLst>
          </p:cNvPr>
          <p:cNvSpPr/>
          <p:nvPr/>
        </p:nvSpPr>
        <p:spPr>
          <a:xfrm>
            <a:off x="1351098" y="5099020"/>
            <a:ext cx="1181671" cy="1081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black"/>
                </a:solidFill>
              </a:rPr>
              <a:t>HV</a:t>
            </a:r>
          </a:p>
        </p:txBody>
      </p:sp>
      <p:cxnSp>
        <p:nvCxnSpPr>
          <p:cNvPr id="17" name="Connettore 2 16">
            <a:extLst>
              <a:ext uri="{FF2B5EF4-FFF2-40B4-BE49-F238E27FC236}">
                <a16:creationId xmlns:a16="http://schemas.microsoft.com/office/drawing/2014/main" xmlns="" id="{872D7058-2BAA-4568-A672-3F40320521BC}"/>
              </a:ext>
            </a:extLst>
          </p:cNvPr>
          <p:cNvCxnSpPr>
            <a:stCxn id="16" idx="0"/>
            <a:endCxn id="15" idx="2"/>
          </p:cNvCxnSpPr>
          <p:nvPr/>
        </p:nvCxnSpPr>
        <p:spPr>
          <a:xfrm flipH="1" flipV="1">
            <a:off x="1937983" y="4663827"/>
            <a:ext cx="3951" cy="435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a gomito 17">
            <a:extLst>
              <a:ext uri="{FF2B5EF4-FFF2-40B4-BE49-F238E27FC236}">
                <a16:creationId xmlns:a16="http://schemas.microsoft.com/office/drawing/2014/main" xmlns="" id="{4EBE4F74-B2B8-4850-9490-CC57BA2E701B}"/>
              </a:ext>
            </a:extLst>
          </p:cNvPr>
          <p:cNvCxnSpPr/>
          <p:nvPr/>
        </p:nvCxnSpPr>
        <p:spPr>
          <a:xfrm rot="16200000" flipH="1">
            <a:off x="1863680" y="4665183"/>
            <a:ext cx="581246" cy="286431"/>
          </a:xfrm>
          <a:prstGeom prst="bentConnector3">
            <a:avLst>
              <a:gd name="adj1" fmla="val -6098"/>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xmlns="" id="{3BC45FF0-D508-4099-B1D5-AF12CEFA74BE}"/>
              </a:ext>
            </a:extLst>
          </p:cNvPr>
          <p:cNvSpPr txBox="1"/>
          <p:nvPr/>
        </p:nvSpPr>
        <p:spPr>
          <a:xfrm>
            <a:off x="2253629" y="4682941"/>
            <a:ext cx="1587229" cy="276999"/>
          </a:xfrm>
          <a:prstGeom prst="rect">
            <a:avLst/>
          </a:prstGeom>
          <a:noFill/>
        </p:spPr>
        <p:txBody>
          <a:bodyPr wrap="none" rtlCol="0">
            <a:spAutoFit/>
          </a:bodyPr>
          <a:lstStyle/>
          <a:p>
            <a:pPr defTabSz="457200"/>
            <a:r>
              <a:rPr lang="en-US" sz="1200" dirty="0">
                <a:solidFill>
                  <a:prstClr val="black"/>
                </a:solidFill>
              </a:rPr>
              <a:t>Temperature feedback</a:t>
            </a:r>
          </a:p>
        </p:txBody>
      </p:sp>
      <p:sp>
        <p:nvSpPr>
          <p:cNvPr id="21" name="Triangolo isoscele 20">
            <a:extLst>
              <a:ext uri="{FF2B5EF4-FFF2-40B4-BE49-F238E27FC236}">
                <a16:creationId xmlns:a16="http://schemas.microsoft.com/office/drawing/2014/main" xmlns="" id="{FF3FAE0D-078A-4EBA-854B-E48624560F11}"/>
              </a:ext>
            </a:extLst>
          </p:cNvPr>
          <p:cNvSpPr/>
          <p:nvPr/>
        </p:nvSpPr>
        <p:spPr>
          <a:xfrm rot="5400000">
            <a:off x="2974091" y="348297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Connettore 2 21">
            <a:extLst>
              <a:ext uri="{FF2B5EF4-FFF2-40B4-BE49-F238E27FC236}">
                <a16:creationId xmlns:a16="http://schemas.microsoft.com/office/drawing/2014/main" xmlns="" id="{D65FD8C2-29C8-4446-A5C6-8CD4C4E28D66}"/>
              </a:ext>
            </a:extLst>
          </p:cNvPr>
          <p:cNvCxnSpPr>
            <a:stCxn id="15" idx="3"/>
          </p:cNvCxnSpPr>
          <p:nvPr/>
        </p:nvCxnSpPr>
        <p:spPr>
          <a:xfrm>
            <a:off x="2011088" y="3940176"/>
            <a:ext cx="10361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xmlns="" id="{9381CCB1-548A-4BC6-BE68-C4E65575A28A}"/>
              </a:ext>
            </a:extLst>
          </p:cNvPr>
          <p:cNvSpPr txBox="1"/>
          <p:nvPr/>
        </p:nvSpPr>
        <p:spPr>
          <a:xfrm>
            <a:off x="3657451" y="5241342"/>
            <a:ext cx="1485920" cy="646331"/>
          </a:xfrm>
          <a:prstGeom prst="rect">
            <a:avLst/>
          </a:prstGeom>
          <a:noFill/>
        </p:spPr>
        <p:txBody>
          <a:bodyPr wrap="none" rtlCol="0">
            <a:spAutoFit/>
          </a:bodyPr>
          <a:lstStyle/>
          <a:p>
            <a:pPr defTabSz="457200"/>
            <a:r>
              <a:rPr lang="it-IT" dirty="0">
                <a:solidFill>
                  <a:prstClr val="black"/>
                </a:solidFill>
              </a:rPr>
              <a:t>FAST ANALOG</a:t>
            </a:r>
          </a:p>
          <a:p>
            <a:pPr defTabSz="457200"/>
            <a:r>
              <a:rPr lang="it-IT" dirty="0">
                <a:solidFill>
                  <a:prstClr val="black"/>
                </a:solidFill>
              </a:rPr>
              <a:t>OUT (LEMO)</a:t>
            </a:r>
          </a:p>
        </p:txBody>
      </p:sp>
      <p:sp>
        <p:nvSpPr>
          <p:cNvPr id="24" name="Operazione manuale 23">
            <a:extLst>
              <a:ext uri="{FF2B5EF4-FFF2-40B4-BE49-F238E27FC236}">
                <a16:creationId xmlns:a16="http://schemas.microsoft.com/office/drawing/2014/main" xmlns="" id="{A6758505-6FA3-49CA-8586-E25A34B2A829}"/>
              </a:ext>
            </a:extLst>
          </p:cNvPr>
          <p:cNvSpPr/>
          <p:nvPr/>
        </p:nvSpPr>
        <p:spPr>
          <a:xfrm rot="5400000">
            <a:off x="4385240" y="3606546"/>
            <a:ext cx="1154171" cy="670929"/>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ADC</a:t>
            </a:r>
          </a:p>
        </p:txBody>
      </p:sp>
      <p:sp>
        <p:nvSpPr>
          <p:cNvPr id="25" name="Elaborazione 24">
            <a:extLst>
              <a:ext uri="{FF2B5EF4-FFF2-40B4-BE49-F238E27FC236}">
                <a16:creationId xmlns:a16="http://schemas.microsoft.com/office/drawing/2014/main" xmlns="" id="{426D1C5D-DD08-46E0-93C3-662B05C50E62}"/>
              </a:ext>
            </a:extLst>
          </p:cNvPr>
          <p:cNvSpPr/>
          <p:nvPr/>
        </p:nvSpPr>
        <p:spPr>
          <a:xfrm>
            <a:off x="5994600" y="3638978"/>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a:solidFill>
                  <a:prstClr val="white"/>
                </a:solidFill>
              </a:rPr>
              <a:t>MCA</a:t>
            </a:r>
            <a:endParaRPr lang="en-US" dirty="0">
              <a:solidFill>
                <a:prstClr val="white"/>
              </a:solidFill>
            </a:endParaRPr>
          </a:p>
        </p:txBody>
      </p:sp>
      <p:cxnSp>
        <p:nvCxnSpPr>
          <p:cNvPr id="26" name="Connettore 2 25">
            <a:extLst>
              <a:ext uri="{FF2B5EF4-FFF2-40B4-BE49-F238E27FC236}">
                <a16:creationId xmlns:a16="http://schemas.microsoft.com/office/drawing/2014/main" xmlns="" id="{DC5B3168-77D4-4C3E-A0B9-E8F6A4653C5D}"/>
              </a:ext>
            </a:extLst>
          </p:cNvPr>
          <p:cNvCxnSpPr>
            <a:stCxn id="24" idx="0"/>
            <a:endCxn id="25" idx="1"/>
          </p:cNvCxnSpPr>
          <p:nvPr/>
        </p:nvCxnSpPr>
        <p:spPr>
          <a:xfrm>
            <a:off x="5297789" y="3942009"/>
            <a:ext cx="696811" cy="3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uppo 26">
            <a:extLst>
              <a:ext uri="{FF2B5EF4-FFF2-40B4-BE49-F238E27FC236}">
                <a16:creationId xmlns:a16="http://schemas.microsoft.com/office/drawing/2014/main" xmlns="" id="{C277AF52-C165-4AFC-B2AB-626075F9F4D8}"/>
              </a:ext>
            </a:extLst>
          </p:cNvPr>
          <p:cNvGrpSpPr/>
          <p:nvPr/>
        </p:nvGrpSpPr>
        <p:grpSpPr>
          <a:xfrm>
            <a:off x="5119829" y="1008263"/>
            <a:ext cx="4700243" cy="2179822"/>
            <a:chOff x="5353475" y="1005619"/>
            <a:chExt cx="4700242" cy="2179822"/>
          </a:xfrm>
        </p:grpSpPr>
        <p:pic>
          <p:nvPicPr>
            <p:cNvPr id="28" name="Immagine 27">
              <a:extLst>
                <a:ext uri="{FF2B5EF4-FFF2-40B4-BE49-F238E27FC236}">
                  <a16:creationId xmlns:a16="http://schemas.microsoft.com/office/drawing/2014/main" xmlns="" id="{95B9CF65-CD37-4F44-918D-2446D1B94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475" y="1005619"/>
              <a:ext cx="4700242" cy="2179822"/>
            </a:xfrm>
            <a:prstGeom prst="rect">
              <a:avLst/>
            </a:prstGeom>
            <a:ln>
              <a:solidFill>
                <a:schemeClr val="accent2">
                  <a:lumMod val="75000"/>
                </a:schemeClr>
              </a:solidFill>
            </a:ln>
          </p:spPr>
        </p:pic>
        <p:sp>
          <p:nvSpPr>
            <p:cNvPr id="29" name="Rettangolo 28">
              <a:extLst>
                <a:ext uri="{FF2B5EF4-FFF2-40B4-BE49-F238E27FC236}">
                  <a16:creationId xmlns:a16="http://schemas.microsoft.com/office/drawing/2014/main" xmlns="" id="{230A08D6-E0D3-4758-B1E7-CCD34ACB6045}"/>
                </a:ext>
              </a:extLst>
            </p:cNvPr>
            <p:cNvSpPr/>
            <p:nvPr/>
          </p:nvSpPr>
          <p:spPr>
            <a:xfrm>
              <a:off x="5439232" y="1451431"/>
              <a:ext cx="1063509" cy="122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0" name="Rettangolo 29">
              <a:extLst>
                <a:ext uri="{FF2B5EF4-FFF2-40B4-BE49-F238E27FC236}">
                  <a16:creationId xmlns:a16="http://schemas.microsoft.com/office/drawing/2014/main" xmlns="" id="{47C7A71B-37EB-4F4C-82C4-8D844B793182}"/>
                </a:ext>
              </a:extLst>
            </p:cNvPr>
            <p:cNvSpPr/>
            <p:nvPr/>
          </p:nvSpPr>
          <p:spPr>
            <a:xfrm>
              <a:off x="8760017" y="2608521"/>
              <a:ext cx="1227499" cy="15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cxnSp>
        <p:nvCxnSpPr>
          <p:cNvPr id="31" name="Connettore a gomito 30">
            <a:extLst>
              <a:ext uri="{FF2B5EF4-FFF2-40B4-BE49-F238E27FC236}">
                <a16:creationId xmlns:a16="http://schemas.microsoft.com/office/drawing/2014/main" xmlns="" id="{7EF89418-89F5-43DC-86C6-7A1480D306DA}"/>
              </a:ext>
            </a:extLst>
          </p:cNvPr>
          <p:cNvCxnSpPr>
            <a:cxnSpLocks/>
          </p:cNvCxnSpPr>
          <p:nvPr/>
        </p:nvCxnSpPr>
        <p:spPr>
          <a:xfrm rot="5400000" flipH="1" flipV="1">
            <a:off x="4082202" y="1741264"/>
            <a:ext cx="2303735" cy="2094095"/>
          </a:xfrm>
          <a:prstGeom prst="bentConnector3">
            <a:avLst>
              <a:gd name="adj1" fmla="val 100461"/>
            </a:avLst>
          </a:prstGeom>
        </p:spPr>
        <p:style>
          <a:lnRef idx="1">
            <a:schemeClr val="accent1"/>
          </a:lnRef>
          <a:fillRef idx="0">
            <a:schemeClr val="accent1"/>
          </a:fillRef>
          <a:effectRef idx="0">
            <a:schemeClr val="accent1"/>
          </a:effectRef>
          <a:fontRef idx="minor">
            <a:schemeClr val="tx1"/>
          </a:fontRef>
        </p:style>
      </p:cxnSp>
      <p:sp>
        <p:nvSpPr>
          <p:cNvPr id="32" name="Rettangolo 31">
            <a:extLst>
              <a:ext uri="{FF2B5EF4-FFF2-40B4-BE49-F238E27FC236}">
                <a16:creationId xmlns:a16="http://schemas.microsoft.com/office/drawing/2014/main" xmlns="" id="{375FEC44-9F8C-4C48-A88A-1B6829E9EB3B}"/>
              </a:ext>
            </a:extLst>
          </p:cNvPr>
          <p:cNvSpPr/>
          <p:nvPr/>
        </p:nvSpPr>
        <p:spPr>
          <a:xfrm>
            <a:off x="8571310" y="2297284"/>
            <a:ext cx="1061717" cy="313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3" name="Elaborazione 32">
            <a:extLst>
              <a:ext uri="{FF2B5EF4-FFF2-40B4-BE49-F238E27FC236}">
                <a16:creationId xmlns:a16="http://schemas.microsoft.com/office/drawing/2014/main" xmlns="" id="{C00754B0-2A1B-4039-A66F-BFC89697FE6D}"/>
              </a:ext>
            </a:extLst>
          </p:cNvPr>
          <p:cNvSpPr/>
          <p:nvPr/>
        </p:nvSpPr>
        <p:spPr>
          <a:xfrm>
            <a:off x="7803232" y="3376441"/>
            <a:ext cx="1472147" cy="12384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err="1">
                <a:solidFill>
                  <a:prstClr val="white"/>
                </a:solidFill>
              </a:rPr>
              <a:t>uCU</a:t>
            </a:r>
            <a:r>
              <a:rPr lang="en-US" sz="1400" dirty="0">
                <a:solidFill>
                  <a:prstClr val="white"/>
                </a:solidFill>
              </a:rPr>
              <a:t> + WEBSERVER</a:t>
            </a:r>
            <a:endParaRPr lang="en-US" dirty="0">
              <a:solidFill>
                <a:prstClr val="white"/>
              </a:solidFill>
            </a:endParaRPr>
          </a:p>
        </p:txBody>
      </p:sp>
      <p:cxnSp>
        <p:nvCxnSpPr>
          <p:cNvPr id="34" name="Connettore 2 33">
            <a:extLst>
              <a:ext uri="{FF2B5EF4-FFF2-40B4-BE49-F238E27FC236}">
                <a16:creationId xmlns:a16="http://schemas.microsoft.com/office/drawing/2014/main" xmlns="" id="{AEE9F5BD-4810-42B9-947D-E7F01CBB14A5}"/>
              </a:ext>
            </a:extLst>
          </p:cNvPr>
          <p:cNvCxnSpPr/>
          <p:nvPr/>
        </p:nvCxnSpPr>
        <p:spPr>
          <a:xfrm>
            <a:off x="8450227" y="2561825"/>
            <a:ext cx="0" cy="803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xmlns="" id="{178CCBE6-F102-431A-B2DA-0FE4A0D25980}"/>
              </a:ext>
            </a:extLst>
          </p:cNvPr>
          <p:cNvCxnSpPr>
            <a:stCxn id="25" idx="3"/>
          </p:cNvCxnSpPr>
          <p:nvPr/>
        </p:nvCxnSpPr>
        <p:spPr>
          <a:xfrm flipV="1">
            <a:off x="6909001" y="3940176"/>
            <a:ext cx="818212" cy="5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ttangolo 35">
            <a:extLst>
              <a:ext uri="{FF2B5EF4-FFF2-40B4-BE49-F238E27FC236}">
                <a16:creationId xmlns:a16="http://schemas.microsoft.com/office/drawing/2014/main" xmlns="" id="{58E4A184-BC99-4036-9F78-976F547B905A}"/>
              </a:ext>
            </a:extLst>
          </p:cNvPr>
          <p:cNvSpPr/>
          <p:nvPr/>
        </p:nvSpPr>
        <p:spPr>
          <a:xfrm>
            <a:off x="9709344" y="4070263"/>
            <a:ext cx="920531" cy="544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LORA</a:t>
            </a:r>
          </a:p>
        </p:txBody>
      </p:sp>
      <p:sp>
        <p:nvSpPr>
          <p:cNvPr id="37" name="Rettangolo 36">
            <a:extLst>
              <a:ext uri="{FF2B5EF4-FFF2-40B4-BE49-F238E27FC236}">
                <a16:creationId xmlns:a16="http://schemas.microsoft.com/office/drawing/2014/main" xmlns="" id="{B53C0211-ABE0-4995-B4BD-1E876A387666}"/>
              </a:ext>
            </a:extLst>
          </p:cNvPr>
          <p:cNvSpPr/>
          <p:nvPr/>
        </p:nvSpPr>
        <p:spPr>
          <a:xfrm>
            <a:off x="8571310" y="5146119"/>
            <a:ext cx="619591" cy="544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LAN</a:t>
            </a:r>
          </a:p>
        </p:txBody>
      </p:sp>
      <p:cxnSp>
        <p:nvCxnSpPr>
          <p:cNvPr id="38" name="Connettore 2 37">
            <a:extLst>
              <a:ext uri="{FF2B5EF4-FFF2-40B4-BE49-F238E27FC236}">
                <a16:creationId xmlns:a16="http://schemas.microsoft.com/office/drawing/2014/main" xmlns="" id="{E2C373ED-5A16-41AF-A8C9-8951B874DEE2}"/>
              </a:ext>
            </a:extLst>
          </p:cNvPr>
          <p:cNvCxnSpPr>
            <a:cxnSpLocks/>
            <a:endCxn id="37" idx="0"/>
          </p:cNvCxnSpPr>
          <p:nvPr/>
        </p:nvCxnSpPr>
        <p:spPr>
          <a:xfrm>
            <a:off x="8881104" y="4663825"/>
            <a:ext cx="0" cy="482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xmlns="" id="{B0ECBC5E-0173-4BBB-BA6C-F71BCCAA675E}"/>
              </a:ext>
            </a:extLst>
          </p:cNvPr>
          <p:cNvCxnSpPr>
            <a:cxnSpLocks/>
            <a:endCxn id="36" idx="1"/>
          </p:cNvCxnSpPr>
          <p:nvPr/>
        </p:nvCxnSpPr>
        <p:spPr>
          <a:xfrm>
            <a:off x="9275379" y="4342568"/>
            <a:ext cx="433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ttore a gomito 39">
            <a:extLst>
              <a:ext uri="{FF2B5EF4-FFF2-40B4-BE49-F238E27FC236}">
                <a16:creationId xmlns:a16="http://schemas.microsoft.com/office/drawing/2014/main" xmlns="" id="{EEBAC246-91F3-4108-893B-62EFB1D757AB}"/>
              </a:ext>
            </a:extLst>
          </p:cNvPr>
          <p:cNvCxnSpPr>
            <a:stCxn id="36" idx="3"/>
          </p:cNvCxnSpPr>
          <p:nvPr/>
        </p:nvCxnSpPr>
        <p:spPr>
          <a:xfrm flipV="1">
            <a:off x="10629875" y="4070265"/>
            <a:ext cx="421784" cy="272305"/>
          </a:xfrm>
          <a:prstGeom prst="bentConnector3">
            <a:avLst>
              <a:gd name="adj1" fmla="val 102098"/>
            </a:avLst>
          </a:prstGeom>
        </p:spPr>
        <p:style>
          <a:lnRef idx="1">
            <a:schemeClr val="accent1"/>
          </a:lnRef>
          <a:fillRef idx="0">
            <a:schemeClr val="accent1"/>
          </a:fillRef>
          <a:effectRef idx="0">
            <a:schemeClr val="accent1"/>
          </a:effectRef>
          <a:fontRef idx="minor">
            <a:schemeClr val="tx1"/>
          </a:fontRef>
        </p:style>
      </p:cxnSp>
      <p:cxnSp>
        <p:nvCxnSpPr>
          <p:cNvPr id="41" name="Connettore diritto 40">
            <a:extLst>
              <a:ext uri="{FF2B5EF4-FFF2-40B4-BE49-F238E27FC236}">
                <a16:creationId xmlns:a16="http://schemas.microsoft.com/office/drawing/2014/main" xmlns="" id="{B22BE689-2F8A-42FA-93D1-9F7FAF51C43F}"/>
              </a:ext>
            </a:extLst>
          </p:cNvPr>
          <p:cNvCxnSpPr/>
          <p:nvPr/>
        </p:nvCxnSpPr>
        <p:spPr>
          <a:xfrm flipH="1" flipV="1">
            <a:off x="10945334" y="3940175"/>
            <a:ext cx="106325" cy="311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ttore diritto 41">
            <a:extLst>
              <a:ext uri="{FF2B5EF4-FFF2-40B4-BE49-F238E27FC236}">
                <a16:creationId xmlns:a16="http://schemas.microsoft.com/office/drawing/2014/main" xmlns="" id="{9F0763BF-D0AD-4FEF-B11D-298FA6267A21}"/>
              </a:ext>
            </a:extLst>
          </p:cNvPr>
          <p:cNvCxnSpPr/>
          <p:nvPr/>
        </p:nvCxnSpPr>
        <p:spPr>
          <a:xfrm flipV="1">
            <a:off x="11063840" y="3940175"/>
            <a:ext cx="126771" cy="311451"/>
          </a:xfrm>
          <a:prstGeom prst="line">
            <a:avLst/>
          </a:prstGeom>
        </p:spPr>
        <p:style>
          <a:lnRef idx="1">
            <a:schemeClr val="accent1"/>
          </a:lnRef>
          <a:fillRef idx="0">
            <a:schemeClr val="accent1"/>
          </a:fillRef>
          <a:effectRef idx="0">
            <a:schemeClr val="accent1"/>
          </a:effectRef>
          <a:fontRef idx="minor">
            <a:schemeClr val="tx1"/>
          </a:fontRef>
        </p:style>
      </p:cxnSp>
      <p:sp>
        <p:nvSpPr>
          <p:cNvPr id="43" name="CasellaDiTesto 42">
            <a:extLst>
              <a:ext uri="{FF2B5EF4-FFF2-40B4-BE49-F238E27FC236}">
                <a16:creationId xmlns:a16="http://schemas.microsoft.com/office/drawing/2014/main" xmlns="" id="{6446379A-026D-4940-A0F5-C6EB53DC36BE}"/>
              </a:ext>
            </a:extLst>
          </p:cNvPr>
          <p:cNvSpPr txBox="1"/>
          <p:nvPr/>
        </p:nvSpPr>
        <p:spPr>
          <a:xfrm>
            <a:off x="9795102" y="1434952"/>
            <a:ext cx="2072875" cy="523220"/>
          </a:xfrm>
          <a:prstGeom prst="rect">
            <a:avLst/>
          </a:prstGeom>
          <a:noFill/>
        </p:spPr>
        <p:txBody>
          <a:bodyPr wrap="none" rtlCol="0">
            <a:spAutoFit/>
          </a:bodyPr>
          <a:lstStyle/>
          <a:p>
            <a:pPr defTabSz="457200"/>
            <a:r>
              <a:rPr lang="en-US" sz="1400" dirty="0">
                <a:solidFill>
                  <a:prstClr val="black"/>
                </a:solidFill>
              </a:rPr>
              <a:t>DUAL LEMO </a:t>
            </a:r>
          </a:p>
          <a:p>
            <a:pPr defTabSz="457200"/>
            <a:r>
              <a:rPr lang="en-US" sz="1400" dirty="0">
                <a:solidFill>
                  <a:prstClr val="black"/>
                </a:solidFill>
              </a:rPr>
              <a:t>PROGRAMMABLE IN/OUT</a:t>
            </a:r>
          </a:p>
        </p:txBody>
      </p:sp>
      <p:sp>
        <p:nvSpPr>
          <p:cNvPr id="44" name="Parentesi graffa chiusa 43">
            <a:extLst>
              <a:ext uri="{FF2B5EF4-FFF2-40B4-BE49-F238E27FC236}">
                <a16:creationId xmlns:a16="http://schemas.microsoft.com/office/drawing/2014/main" xmlns="" id="{F9327BFB-7BAC-48B7-9531-6410720CEF3D}"/>
              </a:ext>
            </a:extLst>
          </p:cNvPr>
          <p:cNvSpPr/>
          <p:nvPr/>
        </p:nvSpPr>
        <p:spPr>
          <a:xfrm>
            <a:off x="9633027" y="1454077"/>
            <a:ext cx="76317" cy="4448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sp>
        <p:nvSpPr>
          <p:cNvPr id="45" name="CasellaDiTesto 44">
            <a:extLst>
              <a:ext uri="{FF2B5EF4-FFF2-40B4-BE49-F238E27FC236}">
                <a16:creationId xmlns:a16="http://schemas.microsoft.com/office/drawing/2014/main" xmlns="" id="{BDB1AA4B-378B-4517-8847-C23D13CB6851}"/>
              </a:ext>
            </a:extLst>
          </p:cNvPr>
          <p:cNvSpPr txBox="1"/>
          <p:nvPr/>
        </p:nvSpPr>
        <p:spPr>
          <a:xfrm>
            <a:off x="5205587" y="1060895"/>
            <a:ext cx="542136" cy="307777"/>
          </a:xfrm>
          <a:prstGeom prst="rect">
            <a:avLst/>
          </a:prstGeom>
          <a:solidFill>
            <a:srgbClr val="FF0000"/>
          </a:solidFill>
        </p:spPr>
        <p:txBody>
          <a:bodyPr wrap="none" rtlCol="0">
            <a:spAutoFit/>
          </a:bodyPr>
          <a:lstStyle/>
          <a:p>
            <a:pPr defTabSz="457200"/>
            <a:r>
              <a:rPr lang="en-US" sz="1400" dirty="0">
                <a:solidFill>
                  <a:prstClr val="black"/>
                </a:solidFill>
              </a:rPr>
              <a:t>TMU</a:t>
            </a:r>
          </a:p>
        </p:txBody>
      </p:sp>
      <p:sp>
        <p:nvSpPr>
          <p:cNvPr id="46" name="Segnaposto piè di pagina 2">
            <a:extLst>
              <a:ext uri="{FF2B5EF4-FFF2-40B4-BE49-F238E27FC236}">
                <a16:creationId xmlns:a16="http://schemas.microsoft.com/office/drawing/2014/main" xmlns="" id="{208A4716-6FD8-4691-9AB9-5C4A627A2C7B}"/>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47" name="Rettangolo 46"/>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8519041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pic>
        <p:nvPicPr>
          <p:cNvPr id="6" name="Picture 2" descr="http://www.nuclearinstruments.eu/images/NIPM13.png">
            <a:extLst>
              <a:ext uri="{FF2B5EF4-FFF2-40B4-BE49-F238E27FC236}">
                <a16:creationId xmlns:a16="http://schemas.microsoft.com/office/drawing/2014/main" xmlns="" id="{EE53094E-B1E5-4CC5-A7BB-8E7FB81B32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1655075" y="2706322"/>
            <a:ext cx="2171648" cy="170511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xmlns="" id="{CE9114D3-6BB4-4BBE-93FF-1DD4C7D69F50}"/>
              </a:ext>
            </a:extLst>
          </p:cNvPr>
          <p:cNvSpPr txBox="1"/>
          <p:nvPr/>
        </p:nvSpPr>
        <p:spPr>
          <a:xfrm>
            <a:off x="881262" y="4530174"/>
            <a:ext cx="3292120" cy="369332"/>
          </a:xfrm>
          <a:prstGeom prst="rect">
            <a:avLst/>
          </a:prstGeom>
          <a:noFill/>
        </p:spPr>
        <p:txBody>
          <a:bodyPr wrap="none" rtlCol="0">
            <a:spAutoFit/>
          </a:bodyPr>
          <a:lstStyle/>
          <a:p>
            <a:pPr defTabSz="457200"/>
            <a:r>
              <a:rPr lang="en-US" dirty="0">
                <a:solidFill>
                  <a:prstClr val="black"/>
                </a:solidFill>
              </a:rPr>
              <a:t>Digital MCA + PSD + Fast Digitizer</a:t>
            </a:r>
          </a:p>
        </p:txBody>
      </p:sp>
      <p:sp>
        <p:nvSpPr>
          <p:cNvPr id="9" name="Freccia a destra 8">
            <a:extLst>
              <a:ext uri="{FF2B5EF4-FFF2-40B4-BE49-F238E27FC236}">
                <a16:creationId xmlns:a16="http://schemas.microsoft.com/office/drawing/2014/main" xmlns="" id="{D4FFC720-3D29-4428-8B0A-C69B95018015}"/>
              </a:ext>
            </a:extLst>
          </p:cNvPr>
          <p:cNvSpPr/>
          <p:nvPr/>
        </p:nvSpPr>
        <p:spPr>
          <a:xfrm>
            <a:off x="416559" y="5278056"/>
            <a:ext cx="11001867" cy="533726"/>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2" descr="Risultati immagini per gamma neutron discriminator">
            <a:extLst>
              <a:ext uri="{FF2B5EF4-FFF2-40B4-BE49-F238E27FC236}">
                <a16:creationId xmlns:a16="http://schemas.microsoft.com/office/drawing/2014/main" xmlns="" id="{F73D1272-2EBC-480D-AC0B-F5699777C7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262" y="881553"/>
            <a:ext cx="3289100" cy="1832560"/>
          </a:xfrm>
          <a:prstGeom prst="rect">
            <a:avLst/>
          </a:prstGeom>
          <a:noFill/>
          <a:extLst>
            <a:ext uri="{909E8E84-426E-40DD-AFC4-6F175D3DCCD1}">
              <a14:hiddenFill xmlns:a14="http://schemas.microsoft.com/office/drawing/2010/main">
                <a:solidFill>
                  <a:srgbClr val="FFFFFF"/>
                </a:solidFill>
              </a14:hiddenFill>
            </a:ext>
          </a:extLst>
        </p:spPr>
      </p:pic>
      <p:sp>
        <p:nvSpPr>
          <p:cNvPr id="11" name="Esplosione: 14 punte 10">
            <a:extLst>
              <a:ext uri="{FF2B5EF4-FFF2-40B4-BE49-F238E27FC236}">
                <a16:creationId xmlns:a16="http://schemas.microsoft.com/office/drawing/2014/main" xmlns="" id="{C7EB9ED3-E6C2-4507-A975-23E9B6855359}"/>
              </a:ext>
            </a:extLst>
          </p:cNvPr>
          <p:cNvSpPr/>
          <p:nvPr/>
        </p:nvSpPr>
        <p:spPr>
          <a:xfrm>
            <a:off x="4456253" y="1626243"/>
            <a:ext cx="3107523" cy="284737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black"/>
                </a:solidFill>
              </a:rPr>
              <a:t>Q4-2019</a:t>
            </a:r>
          </a:p>
          <a:p>
            <a:pPr algn="ctr" defTabSz="457200"/>
            <a:r>
              <a:rPr lang="en-US" dirty="0">
                <a:solidFill>
                  <a:prstClr val="black"/>
                </a:solidFill>
              </a:rPr>
              <a:t>(estimated)</a:t>
            </a:r>
          </a:p>
        </p:txBody>
      </p:sp>
      <p:sp>
        <p:nvSpPr>
          <p:cNvPr id="12" name="Segnaposto piè di pagina 2">
            <a:extLst>
              <a:ext uri="{FF2B5EF4-FFF2-40B4-BE49-F238E27FC236}">
                <a16:creationId xmlns:a16="http://schemas.microsoft.com/office/drawing/2014/main" xmlns="" id="{4AA08463-3913-4817-B3E6-BEA49DC8EA8A}"/>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13" name="Rettangolo 12"/>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5424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sp>
        <p:nvSpPr>
          <p:cNvPr id="6" name="CasellaDiTesto 5">
            <a:extLst>
              <a:ext uri="{FF2B5EF4-FFF2-40B4-BE49-F238E27FC236}">
                <a16:creationId xmlns:a16="http://schemas.microsoft.com/office/drawing/2014/main" xmlns="" id="{FFE657F8-1FC4-46CB-A59F-7A10C9437077}"/>
              </a:ext>
            </a:extLst>
          </p:cNvPr>
          <p:cNvSpPr txBox="1"/>
          <p:nvPr/>
        </p:nvSpPr>
        <p:spPr>
          <a:xfrm>
            <a:off x="4751409" y="910813"/>
            <a:ext cx="7064940" cy="3139321"/>
          </a:xfrm>
          <a:prstGeom prst="rect">
            <a:avLst/>
          </a:prstGeom>
          <a:noFill/>
        </p:spPr>
        <p:txBody>
          <a:bodyPr wrap="square" rtlCol="0">
            <a:spAutoFit/>
          </a:bodyPr>
          <a:lstStyle/>
          <a:p>
            <a:pPr defTabSz="457200"/>
            <a:r>
              <a:rPr lang="en-US" b="1" u="sng" dirty="0">
                <a:solidFill>
                  <a:prstClr val="black"/>
                </a:solidFill>
              </a:rPr>
              <a:t>Analog Output Only:</a:t>
            </a:r>
          </a:p>
          <a:p>
            <a:pPr defTabSz="457200"/>
            <a:endParaRPr lang="en-US" u="sng" dirty="0">
              <a:solidFill>
                <a:prstClr val="black"/>
              </a:solidFill>
            </a:endParaRPr>
          </a:p>
          <a:p>
            <a:pPr defTabSz="457200"/>
            <a:r>
              <a:rPr lang="en-US" u="sng" dirty="0">
                <a:solidFill>
                  <a:prstClr val="black"/>
                </a:solidFill>
              </a:rPr>
              <a:t>Woks exactly as a PMT but with integrated bias and charge amplifier</a:t>
            </a:r>
          </a:p>
          <a:p>
            <a:pPr defTabSz="457200"/>
            <a:endParaRPr lang="en-US" u="sng" dirty="0">
              <a:solidFill>
                <a:prstClr val="black"/>
              </a:solidFill>
            </a:endParaRPr>
          </a:p>
          <a:p>
            <a:pPr marL="285750" indent="-285750" defTabSz="457200">
              <a:buFont typeface="Arial" panose="020B0604020202020204" pitchFamily="34" charset="0"/>
              <a:buChar char="•"/>
            </a:pPr>
            <a:r>
              <a:rPr lang="en-US" dirty="0">
                <a:solidFill>
                  <a:prstClr val="black"/>
                </a:solidFill>
              </a:rPr>
              <a:t>Integrated charge amplifier with fast shaping </a:t>
            </a:r>
          </a:p>
          <a:p>
            <a:pPr marL="285750" indent="-285750" defTabSz="457200">
              <a:buFont typeface="Arial" panose="020B0604020202020204" pitchFamily="34" charset="0"/>
              <a:buChar char="•"/>
            </a:pPr>
            <a:r>
              <a:rPr lang="en-US" dirty="0">
                <a:solidFill>
                  <a:prstClr val="black"/>
                </a:solidFill>
              </a:rPr>
              <a:t>Output capable to drive 50R load</a:t>
            </a:r>
          </a:p>
          <a:p>
            <a:pPr marL="285750" indent="-285750" defTabSz="457200">
              <a:buFont typeface="Arial" panose="020B0604020202020204" pitchFamily="34" charset="0"/>
              <a:buChar char="•"/>
            </a:pPr>
            <a:r>
              <a:rPr lang="en-US" dirty="0">
                <a:solidFill>
                  <a:prstClr val="black"/>
                </a:solidFill>
              </a:rPr>
              <a:t>Integrated MCU to remote control and program Bias</a:t>
            </a:r>
          </a:p>
          <a:p>
            <a:pPr marL="285750" indent="-285750" defTabSz="457200">
              <a:buFont typeface="Arial" panose="020B0604020202020204" pitchFamily="34" charset="0"/>
              <a:buChar char="•"/>
            </a:pPr>
            <a:r>
              <a:rPr lang="en-US" dirty="0">
                <a:solidFill>
                  <a:prstClr val="black"/>
                </a:solidFill>
              </a:rPr>
              <a:t>Ethernet connectivity</a:t>
            </a:r>
          </a:p>
          <a:p>
            <a:pPr marL="285750" indent="-285750" defTabSz="457200">
              <a:buFont typeface="Arial" panose="020B0604020202020204" pitchFamily="34" charset="0"/>
              <a:buChar char="•"/>
            </a:pPr>
            <a:r>
              <a:rPr lang="en-US" dirty="0" err="1">
                <a:solidFill>
                  <a:prstClr val="black"/>
                </a:solidFill>
              </a:rPr>
              <a:t>SiPM</a:t>
            </a:r>
            <a:r>
              <a:rPr lang="en-US" dirty="0">
                <a:solidFill>
                  <a:prstClr val="black"/>
                </a:solidFill>
              </a:rPr>
              <a:t> HV</a:t>
            </a:r>
          </a:p>
          <a:p>
            <a:pPr marL="285750" indent="-285750" defTabSz="457200">
              <a:buFont typeface="Arial" panose="020B0604020202020204" pitchFamily="34" charset="0"/>
              <a:buChar char="•"/>
            </a:pPr>
            <a:r>
              <a:rPr lang="en-US" dirty="0">
                <a:solidFill>
                  <a:prstClr val="black"/>
                </a:solidFill>
              </a:rPr>
              <a:t>Automatic temperature compensation with HV feedback</a:t>
            </a:r>
          </a:p>
          <a:p>
            <a:pPr marL="285750" indent="-285750" defTabSz="457200">
              <a:buFont typeface="Arial" panose="020B0604020202020204" pitchFamily="34" charset="0"/>
              <a:buChar char="•"/>
            </a:pPr>
            <a:r>
              <a:rPr lang="en-US" dirty="0">
                <a:solidFill>
                  <a:prstClr val="black"/>
                </a:solidFill>
              </a:rPr>
              <a:t>Operate from 6 to 18V</a:t>
            </a:r>
          </a:p>
        </p:txBody>
      </p:sp>
      <p:pic>
        <p:nvPicPr>
          <p:cNvPr id="8" name="Picture 4" descr="http://www.nuclearinstruments.eu/images/nipm13-5.png">
            <a:extLst>
              <a:ext uri="{FF2B5EF4-FFF2-40B4-BE49-F238E27FC236}">
                <a16:creationId xmlns:a16="http://schemas.microsoft.com/office/drawing/2014/main" xmlns="" id="{5822B68B-FADB-4915-A809-2DACA73956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1843" y="4187140"/>
            <a:ext cx="3667375" cy="24355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nuclearinstruments.eu/images/nipm13-4.png">
            <a:extLst>
              <a:ext uri="{FF2B5EF4-FFF2-40B4-BE49-F238E27FC236}">
                <a16:creationId xmlns:a16="http://schemas.microsoft.com/office/drawing/2014/main" xmlns="" id="{E0C75BF9-FFF8-4853-8FB6-53D958D737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1940" y="4187140"/>
            <a:ext cx="3654408" cy="24355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o 9">
            <a:extLst>
              <a:ext uri="{FF2B5EF4-FFF2-40B4-BE49-F238E27FC236}">
                <a16:creationId xmlns:a16="http://schemas.microsoft.com/office/drawing/2014/main" xmlns="" id="{D1F13CA5-4CE6-4765-B2F1-F6D4EF3985A3}"/>
              </a:ext>
            </a:extLst>
          </p:cNvPr>
          <p:cNvGrpSpPr/>
          <p:nvPr/>
        </p:nvGrpSpPr>
        <p:grpSpPr>
          <a:xfrm>
            <a:off x="545307" y="1547165"/>
            <a:ext cx="4008337" cy="3471399"/>
            <a:chOff x="1624377" y="894861"/>
            <a:chExt cx="5660229" cy="5354204"/>
          </a:xfrm>
        </p:grpSpPr>
        <p:sp>
          <p:nvSpPr>
            <p:cNvPr id="11" name="Cubo 10">
              <a:extLst>
                <a:ext uri="{FF2B5EF4-FFF2-40B4-BE49-F238E27FC236}">
                  <a16:creationId xmlns:a16="http://schemas.microsoft.com/office/drawing/2014/main" xmlns="" id="{FA8EF983-151A-4A50-9B34-9480B13C74D4}"/>
                </a:ext>
              </a:extLst>
            </p:cNvPr>
            <p:cNvSpPr/>
            <p:nvPr/>
          </p:nvSpPr>
          <p:spPr>
            <a:xfrm>
              <a:off x="3015977" y="2465084"/>
              <a:ext cx="820004" cy="7671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sz="1200">
                <a:solidFill>
                  <a:prstClr val="white"/>
                </a:solidFill>
              </a:endParaRPr>
            </a:p>
          </p:txBody>
        </p:sp>
        <p:cxnSp>
          <p:nvCxnSpPr>
            <p:cNvPr id="12" name="Connettore 2 11">
              <a:extLst>
                <a:ext uri="{FF2B5EF4-FFF2-40B4-BE49-F238E27FC236}">
                  <a16:creationId xmlns:a16="http://schemas.microsoft.com/office/drawing/2014/main" xmlns="" id="{83014A9D-7EE5-458D-AA60-41D4223496CD}"/>
                </a:ext>
              </a:extLst>
            </p:cNvPr>
            <p:cNvCxnSpPr>
              <a:cxnSpLocks/>
              <a:endCxn id="11" idx="0"/>
            </p:cNvCxnSpPr>
            <p:nvPr/>
          </p:nvCxnSpPr>
          <p:spPr>
            <a:xfrm flipH="1">
              <a:off x="3521873" y="1861206"/>
              <a:ext cx="118654" cy="603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xmlns="" id="{2CDE0B72-C2D5-44EE-BAB4-F8F117083D16}"/>
                </a:ext>
              </a:extLst>
            </p:cNvPr>
            <p:cNvSpPr txBox="1"/>
            <p:nvPr/>
          </p:nvSpPr>
          <p:spPr>
            <a:xfrm>
              <a:off x="3037009" y="1490010"/>
              <a:ext cx="1198633" cy="427237"/>
            </a:xfrm>
            <a:prstGeom prst="rect">
              <a:avLst/>
            </a:prstGeom>
            <a:noFill/>
          </p:spPr>
          <p:txBody>
            <a:bodyPr wrap="none" rtlCol="0">
              <a:spAutoFit/>
            </a:bodyPr>
            <a:lstStyle/>
            <a:p>
              <a:pPr defTabSz="457200"/>
              <a:r>
                <a:rPr lang="it-IT" sz="1200" dirty="0" err="1">
                  <a:solidFill>
                    <a:prstClr val="black"/>
                  </a:solidFill>
                </a:rPr>
                <a:t>Scintillator</a:t>
              </a:r>
              <a:endParaRPr lang="it-IT" sz="1200" dirty="0">
                <a:solidFill>
                  <a:prstClr val="black"/>
                </a:solidFill>
              </a:endParaRPr>
            </a:p>
          </p:txBody>
        </p:sp>
        <p:cxnSp>
          <p:nvCxnSpPr>
            <p:cNvPr id="14" name="Connettore 2 13">
              <a:extLst>
                <a:ext uri="{FF2B5EF4-FFF2-40B4-BE49-F238E27FC236}">
                  <a16:creationId xmlns:a16="http://schemas.microsoft.com/office/drawing/2014/main" xmlns="" id="{B64DCA70-D6F8-4E7E-9D33-B322767E0AD6}"/>
                </a:ext>
              </a:extLst>
            </p:cNvPr>
            <p:cNvCxnSpPr>
              <a:cxnSpLocks/>
              <a:stCxn id="15" idx="2"/>
            </p:cNvCxnSpPr>
            <p:nvPr/>
          </p:nvCxnSpPr>
          <p:spPr>
            <a:xfrm flipH="1">
              <a:off x="4073319" y="1322098"/>
              <a:ext cx="407429" cy="772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xmlns="" id="{ED2378F3-FC27-423F-AFA6-11C13D0F1293}"/>
                </a:ext>
              </a:extLst>
            </p:cNvPr>
            <p:cNvSpPr txBox="1"/>
            <p:nvPr/>
          </p:nvSpPr>
          <p:spPr>
            <a:xfrm>
              <a:off x="4126263" y="894861"/>
              <a:ext cx="708967" cy="427237"/>
            </a:xfrm>
            <a:prstGeom prst="rect">
              <a:avLst/>
            </a:prstGeom>
            <a:noFill/>
          </p:spPr>
          <p:txBody>
            <a:bodyPr wrap="none" rtlCol="0">
              <a:spAutoFit/>
            </a:bodyPr>
            <a:lstStyle/>
            <a:p>
              <a:pPr defTabSz="457200"/>
              <a:r>
                <a:rPr lang="it-IT" sz="1200" dirty="0" err="1">
                  <a:solidFill>
                    <a:prstClr val="black"/>
                  </a:solidFill>
                </a:rPr>
                <a:t>SiPM</a:t>
              </a:r>
              <a:endParaRPr lang="it-IT" sz="1200" dirty="0">
                <a:solidFill>
                  <a:prstClr val="black"/>
                </a:solidFill>
              </a:endParaRPr>
            </a:p>
          </p:txBody>
        </p:sp>
        <p:cxnSp>
          <p:nvCxnSpPr>
            <p:cNvPr id="16" name="Connettore 2 15">
              <a:extLst>
                <a:ext uri="{FF2B5EF4-FFF2-40B4-BE49-F238E27FC236}">
                  <a16:creationId xmlns:a16="http://schemas.microsoft.com/office/drawing/2014/main" xmlns="" id="{2880B78D-ED34-4137-9550-58EFDA39FCDC}"/>
                </a:ext>
              </a:extLst>
            </p:cNvPr>
            <p:cNvCxnSpPr>
              <a:cxnSpLocks/>
            </p:cNvCxnSpPr>
            <p:nvPr/>
          </p:nvCxnSpPr>
          <p:spPr>
            <a:xfrm>
              <a:off x="6097610" y="2868360"/>
              <a:ext cx="6645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xmlns="" id="{CC323662-04AF-46A3-AED5-43905103E9A3}"/>
                </a:ext>
              </a:extLst>
            </p:cNvPr>
            <p:cNvSpPr txBox="1"/>
            <p:nvPr/>
          </p:nvSpPr>
          <p:spPr>
            <a:xfrm>
              <a:off x="5108714" y="2003359"/>
              <a:ext cx="810830" cy="427237"/>
            </a:xfrm>
            <a:prstGeom prst="rect">
              <a:avLst/>
            </a:prstGeom>
            <a:noFill/>
          </p:spPr>
          <p:txBody>
            <a:bodyPr wrap="none" rtlCol="0">
              <a:spAutoFit/>
            </a:bodyPr>
            <a:lstStyle/>
            <a:p>
              <a:pPr defTabSz="457200"/>
              <a:r>
                <a:rPr lang="it-IT" sz="1200" dirty="0">
                  <a:solidFill>
                    <a:prstClr val="black"/>
                  </a:solidFill>
                </a:rPr>
                <a:t>Q-PRE</a:t>
              </a:r>
            </a:p>
          </p:txBody>
        </p:sp>
        <p:cxnSp>
          <p:nvCxnSpPr>
            <p:cNvPr id="18" name="Connettore 2 17">
              <a:extLst>
                <a:ext uri="{FF2B5EF4-FFF2-40B4-BE49-F238E27FC236}">
                  <a16:creationId xmlns:a16="http://schemas.microsoft.com/office/drawing/2014/main" xmlns="" id="{E159BDE8-FE3F-4DA2-855F-681ED4241069}"/>
                </a:ext>
              </a:extLst>
            </p:cNvPr>
            <p:cNvCxnSpPr>
              <a:cxnSpLocks/>
            </p:cNvCxnSpPr>
            <p:nvPr/>
          </p:nvCxnSpPr>
          <p:spPr>
            <a:xfrm>
              <a:off x="6322357" y="2868360"/>
              <a:ext cx="0" cy="135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xmlns="" id="{5CAC570F-C2F3-4D73-B7B3-BFFDDA48B212}"/>
                </a:ext>
              </a:extLst>
            </p:cNvPr>
            <p:cNvSpPr/>
            <p:nvPr/>
          </p:nvSpPr>
          <p:spPr>
            <a:xfrm>
              <a:off x="4000212" y="2144712"/>
              <a:ext cx="146211" cy="144729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a:solidFill>
                  <a:prstClr val="white"/>
                </a:solidFill>
              </a:endParaRPr>
            </a:p>
          </p:txBody>
        </p:sp>
        <p:sp>
          <p:nvSpPr>
            <p:cNvPr id="21" name="Rettangolo 20">
              <a:extLst>
                <a:ext uri="{FF2B5EF4-FFF2-40B4-BE49-F238E27FC236}">
                  <a16:creationId xmlns:a16="http://schemas.microsoft.com/office/drawing/2014/main" xmlns="" id="{AFA53904-EDAF-45F7-9E38-74DD47490BC0}"/>
                </a:ext>
              </a:extLst>
            </p:cNvPr>
            <p:cNvSpPr/>
            <p:nvPr/>
          </p:nvSpPr>
          <p:spPr>
            <a:xfrm>
              <a:off x="3486433" y="4027205"/>
              <a:ext cx="1181670" cy="1081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dirty="0">
                  <a:solidFill>
                    <a:prstClr val="black"/>
                  </a:solidFill>
                </a:rPr>
                <a:t>HV</a:t>
              </a:r>
            </a:p>
          </p:txBody>
        </p:sp>
        <p:cxnSp>
          <p:nvCxnSpPr>
            <p:cNvPr id="22" name="Connettore 2 21">
              <a:extLst>
                <a:ext uri="{FF2B5EF4-FFF2-40B4-BE49-F238E27FC236}">
                  <a16:creationId xmlns:a16="http://schemas.microsoft.com/office/drawing/2014/main" xmlns="" id="{CF4AA48F-0824-4BF6-92AC-6FBDF58AE08A}"/>
                </a:ext>
              </a:extLst>
            </p:cNvPr>
            <p:cNvCxnSpPr>
              <a:stCxn id="21" idx="0"/>
              <a:endCxn id="19" idx="2"/>
            </p:cNvCxnSpPr>
            <p:nvPr/>
          </p:nvCxnSpPr>
          <p:spPr>
            <a:xfrm flipH="1" flipV="1">
              <a:off x="4073318" y="3592010"/>
              <a:ext cx="3950" cy="435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a gomito 22">
              <a:extLst>
                <a:ext uri="{FF2B5EF4-FFF2-40B4-BE49-F238E27FC236}">
                  <a16:creationId xmlns:a16="http://schemas.microsoft.com/office/drawing/2014/main" xmlns="" id="{54E57802-9B4F-4BB6-B827-2D0190722497}"/>
                </a:ext>
              </a:extLst>
            </p:cNvPr>
            <p:cNvCxnSpPr/>
            <p:nvPr/>
          </p:nvCxnSpPr>
          <p:spPr>
            <a:xfrm rot="16200000" flipH="1">
              <a:off x="3999015" y="3593366"/>
              <a:ext cx="581246" cy="286431"/>
            </a:xfrm>
            <a:prstGeom prst="bentConnector3">
              <a:avLst>
                <a:gd name="adj1" fmla="val -6098"/>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xmlns="" id="{6510E091-4C55-4AC9-ABD1-63622B96C105}"/>
                </a:ext>
              </a:extLst>
            </p:cNvPr>
            <p:cNvSpPr txBox="1"/>
            <p:nvPr/>
          </p:nvSpPr>
          <p:spPr>
            <a:xfrm>
              <a:off x="4388966" y="3611125"/>
              <a:ext cx="1940377" cy="379765"/>
            </a:xfrm>
            <a:prstGeom prst="rect">
              <a:avLst/>
            </a:prstGeom>
            <a:noFill/>
          </p:spPr>
          <p:txBody>
            <a:bodyPr wrap="none" rtlCol="0">
              <a:spAutoFit/>
            </a:bodyPr>
            <a:lstStyle/>
            <a:p>
              <a:pPr defTabSz="457200"/>
              <a:r>
                <a:rPr lang="en-US" sz="1000" dirty="0">
                  <a:solidFill>
                    <a:prstClr val="black"/>
                  </a:solidFill>
                </a:rPr>
                <a:t>Temperature feedback</a:t>
              </a:r>
            </a:p>
          </p:txBody>
        </p:sp>
        <p:sp>
          <p:nvSpPr>
            <p:cNvPr id="25" name="Triangolo isoscele 24">
              <a:extLst>
                <a:ext uri="{FF2B5EF4-FFF2-40B4-BE49-F238E27FC236}">
                  <a16:creationId xmlns:a16="http://schemas.microsoft.com/office/drawing/2014/main" xmlns="" id="{54D58F1F-A1D1-435E-9968-139077603BC5}"/>
                </a:ext>
              </a:extLst>
            </p:cNvPr>
            <p:cNvSpPr/>
            <p:nvPr/>
          </p:nvSpPr>
          <p:spPr>
            <a:xfrm rot="5400000">
              <a:off x="5109425" y="2411161"/>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a:solidFill>
                  <a:prstClr val="white"/>
                </a:solidFill>
              </a:endParaRPr>
            </a:p>
          </p:txBody>
        </p:sp>
        <p:cxnSp>
          <p:nvCxnSpPr>
            <p:cNvPr id="26" name="Connettore 2 25">
              <a:extLst>
                <a:ext uri="{FF2B5EF4-FFF2-40B4-BE49-F238E27FC236}">
                  <a16:creationId xmlns:a16="http://schemas.microsoft.com/office/drawing/2014/main" xmlns="" id="{7EC93289-07CC-487E-9FDF-1FE19398A09A}"/>
                </a:ext>
              </a:extLst>
            </p:cNvPr>
            <p:cNvCxnSpPr>
              <a:stCxn id="19" idx="3"/>
            </p:cNvCxnSpPr>
            <p:nvPr/>
          </p:nvCxnSpPr>
          <p:spPr>
            <a:xfrm>
              <a:off x="4146423" y="2868361"/>
              <a:ext cx="10361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xmlns="" id="{5ED73264-0DDB-462A-82B4-C6862797582F}"/>
                </a:ext>
              </a:extLst>
            </p:cNvPr>
            <p:cNvSpPr txBox="1"/>
            <p:nvPr/>
          </p:nvSpPr>
          <p:spPr>
            <a:xfrm>
              <a:off x="5792788" y="4169525"/>
              <a:ext cx="1491818" cy="712061"/>
            </a:xfrm>
            <a:prstGeom prst="rect">
              <a:avLst/>
            </a:prstGeom>
            <a:noFill/>
          </p:spPr>
          <p:txBody>
            <a:bodyPr wrap="none" rtlCol="0">
              <a:spAutoFit/>
            </a:bodyPr>
            <a:lstStyle/>
            <a:p>
              <a:pPr defTabSz="457200"/>
              <a:r>
                <a:rPr lang="it-IT" sz="1200" dirty="0">
                  <a:solidFill>
                    <a:prstClr val="black"/>
                  </a:solidFill>
                </a:rPr>
                <a:t>FAST ANALOG</a:t>
              </a:r>
            </a:p>
            <a:p>
              <a:pPr defTabSz="457200"/>
              <a:r>
                <a:rPr lang="it-IT" sz="1200" dirty="0">
                  <a:solidFill>
                    <a:prstClr val="black"/>
                  </a:solidFill>
                </a:rPr>
                <a:t>OUT (LEMO)</a:t>
              </a:r>
            </a:p>
          </p:txBody>
        </p:sp>
        <p:sp>
          <p:nvSpPr>
            <p:cNvPr id="28" name="Elaborazione 27">
              <a:extLst>
                <a:ext uri="{FF2B5EF4-FFF2-40B4-BE49-F238E27FC236}">
                  <a16:creationId xmlns:a16="http://schemas.microsoft.com/office/drawing/2014/main" xmlns="" id="{28A67B97-BD41-4C8F-B1E6-42C02546453F}"/>
                </a:ext>
              </a:extLst>
            </p:cNvPr>
            <p:cNvSpPr/>
            <p:nvPr/>
          </p:nvSpPr>
          <p:spPr>
            <a:xfrm>
              <a:off x="1624377" y="4024853"/>
              <a:ext cx="1472147" cy="12384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err="1">
                  <a:solidFill>
                    <a:prstClr val="white"/>
                  </a:solidFill>
                </a:rPr>
                <a:t>uCU</a:t>
              </a:r>
              <a:r>
                <a:rPr lang="en-US" sz="1050" dirty="0">
                  <a:solidFill>
                    <a:prstClr val="white"/>
                  </a:solidFill>
                </a:rPr>
                <a:t> + WEBSERVER</a:t>
              </a:r>
              <a:endParaRPr lang="en-US" sz="1200" dirty="0">
                <a:solidFill>
                  <a:prstClr val="white"/>
                </a:solidFill>
              </a:endParaRPr>
            </a:p>
          </p:txBody>
        </p:sp>
        <p:sp>
          <p:nvSpPr>
            <p:cNvPr id="29" name="Rettangolo 28">
              <a:extLst>
                <a:ext uri="{FF2B5EF4-FFF2-40B4-BE49-F238E27FC236}">
                  <a16:creationId xmlns:a16="http://schemas.microsoft.com/office/drawing/2014/main" xmlns="" id="{B27D34F8-37CA-474A-9EC0-C80887D7EA03}"/>
                </a:ext>
              </a:extLst>
            </p:cNvPr>
            <p:cNvSpPr/>
            <p:nvPr/>
          </p:nvSpPr>
          <p:spPr>
            <a:xfrm>
              <a:off x="2033349" y="5704455"/>
              <a:ext cx="619590" cy="544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dirty="0">
                  <a:solidFill>
                    <a:prstClr val="white"/>
                  </a:solidFill>
                </a:rPr>
                <a:t>LAN</a:t>
              </a:r>
            </a:p>
          </p:txBody>
        </p:sp>
        <p:cxnSp>
          <p:nvCxnSpPr>
            <p:cNvPr id="30" name="Connettore 2 29">
              <a:extLst>
                <a:ext uri="{FF2B5EF4-FFF2-40B4-BE49-F238E27FC236}">
                  <a16:creationId xmlns:a16="http://schemas.microsoft.com/office/drawing/2014/main" xmlns="" id="{D674F7EF-A311-4D88-BB47-A3BC11EC7BD1}"/>
                </a:ext>
              </a:extLst>
            </p:cNvPr>
            <p:cNvCxnSpPr>
              <a:cxnSpLocks/>
              <a:endCxn id="29" idx="0"/>
            </p:cNvCxnSpPr>
            <p:nvPr/>
          </p:nvCxnSpPr>
          <p:spPr>
            <a:xfrm>
              <a:off x="2343144" y="5222161"/>
              <a:ext cx="0" cy="482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xmlns="" id="{31F064D5-295E-4E58-B9D8-FC5D19C539F0}"/>
                </a:ext>
              </a:extLst>
            </p:cNvPr>
            <p:cNvCxnSpPr/>
            <p:nvPr/>
          </p:nvCxnSpPr>
          <p:spPr>
            <a:xfrm>
              <a:off x="3096524" y="4562245"/>
              <a:ext cx="3899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Segnaposto piè di pagina 2">
            <a:extLst>
              <a:ext uri="{FF2B5EF4-FFF2-40B4-BE49-F238E27FC236}">
                <a16:creationId xmlns:a16="http://schemas.microsoft.com/office/drawing/2014/main" xmlns="" id="{69C867E9-8ADE-4CEC-B7F2-2DCF8507D9E3}"/>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33" name="Rettangolo 32"/>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231155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sp>
        <p:nvSpPr>
          <p:cNvPr id="6" name="CasellaDiTesto 5">
            <a:extLst>
              <a:ext uri="{FF2B5EF4-FFF2-40B4-BE49-F238E27FC236}">
                <a16:creationId xmlns:a16="http://schemas.microsoft.com/office/drawing/2014/main" xmlns="" id="{9C5344BD-FDE8-4CB9-BF20-36E52C191483}"/>
              </a:ext>
            </a:extLst>
          </p:cNvPr>
          <p:cNvSpPr txBox="1"/>
          <p:nvPr/>
        </p:nvSpPr>
        <p:spPr>
          <a:xfrm>
            <a:off x="2759123" y="673723"/>
            <a:ext cx="7064940" cy="1477328"/>
          </a:xfrm>
          <a:prstGeom prst="rect">
            <a:avLst/>
          </a:prstGeom>
          <a:noFill/>
        </p:spPr>
        <p:txBody>
          <a:bodyPr wrap="square" rtlCol="0">
            <a:spAutoFit/>
          </a:bodyPr>
          <a:lstStyle/>
          <a:p>
            <a:pPr defTabSz="457200"/>
            <a:r>
              <a:rPr lang="en-US" b="1" u="sng" dirty="0">
                <a:solidFill>
                  <a:prstClr val="black"/>
                </a:solidFill>
              </a:rPr>
              <a:t>TMU (Time Measurement Unit):</a:t>
            </a:r>
          </a:p>
          <a:p>
            <a:pPr defTabSz="457200"/>
            <a:endParaRPr lang="en-US" u="sng" dirty="0">
              <a:solidFill>
                <a:prstClr val="black"/>
              </a:solidFill>
            </a:endParaRPr>
          </a:p>
          <a:p>
            <a:pPr defTabSz="457200"/>
            <a:r>
              <a:rPr lang="en-US" u="sng" dirty="0">
                <a:solidFill>
                  <a:prstClr val="black"/>
                </a:solidFill>
              </a:rPr>
              <a:t>Replace PMT, Pre, Discriminator, and all time-based unit like coincidence/veto/trigger logic, scaler, TDC, timestamp, time of flight spectrum</a:t>
            </a:r>
          </a:p>
        </p:txBody>
      </p:sp>
      <p:grpSp>
        <p:nvGrpSpPr>
          <p:cNvPr id="8" name="Gruppo 7">
            <a:extLst>
              <a:ext uri="{FF2B5EF4-FFF2-40B4-BE49-F238E27FC236}">
                <a16:creationId xmlns:a16="http://schemas.microsoft.com/office/drawing/2014/main" xmlns="" id="{D206F397-3D55-4829-A0FE-FBB622F7F522}"/>
              </a:ext>
            </a:extLst>
          </p:cNvPr>
          <p:cNvGrpSpPr/>
          <p:nvPr/>
        </p:nvGrpSpPr>
        <p:grpSpPr>
          <a:xfrm>
            <a:off x="889000" y="2263750"/>
            <a:ext cx="10982981" cy="4289451"/>
            <a:chOff x="880642" y="1008263"/>
            <a:chExt cx="10988346" cy="5172369"/>
          </a:xfrm>
        </p:grpSpPr>
        <p:sp>
          <p:nvSpPr>
            <p:cNvPr id="9" name="Cubo 8">
              <a:extLst>
                <a:ext uri="{FF2B5EF4-FFF2-40B4-BE49-F238E27FC236}">
                  <a16:creationId xmlns:a16="http://schemas.microsoft.com/office/drawing/2014/main" xmlns="" id="{13A08F06-77A4-46F1-92E6-5694B9DA7EA6}"/>
                </a:ext>
              </a:extLst>
            </p:cNvPr>
            <p:cNvSpPr/>
            <p:nvPr/>
          </p:nvSpPr>
          <p:spPr>
            <a:xfrm>
              <a:off x="880642" y="3536899"/>
              <a:ext cx="820004" cy="7671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cxnSp>
          <p:nvCxnSpPr>
            <p:cNvPr id="10" name="Connettore 2 9">
              <a:extLst>
                <a:ext uri="{FF2B5EF4-FFF2-40B4-BE49-F238E27FC236}">
                  <a16:creationId xmlns:a16="http://schemas.microsoft.com/office/drawing/2014/main" xmlns="" id="{AFD0B3A1-3963-45EC-A210-84796B08AF75}"/>
                </a:ext>
              </a:extLst>
            </p:cNvPr>
            <p:cNvCxnSpPr>
              <a:cxnSpLocks/>
              <a:endCxn id="9" idx="0"/>
            </p:cNvCxnSpPr>
            <p:nvPr/>
          </p:nvCxnSpPr>
          <p:spPr>
            <a:xfrm flipH="1">
              <a:off x="1386538" y="2933021"/>
              <a:ext cx="118654" cy="603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xmlns="" id="{FA916204-F093-45CA-8A8A-43B465CE6A1D}"/>
                </a:ext>
              </a:extLst>
            </p:cNvPr>
            <p:cNvSpPr txBox="1"/>
            <p:nvPr/>
          </p:nvSpPr>
          <p:spPr>
            <a:xfrm>
              <a:off x="901674" y="2561824"/>
              <a:ext cx="1182247" cy="445353"/>
            </a:xfrm>
            <a:prstGeom prst="rect">
              <a:avLst/>
            </a:prstGeom>
            <a:noFill/>
          </p:spPr>
          <p:txBody>
            <a:bodyPr wrap="none" rtlCol="0">
              <a:spAutoFit/>
            </a:bodyPr>
            <a:lstStyle/>
            <a:p>
              <a:pPr defTabSz="457200"/>
              <a:r>
                <a:rPr lang="it-IT" dirty="0" err="1">
                  <a:solidFill>
                    <a:prstClr val="black"/>
                  </a:solidFill>
                </a:rPr>
                <a:t>Scintillator</a:t>
              </a:r>
              <a:endParaRPr lang="it-IT" dirty="0">
                <a:solidFill>
                  <a:prstClr val="black"/>
                </a:solidFill>
              </a:endParaRPr>
            </a:p>
          </p:txBody>
        </p:sp>
        <p:cxnSp>
          <p:nvCxnSpPr>
            <p:cNvPr id="12" name="Connettore 2 11">
              <a:extLst>
                <a:ext uri="{FF2B5EF4-FFF2-40B4-BE49-F238E27FC236}">
                  <a16:creationId xmlns:a16="http://schemas.microsoft.com/office/drawing/2014/main" xmlns="" id="{8CBA2AF5-BCC7-4D60-85FC-17B6E784016B}"/>
                </a:ext>
              </a:extLst>
            </p:cNvPr>
            <p:cNvCxnSpPr>
              <a:cxnSpLocks/>
              <a:stCxn id="13" idx="2"/>
            </p:cNvCxnSpPr>
            <p:nvPr/>
          </p:nvCxnSpPr>
          <p:spPr>
            <a:xfrm flipH="1">
              <a:off x="1937990" y="2412032"/>
              <a:ext cx="382679" cy="75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xmlns="" id="{6183060C-5AED-4A88-826A-118E4F479DB0}"/>
                </a:ext>
              </a:extLst>
            </p:cNvPr>
            <p:cNvSpPr txBox="1"/>
            <p:nvPr/>
          </p:nvSpPr>
          <p:spPr>
            <a:xfrm>
              <a:off x="1990930" y="1966679"/>
              <a:ext cx="659477" cy="445353"/>
            </a:xfrm>
            <a:prstGeom prst="rect">
              <a:avLst/>
            </a:prstGeom>
            <a:noFill/>
          </p:spPr>
          <p:txBody>
            <a:bodyPr wrap="none" rtlCol="0">
              <a:spAutoFit/>
            </a:bodyPr>
            <a:lstStyle/>
            <a:p>
              <a:pPr defTabSz="457200"/>
              <a:r>
                <a:rPr lang="it-IT" dirty="0" err="1">
                  <a:solidFill>
                    <a:prstClr val="black"/>
                  </a:solidFill>
                </a:rPr>
                <a:t>SiPM</a:t>
              </a:r>
              <a:endParaRPr lang="it-IT" dirty="0">
                <a:solidFill>
                  <a:prstClr val="black"/>
                </a:solidFill>
              </a:endParaRPr>
            </a:p>
          </p:txBody>
        </p:sp>
        <p:cxnSp>
          <p:nvCxnSpPr>
            <p:cNvPr id="14" name="Connettore 2 13">
              <a:extLst>
                <a:ext uri="{FF2B5EF4-FFF2-40B4-BE49-F238E27FC236}">
                  <a16:creationId xmlns:a16="http://schemas.microsoft.com/office/drawing/2014/main" xmlns="" id="{A5668B30-0D7D-4EA5-B9BD-F7364BD1C9B9}"/>
                </a:ext>
              </a:extLst>
            </p:cNvPr>
            <p:cNvCxnSpPr>
              <a:cxnSpLocks/>
            </p:cNvCxnSpPr>
            <p:nvPr/>
          </p:nvCxnSpPr>
          <p:spPr>
            <a:xfrm>
              <a:off x="3962275" y="3940175"/>
              <a:ext cx="2247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xmlns="" id="{6CDC9464-F6E1-4DC6-8D63-E267649DF4EB}"/>
                </a:ext>
              </a:extLst>
            </p:cNvPr>
            <p:cNvSpPr txBox="1"/>
            <p:nvPr/>
          </p:nvSpPr>
          <p:spPr>
            <a:xfrm>
              <a:off x="2973381" y="3075175"/>
              <a:ext cx="766931" cy="445353"/>
            </a:xfrm>
            <a:prstGeom prst="rect">
              <a:avLst/>
            </a:prstGeom>
            <a:noFill/>
          </p:spPr>
          <p:txBody>
            <a:bodyPr wrap="none" rtlCol="0">
              <a:spAutoFit/>
            </a:bodyPr>
            <a:lstStyle/>
            <a:p>
              <a:pPr defTabSz="457200"/>
              <a:r>
                <a:rPr lang="it-IT" dirty="0">
                  <a:solidFill>
                    <a:prstClr val="black"/>
                  </a:solidFill>
                </a:rPr>
                <a:t>Q-PRE</a:t>
              </a:r>
            </a:p>
          </p:txBody>
        </p:sp>
        <p:cxnSp>
          <p:nvCxnSpPr>
            <p:cNvPr id="16" name="Connettore 2 15">
              <a:extLst>
                <a:ext uri="{FF2B5EF4-FFF2-40B4-BE49-F238E27FC236}">
                  <a16:creationId xmlns:a16="http://schemas.microsoft.com/office/drawing/2014/main" xmlns="" id="{2AA2FD76-C569-40B7-A30A-CB067642324B}"/>
                </a:ext>
              </a:extLst>
            </p:cNvPr>
            <p:cNvCxnSpPr>
              <a:cxnSpLocks/>
            </p:cNvCxnSpPr>
            <p:nvPr/>
          </p:nvCxnSpPr>
          <p:spPr>
            <a:xfrm>
              <a:off x="4187022" y="3940175"/>
              <a:ext cx="0" cy="135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xmlns="" id="{D2449E8C-6F9C-4F54-A7AA-93A1CD43D38C}"/>
                </a:ext>
              </a:extLst>
            </p:cNvPr>
            <p:cNvSpPr txBox="1"/>
            <p:nvPr/>
          </p:nvSpPr>
          <p:spPr>
            <a:xfrm>
              <a:off x="9561895" y="3216527"/>
              <a:ext cx="1629512" cy="445353"/>
            </a:xfrm>
            <a:prstGeom prst="rect">
              <a:avLst/>
            </a:prstGeom>
            <a:noFill/>
          </p:spPr>
          <p:txBody>
            <a:bodyPr wrap="none" rtlCol="0">
              <a:spAutoFit/>
            </a:bodyPr>
            <a:lstStyle/>
            <a:p>
              <a:pPr defTabSz="457200"/>
              <a:r>
                <a:rPr lang="it-IT" dirty="0">
                  <a:solidFill>
                    <a:prstClr val="black"/>
                  </a:solidFill>
                </a:rPr>
                <a:t>Timing or LORA</a:t>
              </a:r>
            </a:p>
          </p:txBody>
        </p:sp>
        <p:sp>
          <p:nvSpPr>
            <p:cNvPr id="18" name="Rettangolo 17">
              <a:extLst>
                <a:ext uri="{FF2B5EF4-FFF2-40B4-BE49-F238E27FC236}">
                  <a16:creationId xmlns:a16="http://schemas.microsoft.com/office/drawing/2014/main" xmlns="" id="{F1226706-8BB5-4E4F-84EA-6C64A73582C1}"/>
                </a:ext>
              </a:extLst>
            </p:cNvPr>
            <p:cNvSpPr/>
            <p:nvPr/>
          </p:nvSpPr>
          <p:spPr>
            <a:xfrm>
              <a:off x="1864877" y="3216527"/>
              <a:ext cx="146211" cy="144729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ttangolo 18">
              <a:extLst>
                <a:ext uri="{FF2B5EF4-FFF2-40B4-BE49-F238E27FC236}">
                  <a16:creationId xmlns:a16="http://schemas.microsoft.com/office/drawing/2014/main" xmlns="" id="{D07D69E1-8B9A-462C-B333-D7B7F5CC6791}"/>
                </a:ext>
              </a:extLst>
            </p:cNvPr>
            <p:cNvSpPr/>
            <p:nvPr/>
          </p:nvSpPr>
          <p:spPr>
            <a:xfrm>
              <a:off x="1351098" y="5099020"/>
              <a:ext cx="1181670" cy="1081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black"/>
                  </a:solidFill>
                </a:rPr>
                <a:t>HV</a:t>
              </a:r>
            </a:p>
          </p:txBody>
        </p:sp>
        <p:cxnSp>
          <p:nvCxnSpPr>
            <p:cNvPr id="21" name="Connettore 2 20">
              <a:extLst>
                <a:ext uri="{FF2B5EF4-FFF2-40B4-BE49-F238E27FC236}">
                  <a16:creationId xmlns:a16="http://schemas.microsoft.com/office/drawing/2014/main" xmlns="" id="{75BCB07E-5D69-4062-B33E-C032A5894276}"/>
                </a:ext>
              </a:extLst>
            </p:cNvPr>
            <p:cNvCxnSpPr>
              <a:stCxn id="19" idx="0"/>
              <a:endCxn id="18" idx="2"/>
            </p:cNvCxnSpPr>
            <p:nvPr/>
          </p:nvCxnSpPr>
          <p:spPr>
            <a:xfrm flipH="1" flipV="1">
              <a:off x="1937983" y="4663825"/>
              <a:ext cx="3950" cy="435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a gomito 21">
              <a:extLst>
                <a:ext uri="{FF2B5EF4-FFF2-40B4-BE49-F238E27FC236}">
                  <a16:creationId xmlns:a16="http://schemas.microsoft.com/office/drawing/2014/main" xmlns="" id="{1E007869-D7FA-4AEB-B533-53DBAB417AAD}"/>
                </a:ext>
              </a:extLst>
            </p:cNvPr>
            <p:cNvCxnSpPr/>
            <p:nvPr/>
          </p:nvCxnSpPr>
          <p:spPr>
            <a:xfrm rot="16200000" flipH="1">
              <a:off x="1863680" y="4665181"/>
              <a:ext cx="581246" cy="286431"/>
            </a:xfrm>
            <a:prstGeom prst="bentConnector3">
              <a:avLst>
                <a:gd name="adj1" fmla="val -6098"/>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xmlns="" id="{D4BA5158-9440-4E07-A588-65F2FDA1D4CE}"/>
                </a:ext>
              </a:extLst>
            </p:cNvPr>
            <p:cNvSpPr txBox="1"/>
            <p:nvPr/>
          </p:nvSpPr>
          <p:spPr>
            <a:xfrm>
              <a:off x="2253629" y="4682939"/>
              <a:ext cx="1588004" cy="334015"/>
            </a:xfrm>
            <a:prstGeom prst="rect">
              <a:avLst/>
            </a:prstGeom>
            <a:noFill/>
          </p:spPr>
          <p:txBody>
            <a:bodyPr wrap="none" rtlCol="0">
              <a:spAutoFit/>
            </a:bodyPr>
            <a:lstStyle/>
            <a:p>
              <a:pPr defTabSz="457200"/>
              <a:r>
                <a:rPr lang="en-US" sz="1200" dirty="0">
                  <a:solidFill>
                    <a:prstClr val="black"/>
                  </a:solidFill>
                </a:rPr>
                <a:t>Temperature feedback</a:t>
              </a:r>
            </a:p>
          </p:txBody>
        </p:sp>
        <p:sp>
          <p:nvSpPr>
            <p:cNvPr id="24" name="Triangolo isoscele 23">
              <a:extLst>
                <a:ext uri="{FF2B5EF4-FFF2-40B4-BE49-F238E27FC236}">
                  <a16:creationId xmlns:a16="http://schemas.microsoft.com/office/drawing/2014/main" xmlns="" id="{C7B7C96E-D51A-4FBB-9F57-8C39F925F80B}"/>
                </a:ext>
              </a:extLst>
            </p:cNvPr>
            <p:cNvSpPr/>
            <p:nvPr/>
          </p:nvSpPr>
          <p:spPr>
            <a:xfrm rot="5400000">
              <a:off x="2974090" y="348297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25" name="Connettore 2 24">
              <a:extLst>
                <a:ext uri="{FF2B5EF4-FFF2-40B4-BE49-F238E27FC236}">
                  <a16:creationId xmlns:a16="http://schemas.microsoft.com/office/drawing/2014/main" xmlns="" id="{A8E35406-CE55-4B0E-96FA-CD22A4C3E72D}"/>
                </a:ext>
              </a:extLst>
            </p:cNvPr>
            <p:cNvCxnSpPr>
              <a:stCxn id="18" idx="3"/>
            </p:cNvCxnSpPr>
            <p:nvPr/>
          </p:nvCxnSpPr>
          <p:spPr>
            <a:xfrm>
              <a:off x="2011088" y="3940176"/>
              <a:ext cx="10361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xmlns="" id="{4AC5D566-4A8D-441F-82E6-300756A2DFED}"/>
                </a:ext>
              </a:extLst>
            </p:cNvPr>
            <p:cNvSpPr txBox="1"/>
            <p:nvPr/>
          </p:nvSpPr>
          <p:spPr>
            <a:xfrm>
              <a:off x="3657451" y="5241340"/>
              <a:ext cx="1486646" cy="779368"/>
            </a:xfrm>
            <a:prstGeom prst="rect">
              <a:avLst/>
            </a:prstGeom>
            <a:noFill/>
          </p:spPr>
          <p:txBody>
            <a:bodyPr wrap="none" rtlCol="0">
              <a:spAutoFit/>
            </a:bodyPr>
            <a:lstStyle/>
            <a:p>
              <a:pPr defTabSz="457200"/>
              <a:r>
                <a:rPr lang="it-IT" dirty="0">
                  <a:solidFill>
                    <a:prstClr val="black"/>
                  </a:solidFill>
                </a:rPr>
                <a:t>FAST ANALOG</a:t>
              </a:r>
            </a:p>
            <a:p>
              <a:pPr defTabSz="457200"/>
              <a:r>
                <a:rPr lang="it-IT" dirty="0">
                  <a:solidFill>
                    <a:prstClr val="black"/>
                  </a:solidFill>
                </a:rPr>
                <a:t>OUT (LEMO)</a:t>
              </a:r>
            </a:p>
          </p:txBody>
        </p:sp>
        <p:grpSp>
          <p:nvGrpSpPr>
            <p:cNvPr id="27" name="Gruppo 26">
              <a:extLst>
                <a:ext uri="{FF2B5EF4-FFF2-40B4-BE49-F238E27FC236}">
                  <a16:creationId xmlns:a16="http://schemas.microsoft.com/office/drawing/2014/main" xmlns="" id="{3734D06C-9A8D-4645-8213-D48B9DFBD56F}"/>
                </a:ext>
              </a:extLst>
            </p:cNvPr>
            <p:cNvGrpSpPr/>
            <p:nvPr/>
          </p:nvGrpSpPr>
          <p:grpSpPr>
            <a:xfrm>
              <a:off x="5119830" y="1008263"/>
              <a:ext cx="4700242" cy="2179822"/>
              <a:chOff x="5353475" y="1005619"/>
              <a:chExt cx="4700242" cy="2179822"/>
            </a:xfrm>
          </p:grpSpPr>
          <p:pic>
            <p:nvPicPr>
              <p:cNvPr id="36" name="Immagine 35">
                <a:extLst>
                  <a:ext uri="{FF2B5EF4-FFF2-40B4-BE49-F238E27FC236}">
                    <a16:creationId xmlns:a16="http://schemas.microsoft.com/office/drawing/2014/main" xmlns="" id="{B47F509A-4333-486F-9B55-F2816C361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475" y="1005619"/>
                <a:ext cx="4700242" cy="2179822"/>
              </a:xfrm>
              <a:prstGeom prst="rect">
                <a:avLst/>
              </a:prstGeom>
              <a:ln>
                <a:solidFill>
                  <a:schemeClr val="accent2">
                    <a:lumMod val="75000"/>
                  </a:schemeClr>
                </a:solidFill>
              </a:ln>
            </p:spPr>
          </p:pic>
          <p:sp>
            <p:nvSpPr>
              <p:cNvPr id="37" name="Rettangolo 36">
                <a:extLst>
                  <a:ext uri="{FF2B5EF4-FFF2-40B4-BE49-F238E27FC236}">
                    <a16:creationId xmlns:a16="http://schemas.microsoft.com/office/drawing/2014/main" xmlns="" id="{C26DB385-66FC-4260-A658-239CA9920BBA}"/>
                  </a:ext>
                </a:extLst>
              </p:cNvPr>
              <p:cNvSpPr/>
              <p:nvPr/>
            </p:nvSpPr>
            <p:spPr>
              <a:xfrm>
                <a:off x="5439232" y="1451431"/>
                <a:ext cx="1063509" cy="122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8" name="Rettangolo 37">
                <a:extLst>
                  <a:ext uri="{FF2B5EF4-FFF2-40B4-BE49-F238E27FC236}">
                    <a16:creationId xmlns:a16="http://schemas.microsoft.com/office/drawing/2014/main" xmlns="" id="{372F5DFA-3513-43A0-998C-C5BF1FD2E53A}"/>
                  </a:ext>
                </a:extLst>
              </p:cNvPr>
              <p:cNvSpPr/>
              <p:nvPr/>
            </p:nvSpPr>
            <p:spPr>
              <a:xfrm>
                <a:off x="8760017" y="2608521"/>
                <a:ext cx="1227499" cy="15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cxnSp>
          <p:nvCxnSpPr>
            <p:cNvPr id="28" name="Connettore a gomito 27">
              <a:extLst>
                <a:ext uri="{FF2B5EF4-FFF2-40B4-BE49-F238E27FC236}">
                  <a16:creationId xmlns:a16="http://schemas.microsoft.com/office/drawing/2014/main" xmlns="" id="{71659123-F2E1-473E-B056-AE6A2418C47F}"/>
                </a:ext>
              </a:extLst>
            </p:cNvPr>
            <p:cNvCxnSpPr>
              <a:cxnSpLocks/>
            </p:cNvCxnSpPr>
            <p:nvPr/>
          </p:nvCxnSpPr>
          <p:spPr>
            <a:xfrm rot="5400000" flipH="1" flipV="1">
              <a:off x="4082201" y="1741262"/>
              <a:ext cx="2303735" cy="2094095"/>
            </a:xfrm>
            <a:prstGeom prst="bentConnector3">
              <a:avLst>
                <a:gd name="adj1" fmla="val 100461"/>
              </a:avLst>
            </a:prstGeom>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xmlns="" id="{9512B7A1-93DD-451D-956B-D718E7A89E5D}"/>
                </a:ext>
              </a:extLst>
            </p:cNvPr>
            <p:cNvSpPr/>
            <p:nvPr/>
          </p:nvSpPr>
          <p:spPr>
            <a:xfrm>
              <a:off x="8571309" y="2297282"/>
              <a:ext cx="1061717" cy="313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0" name="Elaborazione 29">
              <a:extLst>
                <a:ext uri="{FF2B5EF4-FFF2-40B4-BE49-F238E27FC236}">
                  <a16:creationId xmlns:a16="http://schemas.microsoft.com/office/drawing/2014/main" xmlns="" id="{FEF6B69E-B166-409E-AE7F-1D1A520030ED}"/>
                </a:ext>
              </a:extLst>
            </p:cNvPr>
            <p:cNvSpPr/>
            <p:nvPr/>
          </p:nvSpPr>
          <p:spPr>
            <a:xfrm>
              <a:off x="7803230" y="3376441"/>
              <a:ext cx="1472147" cy="12384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err="1">
                  <a:solidFill>
                    <a:prstClr val="white"/>
                  </a:solidFill>
                </a:rPr>
                <a:t>uCU</a:t>
              </a:r>
              <a:r>
                <a:rPr lang="en-US" sz="1400" dirty="0">
                  <a:solidFill>
                    <a:prstClr val="white"/>
                  </a:solidFill>
                </a:rPr>
                <a:t> + WEBSERVER</a:t>
              </a:r>
              <a:endParaRPr lang="en-US" dirty="0">
                <a:solidFill>
                  <a:prstClr val="white"/>
                </a:solidFill>
              </a:endParaRPr>
            </a:p>
          </p:txBody>
        </p:sp>
        <p:cxnSp>
          <p:nvCxnSpPr>
            <p:cNvPr id="31" name="Connettore 2 30">
              <a:extLst>
                <a:ext uri="{FF2B5EF4-FFF2-40B4-BE49-F238E27FC236}">
                  <a16:creationId xmlns:a16="http://schemas.microsoft.com/office/drawing/2014/main" xmlns="" id="{EB680204-3A49-4D2C-840A-EFC574B46071}"/>
                </a:ext>
              </a:extLst>
            </p:cNvPr>
            <p:cNvCxnSpPr/>
            <p:nvPr/>
          </p:nvCxnSpPr>
          <p:spPr>
            <a:xfrm>
              <a:off x="8450226" y="2561825"/>
              <a:ext cx="0" cy="803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ttangolo 31">
              <a:extLst>
                <a:ext uri="{FF2B5EF4-FFF2-40B4-BE49-F238E27FC236}">
                  <a16:creationId xmlns:a16="http://schemas.microsoft.com/office/drawing/2014/main" xmlns="" id="{9AC36FBD-975A-46E9-9F0A-6046F7EDE524}"/>
                </a:ext>
              </a:extLst>
            </p:cNvPr>
            <p:cNvSpPr/>
            <p:nvPr/>
          </p:nvSpPr>
          <p:spPr>
            <a:xfrm>
              <a:off x="8526373" y="5146119"/>
              <a:ext cx="664526" cy="544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100" dirty="0">
                  <a:solidFill>
                    <a:prstClr val="white"/>
                  </a:solidFill>
                </a:rPr>
                <a:t>LAN</a:t>
              </a:r>
            </a:p>
          </p:txBody>
        </p:sp>
        <p:cxnSp>
          <p:nvCxnSpPr>
            <p:cNvPr id="33" name="Connettore 2 32">
              <a:extLst>
                <a:ext uri="{FF2B5EF4-FFF2-40B4-BE49-F238E27FC236}">
                  <a16:creationId xmlns:a16="http://schemas.microsoft.com/office/drawing/2014/main" xmlns="" id="{BF835283-2D06-40DB-BC2A-BFAB12FDDB0B}"/>
                </a:ext>
              </a:extLst>
            </p:cNvPr>
            <p:cNvCxnSpPr>
              <a:cxnSpLocks/>
              <a:endCxn id="32" idx="0"/>
            </p:cNvCxnSpPr>
            <p:nvPr/>
          </p:nvCxnSpPr>
          <p:spPr>
            <a:xfrm flipH="1">
              <a:off x="8858636" y="4663826"/>
              <a:ext cx="22470" cy="482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xmlns="" id="{71468E1A-55EE-43BE-9124-95AE4237C049}"/>
                </a:ext>
              </a:extLst>
            </p:cNvPr>
            <p:cNvSpPr txBox="1"/>
            <p:nvPr/>
          </p:nvSpPr>
          <p:spPr>
            <a:xfrm>
              <a:off x="9795100" y="1434951"/>
              <a:ext cx="2073888" cy="630917"/>
            </a:xfrm>
            <a:prstGeom prst="rect">
              <a:avLst/>
            </a:prstGeom>
            <a:noFill/>
          </p:spPr>
          <p:txBody>
            <a:bodyPr wrap="none" rtlCol="0">
              <a:spAutoFit/>
            </a:bodyPr>
            <a:lstStyle/>
            <a:p>
              <a:pPr defTabSz="457200"/>
              <a:r>
                <a:rPr lang="en-US" sz="1400" dirty="0">
                  <a:solidFill>
                    <a:prstClr val="black"/>
                  </a:solidFill>
                </a:rPr>
                <a:t>DUAL LEMO </a:t>
              </a:r>
            </a:p>
            <a:p>
              <a:pPr defTabSz="457200"/>
              <a:r>
                <a:rPr lang="en-US" sz="1400" dirty="0">
                  <a:solidFill>
                    <a:prstClr val="black"/>
                  </a:solidFill>
                </a:rPr>
                <a:t>PROGRAMMABLE IN/OUT</a:t>
              </a:r>
            </a:p>
          </p:txBody>
        </p:sp>
        <p:sp>
          <p:nvSpPr>
            <p:cNvPr id="35" name="Parentesi graffa chiusa 34">
              <a:extLst>
                <a:ext uri="{FF2B5EF4-FFF2-40B4-BE49-F238E27FC236}">
                  <a16:creationId xmlns:a16="http://schemas.microsoft.com/office/drawing/2014/main" xmlns="" id="{17E18F4F-4CF1-4240-8439-33F8D6D9A222}"/>
                </a:ext>
              </a:extLst>
            </p:cNvPr>
            <p:cNvSpPr/>
            <p:nvPr/>
          </p:nvSpPr>
          <p:spPr>
            <a:xfrm>
              <a:off x="9633026" y="1454075"/>
              <a:ext cx="76317" cy="4448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endParaRPr>
            </a:p>
          </p:txBody>
        </p:sp>
      </p:grpSp>
      <p:sp>
        <p:nvSpPr>
          <p:cNvPr id="41" name="Esplosione: 14 punte 40">
            <a:extLst>
              <a:ext uri="{FF2B5EF4-FFF2-40B4-BE49-F238E27FC236}">
                <a16:creationId xmlns:a16="http://schemas.microsoft.com/office/drawing/2014/main" xmlns="" id="{F73498DB-3362-417F-806A-DE4090CF836C}"/>
              </a:ext>
            </a:extLst>
          </p:cNvPr>
          <p:cNvSpPr/>
          <p:nvPr/>
        </p:nvSpPr>
        <p:spPr>
          <a:xfrm>
            <a:off x="89067" y="667347"/>
            <a:ext cx="2540319" cy="2101276"/>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err="1">
                <a:solidFill>
                  <a:prstClr val="black"/>
                </a:solidFill>
              </a:rPr>
              <a:t>i</a:t>
            </a:r>
            <a:r>
              <a:rPr lang="en-US" dirty="0">
                <a:solidFill>
                  <a:prstClr val="black"/>
                </a:solidFill>
              </a:rPr>
              <a:t>-Spector PLUS</a:t>
            </a:r>
          </a:p>
        </p:txBody>
      </p:sp>
      <p:sp>
        <p:nvSpPr>
          <p:cNvPr id="39" name="Segnaposto piè di pagina 2">
            <a:extLst>
              <a:ext uri="{FF2B5EF4-FFF2-40B4-BE49-F238E27FC236}">
                <a16:creationId xmlns:a16="http://schemas.microsoft.com/office/drawing/2014/main" xmlns="" id="{D9BD7ED1-27C6-4770-AEF2-C1C16257F7B9}"/>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40" name="Rettangolo 39"/>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368264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sp>
        <p:nvSpPr>
          <p:cNvPr id="6" name="Memoria ad accesso diretto 5">
            <a:extLst>
              <a:ext uri="{FF2B5EF4-FFF2-40B4-BE49-F238E27FC236}">
                <a16:creationId xmlns:a16="http://schemas.microsoft.com/office/drawing/2014/main" xmlns="" id="{8B05AD01-5BC6-43BD-BAB4-7006290BB37D}"/>
              </a:ext>
            </a:extLst>
          </p:cNvPr>
          <p:cNvSpPr/>
          <p:nvPr/>
        </p:nvSpPr>
        <p:spPr>
          <a:xfrm>
            <a:off x="769145" y="1701476"/>
            <a:ext cx="1944547"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Memoria ad accesso diretto 7">
            <a:extLst>
              <a:ext uri="{FF2B5EF4-FFF2-40B4-BE49-F238E27FC236}">
                <a16:creationId xmlns:a16="http://schemas.microsoft.com/office/drawing/2014/main" xmlns="" id="{E6932052-7508-445A-9741-9B913A8CCBA3}"/>
              </a:ext>
            </a:extLst>
          </p:cNvPr>
          <p:cNvSpPr/>
          <p:nvPr/>
        </p:nvSpPr>
        <p:spPr>
          <a:xfrm rot="10800000">
            <a:off x="4434461" y="1701476"/>
            <a:ext cx="1944547"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Esplosione: 8 punte 8">
            <a:extLst>
              <a:ext uri="{FF2B5EF4-FFF2-40B4-BE49-F238E27FC236}">
                <a16:creationId xmlns:a16="http://schemas.microsoft.com/office/drawing/2014/main" xmlns="" id="{417E39A3-63FF-4ACC-B23B-6A2D665C0601}"/>
              </a:ext>
            </a:extLst>
          </p:cNvPr>
          <p:cNvSpPr/>
          <p:nvPr/>
        </p:nvSpPr>
        <p:spPr>
          <a:xfrm>
            <a:off x="3327723" y="1950331"/>
            <a:ext cx="416688" cy="422476"/>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10" name="Connettore 2 9">
            <a:extLst>
              <a:ext uri="{FF2B5EF4-FFF2-40B4-BE49-F238E27FC236}">
                <a16:creationId xmlns:a16="http://schemas.microsoft.com/office/drawing/2014/main" xmlns="" id="{50318095-A800-4DED-9E21-E3352FFEDC7A}"/>
              </a:ext>
            </a:extLst>
          </p:cNvPr>
          <p:cNvCxnSpPr>
            <a:stCxn id="9" idx="1"/>
          </p:cNvCxnSpPr>
          <p:nvPr/>
        </p:nvCxnSpPr>
        <p:spPr>
          <a:xfrm flipH="1">
            <a:off x="2494344" y="2118834"/>
            <a:ext cx="833379" cy="1090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xmlns="" id="{51015847-4CBE-4645-A132-5E5B42BF5097}"/>
              </a:ext>
            </a:extLst>
          </p:cNvPr>
          <p:cNvCxnSpPr>
            <a:stCxn id="9" idx="3"/>
          </p:cNvCxnSpPr>
          <p:nvPr/>
        </p:nvCxnSpPr>
        <p:spPr>
          <a:xfrm flipV="1">
            <a:off x="3744409" y="2193399"/>
            <a:ext cx="862315" cy="168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curvo 11">
            <a:extLst>
              <a:ext uri="{FF2B5EF4-FFF2-40B4-BE49-F238E27FC236}">
                <a16:creationId xmlns:a16="http://schemas.microsoft.com/office/drawing/2014/main" xmlns="" id="{869F8C6B-7D45-494A-9F6D-DB889F51AB6B}"/>
              </a:ext>
            </a:extLst>
          </p:cNvPr>
          <p:cNvCxnSpPr>
            <a:stCxn id="6" idx="1"/>
            <a:endCxn id="8" idx="1"/>
          </p:cNvCxnSpPr>
          <p:nvPr/>
        </p:nvCxnSpPr>
        <p:spPr>
          <a:xfrm rot="10800000" flipH="1">
            <a:off x="769146" y="2115271"/>
            <a:ext cx="5609863" cy="12700"/>
          </a:xfrm>
          <a:prstGeom prst="curvedConnector5">
            <a:avLst>
              <a:gd name="adj1" fmla="val -4075"/>
              <a:gd name="adj2" fmla="val 5058228"/>
              <a:gd name="adj3" fmla="val 104075"/>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xmlns="" id="{7DD5A602-751A-4115-8337-4446431E9258}"/>
              </a:ext>
            </a:extLst>
          </p:cNvPr>
          <p:cNvSpPr txBox="1"/>
          <p:nvPr/>
        </p:nvSpPr>
        <p:spPr>
          <a:xfrm>
            <a:off x="6711257" y="1461827"/>
            <a:ext cx="1388522" cy="369332"/>
          </a:xfrm>
          <a:prstGeom prst="rect">
            <a:avLst/>
          </a:prstGeom>
          <a:noFill/>
        </p:spPr>
        <p:txBody>
          <a:bodyPr wrap="none" rtlCol="0">
            <a:spAutoFit/>
          </a:bodyPr>
          <a:lstStyle/>
          <a:p>
            <a:pPr defTabSz="457200"/>
            <a:r>
              <a:rPr lang="en-US" dirty="0">
                <a:solidFill>
                  <a:prstClr val="black"/>
                </a:solidFill>
              </a:rPr>
              <a:t>LEMO CABLE</a:t>
            </a:r>
          </a:p>
        </p:txBody>
      </p:sp>
      <p:pic>
        <p:nvPicPr>
          <p:cNvPr id="14" name="Picture 2" descr="Risultati immagini per PC SCREEN">
            <a:extLst>
              <a:ext uri="{FF2B5EF4-FFF2-40B4-BE49-F238E27FC236}">
                <a16:creationId xmlns:a16="http://schemas.microsoft.com/office/drawing/2014/main" xmlns="" id="{21D1A0E6-0176-4EA7-A026-1EA5767DFF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2802" y="1075732"/>
            <a:ext cx="2029356" cy="1725072"/>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xmlns="" id="{9F67EF34-4C80-4C2B-845C-5F6DFB6CF7AD}"/>
              </a:ext>
            </a:extLst>
          </p:cNvPr>
          <p:cNvSpPr txBox="1"/>
          <p:nvPr/>
        </p:nvSpPr>
        <p:spPr>
          <a:xfrm>
            <a:off x="9109277" y="1216663"/>
            <a:ext cx="1371529" cy="923330"/>
          </a:xfrm>
          <a:prstGeom prst="rect">
            <a:avLst/>
          </a:prstGeom>
          <a:noFill/>
        </p:spPr>
        <p:txBody>
          <a:bodyPr wrap="none" rtlCol="0">
            <a:spAutoFit/>
          </a:bodyPr>
          <a:lstStyle/>
          <a:p>
            <a:pPr defTabSz="457200"/>
            <a:r>
              <a:rPr lang="en-US" dirty="0">
                <a:solidFill>
                  <a:prstClr val="black"/>
                </a:solidFill>
              </a:rPr>
              <a:t>DT1: 122123</a:t>
            </a:r>
          </a:p>
          <a:p>
            <a:pPr defTabSz="457200"/>
            <a:r>
              <a:rPr lang="en-US" dirty="0">
                <a:solidFill>
                  <a:prstClr val="black"/>
                </a:solidFill>
              </a:rPr>
              <a:t>DT2: 1112</a:t>
            </a:r>
          </a:p>
          <a:p>
            <a:pPr defTabSz="457200"/>
            <a:r>
              <a:rPr lang="en-US" dirty="0">
                <a:solidFill>
                  <a:prstClr val="black"/>
                </a:solidFill>
              </a:rPr>
              <a:t>COINC: 123</a:t>
            </a:r>
          </a:p>
        </p:txBody>
      </p:sp>
      <p:sp>
        <p:nvSpPr>
          <p:cNvPr id="16" name="CasellaDiTesto 15">
            <a:extLst>
              <a:ext uri="{FF2B5EF4-FFF2-40B4-BE49-F238E27FC236}">
                <a16:creationId xmlns:a16="http://schemas.microsoft.com/office/drawing/2014/main" xmlns="" id="{DE3B3217-242F-4B59-AB1A-13B4F5BD3F09}"/>
              </a:ext>
            </a:extLst>
          </p:cNvPr>
          <p:cNvSpPr txBox="1"/>
          <p:nvPr/>
        </p:nvSpPr>
        <p:spPr>
          <a:xfrm>
            <a:off x="2344860" y="984952"/>
            <a:ext cx="2458430" cy="369332"/>
          </a:xfrm>
          <a:prstGeom prst="rect">
            <a:avLst/>
          </a:prstGeom>
          <a:solidFill>
            <a:schemeClr val="accent6">
              <a:lumMod val="40000"/>
              <a:lumOff val="60000"/>
            </a:schemeClr>
          </a:solidFill>
        </p:spPr>
        <p:txBody>
          <a:bodyPr wrap="none" rtlCol="0">
            <a:spAutoFit/>
          </a:bodyPr>
          <a:lstStyle/>
          <a:p>
            <a:pPr defTabSz="457200"/>
            <a:r>
              <a:rPr lang="en-US" dirty="0">
                <a:solidFill>
                  <a:prstClr val="black"/>
                </a:solidFill>
              </a:rPr>
              <a:t>COINCIDENCE COUNTER</a:t>
            </a:r>
          </a:p>
        </p:txBody>
      </p:sp>
      <p:grpSp>
        <p:nvGrpSpPr>
          <p:cNvPr id="17" name="Gruppo 16">
            <a:extLst>
              <a:ext uri="{FF2B5EF4-FFF2-40B4-BE49-F238E27FC236}">
                <a16:creationId xmlns:a16="http://schemas.microsoft.com/office/drawing/2014/main" xmlns="" id="{A1A77AE0-B2F3-4E74-9805-45497F442003}"/>
              </a:ext>
            </a:extLst>
          </p:cNvPr>
          <p:cNvGrpSpPr/>
          <p:nvPr/>
        </p:nvGrpSpPr>
        <p:grpSpPr>
          <a:xfrm>
            <a:off x="769144" y="3553237"/>
            <a:ext cx="5711284" cy="2466138"/>
            <a:chOff x="70504" y="2918997"/>
            <a:chExt cx="7739764" cy="3203196"/>
          </a:xfrm>
        </p:grpSpPr>
        <p:sp>
          <p:nvSpPr>
            <p:cNvPr id="18" name="Memoria ad accesso diretto 17">
              <a:extLst>
                <a:ext uri="{FF2B5EF4-FFF2-40B4-BE49-F238E27FC236}">
                  <a16:creationId xmlns:a16="http://schemas.microsoft.com/office/drawing/2014/main" xmlns="" id="{72B23DFD-71EE-4F92-8E25-40337641DB9C}"/>
                </a:ext>
              </a:extLst>
            </p:cNvPr>
            <p:cNvSpPr/>
            <p:nvPr/>
          </p:nvSpPr>
          <p:spPr>
            <a:xfrm>
              <a:off x="2048719" y="4208062"/>
              <a:ext cx="1215342"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a:solidFill>
                  <a:prstClr val="white"/>
                </a:solidFill>
              </a:endParaRPr>
            </a:p>
          </p:txBody>
        </p:sp>
        <p:sp>
          <p:nvSpPr>
            <p:cNvPr id="19" name="Memoria ad accesso diretto 18">
              <a:extLst>
                <a:ext uri="{FF2B5EF4-FFF2-40B4-BE49-F238E27FC236}">
                  <a16:creationId xmlns:a16="http://schemas.microsoft.com/office/drawing/2014/main" xmlns="" id="{A0F39AD9-487D-4AC0-926A-7EDB4D4F3A08}"/>
                </a:ext>
              </a:extLst>
            </p:cNvPr>
            <p:cNvSpPr/>
            <p:nvPr/>
          </p:nvSpPr>
          <p:spPr>
            <a:xfrm rot="16200000">
              <a:off x="3395725" y="5154260"/>
              <a:ext cx="1108273"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a:solidFill>
                  <a:prstClr val="white"/>
                </a:solidFill>
              </a:endParaRPr>
            </a:p>
          </p:txBody>
        </p:sp>
        <p:sp>
          <p:nvSpPr>
            <p:cNvPr id="21" name="Memoria ad accesso diretto 20">
              <a:extLst>
                <a:ext uri="{FF2B5EF4-FFF2-40B4-BE49-F238E27FC236}">
                  <a16:creationId xmlns:a16="http://schemas.microsoft.com/office/drawing/2014/main" xmlns="" id="{186BB1F8-A330-4D5B-A554-6EC243AB50AD}"/>
                </a:ext>
              </a:extLst>
            </p:cNvPr>
            <p:cNvSpPr/>
            <p:nvPr/>
          </p:nvSpPr>
          <p:spPr>
            <a:xfrm rot="10800000">
              <a:off x="4803290" y="4208725"/>
              <a:ext cx="1108273"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a:solidFill>
                  <a:prstClr val="white"/>
                </a:solidFill>
              </a:endParaRPr>
            </a:p>
          </p:txBody>
        </p:sp>
        <p:sp>
          <p:nvSpPr>
            <p:cNvPr id="22" name="Memoria ad accesso diretto 21">
              <a:extLst>
                <a:ext uri="{FF2B5EF4-FFF2-40B4-BE49-F238E27FC236}">
                  <a16:creationId xmlns:a16="http://schemas.microsoft.com/office/drawing/2014/main" xmlns="" id="{A54AB1F0-D5AB-4649-BA5A-EFE7823E475C}"/>
                </a:ext>
              </a:extLst>
            </p:cNvPr>
            <p:cNvSpPr/>
            <p:nvPr/>
          </p:nvSpPr>
          <p:spPr>
            <a:xfrm rot="5400000">
              <a:off x="3395724" y="3059339"/>
              <a:ext cx="1108273"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a:solidFill>
                  <a:prstClr val="white"/>
                </a:solidFill>
              </a:endParaRPr>
            </a:p>
          </p:txBody>
        </p:sp>
        <p:cxnSp>
          <p:nvCxnSpPr>
            <p:cNvPr id="23" name="Connettore curvo 22">
              <a:extLst>
                <a:ext uri="{FF2B5EF4-FFF2-40B4-BE49-F238E27FC236}">
                  <a16:creationId xmlns:a16="http://schemas.microsoft.com/office/drawing/2014/main" xmlns="" id="{6C2EBACA-BD13-47C4-9F2C-47802A5C2A4B}"/>
                </a:ext>
              </a:extLst>
            </p:cNvPr>
            <p:cNvCxnSpPr>
              <a:endCxn id="21" idx="1"/>
            </p:cNvCxnSpPr>
            <p:nvPr/>
          </p:nvCxnSpPr>
          <p:spPr>
            <a:xfrm>
              <a:off x="4175567" y="2918997"/>
              <a:ext cx="1735996" cy="1703523"/>
            </a:xfrm>
            <a:prstGeom prst="curvedConnector3">
              <a:avLst>
                <a:gd name="adj1" fmla="val 113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curvo 23">
              <a:extLst>
                <a:ext uri="{FF2B5EF4-FFF2-40B4-BE49-F238E27FC236}">
                  <a16:creationId xmlns:a16="http://schemas.microsoft.com/office/drawing/2014/main" xmlns="" id="{0D1466DE-3BE6-476D-B6A1-42289CE1BBE2}"/>
                </a:ext>
              </a:extLst>
            </p:cNvPr>
            <p:cNvCxnSpPr>
              <a:endCxn id="19" idx="1"/>
            </p:cNvCxnSpPr>
            <p:nvPr/>
          </p:nvCxnSpPr>
          <p:spPr>
            <a:xfrm rot="10800000" flipV="1">
              <a:off x="3949863" y="4751408"/>
              <a:ext cx="1961701" cy="1370784"/>
            </a:xfrm>
            <a:prstGeom prst="curvedConnector4">
              <a:avLst>
                <a:gd name="adj1" fmla="val -18702"/>
                <a:gd name="adj2" fmla="val 10643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curvo 24">
              <a:extLst>
                <a:ext uri="{FF2B5EF4-FFF2-40B4-BE49-F238E27FC236}">
                  <a16:creationId xmlns:a16="http://schemas.microsoft.com/office/drawing/2014/main" xmlns="" id="{9FFAA846-AFA7-4C91-BB36-81F6A57F9B93}"/>
                </a:ext>
              </a:extLst>
            </p:cNvPr>
            <p:cNvCxnSpPr>
              <a:stCxn id="19" idx="1"/>
              <a:endCxn id="18" idx="1"/>
            </p:cNvCxnSpPr>
            <p:nvPr/>
          </p:nvCxnSpPr>
          <p:spPr>
            <a:xfrm rot="5400000" flipH="1">
              <a:off x="2249123" y="4421454"/>
              <a:ext cx="1500335" cy="1901143"/>
            </a:xfrm>
            <a:prstGeom prst="curvedConnector4">
              <a:avLst>
                <a:gd name="adj1" fmla="val -5883"/>
                <a:gd name="adj2" fmla="val 112024"/>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2" descr="Risultati immagini per caen digitizer">
              <a:extLst>
                <a:ext uri="{FF2B5EF4-FFF2-40B4-BE49-F238E27FC236}">
                  <a16:creationId xmlns:a16="http://schemas.microsoft.com/office/drawing/2014/main" xmlns="" id="{B2052C61-818D-4375-9C9F-B060030F22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558" y="3205884"/>
              <a:ext cx="1277008" cy="87466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ttore curvo 26">
              <a:extLst>
                <a:ext uri="{FF2B5EF4-FFF2-40B4-BE49-F238E27FC236}">
                  <a16:creationId xmlns:a16="http://schemas.microsoft.com/office/drawing/2014/main" xmlns="" id="{4C472066-22CB-48CD-AC07-09AE6B27B25F}"/>
                </a:ext>
              </a:extLst>
            </p:cNvPr>
            <p:cNvCxnSpPr>
              <a:stCxn id="18" idx="1"/>
            </p:cNvCxnSpPr>
            <p:nvPr/>
          </p:nvCxnSpPr>
          <p:spPr>
            <a:xfrm rot="10800000">
              <a:off x="1197929" y="3634451"/>
              <a:ext cx="850790" cy="98740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xmlns="" id="{95449BBB-034C-4CC9-94AE-16FF513A2195}"/>
                </a:ext>
              </a:extLst>
            </p:cNvPr>
            <p:cNvSpPr txBox="1"/>
            <p:nvPr/>
          </p:nvSpPr>
          <p:spPr>
            <a:xfrm>
              <a:off x="70504" y="4272744"/>
              <a:ext cx="1614485" cy="399763"/>
            </a:xfrm>
            <a:prstGeom prst="rect">
              <a:avLst/>
            </a:prstGeom>
            <a:noFill/>
          </p:spPr>
          <p:txBody>
            <a:bodyPr wrap="none" rtlCol="0">
              <a:spAutoFit/>
            </a:bodyPr>
            <a:lstStyle/>
            <a:p>
              <a:pPr defTabSz="457200"/>
              <a:r>
                <a:rPr lang="en-US" sz="1400" dirty="0">
                  <a:solidFill>
                    <a:prstClr val="black"/>
                  </a:solidFill>
                </a:rPr>
                <a:t>TRIGGER OUT</a:t>
              </a:r>
            </a:p>
          </p:txBody>
        </p:sp>
        <p:sp>
          <p:nvSpPr>
            <p:cNvPr id="29" name="CasellaDiTesto 28">
              <a:extLst>
                <a:ext uri="{FF2B5EF4-FFF2-40B4-BE49-F238E27FC236}">
                  <a16:creationId xmlns:a16="http://schemas.microsoft.com/office/drawing/2014/main" xmlns="" id="{6EC25771-610A-48ED-8AF3-E3DABA156EB6}"/>
                </a:ext>
              </a:extLst>
            </p:cNvPr>
            <p:cNvSpPr txBox="1"/>
            <p:nvPr/>
          </p:nvSpPr>
          <p:spPr>
            <a:xfrm>
              <a:off x="6180750" y="4705909"/>
              <a:ext cx="1629518" cy="399763"/>
            </a:xfrm>
            <a:prstGeom prst="rect">
              <a:avLst/>
            </a:prstGeom>
            <a:noFill/>
          </p:spPr>
          <p:txBody>
            <a:bodyPr wrap="none" rtlCol="0">
              <a:spAutoFit/>
            </a:bodyPr>
            <a:lstStyle/>
            <a:p>
              <a:pPr defTabSz="457200"/>
              <a:r>
                <a:rPr lang="en-US" sz="1400" dirty="0">
                  <a:solidFill>
                    <a:prstClr val="black"/>
                  </a:solidFill>
                </a:rPr>
                <a:t>LEMO CABLES</a:t>
              </a:r>
            </a:p>
          </p:txBody>
        </p:sp>
        <p:sp>
          <p:nvSpPr>
            <p:cNvPr id="30" name="Esplosione: 8 punte 29">
              <a:extLst>
                <a:ext uri="{FF2B5EF4-FFF2-40B4-BE49-F238E27FC236}">
                  <a16:creationId xmlns:a16="http://schemas.microsoft.com/office/drawing/2014/main" xmlns="" id="{77E34DD6-8A49-4EF3-9C92-80E4226DB1C4}"/>
                </a:ext>
              </a:extLst>
            </p:cNvPr>
            <p:cNvSpPr/>
            <p:nvPr/>
          </p:nvSpPr>
          <p:spPr>
            <a:xfrm>
              <a:off x="3852932" y="4347550"/>
              <a:ext cx="416688" cy="422476"/>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a:solidFill>
                  <a:prstClr val="white"/>
                </a:solidFill>
              </a:endParaRPr>
            </a:p>
          </p:txBody>
        </p:sp>
      </p:grpSp>
      <p:sp>
        <p:nvSpPr>
          <p:cNvPr id="31" name="CasellaDiTesto 30">
            <a:extLst>
              <a:ext uri="{FF2B5EF4-FFF2-40B4-BE49-F238E27FC236}">
                <a16:creationId xmlns:a16="http://schemas.microsoft.com/office/drawing/2014/main" xmlns="" id="{13FD3855-4C49-4968-969B-2AF84BFAC526}"/>
              </a:ext>
            </a:extLst>
          </p:cNvPr>
          <p:cNvSpPr txBox="1"/>
          <p:nvPr/>
        </p:nvSpPr>
        <p:spPr>
          <a:xfrm>
            <a:off x="2031948" y="2971626"/>
            <a:ext cx="3199658" cy="369332"/>
          </a:xfrm>
          <a:prstGeom prst="rect">
            <a:avLst/>
          </a:prstGeom>
          <a:solidFill>
            <a:schemeClr val="accent6">
              <a:lumMod val="40000"/>
              <a:lumOff val="60000"/>
            </a:schemeClr>
          </a:solidFill>
        </p:spPr>
        <p:txBody>
          <a:bodyPr wrap="none" rtlCol="0">
            <a:spAutoFit/>
          </a:bodyPr>
          <a:lstStyle/>
          <a:p>
            <a:pPr defTabSz="457200"/>
            <a:r>
              <a:rPr lang="en-US" dirty="0">
                <a:solidFill>
                  <a:prstClr val="black"/>
                </a:solidFill>
              </a:rPr>
              <a:t>MULTI-DEVICE TRIGGER SYSTEM</a:t>
            </a:r>
          </a:p>
        </p:txBody>
      </p:sp>
      <p:sp>
        <p:nvSpPr>
          <p:cNvPr id="32" name="Memoria ad accesso diretto 31">
            <a:extLst>
              <a:ext uri="{FF2B5EF4-FFF2-40B4-BE49-F238E27FC236}">
                <a16:creationId xmlns:a16="http://schemas.microsoft.com/office/drawing/2014/main" xmlns="" id="{6C42C0B9-8FA5-47D4-A2B1-51403EB31FAF}"/>
              </a:ext>
            </a:extLst>
          </p:cNvPr>
          <p:cNvSpPr/>
          <p:nvPr/>
        </p:nvSpPr>
        <p:spPr>
          <a:xfrm rot="10800000">
            <a:off x="8290761" y="4545687"/>
            <a:ext cx="1944547"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3" name="Esplosione: 8 punte 32">
            <a:extLst>
              <a:ext uri="{FF2B5EF4-FFF2-40B4-BE49-F238E27FC236}">
                <a16:creationId xmlns:a16="http://schemas.microsoft.com/office/drawing/2014/main" xmlns="" id="{95CAE910-5474-49C4-A625-4E64F1131083}"/>
              </a:ext>
            </a:extLst>
          </p:cNvPr>
          <p:cNvSpPr/>
          <p:nvPr/>
        </p:nvSpPr>
        <p:spPr>
          <a:xfrm>
            <a:off x="7158405" y="4815711"/>
            <a:ext cx="416688" cy="422476"/>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4" name="CasellaDiTesto 33">
            <a:extLst>
              <a:ext uri="{FF2B5EF4-FFF2-40B4-BE49-F238E27FC236}">
                <a16:creationId xmlns:a16="http://schemas.microsoft.com/office/drawing/2014/main" xmlns="" id="{4036F1E1-6FFE-4EFE-B8F3-6F155491CE9F}"/>
              </a:ext>
            </a:extLst>
          </p:cNvPr>
          <p:cNvSpPr txBox="1"/>
          <p:nvPr/>
        </p:nvSpPr>
        <p:spPr>
          <a:xfrm>
            <a:off x="7663205" y="2971626"/>
            <a:ext cx="2815964" cy="369332"/>
          </a:xfrm>
          <a:prstGeom prst="rect">
            <a:avLst/>
          </a:prstGeom>
          <a:solidFill>
            <a:schemeClr val="accent6">
              <a:lumMod val="40000"/>
              <a:lumOff val="60000"/>
            </a:schemeClr>
          </a:solidFill>
        </p:spPr>
        <p:txBody>
          <a:bodyPr wrap="none" rtlCol="0">
            <a:spAutoFit/>
          </a:bodyPr>
          <a:lstStyle/>
          <a:p>
            <a:pPr defTabSz="457200"/>
            <a:r>
              <a:rPr lang="en-US" dirty="0">
                <a:solidFill>
                  <a:prstClr val="black"/>
                </a:solidFill>
              </a:rPr>
              <a:t>SINGLE WINDOW ANALYSER</a:t>
            </a:r>
          </a:p>
        </p:txBody>
      </p:sp>
      <p:cxnSp>
        <p:nvCxnSpPr>
          <p:cNvPr id="35" name="Connettore 2 34">
            <a:extLst>
              <a:ext uri="{FF2B5EF4-FFF2-40B4-BE49-F238E27FC236}">
                <a16:creationId xmlns:a16="http://schemas.microsoft.com/office/drawing/2014/main" xmlns="" id="{FA541630-E26E-411F-97BF-B16750B29E44}"/>
              </a:ext>
            </a:extLst>
          </p:cNvPr>
          <p:cNvCxnSpPr/>
          <p:nvPr/>
        </p:nvCxnSpPr>
        <p:spPr>
          <a:xfrm flipV="1">
            <a:off x="7575093" y="4973551"/>
            <a:ext cx="862315" cy="168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6" name="Рисунок 1">
            <a:extLst>
              <a:ext uri="{FF2B5EF4-FFF2-40B4-BE49-F238E27FC236}">
                <a16:creationId xmlns:a16="http://schemas.microsoft.com/office/drawing/2014/main" xmlns="" id="{B76083D7-61F6-43E4-A250-10D0E0723A26}"/>
              </a:ext>
            </a:extLst>
          </p:cNvPr>
          <p:cNvPicPr>
            <a:picLocks noChangeAspect="1"/>
          </p:cNvPicPr>
          <p:nvPr/>
        </p:nvPicPr>
        <p:blipFill rotWithShape="1">
          <a:blip r:embed="rId6"/>
          <a:srcRect r="63219" b="59089"/>
          <a:stretch/>
        </p:blipFill>
        <p:spPr>
          <a:xfrm>
            <a:off x="6454259" y="3547502"/>
            <a:ext cx="1605549" cy="1068860"/>
          </a:xfrm>
          <a:prstGeom prst="rect">
            <a:avLst/>
          </a:prstGeom>
        </p:spPr>
      </p:pic>
      <p:cxnSp>
        <p:nvCxnSpPr>
          <p:cNvPr id="37" name="Connettore diritto 36">
            <a:extLst>
              <a:ext uri="{FF2B5EF4-FFF2-40B4-BE49-F238E27FC236}">
                <a16:creationId xmlns:a16="http://schemas.microsoft.com/office/drawing/2014/main" xmlns="" id="{1D4A4838-D3F3-48A8-8A4C-EDF32F930DBB}"/>
              </a:ext>
            </a:extLst>
          </p:cNvPr>
          <p:cNvCxnSpPr>
            <a:stCxn id="36" idx="0"/>
            <a:endCxn id="36" idx="2"/>
          </p:cNvCxnSpPr>
          <p:nvPr/>
        </p:nvCxnSpPr>
        <p:spPr>
          <a:xfrm>
            <a:off x="7257033" y="3547502"/>
            <a:ext cx="0" cy="10688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xmlns="" id="{65CFC338-218C-4DEC-8E6E-22E96A9A9037}"/>
              </a:ext>
            </a:extLst>
          </p:cNvPr>
          <p:cNvCxnSpPr/>
          <p:nvPr/>
        </p:nvCxnSpPr>
        <p:spPr>
          <a:xfrm>
            <a:off x="7091132" y="3561011"/>
            <a:ext cx="0" cy="10688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2" descr="Risultati immagini per PC SCREEN">
            <a:extLst>
              <a:ext uri="{FF2B5EF4-FFF2-40B4-BE49-F238E27FC236}">
                <a16:creationId xmlns:a16="http://schemas.microsoft.com/office/drawing/2014/main" xmlns="" id="{0A90F69D-B72C-487D-BA88-4BBF833473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9465" y="4190432"/>
            <a:ext cx="1718971" cy="146122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nettore diritto 39">
            <a:extLst>
              <a:ext uri="{FF2B5EF4-FFF2-40B4-BE49-F238E27FC236}">
                <a16:creationId xmlns:a16="http://schemas.microsoft.com/office/drawing/2014/main" xmlns="" id="{75DFE584-85DF-473D-81E1-FAC47D898873}"/>
              </a:ext>
            </a:extLst>
          </p:cNvPr>
          <p:cNvCxnSpPr/>
          <p:nvPr/>
        </p:nvCxnSpPr>
        <p:spPr>
          <a:xfrm>
            <a:off x="0" y="2800806"/>
            <a:ext cx="12192000" cy="407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diritto 40">
            <a:extLst>
              <a:ext uri="{FF2B5EF4-FFF2-40B4-BE49-F238E27FC236}">
                <a16:creationId xmlns:a16="http://schemas.microsoft.com/office/drawing/2014/main" xmlns="" id="{21C204D7-5EAE-42EF-BA73-0BB613A86866}"/>
              </a:ext>
            </a:extLst>
          </p:cNvPr>
          <p:cNvCxnSpPr>
            <a:cxnSpLocks/>
          </p:cNvCxnSpPr>
          <p:nvPr/>
        </p:nvCxnSpPr>
        <p:spPr>
          <a:xfrm flipH="1" flipV="1">
            <a:off x="6454257" y="2818514"/>
            <a:ext cx="26171" cy="36395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CasellaDiTesto 41">
            <a:extLst>
              <a:ext uri="{FF2B5EF4-FFF2-40B4-BE49-F238E27FC236}">
                <a16:creationId xmlns:a16="http://schemas.microsoft.com/office/drawing/2014/main" xmlns="" id="{302417F1-7E26-4E7D-A6B6-8BC2874A124C}"/>
              </a:ext>
            </a:extLst>
          </p:cNvPr>
          <p:cNvSpPr txBox="1"/>
          <p:nvPr/>
        </p:nvSpPr>
        <p:spPr>
          <a:xfrm>
            <a:off x="10868419" y="4510398"/>
            <a:ext cx="886781" cy="369332"/>
          </a:xfrm>
          <a:prstGeom prst="rect">
            <a:avLst/>
          </a:prstGeom>
          <a:noFill/>
        </p:spPr>
        <p:txBody>
          <a:bodyPr wrap="none" rtlCol="0">
            <a:spAutoFit/>
          </a:bodyPr>
          <a:lstStyle/>
          <a:p>
            <a:pPr defTabSz="457200"/>
            <a:r>
              <a:rPr lang="en-US" dirty="0">
                <a:solidFill>
                  <a:prstClr val="black"/>
                </a:solidFill>
              </a:rPr>
              <a:t>122211</a:t>
            </a:r>
          </a:p>
        </p:txBody>
      </p:sp>
    </p:spTree>
    <p:extLst>
      <p:ext uri="{BB962C8B-B14F-4D97-AF65-F5344CB8AC3E}">
        <p14:creationId xmlns:p14="http://schemas.microsoft.com/office/powerpoint/2010/main" val="305590624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sp>
        <p:nvSpPr>
          <p:cNvPr id="6" name="Memoria ad accesso diretto 5">
            <a:extLst>
              <a:ext uri="{FF2B5EF4-FFF2-40B4-BE49-F238E27FC236}">
                <a16:creationId xmlns:a16="http://schemas.microsoft.com/office/drawing/2014/main" xmlns="" id="{1F25F73D-0B4F-4197-A7ED-7A1CB6A139E8}"/>
              </a:ext>
            </a:extLst>
          </p:cNvPr>
          <p:cNvSpPr/>
          <p:nvPr/>
        </p:nvSpPr>
        <p:spPr>
          <a:xfrm rot="10800000">
            <a:off x="4434461" y="1701476"/>
            <a:ext cx="1944547"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CasellaDiTesto 7">
            <a:extLst>
              <a:ext uri="{FF2B5EF4-FFF2-40B4-BE49-F238E27FC236}">
                <a16:creationId xmlns:a16="http://schemas.microsoft.com/office/drawing/2014/main" xmlns="" id="{3F26C536-3ABF-44AE-BDCE-5339D5CDD90A}"/>
              </a:ext>
            </a:extLst>
          </p:cNvPr>
          <p:cNvSpPr txBox="1"/>
          <p:nvPr/>
        </p:nvSpPr>
        <p:spPr>
          <a:xfrm>
            <a:off x="4600588" y="4099725"/>
            <a:ext cx="1388522" cy="369332"/>
          </a:xfrm>
          <a:prstGeom prst="rect">
            <a:avLst/>
          </a:prstGeom>
          <a:noFill/>
        </p:spPr>
        <p:txBody>
          <a:bodyPr wrap="none" rtlCol="0">
            <a:spAutoFit/>
          </a:bodyPr>
          <a:lstStyle/>
          <a:p>
            <a:pPr defTabSz="457200"/>
            <a:r>
              <a:rPr lang="en-US" dirty="0">
                <a:solidFill>
                  <a:prstClr val="black"/>
                </a:solidFill>
              </a:rPr>
              <a:t>LEMO CABLE</a:t>
            </a:r>
          </a:p>
        </p:txBody>
      </p:sp>
      <p:pic>
        <p:nvPicPr>
          <p:cNvPr id="9" name="Picture 2" descr="Risultati immagini per PC SCREEN">
            <a:extLst>
              <a:ext uri="{FF2B5EF4-FFF2-40B4-BE49-F238E27FC236}">
                <a16:creationId xmlns:a16="http://schemas.microsoft.com/office/drawing/2014/main" xmlns="" id="{749BF6B5-7A72-4580-9D54-84199E589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412" y="1103862"/>
            <a:ext cx="4116445" cy="349922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xmlns="" id="{26E82CC9-9EB1-41A6-8FB0-C4E2C52EF9F4}"/>
              </a:ext>
            </a:extLst>
          </p:cNvPr>
          <p:cNvSpPr txBox="1"/>
          <p:nvPr/>
        </p:nvSpPr>
        <p:spPr>
          <a:xfrm>
            <a:off x="2344862" y="984952"/>
            <a:ext cx="1641731" cy="369332"/>
          </a:xfrm>
          <a:prstGeom prst="rect">
            <a:avLst/>
          </a:prstGeom>
          <a:solidFill>
            <a:schemeClr val="accent6">
              <a:lumMod val="40000"/>
              <a:lumOff val="60000"/>
            </a:schemeClr>
          </a:solidFill>
        </p:spPr>
        <p:txBody>
          <a:bodyPr wrap="none" rtlCol="0">
            <a:spAutoFit/>
          </a:bodyPr>
          <a:lstStyle/>
          <a:p>
            <a:pPr defTabSz="457200"/>
            <a:r>
              <a:rPr lang="en-US" dirty="0">
                <a:solidFill>
                  <a:prstClr val="black"/>
                </a:solidFill>
              </a:rPr>
              <a:t>TOF SPECTRUM</a:t>
            </a:r>
          </a:p>
        </p:txBody>
      </p:sp>
      <p:pic>
        <p:nvPicPr>
          <p:cNvPr id="11" name="Picture 2" descr="Risultati immagini per synchrotron">
            <a:extLst>
              <a:ext uri="{FF2B5EF4-FFF2-40B4-BE49-F238E27FC236}">
                <a16:creationId xmlns:a16="http://schemas.microsoft.com/office/drawing/2014/main" xmlns="" id="{F20BF1A3-948C-487C-AAC2-2399283FC5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212" y="3476618"/>
            <a:ext cx="2381251" cy="130968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ttore diritto 11">
            <a:extLst>
              <a:ext uri="{FF2B5EF4-FFF2-40B4-BE49-F238E27FC236}">
                <a16:creationId xmlns:a16="http://schemas.microsoft.com/office/drawing/2014/main" xmlns="" id="{57E55A85-A68C-4269-8F0B-87FB3935D8E1}"/>
              </a:ext>
            </a:extLst>
          </p:cNvPr>
          <p:cNvCxnSpPr/>
          <p:nvPr/>
        </p:nvCxnSpPr>
        <p:spPr>
          <a:xfrm flipV="1">
            <a:off x="2760564" y="1700985"/>
            <a:ext cx="813513" cy="672243"/>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xmlns="" id="{9BF9E85E-CB1B-4830-8726-B2A2E02F57A5}"/>
              </a:ext>
            </a:extLst>
          </p:cNvPr>
          <p:cNvCxnSpPr/>
          <p:nvPr/>
        </p:nvCxnSpPr>
        <p:spPr>
          <a:xfrm flipV="1">
            <a:off x="3167319" y="2115271"/>
            <a:ext cx="0" cy="1166152"/>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xmlns="" id="{956D00CA-0765-466D-8096-C81A17D6F5BB}"/>
              </a:ext>
            </a:extLst>
          </p:cNvPr>
          <p:cNvCxnSpPr/>
          <p:nvPr/>
        </p:nvCxnSpPr>
        <p:spPr>
          <a:xfrm>
            <a:off x="3167319" y="2139391"/>
            <a:ext cx="1184763" cy="14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a gomito 14">
            <a:extLst>
              <a:ext uri="{FF2B5EF4-FFF2-40B4-BE49-F238E27FC236}">
                <a16:creationId xmlns:a16="http://schemas.microsoft.com/office/drawing/2014/main" xmlns="" id="{2465B3AF-F435-4313-BEFE-2398609E4526}"/>
              </a:ext>
            </a:extLst>
          </p:cNvPr>
          <p:cNvCxnSpPr>
            <a:stCxn id="11" idx="3"/>
            <a:endCxn id="6" idx="1"/>
          </p:cNvCxnSpPr>
          <p:nvPr/>
        </p:nvCxnSpPr>
        <p:spPr>
          <a:xfrm flipV="1">
            <a:off x="4434461" y="2115273"/>
            <a:ext cx="1944547" cy="2016191"/>
          </a:xfrm>
          <a:prstGeom prst="bentConnector3">
            <a:avLst>
              <a:gd name="adj1" fmla="val 111756"/>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xmlns="" id="{C6D84D45-0D09-4923-A109-4C8C798728F3}"/>
              </a:ext>
            </a:extLst>
          </p:cNvPr>
          <p:cNvSpPr txBox="1"/>
          <p:nvPr/>
        </p:nvSpPr>
        <p:spPr>
          <a:xfrm>
            <a:off x="3165726" y="2800804"/>
            <a:ext cx="979179" cy="369332"/>
          </a:xfrm>
          <a:prstGeom prst="rect">
            <a:avLst/>
          </a:prstGeom>
          <a:noFill/>
        </p:spPr>
        <p:txBody>
          <a:bodyPr wrap="none" rtlCol="0">
            <a:spAutoFit/>
          </a:bodyPr>
          <a:lstStyle/>
          <a:p>
            <a:pPr defTabSz="457200"/>
            <a:r>
              <a:rPr lang="en-US" dirty="0">
                <a:solidFill>
                  <a:prstClr val="black"/>
                </a:solidFill>
              </a:rPr>
              <a:t>PROTON</a:t>
            </a:r>
          </a:p>
        </p:txBody>
      </p:sp>
      <p:sp>
        <p:nvSpPr>
          <p:cNvPr id="17" name="CasellaDiTesto 16">
            <a:extLst>
              <a:ext uri="{FF2B5EF4-FFF2-40B4-BE49-F238E27FC236}">
                <a16:creationId xmlns:a16="http://schemas.microsoft.com/office/drawing/2014/main" xmlns="" id="{E7485EA1-F221-43FF-B169-9252C679D7EE}"/>
              </a:ext>
            </a:extLst>
          </p:cNvPr>
          <p:cNvSpPr txBox="1"/>
          <p:nvPr/>
        </p:nvSpPr>
        <p:spPr>
          <a:xfrm>
            <a:off x="3212067" y="2145960"/>
            <a:ext cx="1129796" cy="369332"/>
          </a:xfrm>
          <a:prstGeom prst="rect">
            <a:avLst/>
          </a:prstGeom>
          <a:noFill/>
        </p:spPr>
        <p:txBody>
          <a:bodyPr wrap="none" rtlCol="0">
            <a:spAutoFit/>
          </a:bodyPr>
          <a:lstStyle/>
          <a:p>
            <a:pPr defTabSz="457200"/>
            <a:r>
              <a:rPr lang="en-US" dirty="0">
                <a:solidFill>
                  <a:prstClr val="black"/>
                </a:solidFill>
              </a:rPr>
              <a:t>NEUTRON</a:t>
            </a:r>
          </a:p>
        </p:txBody>
      </p:sp>
      <p:pic>
        <p:nvPicPr>
          <p:cNvPr id="18" name="Immagine 17">
            <a:extLst>
              <a:ext uri="{FF2B5EF4-FFF2-40B4-BE49-F238E27FC236}">
                <a16:creationId xmlns:a16="http://schemas.microsoft.com/office/drawing/2014/main" xmlns="" id="{4C2053E3-C530-4F28-BF2F-1049B6F8CB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5463"/>
          <a:stretch/>
        </p:blipFill>
        <p:spPr>
          <a:xfrm>
            <a:off x="7977675" y="1374578"/>
            <a:ext cx="2948827" cy="2054422"/>
          </a:xfrm>
          <a:prstGeom prst="rect">
            <a:avLst/>
          </a:prstGeom>
        </p:spPr>
      </p:pic>
      <p:cxnSp>
        <p:nvCxnSpPr>
          <p:cNvPr id="19" name="Connettore diritto 18">
            <a:extLst>
              <a:ext uri="{FF2B5EF4-FFF2-40B4-BE49-F238E27FC236}">
                <a16:creationId xmlns:a16="http://schemas.microsoft.com/office/drawing/2014/main" xmlns="" id="{833F33F0-82F8-454C-801D-CBE9AAC1BDE6}"/>
              </a:ext>
            </a:extLst>
          </p:cNvPr>
          <p:cNvCxnSpPr/>
          <p:nvPr/>
        </p:nvCxnSpPr>
        <p:spPr>
          <a:xfrm>
            <a:off x="0" y="4873800"/>
            <a:ext cx="12192000" cy="407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Memoria ad accesso diretto 20">
            <a:extLst>
              <a:ext uri="{FF2B5EF4-FFF2-40B4-BE49-F238E27FC236}">
                <a16:creationId xmlns:a16="http://schemas.microsoft.com/office/drawing/2014/main" xmlns="" id="{6327E9CA-1AEE-4B2D-9201-DA34F8B48CDA}"/>
              </a:ext>
            </a:extLst>
          </p:cNvPr>
          <p:cNvSpPr/>
          <p:nvPr/>
        </p:nvSpPr>
        <p:spPr>
          <a:xfrm rot="10800000">
            <a:off x="972182" y="5285169"/>
            <a:ext cx="1944547"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2" name="Esplosione: 8 punte 21">
            <a:extLst>
              <a:ext uri="{FF2B5EF4-FFF2-40B4-BE49-F238E27FC236}">
                <a16:creationId xmlns:a16="http://schemas.microsoft.com/office/drawing/2014/main" xmlns="" id="{4F0F0A33-51D4-47ED-9F74-8E41EFFA48D5}"/>
              </a:ext>
            </a:extLst>
          </p:cNvPr>
          <p:cNvSpPr/>
          <p:nvPr/>
        </p:nvSpPr>
        <p:spPr>
          <a:xfrm>
            <a:off x="80485" y="5557737"/>
            <a:ext cx="416688" cy="422476"/>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23" name="Connettore 2 22">
            <a:extLst>
              <a:ext uri="{FF2B5EF4-FFF2-40B4-BE49-F238E27FC236}">
                <a16:creationId xmlns:a16="http://schemas.microsoft.com/office/drawing/2014/main" xmlns="" id="{37EF24B8-E0EB-4AF0-8921-2AE2B7FB7880}"/>
              </a:ext>
            </a:extLst>
          </p:cNvPr>
          <p:cNvCxnSpPr/>
          <p:nvPr/>
        </p:nvCxnSpPr>
        <p:spPr>
          <a:xfrm flipV="1">
            <a:off x="497173" y="5715577"/>
            <a:ext cx="862315" cy="168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xmlns="" id="{B8AAB774-8906-4156-87A2-3458EA15F172}"/>
              </a:ext>
            </a:extLst>
          </p:cNvPr>
          <p:cNvSpPr txBox="1"/>
          <p:nvPr/>
        </p:nvSpPr>
        <p:spPr>
          <a:xfrm>
            <a:off x="3391740" y="5095326"/>
            <a:ext cx="1360885" cy="369332"/>
          </a:xfrm>
          <a:prstGeom prst="rect">
            <a:avLst/>
          </a:prstGeom>
          <a:solidFill>
            <a:schemeClr val="accent6">
              <a:lumMod val="40000"/>
              <a:lumOff val="60000"/>
            </a:schemeClr>
          </a:solidFill>
        </p:spPr>
        <p:txBody>
          <a:bodyPr wrap="none" rtlCol="0">
            <a:spAutoFit/>
          </a:bodyPr>
          <a:lstStyle/>
          <a:p>
            <a:pPr defTabSz="457200"/>
            <a:r>
              <a:rPr lang="en-US" dirty="0">
                <a:solidFill>
                  <a:prstClr val="black"/>
                </a:solidFill>
              </a:rPr>
              <a:t>RATE METER</a:t>
            </a:r>
          </a:p>
        </p:txBody>
      </p:sp>
      <p:pic>
        <p:nvPicPr>
          <p:cNvPr id="25" name="Picture 2" descr="Risultati immagini per PC SCREEN">
            <a:extLst>
              <a:ext uri="{FF2B5EF4-FFF2-40B4-BE49-F238E27FC236}">
                <a16:creationId xmlns:a16="http://schemas.microsoft.com/office/drawing/2014/main" xmlns="" id="{2A696E5E-8510-4FA7-A770-054B81A4D0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3133" y="5641342"/>
            <a:ext cx="826915" cy="702927"/>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xmlns="" id="{A669C492-55C8-4F4C-8ED7-1C60C8A8026E}"/>
              </a:ext>
            </a:extLst>
          </p:cNvPr>
          <p:cNvSpPr txBox="1"/>
          <p:nvPr/>
        </p:nvSpPr>
        <p:spPr>
          <a:xfrm>
            <a:off x="3678001" y="5756061"/>
            <a:ext cx="646812" cy="261610"/>
          </a:xfrm>
          <a:prstGeom prst="rect">
            <a:avLst/>
          </a:prstGeom>
          <a:noFill/>
        </p:spPr>
        <p:txBody>
          <a:bodyPr wrap="square" rtlCol="0">
            <a:spAutoFit/>
          </a:bodyPr>
          <a:lstStyle/>
          <a:p>
            <a:pPr defTabSz="457200"/>
            <a:r>
              <a:rPr lang="en-US" sz="1100" dirty="0">
                <a:solidFill>
                  <a:prstClr val="black"/>
                </a:solidFill>
              </a:rPr>
              <a:t>122211</a:t>
            </a:r>
          </a:p>
        </p:txBody>
      </p:sp>
      <p:cxnSp>
        <p:nvCxnSpPr>
          <p:cNvPr id="27" name="Connettore diritto 26">
            <a:extLst>
              <a:ext uri="{FF2B5EF4-FFF2-40B4-BE49-F238E27FC236}">
                <a16:creationId xmlns:a16="http://schemas.microsoft.com/office/drawing/2014/main" xmlns="" id="{66E33669-5528-429D-9F8C-D4F063538052}"/>
              </a:ext>
            </a:extLst>
          </p:cNvPr>
          <p:cNvCxnSpPr>
            <a:cxnSpLocks/>
          </p:cNvCxnSpPr>
          <p:nvPr/>
        </p:nvCxnSpPr>
        <p:spPr>
          <a:xfrm flipV="1">
            <a:off x="5005291" y="4873798"/>
            <a:ext cx="0" cy="15742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Memoria ad accesso diretto 27">
            <a:extLst>
              <a:ext uri="{FF2B5EF4-FFF2-40B4-BE49-F238E27FC236}">
                <a16:creationId xmlns:a16="http://schemas.microsoft.com/office/drawing/2014/main" xmlns="" id="{53364ABF-CC21-4DE1-9520-5831EBDD4AB6}"/>
              </a:ext>
            </a:extLst>
          </p:cNvPr>
          <p:cNvSpPr/>
          <p:nvPr/>
        </p:nvSpPr>
        <p:spPr>
          <a:xfrm rot="8874947">
            <a:off x="7205600" y="5125826"/>
            <a:ext cx="1080835" cy="827590"/>
          </a:xfrm>
          <a:prstGeom prst="flowChartMagneticDrum">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9" name="CasellaDiTesto 28">
            <a:extLst>
              <a:ext uri="{FF2B5EF4-FFF2-40B4-BE49-F238E27FC236}">
                <a16:creationId xmlns:a16="http://schemas.microsoft.com/office/drawing/2014/main" xmlns="" id="{E2415031-0896-41D6-A269-5B3193C5CE61}"/>
              </a:ext>
            </a:extLst>
          </p:cNvPr>
          <p:cNvSpPr txBox="1"/>
          <p:nvPr/>
        </p:nvSpPr>
        <p:spPr>
          <a:xfrm>
            <a:off x="10164298" y="5051492"/>
            <a:ext cx="1979003" cy="369332"/>
          </a:xfrm>
          <a:prstGeom prst="rect">
            <a:avLst/>
          </a:prstGeom>
          <a:solidFill>
            <a:schemeClr val="accent6">
              <a:lumMod val="40000"/>
              <a:lumOff val="60000"/>
            </a:schemeClr>
          </a:solidFill>
        </p:spPr>
        <p:txBody>
          <a:bodyPr wrap="none" rtlCol="0">
            <a:spAutoFit/>
          </a:bodyPr>
          <a:lstStyle/>
          <a:p>
            <a:pPr defTabSz="457200"/>
            <a:r>
              <a:rPr lang="en-US" dirty="0">
                <a:solidFill>
                  <a:prstClr val="black"/>
                </a:solidFill>
              </a:rPr>
              <a:t>EVENT TIMESTAMP</a:t>
            </a:r>
          </a:p>
        </p:txBody>
      </p:sp>
      <p:cxnSp>
        <p:nvCxnSpPr>
          <p:cNvPr id="30" name="Connettore 2 29">
            <a:extLst>
              <a:ext uri="{FF2B5EF4-FFF2-40B4-BE49-F238E27FC236}">
                <a16:creationId xmlns:a16="http://schemas.microsoft.com/office/drawing/2014/main" xmlns="" id="{3487EAA4-9B50-4F63-9968-CB73A5859C9F}"/>
              </a:ext>
            </a:extLst>
          </p:cNvPr>
          <p:cNvCxnSpPr>
            <a:cxnSpLocks/>
          </p:cNvCxnSpPr>
          <p:nvPr/>
        </p:nvCxnSpPr>
        <p:spPr>
          <a:xfrm>
            <a:off x="5403700" y="5104313"/>
            <a:ext cx="413673" cy="766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Parallelogramma 30">
            <a:extLst>
              <a:ext uri="{FF2B5EF4-FFF2-40B4-BE49-F238E27FC236}">
                <a16:creationId xmlns:a16="http://schemas.microsoft.com/office/drawing/2014/main" xmlns="" id="{4D92B259-3B1D-4416-BDDD-35B7B99271F0}"/>
              </a:ext>
            </a:extLst>
          </p:cNvPr>
          <p:cNvSpPr/>
          <p:nvPr/>
        </p:nvSpPr>
        <p:spPr>
          <a:xfrm>
            <a:off x="5761673" y="6017670"/>
            <a:ext cx="550291" cy="219760"/>
          </a:xfrm>
          <a:prstGeom prst="parallelogram">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32" name="Connettore 2 31">
            <a:extLst>
              <a:ext uri="{FF2B5EF4-FFF2-40B4-BE49-F238E27FC236}">
                <a16:creationId xmlns:a16="http://schemas.microsoft.com/office/drawing/2014/main" xmlns="" id="{38338491-8AE4-4D20-80ED-D3AFCFCC075A}"/>
              </a:ext>
            </a:extLst>
          </p:cNvPr>
          <p:cNvCxnSpPr>
            <a:cxnSpLocks/>
            <a:endCxn id="28" idx="4"/>
          </p:cNvCxnSpPr>
          <p:nvPr/>
        </p:nvCxnSpPr>
        <p:spPr>
          <a:xfrm flipV="1">
            <a:off x="6374632" y="5826672"/>
            <a:ext cx="913507" cy="264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xmlns="" id="{AB80FFE0-C64D-4218-9C3A-165C4EC7A116}"/>
              </a:ext>
            </a:extLst>
          </p:cNvPr>
          <p:cNvSpPr txBox="1"/>
          <p:nvPr/>
        </p:nvSpPr>
        <p:spPr>
          <a:xfrm>
            <a:off x="5470490" y="4993030"/>
            <a:ext cx="1497333" cy="369332"/>
          </a:xfrm>
          <a:prstGeom prst="rect">
            <a:avLst/>
          </a:prstGeom>
          <a:noFill/>
        </p:spPr>
        <p:txBody>
          <a:bodyPr wrap="none" rtlCol="0">
            <a:spAutoFit/>
          </a:bodyPr>
          <a:lstStyle/>
          <a:p>
            <a:pPr defTabSz="457200"/>
            <a:r>
              <a:rPr lang="en-US" dirty="0">
                <a:solidFill>
                  <a:prstClr val="black"/>
                </a:solidFill>
              </a:rPr>
              <a:t>Pulsed Source</a:t>
            </a:r>
          </a:p>
        </p:txBody>
      </p:sp>
      <p:sp>
        <p:nvSpPr>
          <p:cNvPr id="34" name="CasellaDiTesto 33">
            <a:extLst>
              <a:ext uri="{FF2B5EF4-FFF2-40B4-BE49-F238E27FC236}">
                <a16:creationId xmlns:a16="http://schemas.microsoft.com/office/drawing/2014/main" xmlns="" id="{A57FAC53-809E-478B-87F8-A3C492151CA6}"/>
              </a:ext>
            </a:extLst>
          </p:cNvPr>
          <p:cNvSpPr txBox="1"/>
          <p:nvPr/>
        </p:nvSpPr>
        <p:spPr>
          <a:xfrm>
            <a:off x="8743664" y="5561979"/>
            <a:ext cx="1722266" cy="923330"/>
          </a:xfrm>
          <a:prstGeom prst="rect">
            <a:avLst/>
          </a:prstGeom>
          <a:noFill/>
        </p:spPr>
        <p:txBody>
          <a:bodyPr wrap="none" rtlCol="0">
            <a:spAutoFit/>
          </a:bodyPr>
          <a:lstStyle/>
          <a:p>
            <a:pPr defTabSz="457200"/>
            <a:r>
              <a:rPr lang="en-US" dirty="0">
                <a:solidFill>
                  <a:prstClr val="black"/>
                </a:solidFill>
              </a:rPr>
              <a:t>Event 1: 150 </a:t>
            </a:r>
            <a:r>
              <a:rPr lang="en-US" dirty="0" err="1">
                <a:solidFill>
                  <a:prstClr val="black"/>
                </a:solidFill>
              </a:rPr>
              <a:t>ps</a:t>
            </a:r>
            <a:endParaRPr lang="en-US" dirty="0">
              <a:solidFill>
                <a:prstClr val="black"/>
              </a:solidFill>
            </a:endParaRPr>
          </a:p>
          <a:p>
            <a:pPr defTabSz="457200"/>
            <a:r>
              <a:rPr lang="en-US" dirty="0">
                <a:solidFill>
                  <a:prstClr val="black"/>
                </a:solidFill>
              </a:rPr>
              <a:t>Event 2: 4554 </a:t>
            </a:r>
            <a:r>
              <a:rPr lang="en-US" dirty="0" err="1">
                <a:solidFill>
                  <a:prstClr val="black"/>
                </a:solidFill>
              </a:rPr>
              <a:t>ps</a:t>
            </a:r>
            <a:endParaRPr lang="en-US" dirty="0">
              <a:solidFill>
                <a:prstClr val="black"/>
              </a:solidFill>
            </a:endParaRPr>
          </a:p>
          <a:p>
            <a:pPr defTabSz="457200"/>
            <a:r>
              <a:rPr lang="en-US" dirty="0">
                <a:solidFill>
                  <a:prstClr val="black"/>
                </a:solidFill>
              </a:rPr>
              <a:t>….</a:t>
            </a:r>
          </a:p>
        </p:txBody>
      </p:sp>
      <p:sp>
        <p:nvSpPr>
          <p:cNvPr id="35" name="Segnaposto piè di pagina 2">
            <a:extLst>
              <a:ext uri="{FF2B5EF4-FFF2-40B4-BE49-F238E27FC236}">
                <a16:creationId xmlns:a16="http://schemas.microsoft.com/office/drawing/2014/main" xmlns="" id="{091AA918-C372-4699-8DE8-858803788902}"/>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36" name="Rettangolo 35"/>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0713664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pic>
        <p:nvPicPr>
          <p:cNvPr id="6" name="Picture 4" descr="https://wallpaperscraft.com/image/blocks_rainbow_3d_graphics_background_76559_3840x1200.jpg">
            <a:extLst>
              <a:ext uri="{FF2B5EF4-FFF2-40B4-BE49-F238E27FC236}">
                <a16:creationId xmlns:a16="http://schemas.microsoft.com/office/drawing/2014/main" xmlns="" id="{9DE283AC-A7D4-4DE4-82E2-72E90E35A29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250" b="25500"/>
          <a:stretch/>
        </p:blipFill>
        <p:spPr bwMode="auto">
          <a:xfrm>
            <a:off x="-1" y="701749"/>
            <a:ext cx="12192001" cy="13027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xmlns="" id="{67BF851D-4ED4-4EA5-B92B-51AE985B7961}"/>
              </a:ext>
            </a:extLst>
          </p:cNvPr>
          <p:cNvSpPr txBox="1"/>
          <p:nvPr/>
        </p:nvSpPr>
        <p:spPr>
          <a:xfrm>
            <a:off x="4751409" y="1101313"/>
            <a:ext cx="7064940" cy="3416320"/>
          </a:xfrm>
          <a:prstGeom prst="rect">
            <a:avLst/>
          </a:prstGeom>
          <a:noFill/>
        </p:spPr>
        <p:txBody>
          <a:bodyPr wrap="square" rtlCol="0">
            <a:spAutoFit/>
          </a:bodyPr>
          <a:lstStyle/>
          <a:p>
            <a:pPr defTabSz="457200"/>
            <a:r>
              <a:rPr lang="en-US" b="1" u="sng" dirty="0">
                <a:solidFill>
                  <a:prstClr val="black"/>
                </a:solidFill>
              </a:rPr>
              <a:t>MCA (</a:t>
            </a:r>
            <a:r>
              <a:rPr lang="en-US" b="1" u="sng" dirty="0" err="1">
                <a:solidFill>
                  <a:prstClr val="black"/>
                </a:solidFill>
              </a:rPr>
              <a:t>MultiChannel</a:t>
            </a:r>
            <a:r>
              <a:rPr lang="en-US" b="1" u="sng" dirty="0">
                <a:solidFill>
                  <a:prstClr val="black"/>
                </a:solidFill>
              </a:rPr>
              <a:t> Analyzer) + waveform digitizer</a:t>
            </a:r>
          </a:p>
          <a:p>
            <a:pPr defTabSz="457200"/>
            <a:endParaRPr lang="en-US" u="sng" dirty="0">
              <a:solidFill>
                <a:prstClr val="black"/>
              </a:solidFill>
            </a:endParaRPr>
          </a:p>
          <a:p>
            <a:pPr defTabSz="457200"/>
            <a:r>
              <a:rPr lang="en-US" u="sng" dirty="0">
                <a:solidFill>
                  <a:prstClr val="black"/>
                </a:solidFill>
              </a:rPr>
              <a:t>Replace PMT, Pre, Discriminator, and digitizer with PHA. Integrate digital charge integrator and produce a spectrum as output.</a:t>
            </a:r>
          </a:p>
          <a:p>
            <a:pPr defTabSz="457200"/>
            <a:endParaRPr lang="en-US" u="sng" dirty="0">
              <a:solidFill>
                <a:prstClr val="black"/>
              </a:solidFill>
            </a:endParaRPr>
          </a:p>
          <a:p>
            <a:pPr marL="285750" indent="-285750" defTabSz="457200">
              <a:buFont typeface="Arial" panose="020B0604020202020204" pitchFamily="34" charset="0"/>
              <a:buChar char="•"/>
            </a:pPr>
            <a:r>
              <a:rPr lang="en-US" dirty="0">
                <a:solidFill>
                  <a:prstClr val="black"/>
                </a:solidFill>
              </a:rPr>
              <a:t>4096 channels spectrum</a:t>
            </a:r>
          </a:p>
          <a:p>
            <a:pPr marL="285750" indent="-285750" defTabSz="457200">
              <a:buFont typeface="Arial" panose="020B0604020202020204" pitchFamily="34" charset="0"/>
              <a:buChar char="•"/>
            </a:pPr>
            <a:r>
              <a:rPr lang="en-US" dirty="0">
                <a:solidFill>
                  <a:prstClr val="black"/>
                </a:solidFill>
              </a:rPr>
              <a:t>80 </a:t>
            </a:r>
            <a:r>
              <a:rPr lang="en-US" dirty="0" err="1">
                <a:solidFill>
                  <a:prstClr val="black"/>
                </a:solidFill>
              </a:rPr>
              <a:t>Msps</a:t>
            </a:r>
            <a:r>
              <a:rPr lang="en-US" dirty="0">
                <a:solidFill>
                  <a:prstClr val="black"/>
                </a:solidFill>
              </a:rPr>
              <a:t>, 12bit low power ADC</a:t>
            </a:r>
          </a:p>
          <a:p>
            <a:pPr marL="285750" indent="-285750" defTabSz="457200">
              <a:buFont typeface="Arial" panose="020B0604020202020204" pitchFamily="34" charset="0"/>
              <a:buChar char="•"/>
            </a:pPr>
            <a:r>
              <a:rPr lang="en-US" dirty="0">
                <a:solidFill>
                  <a:prstClr val="black"/>
                </a:solidFill>
              </a:rPr>
              <a:t>Oscilloscope mode to monitor detector signal output</a:t>
            </a:r>
          </a:p>
          <a:p>
            <a:pPr marL="285750" indent="-285750" defTabSz="457200">
              <a:buFont typeface="Arial" panose="020B0604020202020204" pitchFamily="34" charset="0"/>
              <a:buChar char="•"/>
            </a:pPr>
            <a:r>
              <a:rPr lang="en-US" dirty="0">
                <a:solidFill>
                  <a:prstClr val="black"/>
                </a:solidFill>
              </a:rPr>
              <a:t>Can operate in spectrum and list mode (in list mode max rate:100kcps) </a:t>
            </a:r>
          </a:p>
          <a:p>
            <a:pPr marL="285750" indent="-285750" defTabSz="457200">
              <a:buFont typeface="Arial" panose="020B0604020202020204" pitchFamily="34" charset="0"/>
              <a:buChar char="•"/>
            </a:pPr>
            <a:r>
              <a:rPr lang="en-US" dirty="0">
                <a:solidFill>
                  <a:prstClr val="black"/>
                </a:solidFill>
              </a:rPr>
              <a:t>Web-based software, with spectrum analysis tools: ROI, fitting, energy calibration</a:t>
            </a:r>
          </a:p>
          <a:p>
            <a:pPr marL="285750" indent="-285750" defTabSz="457200">
              <a:buFont typeface="Arial" panose="020B0604020202020204" pitchFamily="34" charset="0"/>
              <a:buChar char="•"/>
            </a:pPr>
            <a:r>
              <a:rPr lang="en-US" dirty="0">
                <a:solidFill>
                  <a:prstClr val="black"/>
                </a:solidFill>
              </a:rPr>
              <a:t>Will be compatible with MC2</a:t>
            </a:r>
          </a:p>
        </p:txBody>
      </p:sp>
      <p:grpSp>
        <p:nvGrpSpPr>
          <p:cNvPr id="9" name="Gruppo 8">
            <a:extLst>
              <a:ext uri="{FF2B5EF4-FFF2-40B4-BE49-F238E27FC236}">
                <a16:creationId xmlns:a16="http://schemas.microsoft.com/office/drawing/2014/main" xmlns="" id="{1072E48B-FEB8-4127-9251-982383D5D685}"/>
              </a:ext>
            </a:extLst>
          </p:cNvPr>
          <p:cNvGrpSpPr/>
          <p:nvPr/>
        </p:nvGrpSpPr>
        <p:grpSpPr>
          <a:xfrm>
            <a:off x="181414" y="1376095"/>
            <a:ext cx="4321935" cy="2416352"/>
            <a:chOff x="880642" y="1966676"/>
            <a:chExt cx="8394736" cy="4213956"/>
          </a:xfrm>
        </p:grpSpPr>
        <p:sp>
          <p:nvSpPr>
            <p:cNvPr id="10" name="Cubo 9">
              <a:extLst>
                <a:ext uri="{FF2B5EF4-FFF2-40B4-BE49-F238E27FC236}">
                  <a16:creationId xmlns:a16="http://schemas.microsoft.com/office/drawing/2014/main" xmlns="" id="{C67D14B7-E10E-49C7-A5DF-0FB9D187752D}"/>
                </a:ext>
              </a:extLst>
            </p:cNvPr>
            <p:cNvSpPr/>
            <p:nvPr/>
          </p:nvSpPr>
          <p:spPr>
            <a:xfrm>
              <a:off x="880642" y="3536899"/>
              <a:ext cx="820004" cy="7671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sz="1050">
                <a:solidFill>
                  <a:prstClr val="white"/>
                </a:solidFill>
              </a:endParaRPr>
            </a:p>
          </p:txBody>
        </p:sp>
        <p:cxnSp>
          <p:nvCxnSpPr>
            <p:cNvPr id="11" name="Connettore 2 10">
              <a:extLst>
                <a:ext uri="{FF2B5EF4-FFF2-40B4-BE49-F238E27FC236}">
                  <a16:creationId xmlns:a16="http://schemas.microsoft.com/office/drawing/2014/main" xmlns="" id="{93FCF794-734A-46D4-AD42-3C39091FA050}"/>
                </a:ext>
              </a:extLst>
            </p:cNvPr>
            <p:cNvCxnSpPr>
              <a:cxnSpLocks/>
              <a:endCxn id="10" idx="0"/>
            </p:cNvCxnSpPr>
            <p:nvPr/>
          </p:nvCxnSpPr>
          <p:spPr>
            <a:xfrm flipH="1">
              <a:off x="1386538" y="2933021"/>
              <a:ext cx="118654" cy="603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xmlns="" id="{F9C37BCA-4D7D-4280-BCFD-82AB4CB2548C}"/>
                </a:ext>
              </a:extLst>
            </p:cNvPr>
            <p:cNvSpPr txBox="1"/>
            <p:nvPr/>
          </p:nvSpPr>
          <p:spPr>
            <a:xfrm>
              <a:off x="901674" y="2561825"/>
              <a:ext cx="1492038" cy="442812"/>
            </a:xfrm>
            <a:prstGeom prst="rect">
              <a:avLst/>
            </a:prstGeom>
            <a:noFill/>
          </p:spPr>
          <p:txBody>
            <a:bodyPr wrap="none" rtlCol="0">
              <a:spAutoFit/>
            </a:bodyPr>
            <a:lstStyle/>
            <a:p>
              <a:pPr defTabSz="457200"/>
              <a:r>
                <a:rPr lang="it-IT" sz="1050" dirty="0" err="1">
                  <a:solidFill>
                    <a:prstClr val="black"/>
                  </a:solidFill>
                </a:rPr>
                <a:t>Scintillator</a:t>
              </a:r>
              <a:endParaRPr lang="it-IT" sz="1050" dirty="0">
                <a:solidFill>
                  <a:prstClr val="black"/>
                </a:solidFill>
              </a:endParaRPr>
            </a:p>
          </p:txBody>
        </p:sp>
        <p:cxnSp>
          <p:nvCxnSpPr>
            <p:cNvPr id="13" name="Connettore 2 12">
              <a:extLst>
                <a:ext uri="{FF2B5EF4-FFF2-40B4-BE49-F238E27FC236}">
                  <a16:creationId xmlns:a16="http://schemas.microsoft.com/office/drawing/2014/main" xmlns="" id="{59ACFEC4-8A22-45D6-8DC1-0B2CFDCF80B0}"/>
                </a:ext>
              </a:extLst>
            </p:cNvPr>
            <p:cNvCxnSpPr>
              <a:cxnSpLocks/>
              <a:stCxn id="14" idx="2"/>
            </p:cNvCxnSpPr>
            <p:nvPr/>
          </p:nvCxnSpPr>
          <p:spPr>
            <a:xfrm flipH="1">
              <a:off x="1937989" y="2409488"/>
              <a:ext cx="501611" cy="756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xmlns="" id="{59CE43AA-B308-44FE-B7FE-63C8FC1ADB91}"/>
                </a:ext>
              </a:extLst>
            </p:cNvPr>
            <p:cNvSpPr txBox="1"/>
            <p:nvPr/>
          </p:nvSpPr>
          <p:spPr>
            <a:xfrm>
              <a:off x="1990930" y="1966676"/>
              <a:ext cx="897341" cy="442812"/>
            </a:xfrm>
            <a:prstGeom prst="rect">
              <a:avLst/>
            </a:prstGeom>
            <a:noFill/>
          </p:spPr>
          <p:txBody>
            <a:bodyPr wrap="none" rtlCol="0">
              <a:spAutoFit/>
            </a:bodyPr>
            <a:lstStyle/>
            <a:p>
              <a:pPr defTabSz="457200"/>
              <a:r>
                <a:rPr lang="it-IT" sz="1050" dirty="0" err="1">
                  <a:solidFill>
                    <a:prstClr val="black"/>
                  </a:solidFill>
                </a:rPr>
                <a:t>SiPM</a:t>
              </a:r>
              <a:endParaRPr lang="it-IT" sz="1050" dirty="0">
                <a:solidFill>
                  <a:prstClr val="black"/>
                </a:solidFill>
              </a:endParaRPr>
            </a:p>
          </p:txBody>
        </p:sp>
        <p:cxnSp>
          <p:nvCxnSpPr>
            <p:cNvPr id="15" name="Connettore 2 14">
              <a:extLst>
                <a:ext uri="{FF2B5EF4-FFF2-40B4-BE49-F238E27FC236}">
                  <a16:creationId xmlns:a16="http://schemas.microsoft.com/office/drawing/2014/main" xmlns="" id="{768460DB-9B16-4B1E-ACBF-3873352CF068}"/>
                </a:ext>
              </a:extLst>
            </p:cNvPr>
            <p:cNvCxnSpPr>
              <a:cxnSpLocks/>
            </p:cNvCxnSpPr>
            <p:nvPr/>
          </p:nvCxnSpPr>
          <p:spPr>
            <a:xfrm>
              <a:off x="3962275" y="3940175"/>
              <a:ext cx="6645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xmlns="" id="{C2DC18CA-4BD7-45E8-8A03-0F65CACDFBAE}"/>
                </a:ext>
              </a:extLst>
            </p:cNvPr>
            <p:cNvSpPr txBox="1"/>
            <p:nvPr/>
          </p:nvSpPr>
          <p:spPr>
            <a:xfrm>
              <a:off x="2973381" y="3075176"/>
              <a:ext cx="1021885" cy="442812"/>
            </a:xfrm>
            <a:prstGeom prst="rect">
              <a:avLst/>
            </a:prstGeom>
            <a:noFill/>
          </p:spPr>
          <p:txBody>
            <a:bodyPr wrap="none" rtlCol="0">
              <a:spAutoFit/>
            </a:bodyPr>
            <a:lstStyle/>
            <a:p>
              <a:pPr defTabSz="457200"/>
              <a:r>
                <a:rPr lang="it-IT" sz="1050" dirty="0">
                  <a:solidFill>
                    <a:prstClr val="black"/>
                  </a:solidFill>
                </a:rPr>
                <a:t>Q-PRE</a:t>
              </a:r>
            </a:p>
          </p:txBody>
        </p:sp>
        <p:cxnSp>
          <p:nvCxnSpPr>
            <p:cNvPr id="17" name="Connettore 2 16">
              <a:extLst>
                <a:ext uri="{FF2B5EF4-FFF2-40B4-BE49-F238E27FC236}">
                  <a16:creationId xmlns:a16="http://schemas.microsoft.com/office/drawing/2014/main" xmlns="" id="{9E4896E4-0DAC-41BB-BC59-117ED6B91D82}"/>
                </a:ext>
              </a:extLst>
            </p:cNvPr>
            <p:cNvCxnSpPr>
              <a:cxnSpLocks/>
            </p:cNvCxnSpPr>
            <p:nvPr/>
          </p:nvCxnSpPr>
          <p:spPr>
            <a:xfrm>
              <a:off x="4187022" y="3940175"/>
              <a:ext cx="0" cy="135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xmlns="" id="{D87A9DC0-39F4-43A3-A133-3DC7440F6B73}"/>
                </a:ext>
              </a:extLst>
            </p:cNvPr>
            <p:cNvSpPr/>
            <p:nvPr/>
          </p:nvSpPr>
          <p:spPr>
            <a:xfrm>
              <a:off x="1864877" y="3216527"/>
              <a:ext cx="146211" cy="144729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050">
                <a:solidFill>
                  <a:prstClr val="white"/>
                </a:solidFill>
              </a:endParaRPr>
            </a:p>
          </p:txBody>
        </p:sp>
        <p:sp>
          <p:nvSpPr>
            <p:cNvPr id="19" name="Rettangolo 18">
              <a:extLst>
                <a:ext uri="{FF2B5EF4-FFF2-40B4-BE49-F238E27FC236}">
                  <a16:creationId xmlns:a16="http://schemas.microsoft.com/office/drawing/2014/main" xmlns="" id="{285350D9-971F-4DE8-9B60-4D8606BA8D4D}"/>
                </a:ext>
              </a:extLst>
            </p:cNvPr>
            <p:cNvSpPr/>
            <p:nvPr/>
          </p:nvSpPr>
          <p:spPr>
            <a:xfrm>
              <a:off x="1351098" y="5099020"/>
              <a:ext cx="1181670" cy="1081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black"/>
                  </a:solidFill>
                </a:rPr>
                <a:t>HV</a:t>
              </a:r>
            </a:p>
          </p:txBody>
        </p:sp>
        <p:cxnSp>
          <p:nvCxnSpPr>
            <p:cNvPr id="21" name="Connettore 2 20">
              <a:extLst>
                <a:ext uri="{FF2B5EF4-FFF2-40B4-BE49-F238E27FC236}">
                  <a16:creationId xmlns:a16="http://schemas.microsoft.com/office/drawing/2014/main" xmlns="" id="{18F1316D-E8D0-4AEF-AFAD-AC992A3C5961}"/>
                </a:ext>
              </a:extLst>
            </p:cNvPr>
            <p:cNvCxnSpPr>
              <a:cxnSpLocks/>
              <a:stCxn id="19" idx="0"/>
              <a:endCxn id="18" idx="2"/>
            </p:cNvCxnSpPr>
            <p:nvPr/>
          </p:nvCxnSpPr>
          <p:spPr>
            <a:xfrm flipH="1" flipV="1">
              <a:off x="1937983" y="4663825"/>
              <a:ext cx="3950" cy="435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a gomito 21">
              <a:extLst>
                <a:ext uri="{FF2B5EF4-FFF2-40B4-BE49-F238E27FC236}">
                  <a16:creationId xmlns:a16="http://schemas.microsoft.com/office/drawing/2014/main" xmlns="" id="{69DCBC64-8A3D-406E-9674-BD89CF580FD3}"/>
                </a:ext>
              </a:extLst>
            </p:cNvPr>
            <p:cNvCxnSpPr/>
            <p:nvPr/>
          </p:nvCxnSpPr>
          <p:spPr>
            <a:xfrm rot="16200000" flipH="1">
              <a:off x="1863680" y="4665181"/>
              <a:ext cx="581246" cy="286431"/>
            </a:xfrm>
            <a:prstGeom prst="bentConnector3">
              <a:avLst>
                <a:gd name="adj1" fmla="val -6098"/>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xmlns="" id="{1160CCA5-5ACA-48AC-BD30-B21EF9509021}"/>
                </a:ext>
              </a:extLst>
            </p:cNvPr>
            <p:cNvSpPr txBox="1"/>
            <p:nvPr/>
          </p:nvSpPr>
          <p:spPr>
            <a:xfrm>
              <a:off x="2253625" y="4682939"/>
              <a:ext cx="2211281" cy="375720"/>
            </a:xfrm>
            <a:prstGeom prst="rect">
              <a:avLst/>
            </a:prstGeom>
            <a:noFill/>
          </p:spPr>
          <p:txBody>
            <a:bodyPr wrap="none" rtlCol="0">
              <a:spAutoFit/>
            </a:bodyPr>
            <a:lstStyle/>
            <a:p>
              <a:pPr defTabSz="457200"/>
              <a:r>
                <a:rPr lang="en-US" sz="800" dirty="0">
                  <a:solidFill>
                    <a:prstClr val="black"/>
                  </a:solidFill>
                </a:rPr>
                <a:t>Temperature feedback</a:t>
              </a:r>
            </a:p>
          </p:txBody>
        </p:sp>
        <p:sp>
          <p:nvSpPr>
            <p:cNvPr id="24" name="Triangolo isoscele 23">
              <a:extLst>
                <a:ext uri="{FF2B5EF4-FFF2-40B4-BE49-F238E27FC236}">
                  <a16:creationId xmlns:a16="http://schemas.microsoft.com/office/drawing/2014/main" xmlns="" id="{CA747197-E36D-47AA-BD58-C18B214ABD97}"/>
                </a:ext>
              </a:extLst>
            </p:cNvPr>
            <p:cNvSpPr/>
            <p:nvPr/>
          </p:nvSpPr>
          <p:spPr>
            <a:xfrm rot="5400000">
              <a:off x="2974090" y="348297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050">
                <a:solidFill>
                  <a:prstClr val="white"/>
                </a:solidFill>
              </a:endParaRPr>
            </a:p>
          </p:txBody>
        </p:sp>
        <p:cxnSp>
          <p:nvCxnSpPr>
            <p:cNvPr id="25" name="Connettore 2 24">
              <a:extLst>
                <a:ext uri="{FF2B5EF4-FFF2-40B4-BE49-F238E27FC236}">
                  <a16:creationId xmlns:a16="http://schemas.microsoft.com/office/drawing/2014/main" xmlns="" id="{2CBE0203-F2E0-487F-A61C-10615C2F4A53}"/>
                </a:ext>
              </a:extLst>
            </p:cNvPr>
            <p:cNvCxnSpPr>
              <a:cxnSpLocks/>
              <a:stCxn id="18" idx="3"/>
            </p:cNvCxnSpPr>
            <p:nvPr/>
          </p:nvCxnSpPr>
          <p:spPr>
            <a:xfrm>
              <a:off x="2011088" y="3940176"/>
              <a:ext cx="10361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xmlns="" id="{B6C592E2-0B52-4081-9F51-B60A70168E42}"/>
                </a:ext>
              </a:extLst>
            </p:cNvPr>
            <p:cNvSpPr txBox="1"/>
            <p:nvPr/>
          </p:nvSpPr>
          <p:spPr>
            <a:xfrm>
              <a:off x="3657451" y="5241339"/>
              <a:ext cx="1862558" cy="724601"/>
            </a:xfrm>
            <a:prstGeom prst="rect">
              <a:avLst/>
            </a:prstGeom>
            <a:noFill/>
          </p:spPr>
          <p:txBody>
            <a:bodyPr wrap="none" rtlCol="0">
              <a:spAutoFit/>
            </a:bodyPr>
            <a:lstStyle/>
            <a:p>
              <a:pPr defTabSz="457200"/>
              <a:r>
                <a:rPr lang="it-IT" sz="1050" dirty="0">
                  <a:solidFill>
                    <a:prstClr val="black"/>
                  </a:solidFill>
                </a:rPr>
                <a:t>FAST ANALOG</a:t>
              </a:r>
            </a:p>
            <a:p>
              <a:pPr defTabSz="457200"/>
              <a:r>
                <a:rPr lang="it-IT" sz="1050" dirty="0">
                  <a:solidFill>
                    <a:prstClr val="black"/>
                  </a:solidFill>
                </a:rPr>
                <a:t>OUT (LEMO)</a:t>
              </a:r>
            </a:p>
          </p:txBody>
        </p:sp>
        <p:sp>
          <p:nvSpPr>
            <p:cNvPr id="27" name="Operazione manuale 26">
              <a:extLst>
                <a:ext uri="{FF2B5EF4-FFF2-40B4-BE49-F238E27FC236}">
                  <a16:creationId xmlns:a16="http://schemas.microsoft.com/office/drawing/2014/main" xmlns="" id="{0366A93D-9CCE-4135-82A9-D7C8E373A3D4}"/>
                </a:ext>
              </a:extLst>
            </p:cNvPr>
            <p:cNvSpPr/>
            <p:nvPr/>
          </p:nvSpPr>
          <p:spPr>
            <a:xfrm rot="5400000">
              <a:off x="4385239" y="3606544"/>
              <a:ext cx="1154171" cy="670929"/>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rPr>
                <a:t>ADC</a:t>
              </a:r>
            </a:p>
          </p:txBody>
        </p:sp>
        <p:sp>
          <p:nvSpPr>
            <p:cNvPr id="28" name="Elaborazione 27">
              <a:extLst>
                <a:ext uri="{FF2B5EF4-FFF2-40B4-BE49-F238E27FC236}">
                  <a16:creationId xmlns:a16="http://schemas.microsoft.com/office/drawing/2014/main" xmlns="" id="{BBDB27FA-F898-44BE-B1E5-4F9AC6D7B43B}"/>
                </a:ext>
              </a:extLst>
            </p:cNvPr>
            <p:cNvSpPr/>
            <p:nvPr/>
          </p:nvSpPr>
          <p:spPr>
            <a:xfrm>
              <a:off x="5994600" y="3638978"/>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900" dirty="0">
                  <a:solidFill>
                    <a:prstClr val="white"/>
                  </a:solidFill>
                </a:rPr>
                <a:t>MCA</a:t>
              </a:r>
              <a:endParaRPr lang="en-US" sz="1050" dirty="0">
                <a:solidFill>
                  <a:prstClr val="white"/>
                </a:solidFill>
              </a:endParaRPr>
            </a:p>
          </p:txBody>
        </p:sp>
        <p:cxnSp>
          <p:nvCxnSpPr>
            <p:cNvPr id="29" name="Connettore 2 28">
              <a:extLst>
                <a:ext uri="{FF2B5EF4-FFF2-40B4-BE49-F238E27FC236}">
                  <a16:creationId xmlns:a16="http://schemas.microsoft.com/office/drawing/2014/main" xmlns="" id="{56F40E5F-B0E1-4269-A5BD-51B13E814F85}"/>
                </a:ext>
              </a:extLst>
            </p:cNvPr>
            <p:cNvCxnSpPr>
              <a:cxnSpLocks/>
              <a:stCxn id="27" idx="0"/>
              <a:endCxn id="28" idx="1"/>
            </p:cNvCxnSpPr>
            <p:nvPr/>
          </p:nvCxnSpPr>
          <p:spPr>
            <a:xfrm>
              <a:off x="5297789" y="3942009"/>
              <a:ext cx="696811" cy="3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Elaborazione 29">
              <a:extLst>
                <a:ext uri="{FF2B5EF4-FFF2-40B4-BE49-F238E27FC236}">
                  <a16:creationId xmlns:a16="http://schemas.microsoft.com/office/drawing/2014/main" xmlns="" id="{0F480CF6-1741-4BFD-8A45-8D2D26957A16}"/>
                </a:ext>
              </a:extLst>
            </p:cNvPr>
            <p:cNvSpPr/>
            <p:nvPr/>
          </p:nvSpPr>
          <p:spPr>
            <a:xfrm>
              <a:off x="7803231" y="3376441"/>
              <a:ext cx="1472147" cy="12384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900" dirty="0" err="1">
                  <a:solidFill>
                    <a:prstClr val="white"/>
                  </a:solidFill>
                </a:rPr>
                <a:t>uCU</a:t>
              </a:r>
              <a:r>
                <a:rPr lang="en-US" sz="900" dirty="0">
                  <a:solidFill>
                    <a:prstClr val="white"/>
                  </a:solidFill>
                </a:rPr>
                <a:t> + WEBSERVER</a:t>
              </a:r>
              <a:endParaRPr lang="en-US" sz="1050" dirty="0">
                <a:solidFill>
                  <a:prstClr val="white"/>
                </a:solidFill>
              </a:endParaRPr>
            </a:p>
          </p:txBody>
        </p:sp>
        <p:cxnSp>
          <p:nvCxnSpPr>
            <p:cNvPr id="31" name="Connettore 2 30">
              <a:extLst>
                <a:ext uri="{FF2B5EF4-FFF2-40B4-BE49-F238E27FC236}">
                  <a16:creationId xmlns:a16="http://schemas.microsoft.com/office/drawing/2014/main" xmlns="" id="{5FA71316-994A-4BD4-95E4-5102D4C1BCC7}"/>
                </a:ext>
              </a:extLst>
            </p:cNvPr>
            <p:cNvCxnSpPr>
              <a:cxnSpLocks/>
              <a:stCxn id="28" idx="3"/>
            </p:cNvCxnSpPr>
            <p:nvPr/>
          </p:nvCxnSpPr>
          <p:spPr>
            <a:xfrm flipV="1">
              <a:off x="6909000" y="3940175"/>
              <a:ext cx="818212" cy="5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ttangolo 31">
              <a:extLst>
                <a:ext uri="{FF2B5EF4-FFF2-40B4-BE49-F238E27FC236}">
                  <a16:creationId xmlns:a16="http://schemas.microsoft.com/office/drawing/2014/main" xmlns="" id="{370BDB99-4AAA-4709-9E4C-55352A26490F}"/>
                </a:ext>
              </a:extLst>
            </p:cNvPr>
            <p:cNvSpPr/>
            <p:nvPr/>
          </p:nvSpPr>
          <p:spPr>
            <a:xfrm>
              <a:off x="8267176" y="5146119"/>
              <a:ext cx="923724" cy="544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prstClr val="white"/>
                  </a:solidFill>
                </a:rPr>
                <a:t>LAN</a:t>
              </a:r>
            </a:p>
          </p:txBody>
        </p:sp>
        <p:cxnSp>
          <p:nvCxnSpPr>
            <p:cNvPr id="33" name="Connettore 2 32">
              <a:extLst>
                <a:ext uri="{FF2B5EF4-FFF2-40B4-BE49-F238E27FC236}">
                  <a16:creationId xmlns:a16="http://schemas.microsoft.com/office/drawing/2014/main" xmlns="" id="{266427A8-9BC1-448C-A747-0089E874897B}"/>
                </a:ext>
              </a:extLst>
            </p:cNvPr>
            <p:cNvCxnSpPr>
              <a:cxnSpLocks/>
              <a:endCxn id="32" idx="0"/>
            </p:cNvCxnSpPr>
            <p:nvPr/>
          </p:nvCxnSpPr>
          <p:spPr>
            <a:xfrm flipH="1">
              <a:off x="8729039" y="4682939"/>
              <a:ext cx="2" cy="463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Rettangolo 33">
            <a:extLst>
              <a:ext uri="{FF2B5EF4-FFF2-40B4-BE49-F238E27FC236}">
                <a16:creationId xmlns:a16="http://schemas.microsoft.com/office/drawing/2014/main" xmlns="" id="{71EEB411-394E-4554-90C7-0307829D0F50}"/>
              </a:ext>
            </a:extLst>
          </p:cNvPr>
          <p:cNvSpPr/>
          <p:nvPr/>
        </p:nvSpPr>
        <p:spPr>
          <a:xfrm>
            <a:off x="479825" y="4939244"/>
            <a:ext cx="286947" cy="978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5" name="Triangolo isoscele 34">
            <a:extLst>
              <a:ext uri="{FF2B5EF4-FFF2-40B4-BE49-F238E27FC236}">
                <a16:creationId xmlns:a16="http://schemas.microsoft.com/office/drawing/2014/main" xmlns="" id="{E1C6D86C-F25F-4FF1-AFB6-C80C9CC41040}"/>
              </a:ext>
            </a:extLst>
          </p:cNvPr>
          <p:cNvSpPr/>
          <p:nvPr/>
        </p:nvSpPr>
        <p:spPr>
          <a:xfrm rot="5400000">
            <a:off x="994468" y="5044907"/>
            <a:ext cx="984611" cy="760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6" name="Operazione manuale 35">
            <a:extLst>
              <a:ext uri="{FF2B5EF4-FFF2-40B4-BE49-F238E27FC236}">
                <a16:creationId xmlns:a16="http://schemas.microsoft.com/office/drawing/2014/main" xmlns="" id="{26ACBE6E-979F-4BEB-BC37-039E0FDFB391}"/>
              </a:ext>
            </a:extLst>
          </p:cNvPr>
          <p:cNvSpPr/>
          <p:nvPr/>
        </p:nvSpPr>
        <p:spPr>
          <a:xfrm rot="5400000">
            <a:off x="3153081" y="5092792"/>
            <a:ext cx="1154171" cy="670929"/>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ADC</a:t>
            </a:r>
          </a:p>
        </p:txBody>
      </p:sp>
      <p:sp>
        <p:nvSpPr>
          <p:cNvPr id="37" name="Triangolo isoscele 36">
            <a:extLst>
              <a:ext uri="{FF2B5EF4-FFF2-40B4-BE49-F238E27FC236}">
                <a16:creationId xmlns:a16="http://schemas.microsoft.com/office/drawing/2014/main" xmlns="" id="{D4B746F7-DB4F-4EA2-851A-652A2956867C}"/>
              </a:ext>
            </a:extLst>
          </p:cNvPr>
          <p:cNvSpPr/>
          <p:nvPr/>
        </p:nvSpPr>
        <p:spPr>
          <a:xfrm rot="5400000">
            <a:off x="2362208" y="5051491"/>
            <a:ext cx="984611" cy="760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endParaRPr lang="en-US" sz="800" dirty="0">
              <a:solidFill>
                <a:prstClr val="white"/>
              </a:solidFill>
            </a:endParaRPr>
          </a:p>
        </p:txBody>
      </p:sp>
      <p:sp>
        <p:nvSpPr>
          <p:cNvPr id="38" name="Elaborazione 37">
            <a:extLst>
              <a:ext uri="{FF2B5EF4-FFF2-40B4-BE49-F238E27FC236}">
                <a16:creationId xmlns:a16="http://schemas.microsoft.com/office/drawing/2014/main" xmlns="" id="{9E7878DE-3072-4A45-8D81-CE2C3900E4B6}"/>
              </a:ext>
            </a:extLst>
          </p:cNvPr>
          <p:cNvSpPr/>
          <p:nvPr/>
        </p:nvSpPr>
        <p:spPr>
          <a:xfrm>
            <a:off x="4762441" y="5125224"/>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a:solidFill>
                  <a:prstClr val="white"/>
                </a:solidFill>
              </a:rPr>
              <a:t>TRIGGER</a:t>
            </a:r>
            <a:endParaRPr lang="en-US" dirty="0">
              <a:solidFill>
                <a:prstClr val="white"/>
              </a:solidFill>
            </a:endParaRPr>
          </a:p>
        </p:txBody>
      </p:sp>
      <p:sp>
        <p:nvSpPr>
          <p:cNvPr id="39" name="Elaborazione 38">
            <a:extLst>
              <a:ext uri="{FF2B5EF4-FFF2-40B4-BE49-F238E27FC236}">
                <a16:creationId xmlns:a16="http://schemas.microsoft.com/office/drawing/2014/main" xmlns="" id="{36B00EF2-3CD0-4A22-AFA3-BAD8F87F692E}"/>
              </a:ext>
            </a:extLst>
          </p:cNvPr>
          <p:cNvSpPr/>
          <p:nvPr/>
        </p:nvSpPr>
        <p:spPr>
          <a:xfrm>
            <a:off x="6089672" y="5125224"/>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a:solidFill>
                  <a:prstClr val="white"/>
                </a:solidFill>
              </a:rPr>
              <a:t>BASELINE</a:t>
            </a:r>
          </a:p>
        </p:txBody>
      </p:sp>
      <p:sp>
        <p:nvSpPr>
          <p:cNvPr id="40" name="Elaborazione 39">
            <a:extLst>
              <a:ext uri="{FF2B5EF4-FFF2-40B4-BE49-F238E27FC236}">
                <a16:creationId xmlns:a16="http://schemas.microsoft.com/office/drawing/2014/main" xmlns="" id="{15880780-F401-4E82-807B-40F616189038}"/>
              </a:ext>
            </a:extLst>
          </p:cNvPr>
          <p:cNvSpPr/>
          <p:nvPr/>
        </p:nvSpPr>
        <p:spPr>
          <a:xfrm>
            <a:off x="7416903" y="5125224"/>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a:solidFill>
                  <a:prstClr val="white"/>
                </a:solidFill>
              </a:rPr>
              <a:t>CHARGE</a:t>
            </a:r>
          </a:p>
          <a:p>
            <a:pPr algn="ctr" defTabSz="457200"/>
            <a:r>
              <a:rPr lang="en-US" sz="1400" dirty="0">
                <a:solidFill>
                  <a:prstClr val="white"/>
                </a:solidFill>
              </a:rPr>
              <a:t>INT</a:t>
            </a:r>
          </a:p>
        </p:txBody>
      </p:sp>
      <p:sp>
        <p:nvSpPr>
          <p:cNvPr id="41" name="Elaborazione 40">
            <a:extLst>
              <a:ext uri="{FF2B5EF4-FFF2-40B4-BE49-F238E27FC236}">
                <a16:creationId xmlns:a16="http://schemas.microsoft.com/office/drawing/2014/main" xmlns="" id="{CFB0CAE8-9BA6-4CB9-B312-3366E801B3F9}"/>
              </a:ext>
            </a:extLst>
          </p:cNvPr>
          <p:cNvSpPr/>
          <p:nvPr/>
        </p:nvSpPr>
        <p:spPr>
          <a:xfrm>
            <a:off x="8790432" y="5118640"/>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dirty="0">
                <a:solidFill>
                  <a:prstClr val="white"/>
                </a:solidFill>
              </a:rPr>
              <a:t>SPECTRUM</a:t>
            </a:r>
            <a:endParaRPr lang="en-US" dirty="0">
              <a:solidFill>
                <a:prstClr val="white"/>
              </a:solidFill>
            </a:endParaRPr>
          </a:p>
        </p:txBody>
      </p:sp>
      <p:sp>
        <p:nvSpPr>
          <p:cNvPr id="42" name="Elaborazione 41">
            <a:extLst>
              <a:ext uri="{FF2B5EF4-FFF2-40B4-BE49-F238E27FC236}">
                <a16:creationId xmlns:a16="http://schemas.microsoft.com/office/drawing/2014/main" xmlns="" id="{881BDCF5-A550-4F53-95C5-5ABF878D1BE8}"/>
              </a:ext>
            </a:extLst>
          </p:cNvPr>
          <p:cNvSpPr/>
          <p:nvPr/>
        </p:nvSpPr>
        <p:spPr>
          <a:xfrm>
            <a:off x="10297069" y="4755967"/>
            <a:ext cx="1387619" cy="1330941"/>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err="1">
                <a:solidFill>
                  <a:prstClr val="white"/>
                </a:solidFill>
              </a:rPr>
              <a:t>uC</a:t>
            </a:r>
            <a:endParaRPr lang="en-US" dirty="0">
              <a:solidFill>
                <a:prstClr val="white"/>
              </a:solidFill>
            </a:endParaRPr>
          </a:p>
        </p:txBody>
      </p:sp>
      <p:cxnSp>
        <p:nvCxnSpPr>
          <p:cNvPr id="43" name="Connettore 2 42">
            <a:extLst>
              <a:ext uri="{FF2B5EF4-FFF2-40B4-BE49-F238E27FC236}">
                <a16:creationId xmlns:a16="http://schemas.microsoft.com/office/drawing/2014/main" xmlns="" id="{D2C379D7-5E57-4334-8273-B72D0DD7ABD6}"/>
              </a:ext>
            </a:extLst>
          </p:cNvPr>
          <p:cNvCxnSpPr>
            <a:stCxn id="34" idx="3"/>
            <a:endCxn id="35" idx="3"/>
          </p:cNvCxnSpPr>
          <p:nvPr/>
        </p:nvCxnSpPr>
        <p:spPr>
          <a:xfrm flipV="1">
            <a:off x="766773" y="5424967"/>
            <a:ext cx="339943" cy="3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xmlns="" id="{D5EB4A82-AF46-4B23-A959-2BA239AE0EDA}"/>
              </a:ext>
            </a:extLst>
          </p:cNvPr>
          <p:cNvCxnSpPr>
            <a:stCxn id="35" idx="0"/>
            <a:endCxn id="37" idx="3"/>
          </p:cNvCxnSpPr>
          <p:nvPr/>
        </p:nvCxnSpPr>
        <p:spPr>
          <a:xfrm>
            <a:off x="1866831" y="5424965"/>
            <a:ext cx="607624" cy="6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xmlns="" id="{A7D27D4A-D527-43C5-9BF6-AD1AE20FA443}"/>
              </a:ext>
            </a:extLst>
          </p:cNvPr>
          <p:cNvCxnSpPr>
            <a:stCxn id="37" idx="0"/>
            <a:endCxn id="36" idx="2"/>
          </p:cNvCxnSpPr>
          <p:nvPr/>
        </p:nvCxnSpPr>
        <p:spPr>
          <a:xfrm flipV="1">
            <a:off x="3234571" y="5428255"/>
            <a:ext cx="160131" cy="3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xmlns="" id="{E449BAC6-6F60-4CBA-9ADF-5E7BFE92F1AD}"/>
              </a:ext>
            </a:extLst>
          </p:cNvPr>
          <p:cNvCxnSpPr>
            <a:stCxn id="36" idx="0"/>
            <a:endCxn id="38" idx="1"/>
          </p:cNvCxnSpPr>
          <p:nvPr/>
        </p:nvCxnSpPr>
        <p:spPr>
          <a:xfrm>
            <a:off x="4065631" y="5428257"/>
            <a:ext cx="696811" cy="3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xmlns="" id="{3ADE65CC-76D1-451F-A9CC-C13573F898A5}"/>
              </a:ext>
            </a:extLst>
          </p:cNvPr>
          <p:cNvCxnSpPr/>
          <p:nvPr/>
        </p:nvCxnSpPr>
        <p:spPr>
          <a:xfrm>
            <a:off x="5676842" y="5301274"/>
            <a:ext cx="412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ttore a gomito 47">
            <a:extLst>
              <a:ext uri="{FF2B5EF4-FFF2-40B4-BE49-F238E27FC236}">
                <a16:creationId xmlns:a16="http://schemas.microsoft.com/office/drawing/2014/main" xmlns="" id="{3FC03F94-C6E9-4362-BC35-26DD272C2F67}"/>
              </a:ext>
            </a:extLst>
          </p:cNvPr>
          <p:cNvCxnSpPr>
            <a:endCxn id="40" idx="0"/>
          </p:cNvCxnSpPr>
          <p:nvPr/>
        </p:nvCxnSpPr>
        <p:spPr>
          <a:xfrm flipV="1">
            <a:off x="5903135" y="5125224"/>
            <a:ext cx="1970968" cy="180392"/>
          </a:xfrm>
          <a:prstGeom prst="bentConnector4">
            <a:avLst>
              <a:gd name="adj1" fmla="val -1825"/>
              <a:gd name="adj2" fmla="val 22672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xmlns="" id="{E4C8A387-B7B6-4421-93A5-CA44F5BD74DB}"/>
              </a:ext>
            </a:extLst>
          </p:cNvPr>
          <p:cNvCxnSpPr/>
          <p:nvPr/>
        </p:nvCxnSpPr>
        <p:spPr>
          <a:xfrm>
            <a:off x="7004074" y="5301274"/>
            <a:ext cx="412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xmlns="" id="{5523D1F1-F27D-45A8-8B0C-5AF66F54BBEB}"/>
              </a:ext>
            </a:extLst>
          </p:cNvPr>
          <p:cNvCxnSpPr/>
          <p:nvPr/>
        </p:nvCxnSpPr>
        <p:spPr>
          <a:xfrm>
            <a:off x="7240011" y="5647069"/>
            <a:ext cx="1768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ttore diritto 50">
            <a:extLst>
              <a:ext uri="{FF2B5EF4-FFF2-40B4-BE49-F238E27FC236}">
                <a16:creationId xmlns:a16="http://schemas.microsoft.com/office/drawing/2014/main" xmlns="" id="{E7FD2ED1-9B23-450A-8788-AEE8020AF5DD}"/>
              </a:ext>
            </a:extLst>
          </p:cNvPr>
          <p:cNvCxnSpPr/>
          <p:nvPr/>
        </p:nvCxnSpPr>
        <p:spPr>
          <a:xfrm>
            <a:off x="7240011" y="5647069"/>
            <a:ext cx="0" cy="682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ttore a gomito 51">
            <a:extLst>
              <a:ext uri="{FF2B5EF4-FFF2-40B4-BE49-F238E27FC236}">
                <a16:creationId xmlns:a16="http://schemas.microsoft.com/office/drawing/2014/main" xmlns="" id="{ED4CAB3C-9515-4A15-B7B1-BFE204F1805E}"/>
              </a:ext>
            </a:extLst>
          </p:cNvPr>
          <p:cNvCxnSpPr/>
          <p:nvPr/>
        </p:nvCxnSpPr>
        <p:spPr>
          <a:xfrm>
            <a:off x="4421575" y="5431550"/>
            <a:ext cx="2818436" cy="898427"/>
          </a:xfrm>
          <a:prstGeom prst="bentConnector3">
            <a:avLst>
              <a:gd name="adj1" fmla="val 513"/>
            </a:avLst>
          </a:prstGeom>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xmlns="" id="{4343DE83-2CBA-4D0E-9C72-F084DE9AED81}"/>
              </a:ext>
            </a:extLst>
          </p:cNvPr>
          <p:cNvCxnSpPr/>
          <p:nvPr/>
        </p:nvCxnSpPr>
        <p:spPr>
          <a:xfrm>
            <a:off x="5903135" y="5663887"/>
            <a:ext cx="1768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ttore diritto 53">
            <a:extLst>
              <a:ext uri="{FF2B5EF4-FFF2-40B4-BE49-F238E27FC236}">
                <a16:creationId xmlns:a16="http://schemas.microsoft.com/office/drawing/2014/main" xmlns="" id="{14FF386F-697A-47FD-9526-2C1EBE72DCC9}"/>
              </a:ext>
            </a:extLst>
          </p:cNvPr>
          <p:cNvCxnSpPr/>
          <p:nvPr/>
        </p:nvCxnSpPr>
        <p:spPr>
          <a:xfrm>
            <a:off x="5903135" y="5663887"/>
            <a:ext cx="0" cy="682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xmlns="" id="{290C203A-C66C-41D4-9429-CEFB8D757C74}"/>
              </a:ext>
            </a:extLst>
          </p:cNvPr>
          <p:cNvCxnSpPr>
            <a:stCxn id="40" idx="3"/>
            <a:endCxn id="41" idx="1"/>
          </p:cNvCxnSpPr>
          <p:nvPr/>
        </p:nvCxnSpPr>
        <p:spPr>
          <a:xfrm flipV="1">
            <a:off x="8331305" y="5424964"/>
            <a:ext cx="459129" cy="6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xmlns="" id="{0E554FDC-4C90-420C-88FD-EC1470D81593}"/>
              </a:ext>
            </a:extLst>
          </p:cNvPr>
          <p:cNvCxnSpPr>
            <a:stCxn id="41" idx="3"/>
            <a:endCxn id="42" idx="1"/>
          </p:cNvCxnSpPr>
          <p:nvPr/>
        </p:nvCxnSpPr>
        <p:spPr>
          <a:xfrm flipV="1">
            <a:off x="9704832" y="5421436"/>
            <a:ext cx="592237" cy="3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xmlns="" id="{84E7C7FF-40D8-40D4-92C1-0B2E7BC589FD}"/>
              </a:ext>
            </a:extLst>
          </p:cNvPr>
          <p:cNvCxnSpPr/>
          <p:nvPr/>
        </p:nvCxnSpPr>
        <p:spPr>
          <a:xfrm>
            <a:off x="8571100" y="6005340"/>
            <a:ext cx="16667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ttore diritto 57">
            <a:extLst>
              <a:ext uri="{FF2B5EF4-FFF2-40B4-BE49-F238E27FC236}">
                <a16:creationId xmlns:a16="http://schemas.microsoft.com/office/drawing/2014/main" xmlns="" id="{6DF7977C-C86A-4C35-AAC6-14E0AE2EDD9F}"/>
              </a:ext>
            </a:extLst>
          </p:cNvPr>
          <p:cNvCxnSpPr/>
          <p:nvPr/>
        </p:nvCxnSpPr>
        <p:spPr>
          <a:xfrm flipV="1">
            <a:off x="8571099" y="5428257"/>
            <a:ext cx="0" cy="577085"/>
          </a:xfrm>
          <a:prstGeom prst="line">
            <a:avLst/>
          </a:prstGeom>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xmlns="" id="{A162A39C-60B1-411C-8F24-003E4F942610}"/>
              </a:ext>
            </a:extLst>
          </p:cNvPr>
          <p:cNvSpPr txBox="1"/>
          <p:nvPr/>
        </p:nvSpPr>
        <p:spPr>
          <a:xfrm>
            <a:off x="2417026" y="4575872"/>
            <a:ext cx="923651" cy="369332"/>
          </a:xfrm>
          <a:prstGeom prst="rect">
            <a:avLst/>
          </a:prstGeom>
          <a:noFill/>
        </p:spPr>
        <p:txBody>
          <a:bodyPr wrap="none" rtlCol="0">
            <a:spAutoFit/>
          </a:bodyPr>
          <a:lstStyle/>
          <a:p>
            <a:pPr defTabSz="457200"/>
            <a:r>
              <a:rPr lang="en-US" dirty="0">
                <a:solidFill>
                  <a:prstClr val="black"/>
                </a:solidFill>
              </a:rPr>
              <a:t>SHAPER</a:t>
            </a:r>
          </a:p>
        </p:txBody>
      </p:sp>
      <p:sp>
        <p:nvSpPr>
          <p:cNvPr id="60" name="CasellaDiTesto 59">
            <a:extLst>
              <a:ext uri="{FF2B5EF4-FFF2-40B4-BE49-F238E27FC236}">
                <a16:creationId xmlns:a16="http://schemas.microsoft.com/office/drawing/2014/main" xmlns="" id="{FC1C8207-CC7F-45CB-80ED-4F237EF918A6}"/>
              </a:ext>
            </a:extLst>
          </p:cNvPr>
          <p:cNvSpPr txBox="1"/>
          <p:nvPr/>
        </p:nvSpPr>
        <p:spPr>
          <a:xfrm>
            <a:off x="1024946" y="4558400"/>
            <a:ext cx="540533" cy="369332"/>
          </a:xfrm>
          <a:prstGeom prst="rect">
            <a:avLst/>
          </a:prstGeom>
          <a:noFill/>
        </p:spPr>
        <p:txBody>
          <a:bodyPr wrap="none" rtlCol="0">
            <a:spAutoFit/>
          </a:bodyPr>
          <a:lstStyle/>
          <a:p>
            <a:pPr defTabSz="457200"/>
            <a:r>
              <a:rPr lang="en-US" dirty="0">
                <a:solidFill>
                  <a:prstClr val="black"/>
                </a:solidFill>
              </a:rPr>
              <a:t>PRE</a:t>
            </a:r>
          </a:p>
        </p:txBody>
      </p:sp>
      <p:sp>
        <p:nvSpPr>
          <p:cNvPr id="61" name="CasellaDiTesto 60">
            <a:extLst>
              <a:ext uri="{FF2B5EF4-FFF2-40B4-BE49-F238E27FC236}">
                <a16:creationId xmlns:a16="http://schemas.microsoft.com/office/drawing/2014/main" xmlns="" id="{7F2ABB8F-7AB2-40FB-9E53-71A11A6F8413}"/>
              </a:ext>
            </a:extLst>
          </p:cNvPr>
          <p:cNvSpPr txBox="1"/>
          <p:nvPr/>
        </p:nvSpPr>
        <p:spPr>
          <a:xfrm>
            <a:off x="-24122" y="4553474"/>
            <a:ext cx="659155" cy="369332"/>
          </a:xfrm>
          <a:prstGeom prst="rect">
            <a:avLst/>
          </a:prstGeom>
          <a:noFill/>
        </p:spPr>
        <p:txBody>
          <a:bodyPr wrap="none" rtlCol="0">
            <a:spAutoFit/>
          </a:bodyPr>
          <a:lstStyle/>
          <a:p>
            <a:pPr defTabSz="457200"/>
            <a:r>
              <a:rPr lang="en-US" dirty="0" err="1">
                <a:solidFill>
                  <a:prstClr val="black"/>
                </a:solidFill>
              </a:rPr>
              <a:t>SiPM</a:t>
            </a:r>
            <a:endParaRPr lang="en-US" dirty="0">
              <a:solidFill>
                <a:prstClr val="black"/>
              </a:solidFill>
            </a:endParaRPr>
          </a:p>
        </p:txBody>
      </p:sp>
      <p:cxnSp>
        <p:nvCxnSpPr>
          <p:cNvPr id="62" name="Connettore 2 61">
            <a:extLst>
              <a:ext uri="{FF2B5EF4-FFF2-40B4-BE49-F238E27FC236}">
                <a16:creationId xmlns:a16="http://schemas.microsoft.com/office/drawing/2014/main" xmlns="" id="{9BFD888A-DCE7-434A-8FAB-7069A591A4F7}"/>
              </a:ext>
            </a:extLst>
          </p:cNvPr>
          <p:cNvCxnSpPr/>
          <p:nvPr/>
        </p:nvCxnSpPr>
        <p:spPr>
          <a:xfrm>
            <a:off x="2124001" y="5428256"/>
            <a:ext cx="0" cy="1324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CasellaDiTesto 62">
            <a:extLst>
              <a:ext uri="{FF2B5EF4-FFF2-40B4-BE49-F238E27FC236}">
                <a16:creationId xmlns:a16="http://schemas.microsoft.com/office/drawing/2014/main" xmlns="" id="{FFE976B2-3067-47C9-94C6-FF3DD94C2F62}"/>
              </a:ext>
            </a:extLst>
          </p:cNvPr>
          <p:cNvSpPr txBox="1"/>
          <p:nvPr/>
        </p:nvSpPr>
        <p:spPr>
          <a:xfrm>
            <a:off x="2276503" y="6214975"/>
            <a:ext cx="1833900" cy="646331"/>
          </a:xfrm>
          <a:prstGeom prst="rect">
            <a:avLst/>
          </a:prstGeom>
          <a:noFill/>
        </p:spPr>
        <p:txBody>
          <a:bodyPr wrap="none" rtlCol="0">
            <a:spAutoFit/>
          </a:bodyPr>
          <a:lstStyle/>
          <a:p>
            <a:pPr defTabSz="457200"/>
            <a:r>
              <a:rPr lang="en-US" dirty="0">
                <a:solidFill>
                  <a:prstClr val="black"/>
                </a:solidFill>
              </a:rPr>
              <a:t>ANALOG OUTPUT</a:t>
            </a:r>
          </a:p>
          <a:p>
            <a:pPr defTabSz="457200"/>
            <a:r>
              <a:rPr lang="en-US" dirty="0">
                <a:solidFill>
                  <a:prstClr val="black"/>
                </a:solidFill>
              </a:rPr>
              <a:t>ON LEMO</a:t>
            </a:r>
          </a:p>
        </p:txBody>
      </p:sp>
      <p:sp>
        <p:nvSpPr>
          <p:cNvPr id="64" name="CasellaDiTesto 63">
            <a:extLst>
              <a:ext uri="{FF2B5EF4-FFF2-40B4-BE49-F238E27FC236}">
                <a16:creationId xmlns:a16="http://schemas.microsoft.com/office/drawing/2014/main" xmlns="" id="{24C7A876-29C4-468E-9D01-165E118D8AFB}"/>
              </a:ext>
            </a:extLst>
          </p:cNvPr>
          <p:cNvSpPr txBox="1"/>
          <p:nvPr/>
        </p:nvSpPr>
        <p:spPr>
          <a:xfrm>
            <a:off x="8801421" y="5988524"/>
            <a:ext cx="871329" cy="276999"/>
          </a:xfrm>
          <a:prstGeom prst="rect">
            <a:avLst/>
          </a:prstGeom>
          <a:noFill/>
        </p:spPr>
        <p:txBody>
          <a:bodyPr wrap="none" rtlCol="0">
            <a:spAutoFit/>
          </a:bodyPr>
          <a:lstStyle/>
          <a:p>
            <a:pPr defTabSz="457200"/>
            <a:r>
              <a:rPr lang="en-US" sz="1200" dirty="0">
                <a:solidFill>
                  <a:prstClr val="black"/>
                </a:solidFill>
              </a:rPr>
              <a:t>LIST MODE</a:t>
            </a:r>
          </a:p>
        </p:txBody>
      </p:sp>
      <p:sp>
        <p:nvSpPr>
          <p:cNvPr id="65" name="Segnaposto piè di pagina 2">
            <a:extLst>
              <a:ext uri="{FF2B5EF4-FFF2-40B4-BE49-F238E27FC236}">
                <a16:creationId xmlns:a16="http://schemas.microsoft.com/office/drawing/2014/main" xmlns="" id="{8B0B4771-93DA-452E-857F-7C195B2EF15A}"/>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66" name="Rettangolo 65"/>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1308432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pic>
        <p:nvPicPr>
          <p:cNvPr id="6" name="Picture 8" descr="http://www.nuclearinstruments.eu/images/nipm14-6.png">
            <a:extLst>
              <a:ext uri="{FF2B5EF4-FFF2-40B4-BE49-F238E27FC236}">
                <a16:creationId xmlns:a16="http://schemas.microsoft.com/office/drawing/2014/main" xmlns="" id="{BA3FE982-74AC-4D6B-BAAE-C21431B17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86" y="1584553"/>
            <a:ext cx="6053149" cy="4505446"/>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xmlns="" id="{38145862-4283-495C-9D71-B7A0128DF470}"/>
              </a:ext>
            </a:extLst>
          </p:cNvPr>
          <p:cNvPicPr>
            <a:picLocks noChangeAspect="1"/>
          </p:cNvPicPr>
          <p:nvPr/>
        </p:nvPicPr>
        <p:blipFill>
          <a:blip r:embed="rId5"/>
          <a:stretch>
            <a:fillRect/>
          </a:stretch>
        </p:blipFill>
        <p:spPr>
          <a:xfrm>
            <a:off x="5150733" y="1129977"/>
            <a:ext cx="7041267" cy="1913510"/>
          </a:xfrm>
          <a:prstGeom prst="rect">
            <a:avLst/>
          </a:prstGeom>
        </p:spPr>
      </p:pic>
      <p:sp>
        <p:nvSpPr>
          <p:cNvPr id="9" name="Rettangolo 8"/>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4995702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sp>
        <p:nvSpPr>
          <p:cNvPr id="6" name="Rettangolo 5">
            <a:extLst>
              <a:ext uri="{FF2B5EF4-FFF2-40B4-BE49-F238E27FC236}">
                <a16:creationId xmlns:a16="http://schemas.microsoft.com/office/drawing/2014/main" xmlns="" id="{BDADB452-FE59-463D-ADFD-2C966CE6AA7F}"/>
              </a:ext>
            </a:extLst>
          </p:cNvPr>
          <p:cNvSpPr/>
          <p:nvPr/>
        </p:nvSpPr>
        <p:spPr>
          <a:xfrm>
            <a:off x="0" y="6483350"/>
            <a:ext cx="12192000" cy="374650"/>
          </a:xfrm>
          <a:prstGeom prst="rect">
            <a:avLst/>
          </a:prstGeom>
          <a:solidFill>
            <a:srgbClr val="00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sp>
        <p:nvSpPr>
          <p:cNvPr id="8" name="CasellaDiTesto 7">
            <a:extLst>
              <a:ext uri="{FF2B5EF4-FFF2-40B4-BE49-F238E27FC236}">
                <a16:creationId xmlns:a16="http://schemas.microsoft.com/office/drawing/2014/main" xmlns="" id="{68F3A271-70A1-46C4-82FB-7DFC4D9C371D}"/>
              </a:ext>
            </a:extLst>
          </p:cNvPr>
          <p:cNvSpPr txBox="1"/>
          <p:nvPr/>
        </p:nvSpPr>
        <p:spPr>
          <a:xfrm>
            <a:off x="4751409" y="1101314"/>
            <a:ext cx="7064940" cy="4524315"/>
          </a:xfrm>
          <a:prstGeom prst="rect">
            <a:avLst/>
          </a:prstGeom>
          <a:noFill/>
        </p:spPr>
        <p:txBody>
          <a:bodyPr wrap="square" rtlCol="0">
            <a:spAutoFit/>
          </a:bodyPr>
          <a:lstStyle/>
          <a:p>
            <a:pPr defTabSz="457200"/>
            <a:r>
              <a:rPr lang="en-US" b="1" u="sng" dirty="0">
                <a:solidFill>
                  <a:prstClr val="black"/>
                </a:solidFill>
              </a:rPr>
              <a:t>MCA + Wireless module:</a:t>
            </a:r>
          </a:p>
          <a:p>
            <a:pPr defTabSz="457200"/>
            <a:endParaRPr lang="en-US" u="sng" dirty="0">
              <a:solidFill>
                <a:prstClr val="black"/>
              </a:solidFill>
            </a:endParaRPr>
          </a:p>
          <a:p>
            <a:pPr defTabSz="457200"/>
            <a:r>
              <a:rPr lang="en-US" u="sng" dirty="0">
                <a:solidFill>
                  <a:prstClr val="black"/>
                </a:solidFill>
              </a:rPr>
              <a:t>Integrate the MCA and a LORA (LORAWAN compatible) mode</a:t>
            </a:r>
          </a:p>
          <a:p>
            <a:pPr defTabSz="457200"/>
            <a:endParaRPr lang="en-US" u="sng" dirty="0">
              <a:solidFill>
                <a:prstClr val="black"/>
              </a:solidFill>
            </a:endParaRPr>
          </a:p>
          <a:p>
            <a:pPr marL="342900" indent="-342900" defTabSz="457200">
              <a:buFont typeface="Arial" panose="020B0604020202020204" pitchFamily="34" charset="0"/>
              <a:buChar char="•"/>
            </a:pPr>
            <a:r>
              <a:rPr lang="en-US" dirty="0">
                <a:solidFill>
                  <a:prstClr val="black"/>
                </a:solidFill>
              </a:rPr>
              <a:t>Long range communication:</a:t>
            </a:r>
          </a:p>
          <a:p>
            <a:pPr marL="800100" lvl="1" indent="-342900" defTabSz="457200">
              <a:buFont typeface="Arial" panose="020B0604020202020204" pitchFamily="34" charset="0"/>
              <a:buChar char="•"/>
            </a:pPr>
            <a:r>
              <a:rPr lang="en-US" dirty="0">
                <a:solidFill>
                  <a:prstClr val="black"/>
                </a:solidFill>
              </a:rPr>
              <a:t>10 Km sight view (30 km with directional antenna)</a:t>
            </a:r>
          </a:p>
          <a:p>
            <a:pPr marL="800100" lvl="1" indent="-342900" defTabSz="457200">
              <a:buFont typeface="Arial" panose="020B0604020202020204" pitchFamily="34" charset="0"/>
              <a:buChar char="•"/>
            </a:pPr>
            <a:r>
              <a:rPr lang="en-US" dirty="0">
                <a:solidFill>
                  <a:prstClr val="black"/>
                </a:solidFill>
              </a:rPr>
              <a:t>Up to 1 Km internal building</a:t>
            </a:r>
          </a:p>
          <a:p>
            <a:pPr marL="342900" indent="-342900" defTabSz="457200">
              <a:buFont typeface="Arial" panose="020B0604020202020204" pitchFamily="34" charset="0"/>
              <a:buChar char="•"/>
            </a:pPr>
            <a:r>
              <a:rPr lang="en-US" dirty="0">
                <a:solidFill>
                  <a:prstClr val="black"/>
                </a:solidFill>
              </a:rPr>
              <a:t>Can be linked to commercial LORAWAN gateway (inexpensive infrastructure)</a:t>
            </a:r>
          </a:p>
          <a:p>
            <a:pPr marL="342900" indent="-342900" defTabSz="457200">
              <a:buFont typeface="Arial" panose="020B0604020202020204" pitchFamily="34" charset="0"/>
              <a:buChar char="•"/>
            </a:pPr>
            <a:r>
              <a:rPr lang="en-US" dirty="0">
                <a:solidFill>
                  <a:prstClr val="black"/>
                </a:solidFill>
              </a:rPr>
              <a:t>MCA with 4096 channels</a:t>
            </a:r>
          </a:p>
          <a:p>
            <a:pPr marL="342900" indent="-342900" defTabSz="457200">
              <a:buFont typeface="Arial" panose="020B0604020202020204" pitchFamily="34" charset="0"/>
              <a:buChar char="•"/>
            </a:pPr>
            <a:r>
              <a:rPr lang="en-US" dirty="0">
                <a:solidFill>
                  <a:prstClr val="black"/>
                </a:solidFill>
              </a:rPr>
              <a:t>Basic online isotope identification (counts in configurable windows)</a:t>
            </a:r>
          </a:p>
          <a:p>
            <a:pPr marL="342900" indent="-342900" defTabSz="457200">
              <a:buFont typeface="Arial" panose="020B0604020202020204" pitchFamily="34" charset="0"/>
              <a:buChar char="•"/>
            </a:pPr>
            <a:r>
              <a:rPr lang="en-US" dirty="0">
                <a:solidFill>
                  <a:prstClr val="black"/>
                </a:solidFill>
              </a:rPr>
              <a:t>Possibility to set alarms </a:t>
            </a:r>
          </a:p>
          <a:p>
            <a:pPr marL="342900" indent="-342900" defTabSz="457200">
              <a:buFont typeface="Arial" panose="020B0604020202020204" pitchFamily="34" charset="0"/>
              <a:buChar char="•"/>
            </a:pPr>
            <a:r>
              <a:rPr lang="en-US" dirty="0">
                <a:solidFill>
                  <a:prstClr val="black"/>
                </a:solidFill>
              </a:rPr>
              <a:t>Can be powered by a small solar panel</a:t>
            </a:r>
          </a:p>
          <a:p>
            <a:pPr marL="342900" indent="-342900" defTabSz="457200">
              <a:buFont typeface="Arial" panose="020B0604020202020204" pitchFamily="34" charset="0"/>
              <a:buChar char="•"/>
            </a:pPr>
            <a:endParaRPr lang="en-US" dirty="0">
              <a:solidFill>
                <a:prstClr val="black"/>
              </a:solidFill>
            </a:endParaRPr>
          </a:p>
          <a:p>
            <a:pPr marL="342900" indent="-342900" defTabSz="457200">
              <a:buFont typeface="Arial" panose="020B0604020202020204" pitchFamily="34" charset="0"/>
              <a:buChar char="•"/>
            </a:pPr>
            <a:r>
              <a:rPr lang="en-US" u="sng" dirty="0">
                <a:solidFill>
                  <a:prstClr val="black"/>
                </a:solidFill>
              </a:rPr>
              <a:t>We offer customization service to end-user customer in order to develop the data collection system</a:t>
            </a:r>
            <a:r>
              <a:rPr lang="en-US" dirty="0">
                <a:solidFill>
                  <a:prstClr val="black"/>
                </a:solidFill>
              </a:rPr>
              <a:t> </a:t>
            </a:r>
          </a:p>
        </p:txBody>
      </p:sp>
      <p:pic>
        <p:nvPicPr>
          <p:cNvPr id="9" name="Picture 12" descr="Risultati immagini per lorawan">
            <a:extLst>
              <a:ext uri="{FF2B5EF4-FFF2-40B4-BE49-F238E27FC236}">
                <a16:creationId xmlns:a16="http://schemas.microsoft.com/office/drawing/2014/main" xmlns="" id="{E6E445B4-95D6-4BCD-940D-EBCC11583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293" y="5017317"/>
            <a:ext cx="1092179" cy="6735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o 9">
            <a:extLst>
              <a:ext uri="{FF2B5EF4-FFF2-40B4-BE49-F238E27FC236}">
                <a16:creationId xmlns:a16="http://schemas.microsoft.com/office/drawing/2014/main" xmlns="" id="{C893BB5C-CB21-41AC-AA5E-9531D2E10E99}"/>
              </a:ext>
            </a:extLst>
          </p:cNvPr>
          <p:cNvGrpSpPr/>
          <p:nvPr/>
        </p:nvGrpSpPr>
        <p:grpSpPr>
          <a:xfrm>
            <a:off x="228600" y="2011680"/>
            <a:ext cx="4522808" cy="2416352"/>
            <a:chOff x="880642" y="1966676"/>
            <a:chExt cx="10309968" cy="4213956"/>
          </a:xfrm>
        </p:grpSpPr>
        <p:sp>
          <p:nvSpPr>
            <p:cNvPr id="11" name="Cubo 10">
              <a:extLst>
                <a:ext uri="{FF2B5EF4-FFF2-40B4-BE49-F238E27FC236}">
                  <a16:creationId xmlns:a16="http://schemas.microsoft.com/office/drawing/2014/main" xmlns="" id="{B2D9D9BF-BC5A-4B07-B18F-0DBBB1673AC2}"/>
                </a:ext>
              </a:extLst>
            </p:cNvPr>
            <p:cNvSpPr/>
            <p:nvPr/>
          </p:nvSpPr>
          <p:spPr>
            <a:xfrm>
              <a:off x="880642" y="3536899"/>
              <a:ext cx="820004" cy="7671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sz="900">
                <a:solidFill>
                  <a:prstClr val="white"/>
                </a:solidFill>
              </a:endParaRPr>
            </a:p>
          </p:txBody>
        </p:sp>
        <p:cxnSp>
          <p:nvCxnSpPr>
            <p:cNvPr id="12" name="Connettore 2 11">
              <a:extLst>
                <a:ext uri="{FF2B5EF4-FFF2-40B4-BE49-F238E27FC236}">
                  <a16:creationId xmlns:a16="http://schemas.microsoft.com/office/drawing/2014/main" xmlns="" id="{FDC886B3-3AEA-4FC4-AAE2-6D27DC087123}"/>
                </a:ext>
              </a:extLst>
            </p:cNvPr>
            <p:cNvCxnSpPr>
              <a:cxnSpLocks/>
              <a:endCxn id="11" idx="0"/>
            </p:cNvCxnSpPr>
            <p:nvPr/>
          </p:nvCxnSpPr>
          <p:spPr>
            <a:xfrm flipH="1">
              <a:off x="1386538" y="2933021"/>
              <a:ext cx="118654" cy="603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xmlns="" id="{82FF477F-128D-4359-9DA0-DA8D75D01CBC}"/>
                </a:ext>
              </a:extLst>
            </p:cNvPr>
            <p:cNvSpPr txBox="1"/>
            <p:nvPr/>
          </p:nvSpPr>
          <p:spPr>
            <a:xfrm>
              <a:off x="901673" y="2561825"/>
              <a:ext cx="1568351" cy="402556"/>
            </a:xfrm>
            <a:prstGeom prst="rect">
              <a:avLst/>
            </a:prstGeom>
            <a:noFill/>
          </p:spPr>
          <p:txBody>
            <a:bodyPr wrap="none" rtlCol="0">
              <a:spAutoFit/>
            </a:bodyPr>
            <a:lstStyle/>
            <a:p>
              <a:pPr defTabSz="457200"/>
              <a:r>
                <a:rPr lang="it-IT" sz="900" dirty="0" err="1">
                  <a:solidFill>
                    <a:prstClr val="black"/>
                  </a:solidFill>
                </a:rPr>
                <a:t>Scintillator</a:t>
              </a:r>
              <a:endParaRPr lang="it-IT" sz="900" dirty="0">
                <a:solidFill>
                  <a:prstClr val="black"/>
                </a:solidFill>
              </a:endParaRPr>
            </a:p>
          </p:txBody>
        </p:sp>
        <p:cxnSp>
          <p:nvCxnSpPr>
            <p:cNvPr id="14" name="Connettore 2 13">
              <a:extLst>
                <a:ext uri="{FF2B5EF4-FFF2-40B4-BE49-F238E27FC236}">
                  <a16:creationId xmlns:a16="http://schemas.microsoft.com/office/drawing/2014/main" xmlns="" id="{FEF55825-7A5B-45D0-946A-4DAB24DED71B}"/>
                </a:ext>
              </a:extLst>
            </p:cNvPr>
            <p:cNvCxnSpPr>
              <a:cxnSpLocks/>
              <a:stCxn id="15" idx="2"/>
            </p:cNvCxnSpPr>
            <p:nvPr/>
          </p:nvCxnSpPr>
          <p:spPr>
            <a:xfrm flipH="1">
              <a:off x="1937986" y="2369232"/>
              <a:ext cx="535653" cy="796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xmlns="" id="{65985E81-5D7E-49E8-B278-AC323F2399D0}"/>
                </a:ext>
              </a:extLst>
            </p:cNvPr>
            <p:cNvSpPr txBox="1"/>
            <p:nvPr/>
          </p:nvSpPr>
          <p:spPr>
            <a:xfrm>
              <a:off x="1990929" y="1966676"/>
              <a:ext cx="965421" cy="402556"/>
            </a:xfrm>
            <a:prstGeom prst="rect">
              <a:avLst/>
            </a:prstGeom>
            <a:noFill/>
          </p:spPr>
          <p:txBody>
            <a:bodyPr wrap="none" rtlCol="0">
              <a:spAutoFit/>
            </a:bodyPr>
            <a:lstStyle/>
            <a:p>
              <a:pPr defTabSz="457200"/>
              <a:r>
                <a:rPr lang="it-IT" sz="900" dirty="0" err="1">
                  <a:solidFill>
                    <a:prstClr val="black"/>
                  </a:solidFill>
                </a:rPr>
                <a:t>SiPM</a:t>
              </a:r>
              <a:endParaRPr lang="it-IT" sz="900" dirty="0">
                <a:solidFill>
                  <a:prstClr val="black"/>
                </a:solidFill>
              </a:endParaRPr>
            </a:p>
          </p:txBody>
        </p:sp>
        <p:cxnSp>
          <p:nvCxnSpPr>
            <p:cNvPr id="16" name="Connettore 2 15">
              <a:extLst>
                <a:ext uri="{FF2B5EF4-FFF2-40B4-BE49-F238E27FC236}">
                  <a16:creationId xmlns:a16="http://schemas.microsoft.com/office/drawing/2014/main" xmlns="" id="{C7DFD92A-95A4-4735-9C29-55F34A3EE90F}"/>
                </a:ext>
              </a:extLst>
            </p:cNvPr>
            <p:cNvCxnSpPr>
              <a:cxnSpLocks/>
            </p:cNvCxnSpPr>
            <p:nvPr/>
          </p:nvCxnSpPr>
          <p:spPr>
            <a:xfrm>
              <a:off x="3962275" y="3940175"/>
              <a:ext cx="6645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xmlns="" id="{1B2E1D71-0270-44AC-88F5-76A7E26F163C}"/>
                </a:ext>
              </a:extLst>
            </p:cNvPr>
            <p:cNvSpPr txBox="1"/>
            <p:nvPr/>
          </p:nvSpPr>
          <p:spPr>
            <a:xfrm>
              <a:off x="2973383" y="3075176"/>
              <a:ext cx="1082353" cy="402556"/>
            </a:xfrm>
            <a:prstGeom prst="rect">
              <a:avLst/>
            </a:prstGeom>
            <a:noFill/>
          </p:spPr>
          <p:txBody>
            <a:bodyPr wrap="none" rtlCol="0">
              <a:spAutoFit/>
            </a:bodyPr>
            <a:lstStyle/>
            <a:p>
              <a:pPr defTabSz="457200"/>
              <a:r>
                <a:rPr lang="it-IT" sz="900" dirty="0">
                  <a:solidFill>
                    <a:prstClr val="black"/>
                  </a:solidFill>
                </a:rPr>
                <a:t>Q-PRE</a:t>
              </a:r>
            </a:p>
          </p:txBody>
        </p:sp>
        <p:cxnSp>
          <p:nvCxnSpPr>
            <p:cNvPr id="18" name="Connettore 2 17">
              <a:extLst>
                <a:ext uri="{FF2B5EF4-FFF2-40B4-BE49-F238E27FC236}">
                  <a16:creationId xmlns:a16="http://schemas.microsoft.com/office/drawing/2014/main" xmlns="" id="{0428D650-E897-4486-9958-3D6003622588}"/>
                </a:ext>
              </a:extLst>
            </p:cNvPr>
            <p:cNvCxnSpPr>
              <a:cxnSpLocks/>
            </p:cNvCxnSpPr>
            <p:nvPr/>
          </p:nvCxnSpPr>
          <p:spPr>
            <a:xfrm>
              <a:off x="4187022" y="3940175"/>
              <a:ext cx="0" cy="135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xmlns="" id="{AF4E5801-6644-4347-B1FC-E54CE3972BA5}"/>
                </a:ext>
              </a:extLst>
            </p:cNvPr>
            <p:cNvSpPr/>
            <p:nvPr/>
          </p:nvSpPr>
          <p:spPr>
            <a:xfrm>
              <a:off x="1864877" y="3216527"/>
              <a:ext cx="146211" cy="1447298"/>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endParaRPr>
            </a:p>
          </p:txBody>
        </p:sp>
        <p:sp>
          <p:nvSpPr>
            <p:cNvPr id="21" name="Rettangolo 20">
              <a:extLst>
                <a:ext uri="{FF2B5EF4-FFF2-40B4-BE49-F238E27FC236}">
                  <a16:creationId xmlns:a16="http://schemas.microsoft.com/office/drawing/2014/main" xmlns="" id="{AC07BE58-9CB5-4648-AFE9-2819C71AD2F2}"/>
                </a:ext>
              </a:extLst>
            </p:cNvPr>
            <p:cNvSpPr/>
            <p:nvPr/>
          </p:nvSpPr>
          <p:spPr>
            <a:xfrm>
              <a:off x="1351098" y="5099020"/>
              <a:ext cx="1181670" cy="1081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900" dirty="0">
                  <a:solidFill>
                    <a:prstClr val="black"/>
                  </a:solidFill>
                </a:rPr>
                <a:t>HV</a:t>
              </a:r>
            </a:p>
          </p:txBody>
        </p:sp>
        <p:cxnSp>
          <p:nvCxnSpPr>
            <p:cNvPr id="22" name="Connettore 2 21">
              <a:extLst>
                <a:ext uri="{FF2B5EF4-FFF2-40B4-BE49-F238E27FC236}">
                  <a16:creationId xmlns:a16="http://schemas.microsoft.com/office/drawing/2014/main" xmlns="" id="{5CA30367-DCDC-4F40-9436-36C0F4A363BF}"/>
                </a:ext>
              </a:extLst>
            </p:cNvPr>
            <p:cNvCxnSpPr>
              <a:stCxn id="21" idx="0"/>
              <a:endCxn id="19" idx="2"/>
            </p:cNvCxnSpPr>
            <p:nvPr/>
          </p:nvCxnSpPr>
          <p:spPr>
            <a:xfrm flipH="1" flipV="1">
              <a:off x="1937983" y="4663825"/>
              <a:ext cx="3950" cy="435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a gomito 22">
              <a:extLst>
                <a:ext uri="{FF2B5EF4-FFF2-40B4-BE49-F238E27FC236}">
                  <a16:creationId xmlns:a16="http://schemas.microsoft.com/office/drawing/2014/main" xmlns="" id="{CEFEB27C-1FF6-4293-9948-CB7AB3C916DC}"/>
                </a:ext>
              </a:extLst>
            </p:cNvPr>
            <p:cNvCxnSpPr/>
            <p:nvPr/>
          </p:nvCxnSpPr>
          <p:spPr>
            <a:xfrm rot="16200000" flipH="1">
              <a:off x="1863680" y="4665181"/>
              <a:ext cx="581246" cy="286431"/>
            </a:xfrm>
            <a:prstGeom prst="bentConnector3">
              <a:avLst>
                <a:gd name="adj1" fmla="val -6098"/>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xmlns="" id="{D7CDA0B3-B8C7-4F3F-B288-8E2DE53DB1DA}"/>
                </a:ext>
              </a:extLst>
            </p:cNvPr>
            <p:cNvSpPr txBox="1"/>
            <p:nvPr/>
          </p:nvSpPr>
          <p:spPr>
            <a:xfrm>
              <a:off x="2253626" y="4682939"/>
              <a:ext cx="2047043" cy="322045"/>
            </a:xfrm>
            <a:prstGeom prst="rect">
              <a:avLst/>
            </a:prstGeom>
            <a:noFill/>
          </p:spPr>
          <p:txBody>
            <a:bodyPr wrap="none" rtlCol="0">
              <a:spAutoFit/>
            </a:bodyPr>
            <a:lstStyle/>
            <a:p>
              <a:pPr defTabSz="457200"/>
              <a:r>
                <a:rPr lang="en-US" sz="600" dirty="0">
                  <a:solidFill>
                    <a:prstClr val="black"/>
                  </a:solidFill>
                </a:rPr>
                <a:t>Temperature feedback</a:t>
              </a:r>
            </a:p>
          </p:txBody>
        </p:sp>
        <p:sp>
          <p:nvSpPr>
            <p:cNvPr id="25" name="Triangolo isoscele 24">
              <a:extLst>
                <a:ext uri="{FF2B5EF4-FFF2-40B4-BE49-F238E27FC236}">
                  <a16:creationId xmlns:a16="http://schemas.microsoft.com/office/drawing/2014/main" xmlns="" id="{580A0BE3-819F-46CA-B584-A7742A3C2309}"/>
                </a:ext>
              </a:extLst>
            </p:cNvPr>
            <p:cNvSpPr/>
            <p:nvPr/>
          </p:nvSpPr>
          <p:spPr>
            <a:xfrm rot="5400000">
              <a:off x="2974090" y="348297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endParaRPr>
            </a:p>
          </p:txBody>
        </p:sp>
        <p:cxnSp>
          <p:nvCxnSpPr>
            <p:cNvPr id="26" name="Connettore 2 25">
              <a:extLst>
                <a:ext uri="{FF2B5EF4-FFF2-40B4-BE49-F238E27FC236}">
                  <a16:creationId xmlns:a16="http://schemas.microsoft.com/office/drawing/2014/main" xmlns="" id="{78963B00-FBB9-4A89-AA15-DF9308920836}"/>
                </a:ext>
              </a:extLst>
            </p:cNvPr>
            <p:cNvCxnSpPr>
              <a:stCxn id="19" idx="3"/>
            </p:cNvCxnSpPr>
            <p:nvPr/>
          </p:nvCxnSpPr>
          <p:spPr>
            <a:xfrm>
              <a:off x="2011088" y="3940176"/>
              <a:ext cx="10361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xmlns="" id="{1B1D7018-BFF3-4C56-A585-46F0C0573E99}"/>
                </a:ext>
              </a:extLst>
            </p:cNvPr>
            <p:cNvSpPr txBox="1"/>
            <p:nvPr/>
          </p:nvSpPr>
          <p:spPr>
            <a:xfrm>
              <a:off x="3657451" y="5241339"/>
              <a:ext cx="1926455" cy="644090"/>
            </a:xfrm>
            <a:prstGeom prst="rect">
              <a:avLst/>
            </a:prstGeom>
            <a:noFill/>
          </p:spPr>
          <p:txBody>
            <a:bodyPr wrap="none" rtlCol="0">
              <a:spAutoFit/>
            </a:bodyPr>
            <a:lstStyle/>
            <a:p>
              <a:pPr defTabSz="457200"/>
              <a:r>
                <a:rPr lang="it-IT" sz="900" dirty="0">
                  <a:solidFill>
                    <a:prstClr val="black"/>
                  </a:solidFill>
                </a:rPr>
                <a:t>FAST ANALOG</a:t>
              </a:r>
            </a:p>
            <a:p>
              <a:pPr defTabSz="457200"/>
              <a:r>
                <a:rPr lang="it-IT" sz="900" dirty="0">
                  <a:solidFill>
                    <a:prstClr val="black"/>
                  </a:solidFill>
                </a:rPr>
                <a:t>OUT (LEMO)</a:t>
              </a:r>
            </a:p>
          </p:txBody>
        </p:sp>
        <p:sp>
          <p:nvSpPr>
            <p:cNvPr id="28" name="Operazione manuale 27">
              <a:extLst>
                <a:ext uri="{FF2B5EF4-FFF2-40B4-BE49-F238E27FC236}">
                  <a16:creationId xmlns:a16="http://schemas.microsoft.com/office/drawing/2014/main" xmlns="" id="{8BB5C30B-BB07-4F1B-960E-AAB608F56020}"/>
                </a:ext>
              </a:extLst>
            </p:cNvPr>
            <p:cNvSpPr/>
            <p:nvPr/>
          </p:nvSpPr>
          <p:spPr>
            <a:xfrm rot="5400000">
              <a:off x="4385239" y="3606544"/>
              <a:ext cx="1154171" cy="670929"/>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900" dirty="0">
                  <a:solidFill>
                    <a:prstClr val="white"/>
                  </a:solidFill>
                </a:rPr>
                <a:t>ADC</a:t>
              </a:r>
            </a:p>
          </p:txBody>
        </p:sp>
        <p:sp>
          <p:nvSpPr>
            <p:cNvPr id="29" name="Elaborazione 28">
              <a:extLst>
                <a:ext uri="{FF2B5EF4-FFF2-40B4-BE49-F238E27FC236}">
                  <a16:creationId xmlns:a16="http://schemas.microsoft.com/office/drawing/2014/main" xmlns="" id="{4FE0B066-88F5-4EC5-8AC2-DF77121C75BC}"/>
                </a:ext>
              </a:extLst>
            </p:cNvPr>
            <p:cNvSpPr/>
            <p:nvPr/>
          </p:nvSpPr>
          <p:spPr>
            <a:xfrm>
              <a:off x="5994600" y="3638978"/>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700" dirty="0">
                  <a:solidFill>
                    <a:prstClr val="white"/>
                  </a:solidFill>
                </a:rPr>
                <a:t>MCA</a:t>
              </a:r>
              <a:endParaRPr lang="en-US" sz="900" dirty="0">
                <a:solidFill>
                  <a:prstClr val="white"/>
                </a:solidFill>
              </a:endParaRPr>
            </a:p>
          </p:txBody>
        </p:sp>
        <p:cxnSp>
          <p:nvCxnSpPr>
            <p:cNvPr id="30" name="Connettore 2 29">
              <a:extLst>
                <a:ext uri="{FF2B5EF4-FFF2-40B4-BE49-F238E27FC236}">
                  <a16:creationId xmlns:a16="http://schemas.microsoft.com/office/drawing/2014/main" xmlns="" id="{3CF34BB3-1D14-450E-8A91-E2145C52A6BD}"/>
                </a:ext>
              </a:extLst>
            </p:cNvPr>
            <p:cNvCxnSpPr>
              <a:stCxn id="28" idx="0"/>
              <a:endCxn id="29" idx="1"/>
            </p:cNvCxnSpPr>
            <p:nvPr/>
          </p:nvCxnSpPr>
          <p:spPr>
            <a:xfrm>
              <a:off x="5297789" y="3942009"/>
              <a:ext cx="696811" cy="3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Elaborazione 30">
              <a:extLst>
                <a:ext uri="{FF2B5EF4-FFF2-40B4-BE49-F238E27FC236}">
                  <a16:creationId xmlns:a16="http://schemas.microsoft.com/office/drawing/2014/main" xmlns="" id="{D32E7B7E-8638-448F-9F4D-8EB48869CD5C}"/>
                </a:ext>
              </a:extLst>
            </p:cNvPr>
            <p:cNvSpPr/>
            <p:nvPr/>
          </p:nvSpPr>
          <p:spPr>
            <a:xfrm>
              <a:off x="7803231" y="3376441"/>
              <a:ext cx="1472147" cy="12384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700" dirty="0" err="1">
                  <a:solidFill>
                    <a:prstClr val="white"/>
                  </a:solidFill>
                </a:rPr>
                <a:t>uCU</a:t>
              </a:r>
              <a:r>
                <a:rPr lang="en-US" sz="700" dirty="0">
                  <a:solidFill>
                    <a:prstClr val="white"/>
                  </a:solidFill>
                </a:rPr>
                <a:t> + WEBSERVER</a:t>
              </a:r>
              <a:endParaRPr lang="en-US" sz="900" dirty="0">
                <a:solidFill>
                  <a:prstClr val="white"/>
                </a:solidFill>
              </a:endParaRPr>
            </a:p>
          </p:txBody>
        </p:sp>
        <p:cxnSp>
          <p:nvCxnSpPr>
            <p:cNvPr id="32" name="Connettore 2 31">
              <a:extLst>
                <a:ext uri="{FF2B5EF4-FFF2-40B4-BE49-F238E27FC236}">
                  <a16:creationId xmlns:a16="http://schemas.microsoft.com/office/drawing/2014/main" xmlns="" id="{16FFD430-D6D1-46DF-A6E3-7D09E85DD30F}"/>
                </a:ext>
              </a:extLst>
            </p:cNvPr>
            <p:cNvCxnSpPr>
              <a:stCxn id="29" idx="3"/>
            </p:cNvCxnSpPr>
            <p:nvPr/>
          </p:nvCxnSpPr>
          <p:spPr>
            <a:xfrm flipV="1">
              <a:off x="6909000" y="3940175"/>
              <a:ext cx="818212" cy="5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ttangolo 32">
              <a:extLst>
                <a:ext uri="{FF2B5EF4-FFF2-40B4-BE49-F238E27FC236}">
                  <a16:creationId xmlns:a16="http://schemas.microsoft.com/office/drawing/2014/main" xmlns="" id="{E128403B-81E8-4D82-98C7-D95A4B0CBAA0}"/>
                </a:ext>
              </a:extLst>
            </p:cNvPr>
            <p:cNvSpPr/>
            <p:nvPr/>
          </p:nvSpPr>
          <p:spPr>
            <a:xfrm>
              <a:off x="9709342" y="4070264"/>
              <a:ext cx="1018715" cy="544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900" dirty="0" err="1">
                  <a:solidFill>
                    <a:prstClr val="white"/>
                  </a:solidFill>
                </a:rPr>
                <a:t>LoRa</a:t>
              </a:r>
              <a:endParaRPr lang="en-US" sz="900" dirty="0">
                <a:solidFill>
                  <a:prstClr val="white"/>
                </a:solidFill>
              </a:endParaRPr>
            </a:p>
          </p:txBody>
        </p:sp>
        <p:sp>
          <p:nvSpPr>
            <p:cNvPr id="34" name="Rettangolo 33">
              <a:extLst>
                <a:ext uri="{FF2B5EF4-FFF2-40B4-BE49-F238E27FC236}">
                  <a16:creationId xmlns:a16="http://schemas.microsoft.com/office/drawing/2014/main" xmlns="" id="{FD11361E-BAEB-4F58-BD53-7D5E98129A27}"/>
                </a:ext>
              </a:extLst>
            </p:cNvPr>
            <p:cNvSpPr/>
            <p:nvPr/>
          </p:nvSpPr>
          <p:spPr>
            <a:xfrm>
              <a:off x="8267176" y="5146119"/>
              <a:ext cx="923724" cy="544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900" dirty="0">
                  <a:solidFill>
                    <a:prstClr val="white"/>
                  </a:solidFill>
                </a:rPr>
                <a:t>LAN</a:t>
              </a:r>
            </a:p>
          </p:txBody>
        </p:sp>
        <p:cxnSp>
          <p:nvCxnSpPr>
            <p:cNvPr id="35" name="Connettore 2 34">
              <a:extLst>
                <a:ext uri="{FF2B5EF4-FFF2-40B4-BE49-F238E27FC236}">
                  <a16:creationId xmlns:a16="http://schemas.microsoft.com/office/drawing/2014/main" xmlns="" id="{C92BB254-8F7D-496C-8BBF-E0F0316D11B8}"/>
                </a:ext>
              </a:extLst>
            </p:cNvPr>
            <p:cNvCxnSpPr>
              <a:cxnSpLocks/>
              <a:endCxn id="34" idx="0"/>
            </p:cNvCxnSpPr>
            <p:nvPr/>
          </p:nvCxnSpPr>
          <p:spPr>
            <a:xfrm flipH="1">
              <a:off x="8729039" y="4682939"/>
              <a:ext cx="2" cy="463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xmlns="" id="{990D0A41-4EED-4725-B8CC-0AC87F74FA60}"/>
                </a:ext>
              </a:extLst>
            </p:cNvPr>
            <p:cNvCxnSpPr>
              <a:cxnSpLocks/>
              <a:endCxn id="33" idx="1"/>
            </p:cNvCxnSpPr>
            <p:nvPr/>
          </p:nvCxnSpPr>
          <p:spPr>
            <a:xfrm>
              <a:off x="9275377" y="4342568"/>
              <a:ext cx="433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ttore a gomito 36">
              <a:extLst>
                <a:ext uri="{FF2B5EF4-FFF2-40B4-BE49-F238E27FC236}">
                  <a16:creationId xmlns:a16="http://schemas.microsoft.com/office/drawing/2014/main" xmlns="" id="{05226FC6-CE95-4ABA-87FA-96988E51C1BE}"/>
                </a:ext>
              </a:extLst>
            </p:cNvPr>
            <p:cNvCxnSpPr>
              <a:cxnSpLocks/>
              <a:stCxn id="33" idx="3"/>
            </p:cNvCxnSpPr>
            <p:nvPr/>
          </p:nvCxnSpPr>
          <p:spPr>
            <a:xfrm flipV="1">
              <a:off x="10728057" y="4070264"/>
              <a:ext cx="323600" cy="27230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xmlns="" id="{A13F620B-C151-4872-A5ED-8E16DDE5D5F8}"/>
                </a:ext>
              </a:extLst>
            </p:cNvPr>
            <p:cNvCxnSpPr/>
            <p:nvPr/>
          </p:nvCxnSpPr>
          <p:spPr>
            <a:xfrm flipH="1" flipV="1">
              <a:off x="10945333" y="3940175"/>
              <a:ext cx="106325" cy="311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xmlns="" id="{2A23851C-CC96-4D41-B9EC-CA04E0837D05}"/>
                </a:ext>
              </a:extLst>
            </p:cNvPr>
            <p:cNvCxnSpPr/>
            <p:nvPr/>
          </p:nvCxnSpPr>
          <p:spPr>
            <a:xfrm flipV="1">
              <a:off x="11063839" y="3940175"/>
              <a:ext cx="126771" cy="311451"/>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Esplosione: 14 punte 39">
            <a:extLst>
              <a:ext uri="{FF2B5EF4-FFF2-40B4-BE49-F238E27FC236}">
                <a16:creationId xmlns:a16="http://schemas.microsoft.com/office/drawing/2014/main" xmlns="" id="{1F2C004A-8F0D-4ED3-A511-5424F82A1053}"/>
              </a:ext>
            </a:extLst>
          </p:cNvPr>
          <p:cNvSpPr/>
          <p:nvPr/>
        </p:nvSpPr>
        <p:spPr>
          <a:xfrm>
            <a:off x="1573845" y="560851"/>
            <a:ext cx="3032715" cy="159845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err="1">
                <a:solidFill>
                  <a:prstClr val="black"/>
                </a:solidFill>
              </a:rPr>
              <a:t>i</a:t>
            </a:r>
            <a:r>
              <a:rPr lang="en-US" dirty="0">
                <a:solidFill>
                  <a:prstClr val="black"/>
                </a:solidFill>
              </a:rPr>
              <a:t>-Spector Digital </a:t>
            </a:r>
            <a:r>
              <a:rPr lang="en-US" dirty="0" err="1">
                <a:solidFill>
                  <a:prstClr val="black"/>
                </a:solidFill>
              </a:rPr>
              <a:t>LoRa</a:t>
            </a:r>
            <a:endParaRPr lang="en-US" dirty="0">
              <a:solidFill>
                <a:prstClr val="black"/>
              </a:solidFill>
            </a:endParaRPr>
          </a:p>
        </p:txBody>
      </p:sp>
      <p:sp>
        <p:nvSpPr>
          <p:cNvPr id="41" name="Segnaposto piè di pagina 2">
            <a:extLst>
              <a:ext uri="{FF2B5EF4-FFF2-40B4-BE49-F238E27FC236}">
                <a16:creationId xmlns:a16="http://schemas.microsoft.com/office/drawing/2014/main" xmlns="" id="{22EDD81E-B6A6-4676-909D-394E053720F0}"/>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42" name="Rettangolo 41"/>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8679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287688" y="1192983"/>
            <a:ext cx="8904312" cy="838200"/>
          </a:xfrm>
        </p:spPr>
        <p:txBody>
          <a:bodyPr/>
          <a:lstStyle/>
          <a:p>
            <a:r>
              <a:rPr lang="en-GB" altLang="it-IT" dirty="0" smtClean="0">
                <a:solidFill>
                  <a:schemeClr val="tx1"/>
                </a:solidFill>
                <a:latin typeface="Comic Sans MS" panose="030F0702030302020204" pitchFamily="66" charset="0"/>
              </a:rPr>
              <a:t>Moduli EASY - 2</a:t>
            </a:r>
            <a:endParaRPr lang="en-GB" altLang="it-IT" dirty="0">
              <a:solidFill>
                <a:schemeClr val="tx1"/>
              </a:solidFill>
              <a:latin typeface="Comic Sans MS" panose="030F0702030302020204" pitchFamily="66" charset="0"/>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4" y="2060059"/>
            <a:ext cx="8762547" cy="439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piè di pagina 1"/>
          <p:cNvSpPr>
            <a:spLocks noGrp="1"/>
          </p:cNvSpPr>
          <p:nvPr>
            <p:ph type="ftr" sz="quarter" idx="10"/>
          </p:nvPr>
        </p:nvSpPr>
        <p:spPr>
          <a:xfrm>
            <a:off x="719667" y="6616700"/>
            <a:ext cx="10945284" cy="196850"/>
          </a:xfrm>
          <a:noFill/>
        </p:spPr>
        <p:txBody>
          <a:bodyPr/>
          <a:lstStyle/>
          <a:p>
            <a:r>
              <a:rPr lang="en-US" sz="800" i="1" dirty="0" smtClean="0"/>
              <a:t>Reproduction, transfer, distribution of part or all of the contents in this document in any form without prior written permission of  CAEN </a:t>
            </a:r>
            <a:r>
              <a:rPr lang="en-US" sz="800" i="1" dirty="0" err="1" smtClean="0"/>
              <a:t>S.p.A</a:t>
            </a:r>
            <a:r>
              <a:rPr lang="en-US" sz="800" i="1" dirty="0" smtClean="0"/>
              <a:t>. is prohibited </a:t>
            </a:r>
          </a:p>
          <a:p>
            <a:endParaRPr lang="it-IT" sz="800" dirty="0" smtClean="0"/>
          </a:p>
        </p:txBody>
      </p:sp>
    </p:spTree>
    <p:extLst>
      <p:ext uri="{BB962C8B-B14F-4D97-AF65-F5344CB8AC3E}">
        <p14:creationId xmlns:p14="http://schemas.microsoft.com/office/powerpoint/2010/main" val="276534794"/>
      </p:ext>
    </p:extLst>
  </p:cSld>
  <p:clrMapOvr>
    <a:masterClrMapping/>
  </p:clrMapOvr>
  <p:transition>
    <p:spli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10036530" cy="523220"/>
          </a:xfrm>
          <a:prstGeom prst="rect">
            <a:avLst/>
          </a:prstGeom>
          <a:noFill/>
        </p:spPr>
        <p:txBody>
          <a:bodyPr wrap="none" rtlCol="0">
            <a:spAutoFit/>
          </a:bodyPr>
          <a:lstStyle/>
          <a:p>
            <a:pPr defTabSz="457200"/>
            <a:r>
              <a:rPr lang="it-IT" sz="2800" dirty="0">
                <a:solidFill>
                  <a:prstClr val="black"/>
                </a:solidFill>
              </a:rPr>
              <a:t>i-Spector: PMT </a:t>
            </a:r>
            <a:r>
              <a:rPr lang="it-IT" sz="2800" dirty="0" err="1">
                <a:solidFill>
                  <a:prstClr val="black"/>
                </a:solidFill>
              </a:rPr>
              <a:t>replacement</a:t>
            </a:r>
            <a:r>
              <a:rPr lang="it-IT" sz="2800" dirty="0">
                <a:solidFill>
                  <a:prstClr val="black"/>
                </a:solidFill>
              </a:rPr>
              <a:t> with </a:t>
            </a:r>
            <a:r>
              <a:rPr lang="it-IT" sz="2800" dirty="0" err="1">
                <a:solidFill>
                  <a:prstClr val="black"/>
                </a:solidFill>
              </a:rPr>
              <a:t>integrated</a:t>
            </a:r>
            <a:r>
              <a:rPr lang="it-IT" sz="2800" dirty="0">
                <a:solidFill>
                  <a:prstClr val="black"/>
                </a:solidFill>
              </a:rPr>
              <a:t> </a:t>
            </a:r>
            <a:r>
              <a:rPr lang="it-IT" sz="2800" dirty="0" err="1">
                <a:solidFill>
                  <a:prstClr val="black"/>
                </a:solidFill>
              </a:rPr>
              <a:t>digital</a:t>
            </a:r>
            <a:r>
              <a:rPr lang="it-IT" sz="2800" dirty="0">
                <a:solidFill>
                  <a:prstClr val="black"/>
                </a:solidFill>
              </a:rPr>
              <a:t> </a:t>
            </a:r>
            <a:r>
              <a:rPr lang="it-IT" sz="2800" dirty="0" err="1">
                <a:solidFill>
                  <a:prstClr val="black"/>
                </a:solidFill>
              </a:rPr>
              <a:t>pulse</a:t>
            </a:r>
            <a:r>
              <a:rPr lang="it-IT" sz="2800" dirty="0">
                <a:solidFill>
                  <a:prstClr val="black"/>
                </a:solidFill>
              </a:rPr>
              <a:t> processing</a:t>
            </a:r>
          </a:p>
        </p:txBody>
      </p:sp>
      <p:sp>
        <p:nvSpPr>
          <p:cNvPr id="8" name="CasellaDiTesto 7">
            <a:extLst>
              <a:ext uri="{FF2B5EF4-FFF2-40B4-BE49-F238E27FC236}">
                <a16:creationId xmlns:a16="http://schemas.microsoft.com/office/drawing/2014/main" xmlns="" id="{8B207FF1-A899-4EEC-9A56-D4877C0897FB}"/>
              </a:ext>
            </a:extLst>
          </p:cNvPr>
          <p:cNvSpPr txBox="1"/>
          <p:nvPr/>
        </p:nvSpPr>
        <p:spPr>
          <a:xfrm>
            <a:off x="416558" y="535423"/>
            <a:ext cx="10936407" cy="6524863"/>
          </a:xfrm>
          <a:prstGeom prst="rect">
            <a:avLst/>
          </a:prstGeom>
          <a:noFill/>
        </p:spPr>
        <p:txBody>
          <a:bodyPr wrap="square" rtlCol="0">
            <a:spAutoFit/>
          </a:bodyPr>
          <a:lstStyle/>
          <a:p>
            <a:pPr defTabSz="457200"/>
            <a:r>
              <a:rPr lang="en-US" sz="2400" dirty="0">
                <a:solidFill>
                  <a:srgbClr val="FF0000"/>
                </a:solidFill>
              </a:rPr>
              <a:t>Target customer:</a:t>
            </a:r>
          </a:p>
          <a:p>
            <a:pPr defTabSz="457200"/>
            <a:endParaRPr lang="en-US" dirty="0">
              <a:solidFill>
                <a:prstClr val="black"/>
              </a:solidFill>
            </a:endParaRPr>
          </a:p>
          <a:p>
            <a:pPr defTabSz="457200"/>
            <a:r>
              <a:rPr lang="en-US" dirty="0">
                <a:solidFill>
                  <a:prstClr val="black"/>
                </a:solidFill>
              </a:rPr>
              <a:t>This product cover the largest part of the market of PMT (I can’t say the percentage) so:</a:t>
            </a:r>
          </a:p>
          <a:p>
            <a:pPr lvl="2" defTabSz="457200"/>
            <a:r>
              <a:rPr lang="en-US" dirty="0">
                <a:solidFill>
                  <a:prstClr val="black"/>
                </a:solidFill>
              </a:rPr>
              <a:t>	</a:t>
            </a:r>
            <a:r>
              <a:rPr lang="en-US" sz="2400" dirty="0">
                <a:solidFill>
                  <a:prstClr val="black"/>
                </a:solidFill>
              </a:rPr>
              <a:t>ANYONE IS USING OR IS GOING TO USE A PMT FOR SOMETHING</a:t>
            </a:r>
            <a:endParaRPr lang="en-US" dirty="0">
              <a:solidFill>
                <a:prstClr val="black"/>
              </a:solidFill>
            </a:endParaRPr>
          </a:p>
          <a:p>
            <a:pPr lvl="2" defTabSz="457200"/>
            <a:endParaRPr lang="en-US" dirty="0">
              <a:solidFill>
                <a:prstClr val="black"/>
              </a:solidFill>
            </a:endParaRPr>
          </a:p>
          <a:p>
            <a:pPr defTabSz="457200"/>
            <a:endParaRPr lang="en-US" dirty="0">
              <a:solidFill>
                <a:prstClr val="black"/>
              </a:solidFill>
            </a:endParaRPr>
          </a:p>
          <a:p>
            <a:pPr marL="285750" indent="-285750" defTabSz="457200">
              <a:buFont typeface="Arial" panose="020B0604020202020204" pitchFamily="34" charset="0"/>
              <a:buChar char="•"/>
            </a:pPr>
            <a:r>
              <a:rPr lang="en-US" dirty="0">
                <a:solidFill>
                  <a:prstClr val="black"/>
                </a:solidFill>
              </a:rPr>
              <a:t>Laboratory experimenters (replace detector, HV, MCA, TDC)</a:t>
            </a:r>
          </a:p>
          <a:p>
            <a:pPr marL="742950" lvl="1" indent="-285750" defTabSz="457200">
              <a:buFont typeface="Arial" panose="020B0604020202020204" pitchFamily="34" charset="0"/>
              <a:buChar char="•"/>
            </a:pPr>
            <a:r>
              <a:rPr lang="en-US" dirty="0">
                <a:solidFill>
                  <a:prstClr val="black"/>
                </a:solidFill>
              </a:rPr>
              <a:t> Spectroscopy based on scintillator</a:t>
            </a:r>
          </a:p>
          <a:p>
            <a:pPr marL="742950" lvl="1" indent="-285750" defTabSz="457200">
              <a:buFont typeface="Arial" panose="020B0604020202020204" pitchFamily="34" charset="0"/>
              <a:buChar char="•"/>
            </a:pPr>
            <a:r>
              <a:rPr lang="en-US" dirty="0">
                <a:solidFill>
                  <a:prstClr val="black"/>
                </a:solidFill>
              </a:rPr>
              <a:t> Timing application</a:t>
            </a:r>
          </a:p>
          <a:p>
            <a:pPr marL="742950" lvl="1" indent="-285750" defTabSz="457200">
              <a:buFont typeface="Arial" panose="020B0604020202020204" pitchFamily="34" charset="0"/>
              <a:buChar char="•"/>
            </a:pPr>
            <a:r>
              <a:rPr lang="en-US" dirty="0">
                <a:solidFill>
                  <a:prstClr val="black"/>
                </a:solidFill>
              </a:rPr>
              <a:t>….</a:t>
            </a:r>
          </a:p>
          <a:p>
            <a:pPr marL="742950" lvl="1"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r>
              <a:rPr lang="en-US" dirty="0">
                <a:solidFill>
                  <a:prstClr val="black"/>
                </a:solidFill>
              </a:rPr>
              <a:t>Large experiment (replace detector, modular logic, TDC):</a:t>
            </a:r>
          </a:p>
          <a:p>
            <a:pPr marL="742950" lvl="1" indent="-285750" defTabSz="457200">
              <a:buFont typeface="Arial" panose="020B0604020202020204" pitchFamily="34" charset="0"/>
              <a:buChar char="•"/>
            </a:pPr>
            <a:r>
              <a:rPr lang="en-US" dirty="0">
                <a:solidFill>
                  <a:prstClr val="black"/>
                </a:solidFill>
              </a:rPr>
              <a:t>Veto / Coincidence</a:t>
            </a:r>
          </a:p>
          <a:p>
            <a:pPr marL="742950" lvl="1" indent="-285750" defTabSz="457200">
              <a:buFont typeface="Arial" panose="020B0604020202020204" pitchFamily="34" charset="0"/>
              <a:buChar char="•"/>
            </a:pPr>
            <a:r>
              <a:rPr lang="en-US" dirty="0">
                <a:solidFill>
                  <a:prstClr val="black"/>
                </a:solidFill>
              </a:rPr>
              <a:t>Trigger</a:t>
            </a:r>
          </a:p>
          <a:p>
            <a:pPr marL="742950" lvl="1"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r>
              <a:rPr lang="en-US" dirty="0">
                <a:solidFill>
                  <a:prstClr val="black"/>
                </a:solidFill>
              </a:rPr>
              <a:t>Homeland Security:</a:t>
            </a:r>
          </a:p>
          <a:p>
            <a:pPr marL="742950" lvl="1" indent="-285750" defTabSz="457200">
              <a:buFont typeface="Arial" panose="020B0604020202020204" pitchFamily="34" charset="0"/>
              <a:buChar char="•"/>
            </a:pPr>
            <a:r>
              <a:rPr lang="en-US" dirty="0">
                <a:solidFill>
                  <a:prstClr val="black"/>
                </a:solidFill>
              </a:rPr>
              <a:t>Disseminated monitor net</a:t>
            </a:r>
          </a:p>
          <a:p>
            <a:pPr marL="742950" lvl="1" indent="-285750" defTabSz="457200">
              <a:buFont typeface="Arial" panose="020B0604020202020204" pitchFamily="34" charset="0"/>
              <a:buChar char="•"/>
            </a:pPr>
            <a:r>
              <a:rPr lang="en-US" dirty="0">
                <a:solidFill>
                  <a:prstClr val="black"/>
                </a:solidFill>
              </a:rPr>
              <a:t>Portals</a:t>
            </a:r>
          </a:p>
          <a:p>
            <a:pPr marL="285750" indent="-285750" defTabSz="457200">
              <a:buFont typeface="Arial" panose="020B0604020202020204" pitchFamily="34" charset="0"/>
              <a:buChar char="•"/>
            </a:pPr>
            <a:r>
              <a:rPr lang="en-US" sz="3200" dirty="0">
                <a:solidFill>
                  <a:prstClr val="black"/>
                </a:solidFill>
                <a:highlight>
                  <a:srgbClr val="FFFF00"/>
                </a:highlight>
              </a:rPr>
              <a:t>LOOK AHEAD PHYSIC APPLICATION: molecular fluorescence, lidar, astronomy, …</a:t>
            </a:r>
          </a:p>
          <a:p>
            <a:pPr marL="285750" indent="-285750" defTabSz="457200">
              <a:buFont typeface="Arial" panose="020B0604020202020204" pitchFamily="34" charset="0"/>
              <a:buChar char="•"/>
            </a:pPr>
            <a:endParaRPr lang="en-US" dirty="0">
              <a:solidFill>
                <a:prstClr val="black"/>
              </a:solidFill>
            </a:endParaRPr>
          </a:p>
        </p:txBody>
      </p:sp>
      <p:sp>
        <p:nvSpPr>
          <p:cNvPr id="9" name="Segnaposto piè di pagina 2">
            <a:extLst>
              <a:ext uri="{FF2B5EF4-FFF2-40B4-BE49-F238E27FC236}">
                <a16:creationId xmlns:a16="http://schemas.microsoft.com/office/drawing/2014/main" xmlns="" id="{843A3274-4524-468F-BBB9-1AD7C59BCCD2}"/>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10" name="Rettangolo 9"/>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42250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7299947" cy="523220"/>
          </a:xfrm>
          <a:prstGeom prst="rect">
            <a:avLst/>
          </a:prstGeom>
          <a:noFill/>
        </p:spPr>
        <p:txBody>
          <a:bodyPr wrap="none" rtlCol="0">
            <a:spAutoFit/>
          </a:bodyPr>
          <a:lstStyle/>
          <a:p>
            <a:pPr defTabSz="457200"/>
            <a:r>
              <a:rPr lang="it-IT" sz="2800" dirty="0">
                <a:solidFill>
                  <a:prstClr val="black"/>
                </a:solidFill>
              </a:rPr>
              <a:t>DT5550W : ASIC </a:t>
            </a:r>
            <a:r>
              <a:rPr lang="it-IT" sz="2800" dirty="0" err="1">
                <a:solidFill>
                  <a:prstClr val="black"/>
                </a:solidFill>
              </a:rPr>
              <a:t>Based</a:t>
            </a:r>
            <a:r>
              <a:rPr lang="it-IT" sz="2800" dirty="0">
                <a:solidFill>
                  <a:prstClr val="black"/>
                </a:solidFill>
              </a:rPr>
              <a:t> Digital </a:t>
            </a:r>
            <a:r>
              <a:rPr lang="it-IT" sz="2800" dirty="0" err="1">
                <a:solidFill>
                  <a:prstClr val="black"/>
                </a:solidFill>
              </a:rPr>
              <a:t>Acquisition</a:t>
            </a:r>
            <a:r>
              <a:rPr lang="it-IT" sz="2800" dirty="0">
                <a:solidFill>
                  <a:prstClr val="black"/>
                </a:solidFill>
              </a:rPr>
              <a:t> system</a:t>
            </a:r>
          </a:p>
        </p:txBody>
      </p:sp>
      <p:sp>
        <p:nvSpPr>
          <p:cNvPr id="9" name="Rettangolo 8">
            <a:extLst>
              <a:ext uri="{FF2B5EF4-FFF2-40B4-BE49-F238E27FC236}">
                <a16:creationId xmlns:a16="http://schemas.microsoft.com/office/drawing/2014/main" xmlns="" id="{BA97C192-0114-41E5-A798-469A644B39C6}"/>
              </a:ext>
            </a:extLst>
          </p:cNvPr>
          <p:cNvSpPr/>
          <p:nvPr/>
        </p:nvSpPr>
        <p:spPr>
          <a:xfrm>
            <a:off x="9039827" y="1241441"/>
            <a:ext cx="1533647" cy="125585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MATRIX 1</a:t>
            </a:r>
          </a:p>
        </p:txBody>
      </p:sp>
      <p:sp>
        <p:nvSpPr>
          <p:cNvPr id="10" name="Rettangolo 9">
            <a:extLst>
              <a:ext uri="{FF2B5EF4-FFF2-40B4-BE49-F238E27FC236}">
                <a16:creationId xmlns:a16="http://schemas.microsoft.com/office/drawing/2014/main" xmlns="" id="{BE908D77-9A95-4442-A985-4B604F478036}"/>
              </a:ext>
            </a:extLst>
          </p:cNvPr>
          <p:cNvSpPr/>
          <p:nvPr/>
        </p:nvSpPr>
        <p:spPr>
          <a:xfrm>
            <a:off x="9039827" y="4623179"/>
            <a:ext cx="1533647" cy="125585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MATRIX 2</a:t>
            </a:r>
          </a:p>
        </p:txBody>
      </p:sp>
      <p:sp>
        <p:nvSpPr>
          <p:cNvPr id="11" name="Rettangolo 10">
            <a:extLst>
              <a:ext uri="{FF2B5EF4-FFF2-40B4-BE49-F238E27FC236}">
                <a16:creationId xmlns:a16="http://schemas.microsoft.com/office/drawing/2014/main" xmlns="" id="{121BC3C2-6DF7-444A-BA29-419447A17B58}"/>
              </a:ext>
            </a:extLst>
          </p:cNvPr>
          <p:cNvSpPr/>
          <p:nvPr/>
        </p:nvSpPr>
        <p:spPr>
          <a:xfrm>
            <a:off x="9039827" y="2953295"/>
            <a:ext cx="1533647" cy="12558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A7585</a:t>
            </a:r>
          </a:p>
          <a:p>
            <a:pPr algn="ctr" defTabSz="457200"/>
            <a:endParaRPr lang="en-US" dirty="0">
              <a:solidFill>
                <a:prstClr val="white"/>
              </a:solidFill>
            </a:endParaRPr>
          </a:p>
          <a:p>
            <a:pPr algn="ctr" defTabSz="457200"/>
            <a:r>
              <a:rPr lang="en-US" dirty="0">
                <a:solidFill>
                  <a:prstClr val="white"/>
                </a:solidFill>
              </a:rPr>
              <a:t>HV</a:t>
            </a:r>
          </a:p>
        </p:txBody>
      </p:sp>
      <p:sp>
        <p:nvSpPr>
          <p:cNvPr id="12" name="Rettangolo 11">
            <a:extLst>
              <a:ext uri="{FF2B5EF4-FFF2-40B4-BE49-F238E27FC236}">
                <a16:creationId xmlns:a16="http://schemas.microsoft.com/office/drawing/2014/main" xmlns="" id="{ED0F3D35-9B33-4162-9171-440EA9964BC2}"/>
              </a:ext>
            </a:extLst>
          </p:cNvPr>
          <p:cNvSpPr/>
          <p:nvPr/>
        </p:nvSpPr>
        <p:spPr>
          <a:xfrm>
            <a:off x="6562846" y="1241441"/>
            <a:ext cx="995423"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PETIROC</a:t>
            </a:r>
          </a:p>
        </p:txBody>
      </p:sp>
      <p:sp>
        <p:nvSpPr>
          <p:cNvPr id="13" name="Rettangolo 12">
            <a:extLst>
              <a:ext uri="{FF2B5EF4-FFF2-40B4-BE49-F238E27FC236}">
                <a16:creationId xmlns:a16="http://schemas.microsoft.com/office/drawing/2014/main" xmlns="" id="{B427E267-E592-4EB7-9774-23FBC1F99EF4}"/>
              </a:ext>
            </a:extLst>
          </p:cNvPr>
          <p:cNvSpPr/>
          <p:nvPr/>
        </p:nvSpPr>
        <p:spPr>
          <a:xfrm>
            <a:off x="6562846" y="2367372"/>
            <a:ext cx="995423"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PETIROC</a:t>
            </a:r>
          </a:p>
        </p:txBody>
      </p:sp>
      <p:sp>
        <p:nvSpPr>
          <p:cNvPr id="14" name="Rettangolo 13">
            <a:extLst>
              <a:ext uri="{FF2B5EF4-FFF2-40B4-BE49-F238E27FC236}">
                <a16:creationId xmlns:a16="http://schemas.microsoft.com/office/drawing/2014/main" xmlns="" id="{537F62E8-5406-48A7-98F0-DD8F4ACD6CA4}"/>
              </a:ext>
            </a:extLst>
          </p:cNvPr>
          <p:cNvSpPr/>
          <p:nvPr/>
        </p:nvSpPr>
        <p:spPr>
          <a:xfrm>
            <a:off x="6562846" y="3974650"/>
            <a:ext cx="995423"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PETIROC</a:t>
            </a:r>
          </a:p>
        </p:txBody>
      </p:sp>
      <p:sp>
        <p:nvSpPr>
          <p:cNvPr id="15" name="Rettangolo 14">
            <a:extLst>
              <a:ext uri="{FF2B5EF4-FFF2-40B4-BE49-F238E27FC236}">
                <a16:creationId xmlns:a16="http://schemas.microsoft.com/office/drawing/2014/main" xmlns="" id="{B0F31FEB-7BCE-4688-AB17-7BDF6C0FA611}"/>
              </a:ext>
            </a:extLst>
          </p:cNvPr>
          <p:cNvSpPr/>
          <p:nvPr/>
        </p:nvSpPr>
        <p:spPr>
          <a:xfrm>
            <a:off x="6562846" y="4988460"/>
            <a:ext cx="995423"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PETIROC</a:t>
            </a:r>
          </a:p>
        </p:txBody>
      </p:sp>
      <p:sp>
        <p:nvSpPr>
          <p:cNvPr id="16" name="Rettangolo 15">
            <a:extLst>
              <a:ext uri="{FF2B5EF4-FFF2-40B4-BE49-F238E27FC236}">
                <a16:creationId xmlns:a16="http://schemas.microsoft.com/office/drawing/2014/main" xmlns="" id="{400D629B-2735-4DD3-AAAF-810D161E9260}"/>
              </a:ext>
            </a:extLst>
          </p:cNvPr>
          <p:cNvSpPr/>
          <p:nvPr/>
        </p:nvSpPr>
        <p:spPr>
          <a:xfrm>
            <a:off x="2656391" y="2262853"/>
            <a:ext cx="2494344" cy="245383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FPGA</a:t>
            </a:r>
          </a:p>
        </p:txBody>
      </p:sp>
      <p:sp>
        <p:nvSpPr>
          <p:cNvPr id="17" name="Rettangolo 16">
            <a:extLst>
              <a:ext uri="{FF2B5EF4-FFF2-40B4-BE49-F238E27FC236}">
                <a16:creationId xmlns:a16="http://schemas.microsoft.com/office/drawing/2014/main" xmlns="" id="{A3342FA7-5FB5-4BF1-B9CC-A957F5909B7E}"/>
              </a:ext>
            </a:extLst>
          </p:cNvPr>
          <p:cNvSpPr/>
          <p:nvPr/>
        </p:nvSpPr>
        <p:spPr>
          <a:xfrm>
            <a:off x="1140107" y="3047558"/>
            <a:ext cx="914400" cy="914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USB 3</a:t>
            </a:r>
          </a:p>
        </p:txBody>
      </p:sp>
      <p:cxnSp>
        <p:nvCxnSpPr>
          <p:cNvPr id="18" name="Connettore a gomito 17">
            <a:extLst>
              <a:ext uri="{FF2B5EF4-FFF2-40B4-BE49-F238E27FC236}">
                <a16:creationId xmlns:a16="http://schemas.microsoft.com/office/drawing/2014/main" xmlns="" id="{5F334BD6-ACDF-401D-B9AD-E73BD2129B13}"/>
              </a:ext>
            </a:extLst>
          </p:cNvPr>
          <p:cNvCxnSpPr>
            <a:stCxn id="12" idx="1"/>
          </p:cNvCxnSpPr>
          <p:nvPr/>
        </p:nvCxnSpPr>
        <p:spPr>
          <a:xfrm rot="10800000" flipV="1">
            <a:off x="5110226" y="1698642"/>
            <a:ext cx="1452623" cy="92302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a gomito 18">
            <a:extLst>
              <a:ext uri="{FF2B5EF4-FFF2-40B4-BE49-F238E27FC236}">
                <a16:creationId xmlns:a16="http://schemas.microsoft.com/office/drawing/2014/main" xmlns="" id="{832C282D-3B30-4E43-B7ED-A980F9F9766F}"/>
              </a:ext>
            </a:extLst>
          </p:cNvPr>
          <p:cNvCxnSpPr>
            <a:stCxn id="13" idx="1"/>
          </p:cNvCxnSpPr>
          <p:nvPr/>
        </p:nvCxnSpPr>
        <p:spPr>
          <a:xfrm rot="10800000" flipV="1">
            <a:off x="5150735" y="2824573"/>
            <a:ext cx="1412112" cy="36130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a gomito 20">
            <a:extLst>
              <a:ext uri="{FF2B5EF4-FFF2-40B4-BE49-F238E27FC236}">
                <a16:creationId xmlns:a16="http://schemas.microsoft.com/office/drawing/2014/main" xmlns="" id="{7B6E9727-902F-4458-B039-521879C86716}"/>
              </a:ext>
            </a:extLst>
          </p:cNvPr>
          <p:cNvCxnSpPr>
            <a:stCxn id="14" idx="1"/>
          </p:cNvCxnSpPr>
          <p:nvPr/>
        </p:nvCxnSpPr>
        <p:spPr>
          <a:xfrm rot="10800000">
            <a:off x="5208609" y="3674962"/>
            <a:ext cx="1354239" cy="75688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a gomito 21">
            <a:extLst>
              <a:ext uri="{FF2B5EF4-FFF2-40B4-BE49-F238E27FC236}">
                <a16:creationId xmlns:a16="http://schemas.microsoft.com/office/drawing/2014/main" xmlns="" id="{3484118E-281C-4FC5-8DDE-670CB21B2771}"/>
              </a:ext>
            </a:extLst>
          </p:cNvPr>
          <p:cNvCxnSpPr>
            <a:stCxn id="15" idx="1"/>
          </p:cNvCxnSpPr>
          <p:nvPr/>
        </p:nvCxnSpPr>
        <p:spPr>
          <a:xfrm rot="10800000">
            <a:off x="5208610" y="4323144"/>
            <a:ext cx="1354239" cy="1122516"/>
          </a:xfrm>
          <a:prstGeom prst="bentConnector3">
            <a:avLst>
              <a:gd name="adj1" fmla="val 58120"/>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xmlns="" id="{9777A521-6A4D-4A2A-B9AD-CB72C272D0A3}"/>
              </a:ext>
            </a:extLst>
          </p:cNvPr>
          <p:cNvSpPr txBox="1"/>
          <p:nvPr/>
        </p:nvSpPr>
        <p:spPr>
          <a:xfrm>
            <a:off x="4534973" y="1262531"/>
            <a:ext cx="1888979" cy="369332"/>
          </a:xfrm>
          <a:prstGeom prst="rect">
            <a:avLst/>
          </a:prstGeom>
          <a:noFill/>
        </p:spPr>
        <p:txBody>
          <a:bodyPr wrap="none" rtlCol="0">
            <a:spAutoFit/>
          </a:bodyPr>
          <a:lstStyle/>
          <a:p>
            <a:pPr defTabSz="457200"/>
            <a:r>
              <a:rPr lang="en-US" dirty="0">
                <a:solidFill>
                  <a:prstClr val="black"/>
                </a:solidFill>
              </a:rPr>
              <a:t>DIGITAL READOUT</a:t>
            </a:r>
          </a:p>
        </p:txBody>
      </p:sp>
      <p:cxnSp>
        <p:nvCxnSpPr>
          <p:cNvPr id="24" name="Connettore 2 23">
            <a:extLst>
              <a:ext uri="{FF2B5EF4-FFF2-40B4-BE49-F238E27FC236}">
                <a16:creationId xmlns:a16="http://schemas.microsoft.com/office/drawing/2014/main" xmlns="" id="{072A8840-B0DF-48C8-A605-B712B5EB1657}"/>
              </a:ext>
            </a:extLst>
          </p:cNvPr>
          <p:cNvCxnSpPr>
            <a:stCxn id="9" idx="1"/>
            <a:endCxn id="12" idx="3"/>
          </p:cNvCxnSpPr>
          <p:nvPr/>
        </p:nvCxnSpPr>
        <p:spPr>
          <a:xfrm flipH="1" flipV="1">
            <a:off x="7558270" y="1698643"/>
            <a:ext cx="1481559" cy="170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xmlns="" id="{13FFFF46-FC65-4FE9-BADC-CDD1AF490F2F}"/>
              </a:ext>
            </a:extLst>
          </p:cNvPr>
          <p:cNvCxnSpPr>
            <a:stCxn id="9" idx="1"/>
            <a:endCxn id="13" idx="3"/>
          </p:cNvCxnSpPr>
          <p:nvPr/>
        </p:nvCxnSpPr>
        <p:spPr>
          <a:xfrm flipH="1">
            <a:off x="7558270" y="1869368"/>
            <a:ext cx="1481559" cy="955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xmlns="" id="{6A93021A-F397-4608-9648-08978536983B}"/>
              </a:ext>
            </a:extLst>
          </p:cNvPr>
          <p:cNvCxnSpPr>
            <a:stCxn id="10" idx="1"/>
            <a:endCxn id="14" idx="3"/>
          </p:cNvCxnSpPr>
          <p:nvPr/>
        </p:nvCxnSpPr>
        <p:spPr>
          <a:xfrm flipH="1" flipV="1">
            <a:off x="7558270" y="4431850"/>
            <a:ext cx="1481559" cy="81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xmlns="" id="{747F36E7-8094-4AC8-9808-26D0AA02AB6F}"/>
              </a:ext>
            </a:extLst>
          </p:cNvPr>
          <p:cNvCxnSpPr>
            <a:stCxn id="10" idx="1"/>
            <a:endCxn id="15" idx="3"/>
          </p:cNvCxnSpPr>
          <p:nvPr/>
        </p:nvCxnSpPr>
        <p:spPr>
          <a:xfrm flipH="1">
            <a:off x="7558270" y="5251106"/>
            <a:ext cx="1481559" cy="194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xmlns="" id="{C4D282BC-7873-4EC0-AA48-98A3EA7545BA}"/>
              </a:ext>
            </a:extLst>
          </p:cNvPr>
          <p:cNvCxnSpPr>
            <a:stCxn id="16" idx="1"/>
          </p:cNvCxnSpPr>
          <p:nvPr/>
        </p:nvCxnSpPr>
        <p:spPr>
          <a:xfrm flipH="1" flipV="1">
            <a:off x="2112380" y="3489769"/>
            <a:ext cx="54401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xmlns="" id="{DC9F3C50-E32B-47C0-A3FE-4B2E13E4084F}"/>
              </a:ext>
            </a:extLst>
          </p:cNvPr>
          <p:cNvSpPr txBox="1"/>
          <p:nvPr/>
        </p:nvSpPr>
        <p:spPr>
          <a:xfrm>
            <a:off x="10712371" y="1657962"/>
            <a:ext cx="1112805" cy="369332"/>
          </a:xfrm>
          <a:prstGeom prst="rect">
            <a:avLst/>
          </a:prstGeom>
          <a:noFill/>
        </p:spPr>
        <p:txBody>
          <a:bodyPr wrap="none" rtlCol="0">
            <a:spAutoFit/>
          </a:bodyPr>
          <a:lstStyle/>
          <a:p>
            <a:pPr defTabSz="457200"/>
            <a:r>
              <a:rPr lang="en-US" dirty="0">
                <a:solidFill>
                  <a:prstClr val="black"/>
                </a:solidFill>
              </a:rPr>
              <a:t>CH [0..63]</a:t>
            </a:r>
          </a:p>
        </p:txBody>
      </p:sp>
      <p:sp>
        <p:nvSpPr>
          <p:cNvPr id="30" name="CasellaDiTesto 29">
            <a:extLst>
              <a:ext uri="{FF2B5EF4-FFF2-40B4-BE49-F238E27FC236}">
                <a16:creationId xmlns:a16="http://schemas.microsoft.com/office/drawing/2014/main" xmlns="" id="{E73B24E1-2678-48F5-98CE-580CFF417F01}"/>
              </a:ext>
            </a:extLst>
          </p:cNvPr>
          <p:cNvSpPr txBox="1"/>
          <p:nvPr/>
        </p:nvSpPr>
        <p:spPr>
          <a:xfrm>
            <a:off x="10712369" y="5088268"/>
            <a:ext cx="1346844" cy="369332"/>
          </a:xfrm>
          <a:prstGeom prst="rect">
            <a:avLst/>
          </a:prstGeom>
          <a:noFill/>
        </p:spPr>
        <p:txBody>
          <a:bodyPr wrap="none" rtlCol="0">
            <a:spAutoFit/>
          </a:bodyPr>
          <a:lstStyle/>
          <a:p>
            <a:pPr defTabSz="457200"/>
            <a:r>
              <a:rPr lang="en-US" dirty="0">
                <a:solidFill>
                  <a:prstClr val="black"/>
                </a:solidFill>
              </a:rPr>
              <a:t>CH [64..127]</a:t>
            </a:r>
          </a:p>
        </p:txBody>
      </p:sp>
      <p:sp>
        <p:nvSpPr>
          <p:cNvPr id="31" name="Segnaposto piè di pagina 2">
            <a:extLst>
              <a:ext uri="{FF2B5EF4-FFF2-40B4-BE49-F238E27FC236}">
                <a16:creationId xmlns:a16="http://schemas.microsoft.com/office/drawing/2014/main" xmlns="" id="{52638D0A-D13C-493D-BD49-25512E826A29}"/>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32" name="Rettangolo 31"/>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6697509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7299947" cy="523220"/>
          </a:xfrm>
          <a:prstGeom prst="rect">
            <a:avLst/>
          </a:prstGeom>
          <a:noFill/>
        </p:spPr>
        <p:txBody>
          <a:bodyPr wrap="none" rtlCol="0">
            <a:spAutoFit/>
          </a:bodyPr>
          <a:lstStyle/>
          <a:p>
            <a:pPr defTabSz="457200"/>
            <a:r>
              <a:rPr lang="it-IT" sz="2800" dirty="0">
                <a:solidFill>
                  <a:prstClr val="black"/>
                </a:solidFill>
              </a:rPr>
              <a:t>DT5550W : ASIC </a:t>
            </a:r>
            <a:r>
              <a:rPr lang="it-IT" sz="2800" dirty="0" err="1">
                <a:solidFill>
                  <a:prstClr val="black"/>
                </a:solidFill>
              </a:rPr>
              <a:t>Based</a:t>
            </a:r>
            <a:r>
              <a:rPr lang="it-IT" sz="2800" dirty="0">
                <a:solidFill>
                  <a:prstClr val="black"/>
                </a:solidFill>
              </a:rPr>
              <a:t> Digital </a:t>
            </a:r>
            <a:r>
              <a:rPr lang="it-IT" sz="2800" dirty="0" err="1">
                <a:solidFill>
                  <a:prstClr val="black"/>
                </a:solidFill>
              </a:rPr>
              <a:t>Acquisition</a:t>
            </a:r>
            <a:r>
              <a:rPr lang="it-IT" sz="2800" dirty="0">
                <a:solidFill>
                  <a:prstClr val="black"/>
                </a:solidFill>
              </a:rPr>
              <a:t> system</a:t>
            </a:r>
          </a:p>
        </p:txBody>
      </p:sp>
      <p:sp>
        <p:nvSpPr>
          <p:cNvPr id="31" name="Rettangolo 30">
            <a:extLst>
              <a:ext uri="{FF2B5EF4-FFF2-40B4-BE49-F238E27FC236}">
                <a16:creationId xmlns:a16="http://schemas.microsoft.com/office/drawing/2014/main" xmlns="" id="{D1C0AA8D-39FB-4235-90DB-A2955104DB23}"/>
              </a:ext>
            </a:extLst>
          </p:cNvPr>
          <p:cNvSpPr/>
          <p:nvPr/>
        </p:nvSpPr>
        <p:spPr>
          <a:xfrm>
            <a:off x="9039827" y="1241441"/>
            <a:ext cx="1533647" cy="125585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MATRIX 1</a:t>
            </a:r>
          </a:p>
        </p:txBody>
      </p:sp>
      <p:sp>
        <p:nvSpPr>
          <p:cNvPr id="32" name="Rettangolo 31">
            <a:extLst>
              <a:ext uri="{FF2B5EF4-FFF2-40B4-BE49-F238E27FC236}">
                <a16:creationId xmlns:a16="http://schemas.microsoft.com/office/drawing/2014/main" xmlns="" id="{65B8F850-6BEC-400A-9514-E85F740992C2}"/>
              </a:ext>
            </a:extLst>
          </p:cNvPr>
          <p:cNvSpPr/>
          <p:nvPr/>
        </p:nvSpPr>
        <p:spPr>
          <a:xfrm>
            <a:off x="9039827" y="4623179"/>
            <a:ext cx="1533647" cy="125585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MATRIX 2</a:t>
            </a:r>
          </a:p>
        </p:txBody>
      </p:sp>
      <p:sp>
        <p:nvSpPr>
          <p:cNvPr id="33" name="Rettangolo 32">
            <a:extLst>
              <a:ext uri="{FF2B5EF4-FFF2-40B4-BE49-F238E27FC236}">
                <a16:creationId xmlns:a16="http://schemas.microsoft.com/office/drawing/2014/main" xmlns="" id="{369605CB-BEEC-4F4E-B9C4-194E9F45756B}"/>
              </a:ext>
            </a:extLst>
          </p:cNvPr>
          <p:cNvSpPr/>
          <p:nvPr/>
        </p:nvSpPr>
        <p:spPr>
          <a:xfrm>
            <a:off x="9039827" y="2953295"/>
            <a:ext cx="1533647" cy="12558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A7585</a:t>
            </a:r>
          </a:p>
          <a:p>
            <a:pPr algn="ctr" defTabSz="457200"/>
            <a:endParaRPr lang="en-US" dirty="0">
              <a:solidFill>
                <a:prstClr val="white"/>
              </a:solidFill>
            </a:endParaRPr>
          </a:p>
          <a:p>
            <a:pPr algn="ctr" defTabSz="457200"/>
            <a:r>
              <a:rPr lang="en-US" dirty="0">
                <a:solidFill>
                  <a:prstClr val="white"/>
                </a:solidFill>
              </a:rPr>
              <a:t>HV</a:t>
            </a:r>
          </a:p>
        </p:txBody>
      </p:sp>
      <p:sp>
        <p:nvSpPr>
          <p:cNvPr id="34" name="Rettangolo 33">
            <a:extLst>
              <a:ext uri="{FF2B5EF4-FFF2-40B4-BE49-F238E27FC236}">
                <a16:creationId xmlns:a16="http://schemas.microsoft.com/office/drawing/2014/main" xmlns="" id="{A98CCBDA-7E3F-4E7E-A995-01A97FA92BF5}"/>
              </a:ext>
            </a:extLst>
          </p:cNvPr>
          <p:cNvSpPr/>
          <p:nvPr/>
        </p:nvSpPr>
        <p:spPr>
          <a:xfrm>
            <a:off x="6562846" y="1241441"/>
            <a:ext cx="995423"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CITIROC</a:t>
            </a:r>
          </a:p>
        </p:txBody>
      </p:sp>
      <p:sp>
        <p:nvSpPr>
          <p:cNvPr id="35" name="Rettangolo 34">
            <a:extLst>
              <a:ext uri="{FF2B5EF4-FFF2-40B4-BE49-F238E27FC236}">
                <a16:creationId xmlns:a16="http://schemas.microsoft.com/office/drawing/2014/main" xmlns="" id="{677BF279-FAC2-41DA-B1B4-34BC33586714}"/>
              </a:ext>
            </a:extLst>
          </p:cNvPr>
          <p:cNvSpPr/>
          <p:nvPr/>
        </p:nvSpPr>
        <p:spPr>
          <a:xfrm>
            <a:off x="6562846" y="2367372"/>
            <a:ext cx="995423"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CITIROC</a:t>
            </a:r>
          </a:p>
        </p:txBody>
      </p:sp>
      <p:sp>
        <p:nvSpPr>
          <p:cNvPr id="36" name="Rettangolo 35">
            <a:extLst>
              <a:ext uri="{FF2B5EF4-FFF2-40B4-BE49-F238E27FC236}">
                <a16:creationId xmlns:a16="http://schemas.microsoft.com/office/drawing/2014/main" xmlns="" id="{9B5FF9D4-205D-48CA-9812-B7CF394AAC81}"/>
              </a:ext>
            </a:extLst>
          </p:cNvPr>
          <p:cNvSpPr/>
          <p:nvPr/>
        </p:nvSpPr>
        <p:spPr>
          <a:xfrm>
            <a:off x="6562846" y="3974650"/>
            <a:ext cx="995423"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CITIROC</a:t>
            </a:r>
          </a:p>
        </p:txBody>
      </p:sp>
      <p:sp>
        <p:nvSpPr>
          <p:cNvPr id="37" name="Rettangolo 36">
            <a:extLst>
              <a:ext uri="{FF2B5EF4-FFF2-40B4-BE49-F238E27FC236}">
                <a16:creationId xmlns:a16="http://schemas.microsoft.com/office/drawing/2014/main" xmlns="" id="{E147EF28-FB1C-4C7B-9801-13A8080BA31D}"/>
              </a:ext>
            </a:extLst>
          </p:cNvPr>
          <p:cNvSpPr/>
          <p:nvPr/>
        </p:nvSpPr>
        <p:spPr>
          <a:xfrm>
            <a:off x="6562846" y="4988460"/>
            <a:ext cx="995423"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CITIROC</a:t>
            </a:r>
          </a:p>
        </p:txBody>
      </p:sp>
      <p:sp>
        <p:nvSpPr>
          <p:cNvPr id="38" name="Rettangolo 37">
            <a:extLst>
              <a:ext uri="{FF2B5EF4-FFF2-40B4-BE49-F238E27FC236}">
                <a16:creationId xmlns:a16="http://schemas.microsoft.com/office/drawing/2014/main" xmlns="" id="{1F172EAE-7546-45FA-ADBC-1830C7F2CFCF}"/>
              </a:ext>
            </a:extLst>
          </p:cNvPr>
          <p:cNvSpPr/>
          <p:nvPr/>
        </p:nvSpPr>
        <p:spPr>
          <a:xfrm>
            <a:off x="1909825" y="2262853"/>
            <a:ext cx="2494344" cy="245383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FPGA</a:t>
            </a:r>
          </a:p>
        </p:txBody>
      </p:sp>
      <p:sp>
        <p:nvSpPr>
          <p:cNvPr id="39" name="Rettangolo 38">
            <a:extLst>
              <a:ext uri="{FF2B5EF4-FFF2-40B4-BE49-F238E27FC236}">
                <a16:creationId xmlns:a16="http://schemas.microsoft.com/office/drawing/2014/main" xmlns="" id="{B3176172-BF4E-4EA8-9C7A-C4460B7CDFE8}"/>
              </a:ext>
            </a:extLst>
          </p:cNvPr>
          <p:cNvSpPr/>
          <p:nvPr/>
        </p:nvSpPr>
        <p:spPr>
          <a:xfrm>
            <a:off x="393543" y="3047558"/>
            <a:ext cx="914400" cy="914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USB 3</a:t>
            </a:r>
          </a:p>
        </p:txBody>
      </p:sp>
      <p:sp>
        <p:nvSpPr>
          <p:cNvPr id="40" name="CasellaDiTesto 39">
            <a:extLst>
              <a:ext uri="{FF2B5EF4-FFF2-40B4-BE49-F238E27FC236}">
                <a16:creationId xmlns:a16="http://schemas.microsoft.com/office/drawing/2014/main" xmlns="" id="{7D01752C-F822-48C6-9BD6-AE7913C8CB2B}"/>
              </a:ext>
            </a:extLst>
          </p:cNvPr>
          <p:cNvSpPr txBox="1"/>
          <p:nvPr/>
        </p:nvSpPr>
        <p:spPr>
          <a:xfrm>
            <a:off x="4103713" y="851731"/>
            <a:ext cx="2459135" cy="369332"/>
          </a:xfrm>
          <a:prstGeom prst="rect">
            <a:avLst/>
          </a:prstGeom>
          <a:noFill/>
        </p:spPr>
        <p:txBody>
          <a:bodyPr wrap="none" rtlCol="0">
            <a:spAutoFit/>
          </a:bodyPr>
          <a:lstStyle/>
          <a:p>
            <a:pPr defTabSz="457200"/>
            <a:r>
              <a:rPr lang="en-US" dirty="0">
                <a:solidFill>
                  <a:prstClr val="black"/>
                </a:solidFill>
              </a:rPr>
              <a:t>MULTIPLEXED READOUT</a:t>
            </a:r>
          </a:p>
        </p:txBody>
      </p:sp>
      <p:cxnSp>
        <p:nvCxnSpPr>
          <p:cNvPr id="41" name="Connettore 2 40">
            <a:extLst>
              <a:ext uri="{FF2B5EF4-FFF2-40B4-BE49-F238E27FC236}">
                <a16:creationId xmlns:a16="http://schemas.microsoft.com/office/drawing/2014/main" xmlns="" id="{1007D770-C4B6-4118-ADA5-12D49596FD0A}"/>
              </a:ext>
            </a:extLst>
          </p:cNvPr>
          <p:cNvCxnSpPr>
            <a:stCxn id="31" idx="1"/>
            <a:endCxn id="34" idx="3"/>
          </p:cNvCxnSpPr>
          <p:nvPr/>
        </p:nvCxnSpPr>
        <p:spPr>
          <a:xfrm flipH="1" flipV="1">
            <a:off x="7558270" y="1698643"/>
            <a:ext cx="1481559" cy="170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xmlns="" id="{8B35AA46-5113-4F0F-A3AC-592AFB116B44}"/>
              </a:ext>
            </a:extLst>
          </p:cNvPr>
          <p:cNvCxnSpPr>
            <a:stCxn id="31" idx="1"/>
            <a:endCxn id="35" idx="3"/>
          </p:cNvCxnSpPr>
          <p:nvPr/>
        </p:nvCxnSpPr>
        <p:spPr>
          <a:xfrm flipH="1">
            <a:off x="7558270" y="1869368"/>
            <a:ext cx="1481559" cy="955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xmlns="" id="{11B98C4B-9A79-4325-91CC-BF376214CA11}"/>
              </a:ext>
            </a:extLst>
          </p:cNvPr>
          <p:cNvCxnSpPr>
            <a:stCxn id="32" idx="1"/>
            <a:endCxn id="36" idx="3"/>
          </p:cNvCxnSpPr>
          <p:nvPr/>
        </p:nvCxnSpPr>
        <p:spPr>
          <a:xfrm flipH="1" flipV="1">
            <a:off x="7558270" y="4431850"/>
            <a:ext cx="1481559" cy="81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xmlns="" id="{C7452B74-508D-4941-8C9C-876390599A5C}"/>
              </a:ext>
            </a:extLst>
          </p:cNvPr>
          <p:cNvCxnSpPr>
            <a:stCxn id="32" idx="1"/>
            <a:endCxn id="37" idx="3"/>
          </p:cNvCxnSpPr>
          <p:nvPr/>
        </p:nvCxnSpPr>
        <p:spPr>
          <a:xfrm flipH="1">
            <a:off x="7558270" y="5251106"/>
            <a:ext cx="1481559" cy="194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xmlns="" id="{5E060EB8-ED2A-4F34-9FA6-3D11F60B685F}"/>
              </a:ext>
            </a:extLst>
          </p:cNvPr>
          <p:cNvCxnSpPr>
            <a:stCxn id="38" idx="1"/>
          </p:cNvCxnSpPr>
          <p:nvPr/>
        </p:nvCxnSpPr>
        <p:spPr>
          <a:xfrm flipH="1" flipV="1">
            <a:off x="1365814" y="3489769"/>
            <a:ext cx="54401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ttangolo 45">
            <a:extLst>
              <a:ext uri="{FF2B5EF4-FFF2-40B4-BE49-F238E27FC236}">
                <a16:creationId xmlns:a16="http://schemas.microsoft.com/office/drawing/2014/main" xmlns="" id="{61D14F44-D7F2-4061-9D7E-9765BD877364}"/>
              </a:ext>
            </a:extLst>
          </p:cNvPr>
          <p:cNvSpPr/>
          <p:nvPr/>
        </p:nvSpPr>
        <p:spPr>
          <a:xfrm>
            <a:off x="5006052" y="1436342"/>
            <a:ext cx="914400" cy="4258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ADC</a:t>
            </a:r>
          </a:p>
          <a:p>
            <a:pPr algn="ctr" defTabSz="457200"/>
            <a:r>
              <a:rPr lang="en-US" dirty="0">
                <a:solidFill>
                  <a:prstClr val="white"/>
                </a:solidFill>
              </a:rPr>
              <a:t>8ch</a:t>
            </a:r>
          </a:p>
          <a:p>
            <a:pPr algn="ctr" defTabSz="457200"/>
            <a:r>
              <a:rPr lang="en-US" dirty="0">
                <a:solidFill>
                  <a:prstClr val="white"/>
                </a:solidFill>
              </a:rPr>
              <a:t>80Msps</a:t>
            </a:r>
          </a:p>
          <a:p>
            <a:pPr algn="ctr" defTabSz="457200"/>
            <a:r>
              <a:rPr lang="en-US" dirty="0">
                <a:solidFill>
                  <a:prstClr val="white"/>
                </a:solidFill>
              </a:rPr>
              <a:t>14 bit</a:t>
            </a:r>
          </a:p>
        </p:txBody>
      </p:sp>
      <p:cxnSp>
        <p:nvCxnSpPr>
          <p:cNvPr id="47" name="Connettore 2 46">
            <a:extLst>
              <a:ext uri="{FF2B5EF4-FFF2-40B4-BE49-F238E27FC236}">
                <a16:creationId xmlns:a16="http://schemas.microsoft.com/office/drawing/2014/main" xmlns="" id="{6FD1C202-7FD5-4A6F-AC10-CBDE7D46FBC1}"/>
              </a:ext>
            </a:extLst>
          </p:cNvPr>
          <p:cNvCxnSpPr/>
          <p:nvPr/>
        </p:nvCxnSpPr>
        <p:spPr>
          <a:xfrm flipH="1" flipV="1">
            <a:off x="4438896" y="3513006"/>
            <a:ext cx="54401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CasellaDiTesto 47">
            <a:extLst>
              <a:ext uri="{FF2B5EF4-FFF2-40B4-BE49-F238E27FC236}">
                <a16:creationId xmlns:a16="http://schemas.microsoft.com/office/drawing/2014/main" xmlns="" id="{97C45FE2-5649-4D4D-BA7B-6EBE4E669415}"/>
              </a:ext>
            </a:extLst>
          </p:cNvPr>
          <p:cNvSpPr txBox="1"/>
          <p:nvPr/>
        </p:nvSpPr>
        <p:spPr>
          <a:xfrm>
            <a:off x="10712371" y="1657962"/>
            <a:ext cx="1112805" cy="369332"/>
          </a:xfrm>
          <a:prstGeom prst="rect">
            <a:avLst/>
          </a:prstGeom>
          <a:noFill/>
        </p:spPr>
        <p:txBody>
          <a:bodyPr wrap="none" rtlCol="0">
            <a:spAutoFit/>
          </a:bodyPr>
          <a:lstStyle/>
          <a:p>
            <a:pPr defTabSz="457200"/>
            <a:r>
              <a:rPr lang="en-US" dirty="0">
                <a:solidFill>
                  <a:prstClr val="black"/>
                </a:solidFill>
              </a:rPr>
              <a:t>CH [0..63]</a:t>
            </a:r>
          </a:p>
        </p:txBody>
      </p:sp>
      <p:sp>
        <p:nvSpPr>
          <p:cNvPr id="49" name="CasellaDiTesto 48">
            <a:extLst>
              <a:ext uri="{FF2B5EF4-FFF2-40B4-BE49-F238E27FC236}">
                <a16:creationId xmlns:a16="http://schemas.microsoft.com/office/drawing/2014/main" xmlns="" id="{01B57189-C5D5-42A3-807D-95349293354A}"/>
              </a:ext>
            </a:extLst>
          </p:cNvPr>
          <p:cNvSpPr txBox="1"/>
          <p:nvPr/>
        </p:nvSpPr>
        <p:spPr>
          <a:xfrm>
            <a:off x="10712369" y="5088268"/>
            <a:ext cx="1346844" cy="369332"/>
          </a:xfrm>
          <a:prstGeom prst="rect">
            <a:avLst/>
          </a:prstGeom>
          <a:noFill/>
        </p:spPr>
        <p:txBody>
          <a:bodyPr wrap="none" rtlCol="0">
            <a:spAutoFit/>
          </a:bodyPr>
          <a:lstStyle/>
          <a:p>
            <a:pPr defTabSz="457200"/>
            <a:r>
              <a:rPr lang="en-US" dirty="0">
                <a:solidFill>
                  <a:prstClr val="black"/>
                </a:solidFill>
              </a:rPr>
              <a:t>CH [64..127]</a:t>
            </a:r>
          </a:p>
        </p:txBody>
      </p:sp>
      <p:cxnSp>
        <p:nvCxnSpPr>
          <p:cNvPr id="50" name="Connettore 2 49">
            <a:extLst>
              <a:ext uri="{FF2B5EF4-FFF2-40B4-BE49-F238E27FC236}">
                <a16:creationId xmlns:a16="http://schemas.microsoft.com/office/drawing/2014/main" xmlns="" id="{E19951A3-A56C-4578-B1FB-15D2FA4AD705}"/>
              </a:ext>
            </a:extLst>
          </p:cNvPr>
          <p:cNvCxnSpPr>
            <a:stCxn id="34" idx="1"/>
          </p:cNvCxnSpPr>
          <p:nvPr/>
        </p:nvCxnSpPr>
        <p:spPr>
          <a:xfrm flipH="1">
            <a:off x="5920452" y="1698641"/>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xmlns="" id="{ED0B657C-79FD-48C2-BE1C-8B07F67E91F6}"/>
              </a:ext>
            </a:extLst>
          </p:cNvPr>
          <p:cNvCxnSpPr/>
          <p:nvPr/>
        </p:nvCxnSpPr>
        <p:spPr>
          <a:xfrm flipH="1">
            <a:off x="5928171" y="1856828"/>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xmlns="" id="{FF884C59-EA93-41F5-9970-A1A96E806332}"/>
              </a:ext>
            </a:extLst>
          </p:cNvPr>
          <p:cNvCxnSpPr/>
          <p:nvPr/>
        </p:nvCxnSpPr>
        <p:spPr>
          <a:xfrm flipH="1">
            <a:off x="5920452" y="2761404"/>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xmlns="" id="{A3A143BD-1367-4905-9F3A-C0068367EA3D}"/>
              </a:ext>
            </a:extLst>
          </p:cNvPr>
          <p:cNvCxnSpPr/>
          <p:nvPr/>
        </p:nvCxnSpPr>
        <p:spPr>
          <a:xfrm flipH="1">
            <a:off x="5928171" y="2919591"/>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ttore 2 53">
            <a:extLst>
              <a:ext uri="{FF2B5EF4-FFF2-40B4-BE49-F238E27FC236}">
                <a16:creationId xmlns:a16="http://schemas.microsoft.com/office/drawing/2014/main" xmlns="" id="{C23A0825-7FF8-423B-8FE8-723312F9204D}"/>
              </a:ext>
            </a:extLst>
          </p:cNvPr>
          <p:cNvCxnSpPr/>
          <p:nvPr/>
        </p:nvCxnSpPr>
        <p:spPr>
          <a:xfrm flipH="1">
            <a:off x="5912733" y="4385897"/>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xmlns="" id="{0AB7F252-4B36-4ECE-B52C-F188703C1057}"/>
              </a:ext>
            </a:extLst>
          </p:cNvPr>
          <p:cNvCxnSpPr/>
          <p:nvPr/>
        </p:nvCxnSpPr>
        <p:spPr>
          <a:xfrm flipH="1">
            <a:off x="5920452" y="4544084"/>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xmlns="" id="{7245D5DB-5F9A-44E9-BAE0-9FB8FD56E06D}"/>
              </a:ext>
            </a:extLst>
          </p:cNvPr>
          <p:cNvCxnSpPr/>
          <p:nvPr/>
        </p:nvCxnSpPr>
        <p:spPr>
          <a:xfrm flipH="1">
            <a:off x="5920452" y="5299413"/>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xmlns="" id="{8D556BA9-F1CF-489A-99B2-3A7598A7FCF5}"/>
              </a:ext>
            </a:extLst>
          </p:cNvPr>
          <p:cNvCxnSpPr/>
          <p:nvPr/>
        </p:nvCxnSpPr>
        <p:spPr>
          <a:xfrm flipH="1">
            <a:off x="5928171" y="5457600"/>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CasellaDiTesto 57">
            <a:extLst>
              <a:ext uri="{FF2B5EF4-FFF2-40B4-BE49-F238E27FC236}">
                <a16:creationId xmlns:a16="http://schemas.microsoft.com/office/drawing/2014/main" xmlns="" id="{BE319CE7-2874-4020-B62E-517307901A8E}"/>
              </a:ext>
            </a:extLst>
          </p:cNvPr>
          <p:cNvSpPr txBox="1"/>
          <p:nvPr/>
        </p:nvSpPr>
        <p:spPr>
          <a:xfrm>
            <a:off x="2203505" y="6181972"/>
            <a:ext cx="8396529" cy="461665"/>
          </a:xfrm>
          <a:prstGeom prst="rect">
            <a:avLst/>
          </a:prstGeom>
          <a:noFill/>
        </p:spPr>
        <p:txBody>
          <a:bodyPr wrap="none" rtlCol="0">
            <a:spAutoFit/>
          </a:bodyPr>
          <a:lstStyle/>
          <a:p>
            <a:pPr defTabSz="457200"/>
            <a:r>
              <a:rPr lang="en-US" sz="2400" dirty="0">
                <a:solidFill>
                  <a:prstClr val="black"/>
                </a:solidFill>
                <a:highlight>
                  <a:srgbClr val="FFFF00"/>
                </a:highlight>
              </a:rPr>
              <a:t>Simultaneous readout of 128 channels in low and high gain mode </a:t>
            </a:r>
          </a:p>
        </p:txBody>
      </p:sp>
      <p:cxnSp>
        <p:nvCxnSpPr>
          <p:cNvPr id="59" name="Connettore 2 58">
            <a:extLst>
              <a:ext uri="{FF2B5EF4-FFF2-40B4-BE49-F238E27FC236}">
                <a16:creationId xmlns:a16="http://schemas.microsoft.com/office/drawing/2014/main" xmlns="" id="{3E4FCEB6-6A50-4953-8450-4C6AD660BA76}"/>
              </a:ext>
            </a:extLst>
          </p:cNvPr>
          <p:cNvCxnSpPr/>
          <p:nvPr/>
        </p:nvCxnSpPr>
        <p:spPr>
          <a:xfrm flipH="1">
            <a:off x="6072852" y="1851041"/>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xmlns="" id="{D34BFAC6-BCD3-48F9-ADBC-43A277670217}"/>
              </a:ext>
            </a:extLst>
          </p:cNvPr>
          <p:cNvCxnSpPr/>
          <p:nvPr/>
        </p:nvCxnSpPr>
        <p:spPr>
          <a:xfrm flipH="1">
            <a:off x="6080571" y="2009228"/>
            <a:ext cx="6423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Segnaposto piè di pagina 2">
            <a:extLst>
              <a:ext uri="{FF2B5EF4-FFF2-40B4-BE49-F238E27FC236}">
                <a16:creationId xmlns:a16="http://schemas.microsoft.com/office/drawing/2014/main" xmlns="" id="{87B5F97A-BF30-4C58-B8D0-EDA93068449A}"/>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62" name="Rettangolo 61"/>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8081626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7299947" cy="523220"/>
          </a:xfrm>
          <a:prstGeom prst="rect">
            <a:avLst/>
          </a:prstGeom>
          <a:noFill/>
        </p:spPr>
        <p:txBody>
          <a:bodyPr wrap="none" rtlCol="0">
            <a:spAutoFit/>
          </a:bodyPr>
          <a:lstStyle/>
          <a:p>
            <a:pPr defTabSz="457200"/>
            <a:r>
              <a:rPr lang="it-IT" sz="2800" dirty="0">
                <a:solidFill>
                  <a:prstClr val="black"/>
                </a:solidFill>
              </a:rPr>
              <a:t>DT5550W : ASIC </a:t>
            </a:r>
            <a:r>
              <a:rPr lang="it-IT" sz="2800" dirty="0" err="1">
                <a:solidFill>
                  <a:prstClr val="black"/>
                </a:solidFill>
              </a:rPr>
              <a:t>Based</a:t>
            </a:r>
            <a:r>
              <a:rPr lang="it-IT" sz="2800" dirty="0">
                <a:solidFill>
                  <a:prstClr val="black"/>
                </a:solidFill>
              </a:rPr>
              <a:t> Digital </a:t>
            </a:r>
            <a:r>
              <a:rPr lang="it-IT" sz="2800" dirty="0" err="1">
                <a:solidFill>
                  <a:prstClr val="black"/>
                </a:solidFill>
              </a:rPr>
              <a:t>Acquisition</a:t>
            </a:r>
            <a:r>
              <a:rPr lang="it-IT" sz="2800" dirty="0">
                <a:solidFill>
                  <a:prstClr val="black"/>
                </a:solidFill>
              </a:rPr>
              <a:t> system</a:t>
            </a:r>
          </a:p>
        </p:txBody>
      </p:sp>
      <p:pic>
        <p:nvPicPr>
          <p:cNvPr id="10" name="Picture 2" descr="Risultati immagini per hamamatsu mppc">
            <a:extLst>
              <a:ext uri="{FF2B5EF4-FFF2-40B4-BE49-F238E27FC236}">
                <a16:creationId xmlns:a16="http://schemas.microsoft.com/office/drawing/2014/main" xmlns="" id="{2DEA3009-D440-47C8-B220-C1D94DDD2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5066" y="2163254"/>
            <a:ext cx="2400300" cy="2400300"/>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a:extLst>
              <a:ext uri="{FF2B5EF4-FFF2-40B4-BE49-F238E27FC236}">
                <a16:creationId xmlns:a16="http://schemas.microsoft.com/office/drawing/2014/main" xmlns="" id="{5E37DE7C-6C7A-418D-B738-4A2A38EF7ACB}"/>
              </a:ext>
            </a:extLst>
          </p:cNvPr>
          <p:cNvSpPr/>
          <p:nvPr/>
        </p:nvSpPr>
        <p:spPr>
          <a:xfrm>
            <a:off x="8641155" y="4805683"/>
            <a:ext cx="2028119" cy="646331"/>
          </a:xfrm>
          <a:prstGeom prst="rect">
            <a:avLst/>
          </a:prstGeom>
        </p:spPr>
        <p:txBody>
          <a:bodyPr wrap="none">
            <a:spAutoFit/>
          </a:bodyPr>
          <a:lstStyle/>
          <a:p>
            <a:pPr algn="ctr" defTabSz="457200"/>
            <a:r>
              <a:rPr lang="it-IT" b="1" dirty="0">
                <a:solidFill>
                  <a:srgbClr val="000000"/>
                </a:solidFill>
                <a:latin typeface="メイリオ" panose="020B0400000000000000" pitchFamily="34" charset="-128"/>
                <a:ea typeface="メイリオ" panose="020B0400000000000000" pitchFamily="34" charset="-128"/>
              </a:rPr>
              <a:t>HAMAMATSU</a:t>
            </a:r>
          </a:p>
          <a:p>
            <a:pPr algn="ctr" defTabSz="457200"/>
            <a:r>
              <a:rPr lang="it-IT" b="1" dirty="0">
                <a:solidFill>
                  <a:srgbClr val="000000"/>
                </a:solidFill>
                <a:latin typeface="メイリオ" panose="020B0400000000000000" pitchFamily="34" charset="-128"/>
                <a:ea typeface="メイリオ" panose="020B0400000000000000" pitchFamily="34" charset="-128"/>
              </a:rPr>
              <a:t>S13361-3050AE-08</a:t>
            </a:r>
            <a:endParaRPr lang="en-US" dirty="0">
              <a:solidFill>
                <a:prstClr val="black"/>
              </a:solidFill>
            </a:endParaRPr>
          </a:p>
        </p:txBody>
      </p:sp>
      <p:pic>
        <p:nvPicPr>
          <p:cNvPr id="5" name="Immagine 4">
            <a:extLst>
              <a:ext uri="{FF2B5EF4-FFF2-40B4-BE49-F238E27FC236}">
                <a16:creationId xmlns:a16="http://schemas.microsoft.com/office/drawing/2014/main" xmlns="" id="{415E0563-86EA-436D-A83F-ADB7FB8B031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7000"/>
                    </a14:imgEffect>
                    <a14:imgEffect>
                      <a14:colorTemperature colorTemp="6317"/>
                    </a14:imgEffect>
                    <a14:imgEffect>
                      <a14:saturation sat="341000"/>
                    </a14:imgEffect>
                    <a14:imgEffect>
                      <a14:brightnessContrast bright="32000" contrast="-13000"/>
                    </a14:imgEffect>
                  </a14:imgLayer>
                </a14:imgProps>
              </a:ext>
            </a:extLst>
          </a:blip>
          <a:stretch>
            <a:fillRect/>
          </a:stretch>
        </p:blipFill>
        <p:spPr>
          <a:xfrm>
            <a:off x="784840" y="1018300"/>
            <a:ext cx="6091461" cy="4110546"/>
          </a:xfrm>
          <a:prstGeom prst="rect">
            <a:avLst/>
          </a:prstGeom>
        </p:spPr>
      </p:pic>
      <p:sp>
        <p:nvSpPr>
          <p:cNvPr id="12" name="Rettangolo 11">
            <a:extLst>
              <a:ext uri="{FF2B5EF4-FFF2-40B4-BE49-F238E27FC236}">
                <a16:creationId xmlns:a16="http://schemas.microsoft.com/office/drawing/2014/main" xmlns="" id="{6F033B33-1878-4A53-9F82-9F57E042433B}"/>
              </a:ext>
            </a:extLst>
          </p:cNvPr>
          <p:cNvSpPr/>
          <p:nvPr/>
        </p:nvSpPr>
        <p:spPr>
          <a:xfrm>
            <a:off x="1213446" y="5132558"/>
            <a:ext cx="5085045" cy="369332"/>
          </a:xfrm>
          <a:prstGeom prst="rect">
            <a:avLst/>
          </a:prstGeom>
        </p:spPr>
        <p:txBody>
          <a:bodyPr wrap="none">
            <a:spAutoFit/>
          </a:bodyPr>
          <a:lstStyle/>
          <a:p>
            <a:pPr algn="ctr" defTabSz="457200"/>
            <a:r>
              <a:rPr lang="it-IT" b="1" dirty="0">
                <a:solidFill>
                  <a:srgbClr val="000000"/>
                </a:solidFill>
                <a:latin typeface="メイリオ" panose="020B0400000000000000" pitchFamily="34" charset="-128"/>
                <a:ea typeface="メイリオ" panose="020B0400000000000000" pitchFamily="34" charset="-128"/>
              </a:rPr>
              <a:t>IDC CONNECTOR (STRIP 2.54mm PITCH) ADAPTER</a:t>
            </a:r>
            <a:endParaRPr lang="en-US" dirty="0">
              <a:solidFill>
                <a:prstClr val="black"/>
              </a:solidFill>
            </a:endParaRPr>
          </a:p>
        </p:txBody>
      </p:sp>
      <p:sp>
        <p:nvSpPr>
          <p:cNvPr id="13" name="Segnaposto piè di pagina 2">
            <a:extLst>
              <a:ext uri="{FF2B5EF4-FFF2-40B4-BE49-F238E27FC236}">
                <a16:creationId xmlns:a16="http://schemas.microsoft.com/office/drawing/2014/main" xmlns="" id="{2D6FDE94-F747-4D4B-B174-AA4B35508557}"/>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14" name="Rettangolo 13"/>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661066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7299947" cy="523220"/>
          </a:xfrm>
          <a:prstGeom prst="rect">
            <a:avLst/>
          </a:prstGeom>
          <a:noFill/>
        </p:spPr>
        <p:txBody>
          <a:bodyPr wrap="none" rtlCol="0">
            <a:spAutoFit/>
          </a:bodyPr>
          <a:lstStyle/>
          <a:p>
            <a:pPr defTabSz="457200"/>
            <a:r>
              <a:rPr lang="it-IT" sz="2800" dirty="0">
                <a:solidFill>
                  <a:prstClr val="black"/>
                </a:solidFill>
              </a:rPr>
              <a:t>DT5550W : ASIC </a:t>
            </a:r>
            <a:r>
              <a:rPr lang="it-IT" sz="2800" dirty="0" err="1">
                <a:solidFill>
                  <a:prstClr val="black"/>
                </a:solidFill>
              </a:rPr>
              <a:t>Based</a:t>
            </a:r>
            <a:r>
              <a:rPr lang="it-IT" sz="2800" dirty="0">
                <a:solidFill>
                  <a:prstClr val="black"/>
                </a:solidFill>
              </a:rPr>
              <a:t> Digital </a:t>
            </a:r>
            <a:r>
              <a:rPr lang="it-IT" sz="2800" dirty="0" err="1">
                <a:solidFill>
                  <a:prstClr val="black"/>
                </a:solidFill>
              </a:rPr>
              <a:t>Acquisition</a:t>
            </a:r>
            <a:r>
              <a:rPr lang="it-IT" sz="2800" dirty="0">
                <a:solidFill>
                  <a:prstClr val="black"/>
                </a:solidFill>
              </a:rPr>
              <a:t> system</a:t>
            </a:r>
          </a:p>
        </p:txBody>
      </p:sp>
      <p:sp>
        <p:nvSpPr>
          <p:cNvPr id="6" name="CasellaDiTesto 5">
            <a:extLst>
              <a:ext uri="{FF2B5EF4-FFF2-40B4-BE49-F238E27FC236}">
                <a16:creationId xmlns:a16="http://schemas.microsoft.com/office/drawing/2014/main" xmlns="" id="{85CC73E4-BD34-44C7-9D12-6BE7D2A05C0F}"/>
              </a:ext>
            </a:extLst>
          </p:cNvPr>
          <p:cNvSpPr txBox="1"/>
          <p:nvPr/>
        </p:nvSpPr>
        <p:spPr>
          <a:xfrm>
            <a:off x="416558" y="827967"/>
            <a:ext cx="10936407" cy="5755422"/>
          </a:xfrm>
          <a:prstGeom prst="rect">
            <a:avLst/>
          </a:prstGeom>
          <a:noFill/>
        </p:spPr>
        <p:txBody>
          <a:bodyPr wrap="square" rtlCol="0">
            <a:spAutoFit/>
          </a:bodyPr>
          <a:lstStyle/>
          <a:p>
            <a:pPr defTabSz="457200"/>
            <a:r>
              <a:rPr lang="en-US" sz="2800" dirty="0">
                <a:solidFill>
                  <a:srgbClr val="FF0000"/>
                </a:solidFill>
              </a:rPr>
              <a:t>Target customer:</a:t>
            </a:r>
          </a:p>
          <a:p>
            <a:pPr defTabSz="457200"/>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Easy solution to capture a large amount of channels:</a:t>
            </a:r>
          </a:p>
          <a:p>
            <a:pPr marL="742950" lvl="1" indent="-285750" defTabSz="457200">
              <a:buFont typeface="Arial" panose="020B0604020202020204" pitchFamily="34" charset="0"/>
              <a:buChar char="•"/>
            </a:pPr>
            <a:r>
              <a:rPr lang="en-US" sz="2000" dirty="0">
                <a:solidFill>
                  <a:prstClr val="black"/>
                </a:solidFill>
              </a:rPr>
              <a:t>Plug and play solution with full featured software</a:t>
            </a:r>
          </a:p>
          <a:p>
            <a:pPr marL="742950" lvl="1" indent="-285750" defTabSz="457200">
              <a:buFont typeface="Arial" panose="020B0604020202020204" pitchFamily="34" charset="0"/>
              <a:buChar char="•"/>
            </a:pPr>
            <a:r>
              <a:rPr lang="en-US" sz="2000" dirty="0">
                <a:solidFill>
                  <a:prstClr val="black"/>
                </a:solidFill>
              </a:rPr>
              <a:t>Software process online data reconstructing clusters between ASIC</a:t>
            </a:r>
          </a:p>
          <a:p>
            <a:pPr marL="742950" lvl="1" indent="-285750" defTabSz="457200">
              <a:buFont typeface="Arial" panose="020B0604020202020204" pitchFamily="34" charset="0"/>
              <a:buChar char="•"/>
            </a:pPr>
            <a:r>
              <a:rPr lang="en-US" sz="2000" dirty="0">
                <a:solidFill>
                  <a:prstClr val="black"/>
                </a:solidFill>
              </a:rPr>
              <a:t>Direct compatible with a ready-to-use Hama matrix 8x8 Detector (if you order DT+A+MATRIX you receive a kit to immediately start to make a measure)</a:t>
            </a:r>
          </a:p>
          <a:p>
            <a:pPr marL="742950" lvl="1"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User looking a  ready to use solution to readout multiple </a:t>
            </a:r>
            <a:r>
              <a:rPr lang="en-US" sz="2000" dirty="0" err="1">
                <a:solidFill>
                  <a:prstClr val="black"/>
                </a:solidFill>
              </a:rPr>
              <a:t>SiPM</a:t>
            </a:r>
            <a:r>
              <a:rPr lang="en-US" sz="2000" dirty="0">
                <a:solidFill>
                  <a:prstClr val="black"/>
                </a:solidFill>
              </a:rPr>
              <a:t> matrix/array</a:t>
            </a:r>
          </a:p>
          <a:p>
            <a:pPr marL="742950" lvl="1" indent="-285750" defTabSz="457200">
              <a:buFont typeface="Arial" panose="020B0604020202020204" pitchFamily="34" charset="0"/>
              <a:buChar char="•"/>
            </a:pPr>
            <a:r>
              <a:rPr lang="en-US" sz="2000" dirty="0">
                <a:solidFill>
                  <a:prstClr val="black"/>
                </a:solidFill>
              </a:rPr>
              <a:t>User who have its own pixelated detector and is looking for a readout (will use cable adapter)</a:t>
            </a:r>
          </a:p>
          <a:p>
            <a:pPr marL="742950" lvl="1" indent="-285750" defTabSz="457200">
              <a:buFont typeface="Arial" panose="020B0604020202020204" pitchFamily="34" charset="0"/>
              <a:buChar char="•"/>
            </a:pPr>
            <a:r>
              <a:rPr lang="en-US" sz="2000" dirty="0">
                <a:solidFill>
                  <a:prstClr val="black"/>
                </a:solidFill>
              </a:rPr>
              <a:t>User who have an idea of experiment and is looking for a full readout system (will use the Hama compatible detector)</a:t>
            </a:r>
          </a:p>
          <a:p>
            <a:pPr marL="742950" lvl="1"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User wants to test </a:t>
            </a:r>
            <a:r>
              <a:rPr lang="en-US" sz="2000" dirty="0" err="1">
                <a:solidFill>
                  <a:prstClr val="black"/>
                </a:solidFill>
              </a:rPr>
              <a:t>Weeroc</a:t>
            </a:r>
            <a:r>
              <a:rPr lang="en-US" sz="2000" dirty="0">
                <a:solidFill>
                  <a:prstClr val="black"/>
                </a:solidFill>
              </a:rPr>
              <a:t> ASIC with in a real acquisition system   </a:t>
            </a:r>
          </a:p>
          <a:p>
            <a:pPr marL="742950" lvl="1"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Large experiment: multiple board can operate together and synchronously</a:t>
            </a:r>
          </a:p>
          <a:p>
            <a:pPr marL="285750"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endParaRPr lang="en-US" sz="2000" dirty="0">
              <a:solidFill>
                <a:prstClr val="black"/>
              </a:solidFill>
            </a:endParaRPr>
          </a:p>
        </p:txBody>
      </p:sp>
      <p:sp>
        <p:nvSpPr>
          <p:cNvPr id="8" name="Segnaposto piè di pagina 2">
            <a:extLst>
              <a:ext uri="{FF2B5EF4-FFF2-40B4-BE49-F238E27FC236}">
                <a16:creationId xmlns:a16="http://schemas.microsoft.com/office/drawing/2014/main" xmlns="" id="{16707E61-2CE4-4940-B816-1ABB87308680}"/>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9" name="Rettangolo 8"/>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8358106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3" y="15007"/>
            <a:ext cx="10622652" cy="461665"/>
          </a:xfrm>
          <a:prstGeom prst="rect">
            <a:avLst/>
          </a:prstGeom>
          <a:noFill/>
          <a:ln>
            <a:noFill/>
          </a:ln>
          <a:effectLst/>
        </p:spPr>
        <p:txBody>
          <a:bodyPr wrap="square">
            <a:spAutoFit/>
          </a:bodyPr>
          <a:lstStyle>
            <a:defPPr>
              <a:defRPr lang="it-IT"/>
            </a:defPPr>
            <a:lvl1pPr>
              <a:lnSpc>
                <a:spcPct val="100000"/>
              </a:lnSpc>
              <a:spcBef>
                <a:spcPct val="0"/>
              </a:spcBef>
              <a:defRPr sz="2400" b="1">
                <a:solidFill>
                  <a:schemeClr val="tx2"/>
                </a:solidFill>
                <a:latin typeface="Arial Black" pitchFamily="34" charset="0"/>
              </a:defRPr>
            </a:lvl1pPr>
          </a:lstStyle>
          <a:p>
            <a:r>
              <a:rPr lang="it-IT" dirty="0"/>
              <a:t>DT5702 : 32 </a:t>
            </a:r>
            <a:r>
              <a:rPr lang="it-IT" dirty="0" err="1"/>
              <a:t>channels</a:t>
            </a:r>
            <a:r>
              <a:rPr lang="it-IT" dirty="0"/>
              <a:t> SiPM </a:t>
            </a:r>
            <a:r>
              <a:rPr lang="it-IT" dirty="0" err="1"/>
              <a:t>readout</a:t>
            </a:r>
            <a:r>
              <a:rPr lang="it-IT" dirty="0"/>
              <a:t> system </a:t>
            </a:r>
            <a:r>
              <a:rPr lang="it-IT" dirty="0" err="1"/>
              <a:t>based</a:t>
            </a:r>
            <a:r>
              <a:rPr lang="it-IT" dirty="0"/>
              <a:t> on CITIROC</a:t>
            </a:r>
          </a:p>
        </p:txBody>
      </p:sp>
      <p:cxnSp>
        <p:nvCxnSpPr>
          <p:cNvPr id="8" name="Connettore diritto 7">
            <a:extLst>
              <a:ext uri="{FF2B5EF4-FFF2-40B4-BE49-F238E27FC236}">
                <a16:creationId xmlns:a16="http://schemas.microsoft.com/office/drawing/2014/main" xmlns="" id="{D7C15717-B49E-4509-B0B7-7F9BF494F37D}"/>
              </a:ext>
            </a:extLst>
          </p:cNvPr>
          <p:cNvCxnSpPr>
            <a:cxnSpLocks/>
          </p:cNvCxnSpPr>
          <p:nvPr/>
        </p:nvCxnSpPr>
        <p:spPr>
          <a:xfrm>
            <a:off x="5524383" y="1404589"/>
            <a:ext cx="0" cy="4650072"/>
          </a:xfrm>
          <a:prstGeom prst="line">
            <a:avLst/>
          </a:prstGeom>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xmlns="" id="{66C5B307-FF4A-40DA-BAAE-3D0F5E4612E0}"/>
              </a:ext>
            </a:extLst>
          </p:cNvPr>
          <p:cNvSpPr txBox="1"/>
          <p:nvPr/>
        </p:nvSpPr>
        <p:spPr>
          <a:xfrm>
            <a:off x="1539322" y="1031259"/>
            <a:ext cx="2561086" cy="369332"/>
          </a:xfrm>
          <a:prstGeom prst="rect">
            <a:avLst/>
          </a:prstGeom>
          <a:noFill/>
        </p:spPr>
        <p:txBody>
          <a:bodyPr wrap="none" rtlCol="0">
            <a:spAutoFit/>
          </a:bodyPr>
          <a:lstStyle/>
          <a:p>
            <a:pPr defTabSz="457200"/>
            <a:r>
              <a:rPr lang="en-US" dirty="0">
                <a:solidFill>
                  <a:prstClr val="black"/>
                </a:solidFill>
              </a:rPr>
              <a:t>TRADITIONAL FIRMWARE</a:t>
            </a:r>
          </a:p>
        </p:txBody>
      </p:sp>
      <p:sp>
        <p:nvSpPr>
          <p:cNvPr id="11" name="Rettangolo 10">
            <a:extLst>
              <a:ext uri="{FF2B5EF4-FFF2-40B4-BE49-F238E27FC236}">
                <a16:creationId xmlns:a16="http://schemas.microsoft.com/office/drawing/2014/main" xmlns="" id="{43EC534B-A3BE-4A11-B5D2-98019F9FCAE8}"/>
              </a:ext>
            </a:extLst>
          </p:cNvPr>
          <p:cNvSpPr/>
          <p:nvPr/>
        </p:nvSpPr>
        <p:spPr>
          <a:xfrm>
            <a:off x="193062" y="1552421"/>
            <a:ext cx="5253607" cy="1477328"/>
          </a:xfrm>
          <a:prstGeom prst="rect">
            <a:avLst/>
          </a:prstGeom>
        </p:spPr>
        <p:txBody>
          <a:bodyPr wrap="square">
            <a:spAutoFit/>
          </a:bodyPr>
          <a:lstStyle/>
          <a:p>
            <a:pPr defTabSz="457200" fontAlgn="base">
              <a:buFont typeface="Arial" panose="020B0604020202020204" pitchFamily="34" charset="0"/>
              <a:buChar char="•"/>
            </a:pPr>
            <a:r>
              <a:rPr lang="en-US" dirty="0">
                <a:solidFill>
                  <a:srgbClr val="222222"/>
                </a:solidFill>
                <a:latin typeface="inherit"/>
              </a:rPr>
              <a:t> Providing basic coincidence of signals from each pair of adjacent even-odd channels</a:t>
            </a:r>
          </a:p>
          <a:p>
            <a:pPr defTabSz="457200" fontAlgn="base">
              <a:buFont typeface="Arial" panose="020B0604020202020204" pitchFamily="34" charset="0"/>
              <a:buChar char="•"/>
            </a:pPr>
            <a:r>
              <a:rPr lang="en-US" dirty="0">
                <a:solidFill>
                  <a:srgbClr val="222222"/>
                </a:solidFill>
                <a:latin typeface="inherit"/>
              </a:rPr>
              <a:t> Allows to trigger only on events that happen in coincidence with event in a group of other A1702 (event validation)</a:t>
            </a:r>
          </a:p>
        </p:txBody>
      </p:sp>
      <p:sp>
        <p:nvSpPr>
          <p:cNvPr id="12" name="Rettangolo 11">
            <a:extLst>
              <a:ext uri="{FF2B5EF4-FFF2-40B4-BE49-F238E27FC236}">
                <a16:creationId xmlns:a16="http://schemas.microsoft.com/office/drawing/2014/main" xmlns="" id="{8AD3850E-DB36-4172-8055-7D03ED098F1D}"/>
              </a:ext>
            </a:extLst>
          </p:cNvPr>
          <p:cNvSpPr/>
          <p:nvPr/>
        </p:nvSpPr>
        <p:spPr>
          <a:xfrm>
            <a:off x="6312214" y="1884296"/>
            <a:ext cx="5253607" cy="1938992"/>
          </a:xfrm>
          <a:prstGeom prst="rect">
            <a:avLst/>
          </a:prstGeom>
        </p:spPr>
        <p:txBody>
          <a:bodyPr wrap="square">
            <a:spAutoFit/>
          </a:bodyPr>
          <a:lstStyle/>
          <a:p>
            <a:pPr defTabSz="457200" fontAlgn="base">
              <a:buFont typeface="Arial" panose="020B0604020202020204" pitchFamily="34" charset="0"/>
              <a:buChar char="•"/>
            </a:pPr>
            <a:r>
              <a:rPr lang="en-US" dirty="0">
                <a:solidFill>
                  <a:srgbClr val="222222"/>
                </a:solidFill>
                <a:latin typeface="inherit"/>
              </a:rPr>
              <a:t> Two trigger logic:</a:t>
            </a:r>
          </a:p>
          <a:p>
            <a:pPr lvl="1" defTabSz="457200" fontAlgn="base">
              <a:buFont typeface="Arial" panose="020B0604020202020204" pitchFamily="34" charset="0"/>
              <a:buChar char="•"/>
            </a:pPr>
            <a:r>
              <a:rPr lang="en-US" dirty="0">
                <a:solidFill>
                  <a:srgbClr val="222222"/>
                </a:solidFill>
                <a:latin typeface="inherit"/>
              </a:rPr>
              <a:t> </a:t>
            </a:r>
            <a:r>
              <a:rPr lang="en-US" sz="1400" dirty="0">
                <a:solidFill>
                  <a:srgbClr val="222222"/>
                </a:solidFill>
                <a:latin typeface="inherit"/>
              </a:rPr>
              <a:t>All channel fire a trigger</a:t>
            </a:r>
            <a:br>
              <a:rPr lang="en-US" sz="1400" dirty="0">
                <a:solidFill>
                  <a:srgbClr val="222222"/>
                </a:solidFill>
                <a:latin typeface="inherit"/>
              </a:rPr>
            </a:br>
            <a:r>
              <a:rPr lang="en-US" sz="1400" dirty="0">
                <a:solidFill>
                  <a:srgbClr val="222222"/>
                </a:solidFill>
                <a:latin typeface="inherit"/>
              </a:rPr>
              <a:t/>
            </a:r>
            <a:br>
              <a:rPr lang="en-US" sz="1400" dirty="0">
                <a:solidFill>
                  <a:srgbClr val="222222"/>
                </a:solidFill>
                <a:latin typeface="inherit"/>
              </a:rPr>
            </a:br>
            <a:endParaRPr lang="en-US" sz="1400" dirty="0">
              <a:solidFill>
                <a:srgbClr val="222222"/>
              </a:solidFill>
              <a:latin typeface="inherit"/>
            </a:endParaRPr>
          </a:p>
          <a:p>
            <a:pPr lvl="1" defTabSz="457200" fontAlgn="base"/>
            <a:r>
              <a:rPr lang="en-US" sz="1400" dirty="0">
                <a:solidFill>
                  <a:srgbClr val="222222"/>
                </a:solidFill>
                <a:latin typeface="inherit"/>
              </a:rPr>
              <a:t/>
            </a:r>
            <a:br>
              <a:rPr lang="en-US" sz="1400" dirty="0">
                <a:solidFill>
                  <a:srgbClr val="222222"/>
                </a:solidFill>
                <a:latin typeface="inherit"/>
              </a:rPr>
            </a:br>
            <a:endParaRPr lang="en-US" sz="1400" dirty="0">
              <a:solidFill>
                <a:srgbClr val="222222"/>
              </a:solidFill>
              <a:latin typeface="inherit"/>
            </a:endParaRPr>
          </a:p>
          <a:p>
            <a:pPr lvl="1" defTabSz="457200" fontAlgn="base">
              <a:buFont typeface="Arial" panose="020B0604020202020204" pitchFamily="34" charset="0"/>
              <a:buChar char="•"/>
            </a:pPr>
            <a:endParaRPr lang="en-US" sz="1400" dirty="0">
              <a:solidFill>
                <a:srgbClr val="222222"/>
              </a:solidFill>
              <a:latin typeface="inherit"/>
            </a:endParaRPr>
          </a:p>
          <a:p>
            <a:pPr lvl="1" defTabSz="457200" fontAlgn="base">
              <a:buFont typeface="Arial" panose="020B0604020202020204" pitchFamily="34" charset="0"/>
              <a:buChar char="•"/>
            </a:pPr>
            <a:r>
              <a:rPr lang="en-US" sz="1400" dirty="0">
                <a:solidFill>
                  <a:srgbClr val="222222"/>
                </a:solidFill>
                <a:latin typeface="inherit"/>
              </a:rPr>
              <a:t>Plane coincidence</a:t>
            </a:r>
          </a:p>
        </p:txBody>
      </p:sp>
      <p:sp>
        <p:nvSpPr>
          <p:cNvPr id="13" name="Dati memorizzati 12">
            <a:extLst>
              <a:ext uri="{FF2B5EF4-FFF2-40B4-BE49-F238E27FC236}">
                <a16:creationId xmlns:a16="http://schemas.microsoft.com/office/drawing/2014/main" xmlns="" id="{4AA84E2D-7188-4E62-871C-98DC4DD62BED}"/>
              </a:ext>
            </a:extLst>
          </p:cNvPr>
          <p:cNvSpPr/>
          <p:nvPr/>
        </p:nvSpPr>
        <p:spPr>
          <a:xfrm rot="10800000">
            <a:off x="7917089" y="2571664"/>
            <a:ext cx="787075" cy="813800"/>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white"/>
              </a:solidFill>
            </a:endParaRPr>
          </a:p>
        </p:txBody>
      </p:sp>
      <p:cxnSp>
        <p:nvCxnSpPr>
          <p:cNvPr id="14" name="Connettore 2 13">
            <a:extLst>
              <a:ext uri="{FF2B5EF4-FFF2-40B4-BE49-F238E27FC236}">
                <a16:creationId xmlns:a16="http://schemas.microsoft.com/office/drawing/2014/main" xmlns="" id="{4240FACD-93B4-4FE5-908F-46FDA5EFBEDD}"/>
              </a:ext>
            </a:extLst>
          </p:cNvPr>
          <p:cNvCxnSpPr/>
          <p:nvPr/>
        </p:nvCxnSpPr>
        <p:spPr>
          <a:xfrm>
            <a:off x="8727316" y="2959329"/>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xmlns="" id="{A14D0EBA-12D0-4CFB-8015-5AB656C76EAE}"/>
              </a:ext>
            </a:extLst>
          </p:cNvPr>
          <p:cNvCxnSpPr/>
          <p:nvPr/>
        </p:nvCxnSpPr>
        <p:spPr>
          <a:xfrm>
            <a:off x="7490753" y="2723977"/>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xmlns="" id="{0EE4D5C2-A43D-4B63-8808-F97398A449F1}"/>
              </a:ext>
            </a:extLst>
          </p:cNvPr>
          <p:cNvCxnSpPr/>
          <p:nvPr/>
        </p:nvCxnSpPr>
        <p:spPr>
          <a:xfrm>
            <a:off x="7504260" y="2835868"/>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xmlns="" id="{04D43CC6-9E2F-441E-BD9F-42892248F9F3}"/>
              </a:ext>
            </a:extLst>
          </p:cNvPr>
          <p:cNvCxnSpPr/>
          <p:nvPr/>
        </p:nvCxnSpPr>
        <p:spPr>
          <a:xfrm>
            <a:off x="7515834" y="2934249"/>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xmlns="" id="{5641299F-5B32-4D64-8EF8-CD0E1FF4AC4F}"/>
              </a:ext>
            </a:extLst>
          </p:cNvPr>
          <p:cNvCxnSpPr/>
          <p:nvPr/>
        </p:nvCxnSpPr>
        <p:spPr>
          <a:xfrm>
            <a:off x="7515833" y="3032634"/>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xmlns="" id="{65B9CA73-1B86-4346-A373-F71333BF60A0}"/>
              </a:ext>
            </a:extLst>
          </p:cNvPr>
          <p:cNvCxnSpPr/>
          <p:nvPr/>
        </p:nvCxnSpPr>
        <p:spPr>
          <a:xfrm>
            <a:off x="7504253" y="3131018"/>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xmlns="" id="{F76FC4E7-29C6-48AB-BE28-16DEDB93B356}"/>
              </a:ext>
            </a:extLst>
          </p:cNvPr>
          <p:cNvCxnSpPr/>
          <p:nvPr/>
        </p:nvCxnSpPr>
        <p:spPr>
          <a:xfrm>
            <a:off x="7492685" y="3229401"/>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xmlns="" id="{45CB471C-7419-4796-9E4D-5F60657CEDA1}"/>
              </a:ext>
            </a:extLst>
          </p:cNvPr>
          <p:cNvSpPr txBox="1"/>
          <p:nvPr/>
        </p:nvSpPr>
        <p:spPr>
          <a:xfrm>
            <a:off x="6705042" y="2761688"/>
            <a:ext cx="615874" cy="307777"/>
          </a:xfrm>
          <a:prstGeom prst="rect">
            <a:avLst/>
          </a:prstGeom>
          <a:noFill/>
        </p:spPr>
        <p:txBody>
          <a:bodyPr wrap="none" rtlCol="0">
            <a:spAutoFit/>
          </a:bodyPr>
          <a:lstStyle/>
          <a:p>
            <a:pPr defTabSz="457200"/>
            <a:r>
              <a:rPr lang="en-US" sz="1400" dirty="0">
                <a:solidFill>
                  <a:prstClr val="black"/>
                </a:solidFill>
              </a:rPr>
              <a:t>32 CH</a:t>
            </a:r>
          </a:p>
        </p:txBody>
      </p:sp>
      <p:sp>
        <p:nvSpPr>
          <p:cNvPr id="23" name="CasellaDiTesto 22">
            <a:extLst>
              <a:ext uri="{FF2B5EF4-FFF2-40B4-BE49-F238E27FC236}">
                <a16:creationId xmlns:a16="http://schemas.microsoft.com/office/drawing/2014/main" xmlns="" id="{94D11B8B-C59C-4931-81F2-CB3F2598EE9B}"/>
              </a:ext>
            </a:extLst>
          </p:cNvPr>
          <p:cNvSpPr txBox="1"/>
          <p:nvPr/>
        </p:nvSpPr>
        <p:spPr>
          <a:xfrm>
            <a:off x="9265537" y="2774665"/>
            <a:ext cx="441146" cy="307777"/>
          </a:xfrm>
          <a:prstGeom prst="rect">
            <a:avLst/>
          </a:prstGeom>
          <a:noFill/>
        </p:spPr>
        <p:txBody>
          <a:bodyPr wrap="none" rtlCol="0">
            <a:spAutoFit/>
          </a:bodyPr>
          <a:lstStyle/>
          <a:p>
            <a:pPr defTabSz="457200"/>
            <a:r>
              <a:rPr lang="en-US" sz="1400" dirty="0">
                <a:solidFill>
                  <a:prstClr val="black"/>
                </a:solidFill>
              </a:rPr>
              <a:t>OR </a:t>
            </a:r>
          </a:p>
        </p:txBody>
      </p:sp>
      <p:sp>
        <p:nvSpPr>
          <p:cNvPr id="24" name="Dati memorizzati 23">
            <a:extLst>
              <a:ext uri="{FF2B5EF4-FFF2-40B4-BE49-F238E27FC236}">
                <a16:creationId xmlns:a16="http://schemas.microsoft.com/office/drawing/2014/main" xmlns="" id="{77A8FAB4-3744-47F8-A1B9-33E7D943C194}"/>
              </a:ext>
            </a:extLst>
          </p:cNvPr>
          <p:cNvSpPr/>
          <p:nvPr/>
        </p:nvSpPr>
        <p:spPr>
          <a:xfrm rot="10800000">
            <a:off x="8608701" y="3838235"/>
            <a:ext cx="787075" cy="813800"/>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dirty="0">
              <a:solidFill>
                <a:prstClr val="white"/>
              </a:solidFill>
            </a:endParaRPr>
          </a:p>
        </p:txBody>
      </p:sp>
      <p:sp>
        <p:nvSpPr>
          <p:cNvPr id="25" name="Ritardo 24">
            <a:extLst>
              <a:ext uri="{FF2B5EF4-FFF2-40B4-BE49-F238E27FC236}">
                <a16:creationId xmlns:a16="http://schemas.microsoft.com/office/drawing/2014/main" xmlns="" id="{C62125DF-A1F9-46D4-A40E-C679BFEB8391}"/>
              </a:ext>
            </a:extLst>
          </p:cNvPr>
          <p:cNvSpPr/>
          <p:nvPr/>
        </p:nvSpPr>
        <p:spPr>
          <a:xfrm>
            <a:off x="7556315" y="3835827"/>
            <a:ext cx="421563" cy="235905"/>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a:solidFill>
                <a:prstClr val="white"/>
              </a:solidFill>
            </a:endParaRPr>
          </a:p>
        </p:txBody>
      </p:sp>
      <p:sp>
        <p:nvSpPr>
          <p:cNvPr id="26" name="Ritardo 25">
            <a:extLst>
              <a:ext uri="{FF2B5EF4-FFF2-40B4-BE49-F238E27FC236}">
                <a16:creationId xmlns:a16="http://schemas.microsoft.com/office/drawing/2014/main" xmlns="" id="{965C164F-CC33-487F-A97C-18E32E22DBA3}"/>
              </a:ext>
            </a:extLst>
          </p:cNvPr>
          <p:cNvSpPr/>
          <p:nvPr/>
        </p:nvSpPr>
        <p:spPr>
          <a:xfrm>
            <a:off x="7555525" y="4403479"/>
            <a:ext cx="421563" cy="235905"/>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a:solidFill>
                <a:prstClr val="white"/>
              </a:solidFill>
            </a:endParaRPr>
          </a:p>
        </p:txBody>
      </p:sp>
      <p:cxnSp>
        <p:nvCxnSpPr>
          <p:cNvPr id="27" name="Connettore 2 26">
            <a:extLst>
              <a:ext uri="{FF2B5EF4-FFF2-40B4-BE49-F238E27FC236}">
                <a16:creationId xmlns:a16="http://schemas.microsoft.com/office/drawing/2014/main" xmlns="" id="{3618FE8A-A828-4EC6-9A74-4E0D2C820D9B}"/>
              </a:ext>
            </a:extLst>
          </p:cNvPr>
          <p:cNvCxnSpPr/>
          <p:nvPr/>
        </p:nvCxnSpPr>
        <p:spPr>
          <a:xfrm>
            <a:off x="7003829" y="3909686"/>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xmlns="" id="{C1E17D38-E944-4DB7-93F0-B496F62120B6}"/>
              </a:ext>
            </a:extLst>
          </p:cNvPr>
          <p:cNvCxnSpPr/>
          <p:nvPr/>
        </p:nvCxnSpPr>
        <p:spPr>
          <a:xfrm>
            <a:off x="7003828" y="4008071"/>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xmlns="" id="{096AB5DD-6718-4179-BCE7-40D24002A669}"/>
              </a:ext>
            </a:extLst>
          </p:cNvPr>
          <p:cNvCxnSpPr/>
          <p:nvPr/>
        </p:nvCxnSpPr>
        <p:spPr>
          <a:xfrm>
            <a:off x="7003828" y="4484562"/>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xmlns="" id="{8339B5C6-CD7A-479E-9303-5E593CDB2723}"/>
              </a:ext>
            </a:extLst>
          </p:cNvPr>
          <p:cNvCxnSpPr/>
          <p:nvPr/>
        </p:nvCxnSpPr>
        <p:spPr>
          <a:xfrm>
            <a:off x="7003826" y="4582947"/>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xmlns="" id="{336695F0-9F34-4DE6-B33D-28B79C0506F2}"/>
              </a:ext>
            </a:extLst>
          </p:cNvPr>
          <p:cNvSpPr txBox="1"/>
          <p:nvPr/>
        </p:nvSpPr>
        <p:spPr>
          <a:xfrm>
            <a:off x="6847101" y="3669680"/>
            <a:ext cx="263214" cy="276999"/>
          </a:xfrm>
          <a:prstGeom prst="rect">
            <a:avLst/>
          </a:prstGeom>
          <a:noFill/>
        </p:spPr>
        <p:txBody>
          <a:bodyPr wrap="none" rtlCol="0">
            <a:spAutoFit/>
          </a:bodyPr>
          <a:lstStyle/>
          <a:p>
            <a:pPr defTabSz="457200"/>
            <a:r>
              <a:rPr lang="en-US" sz="1200" dirty="0">
                <a:solidFill>
                  <a:prstClr val="black"/>
                </a:solidFill>
              </a:rPr>
              <a:t>0</a:t>
            </a:r>
          </a:p>
        </p:txBody>
      </p:sp>
      <p:sp>
        <p:nvSpPr>
          <p:cNvPr id="32" name="CasellaDiTesto 31">
            <a:extLst>
              <a:ext uri="{FF2B5EF4-FFF2-40B4-BE49-F238E27FC236}">
                <a16:creationId xmlns:a16="http://schemas.microsoft.com/office/drawing/2014/main" xmlns="" id="{DBFE2740-E7AB-41A0-AF73-8CF38A4F3779}"/>
              </a:ext>
            </a:extLst>
          </p:cNvPr>
          <p:cNvSpPr txBox="1"/>
          <p:nvPr/>
        </p:nvSpPr>
        <p:spPr>
          <a:xfrm>
            <a:off x="6847101" y="3931257"/>
            <a:ext cx="263214" cy="276999"/>
          </a:xfrm>
          <a:prstGeom prst="rect">
            <a:avLst/>
          </a:prstGeom>
          <a:noFill/>
        </p:spPr>
        <p:txBody>
          <a:bodyPr wrap="none" rtlCol="0">
            <a:spAutoFit/>
          </a:bodyPr>
          <a:lstStyle/>
          <a:p>
            <a:pPr defTabSz="457200"/>
            <a:r>
              <a:rPr lang="en-US" sz="1200" dirty="0">
                <a:solidFill>
                  <a:prstClr val="black"/>
                </a:solidFill>
              </a:rPr>
              <a:t>1</a:t>
            </a:r>
          </a:p>
        </p:txBody>
      </p:sp>
      <p:sp>
        <p:nvSpPr>
          <p:cNvPr id="33" name="CasellaDiTesto 32">
            <a:extLst>
              <a:ext uri="{FF2B5EF4-FFF2-40B4-BE49-F238E27FC236}">
                <a16:creationId xmlns:a16="http://schemas.microsoft.com/office/drawing/2014/main" xmlns="" id="{F43FB3E2-5BCD-4513-A14B-10AAA6ECBF38}"/>
              </a:ext>
            </a:extLst>
          </p:cNvPr>
          <p:cNvSpPr txBox="1"/>
          <p:nvPr/>
        </p:nvSpPr>
        <p:spPr>
          <a:xfrm>
            <a:off x="6847101" y="4230794"/>
            <a:ext cx="341760" cy="276999"/>
          </a:xfrm>
          <a:prstGeom prst="rect">
            <a:avLst/>
          </a:prstGeom>
          <a:noFill/>
        </p:spPr>
        <p:txBody>
          <a:bodyPr wrap="none" rtlCol="0">
            <a:spAutoFit/>
          </a:bodyPr>
          <a:lstStyle/>
          <a:p>
            <a:pPr defTabSz="457200"/>
            <a:r>
              <a:rPr lang="en-US" sz="1200" dirty="0">
                <a:solidFill>
                  <a:prstClr val="black"/>
                </a:solidFill>
              </a:rPr>
              <a:t>14</a:t>
            </a:r>
          </a:p>
        </p:txBody>
      </p:sp>
      <p:sp>
        <p:nvSpPr>
          <p:cNvPr id="34" name="CasellaDiTesto 33">
            <a:extLst>
              <a:ext uri="{FF2B5EF4-FFF2-40B4-BE49-F238E27FC236}">
                <a16:creationId xmlns:a16="http://schemas.microsoft.com/office/drawing/2014/main" xmlns="" id="{484824C9-74D3-42B6-891A-179E89C29E12}"/>
              </a:ext>
            </a:extLst>
          </p:cNvPr>
          <p:cNvSpPr txBox="1"/>
          <p:nvPr/>
        </p:nvSpPr>
        <p:spPr>
          <a:xfrm>
            <a:off x="6874312" y="4538580"/>
            <a:ext cx="341760" cy="276999"/>
          </a:xfrm>
          <a:prstGeom prst="rect">
            <a:avLst/>
          </a:prstGeom>
          <a:noFill/>
        </p:spPr>
        <p:txBody>
          <a:bodyPr wrap="none" rtlCol="0">
            <a:spAutoFit/>
          </a:bodyPr>
          <a:lstStyle/>
          <a:p>
            <a:pPr defTabSz="457200"/>
            <a:r>
              <a:rPr lang="en-US" sz="1200" dirty="0">
                <a:solidFill>
                  <a:prstClr val="black"/>
                </a:solidFill>
              </a:rPr>
              <a:t>15</a:t>
            </a:r>
          </a:p>
        </p:txBody>
      </p:sp>
      <p:sp>
        <p:nvSpPr>
          <p:cNvPr id="35" name="CasellaDiTesto 34">
            <a:extLst>
              <a:ext uri="{FF2B5EF4-FFF2-40B4-BE49-F238E27FC236}">
                <a16:creationId xmlns:a16="http://schemas.microsoft.com/office/drawing/2014/main" xmlns="" id="{556C1212-7C72-4061-8E4A-30046FD7E6A8}"/>
              </a:ext>
            </a:extLst>
          </p:cNvPr>
          <p:cNvSpPr txBox="1"/>
          <p:nvPr/>
        </p:nvSpPr>
        <p:spPr>
          <a:xfrm>
            <a:off x="7543799" y="4076905"/>
            <a:ext cx="290464" cy="276999"/>
          </a:xfrm>
          <a:prstGeom prst="rect">
            <a:avLst/>
          </a:prstGeom>
          <a:noFill/>
        </p:spPr>
        <p:txBody>
          <a:bodyPr wrap="none" rtlCol="0">
            <a:spAutoFit/>
          </a:bodyPr>
          <a:lstStyle/>
          <a:p>
            <a:pPr defTabSz="457200"/>
            <a:r>
              <a:rPr lang="en-US" sz="1200" dirty="0">
                <a:solidFill>
                  <a:prstClr val="black"/>
                </a:solidFill>
              </a:rPr>
              <a:t>…</a:t>
            </a:r>
          </a:p>
        </p:txBody>
      </p:sp>
      <p:cxnSp>
        <p:nvCxnSpPr>
          <p:cNvPr id="36" name="Connettore 2 35">
            <a:extLst>
              <a:ext uri="{FF2B5EF4-FFF2-40B4-BE49-F238E27FC236}">
                <a16:creationId xmlns:a16="http://schemas.microsoft.com/office/drawing/2014/main" xmlns="" id="{1550883B-1C00-441B-95B7-37AFEBF48C2D}"/>
              </a:ext>
            </a:extLst>
          </p:cNvPr>
          <p:cNvCxnSpPr>
            <a:stCxn id="25" idx="3"/>
          </p:cNvCxnSpPr>
          <p:nvPr/>
        </p:nvCxnSpPr>
        <p:spPr>
          <a:xfrm flipV="1">
            <a:off x="7977878" y="3953779"/>
            <a:ext cx="71956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xmlns="" id="{7A4D2247-EFE1-4202-BCE0-27BA19AE747C}"/>
              </a:ext>
            </a:extLst>
          </p:cNvPr>
          <p:cNvCxnSpPr/>
          <p:nvPr/>
        </p:nvCxnSpPr>
        <p:spPr>
          <a:xfrm flipV="1">
            <a:off x="7991385" y="4527865"/>
            <a:ext cx="71956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Dati memorizzati 37">
            <a:extLst>
              <a:ext uri="{FF2B5EF4-FFF2-40B4-BE49-F238E27FC236}">
                <a16:creationId xmlns:a16="http://schemas.microsoft.com/office/drawing/2014/main" xmlns="" id="{51B1AE74-DBC6-49EC-8104-4367FDE1F2BA}"/>
              </a:ext>
            </a:extLst>
          </p:cNvPr>
          <p:cNvSpPr/>
          <p:nvPr/>
        </p:nvSpPr>
        <p:spPr>
          <a:xfrm rot="10800000">
            <a:off x="8608701" y="4868367"/>
            <a:ext cx="787075" cy="813800"/>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dirty="0">
              <a:solidFill>
                <a:prstClr val="white"/>
              </a:solidFill>
            </a:endParaRPr>
          </a:p>
        </p:txBody>
      </p:sp>
      <p:sp>
        <p:nvSpPr>
          <p:cNvPr id="39" name="Ritardo 38">
            <a:extLst>
              <a:ext uri="{FF2B5EF4-FFF2-40B4-BE49-F238E27FC236}">
                <a16:creationId xmlns:a16="http://schemas.microsoft.com/office/drawing/2014/main" xmlns="" id="{A53BE1EC-22C2-4995-8188-B0BDB41E875A}"/>
              </a:ext>
            </a:extLst>
          </p:cNvPr>
          <p:cNvSpPr/>
          <p:nvPr/>
        </p:nvSpPr>
        <p:spPr>
          <a:xfrm>
            <a:off x="7556315" y="4865961"/>
            <a:ext cx="421563" cy="235905"/>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a:solidFill>
                <a:prstClr val="white"/>
              </a:solidFill>
            </a:endParaRPr>
          </a:p>
        </p:txBody>
      </p:sp>
      <p:sp>
        <p:nvSpPr>
          <p:cNvPr id="40" name="Ritardo 39">
            <a:extLst>
              <a:ext uri="{FF2B5EF4-FFF2-40B4-BE49-F238E27FC236}">
                <a16:creationId xmlns:a16="http://schemas.microsoft.com/office/drawing/2014/main" xmlns="" id="{0EC7BC48-F9F7-44A3-A93B-85CDD358958D}"/>
              </a:ext>
            </a:extLst>
          </p:cNvPr>
          <p:cNvSpPr/>
          <p:nvPr/>
        </p:nvSpPr>
        <p:spPr>
          <a:xfrm>
            <a:off x="7555525" y="5433611"/>
            <a:ext cx="421563" cy="235905"/>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a:solidFill>
                <a:prstClr val="white"/>
              </a:solidFill>
            </a:endParaRPr>
          </a:p>
        </p:txBody>
      </p:sp>
      <p:cxnSp>
        <p:nvCxnSpPr>
          <p:cNvPr id="41" name="Connettore 2 40">
            <a:extLst>
              <a:ext uri="{FF2B5EF4-FFF2-40B4-BE49-F238E27FC236}">
                <a16:creationId xmlns:a16="http://schemas.microsoft.com/office/drawing/2014/main" xmlns="" id="{C9977B7E-2CAD-4647-88E2-ED9AADF1BDEA}"/>
              </a:ext>
            </a:extLst>
          </p:cNvPr>
          <p:cNvCxnSpPr/>
          <p:nvPr/>
        </p:nvCxnSpPr>
        <p:spPr>
          <a:xfrm>
            <a:off x="7003829" y="4939818"/>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xmlns="" id="{6802419B-147A-48E3-9165-F213285324D6}"/>
              </a:ext>
            </a:extLst>
          </p:cNvPr>
          <p:cNvCxnSpPr/>
          <p:nvPr/>
        </p:nvCxnSpPr>
        <p:spPr>
          <a:xfrm>
            <a:off x="7003828" y="5038203"/>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xmlns="" id="{B3BC362D-5D3A-432D-B359-0E5028C80B42}"/>
              </a:ext>
            </a:extLst>
          </p:cNvPr>
          <p:cNvCxnSpPr/>
          <p:nvPr/>
        </p:nvCxnSpPr>
        <p:spPr>
          <a:xfrm>
            <a:off x="7003828" y="5514694"/>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xmlns="" id="{D082C9FC-D4BB-4E30-9E26-15F37012B11D}"/>
              </a:ext>
            </a:extLst>
          </p:cNvPr>
          <p:cNvCxnSpPr/>
          <p:nvPr/>
        </p:nvCxnSpPr>
        <p:spPr>
          <a:xfrm>
            <a:off x="7003826" y="5613079"/>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xmlns="" id="{E37C5FED-9E62-4A6A-96EA-4D1AB4C0F2D5}"/>
              </a:ext>
            </a:extLst>
          </p:cNvPr>
          <p:cNvSpPr txBox="1"/>
          <p:nvPr/>
        </p:nvSpPr>
        <p:spPr>
          <a:xfrm>
            <a:off x="6847101" y="4699812"/>
            <a:ext cx="341760" cy="276999"/>
          </a:xfrm>
          <a:prstGeom prst="rect">
            <a:avLst/>
          </a:prstGeom>
          <a:noFill/>
        </p:spPr>
        <p:txBody>
          <a:bodyPr wrap="none" rtlCol="0">
            <a:spAutoFit/>
          </a:bodyPr>
          <a:lstStyle/>
          <a:p>
            <a:pPr defTabSz="457200"/>
            <a:r>
              <a:rPr lang="en-US" sz="1200" dirty="0">
                <a:solidFill>
                  <a:prstClr val="black"/>
                </a:solidFill>
              </a:rPr>
              <a:t>16</a:t>
            </a:r>
          </a:p>
        </p:txBody>
      </p:sp>
      <p:sp>
        <p:nvSpPr>
          <p:cNvPr id="46" name="CasellaDiTesto 45">
            <a:extLst>
              <a:ext uri="{FF2B5EF4-FFF2-40B4-BE49-F238E27FC236}">
                <a16:creationId xmlns:a16="http://schemas.microsoft.com/office/drawing/2014/main" xmlns="" id="{1E66AF13-FBD3-41B8-A64B-B6336E672E01}"/>
              </a:ext>
            </a:extLst>
          </p:cNvPr>
          <p:cNvSpPr txBox="1"/>
          <p:nvPr/>
        </p:nvSpPr>
        <p:spPr>
          <a:xfrm>
            <a:off x="6847101" y="4961389"/>
            <a:ext cx="341760" cy="276999"/>
          </a:xfrm>
          <a:prstGeom prst="rect">
            <a:avLst/>
          </a:prstGeom>
          <a:noFill/>
        </p:spPr>
        <p:txBody>
          <a:bodyPr wrap="none" rtlCol="0">
            <a:spAutoFit/>
          </a:bodyPr>
          <a:lstStyle/>
          <a:p>
            <a:pPr defTabSz="457200"/>
            <a:r>
              <a:rPr lang="en-US" sz="1200" dirty="0">
                <a:solidFill>
                  <a:prstClr val="black"/>
                </a:solidFill>
              </a:rPr>
              <a:t>17</a:t>
            </a:r>
          </a:p>
        </p:txBody>
      </p:sp>
      <p:sp>
        <p:nvSpPr>
          <p:cNvPr id="47" name="CasellaDiTesto 46">
            <a:extLst>
              <a:ext uri="{FF2B5EF4-FFF2-40B4-BE49-F238E27FC236}">
                <a16:creationId xmlns:a16="http://schemas.microsoft.com/office/drawing/2014/main" xmlns="" id="{EB312F39-06DF-400B-B81D-CE7678F83703}"/>
              </a:ext>
            </a:extLst>
          </p:cNvPr>
          <p:cNvSpPr txBox="1"/>
          <p:nvPr/>
        </p:nvSpPr>
        <p:spPr>
          <a:xfrm>
            <a:off x="6847101" y="5260926"/>
            <a:ext cx="341760" cy="276999"/>
          </a:xfrm>
          <a:prstGeom prst="rect">
            <a:avLst/>
          </a:prstGeom>
          <a:noFill/>
        </p:spPr>
        <p:txBody>
          <a:bodyPr wrap="none" rtlCol="0">
            <a:spAutoFit/>
          </a:bodyPr>
          <a:lstStyle/>
          <a:p>
            <a:pPr defTabSz="457200"/>
            <a:r>
              <a:rPr lang="en-US" sz="1200" dirty="0">
                <a:solidFill>
                  <a:prstClr val="black"/>
                </a:solidFill>
              </a:rPr>
              <a:t>30</a:t>
            </a:r>
          </a:p>
        </p:txBody>
      </p:sp>
      <p:sp>
        <p:nvSpPr>
          <p:cNvPr id="48" name="CasellaDiTesto 47">
            <a:extLst>
              <a:ext uri="{FF2B5EF4-FFF2-40B4-BE49-F238E27FC236}">
                <a16:creationId xmlns:a16="http://schemas.microsoft.com/office/drawing/2014/main" xmlns="" id="{DDA6EBD9-F711-417A-9CA1-4C9A2C674D23}"/>
              </a:ext>
            </a:extLst>
          </p:cNvPr>
          <p:cNvSpPr txBox="1"/>
          <p:nvPr/>
        </p:nvSpPr>
        <p:spPr>
          <a:xfrm>
            <a:off x="6874312" y="5568712"/>
            <a:ext cx="341760" cy="276999"/>
          </a:xfrm>
          <a:prstGeom prst="rect">
            <a:avLst/>
          </a:prstGeom>
          <a:noFill/>
        </p:spPr>
        <p:txBody>
          <a:bodyPr wrap="none" rtlCol="0">
            <a:spAutoFit/>
          </a:bodyPr>
          <a:lstStyle/>
          <a:p>
            <a:pPr defTabSz="457200"/>
            <a:r>
              <a:rPr lang="en-US" sz="1200" dirty="0">
                <a:solidFill>
                  <a:prstClr val="black"/>
                </a:solidFill>
              </a:rPr>
              <a:t>31</a:t>
            </a:r>
          </a:p>
        </p:txBody>
      </p:sp>
      <p:sp>
        <p:nvSpPr>
          <p:cNvPr id="49" name="CasellaDiTesto 48">
            <a:extLst>
              <a:ext uri="{FF2B5EF4-FFF2-40B4-BE49-F238E27FC236}">
                <a16:creationId xmlns:a16="http://schemas.microsoft.com/office/drawing/2014/main" xmlns="" id="{F27B7000-B368-49FB-B6AF-614646EF8D13}"/>
              </a:ext>
            </a:extLst>
          </p:cNvPr>
          <p:cNvSpPr txBox="1"/>
          <p:nvPr/>
        </p:nvSpPr>
        <p:spPr>
          <a:xfrm>
            <a:off x="7543799" y="5107037"/>
            <a:ext cx="290464" cy="276999"/>
          </a:xfrm>
          <a:prstGeom prst="rect">
            <a:avLst/>
          </a:prstGeom>
          <a:noFill/>
        </p:spPr>
        <p:txBody>
          <a:bodyPr wrap="none" rtlCol="0">
            <a:spAutoFit/>
          </a:bodyPr>
          <a:lstStyle/>
          <a:p>
            <a:pPr defTabSz="457200"/>
            <a:r>
              <a:rPr lang="en-US" sz="1200" dirty="0">
                <a:solidFill>
                  <a:prstClr val="black"/>
                </a:solidFill>
              </a:rPr>
              <a:t>…</a:t>
            </a:r>
          </a:p>
        </p:txBody>
      </p:sp>
      <p:cxnSp>
        <p:nvCxnSpPr>
          <p:cNvPr id="50" name="Connettore 2 49">
            <a:extLst>
              <a:ext uri="{FF2B5EF4-FFF2-40B4-BE49-F238E27FC236}">
                <a16:creationId xmlns:a16="http://schemas.microsoft.com/office/drawing/2014/main" xmlns="" id="{2CBC5602-8A3E-4317-BF75-4222F44039CD}"/>
              </a:ext>
            </a:extLst>
          </p:cNvPr>
          <p:cNvCxnSpPr>
            <a:stCxn id="39" idx="3"/>
          </p:cNvCxnSpPr>
          <p:nvPr/>
        </p:nvCxnSpPr>
        <p:spPr>
          <a:xfrm flipV="1">
            <a:off x="7977878" y="4983913"/>
            <a:ext cx="71956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xmlns="" id="{D14B3E5F-1FAF-4DE5-8F93-98DAD05D0396}"/>
              </a:ext>
            </a:extLst>
          </p:cNvPr>
          <p:cNvCxnSpPr/>
          <p:nvPr/>
        </p:nvCxnSpPr>
        <p:spPr>
          <a:xfrm flipV="1">
            <a:off x="7991385" y="5557997"/>
            <a:ext cx="71956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itardo 51">
            <a:extLst>
              <a:ext uri="{FF2B5EF4-FFF2-40B4-BE49-F238E27FC236}">
                <a16:creationId xmlns:a16="http://schemas.microsoft.com/office/drawing/2014/main" xmlns="" id="{735486C3-C54E-48DD-8BD1-908BF545C43F}"/>
              </a:ext>
            </a:extLst>
          </p:cNvPr>
          <p:cNvSpPr/>
          <p:nvPr/>
        </p:nvSpPr>
        <p:spPr>
          <a:xfrm>
            <a:off x="9934000" y="4357733"/>
            <a:ext cx="612648" cy="612648"/>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a:solidFill>
                <a:prstClr val="white"/>
              </a:solidFill>
            </a:endParaRPr>
          </a:p>
        </p:txBody>
      </p:sp>
      <p:cxnSp>
        <p:nvCxnSpPr>
          <p:cNvPr id="53" name="Connettore a gomito 52">
            <a:extLst>
              <a:ext uri="{FF2B5EF4-FFF2-40B4-BE49-F238E27FC236}">
                <a16:creationId xmlns:a16="http://schemas.microsoft.com/office/drawing/2014/main" xmlns="" id="{470113BB-BC5B-46B2-8100-30874085064F}"/>
              </a:ext>
            </a:extLst>
          </p:cNvPr>
          <p:cNvCxnSpPr>
            <a:stCxn id="24" idx="1"/>
          </p:cNvCxnSpPr>
          <p:nvPr/>
        </p:nvCxnSpPr>
        <p:spPr>
          <a:xfrm>
            <a:off x="9395777" y="4245137"/>
            <a:ext cx="538225" cy="25287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ttore a gomito 53">
            <a:extLst>
              <a:ext uri="{FF2B5EF4-FFF2-40B4-BE49-F238E27FC236}">
                <a16:creationId xmlns:a16="http://schemas.microsoft.com/office/drawing/2014/main" xmlns="" id="{DA9F4637-327B-491A-8ADC-0779BCD3104E}"/>
              </a:ext>
            </a:extLst>
          </p:cNvPr>
          <p:cNvCxnSpPr>
            <a:stCxn id="38" idx="1"/>
          </p:cNvCxnSpPr>
          <p:nvPr/>
        </p:nvCxnSpPr>
        <p:spPr>
          <a:xfrm flipV="1">
            <a:off x="9395775" y="4812482"/>
            <a:ext cx="561376" cy="4627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xmlns="" id="{7827F229-06ED-443E-AAC5-A6BDAAD0C5FA}"/>
              </a:ext>
            </a:extLst>
          </p:cNvPr>
          <p:cNvCxnSpPr/>
          <p:nvPr/>
        </p:nvCxnSpPr>
        <p:spPr>
          <a:xfrm>
            <a:off x="10545510" y="4664057"/>
            <a:ext cx="515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a:extLst>
              <a:ext uri="{FF2B5EF4-FFF2-40B4-BE49-F238E27FC236}">
                <a16:creationId xmlns:a16="http://schemas.microsoft.com/office/drawing/2014/main" xmlns="" id="{115369D2-E16F-4DD4-96E9-83AA58688EB4}"/>
              </a:ext>
            </a:extLst>
          </p:cNvPr>
          <p:cNvSpPr txBox="1"/>
          <p:nvPr/>
        </p:nvSpPr>
        <p:spPr>
          <a:xfrm>
            <a:off x="10939908" y="4539021"/>
            <a:ext cx="1052146" cy="461665"/>
          </a:xfrm>
          <a:prstGeom prst="rect">
            <a:avLst/>
          </a:prstGeom>
          <a:noFill/>
        </p:spPr>
        <p:txBody>
          <a:bodyPr wrap="none" rtlCol="0">
            <a:spAutoFit/>
          </a:bodyPr>
          <a:lstStyle/>
          <a:p>
            <a:pPr algn="ctr" defTabSz="457200"/>
            <a:r>
              <a:rPr lang="en-US" sz="1200" dirty="0">
                <a:solidFill>
                  <a:prstClr val="black"/>
                </a:solidFill>
              </a:rPr>
              <a:t>PLANE </a:t>
            </a:r>
          </a:p>
          <a:p>
            <a:pPr algn="ctr" defTabSz="457200"/>
            <a:r>
              <a:rPr lang="en-US" sz="1200" dirty="0">
                <a:solidFill>
                  <a:prstClr val="black"/>
                </a:solidFill>
              </a:rPr>
              <a:t>COINCIDENCE</a:t>
            </a:r>
          </a:p>
        </p:txBody>
      </p:sp>
      <p:sp>
        <p:nvSpPr>
          <p:cNvPr id="57" name="Rettangolo 56">
            <a:extLst>
              <a:ext uri="{FF2B5EF4-FFF2-40B4-BE49-F238E27FC236}">
                <a16:creationId xmlns:a16="http://schemas.microsoft.com/office/drawing/2014/main" xmlns="" id="{8BD505C0-4A39-4066-B2D9-EDBD0457393B}"/>
              </a:ext>
            </a:extLst>
          </p:cNvPr>
          <p:cNvSpPr/>
          <p:nvPr/>
        </p:nvSpPr>
        <p:spPr>
          <a:xfrm>
            <a:off x="6312214" y="6251837"/>
            <a:ext cx="5253607" cy="369332"/>
          </a:xfrm>
          <a:prstGeom prst="rect">
            <a:avLst/>
          </a:prstGeom>
        </p:spPr>
        <p:txBody>
          <a:bodyPr wrap="square">
            <a:spAutoFit/>
          </a:bodyPr>
          <a:lstStyle/>
          <a:p>
            <a:pPr defTabSz="457200" fontAlgn="base">
              <a:buFont typeface="Arial" panose="020B0604020202020204" pitchFamily="34" charset="0"/>
              <a:buChar char="•"/>
            </a:pPr>
            <a:r>
              <a:rPr lang="en-US" dirty="0">
                <a:solidFill>
                  <a:srgbClr val="222222"/>
                </a:solidFill>
                <a:latin typeface="inherit"/>
              </a:rPr>
              <a:t> Flag the </a:t>
            </a:r>
            <a:r>
              <a:rPr lang="en-US" b="1" dirty="0">
                <a:solidFill>
                  <a:srgbClr val="222222"/>
                </a:solidFill>
                <a:latin typeface="inherit"/>
              </a:rPr>
              <a:t>first triggering channel</a:t>
            </a:r>
          </a:p>
        </p:txBody>
      </p:sp>
      <p:sp>
        <p:nvSpPr>
          <p:cNvPr id="58" name="CasellaDiTesto 57">
            <a:extLst>
              <a:ext uri="{FF2B5EF4-FFF2-40B4-BE49-F238E27FC236}">
                <a16:creationId xmlns:a16="http://schemas.microsoft.com/office/drawing/2014/main" xmlns="" id="{05F041FC-4D96-46FB-A001-FF7B71A75E57}"/>
              </a:ext>
            </a:extLst>
          </p:cNvPr>
          <p:cNvSpPr txBox="1"/>
          <p:nvPr/>
        </p:nvSpPr>
        <p:spPr>
          <a:xfrm>
            <a:off x="7807883" y="1007276"/>
            <a:ext cx="1754776" cy="369332"/>
          </a:xfrm>
          <a:prstGeom prst="rect">
            <a:avLst/>
          </a:prstGeom>
          <a:noFill/>
        </p:spPr>
        <p:txBody>
          <a:bodyPr wrap="none" rtlCol="0">
            <a:spAutoFit/>
          </a:bodyPr>
          <a:lstStyle/>
          <a:p>
            <a:pPr defTabSz="457200"/>
            <a:r>
              <a:rPr lang="en-US" dirty="0">
                <a:solidFill>
                  <a:prstClr val="black"/>
                </a:solidFill>
              </a:rPr>
              <a:t>NEW FIRMWARE</a:t>
            </a:r>
          </a:p>
        </p:txBody>
      </p:sp>
      <p:sp>
        <p:nvSpPr>
          <p:cNvPr id="59" name="Rettangolo 58">
            <a:extLst>
              <a:ext uri="{FF2B5EF4-FFF2-40B4-BE49-F238E27FC236}">
                <a16:creationId xmlns:a16="http://schemas.microsoft.com/office/drawing/2014/main" xmlns="" id="{9FB016D1-AC74-4CEB-858B-D19945178372}"/>
              </a:ext>
            </a:extLst>
          </p:cNvPr>
          <p:cNvSpPr/>
          <p:nvPr/>
        </p:nvSpPr>
        <p:spPr>
          <a:xfrm>
            <a:off x="6339192" y="1535262"/>
            <a:ext cx="4207456" cy="646331"/>
          </a:xfrm>
          <a:prstGeom prst="rect">
            <a:avLst/>
          </a:prstGeom>
        </p:spPr>
        <p:txBody>
          <a:bodyPr wrap="square">
            <a:spAutoFit/>
          </a:bodyPr>
          <a:lstStyle/>
          <a:p>
            <a:pPr defTabSz="457200" fontAlgn="base">
              <a:buFont typeface="Arial" panose="020B0604020202020204" pitchFamily="34" charset="0"/>
              <a:buChar char="•"/>
            </a:pPr>
            <a:r>
              <a:rPr lang="en-US" dirty="0">
                <a:solidFill>
                  <a:srgbClr val="222222"/>
                </a:solidFill>
                <a:latin typeface="inherit"/>
              </a:rPr>
              <a:t> </a:t>
            </a:r>
            <a:r>
              <a:rPr lang="en-US" b="1" dirty="0">
                <a:solidFill>
                  <a:srgbClr val="222222"/>
                </a:solidFill>
                <a:latin typeface="inherit"/>
              </a:rPr>
              <a:t>1 ns </a:t>
            </a:r>
            <a:r>
              <a:rPr lang="en-US" dirty="0">
                <a:solidFill>
                  <a:srgbClr val="222222"/>
                </a:solidFill>
                <a:latin typeface="inherit"/>
              </a:rPr>
              <a:t>timestamp resolution</a:t>
            </a:r>
          </a:p>
          <a:p>
            <a:pPr defTabSz="457200" fontAlgn="base"/>
            <a:endParaRPr lang="en-US" dirty="0">
              <a:solidFill>
                <a:srgbClr val="222222"/>
              </a:solidFill>
              <a:latin typeface="inherit"/>
            </a:endParaRPr>
          </a:p>
        </p:txBody>
      </p:sp>
      <p:sp>
        <p:nvSpPr>
          <p:cNvPr id="60" name="Segnaposto piè di pagina 2">
            <a:extLst>
              <a:ext uri="{FF2B5EF4-FFF2-40B4-BE49-F238E27FC236}">
                <a16:creationId xmlns:a16="http://schemas.microsoft.com/office/drawing/2014/main" xmlns="" id="{AEB27B85-41C7-471B-9A56-805BB44B6B06}"/>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Tree>
    <p:extLst>
      <p:ext uri="{BB962C8B-B14F-4D97-AF65-F5344CB8AC3E}">
        <p14:creationId xmlns:p14="http://schemas.microsoft.com/office/powerpoint/2010/main" val="15348527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05995" y="-97414"/>
            <a:ext cx="8782532" cy="523220"/>
          </a:xfrm>
          <a:prstGeom prst="rect">
            <a:avLst/>
          </a:prstGeom>
          <a:noFill/>
        </p:spPr>
        <p:txBody>
          <a:bodyPr wrap="none" rtlCol="0">
            <a:spAutoFit/>
          </a:bodyPr>
          <a:lstStyle/>
          <a:p>
            <a:pPr defTabSz="457200"/>
            <a:r>
              <a:rPr lang="it-IT" sz="2800" dirty="0">
                <a:solidFill>
                  <a:prstClr val="black"/>
                </a:solidFill>
              </a:rPr>
              <a:t>DT5550AFES + DT5550 : SiPM detectors </a:t>
            </a:r>
            <a:r>
              <a:rPr lang="it-IT" sz="2800" dirty="0" err="1">
                <a:solidFill>
                  <a:prstClr val="black"/>
                </a:solidFill>
              </a:rPr>
              <a:t>Digitization</a:t>
            </a:r>
            <a:r>
              <a:rPr lang="it-IT" sz="2800" dirty="0">
                <a:solidFill>
                  <a:prstClr val="black"/>
                </a:solidFill>
              </a:rPr>
              <a:t> System</a:t>
            </a:r>
          </a:p>
        </p:txBody>
      </p:sp>
      <p:sp>
        <p:nvSpPr>
          <p:cNvPr id="6" name="CasellaDiTesto 5">
            <a:extLst>
              <a:ext uri="{FF2B5EF4-FFF2-40B4-BE49-F238E27FC236}">
                <a16:creationId xmlns:a16="http://schemas.microsoft.com/office/drawing/2014/main" xmlns="" id="{6D81D99E-AE22-4D01-BF92-48A946CC05E9}"/>
              </a:ext>
            </a:extLst>
          </p:cNvPr>
          <p:cNvSpPr txBox="1"/>
          <p:nvPr/>
        </p:nvSpPr>
        <p:spPr>
          <a:xfrm>
            <a:off x="416558" y="827966"/>
            <a:ext cx="10936407" cy="5755422"/>
          </a:xfrm>
          <a:prstGeom prst="rect">
            <a:avLst/>
          </a:prstGeom>
          <a:noFill/>
        </p:spPr>
        <p:txBody>
          <a:bodyPr wrap="square" rtlCol="0">
            <a:spAutoFit/>
          </a:bodyPr>
          <a:lstStyle/>
          <a:p>
            <a:pPr defTabSz="457200"/>
            <a:r>
              <a:rPr lang="en-US" sz="2800" dirty="0">
                <a:solidFill>
                  <a:srgbClr val="FF0000"/>
                </a:solidFill>
              </a:rPr>
              <a:t>Target customer:</a:t>
            </a:r>
          </a:p>
          <a:p>
            <a:pPr defTabSz="457200"/>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Researcher involved in </a:t>
            </a:r>
            <a:r>
              <a:rPr lang="en-US" sz="2000" dirty="0" err="1">
                <a:solidFill>
                  <a:prstClr val="black"/>
                </a:solidFill>
              </a:rPr>
              <a:t>SiPM</a:t>
            </a:r>
            <a:r>
              <a:rPr lang="en-US" sz="2000" dirty="0">
                <a:solidFill>
                  <a:prstClr val="black"/>
                </a:solidFill>
              </a:rPr>
              <a:t> characterization:</a:t>
            </a:r>
          </a:p>
          <a:p>
            <a:pPr marL="742950" lvl="1" indent="-285750" defTabSz="457200">
              <a:buFont typeface="Arial" panose="020B0604020202020204" pitchFamily="34" charset="0"/>
              <a:buChar char="•"/>
            </a:pPr>
            <a:r>
              <a:rPr lang="en-US" sz="2000" dirty="0">
                <a:solidFill>
                  <a:prstClr val="black"/>
                </a:solidFill>
              </a:rPr>
              <a:t>Everyone wants a 64 channel oscilloscope to see the single waveform simultaneously captured on all channels.</a:t>
            </a:r>
          </a:p>
          <a:p>
            <a:pPr marL="285750"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Calorimetry experiment (has been designed for a </a:t>
            </a:r>
            <a:r>
              <a:rPr lang="en-US" sz="2000" dirty="0" err="1">
                <a:solidFill>
                  <a:prstClr val="black"/>
                </a:solidFill>
              </a:rPr>
              <a:t>SiPM</a:t>
            </a:r>
            <a:r>
              <a:rPr lang="en-US" sz="2000" dirty="0">
                <a:solidFill>
                  <a:prstClr val="black"/>
                </a:solidFill>
              </a:rPr>
              <a:t> based calorimeter):</a:t>
            </a:r>
          </a:p>
          <a:p>
            <a:pPr marL="742950" lvl="1" indent="-285750" defTabSz="457200">
              <a:buFont typeface="Arial" panose="020B0604020202020204" pitchFamily="34" charset="0"/>
              <a:buChar char="•"/>
            </a:pPr>
            <a:r>
              <a:rPr lang="en-US" sz="2000" dirty="0">
                <a:solidFill>
                  <a:prstClr val="black"/>
                </a:solidFill>
              </a:rPr>
              <a:t>Where a large dynamic range is required (no ASICs at the moment have comparable performance)</a:t>
            </a:r>
          </a:p>
          <a:p>
            <a:pPr marL="742950" lvl="1"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High rate application (up to 1Mcps with the possibility to operate faster reducing energy resolution)</a:t>
            </a:r>
          </a:p>
          <a:p>
            <a:pPr marL="285750"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High resolution spectroscopy: </a:t>
            </a:r>
            <a:r>
              <a:rPr lang="en-US" sz="2000" u="sng" dirty="0">
                <a:solidFill>
                  <a:prstClr val="black"/>
                </a:solidFill>
              </a:rPr>
              <a:t>this is the solution with better performance on the market I have notice for </a:t>
            </a:r>
            <a:r>
              <a:rPr lang="en-US" sz="2000" u="sng" dirty="0" err="1">
                <a:solidFill>
                  <a:prstClr val="black"/>
                </a:solidFill>
              </a:rPr>
              <a:t>SiPM</a:t>
            </a:r>
            <a:endParaRPr lang="en-US" sz="2000" u="sng" dirty="0">
              <a:solidFill>
                <a:prstClr val="black"/>
              </a:solidFill>
            </a:endParaRPr>
          </a:p>
          <a:p>
            <a:pPr marL="285750" indent="-285750" defTabSz="457200">
              <a:buFont typeface="Arial" panose="020B0604020202020204" pitchFamily="34" charset="0"/>
              <a:buChar char="•"/>
            </a:pPr>
            <a:endParaRPr lang="en-US" sz="2000" dirty="0">
              <a:solidFill>
                <a:prstClr val="black"/>
              </a:solidFill>
            </a:endParaRPr>
          </a:p>
          <a:p>
            <a:pPr marL="285750" indent="-285750" defTabSz="457200">
              <a:buFont typeface="Arial" panose="020B0604020202020204" pitchFamily="34" charset="0"/>
              <a:buChar char="•"/>
            </a:pPr>
            <a:r>
              <a:rPr lang="en-US" sz="2000" dirty="0">
                <a:solidFill>
                  <a:prstClr val="black"/>
                </a:solidFill>
              </a:rPr>
              <a:t>Application where the number of channels is not so big to require absolutely an ASIC and more versatility is a requirement; this product is supported by SCICOMPILER and full processing chain can be customized</a:t>
            </a:r>
          </a:p>
        </p:txBody>
      </p:sp>
      <p:sp>
        <p:nvSpPr>
          <p:cNvPr id="8" name="Segnaposto piè di pagina 2">
            <a:extLst>
              <a:ext uri="{FF2B5EF4-FFF2-40B4-BE49-F238E27FC236}">
                <a16:creationId xmlns:a16="http://schemas.microsoft.com/office/drawing/2014/main" xmlns="" id="{E2F34DEF-FE29-493F-AB2D-8A645D3B0BFB}"/>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
        <p:nvSpPr>
          <p:cNvPr id="9" name="Rettangolo 8"/>
          <p:cNvSpPr/>
          <p:nvPr/>
        </p:nvSpPr>
        <p:spPr>
          <a:xfrm>
            <a:off x="10183533" y="396000"/>
            <a:ext cx="191538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9456772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3215680" y="1772817"/>
            <a:ext cx="7488883" cy="4247317"/>
          </a:xfrm>
          <a:prstGeom prst="rect">
            <a:avLst/>
          </a:prstGeom>
          <a:noFill/>
          <a:ln>
            <a:noFill/>
          </a:ln>
          <a:effectLst/>
        </p:spPr>
        <p:txBody>
          <a:bodyPr wrap="square">
            <a:spAutoFit/>
          </a:bodyPr>
          <a:lstStyle/>
          <a:p>
            <a:pPr algn="ctr">
              <a:lnSpc>
                <a:spcPct val="100000"/>
              </a:lnSpc>
              <a:spcBef>
                <a:spcPct val="0"/>
              </a:spcBef>
              <a:defRPr/>
            </a:pPr>
            <a:r>
              <a:rPr lang="en-US" sz="5400" b="1" dirty="0" err="1" smtClean="0">
                <a:solidFill>
                  <a:schemeClr val="tx2"/>
                </a:solidFill>
                <a:latin typeface="Arial Black" pitchFamily="34" charset="0"/>
              </a:rPr>
              <a:t>BackUp</a:t>
            </a:r>
            <a:r>
              <a:rPr lang="en-US" sz="5400" b="1" dirty="0" smtClean="0">
                <a:solidFill>
                  <a:schemeClr val="tx2"/>
                </a:solidFill>
                <a:latin typeface="Arial Black" pitchFamily="34" charset="0"/>
              </a:rPr>
              <a:t> </a:t>
            </a:r>
          </a:p>
          <a:p>
            <a:pPr algn="ctr">
              <a:lnSpc>
                <a:spcPct val="100000"/>
              </a:lnSpc>
              <a:spcBef>
                <a:spcPct val="0"/>
              </a:spcBef>
              <a:defRPr/>
            </a:pPr>
            <a:endParaRPr lang="en-US" sz="5400" b="1" dirty="0">
              <a:solidFill>
                <a:schemeClr val="tx2"/>
              </a:solidFill>
              <a:latin typeface="Arial Black" pitchFamily="34" charset="0"/>
            </a:endParaRPr>
          </a:p>
          <a:p>
            <a:pPr algn="ctr">
              <a:lnSpc>
                <a:spcPct val="100000"/>
              </a:lnSpc>
              <a:spcBef>
                <a:spcPct val="0"/>
              </a:spcBef>
              <a:defRPr/>
            </a:pPr>
            <a:r>
              <a:rPr lang="en-US" sz="5400" b="1" dirty="0" smtClean="0">
                <a:solidFill>
                  <a:schemeClr val="tx2"/>
                </a:solidFill>
                <a:latin typeface="Arial Black" pitchFamily="34" charset="0"/>
              </a:rPr>
              <a:t>Detector Emulators and Signal Generators</a:t>
            </a:r>
            <a:endParaRPr lang="en-US" sz="5400" b="1" dirty="0">
              <a:solidFill>
                <a:schemeClr val="tx2"/>
              </a:solidFill>
              <a:latin typeface="Arial Black" pitchFamily="34" charset="0"/>
            </a:endParaRPr>
          </a:p>
        </p:txBody>
      </p:sp>
      <p:sp>
        <p:nvSpPr>
          <p:cNvPr id="3"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6616145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9145016"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Family Comparison</a:t>
            </a:r>
            <a:endParaRPr lang="en-US" sz="2400" b="1" dirty="0">
              <a:solidFill>
                <a:schemeClr val="tx2"/>
              </a:solidFill>
              <a:latin typeface="Arial Black" pitchFamily="34" charset="0"/>
            </a:endParaRPr>
          </a:p>
        </p:txBody>
      </p:sp>
      <p:sp>
        <p:nvSpPr>
          <p:cNvPr id="103"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pic>
        <p:nvPicPr>
          <p:cNvPr id="61" name="Picture 8" descr="http://www.caen.it/documents/work_EcommerceProduct/1006/DT4800_front_quadra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6690" y="1832169"/>
            <a:ext cx="1505708" cy="1505708"/>
          </a:xfrm>
          <a:prstGeom prst="rect">
            <a:avLst/>
          </a:prstGeom>
          <a:noFill/>
          <a:extLst>
            <a:ext uri="{909E8E84-426E-40DD-AFC4-6F175D3DCCD1}">
              <a14:hiddenFill xmlns:a14="http://schemas.microsoft.com/office/drawing/2010/main">
                <a:solidFill>
                  <a:srgbClr val="FFFFFF"/>
                </a:solidFill>
              </a14:hiddenFill>
            </a:ext>
          </a:extLst>
        </p:spPr>
      </p:pic>
      <p:sp>
        <p:nvSpPr>
          <p:cNvPr id="62" name="Rettangolo 61"/>
          <p:cNvSpPr/>
          <p:nvPr/>
        </p:nvSpPr>
        <p:spPr>
          <a:xfrm>
            <a:off x="2683645" y="4777507"/>
            <a:ext cx="5187462" cy="1015663"/>
          </a:xfrm>
          <a:prstGeom prst="rect">
            <a:avLst/>
          </a:prstGeom>
        </p:spPr>
        <p:txBody>
          <a:bodyPr wrap="square">
            <a:spAutoFit/>
          </a:bodyPr>
          <a:lstStyle/>
          <a:p>
            <a:r>
              <a:rPr lang="en-US" sz="1200" b="1" dirty="0" smtClean="0">
                <a:solidFill>
                  <a:srgbClr val="FF0000"/>
                </a:solidFill>
              </a:rPr>
              <a:t>SP5601/SP5605</a:t>
            </a:r>
            <a:r>
              <a:rPr lang="en-US" sz="1200" dirty="0" smtClean="0"/>
              <a:t>: fast </a:t>
            </a:r>
            <a:r>
              <a:rPr lang="en-US" sz="1200" dirty="0"/>
              <a:t>LED driver </a:t>
            </a:r>
            <a:r>
              <a:rPr lang="en-US" sz="1200" dirty="0" smtClean="0"/>
              <a:t>with tunable </a:t>
            </a:r>
            <a:r>
              <a:rPr lang="en-US" sz="1200" dirty="0"/>
              <a:t>intensity and repetition </a:t>
            </a:r>
            <a:r>
              <a:rPr lang="en-US" sz="1200" dirty="0" smtClean="0"/>
              <a:t>rate.</a:t>
            </a:r>
            <a:endParaRPr lang="en-US" sz="1200" dirty="0"/>
          </a:p>
          <a:p>
            <a:r>
              <a:rPr lang="en-US" sz="1200" dirty="0" smtClean="0"/>
              <a:t>• </a:t>
            </a:r>
            <a:r>
              <a:rPr lang="en-US" sz="1200" dirty="0"/>
              <a:t>Pulse </a:t>
            </a:r>
            <a:r>
              <a:rPr lang="en-US" sz="1200" dirty="0" smtClean="0"/>
              <a:t>width: 8 </a:t>
            </a:r>
            <a:r>
              <a:rPr lang="en-US" sz="1200" dirty="0"/>
              <a:t>ns </a:t>
            </a:r>
            <a:r>
              <a:rPr lang="en-US" sz="1200" dirty="0" smtClean="0"/>
              <a:t>/ 4ns</a:t>
            </a:r>
          </a:p>
          <a:p>
            <a:r>
              <a:rPr lang="en-US" sz="1200" dirty="0" smtClean="0"/>
              <a:t>• </a:t>
            </a:r>
            <a:r>
              <a:rPr lang="en-US" sz="1200" dirty="0"/>
              <a:t>LED </a:t>
            </a:r>
            <a:r>
              <a:rPr lang="en-US" sz="1200" dirty="0" smtClean="0"/>
              <a:t>color: Violet </a:t>
            </a:r>
            <a:r>
              <a:rPr lang="en-US" sz="1200" dirty="0"/>
              <a:t>(400 nm), 1500 mcd / color: UV (245 nm), 0-27000 photons</a:t>
            </a:r>
            <a:endParaRPr lang="en-US" sz="1200" dirty="0" smtClean="0"/>
          </a:p>
          <a:p>
            <a:r>
              <a:rPr lang="en-US" sz="1200" dirty="0" smtClean="0"/>
              <a:t>• </a:t>
            </a:r>
            <a:r>
              <a:rPr lang="en-US" sz="1200" dirty="0"/>
              <a:t>Pulse generator: internal/external</a:t>
            </a:r>
          </a:p>
          <a:p>
            <a:r>
              <a:rPr lang="en-US" sz="1200" dirty="0"/>
              <a:t>• Output </a:t>
            </a:r>
            <a:r>
              <a:rPr lang="en-US" sz="1200" dirty="0" smtClean="0"/>
              <a:t>Frequency: From </a:t>
            </a:r>
            <a:r>
              <a:rPr lang="en-US" sz="1200" dirty="0"/>
              <a:t>500Hz to 5 MHz /From 100 Hz to 1500 </a:t>
            </a:r>
            <a:r>
              <a:rPr lang="en-US" sz="1200" dirty="0" smtClean="0"/>
              <a:t>Hz</a:t>
            </a:r>
            <a:endParaRPr lang="en-US" sz="1200" dirty="0"/>
          </a:p>
        </p:txBody>
      </p:sp>
      <p:pic>
        <p:nvPicPr>
          <p:cNvPr id="63" name="Picture 2" descr="http://www.caen.it/documents/work_EcommerceProduct/1048/SP5601_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9498" y="4864686"/>
            <a:ext cx="2294996" cy="1239298"/>
          </a:xfrm>
          <a:prstGeom prst="rect">
            <a:avLst/>
          </a:prstGeom>
          <a:noFill/>
          <a:extLst>
            <a:ext uri="{909E8E84-426E-40DD-AFC4-6F175D3DCCD1}">
              <a14:hiddenFill xmlns:a14="http://schemas.microsoft.com/office/drawing/2010/main">
                <a:solidFill>
                  <a:srgbClr val="FFFFFF"/>
                </a:solidFill>
              </a14:hiddenFill>
            </a:ext>
          </a:extLst>
        </p:spPr>
      </p:pic>
      <p:sp>
        <p:nvSpPr>
          <p:cNvPr id="64" name="Rettangolo 63"/>
          <p:cNvSpPr/>
          <p:nvPr/>
        </p:nvSpPr>
        <p:spPr>
          <a:xfrm>
            <a:off x="1604643" y="3496139"/>
            <a:ext cx="4903655" cy="1169551"/>
          </a:xfrm>
          <a:prstGeom prst="rect">
            <a:avLst/>
          </a:prstGeom>
        </p:spPr>
        <p:txBody>
          <a:bodyPr wrap="square">
            <a:spAutoFit/>
          </a:bodyPr>
          <a:lstStyle/>
          <a:p>
            <a:r>
              <a:rPr lang="en-US" sz="1200" b="1" dirty="0" smtClean="0">
                <a:solidFill>
                  <a:srgbClr val="FF0000"/>
                </a:solidFill>
              </a:rPr>
              <a:t>DT4700 Clock Generator</a:t>
            </a:r>
            <a:endParaRPr lang="en-US" sz="1200" b="1" dirty="0"/>
          </a:p>
          <a:p>
            <a:endParaRPr lang="en-US" sz="1000" dirty="0"/>
          </a:p>
          <a:p>
            <a:r>
              <a:rPr lang="en-US" sz="1200" dirty="0"/>
              <a:t>• </a:t>
            </a:r>
            <a:r>
              <a:rPr lang="en-US" sz="1200" dirty="0" smtClean="0"/>
              <a:t>50 MHz and </a:t>
            </a:r>
            <a:r>
              <a:rPr lang="en-US" sz="1200" dirty="0"/>
              <a:t>62.5 MHz clock </a:t>
            </a:r>
            <a:r>
              <a:rPr lang="en-US" sz="1200" dirty="0" smtClean="0"/>
              <a:t>frequencies available </a:t>
            </a:r>
            <a:r>
              <a:rPr lang="en-US" sz="1200" dirty="0"/>
              <a:t>and switch selectable</a:t>
            </a:r>
          </a:p>
          <a:p>
            <a:r>
              <a:rPr lang="en-US" sz="1200" dirty="0"/>
              <a:t>• Possibility of propagating a clock </a:t>
            </a:r>
            <a:r>
              <a:rPr lang="en-US" sz="1200" dirty="0" smtClean="0"/>
              <a:t>from another </a:t>
            </a:r>
            <a:r>
              <a:rPr lang="en-US" sz="1200" dirty="0"/>
              <a:t>external source</a:t>
            </a:r>
          </a:p>
          <a:p>
            <a:r>
              <a:rPr lang="it-IT" sz="1200" dirty="0"/>
              <a:t>• 10 </a:t>
            </a:r>
            <a:r>
              <a:rPr lang="it-IT" sz="1200" dirty="0" err="1"/>
              <a:t>differential</a:t>
            </a:r>
            <a:r>
              <a:rPr lang="it-IT" sz="1200" dirty="0"/>
              <a:t> </a:t>
            </a:r>
            <a:r>
              <a:rPr lang="it-IT" sz="1200" dirty="0" err="1"/>
              <a:t>outputs</a:t>
            </a:r>
            <a:endParaRPr lang="it-IT" sz="1200" dirty="0"/>
          </a:p>
          <a:p>
            <a:r>
              <a:rPr lang="it-IT" sz="1200" dirty="0"/>
              <a:t>• USB </a:t>
            </a:r>
            <a:r>
              <a:rPr lang="it-IT" sz="1200" dirty="0" err="1" smtClean="0"/>
              <a:t>powered</a:t>
            </a:r>
            <a:endParaRPr lang="it-IT" sz="1200" dirty="0"/>
          </a:p>
        </p:txBody>
      </p:sp>
      <p:pic>
        <p:nvPicPr>
          <p:cNvPr id="6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504" y="3611637"/>
            <a:ext cx="1978079" cy="9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4" descr="http://www.caen.it/documents/work_EcommerceProduct/837/DT5800D_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1249" y="2039050"/>
            <a:ext cx="1624792" cy="125984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http://www.caen.it/documents/work_EcommerceProduct/1007/DT5810B_bi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8457" y="781920"/>
            <a:ext cx="2058574" cy="866660"/>
          </a:xfrm>
          <a:prstGeom prst="rect">
            <a:avLst/>
          </a:prstGeom>
          <a:noFill/>
          <a:extLst>
            <a:ext uri="{909E8E84-426E-40DD-AFC4-6F175D3DCCD1}">
              <a14:hiddenFill xmlns:a14="http://schemas.microsoft.com/office/drawing/2010/main">
                <a:solidFill>
                  <a:srgbClr val="FFFFFF"/>
                </a:solidFill>
              </a14:hiddenFill>
            </a:ext>
          </a:extLst>
        </p:spPr>
      </p:pic>
      <p:sp>
        <p:nvSpPr>
          <p:cNvPr id="68" name="Segnaposto contenuto 1"/>
          <p:cNvSpPr txBox="1">
            <a:spLocks/>
          </p:cNvSpPr>
          <p:nvPr/>
        </p:nvSpPr>
        <p:spPr bwMode="auto">
          <a:xfrm>
            <a:off x="1408760" y="598332"/>
            <a:ext cx="3016517" cy="12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it-IT" sz="1200" b="1" dirty="0" smtClean="0">
                <a:solidFill>
                  <a:srgbClr val="FF0000"/>
                </a:solidFill>
              </a:rPr>
              <a:t>DT5810</a:t>
            </a:r>
            <a:r>
              <a:rPr lang="it-IT" sz="1200" dirty="0" smtClean="0"/>
              <a:t>:</a:t>
            </a:r>
          </a:p>
          <a:p>
            <a:pPr>
              <a:buFontTx/>
              <a:buChar char="-"/>
            </a:pPr>
            <a:r>
              <a:rPr lang="it-IT" sz="1200" dirty="0" smtClean="0"/>
              <a:t>1 ns rise time</a:t>
            </a:r>
          </a:p>
          <a:p>
            <a:pPr>
              <a:buFontTx/>
              <a:buChar char="-"/>
            </a:pPr>
            <a:r>
              <a:rPr lang="it-IT" sz="1200" dirty="0" err="1" smtClean="0"/>
              <a:t>Analog</a:t>
            </a:r>
            <a:r>
              <a:rPr lang="it-IT" sz="1200" dirty="0" smtClean="0"/>
              <a:t> input</a:t>
            </a:r>
          </a:p>
          <a:p>
            <a:pPr>
              <a:buFontTx/>
              <a:buChar char="-"/>
            </a:pPr>
            <a:r>
              <a:rPr lang="it-IT" sz="1200" dirty="0" smtClean="0"/>
              <a:t>More </a:t>
            </a:r>
            <a:r>
              <a:rPr lang="it-IT" sz="1200" dirty="0" err="1" smtClean="0"/>
              <a:t>bandwidth</a:t>
            </a:r>
            <a:r>
              <a:rPr lang="it-IT" sz="1200" dirty="0" smtClean="0"/>
              <a:t> in </a:t>
            </a:r>
            <a:r>
              <a:rPr lang="it-IT" sz="1200" dirty="0" err="1" smtClean="0"/>
              <a:t>noise</a:t>
            </a:r>
            <a:r>
              <a:rPr lang="it-IT" sz="1200" dirty="0" smtClean="0"/>
              <a:t> </a:t>
            </a:r>
            <a:r>
              <a:rPr lang="it-IT" sz="1200" dirty="0" err="1" smtClean="0"/>
              <a:t>emulation</a:t>
            </a:r>
            <a:endParaRPr lang="it-IT" sz="1200" dirty="0" smtClean="0"/>
          </a:p>
          <a:p>
            <a:pPr>
              <a:buFontTx/>
              <a:buChar char="-"/>
            </a:pPr>
            <a:r>
              <a:rPr lang="it-IT" sz="1200" dirty="0" err="1" smtClean="0"/>
              <a:t>Longer</a:t>
            </a:r>
            <a:r>
              <a:rPr lang="it-IT" sz="1200" dirty="0" smtClean="0"/>
              <a:t> </a:t>
            </a:r>
            <a:r>
              <a:rPr lang="it-IT" sz="1200" dirty="0" err="1" smtClean="0"/>
              <a:t>waveform</a:t>
            </a:r>
            <a:r>
              <a:rPr lang="it-IT" sz="1200" dirty="0" smtClean="0"/>
              <a:t> in AWG mode</a:t>
            </a:r>
          </a:p>
          <a:p>
            <a:pPr>
              <a:buFontTx/>
              <a:buChar char="-"/>
            </a:pPr>
            <a:endParaRPr lang="it-IT" sz="1200" dirty="0" smtClean="0"/>
          </a:p>
          <a:p>
            <a:pPr lvl="1"/>
            <a:endParaRPr lang="en-US" sz="1200" dirty="0" smtClean="0"/>
          </a:p>
        </p:txBody>
      </p:sp>
      <p:sp>
        <p:nvSpPr>
          <p:cNvPr id="69" name="Segnaposto contenuto 1"/>
          <p:cNvSpPr txBox="1">
            <a:spLocks/>
          </p:cNvSpPr>
          <p:nvPr/>
        </p:nvSpPr>
        <p:spPr bwMode="auto">
          <a:xfrm>
            <a:off x="3881097" y="2098726"/>
            <a:ext cx="2970101" cy="114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it-IT" sz="1200" b="1" dirty="0" smtClean="0">
                <a:solidFill>
                  <a:srgbClr val="FF0000"/>
                </a:solidFill>
              </a:rPr>
              <a:t>DT5800</a:t>
            </a:r>
            <a:r>
              <a:rPr lang="it-IT" sz="1200" dirty="0" smtClean="0"/>
              <a:t>:</a:t>
            </a:r>
          </a:p>
          <a:p>
            <a:pPr>
              <a:buFontTx/>
              <a:buChar char="-"/>
            </a:pPr>
            <a:r>
              <a:rPr lang="it-IT" sz="1200" dirty="0" smtClean="0"/>
              <a:t>12 </a:t>
            </a:r>
            <a:r>
              <a:rPr lang="it-IT" sz="1200" dirty="0" err="1" smtClean="0"/>
              <a:t>ps</a:t>
            </a:r>
            <a:r>
              <a:rPr lang="it-IT" sz="1200" dirty="0" smtClean="0"/>
              <a:t> </a:t>
            </a:r>
            <a:r>
              <a:rPr lang="it-IT" sz="1200" dirty="0" err="1" smtClean="0"/>
              <a:t>resolution</a:t>
            </a:r>
            <a:r>
              <a:rPr lang="it-IT" sz="1200" dirty="0" smtClean="0"/>
              <a:t> </a:t>
            </a:r>
            <a:r>
              <a:rPr lang="it-IT" sz="1200" dirty="0" err="1" smtClean="0"/>
              <a:t>correlation</a:t>
            </a:r>
            <a:endParaRPr lang="it-IT" sz="1200" dirty="0" smtClean="0"/>
          </a:p>
          <a:p>
            <a:pPr>
              <a:buFontTx/>
              <a:buChar char="-"/>
            </a:pPr>
            <a:r>
              <a:rPr lang="it-IT" sz="1200" dirty="0" smtClean="0"/>
              <a:t>8 ns rise time</a:t>
            </a:r>
          </a:p>
          <a:p>
            <a:pPr>
              <a:buFontTx/>
              <a:buChar char="-"/>
            </a:pPr>
            <a:r>
              <a:rPr lang="it-IT" sz="1200" dirty="0" err="1" smtClean="0"/>
              <a:t>Good</a:t>
            </a:r>
            <a:r>
              <a:rPr lang="it-IT" sz="1200" dirty="0" smtClean="0"/>
              <a:t> compromise Performance/Price</a:t>
            </a:r>
          </a:p>
          <a:p>
            <a:pPr lvl="1"/>
            <a:endParaRPr lang="en-US" sz="1200" dirty="0" smtClean="0"/>
          </a:p>
        </p:txBody>
      </p:sp>
      <p:sp>
        <p:nvSpPr>
          <p:cNvPr id="70" name="Segnaposto contenuto 1"/>
          <p:cNvSpPr txBox="1">
            <a:spLocks/>
          </p:cNvSpPr>
          <p:nvPr/>
        </p:nvSpPr>
        <p:spPr bwMode="auto">
          <a:xfrm>
            <a:off x="7608168" y="1124744"/>
            <a:ext cx="2891838" cy="1047672"/>
          </a:xfrm>
          <a:prstGeom prst="rect">
            <a:avLst/>
          </a:prstGeom>
          <a:solidFill>
            <a:schemeClr val="bg1"/>
          </a:solidFill>
          <a:ln>
            <a:noFill/>
          </a:ln>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it-IT" sz="1200" b="1" dirty="0" smtClean="0">
                <a:solidFill>
                  <a:srgbClr val="FF0000"/>
                </a:solidFill>
              </a:rPr>
              <a:t>DT4800</a:t>
            </a:r>
            <a:r>
              <a:rPr lang="it-IT" sz="1200" dirty="0" smtClean="0"/>
              <a:t>:</a:t>
            </a:r>
          </a:p>
          <a:p>
            <a:pPr>
              <a:buFontTx/>
              <a:buChar char="-"/>
            </a:pPr>
            <a:r>
              <a:rPr lang="it-IT" sz="1200" dirty="0" err="1" smtClean="0"/>
              <a:t>Very</a:t>
            </a:r>
            <a:r>
              <a:rPr lang="it-IT" sz="1200" dirty="0" smtClean="0"/>
              <a:t> </a:t>
            </a:r>
            <a:r>
              <a:rPr lang="it-IT" sz="1200" dirty="0" err="1" smtClean="0"/>
              <a:t>cost</a:t>
            </a:r>
            <a:r>
              <a:rPr lang="it-IT" sz="1200" dirty="0" smtClean="0"/>
              <a:t> </a:t>
            </a:r>
            <a:r>
              <a:rPr lang="it-IT" sz="1200" dirty="0" err="1" smtClean="0"/>
              <a:t>effective</a:t>
            </a:r>
            <a:endParaRPr lang="it-IT" sz="1200" dirty="0" smtClean="0"/>
          </a:p>
          <a:p>
            <a:pPr>
              <a:buFontTx/>
              <a:buChar char="-"/>
            </a:pPr>
            <a:r>
              <a:rPr lang="it-IT" sz="1200" dirty="0" err="1" smtClean="0"/>
              <a:t>Good</a:t>
            </a:r>
            <a:r>
              <a:rPr lang="it-IT" sz="1200" dirty="0" smtClean="0"/>
              <a:t> for educational </a:t>
            </a:r>
            <a:r>
              <a:rPr lang="it-IT" sz="1200" dirty="0" err="1" smtClean="0"/>
              <a:t>purposes</a:t>
            </a:r>
            <a:endParaRPr lang="it-IT" sz="1200" dirty="0" smtClean="0"/>
          </a:p>
          <a:p>
            <a:pPr>
              <a:buFontTx/>
              <a:buChar char="-"/>
            </a:pPr>
            <a:r>
              <a:rPr lang="it-IT" sz="1200" dirty="0" smtClean="0"/>
              <a:t>Compact </a:t>
            </a:r>
            <a:r>
              <a:rPr lang="it-IT" sz="1200" dirty="0" err="1" smtClean="0"/>
              <a:t>form</a:t>
            </a:r>
            <a:r>
              <a:rPr lang="it-IT" sz="1200" dirty="0" smtClean="0"/>
              <a:t> </a:t>
            </a:r>
            <a:r>
              <a:rPr lang="it-IT" sz="1200" dirty="0" err="1" smtClean="0"/>
              <a:t>factor</a:t>
            </a:r>
            <a:endParaRPr lang="it-IT" sz="1200" dirty="0" smtClean="0"/>
          </a:p>
          <a:p>
            <a:pPr lvl="1"/>
            <a:endParaRPr lang="en-US" sz="1200" dirty="0" smtClean="0"/>
          </a:p>
        </p:txBody>
      </p:sp>
    </p:spTree>
    <p:extLst>
      <p:ext uri="{BB962C8B-B14F-4D97-AF65-F5344CB8AC3E}">
        <p14:creationId xmlns:p14="http://schemas.microsoft.com/office/powerpoint/2010/main" val="40004462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3215680" y="1772817"/>
            <a:ext cx="7488883" cy="2585323"/>
          </a:xfrm>
          <a:prstGeom prst="rect">
            <a:avLst/>
          </a:prstGeom>
          <a:noFill/>
          <a:ln>
            <a:noFill/>
          </a:ln>
          <a:effectLst/>
        </p:spPr>
        <p:txBody>
          <a:bodyPr wrap="square">
            <a:spAutoFit/>
          </a:bodyPr>
          <a:lstStyle/>
          <a:p>
            <a:pPr algn="ctr">
              <a:lnSpc>
                <a:spcPct val="100000"/>
              </a:lnSpc>
              <a:spcBef>
                <a:spcPct val="0"/>
              </a:spcBef>
              <a:defRPr/>
            </a:pPr>
            <a:r>
              <a:rPr lang="en-US" sz="5400" b="1" dirty="0" err="1" smtClean="0">
                <a:solidFill>
                  <a:schemeClr val="tx2"/>
                </a:solidFill>
                <a:latin typeface="Arial Black" pitchFamily="34" charset="0"/>
              </a:rPr>
              <a:t>BackUp</a:t>
            </a:r>
            <a:r>
              <a:rPr lang="en-US" sz="5400" b="1" dirty="0" smtClean="0">
                <a:solidFill>
                  <a:schemeClr val="tx2"/>
                </a:solidFill>
                <a:latin typeface="Arial Black" pitchFamily="34" charset="0"/>
              </a:rPr>
              <a:t> </a:t>
            </a:r>
          </a:p>
          <a:p>
            <a:pPr algn="ctr">
              <a:lnSpc>
                <a:spcPct val="100000"/>
              </a:lnSpc>
              <a:spcBef>
                <a:spcPct val="0"/>
              </a:spcBef>
              <a:defRPr/>
            </a:pPr>
            <a:endParaRPr lang="en-US" sz="5400" b="1" dirty="0">
              <a:solidFill>
                <a:schemeClr val="tx2"/>
              </a:solidFill>
              <a:latin typeface="Arial Black" pitchFamily="34" charset="0"/>
            </a:endParaRPr>
          </a:p>
          <a:p>
            <a:pPr algn="ctr">
              <a:lnSpc>
                <a:spcPct val="100000"/>
              </a:lnSpc>
              <a:spcBef>
                <a:spcPct val="0"/>
              </a:spcBef>
              <a:defRPr/>
            </a:pPr>
            <a:r>
              <a:rPr lang="en-US" sz="5400" b="1" dirty="0" smtClean="0">
                <a:solidFill>
                  <a:schemeClr val="tx2"/>
                </a:solidFill>
                <a:latin typeface="Arial Black" pitchFamily="34" charset="0"/>
              </a:rPr>
              <a:t>Other Projects</a:t>
            </a:r>
            <a:endParaRPr lang="en-US" sz="5400" b="1" dirty="0">
              <a:solidFill>
                <a:schemeClr val="tx2"/>
              </a:solidFill>
              <a:latin typeface="Arial Black" pitchFamily="34" charset="0"/>
            </a:endParaRPr>
          </a:p>
        </p:txBody>
      </p:sp>
      <p:sp>
        <p:nvSpPr>
          <p:cNvPr id="3"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304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piè di pagina 3"/>
          <p:cNvSpPr>
            <a:spLocks noGrp="1"/>
          </p:cNvSpPr>
          <p:nvPr>
            <p:ph type="ftr" sz="quarter" idx="10"/>
          </p:nvPr>
        </p:nvSpPr>
        <p:spPr>
          <a:noFill/>
        </p:spPr>
        <p:txBody>
          <a:bodyPr/>
          <a:lstStyle>
            <a:lvl1pPr eaLnBrk="0" hangingPunct="0">
              <a:defRPr sz="3200">
                <a:solidFill>
                  <a:schemeClr val="tx1"/>
                </a:solidFill>
                <a:latin typeface="Tahoma" pitchFamily="34" charset="0"/>
              </a:defRPr>
            </a:lvl1pPr>
            <a:lvl2pPr marL="742950" indent="-285750" eaLnBrk="0" hangingPunct="0">
              <a:buChar char="–"/>
              <a:defRPr sz="28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buChar char="–"/>
              <a:defRPr sz="2000">
                <a:solidFill>
                  <a:schemeClr val="tx1"/>
                </a:solidFill>
                <a:latin typeface="Tahoma" pitchFamily="34" charset="0"/>
              </a:defRPr>
            </a:lvl4pPr>
            <a:lvl5pPr marL="2057400" indent="-228600" eaLnBrk="0" hangingPunct="0">
              <a:buChar char="»"/>
              <a:defRPr sz="2000">
                <a:solidFill>
                  <a:schemeClr val="tx1"/>
                </a:solidFill>
                <a:latin typeface="Tahoma"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defRPr>
            </a:lvl9pPr>
          </a:lstStyle>
          <a:p>
            <a:pPr eaLnBrk="1" hangingPunct="1"/>
            <a:r>
              <a:rPr lang="en-US" altLang="it-IT" sz="800" smtClean="0">
                <a:latin typeface="Arial" charset="0"/>
              </a:rPr>
              <a:t>Reproduction, transfer, distribution of part or all of the contents in this document in any form without prior written permission of  CAEN S.p.A. is prohibited </a:t>
            </a:r>
          </a:p>
          <a:p>
            <a:pPr eaLnBrk="1" hangingPunct="1"/>
            <a:endParaRPr lang="it-IT" altLang="it-IT" sz="800" smtClean="0">
              <a:latin typeface="Arial" charset="0"/>
            </a:endParaRPr>
          </a:p>
        </p:txBody>
      </p:sp>
      <p:sp>
        <p:nvSpPr>
          <p:cNvPr id="18435" name="Rectangle 2"/>
          <p:cNvSpPr>
            <a:spLocks noGrp="1" noChangeArrowheads="1"/>
          </p:cNvSpPr>
          <p:nvPr>
            <p:ph type="title"/>
          </p:nvPr>
        </p:nvSpPr>
        <p:spPr>
          <a:xfrm>
            <a:off x="2999657" y="1196752"/>
            <a:ext cx="8568952" cy="508347"/>
          </a:xfrm>
        </p:spPr>
        <p:txBody>
          <a:bodyPr/>
          <a:lstStyle/>
          <a:p>
            <a:pPr eaLnBrk="1" hangingPunct="1"/>
            <a:r>
              <a:rPr lang="it-IT" altLang="it-IT" dirty="0" smtClean="0">
                <a:solidFill>
                  <a:schemeClr val="tx1"/>
                </a:solidFill>
              </a:rPr>
              <a:t>LHC &amp; CAEN: some </a:t>
            </a:r>
            <a:r>
              <a:rPr lang="it-IT" altLang="it-IT" dirty="0" err="1" smtClean="0">
                <a:solidFill>
                  <a:schemeClr val="tx1"/>
                </a:solidFill>
              </a:rPr>
              <a:t>numbers</a:t>
            </a:r>
            <a:endParaRPr lang="it-IT" altLang="it-IT" dirty="0" smtClean="0">
              <a:solidFill>
                <a:schemeClr val="tx1"/>
              </a:solidFill>
            </a:endParaRPr>
          </a:p>
        </p:txBody>
      </p:sp>
      <p:sp>
        <p:nvSpPr>
          <p:cNvPr id="455683" name="Rectangle 3"/>
          <p:cNvSpPr>
            <a:spLocks noGrp="1" noChangeArrowheads="1"/>
          </p:cNvSpPr>
          <p:nvPr>
            <p:ph type="body" idx="1"/>
          </p:nvPr>
        </p:nvSpPr>
        <p:spPr>
          <a:xfrm>
            <a:off x="2999656" y="2132856"/>
            <a:ext cx="8640960" cy="3529012"/>
          </a:xfrm>
        </p:spPr>
        <p:txBody>
          <a:bodyPr/>
          <a:lstStyle/>
          <a:p>
            <a:pPr eaLnBrk="1" hangingPunct="1">
              <a:lnSpc>
                <a:spcPct val="80000"/>
              </a:lnSpc>
            </a:pPr>
            <a:r>
              <a:rPr lang="en-US" altLang="it-IT" sz="2400" dirty="0" smtClean="0"/>
              <a:t>During the LHC production phase:</a:t>
            </a:r>
          </a:p>
          <a:p>
            <a:pPr eaLnBrk="1" hangingPunct="1">
              <a:lnSpc>
                <a:spcPct val="80000"/>
              </a:lnSpc>
            </a:pPr>
            <a:endParaRPr lang="en-US" altLang="it-IT" sz="2400" dirty="0" smtClean="0"/>
          </a:p>
          <a:p>
            <a:pPr lvl="1" eaLnBrk="1" hangingPunct="1">
              <a:lnSpc>
                <a:spcPct val="80000"/>
              </a:lnSpc>
            </a:pPr>
            <a:r>
              <a:rPr lang="en-US" altLang="it-IT" dirty="0" smtClean="0"/>
              <a:t>8</a:t>
            </a:r>
            <a:r>
              <a:rPr lang="en-US" altLang="it-IT" sz="2400" dirty="0" smtClean="0"/>
              <a:t>.500 </a:t>
            </a:r>
            <a:r>
              <a:rPr lang="en-US" altLang="it-IT" sz="2400" dirty="0" smtClean="0"/>
              <a:t>electronic modules build of:</a:t>
            </a:r>
          </a:p>
          <a:p>
            <a:pPr lvl="1" eaLnBrk="1" hangingPunct="1">
              <a:lnSpc>
                <a:spcPct val="80000"/>
              </a:lnSpc>
              <a:buFontTx/>
              <a:buNone/>
            </a:pPr>
            <a:endParaRPr lang="en-US" altLang="it-IT" sz="2400" dirty="0" smtClean="0"/>
          </a:p>
          <a:p>
            <a:pPr lvl="2" eaLnBrk="1" hangingPunct="1">
              <a:lnSpc>
                <a:spcPct val="80000"/>
              </a:lnSpc>
              <a:spcAft>
                <a:spcPct val="20000"/>
              </a:spcAft>
            </a:pPr>
            <a:r>
              <a:rPr lang="en-US" altLang="it-IT" dirty="0" smtClean="0"/>
              <a:t>210</a:t>
            </a:r>
            <a:r>
              <a:rPr lang="en-US" altLang="it-IT" sz="2000" dirty="0" smtClean="0"/>
              <a:t>.000</a:t>
            </a:r>
            <a:r>
              <a:rPr lang="en-US" altLang="it-IT" sz="2000" dirty="0" smtClean="0"/>
              <a:t>	PCBs</a:t>
            </a:r>
          </a:p>
          <a:p>
            <a:pPr lvl="2" eaLnBrk="1" hangingPunct="1">
              <a:lnSpc>
                <a:spcPct val="80000"/>
              </a:lnSpc>
              <a:spcAft>
                <a:spcPct val="20000"/>
              </a:spcAft>
            </a:pPr>
            <a:r>
              <a:rPr lang="en-US" altLang="it-IT" sz="2000" dirty="0" smtClean="0"/>
              <a:t>28.000.000</a:t>
            </a:r>
            <a:r>
              <a:rPr lang="en-US" altLang="it-IT" sz="2000" dirty="0" smtClean="0"/>
              <a:t>	components </a:t>
            </a:r>
          </a:p>
          <a:p>
            <a:pPr marL="0" indent="0" eaLnBrk="1" hangingPunct="1">
              <a:lnSpc>
                <a:spcPct val="80000"/>
              </a:lnSpc>
              <a:buNone/>
            </a:pPr>
            <a:endParaRPr lang="en-US" altLang="it-IT" sz="2400" dirty="0" smtClean="0"/>
          </a:p>
        </p:txBody>
      </p:sp>
    </p:spTree>
    <p:extLst>
      <p:ext uri="{BB962C8B-B14F-4D97-AF65-F5344CB8AC3E}">
        <p14:creationId xmlns:p14="http://schemas.microsoft.com/office/powerpoint/2010/main" val="367946708"/>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5683">
                                            <p:txEl>
                                              <p:pRg st="0" end="0"/>
                                            </p:txEl>
                                          </p:spTgt>
                                        </p:tgtEl>
                                        <p:attrNameLst>
                                          <p:attrName>style.visibility</p:attrName>
                                        </p:attrNameLst>
                                      </p:cBhvr>
                                      <p:to>
                                        <p:strVal val="visible"/>
                                      </p:to>
                                    </p:set>
                                    <p:animEffect transition="in" filter="blinds(horizontal)">
                                      <p:cBhvr>
                                        <p:cTn id="7" dur="500"/>
                                        <p:tgtEl>
                                          <p:spTgt spid="455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5683">
                                            <p:txEl>
                                              <p:pRg st="2" end="2"/>
                                            </p:txEl>
                                          </p:spTgt>
                                        </p:tgtEl>
                                        <p:attrNameLst>
                                          <p:attrName>style.visibility</p:attrName>
                                        </p:attrNameLst>
                                      </p:cBhvr>
                                      <p:to>
                                        <p:strVal val="visible"/>
                                      </p:to>
                                    </p:set>
                                    <p:animEffect transition="in" filter="blinds(horizontal)">
                                      <p:cBhvr>
                                        <p:cTn id="12" dur="500"/>
                                        <p:tgtEl>
                                          <p:spTgt spid="4556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55683">
                                            <p:txEl>
                                              <p:pRg st="4" end="4"/>
                                            </p:txEl>
                                          </p:spTgt>
                                        </p:tgtEl>
                                        <p:attrNameLst>
                                          <p:attrName>style.visibility</p:attrName>
                                        </p:attrNameLst>
                                      </p:cBhvr>
                                      <p:to>
                                        <p:strVal val="visible"/>
                                      </p:to>
                                    </p:set>
                                    <p:animEffect transition="in" filter="blinds(horizontal)">
                                      <p:cBhvr>
                                        <p:cTn id="17" dur="500"/>
                                        <p:tgtEl>
                                          <p:spTgt spid="45568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55683">
                                            <p:txEl>
                                              <p:pRg st="5" end="5"/>
                                            </p:txEl>
                                          </p:spTgt>
                                        </p:tgtEl>
                                        <p:attrNameLst>
                                          <p:attrName>style.visibility</p:attrName>
                                        </p:attrNameLst>
                                      </p:cBhvr>
                                      <p:to>
                                        <p:strVal val="visible"/>
                                      </p:to>
                                    </p:set>
                                    <p:animEffect transition="in" filter="blinds(horizontal)">
                                      <p:cBhvr>
                                        <p:cTn id="22" dur="500"/>
                                        <p:tgtEl>
                                          <p:spTgt spid="4556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9145016"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A2795: 64 </a:t>
            </a:r>
            <a:r>
              <a:rPr lang="en-US" sz="2400" b="1" dirty="0" err="1" smtClean="0">
                <a:solidFill>
                  <a:schemeClr val="tx2"/>
                </a:solidFill>
                <a:latin typeface="Arial Black" pitchFamily="34" charset="0"/>
              </a:rPr>
              <a:t>ch</a:t>
            </a:r>
            <a:r>
              <a:rPr lang="en-US" sz="2400" b="1" dirty="0" smtClean="0">
                <a:solidFill>
                  <a:schemeClr val="tx2"/>
                </a:solidFill>
                <a:latin typeface="Arial Black" pitchFamily="34" charset="0"/>
              </a:rPr>
              <a:t>, Argon TPC Readout System</a:t>
            </a:r>
            <a:endParaRPr lang="en-US" sz="2400" b="1" dirty="0">
              <a:solidFill>
                <a:schemeClr val="tx2"/>
              </a:solidFill>
              <a:latin typeface="Arial Black" pitchFamily="34" charset="0"/>
            </a:endParaRPr>
          </a:p>
        </p:txBody>
      </p:sp>
      <p:sp>
        <p:nvSpPr>
          <p:cNvPr id="63" name="Rettangolo 62"/>
          <p:cNvSpPr/>
          <p:nvPr/>
        </p:nvSpPr>
        <p:spPr>
          <a:xfrm>
            <a:off x="2793925" y="548681"/>
            <a:ext cx="7118499" cy="3708708"/>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dirty="0" smtClean="0"/>
              <a:t>Complete readout system for Liquid Argon TPC</a:t>
            </a:r>
          </a:p>
          <a:p>
            <a:pPr marL="342900" indent="-342900">
              <a:spcAft>
                <a:spcPts val="600"/>
              </a:spcAft>
              <a:buFont typeface="Arial" panose="020B0604020202020204" pitchFamily="34" charset="0"/>
              <a:buChar char="•"/>
            </a:pPr>
            <a:r>
              <a:rPr lang="en-US" sz="2000" dirty="0" smtClean="0"/>
              <a:t>Preamps: plug-in hybrid circuit</a:t>
            </a:r>
          </a:p>
          <a:p>
            <a:pPr marL="342900" indent="-342900">
              <a:spcAft>
                <a:spcPts val="600"/>
              </a:spcAft>
              <a:buFont typeface="Arial" panose="020B0604020202020204" pitchFamily="34" charset="0"/>
              <a:buChar char="•"/>
            </a:pPr>
            <a:r>
              <a:rPr lang="en-US" sz="2000" dirty="0" smtClean="0"/>
              <a:t>ADC: 12 bit, 2.5 MS/s</a:t>
            </a:r>
          </a:p>
          <a:p>
            <a:pPr marL="342900" indent="-342900">
              <a:spcAft>
                <a:spcPts val="600"/>
              </a:spcAft>
              <a:buFont typeface="Arial" panose="020B0604020202020204" pitchFamily="34" charset="0"/>
              <a:buChar char="•"/>
            </a:pPr>
            <a:r>
              <a:rPr lang="en-US" sz="2000" dirty="0" smtClean="0"/>
              <a:t>Acquisition Mode: simultaneous waveform acquisition with External Trigger</a:t>
            </a:r>
          </a:p>
          <a:p>
            <a:pPr marL="342900" indent="-342900">
              <a:spcAft>
                <a:spcPts val="600"/>
              </a:spcAft>
              <a:buFont typeface="Arial" panose="020B0604020202020204" pitchFamily="34" charset="0"/>
              <a:buChar char="•"/>
            </a:pPr>
            <a:r>
              <a:rPr lang="en-US" sz="2000" dirty="0" smtClean="0"/>
              <a:t>Memory: max. 16 x 4k samples (~1.6 </a:t>
            </a:r>
            <a:r>
              <a:rPr lang="en-US" sz="2000" dirty="0" err="1" smtClean="0"/>
              <a:t>ms</a:t>
            </a:r>
            <a:r>
              <a:rPr lang="en-US" sz="2000" dirty="0" smtClean="0"/>
              <a:t> each)</a:t>
            </a:r>
          </a:p>
          <a:p>
            <a:pPr marL="342900" indent="-342900">
              <a:spcAft>
                <a:spcPts val="600"/>
              </a:spcAft>
              <a:buFont typeface="Arial" panose="020B0604020202020204" pitchFamily="34" charset="0"/>
              <a:buChar char="•"/>
            </a:pPr>
            <a:r>
              <a:rPr lang="en-US" sz="2000" dirty="0" smtClean="0"/>
              <a:t>TT-Link: 1-wire link for trigger and timing distribution</a:t>
            </a:r>
          </a:p>
          <a:p>
            <a:pPr marL="342900" indent="-342900">
              <a:spcAft>
                <a:spcPts val="600"/>
              </a:spcAft>
              <a:buFont typeface="Arial" panose="020B0604020202020204" pitchFamily="34" charset="0"/>
              <a:buChar char="•"/>
            </a:pPr>
            <a:r>
              <a:rPr lang="en-US" sz="2000" dirty="0" smtClean="0"/>
              <a:t>CONET2 interface: 80 MB/s daisy chainable Optical Link </a:t>
            </a:r>
            <a:br>
              <a:rPr lang="en-US" sz="2000" dirty="0" smtClean="0"/>
            </a:br>
            <a:r>
              <a:rPr lang="en-US" sz="2000" dirty="0" smtClean="0"/>
              <a:t>(controlled by A3818 </a:t>
            </a:r>
            <a:r>
              <a:rPr lang="en-US" sz="2000" dirty="0" err="1" smtClean="0"/>
              <a:t>PCIe</a:t>
            </a:r>
            <a:r>
              <a:rPr lang="en-US" sz="2000" dirty="0" smtClean="0"/>
              <a:t> cards)</a:t>
            </a:r>
          </a:p>
          <a:p>
            <a:pPr marL="342900" indent="-342900">
              <a:spcAft>
                <a:spcPts val="600"/>
              </a:spcAft>
              <a:buFont typeface="Arial" panose="020B0604020202020204" pitchFamily="34" charset="0"/>
              <a:buChar char="•"/>
            </a:pPr>
            <a:r>
              <a:rPr lang="en-US" sz="2000" dirty="0" smtClean="0"/>
              <a:t>Custom crate connected to detector flange</a:t>
            </a:r>
          </a:p>
        </p:txBody>
      </p:sp>
      <p:pic>
        <p:nvPicPr>
          <p:cNvPr id="1026" name="Picture 2" descr="http://www.caen.it/documents/work_EcommerceProduct/1004/A2795_CRATE.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556"/>
          <a:stretch/>
        </p:blipFill>
        <p:spPr bwMode="auto">
          <a:xfrm>
            <a:off x="8256240" y="3360684"/>
            <a:ext cx="3918173" cy="3308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aen.it/documents/work_EcommerceProduct/1004/A2795_big.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88" y="586010"/>
            <a:ext cx="3024336" cy="5435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ample of events recorded by ICARUS liquid argon TPC, showing the excellent reconstruction of tracks of high energy particles. 1, an electromagnetic shower; 2, a muon that stops and Ž . decays in one electron; 3, electromagnetic shower a , and part of a Ž . 14 meter long muon track b .  "/>
          <p:cNvPicPr>
            <a:picLocks noChangeAspect="1" noChangeArrowheads="1"/>
          </p:cNvPicPr>
          <p:nvPr/>
        </p:nvPicPr>
        <p:blipFill rotWithShape="1">
          <a:blip r:embed="rId4">
            <a:extLst>
              <a:ext uri="{28A0092B-C50C-407E-A947-70E740481C1C}">
                <a14:useLocalDpi xmlns:a14="http://schemas.microsoft.com/office/drawing/2010/main" val="0"/>
              </a:ext>
            </a:extLst>
          </a:blip>
          <a:srcRect t="30962"/>
          <a:stretch/>
        </p:blipFill>
        <p:spPr bwMode="auto">
          <a:xfrm>
            <a:off x="2927648" y="4221088"/>
            <a:ext cx="4927899" cy="2573610"/>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2"/>
          <p:cNvSpPr txBox="1">
            <a:spLocks/>
          </p:cNvSpPr>
          <p:nvPr/>
        </p:nvSpPr>
        <p:spPr bwMode="auto">
          <a:xfrm>
            <a:off x="2495601" y="666936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3142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35360" y="476677"/>
            <a:ext cx="11809312" cy="5656489"/>
          </a:xfrm>
        </p:spPr>
        <p:txBody>
          <a:bodyPr/>
          <a:lstStyle/>
          <a:p>
            <a:pPr eaLnBrk="1" hangingPunct="1">
              <a:lnSpc>
                <a:spcPct val="80000"/>
              </a:lnSpc>
              <a:spcAft>
                <a:spcPct val="20000"/>
              </a:spcAft>
              <a:buFont typeface="Wingdings" panose="05000000000000000000" pitchFamily="2" charset="2"/>
              <a:buChar char="ü"/>
            </a:pPr>
            <a:r>
              <a:rPr lang="en-US" altLang="it-IT" sz="1800" b="1" kern="1200" dirty="0">
                <a:solidFill>
                  <a:srgbClr val="C00000"/>
                </a:solidFill>
              </a:rPr>
              <a:t>High Voltage &amp; Low Voltage Power Supplies</a:t>
            </a:r>
          </a:p>
          <a:p>
            <a:pPr lvl="1" eaLnBrk="1" hangingPunct="1">
              <a:lnSpc>
                <a:spcPct val="80000"/>
              </a:lnSpc>
              <a:spcAft>
                <a:spcPct val="20000"/>
              </a:spcAft>
              <a:buFont typeface="Arial" charset="0"/>
              <a:buChar char="•"/>
            </a:pPr>
            <a:r>
              <a:rPr lang="en-US" altLang="it-IT" sz="1400" dirty="0" smtClean="0">
                <a:cs typeface="Arial" charset="0"/>
              </a:rPr>
              <a:t>Multi-Channel CAEN Systems</a:t>
            </a:r>
          </a:p>
          <a:p>
            <a:pPr lvl="1" eaLnBrk="1" hangingPunct="1">
              <a:lnSpc>
                <a:spcPct val="80000"/>
              </a:lnSpc>
              <a:spcAft>
                <a:spcPct val="20000"/>
              </a:spcAft>
              <a:buFont typeface="Arial" charset="0"/>
              <a:buChar char="•"/>
            </a:pPr>
            <a:r>
              <a:rPr lang="en-US" altLang="it-IT" sz="1400" dirty="0" smtClean="0">
                <a:cs typeface="Arial" charset="0"/>
              </a:rPr>
              <a:t>Multi-Channel NIM and VME Modules</a:t>
            </a:r>
          </a:p>
          <a:p>
            <a:pPr lvl="1" eaLnBrk="1" hangingPunct="1">
              <a:lnSpc>
                <a:spcPct val="80000"/>
              </a:lnSpc>
              <a:spcAft>
                <a:spcPct val="20000"/>
              </a:spcAft>
              <a:buFont typeface="Arial" charset="0"/>
              <a:buChar char="•"/>
            </a:pPr>
            <a:r>
              <a:rPr lang="en-US" altLang="it-IT" sz="1400" dirty="0" smtClean="0">
                <a:cs typeface="Arial" charset="0"/>
              </a:rPr>
              <a:t>Stand-alone Power Supplies</a:t>
            </a:r>
          </a:p>
          <a:p>
            <a:pPr lvl="1" eaLnBrk="1" hangingPunct="1">
              <a:lnSpc>
                <a:spcPct val="80000"/>
              </a:lnSpc>
              <a:spcAft>
                <a:spcPct val="20000"/>
              </a:spcAft>
              <a:buFont typeface="Arial" charset="0"/>
              <a:buChar char="•"/>
            </a:pPr>
            <a:r>
              <a:rPr lang="en-US" altLang="it-IT" sz="1400" dirty="0" smtClean="0">
                <a:cs typeface="Arial" charset="0"/>
              </a:rPr>
              <a:t>PCB mountable HV DC-DC converters</a:t>
            </a:r>
            <a:br>
              <a:rPr lang="en-US" altLang="it-IT" sz="1400" dirty="0" smtClean="0">
                <a:cs typeface="Arial" charset="0"/>
              </a:rPr>
            </a:br>
            <a:endParaRPr lang="en-US" altLang="it-IT" sz="1400" dirty="0" smtClean="0">
              <a:cs typeface="Arial" charset="0"/>
            </a:endParaRPr>
          </a:p>
          <a:p>
            <a:pPr eaLnBrk="1" hangingPunct="1">
              <a:lnSpc>
                <a:spcPct val="80000"/>
              </a:lnSpc>
              <a:spcAft>
                <a:spcPct val="20000"/>
              </a:spcAft>
              <a:buFont typeface="Wingdings" panose="05000000000000000000" pitchFamily="2" charset="2"/>
              <a:buChar char="ü"/>
            </a:pPr>
            <a:r>
              <a:rPr lang="en-US" altLang="it-IT" sz="1800" b="1" kern="1200" dirty="0" smtClean="0">
                <a:solidFill>
                  <a:srgbClr val="C00000"/>
                </a:solidFill>
              </a:rPr>
              <a:t>Signal Conditioning, Read-out Electronics &amp; Emulation</a:t>
            </a:r>
          </a:p>
          <a:p>
            <a:pPr lvl="1" eaLnBrk="1" hangingPunct="1">
              <a:lnSpc>
                <a:spcPct val="80000"/>
              </a:lnSpc>
              <a:spcAft>
                <a:spcPct val="20000"/>
              </a:spcAft>
              <a:buFont typeface="Arial" charset="0"/>
              <a:buChar char="•"/>
            </a:pPr>
            <a:r>
              <a:rPr lang="en-US" altLang="it-IT" sz="1400" dirty="0" smtClean="0">
                <a:cs typeface="Arial" charset="0"/>
              </a:rPr>
              <a:t>Waveform Digitizers &amp; Digital Pulse Processing</a:t>
            </a:r>
          </a:p>
          <a:p>
            <a:pPr lvl="1" eaLnBrk="1" hangingPunct="1">
              <a:lnSpc>
                <a:spcPct val="80000"/>
              </a:lnSpc>
              <a:spcAft>
                <a:spcPct val="20000"/>
              </a:spcAft>
              <a:buFont typeface="Arial" charset="0"/>
              <a:buChar char="•"/>
            </a:pPr>
            <a:r>
              <a:rPr lang="en-US" altLang="it-IT" sz="1400" dirty="0" smtClean="0">
                <a:cs typeface="Arial" charset="0"/>
              </a:rPr>
              <a:t>Digital MCA and instrumented PMT bases</a:t>
            </a:r>
            <a:endParaRPr lang="en-US" altLang="it-IT" sz="1400" dirty="0">
              <a:cs typeface="Arial" charset="0"/>
            </a:endParaRPr>
          </a:p>
          <a:p>
            <a:pPr lvl="1" eaLnBrk="1" hangingPunct="1">
              <a:lnSpc>
                <a:spcPct val="80000"/>
              </a:lnSpc>
              <a:spcAft>
                <a:spcPct val="20000"/>
              </a:spcAft>
              <a:buFont typeface="Arial" charset="0"/>
              <a:buChar char="•"/>
            </a:pPr>
            <a:r>
              <a:rPr lang="en-US" altLang="it-IT" sz="1400" dirty="0" smtClean="0">
                <a:cs typeface="Arial" charset="0"/>
              </a:rPr>
              <a:t>Digital Detector Emulators</a:t>
            </a:r>
          </a:p>
          <a:p>
            <a:pPr lvl="1" eaLnBrk="1" hangingPunct="1">
              <a:lnSpc>
                <a:spcPct val="80000"/>
              </a:lnSpc>
              <a:spcAft>
                <a:spcPct val="20000"/>
              </a:spcAft>
              <a:buFont typeface="Arial" charset="0"/>
              <a:buChar char="•"/>
            </a:pPr>
            <a:r>
              <a:rPr lang="en-US" altLang="it-IT" sz="1400" dirty="0" smtClean="0">
                <a:cs typeface="Arial" charset="0"/>
              </a:rPr>
              <a:t>NIM and VME traditional electronics</a:t>
            </a:r>
          </a:p>
          <a:p>
            <a:pPr lvl="1" eaLnBrk="1" hangingPunct="1">
              <a:lnSpc>
                <a:spcPct val="80000"/>
              </a:lnSpc>
              <a:spcAft>
                <a:spcPct val="20000"/>
              </a:spcAft>
              <a:buFont typeface="Arial" charset="0"/>
              <a:buChar char="•"/>
            </a:pPr>
            <a:r>
              <a:rPr lang="en-US" altLang="it-IT" sz="1400" dirty="0" smtClean="0">
                <a:cs typeface="Arial" charset="0"/>
              </a:rPr>
              <a:t>Preamplifiers</a:t>
            </a:r>
            <a:br>
              <a:rPr lang="en-US" altLang="it-IT" sz="1400" dirty="0" smtClean="0">
                <a:cs typeface="Arial" charset="0"/>
              </a:rPr>
            </a:br>
            <a:endParaRPr lang="en-US" altLang="it-IT" sz="1400" dirty="0" smtClean="0">
              <a:cs typeface="Arial" charset="0"/>
            </a:endParaRPr>
          </a:p>
          <a:p>
            <a:pPr eaLnBrk="1" hangingPunct="1">
              <a:lnSpc>
                <a:spcPct val="80000"/>
              </a:lnSpc>
              <a:spcAft>
                <a:spcPct val="20000"/>
              </a:spcAft>
              <a:buFont typeface="Wingdings" panose="05000000000000000000" pitchFamily="2" charset="2"/>
              <a:buChar char="ü"/>
            </a:pPr>
            <a:r>
              <a:rPr lang="en-US" altLang="it-IT" sz="1800" b="1" kern="1200" dirty="0">
                <a:solidFill>
                  <a:srgbClr val="C00000"/>
                </a:solidFill>
              </a:rPr>
              <a:t>Powered Crates and Chassis</a:t>
            </a:r>
          </a:p>
          <a:p>
            <a:pPr lvl="1" eaLnBrk="1" hangingPunct="1">
              <a:lnSpc>
                <a:spcPct val="80000"/>
              </a:lnSpc>
              <a:spcAft>
                <a:spcPct val="20000"/>
              </a:spcAft>
              <a:buFont typeface="Arial" charset="0"/>
              <a:buChar char="•"/>
            </a:pPr>
            <a:r>
              <a:rPr lang="en-US" altLang="it-IT" sz="1400" dirty="0" smtClean="0">
                <a:cs typeface="Arial" charset="0"/>
              </a:rPr>
              <a:t>Low Ripple Linear NIM powered Crates </a:t>
            </a:r>
          </a:p>
          <a:p>
            <a:pPr lvl="1" eaLnBrk="1" hangingPunct="1">
              <a:lnSpc>
                <a:spcPct val="80000"/>
              </a:lnSpc>
              <a:spcAft>
                <a:spcPct val="20000"/>
              </a:spcAft>
              <a:buFont typeface="Arial" charset="0"/>
              <a:buChar char="•"/>
            </a:pPr>
            <a:r>
              <a:rPr lang="en-US" altLang="it-IT" sz="1400" dirty="0" smtClean="0">
                <a:cs typeface="Arial" charset="0"/>
              </a:rPr>
              <a:t>New Hi-End VME64/VME64x Crates</a:t>
            </a:r>
          </a:p>
          <a:p>
            <a:pPr marL="457200" lvl="1" indent="0" eaLnBrk="1" hangingPunct="1">
              <a:lnSpc>
                <a:spcPct val="80000"/>
              </a:lnSpc>
              <a:spcAft>
                <a:spcPct val="20000"/>
              </a:spcAft>
              <a:buNone/>
            </a:pPr>
            <a:endParaRPr lang="en-US" altLang="it-IT" sz="1400" dirty="0" smtClean="0">
              <a:cs typeface="Arial" charset="0"/>
            </a:endParaRPr>
          </a:p>
          <a:p>
            <a:pPr marL="342900" lvl="1" indent="-342900" eaLnBrk="1" hangingPunct="1">
              <a:lnSpc>
                <a:spcPct val="80000"/>
              </a:lnSpc>
              <a:spcAft>
                <a:spcPct val="20000"/>
              </a:spcAft>
              <a:buFont typeface="Wingdings" panose="05000000000000000000" pitchFamily="2" charset="2"/>
              <a:buChar char="ü"/>
            </a:pPr>
            <a:r>
              <a:rPr lang="en-US" sz="1800" b="1" dirty="0">
                <a:solidFill>
                  <a:srgbClr val="C00000"/>
                </a:solidFill>
              </a:rPr>
              <a:t>Educational </a:t>
            </a:r>
            <a:r>
              <a:rPr lang="en-US" sz="1800" b="1" dirty="0" smtClean="0">
                <a:solidFill>
                  <a:srgbClr val="C00000"/>
                </a:solidFill>
              </a:rPr>
              <a:t>Kit</a:t>
            </a:r>
          </a:p>
          <a:p>
            <a:pPr marL="342900" lvl="1" indent="-342900" eaLnBrk="1" hangingPunct="1">
              <a:lnSpc>
                <a:spcPct val="80000"/>
              </a:lnSpc>
              <a:spcAft>
                <a:spcPct val="20000"/>
              </a:spcAft>
              <a:buFont typeface="Wingdings" panose="05000000000000000000" pitchFamily="2" charset="2"/>
              <a:buChar char="ü"/>
            </a:pPr>
            <a:endParaRPr lang="en-US" altLang="it-IT" sz="1200" dirty="0" smtClean="0"/>
          </a:p>
          <a:p>
            <a:pPr marL="342900" lvl="1" indent="-342900" eaLnBrk="1" hangingPunct="1">
              <a:lnSpc>
                <a:spcPct val="80000"/>
              </a:lnSpc>
              <a:spcAft>
                <a:spcPct val="20000"/>
              </a:spcAft>
              <a:buFont typeface="Wingdings" panose="05000000000000000000" pitchFamily="2" charset="2"/>
              <a:buChar char="ü"/>
            </a:pPr>
            <a:endParaRPr lang="en-US" altLang="it-IT" sz="1200" dirty="0"/>
          </a:p>
          <a:p>
            <a:pPr marL="342900" lvl="1" indent="-342900" eaLnBrk="1" hangingPunct="1">
              <a:lnSpc>
                <a:spcPct val="80000"/>
              </a:lnSpc>
              <a:spcAft>
                <a:spcPct val="20000"/>
              </a:spcAft>
              <a:buFont typeface="Wingdings" panose="05000000000000000000" pitchFamily="2" charset="2"/>
              <a:buChar char="ü"/>
            </a:pPr>
            <a:r>
              <a:rPr lang="en-US" altLang="it-IT" sz="1800" b="1" dirty="0">
                <a:solidFill>
                  <a:srgbClr val="C00000"/>
                </a:solidFill>
              </a:rPr>
              <a:t>Partnership</a:t>
            </a:r>
          </a:p>
          <a:p>
            <a:pPr marL="342900" lvl="1" indent="-342900" eaLnBrk="1" hangingPunct="1">
              <a:lnSpc>
                <a:spcPct val="80000"/>
              </a:lnSpc>
              <a:spcAft>
                <a:spcPct val="20000"/>
              </a:spcAft>
              <a:buFont typeface="Wingdings" panose="05000000000000000000" pitchFamily="2" charset="2"/>
              <a:buChar char="ü"/>
            </a:pPr>
            <a:endParaRPr lang="en-US" altLang="it-IT" sz="1400" dirty="0" smtClean="0"/>
          </a:p>
          <a:p>
            <a:pPr marL="0" indent="0" eaLnBrk="1" hangingPunct="1">
              <a:lnSpc>
                <a:spcPct val="80000"/>
              </a:lnSpc>
              <a:spcAft>
                <a:spcPct val="20000"/>
              </a:spcAft>
              <a:buNone/>
            </a:pPr>
            <a:r>
              <a:rPr lang="en-US" altLang="it-IT" sz="1600" dirty="0"/>
              <a:t>	</a:t>
            </a:r>
            <a:r>
              <a:rPr lang="en-US" altLang="it-IT" sz="1600" b="1" dirty="0" smtClean="0"/>
              <a:t>CAEN catalog includes more than </a:t>
            </a:r>
            <a:r>
              <a:rPr lang="en-US" altLang="it-IT" sz="1600" b="1" dirty="0">
                <a:solidFill>
                  <a:srgbClr val="C00000"/>
                </a:solidFill>
              </a:rPr>
              <a:t>300</a:t>
            </a:r>
            <a:r>
              <a:rPr lang="en-US" altLang="it-IT" sz="1200" b="1" dirty="0" smtClean="0"/>
              <a:t>  </a:t>
            </a:r>
            <a:r>
              <a:rPr lang="en-US" altLang="it-IT" sz="1600" b="1" dirty="0" smtClean="0"/>
              <a:t>product categories (~1000 items)</a:t>
            </a:r>
          </a:p>
        </p:txBody>
      </p:sp>
      <p:pic>
        <p:nvPicPr>
          <p:cNvPr id="15366" name="Picture 9" descr="http://www.caen.it/documents/work_EcommerceProduct/752/SY4527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255" y="650859"/>
            <a:ext cx="2607360" cy="155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http://www.caen.it/documents/work_EcommerceProduct/929/A7505_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4902" y="1196752"/>
            <a:ext cx="1003367" cy="83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sz="2800" dirty="0" smtClean="0">
                <a:solidFill>
                  <a:srgbClr val="000000"/>
                </a:solidFill>
                <a:cs typeface="Arial" charset="0"/>
              </a:rPr>
              <a:t>CAEN Catalog Products</a:t>
            </a:r>
            <a:endParaRPr lang="en-GB" sz="2800" dirty="0">
              <a:solidFill>
                <a:srgbClr val="000000"/>
              </a:solidFill>
            </a:endParaRPr>
          </a:p>
        </p:txBody>
      </p:sp>
      <p:pic>
        <p:nvPicPr>
          <p:cNvPr id="3080" name="Picture 8" descr="http://www.caen.it/documents/Ecommerce/661/1452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0206" y="2544730"/>
            <a:ext cx="773593" cy="181410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caen.it/documents/Ecommerce/364/703_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4352" y="2737490"/>
            <a:ext cx="593021" cy="131782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caen.it/documents/work_EcommerceProduct/922/DT5781_QU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70952" y="2846661"/>
            <a:ext cx="1632181" cy="12241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
          <p:cNvSpPr txBox="1">
            <a:spLocks noChangeArrowheads="1"/>
          </p:cNvSpPr>
          <p:nvPr/>
        </p:nvSpPr>
        <p:spPr bwMode="auto">
          <a:xfrm>
            <a:off x="719667" y="6616700"/>
            <a:ext cx="10945284"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a:spcBef>
                <a:spcPct val="0"/>
              </a:spcBef>
            </a:pPr>
            <a:r>
              <a:rPr lang="en-US" altLang="it-IT" sz="800" i="1" dirty="0">
                <a:latin typeface="Arial" charset="0"/>
              </a:rPr>
              <a:t>Reproduction, transfer, distribution of part or all of the contents in this document in any form without prior written permission of  CAEN </a:t>
            </a:r>
            <a:r>
              <a:rPr lang="en-US" altLang="it-IT" sz="800" i="1" dirty="0" err="1">
                <a:latin typeface="Arial" charset="0"/>
              </a:rPr>
              <a:t>S.p.A</a:t>
            </a:r>
            <a:r>
              <a:rPr lang="en-US" altLang="it-IT" sz="800" i="1" dirty="0">
                <a:latin typeface="Arial" charset="0"/>
              </a:rPr>
              <a:t>. is prohibited </a:t>
            </a:r>
          </a:p>
          <a:p>
            <a:pPr algn="ctr">
              <a:spcBef>
                <a:spcPct val="0"/>
              </a:spcBef>
            </a:pPr>
            <a:endParaRPr lang="en-US" altLang="it-IT" sz="800" i="1" dirty="0">
              <a:latin typeface="Arial" charset="0"/>
            </a:endParaRPr>
          </a:p>
        </p:txBody>
      </p:sp>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8088" y="4430842"/>
            <a:ext cx="2279304" cy="157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6400" y="4396782"/>
            <a:ext cx="2106733" cy="167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880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3" name="CasellaDiTesto 2"/>
          <p:cNvSpPr txBox="1"/>
          <p:nvPr/>
        </p:nvSpPr>
        <p:spPr>
          <a:xfrm>
            <a:off x="96308" y="941824"/>
            <a:ext cx="12192000" cy="830997"/>
          </a:xfrm>
          <a:prstGeom prst="rect">
            <a:avLst/>
          </a:prstGeom>
          <a:noFill/>
        </p:spPr>
        <p:txBody>
          <a:bodyPr wrap="square" rtlCol="0">
            <a:spAutoFit/>
          </a:bodyPr>
          <a:lstStyle/>
          <a:p>
            <a:pPr algn="ctr"/>
            <a:r>
              <a:rPr lang="en-US" sz="4800" dirty="0">
                <a:solidFill>
                  <a:srgbClr val="C00000"/>
                </a:solidFill>
              </a:rPr>
              <a:t>Power Supplies</a:t>
            </a: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050" y="2048030"/>
            <a:ext cx="8622521" cy="339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295467" y="5661253"/>
            <a:ext cx="9505056" cy="646331"/>
          </a:xfrm>
          <a:prstGeom prst="rect">
            <a:avLst/>
          </a:prstGeom>
          <a:noFill/>
        </p:spPr>
        <p:txBody>
          <a:bodyPr wrap="square" rtlCol="0">
            <a:spAutoFit/>
          </a:bodyPr>
          <a:lstStyle/>
          <a:p>
            <a:pPr algn="ctr"/>
            <a:r>
              <a:rPr lang="en-US" i="1" dirty="0">
                <a:solidFill>
                  <a:srgbClr val="000000"/>
                </a:solidFill>
              </a:rPr>
              <a:t>CAEN Power Supplies: a perfect blend of</a:t>
            </a:r>
          </a:p>
          <a:p>
            <a:pPr algn="ctr"/>
            <a:r>
              <a:rPr lang="en-US" i="1" dirty="0" smtClean="0">
                <a:solidFill>
                  <a:srgbClr val="000000"/>
                </a:solidFill>
              </a:rPr>
              <a:t>tradition and innovation</a:t>
            </a:r>
            <a:endParaRPr lang="en-US" i="1" dirty="0">
              <a:solidFill>
                <a:srgbClr val="000000"/>
              </a:solidFill>
            </a:endParaRPr>
          </a:p>
        </p:txBody>
      </p:sp>
    </p:spTree>
    <p:extLst>
      <p:ext uri="{BB962C8B-B14F-4D97-AF65-F5344CB8AC3E}">
        <p14:creationId xmlns:p14="http://schemas.microsoft.com/office/powerpoint/2010/main" val="811949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3" name="Rectangle 1"/>
          <p:cNvSpPr>
            <a:spLocks noChangeArrowheads="1"/>
          </p:cNvSpPr>
          <p:nvPr/>
        </p:nvSpPr>
        <p:spPr bwMode="auto">
          <a:xfrm>
            <a:off x="0" y="2060848"/>
            <a:ext cx="12192000" cy="13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ct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4400" dirty="0" smtClean="0">
                <a:solidFill>
                  <a:srgbClr val="000000"/>
                </a:solidFill>
              </a:rPr>
              <a:t>Universal </a:t>
            </a:r>
            <a:r>
              <a:rPr lang="it-IT" sz="4400" dirty="0" err="1" smtClean="0">
                <a:solidFill>
                  <a:srgbClr val="000000"/>
                </a:solidFill>
              </a:rPr>
              <a:t>Multichannel</a:t>
            </a:r>
            <a:r>
              <a:rPr lang="it-IT" sz="4400" dirty="0" smtClean="0">
                <a:solidFill>
                  <a:srgbClr val="000000"/>
                </a:solidFill>
              </a:rPr>
              <a:t> System</a:t>
            </a:r>
            <a:endParaRPr lang="en-GB" sz="4400" dirty="0">
              <a:solidFill>
                <a:srgbClr val="000000"/>
              </a:solidFill>
            </a:endParaRPr>
          </a:p>
        </p:txBody>
      </p:sp>
    </p:spTree>
    <p:extLst>
      <p:ext uri="{BB962C8B-B14F-4D97-AF65-F5344CB8AC3E}">
        <p14:creationId xmlns:p14="http://schemas.microsoft.com/office/powerpoint/2010/main" val="863364624"/>
      </p:ext>
    </p:extLst>
  </p:cSld>
  <p:clrMapOvr>
    <a:masterClrMapping/>
  </p:clrMapOvr>
  <p:transition>
    <p:spli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pic>
        <p:nvPicPr>
          <p:cNvPr id="1030" name="Picture 6" descr="C:\Users\Giuliano\Desktop\SY4527_modu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6968" y="692701"/>
            <a:ext cx="4357704" cy="32906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smtClean="0">
                <a:solidFill>
                  <a:srgbClr val="000000"/>
                </a:solidFill>
              </a:rPr>
              <a:t>System Philosophy</a:t>
            </a:r>
            <a:endParaRPr lang="en-GB" sz="2800" dirty="0">
              <a:solidFill>
                <a:srgbClr val="000000"/>
              </a:solidFill>
            </a:endParaRPr>
          </a:p>
        </p:txBody>
      </p:sp>
      <p:sp>
        <p:nvSpPr>
          <p:cNvPr id="5" name="CasellaDiTesto 4"/>
          <p:cNvSpPr txBox="1"/>
          <p:nvPr/>
        </p:nvSpPr>
        <p:spPr>
          <a:xfrm>
            <a:off x="1" y="692699"/>
            <a:ext cx="8784299" cy="5386090"/>
          </a:xfrm>
          <a:prstGeom prst="rect">
            <a:avLst/>
          </a:prstGeom>
          <a:noFill/>
        </p:spPr>
        <p:txBody>
          <a:bodyPr wrap="square" rtlCol="0">
            <a:spAutoFit/>
          </a:bodyPr>
          <a:lstStyle/>
          <a:p>
            <a:r>
              <a:rPr lang="en-US" sz="2000" dirty="0" smtClean="0">
                <a:solidFill>
                  <a:srgbClr val="C00000"/>
                </a:solidFill>
              </a:rPr>
              <a:t>Modularity</a:t>
            </a:r>
          </a:p>
          <a:p>
            <a:pPr marL="742950" lvl="1" indent="-285750">
              <a:buFont typeface="Arial" panose="020B0604020202020204" pitchFamily="34" charset="0"/>
              <a:buChar char="•"/>
            </a:pPr>
            <a:r>
              <a:rPr lang="en-US" dirty="0" smtClean="0">
                <a:solidFill>
                  <a:srgbClr val="000000"/>
                </a:solidFill>
              </a:rPr>
              <a:t>Chassis</a:t>
            </a:r>
            <a:r>
              <a:rPr lang="en-US" dirty="0">
                <a:solidFill>
                  <a:srgbClr val="000000"/>
                </a:solidFill>
              </a:rPr>
              <a:t>: SY4527, SY5527, SY4527LC, </a:t>
            </a:r>
            <a:r>
              <a:rPr lang="en-US" dirty="0" smtClean="0">
                <a:solidFill>
                  <a:srgbClr val="000000"/>
                </a:solidFill>
              </a:rPr>
              <a:t>SY5527LC</a:t>
            </a:r>
          </a:p>
          <a:p>
            <a:pPr marL="742950" lvl="1" indent="-285750">
              <a:buFont typeface="Arial" panose="020B0604020202020204" pitchFamily="34" charset="0"/>
              <a:buChar char="•"/>
            </a:pPr>
            <a:r>
              <a:rPr lang="en-US" dirty="0" smtClean="0">
                <a:solidFill>
                  <a:srgbClr val="000000"/>
                </a:solidFill>
              </a:rPr>
              <a:t>CPU </a:t>
            </a:r>
            <a:r>
              <a:rPr lang="en-US" dirty="0">
                <a:solidFill>
                  <a:srgbClr val="000000"/>
                </a:solidFill>
              </a:rPr>
              <a:t>Units: Basic, Advanced, Full</a:t>
            </a:r>
          </a:p>
          <a:p>
            <a:pPr marL="742950" lvl="1" indent="-285750">
              <a:buFont typeface="Arial" panose="020B0604020202020204" pitchFamily="34" charset="0"/>
              <a:buChar char="•"/>
            </a:pPr>
            <a:r>
              <a:rPr lang="en-US" dirty="0">
                <a:solidFill>
                  <a:srgbClr val="000000"/>
                </a:solidFill>
              </a:rPr>
              <a:t>Power Units: Primary, Boosters  </a:t>
            </a:r>
          </a:p>
          <a:p>
            <a:pPr marL="742950" lvl="1" indent="-285750">
              <a:buFont typeface="Arial" panose="020B0604020202020204" pitchFamily="34" charset="0"/>
              <a:buChar char="•"/>
            </a:pPr>
            <a:r>
              <a:rPr lang="en-US" dirty="0">
                <a:solidFill>
                  <a:srgbClr val="000000"/>
                </a:solidFill>
              </a:rPr>
              <a:t>Accessories: LCD Touchscreen, Wi-Fi, Advanced </a:t>
            </a:r>
            <a:r>
              <a:rPr lang="en-US" dirty="0" smtClean="0">
                <a:solidFill>
                  <a:srgbClr val="000000"/>
                </a:solidFill>
              </a:rPr>
              <a:t>SW</a:t>
            </a:r>
            <a:r>
              <a:rPr lang="en-US" sz="1600" dirty="0" smtClean="0">
                <a:solidFill>
                  <a:srgbClr val="000000"/>
                </a:solidFill>
              </a:rPr>
              <a:t/>
            </a:r>
            <a:br>
              <a:rPr lang="en-US" sz="1600" dirty="0" smtClean="0">
                <a:solidFill>
                  <a:srgbClr val="000000"/>
                </a:solidFill>
              </a:rPr>
            </a:br>
            <a:endParaRPr lang="en-US" sz="1600" dirty="0" smtClean="0">
              <a:solidFill>
                <a:srgbClr val="000000"/>
              </a:solidFill>
            </a:endParaRPr>
          </a:p>
          <a:p>
            <a:pPr marL="0" lvl="1"/>
            <a:r>
              <a:rPr lang="en-US" sz="2000" dirty="0" smtClean="0">
                <a:solidFill>
                  <a:srgbClr val="C00000"/>
                </a:solidFill>
              </a:rPr>
              <a:t>Connectivity</a:t>
            </a:r>
            <a:endParaRPr lang="en-US" dirty="0" smtClean="0">
              <a:solidFill>
                <a:srgbClr val="C00000"/>
              </a:solidFill>
            </a:endParaRPr>
          </a:p>
          <a:p>
            <a:pPr marL="742950" lvl="2" indent="-285750">
              <a:buFont typeface="Arial" panose="020B0604020202020204" pitchFamily="34" charset="0"/>
              <a:buChar char="•"/>
            </a:pPr>
            <a:r>
              <a:rPr lang="en-US" dirty="0" smtClean="0">
                <a:solidFill>
                  <a:srgbClr val="000000"/>
                </a:solidFill>
              </a:rPr>
              <a:t>Control based on new CPU modules either </a:t>
            </a:r>
            <a:br>
              <a:rPr lang="en-US" dirty="0" smtClean="0">
                <a:solidFill>
                  <a:srgbClr val="000000"/>
                </a:solidFill>
              </a:rPr>
            </a:br>
            <a:r>
              <a:rPr lang="en-US" dirty="0" smtClean="0">
                <a:solidFill>
                  <a:srgbClr val="C00000"/>
                </a:solidFill>
              </a:rPr>
              <a:t>Remote</a:t>
            </a:r>
            <a:r>
              <a:rPr lang="en-US" dirty="0" smtClean="0">
                <a:solidFill>
                  <a:srgbClr val="000000"/>
                </a:solidFill>
              </a:rPr>
              <a:t> via Ethernet and Wi-Fi or </a:t>
            </a:r>
            <a:r>
              <a:rPr lang="en-US" dirty="0" smtClean="0">
                <a:solidFill>
                  <a:srgbClr val="C00000"/>
                </a:solidFill>
              </a:rPr>
              <a:t>Local</a:t>
            </a:r>
            <a:r>
              <a:rPr lang="en-US" dirty="0" smtClean="0">
                <a:solidFill>
                  <a:srgbClr val="000000"/>
                </a:solidFill>
              </a:rPr>
              <a:t> via </a:t>
            </a:r>
            <a:br>
              <a:rPr lang="en-US" dirty="0" smtClean="0">
                <a:solidFill>
                  <a:srgbClr val="000000"/>
                </a:solidFill>
              </a:rPr>
            </a:br>
            <a:r>
              <a:rPr lang="en-US" dirty="0" smtClean="0">
                <a:solidFill>
                  <a:srgbClr val="000000"/>
                </a:solidFill>
              </a:rPr>
              <a:t>touchscreen LCD</a:t>
            </a:r>
            <a:r>
              <a:rPr lang="en-US" sz="1600" dirty="0" smtClean="0">
                <a:solidFill>
                  <a:srgbClr val="000000"/>
                </a:solidFill>
              </a:rPr>
              <a:t/>
            </a:r>
            <a:br>
              <a:rPr lang="en-US" sz="1600" dirty="0" smtClean="0">
                <a:solidFill>
                  <a:srgbClr val="000000"/>
                </a:solidFill>
              </a:rPr>
            </a:br>
            <a:endParaRPr lang="en-US" sz="1600" dirty="0" smtClean="0">
              <a:solidFill>
                <a:srgbClr val="000000"/>
              </a:solidFill>
            </a:endParaRPr>
          </a:p>
          <a:p>
            <a:pPr marL="0" lvl="1"/>
            <a:r>
              <a:rPr lang="en-US" sz="2000" dirty="0">
                <a:solidFill>
                  <a:srgbClr val="C00000"/>
                </a:solidFill>
              </a:rPr>
              <a:t>Usability</a:t>
            </a:r>
            <a:endParaRPr lang="en-US" dirty="0">
              <a:solidFill>
                <a:srgbClr val="C00000"/>
              </a:solidFill>
            </a:endParaRPr>
          </a:p>
          <a:p>
            <a:pPr marL="742950" lvl="2" indent="-285750">
              <a:buFont typeface="Arial" panose="020B0604020202020204" pitchFamily="34" charset="0"/>
              <a:buChar char="•"/>
            </a:pPr>
            <a:r>
              <a:rPr lang="en-US" dirty="0" smtClean="0">
                <a:solidFill>
                  <a:srgbClr val="000000"/>
                </a:solidFill>
              </a:rPr>
              <a:t>New</a:t>
            </a:r>
            <a:r>
              <a:rPr lang="en-US" dirty="0" smtClean="0">
                <a:solidFill>
                  <a:srgbClr val="C00000"/>
                </a:solidFill>
              </a:rPr>
              <a:t> Software </a:t>
            </a:r>
            <a:r>
              <a:rPr lang="en-US" dirty="0" smtClean="0">
                <a:solidFill>
                  <a:srgbClr val="000000"/>
                </a:solidFill>
              </a:rPr>
              <a:t>tools have been designed to set and monitor all the parameters. </a:t>
            </a:r>
            <a:r>
              <a:rPr lang="en-US" dirty="0" smtClean="0">
                <a:solidFill>
                  <a:srgbClr val="C00000"/>
                </a:solidFill>
              </a:rPr>
              <a:t>Advanced features </a:t>
            </a:r>
            <a:r>
              <a:rPr lang="en-US" dirty="0" smtClean="0">
                <a:solidFill>
                  <a:srgbClr val="000000"/>
                </a:solidFill>
              </a:rPr>
              <a:t>for </a:t>
            </a:r>
            <a:r>
              <a:rPr lang="en-US" dirty="0" smtClean="0">
                <a:solidFill>
                  <a:srgbClr val="C00000"/>
                </a:solidFill>
              </a:rPr>
              <a:t>Alarming</a:t>
            </a:r>
            <a:r>
              <a:rPr lang="en-US" dirty="0" smtClean="0">
                <a:solidFill>
                  <a:srgbClr val="000000"/>
                </a:solidFill>
              </a:rPr>
              <a:t>, </a:t>
            </a:r>
            <a:r>
              <a:rPr lang="en-US" dirty="0" smtClean="0">
                <a:solidFill>
                  <a:srgbClr val="C00000"/>
                </a:solidFill>
              </a:rPr>
              <a:t>Logging</a:t>
            </a:r>
            <a:r>
              <a:rPr lang="en-US" dirty="0" smtClean="0">
                <a:solidFill>
                  <a:srgbClr val="000000"/>
                </a:solidFill>
              </a:rPr>
              <a:t> and </a:t>
            </a:r>
            <a:r>
              <a:rPr lang="en-US" dirty="0" smtClean="0">
                <a:solidFill>
                  <a:srgbClr val="C00000"/>
                </a:solidFill>
              </a:rPr>
              <a:t>Scripting</a:t>
            </a:r>
            <a:r>
              <a:rPr lang="en-US" sz="1600" dirty="0" smtClean="0">
                <a:solidFill>
                  <a:srgbClr val="000000"/>
                </a:solidFill>
              </a:rPr>
              <a:t/>
            </a:r>
            <a:br>
              <a:rPr lang="en-US" sz="1600" dirty="0" smtClean="0">
                <a:solidFill>
                  <a:srgbClr val="000000"/>
                </a:solidFill>
              </a:rPr>
            </a:br>
            <a:endParaRPr lang="en-US" sz="1600" dirty="0" smtClean="0">
              <a:solidFill>
                <a:srgbClr val="000000"/>
              </a:solidFill>
            </a:endParaRPr>
          </a:p>
          <a:p>
            <a:r>
              <a:rPr lang="en-US" sz="2000" dirty="0" smtClean="0">
                <a:solidFill>
                  <a:srgbClr val="C00000"/>
                </a:solidFill>
              </a:rPr>
              <a:t>Compatibility</a:t>
            </a:r>
            <a:endParaRPr lang="en-US" dirty="0">
              <a:solidFill>
                <a:srgbClr val="C00000"/>
              </a:solidFill>
            </a:endParaRPr>
          </a:p>
          <a:p>
            <a:pPr marL="742950" lvl="2" indent="-285750">
              <a:buFont typeface="Arial" panose="020B0604020202020204" pitchFamily="34" charset="0"/>
              <a:buChar char="•"/>
            </a:pPr>
            <a:r>
              <a:rPr lang="en-US" dirty="0">
                <a:solidFill>
                  <a:srgbClr val="000000"/>
                </a:solidFill>
              </a:rPr>
              <a:t>The new backplane is </a:t>
            </a:r>
            <a:r>
              <a:rPr lang="en-US" dirty="0">
                <a:solidFill>
                  <a:srgbClr val="C00000"/>
                </a:solidFill>
              </a:rPr>
              <a:t>fully compatible </a:t>
            </a:r>
            <a:r>
              <a:rPr lang="en-US" dirty="0">
                <a:solidFill>
                  <a:srgbClr val="000000"/>
                </a:solidFill>
              </a:rPr>
              <a:t>with </a:t>
            </a:r>
            <a:br>
              <a:rPr lang="en-US" dirty="0">
                <a:solidFill>
                  <a:srgbClr val="000000"/>
                </a:solidFill>
              </a:rPr>
            </a:br>
            <a:r>
              <a:rPr lang="en-US" dirty="0">
                <a:solidFill>
                  <a:srgbClr val="C00000"/>
                </a:solidFill>
              </a:rPr>
              <a:t>SY1527/2527</a:t>
            </a:r>
            <a:r>
              <a:rPr lang="en-US" dirty="0">
                <a:solidFill>
                  <a:srgbClr val="000000"/>
                </a:solidFill>
              </a:rPr>
              <a:t> HV/LV Boards and Branch Controllers</a:t>
            </a:r>
            <a:r>
              <a:rPr lang="en-US" dirty="0" smtClean="0">
                <a:solidFill>
                  <a:srgbClr val="000000"/>
                </a:solidFill>
              </a:rPr>
              <a:t/>
            </a:r>
            <a:br>
              <a:rPr lang="en-US" dirty="0" smtClean="0">
                <a:solidFill>
                  <a:srgbClr val="000000"/>
                </a:solidFill>
              </a:rPr>
            </a:br>
            <a:endParaRPr lang="en-US" dirty="0">
              <a:solidFill>
                <a:srgbClr val="000000"/>
              </a:solidFill>
            </a:endParaRPr>
          </a:p>
        </p:txBody>
      </p:sp>
      <p:pic>
        <p:nvPicPr>
          <p:cNvPr id="5122" name="Picture 2" descr="http://www.caen.it/documents/work_EcommerceProduct/752/SY4527_b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8977" y="4221093"/>
            <a:ext cx="3116331" cy="184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54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0" name="Text Box 2"/>
          <p:cNvSpPr txBox="1">
            <a:spLocks noChangeArrowheads="1"/>
          </p:cNvSpPr>
          <p:nvPr/>
        </p:nvSpPr>
        <p:spPr bwMode="auto">
          <a:xfrm>
            <a:off x="304800" y="762000"/>
            <a:ext cx="11480800" cy="259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cs typeface="ＭＳ Ｐゴシック" charset="0"/>
              </a:defRPr>
            </a:lvl1pPr>
            <a:lvl2pPr marL="742950" indent="-28575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2pPr>
            <a:lvl3pPr marL="11430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3pPr>
            <a:lvl4pPr marL="16002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4pPr>
            <a:lvl5pPr marL="20574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9pPr>
          </a:lstStyle>
          <a:p>
            <a:pPr eaLnBrk="1" hangingPunct="1">
              <a:spcBef>
                <a:spcPts val="450"/>
              </a:spcBef>
              <a:buClr>
                <a:srgbClr val="003546"/>
              </a:buClr>
              <a:buSzPct val="100000"/>
              <a:buFont typeface="Tahoma" charset="0"/>
              <a:buChar char="•"/>
            </a:pPr>
            <a:r>
              <a:rPr lang="en-US" sz="1800" dirty="0" smtClean="0">
                <a:solidFill>
                  <a:srgbClr val="C00000"/>
                </a:solidFill>
                <a:latin typeface="Tahoma"/>
              </a:rPr>
              <a:t>Fully</a:t>
            </a:r>
            <a:r>
              <a:rPr lang="it-IT" sz="1800" dirty="0" smtClean="0">
                <a:solidFill>
                  <a:srgbClr val="C00000"/>
                </a:solidFill>
                <a:latin typeface="Tahoma"/>
              </a:rPr>
              <a:t> </a:t>
            </a:r>
            <a:r>
              <a:rPr lang="en-US" sz="1800" dirty="0" smtClean="0">
                <a:solidFill>
                  <a:srgbClr val="C00000"/>
                </a:solidFill>
                <a:latin typeface="Tahoma"/>
              </a:rPr>
              <a:t>equipped</a:t>
            </a:r>
            <a:r>
              <a:rPr lang="it-IT" sz="1800" dirty="0" smtClean="0">
                <a:solidFill>
                  <a:srgbClr val="C00000"/>
                </a:solidFill>
                <a:latin typeface="Tahoma"/>
              </a:rPr>
              <a:t> </a:t>
            </a:r>
            <a:r>
              <a:rPr lang="en-US" sz="1800" dirty="0" smtClean="0">
                <a:solidFill>
                  <a:srgbClr val="C00000"/>
                </a:solidFill>
                <a:latin typeface="Tahoma"/>
              </a:rPr>
              <a:t>experiment</a:t>
            </a:r>
            <a:r>
              <a:rPr lang="it-IT" sz="1800" dirty="0" smtClean="0">
                <a:solidFill>
                  <a:srgbClr val="C00000"/>
                </a:solidFill>
                <a:latin typeface="Tahoma"/>
              </a:rPr>
              <a:t> </a:t>
            </a:r>
            <a:r>
              <a:rPr lang="en-US" sz="1800" dirty="0" smtClean="0">
                <a:solidFill>
                  <a:srgbClr val="C00000"/>
                </a:solidFill>
                <a:latin typeface="Tahoma"/>
              </a:rPr>
              <a:t>version</a:t>
            </a:r>
          </a:p>
          <a:p>
            <a:pPr eaLnBrk="1" hangingPunct="1">
              <a:spcBef>
                <a:spcPts val="450"/>
              </a:spcBef>
              <a:buClr>
                <a:srgbClr val="003546"/>
              </a:buClr>
              <a:buSzPct val="100000"/>
              <a:buFont typeface="Tahoma" charset="0"/>
              <a:buChar char="•"/>
            </a:pPr>
            <a:r>
              <a:rPr lang="en-US" sz="1800" dirty="0" smtClean="0">
                <a:solidFill>
                  <a:srgbClr val="000000"/>
                </a:solidFill>
                <a:latin typeface="Tahoma"/>
              </a:rPr>
              <a:t>19</a:t>
            </a:r>
            <a:r>
              <a:rPr lang="en-US" sz="1800" dirty="0">
                <a:solidFill>
                  <a:srgbClr val="000000"/>
                </a:solidFill>
                <a:latin typeface="Tahoma"/>
              </a:rPr>
              <a:t>" wide, 8U-high Euro-mechanics rack; depth: 720 mm, weight : 13kg </a:t>
            </a:r>
            <a:endParaRPr lang="it-IT" sz="1800" dirty="0">
              <a:solidFill>
                <a:srgbClr val="000000"/>
              </a:solidFill>
              <a:latin typeface="Tahoma"/>
            </a:endParaRPr>
          </a:p>
          <a:p>
            <a:pPr eaLnBrk="1" hangingPunct="1">
              <a:spcBef>
                <a:spcPts val="450"/>
              </a:spcBef>
              <a:buClr>
                <a:srgbClr val="003546"/>
              </a:buClr>
              <a:buSzPct val="100000"/>
              <a:buFont typeface="Tahoma" charset="0"/>
              <a:buChar char="•"/>
            </a:pPr>
            <a:r>
              <a:rPr lang="en-US" sz="1800" dirty="0">
                <a:solidFill>
                  <a:srgbClr val="C00000"/>
                </a:solidFill>
                <a:latin typeface="Tahoma"/>
              </a:rPr>
              <a:t>16 slots </a:t>
            </a:r>
            <a:r>
              <a:rPr lang="en-US" sz="1800" dirty="0">
                <a:solidFill>
                  <a:srgbClr val="000000"/>
                </a:solidFill>
                <a:latin typeface="Tahoma"/>
              </a:rPr>
              <a:t>to house boards, distributors and branch controller</a:t>
            </a:r>
            <a:endParaRPr lang="it-IT" sz="1800" dirty="0">
              <a:solidFill>
                <a:srgbClr val="000000"/>
              </a:solidFill>
              <a:latin typeface="Tahoma"/>
            </a:endParaRPr>
          </a:p>
          <a:p>
            <a:pPr eaLnBrk="1" hangingPunct="1">
              <a:spcBef>
                <a:spcPts val="450"/>
              </a:spcBef>
              <a:buClr>
                <a:srgbClr val="003546"/>
              </a:buClr>
              <a:buSzPct val="100000"/>
              <a:buFont typeface="Tahoma" charset="0"/>
              <a:buChar char="•"/>
            </a:pPr>
            <a:r>
              <a:rPr lang="it-IT" sz="1800" dirty="0">
                <a:solidFill>
                  <a:srgbClr val="000000"/>
                </a:solidFill>
                <a:latin typeface="Tahoma"/>
              </a:rPr>
              <a:t>Communications via </a:t>
            </a:r>
            <a:r>
              <a:rPr lang="it-IT" sz="1800" dirty="0">
                <a:solidFill>
                  <a:srgbClr val="C00000"/>
                </a:solidFill>
                <a:latin typeface="Tahoma"/>
              </a:rPr>
              <a:t>Gigabit Ethernet </a:t>
            </a:r>
            <a:r>
              <a:rPr lang="it-IT" sz="1800" dirty="0">
                <a:solidFill>
                  <a:srgbClr val="000000"/>
                </a:solidFill>
                <a:latin typeface="Tahoma"/>
              </a:rPr>
              <a:t>and via </a:t>
            </a:r>
            <a:r>
              <a:rPr lang="it-IT" sz="1800" dirty="0">
                <a:solidFill>
                  <a:srgbClr val="C00000"/>
                </a:solidFill>
                <a:latin typeface="Tahoma"/>
              </a:rPr>
              <a:t>Wi-Fi</a:t>
            </a:r>
            <a:r>
              <a:rPr lang="it-IT" sz="1800" dirty="0">
                <a:solidFill>
                  <a:srgbClr val="000000"/>
                </a:solidFill>
                <a:latin typeface="Tahoma"/>
              </a:rPr>
              <a:t> (optional) </a:t>
            </a:r>
          </a:p>
          <a:p>
            <a:pPr eaLnBrk="1" hangingPunct="1">
              <a:spcBef>
                <a:spcPts val="450"/>
              </a:spcBef>
              <a:buClr>
                <a:srgbClr val="003546"/>
              </a:buClr>
              <a:buSzPct val="100000"/>
              <a:buFont typeface="Tahoma" charset="0"/>
              <a:buChar char="•"/>
            </a:pPr>
            <a:r>
              <a:rPr lang="en-US" sz="1800" dirty="0" smtClean="0">
                <a:solidFill>
                  <a:srgbClr val="000000"/>
                </a:solidFill>
                <a:latin typeface="Tahoma"/>
              </a:rPr>
              <a:t>Local control via 10.4" color </a:t>
            </a:r>
            <a:r>
              <a:rPr lang="en-US" sz="1800" dirty="0" smtClean="0">
                <a:solidFill>
                  <a:srgbClr val="C00000"/>
                </a:solidFill>
                <a:latin typeface="Tahoma"/>
              </a:rPr>
              <a:t>touchscreen LCD </a:t>
            </a:r>
            <a:r>
              <a:rPr lang="en-US" sz="1800" dirty="0" smtClean="0">
                <a:solidFill>
                  <a:srgbClr val="000000"/>
                </a:solidFill>
                <a:latin typeface="Tahoma"/>
              </a:rPr>
              <a:t>(optional</a:t>
            </a:r>
            <a:r>
              <a:rPr lang="it-IT" sz="1800" dirty="0" smtClean="0">
                <a:solidFill>
                  <a:srgbClr val="000000"/>
                </a:solidFill>
                <a:latin typeface="Tahoma"/>
              </a:rPr>
              <a:t>)</a:t>
            </a:r>
            <a:endParaRPr lang="it-IT" sz="1800" dirty="0">
              <a:solidFill>
                <a:srgbClr val="000000"/>
              </a:solidFill>
              <a:latin typeface="Tahoma"/>
            </a:endParaRPr>
          </a:p>
          <a:p>
            <a:pPr eaLnBrk="1" hangingPunct="1">
              <a:spcBef>
                <a:spcPts val="450"/>
              </a:spcBef>
              <a:buClr>
                <a:srgbClr val="003546"/>
              </a:buClr>
              <a:buSzPct val="100000"/>
              <a:buFont typeface="Tahoma" charset="0"/>
              <a:buChar char="•"/>
            </a:pPr>
            <a:r>
              <a:rPr lang="en-US" sz="1800" dirty="0" smtClean="0">
                <a:solidFill>
                  <a:srgbClr val="000000"/>
                </a:solidFill>
                <a:latin typeface="Tahoma"/>
              </a:rPr>
              <a:t>Fast, accurate setting and monitoring of channel parameters </a:t>
            </a:r>
          </a:p>
          <a:p>
            <a:pPr eaLnBrk="1" hangingPunct="1">
              <a:spcBef>
                <a:spcPts val="450"/>
              </a:spcBef>
              <a:buClr>
                <a:srgbClr val="003546"/>
              </a:buClr>
              <a:buSzPct val="100000"/>
              <a:buFont typeface="Tahoma" charset="0"/>
              <a:buChar char="•"/>
            </a:pPr>
            <a:r>
              <a:rPr lang="en-US" sz="1800" dirty="0" smtClean="0">
                <a:solidFill>
                  <a:srgbClr val="000000"/>
                </a:solidFill>
                <a:latin typeface="Tahoma"/>
              </a:rPr>
              <a:t>Modular and expandable power supply (up to 4 kW)</a:t>
            </a:r>
          </a:p>
          <a:p>
            <a:pPr eaLnBrk="1" hangingPunct="1">
              <a:spcBef>
                <a:spcPts val="450"/>
              </a:spcBef>
              <a:buClr>
                <a:srgbClr val="003546"/>
              </a:buClr>
              <a:buSzPct val="100000"/>
              <a:buFont typeface="Tahoma" charset="0"/>
              <a:buChar char="•"/>
            </a:pPr>
            <a:r>
              <a:rPr lang="en-US" sz="1800" dirty="0" smtClean="0">
                <a:solidFill>
                  <a:srgbClr val="000000"/>
                </a:solidFill>
                <a:latin typeface="Tahoma"/>
              </a:rPr>
              <a:t>Forced</a:t>
            </a:r>
            <a:r>
              <a:rPr lang="it-IT" sz="1800" dirty="0" smtClean="0">
                <a:solidFill>
                  <a:srgbClr val="000000"/>
                </a:solidFill>
                <a:latin typeface="Tahoma"/>
              </a:rPr>
              <a:t> </a:t>
            </a:r>
            <a:r>
              <a:rPr lang="it-IT" sz="1800" dirty="0">
                <a:solidFill>
                  <a:srgbClr val="000000"/>
                </a:solidFill>
                <a:latin typeface="Tahoma"/>
              </a:rPr>
              <a:t>air </a:t>
            </a:r>
            <a:r>
              <a:rPr lang="en-US" sz="1800" dirty="0" smtClean="0">
                <a:solidFill>
                  <a:srgbClr val="000000"/>
                </a:solidFill>
                <a:latin typeface="Tahoma"/>
              </a:rPr>
              <a:t>cooling</a:t>
            </a:r>
          </a:p>
          <a:p>
            <a:pPr eaLnBrk="1" hangingPunct="1">
              <a:spcBef>
                <a:spcPts val="450"/>
              </a:spcBef>
              <a:buClr>
                <a:srgbClr val="003546"/>
              </a:buClr>
              <a:buSzPct val="100000"/>
              <a:buFont typeface="Tahoma" charset="0"/>
              <a:buChar char="•"/>
            </a:pPr>
            <a:endParaRPr lang="en-US" dirty="0">
              <a:solidFill>
                <a:srgbClr val="000000"/>
              </a:solidFill>
              <a:latin typeface="Tahoma"/>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a:solidFill>
                  <a:srgbClr val="000000"/>
                </a:solidFill>
              </a:rPr>
              <a:t>SY4527 Highlights</a:t>
            </a:r>
          </a:p>
        </p:txBody>
      </p:sp>
      <p:pic>
        <p:nvPicPr>
          <p:cNvPr id="6" name="Picture 11"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532" y="3356992"/>
            <a:ext cx="3877437" cy="241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Marco\Desktop\SY4527_ba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3752">
            <a:off x="6435168" y="3358683"/>
            <a:ext cx="3929201" cy="2430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341" y="5800038"/>
            <a:ext cx="3599723" cy="581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723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24577" name="Segnaposto piè di pagina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800">
                <a:solidFill>
                  <a:srgbClr val="000000"/>
                </a:solidFill>
              </a:rPr>
              <a:t>Reproduction, transfer, distribution of part or all of the contents in this document in any form without prior written permission of  CAEN S.p.A. is prohibited </a:t>
            </a:r>
          </a:p>
          <a:p>
            <a:pPr eaLnBrk="1" hangingPunct="1"/>
            <a:endParaRPr lang="it-IT" sz="800">
              <a:solidFill>
                <a:srgbClr val="000000"/>
              </a:solidFill>
            </a:endParaRPr>
          </a:p>
        </p:txBody>
      </p:sp>
      <p:sp>
        <p:nvSpPr>
          <p:cNvPr id="24578" name="Text Box 2"/>
          <p:cNvSpPr txBox="1">
            <a:spLocks noChangeArrowheads="1"/>
          </p:cNvSpPr>
          <p:nvPr/>
        </p:nvSpPr>
        <p:spPr bwMode="auto">
          <a:xfrm>
            <a:off x="304800" y="762000"/>
            <a:ext cx="114808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cs typeface="ＭＳ Ｐゴシック" charset="0"/>
              </a:defRPr>
            </a:lvl1pPr>
            <a:lvl2pPr marL="742950" indent="-28575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2pPr>
            <a:lvl3pPr marL="11430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3pPr>
            <a:lvl4pPr marL="16002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4pPr>
            <a:lvl5pPr marL="20574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ea typeface="ＭＳ Ｐゴシック" charset="0"/>
              </a:defRPr>
            </a:lvl9pPr>
          </a:lstStyle>
          <a:p>
            <a:pPr eaLnBrk="1" hangingPunct="1">
              <a:spcBef>
                <a:spcPts val="450"/>
              </a:spcBef>
              <a:buClr>
                <a:srgbClr val="003546"/>
              </a:buClr>
              <a:buSzPct val="100000"/>
              <a:buFont typeface="Tahoma" charset="0"/>
              <a:buChar char="•"/>
            </a:pPr>
            <a:r>
              <a:rPr lang="it-IT" sz="1800" dirty="0">
                <a:solidFill>
                  <a:srgbClr val="C00000"/>
                </a:solidFill>
                <a:latin typeface="Tahoma"/>
              </a:rPr>
              <a:t>Small scale </a:t>
            </a:r>
            <a:r>
              <a:rPr lang="it-IT" sz="1800" dirty="0" err="1">
                <a:solidFill>
                  <a:srgbClr val="C00000"/>
                </a:solidFill>
                <a:latin typeface="Tahoma"/>
              </a:rPr>
              <a:t>experiment</a:t>
            </a:r>
            <a:r>
              <a:rPr lang="it-IT" sz="1800" dirty="0">
                <a:solidFill>
                  <a:srgbClr val="C00000"/>
                </a:solidFill>
                <a:latin typeface="Tahoma"/>
              </a:rPr>
              <a:t> and </a:t>
            </a:r>
            <a:r>
              <a:rPr lang="it-IT" sz="1800" dirty="0" err="1">
                <a:solidFill>
                  <a:srgbClr val="C00000"/>
                </a:solidFill>
                <a:latin typeface="Tahoma"/>
              </a:rPr>
              <a:t>laboratory</a:t>
            </a:r>
            <a:r>
              <a:rPr lang="it-IT" sz="1800" dirty="0">
                <a:solidFill>
                  <a:srgbClr val="C00000"/>
                </a:solidFill>
                <a:latin typeface="Tahoma"/>
              </a:rPr>
              <a:t> </a:t>
            </a:r>
            <a:r>
              <a:rPr lang="it-IT" sz="1800" dirty="0" err="1">
                <a:solidFill>
                  <a:srgbClr val="C00000"/>
                </a:solidFill>
                <a:latin typeface="Tahoma"/>
              </a:rPr>
              <a:t>version</a:t>
            </a:r>
            <a:endParaRPr lang="en-US" sz="1800" dirty="0">
              <a:solidFill>
                <a:srgbClr val="C00000"/>
              </a:solidFill>
              <a:latin typeface="Tahoma"/>
            </a:endParaRPr>
          </a:p>
          <a:p>
            <a:pPr eaLnBrk="1" hangingPunct="1">
              <a:spcBef>
                <a:spcPts val="450"/>
              </a:spcBef>
              <a:buClr>
                <a:srgbClr val="003546"/>
              </a:buClr>
              <a:buSzPct val="100000"/>
              <a:buFont typeface="Tahoma" charset="0"/>
              <a:buChar char="•"/>
            </a:pPr>
            <a:r>
              <a:rPr lang="en-US" sz="1800" dirty="0">
                <a:solidFill>
                  <a:srgbClr val="000000"/>
                </a:solidFill>
                <a:latin typeface="Tahoma"/>
              </a:rPr>
              <a:t>19" wide, 4U-high Euro-mechanics rack; depth: 700 mm</a:t>
            </a:r>
            <a:endParaRPr lang="it-IT" sz="1800" dirty="0">
              <a:solidFill>
                <a:srgbClr val="000000"/>
              </a:solidFill>
              <a:latin typeface="Tahoma"/>
            </a:endParaRPr>
          </a:p>
          <a:p>
            <a:pPr eaLnBrk="1" hangingPunct="1">
              <a:spcBef>
                <a:spcPts val="450"/>
              </a:spcBef>
              <a:buClr>
                <a:srgbClr val="003546"/>
              </a:buClr>
              <a:buSzPct val="100000"/>
              <a:buFont typeface="Tahoma" charset="0"/>
              <a:buChar char="•"/>
            </a:pPr>
            <a:r>
              <a:rPr lang="en-US" sz="1800" dirty="0">
                <a:solidFill>
                  <a:srgbClr val="C00000"/>
                </a:solidFill>
                <a:latin typeface="Tahoma"/>
              </a:rPr>
              <a:t>6 slots </a:t>
            </a:r>
            <a:r>
              <a:rPr lang="en-US" sz="1800" dirty="0">
                <a:solidFill>
                  <a:srgbClr val="000000"/>
                </a:solidFill>
                <a:latin typeface="Tahoma"/>
              </a:rPr>
              <a:t>to house boards, distributors and branch controller</a:t>
            </a:r>
            <a:endParaRPr lang="it-IT" sz="1800" dirty="0">
              <a:solidFill>
                <a:srgbClr val="000000"/>
              </a:solidFill>
              <a:latin typeface="Tahoma"/>
            </a:endParaRPr>
          </a:p>
          <a:p>
            <a:pPr eaLnBrk="1" hangingPunct="1">
              <a:spcBef>
                <a:spcPts val="450"/>
              </a:spcBef>
              <a:buClr>
                <a:srgbClr val="003546"/>
              </a:buClr>
              <a:buSzPct val="100000"/>
              <a:buFont typeface="Tahoma" charset="0"/>
              <a:buChar char="•"/>
            </a:pPr>
            <a:r>
              <a:rPr lang="it-IT" sz="1800" dirty="0">
                <a:solidFill>
                  <a:srgbClr val="000000"/>
                </a:solidFill>
                <a:latin typeface="Tahoma"/>
              </a:rPr>
              <a:t>Communications via </a:t>
            </a:r>
            <a:r>
              <a:rPr lang="it-IT" sz="1800" dirty="0">
                <a:solidFill>
                  <a:srgbClr val="C00000"/>
                </a:solidFill>
                <a:latin typeface="Tahoma"/>
              </a:rPr>
              <a:t>Gigabit Ethernet </a:t>
            </a:r>
            <a:r>
              <a:rPr lang="it-IT" sz="1800" dirty="0">
                <a:solidFill>
                  <a:srgbClr val="000000"/>
                </a:solidFill>
                <a:latin typeface="Tahoma"/>
              </a:rPr>
              <a:t>and via </a:t>
            </a:r>
            <a:r>
              <a:rPr lang="it-IT" sz="1800" dirty="0">
                <a:solidFill>
                  <a:srgbClr val="C00000"/>
                </a:solidFill>
                <a:latin typeface="Tahoma"/>
              </a:rPr>
              <a:t>Wi-Fi</a:t>
            </a:r>
            <a:r>
              <a:rPr lang="it-IT" sz="1800" dirty="0">
                <a:solidFill>
                  <a:srgbClr val="000000"/>
                </a:solidFill>
                <a:latin typeface="Tahoma"/>
              </a:rPr>
              <a:t> (optional) </a:t>
            </a:r>
          </a:p>
          <a:p>
            <a:pPr eaLnBrk="1" hangingPunct="1">
              <a:spcBef>
                <a:spcPts val="450"/>
              </a:spcBef>
              <a:buClr>
                <a:srgbClr val="003546"/>
              </a:buClr>
              <a:buSzPct val="100000"/>
              <a:buFont typeface="Tahoma" charset="0"/>
              <a:buChar char="•"/>
            </a:pPr>
            <a:r>
              <a:rPr lang="it-IT" sz="1800" dirty="0">
                <a:solidFill>
                  <a:srgbClr val="000000"/>
                </a:solidFill>
                <a:latin typeface="Tahoma"/>
              </a:rPr>
              <a:t>Local control via 5.7" </a:t>
            </a:r>
            <a:r>
              <a:rPr lang="it-IT" sz="1800" dirty="0" err="1">
                <a:solidFill>
                  <a:srgbClr val="C00000"/>
                </a:solidFill>
                <a:latin typeface="Tahoma"/>
              </a:rPr>
              <a:t>colour</a:t>
            </a:r>
            <a:r>
              <a:rPr lang="it-IT" sz="1800" dirty="0">
                <a:solidFill>
                  <a:srgbClr val="C00000"/>
                </a:solidFill>
                <a:latin typeface="Tahoma"/>
              </a:rPr>
              <a:t> </a:t>
            </a:r>
            <a:r>
              <a:rPr lang="it-IT" sz="1800" dirty="0" err="1">
                <a:solidFill>
                  <a:srgbClr val="C00000"/>
                </a:solidFill>
                <a:latin typeface="Tahoma"/>
              </a:rPr>
              <a:t>touchscreen</a:t>
            </a:r>
            <a:r>
              <a:rPr lang="it-IT" sz="1800" dirty="0">
                <a:solidFill>
                  <a:srgbClr val="C00000"/>
                </a:solidFill>
                <a:latin typeface="Tahoma"/>
              </a:rPr>
              <a:t> LCD </a:t>
            </a:r>
            <a:r>
              <a:rPr lang="it-IT" sz="1800" dirty="0">
                <a:solidFill>
                  <a:srgbClr val="000000"/>
                </a:solidFill>
                <a:latin typeface="Tahoma"/>
              </a:rPr>
              <a:t>(optional) </a:t>
            </a:r>
          </a:p>
          <a:p>
            <a:pPr eaLnBrk="1" hangingPunct="1">
              <a:spcBef>
                <a:spcPts val="450"/>
              </a:spcBef>
              <a:buClr>
                <a:srgbClr val="003546"/>
              </a:buClr>
              <a:buSzPct val="100000"/>
              <a:buFont typeface="Tahoma" charset="0"/>
              <a:buChar char="•"/>
            </a:pPr>
            <a:r>
              <a:rPr lang="it-IT" sz="1800" dirty="0">
                <a:solidFill>
                  <a:srgbClr val="000000"/>
                </a:solidFill>
                <a:latin typeface="Tahoma"/>
              </a:rPr>
              <a:t>Fast, accurate </a:t>
            </a:r>
            <a:r>
              <a:rPr lang="it-IT" sz="1800" dirty="0" err="1">
                <a:solidFill>
                  <a:srgbClr val="000000"/>
                </a:solidFill>
                <a:latin typeface="Tahoma"/>
              </a:rPr>
              <a:t>setting</a:t>
            </a:r>
            <a:r>
              <a:rPr lang="it-IT" sz="1800" dirty="0">
                <a:solidFill>
                  <a:srgbClr val="000000"/>
                </a:solidFill>
                <a:latin typeface="Tahoma"/>
              </a:rPr>
              <a:t> and </a:t>
            </a:r>
            <a:r>
              <a:rPr lang="it-IT" sz="1800" dirty="0" err="1">
                <a:solidFill>
                  <a:srgbClr val="000000"/>
                </a:solidFill>
                <a:latin typeface="Tahoma"/>
              </a:rPr>
              <a:t>monitoring</a:t>
            </a:r>
            <a:r>
              <a:rPr lang="it-IT" sz="1800" dirty="0">
                <a:solidFill>
                  <a:srgbClr val="000000"/>
                </a:solidFill>
                <a:latin typeface="Tahoma"/>
              </a:rPr>
              <a:t> of </a:t>
            </a:r>
            <a:r>
              <a:rPr lang="it-IT" sz="1800" dirty="0" err="1">
                <a:solidFill>
                  <a:srgbClr val="000000"/>
                </a:solidFill>
                <a:latin typeface="Tahoma"/>
              </a:rPr>
              <a:t>channel</a:t>
            </a:r>
            <a:r>
              <a:rPr lang="it-IT" sz="1800" dirty="0">
                <a:solidFill>
                  <a:srgbClr val="000000"/>
                </a:solidFill>
                <a:latin typeface="Tahoma"/>
              </a:rPr>
              <a:t> </a:t>
            </a:r>
            <a:r>
              <a:rPr lang="it-IT" sz="1800" dirty="0" err="1">
                <a:solidFill>
                  <a:srgbClr val="000000"/>
                </a:solidFill>
                <a:latin typeface="Tahoma"/>
              </a:rPr>
              <a:t>parameters</a:t>
            </a:r>
            <a:endParaRPr lang="it-IT" sz="1800" dirty="0">
              <a:solidFill>
                <a:srgbClr val="000000"/>
              </a:solidFill>
              <a:latin typeface="Tahoma"/>
            </a:endParaRPr>
          </a:p>
          <a:p>
            <a:pPr eaLnBrk="1" hangingPunct="1">
              <a:spcBef>
                <a:spcPts val="450"/>
              </a:spcBef>
              <a:buClr>
                <a:srgbClr val="003546"/>
              </a:buClr>
              <a:buSzPct val="100000"/>
              <a:buFont typeface="Tahoma" charset="0"/>
              <a:buChar char="•"/>
            </a:pPr>
            <a:r>
              <a:rPr lang="it-IT" sz="1800" dirty="0">
                <a:solidFill>
                  <a:srgbClr val="000000"/>
                </a:solidFill>
                <a:latin typeface="Tahoma"/>
              </a:rPr>
              <a:t>Modular and </a:t>
            </a:r>
            <a:r>
              <a:rPr lang="it-IT" sz="1800" dirty="0" err="1">
                <a:solidFill>
                  <a:srgbClr val="000000"/>
                </a:solidFill>
                <a:latin typeface="Tahoma"/>
              </a:rPr>
              <a:t>expandable</a:t>
            </a:r>
            <a:r>
              <a:rPr lang="it-IT" sz="1800" dirty="0">
                <a:solidFill>
                  <a:srgbClr val="000000"/>
                </a:solidFill>
                <a:latin typeface="Tahoma"/>
              </a:rPr>
              <a:t> </a:t>
            </a:r>
            <a:r>
              <a:rPr lang="it-IT" sz="1800" dirty="0" err="1">
                <a:solidFill>
                  <a:srgbClr val="000000"/>
                </a:solidFill>
                <a:latin typeface="Tahoma"/>
              </a:rPr>
              <a:t>power</a:t>
            </a:r>
            <a:r>
              <a:rPr lang="it-IT" sz="1800" dirty="0">
                <a:solidFill>
                  <a:srgbClr val="000000"/>
                </a:solidFill>
                <a:latin typeface="Tahoma"/>
              </a:rPr>
              <a:t> </a:t>
            </a:r>
            <a:r>
              <a:rPr lang="it-IT" sz="1800" dirty="0" err="1">
                <a:solidFill>
                  <a:srgbClr val="000000"/>
                </a:solidFill>
                <a:latin typeface="Tahoma"/>
              </a:rPr>
              <a:t>supply</a:t>
            </a:r>
            <a:r>
              <a:rPr lang="it-IT" sz="1800" dirty="0">
                <a:solidFill>
                  <a:srgbClr val="000000"/>
                </a:solidFill>
                <a:latin typeface="Tahoma"/>
              </a:rPr>
              <a:t> (up to 1800 W)</a:t>
            </a:r>
          </a:p>
          <a:p>
            <a:pPr eaLnBrk="1" hangingPunct="1">
              <a:spcBef>
                <a:spcPts val="450"/>
              </a:spcBef>
              <a:buClr>
                <a:srgbClr val="003546"/>
              </a:buClr>
              <a:buSzPct val="100000"/>
              <a:buFont typeface="Tahoma" charset="0"/>
              <a:buChar char="•"/>
            </a:pPr>
            <a:r>
              <a:rPr lang="it-IT" sz="1800" dirty="0" err="1">
                <a:solidFill>
                  <a:srgbClr val="000000"/>
                </a:solidFill>
                <a:latin typeface="Tahoma"/>
              </a:rPr>
              <a:t>Forced</a:t>
            </a:r>
            <a:r>
              <a:rPr lang="it-IT" sz="1800" dirty="0">
                <a:solidFill>
                  <a:srgbClr val="000000"/>
                </a:solidFill>
                <a:latin typeface="Tahoma"/>
              </a:rPr>
              <a:t> air </a:t>
            </a:r>
            <a:r>
              <a:rPr lang="it-IT" sz="1800" dirty="0" err="1">
                <a:solidFill>
                  <a:srgbClr val="000000"/>
                </a:solidFill>
                <a:latin typeface="Tahoma"/>
              </a:rPr>
              <a:t>cooling</a:t>
            </a:r>
            <a:endParaRPr lang="en-US" sz="1800" dirty="0">
              <a:solidFill>
                <a:srgbClr val="000000"/>
              </a:solidFill>
              <a:latin typeface="Tahoma"/>
            </a:endParaRPr>
          </a:p>
        </p:txBody>
      </p:sp>
      <p:sp>
        <p:nvSpPr>
          <p:cNvPr id="24579"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a:solidFill>
                  <a:srgbClr val="000000"/>
                </a:solidFill>
              </a:rPr>
              <a:t>SY5527 Highlights</a:t>
            </a:r>
          </a:p>
        </p:txBody>
      </p:sp>
      <p:pic>
        <p:nvPicPr>
          <p:cNvPr id="24580"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9459" y="3825820"/>
            <a:ext cx="4643703" cy="155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Marco\Desktop\SY5527_b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6053" y="3738086"/>
            <a:ext cx="4953099" cy="16433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341" y="5670008"/>
            <a:ext cx="3599723" cy="581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199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24680" y="-27384"/>
            <a:ext cx="11305256"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Outline and </a:t>
            </a:r>
            <a:r>
              <a:rPr lang="en-US" sz="2400" b="1" dirty="0" smtClean="0">
                <a:solidFill>
                  <a:schemeClr val="tx2"/>
                </a:solidFill>
                <a:latin typeface="Arial Black" pitchFamily="34" charset="0"/>
              </a:rPr>
              <a:t>activity</a:t>
            </a:r>
            <a:endParaRPr lang="en-US" sz="2400" b="1" dirty="0">
              <a:solidFill>
                <a:schemeClr val="tx2"/>
              </a:solidFill>
              <a:latin typeface="Arial Black" pitchFamily="34" charset="0"/>
            </a:endParaRPr>
          </a:p>
        </p:txBody>
      </p:sp>
      <p:sp>
        <p:nvSpPr>
          <p:cNvPr id="5" name="Text Box 2"/>
          <p:cNvSpPr txBox="1">
            <a:spLocks noChangeArrowheads="1"/>
          </p:cNvSpPr>
          <p:nvPr/>
        </p:nvSpPr>
        <p:spPr bwMode="auto">
          <a:xfrm>
            <a:off x="335360" y="693020"/>
            <a:ext cx="11521280" cy="58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1pPr>
            <a:lvl2pPr marL="742950" indent="-28575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2pPr>
            <a:lvl3pPr marL="11430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3pPr>
            <a:lvl4pPr marL="16002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4pPr>
            <a:lvl5pPr marL="20574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5pPr>
            <a:lvl6pPr marL="25146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6pPr>
            <a:lvl7pPr marL="29718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7pPr>
            <a:lvl8pPr marL="34290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8pPr>
            <a:lvl9pPr marL="38862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9pPr>
          </a:lstStyle>
          <a:p>
            <a:pPr eaLnBrk="1" hangingPunct="1">
              <a:lnSpc>
                <a:spcPct val="100000"/>
              </a:lnSpc>
              <a:spcBef>
                <a:spcPts val="1500"/>
              </a:spcBef>
              <a:buClr>
                <a:srgbClr val="003546"/>
              </a:buClr>
              <a:buSzPct val="100000"/>
              <a:buFont typeface="Tahoma" pitchFamily="34" charset="0"/>
              <a:buChar char="•"/>
            </a:pPr>
            <a:r>
              <a:rPr lang="it-IT" sz="1800" dirty="0" smtClean="0"/>
              <a:t>Company </a:t>
            </a:r>
            <a:r>
              <a:rPr lang="it-IT" sz="1800" dirty="0" err="1" smtClean="0"/>
              <a:t>Overview</a:t>
            </a:r>
            <a:endParaRPr lang="it-IT" sz="1800" dirty="0" smtClean="0"/>
          </a:p>
          <a:p>
            <a:pPr eaLnBrk="1" hangingPunct="1">
              <a:lnSpc>
                <a:spcPct val="100000"/>
              </a:lnSpc>
              <a:spcBef>
                <a:spcPts val="1500"/>
              </a:spcBef>
              <a:buClr>
                <a:srgbClr val="003546"/>
              </a:buClr>
              <a:buSzPct val="100000"/>
              <a:buFont typeface="Tahoma" pitchFamily="34" charset="0"/>
              <a:buChar char="•"/>
            </a:pPr>
            <a:r>
              <a:rPr lang="en-US" sz="1800" dirty="0">
                <a:latin typeface="Tahoma" pitchFamily="34" charset="0"/>
              </a:rPr>
              <a:t>Network of </a:t>
            </a:r>
            <a:r>
              <a:rPr lang="en-US" sz="1800" dirty="0" smtClean="0">
                <a:latin typeface="Tahoma" pitchFamily="34" charset="0"/>
              </a:rPr>
              <a:t>Companies</a:t>
            </a:r>
          </a:p>
          <a:p>
            <a:pPr eaLnBrk="1" hangingPunct="1">
              <a:lnSpc>
                <a:spcPct val="100000"/>
              </a:lnSpc>
              <a:spcBef>
                <a:spcPts val="1500"/>
              </a:spcBef>
              <a:buClr>
                <a:srgbClr val="003546"/>
              </a:buClr>
              <a:buSzPct val="100000"/>
              <a:buFont typeface="Tahoma" pitchFamily="34" charset="0"/>
              <a:buChar char="•"/>
            </a:pPr>
            <a:r>
              <a:rPr lang="en-US" sz="1800" dirty="0">
                <a:latin typeface="Tahoma" pitchFamily="34" charset="0"/>
              </a:rPr>
              <a:t>LHC &amp; </a:t>
            </a:r>
            <a:r>
              <a:rPr lang="en-US" sz="1800" dirty="0" smtClean="0">
                <a:latin typeface="Tahoma" pitchFamily="34" charset="0"/>
              </a:rPr>
              <a:t>CAEN</a:t>
            </a:r>
          </a:p>
          <a:p>
            <a:pPr eaLnBrk="1" hangingPunct="1">
              <a:lnSpc>
                <a:spcPct val="100000"/>
              </a:lnSpc>
              <a:spcBef>
                <a:spcPts val="1500"/>
              </a:spcBef>
              <a:buClr>
                <a:srgbClr val="003546"/>
              </a:buClr>
              <a:buSzPct val="100000"/>
              <a:buFont typeface="Tahoma" pitchFamily="34" charset="0"/>
              <a:buChar char="•"/>
            </a:pPr>
            <a:r>
              <a:rPr lang="en-US" sz="1800" dirty="0">
                <a:latin typeface="Tahoma" pitchFamily="34" charset="0"/>
              </a:rPr>
              <a:t>The EASY </a:t>
            </a:r>
            <a:r>
              <a:rPr lang="en-US" sz="1800" dirty="0" smtClean="0">
                <a:latin typeface="Tahoma" pitchFamily="34" charset="0"/>
              </a:rPr>
              <a:t>System</a:t>
            </a:r>
          </a:p>
          <a:p>
            <a:pPr eaLnBrk="1" hangingPunct="1">
              <a:spcBef>
                <a:spcPts val="1500"/>
              </a:spcBef>
              <a:buClr>
                <a:srgbClr val="003546"/>
              </a:buClr>
              <a:buSzPct val="100000"/>
              <a:buFont typeface="Tahoma" pitchFamily="34" charset="0"/>
              <a:buChar char="•"/>
            </a:pPr>
            <a:r>
              <a:rPr lang="en-US" sz="1800" dirty="0">
                <a:latin typeface="Tahoma" pitchFamily="34" charset="0"/>
              </a:rPr>
              <a:t>Summary about CAEN </a:t>
            </a:r>
            <a:r>
              <a:rPr lang="en-US" sz="1800" dirty="0" smtClean="0">
                <a:latin typeface="Tahoma" pitchFamily="34" charset="0"/>
              </a:rPr>
              <a:t>HV/LV power supply</a:t>
            </a:r>
            <a:endParaRPr lang="en-US" sz="1800" dirty="0" smtClean="0">
              <a:latin typeface="Tahoma" pitchFamily="34" charset="0"/>
            </a:endParaRPr>
          </a:p>
          <a:p>
            <a:pPr eaLnBrk="1" hangingPunct="1">
              <a:lnSpc>
                <a:spcPct val="100000"/>
              </a:lnSpc>
              <a:spcBef>
                <a:spcPts val="1500"/>
              </a:spcBef>
              <a:buClr>
                <a:srgbClr val="003546"/>
              </a:buClr>
              <a:buSzPct val="100000"/>
              <a:buFont typeface="Tahoma" pitchFamily="34" charset="0"/>
              <a:buChar char="•"/>
            </a:pPr>
            <a:r>
              <a:rPr lang="en-US" sz="1800" dirty="0" smtClean="0">
                <a:latin typeface="Tahoma" pitchFamily="34" charset="0"/>
              </a:rPr>
              <a:t>Summary </a:t>
            </a:r>
            <a:r>
              <a:rPr lang="en-US" sz="1800" dirty="0" smtClean="0">
                <a:latin typeface="Tahoma" pitchFamily="34" charset="0"/>
              </a:rPr>
              <a:t>about CAEN Digital Readout </a:t>
            </a:r>
            <a:r>
              <a:rPr lang="en-US" sz="1800" dirty="0" smtClean="0">
                <a:latin typeface="Tahoma" pitchFamily="34" charset="0"/>
              </a:rPr>
              <a:t>Electronic</a:t>
            </a:r>
            <a:endParaRPr lang="en-US" sz="1800" dirty="0" smtClean="0">
              <a:latin typeface="Tahoma" pitchFamily="34" charset="0"/>
            </a:endParaRPr>
          </a:p>
        </p:txBody>
      </p:sp>
      <p:sp>
        <p:nvSpPr>
          <p:cNvPr id="4"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2342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284" y="1741282"/>
            <a:ext cx="4347901" cy="334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3"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000000"/>
                </a:solidFill>
              </a:rPr>
              <a:t>Universal Multichannel Systems - </a:t>
            </a:r>
            <a:r>
              <a:rPr lang="en-GB" sz="2000" dirty="0" smtClean="0">
                <a:solidFill>
                  <a:srgbClr val="000000"/>
                </a:solidFill>
              </a:rPr>
              <a:t>New Multichannel Boards</a:t>
            </a:r>
            <a:endParaRPr lang="en-GB" sz="2000" dirty="0">
              <a:solidFill>
                <a:srgbClr val="000000"/>
              </a:solidFill>
            </a:endParaRPr>
          </a:p>
        </p:txBody>
      </p:sp>
      <p:sp>
        <p:nvSpPr>
          <p:cNvPr id="4" name="CasellaDiTesto 3"/>
          <p:cNvSpPr txBox="1"/>
          <p:nvPr/>
        </p:nvSpPr>
        <p:spPr>
          <a:xfrm>
            <a:off x="335360" y="620692"/>
            <a:ext cx="7776864" cy="4401205"/>
          </a:xfrm>
          <a:prstGeom prst="rect">
            <a:avLst/>
          </a:prstGeom>
          <a:noFill/>
        </p:spPr>
        <p:txBody>
          <a:bodyPr wrap="square" rtlCol="0">
            <a:spAutoFit/>
          </a:bodyPr>
          <a:lstStyle/>
          <a:p>
            <a:r>
              <a:rPr lang="en-US" sz="2000" dirty="0" smtClean="0">
                <a:solidFill>
                  <a:srgbClr val="000000"/>
                </a:solidFill>
              </a:rPr>
              <a:t>CAEN introduces a large number of </a:t>
            </a:r>
            <a:r>
              <a:rPr lang="en-US" sz="2000" dirty="0" smtClean="0">
                <a:solidFill>
                  <a:srgbClr val="C00000"/>
                </a:solidFill>
              </a:rPr>
              <a:t>completely new families </a:t>
            </a:r>
            <a:r>
              <a:rPr lang="en-US" sz="2000" dirty="0" smtClean="0">
                <a:solidFill>
                  <a:srgbClr val="000000"/>
                </a:solidFill>
              </a:rPr>
              <a:t>of both </a:t>
            </a:r>
            <a:r>
              <a:rPr lang="en-US" sz="2000" dirty="0" smtClean="0">
                <a:solidFill>
                  <a:srgbClr val="C00000"/>
                </a:solidFill>
              </a:rPr>
              <a:t>Low Voltage </a:t>
            </a:r>
            <a:r>
              <a:rPr lang="en-US" sz="2000" dirty="0" smtClean="0">
                <a:solidFill>
                  <a:srgbClr val="000000"/>
                </a:solidFill>
              </a:rPr>
              <a:t>and</a:t>
            </a:r>
            <a:r>
              <a:rPr lang="en-US" sz="2000" dirty="0" smtClean="0">
                <a:solidFill>
                  <a:srgbClr val="C00000"/>
                </a:solidFill>
              </a:rPr>
              <a:t> High Voltage Multichannel Power Supply Boards </a:t>
            </a:r>
            <a:r>
              <a:rPr lang="en-US" sz="2000" dirty="0" smtClean="0">
                <a:solidFill>
                  <a:srgbClr val="000000"/>
                </a:solidFill>
              </a:rPr>
              <a:t>for the new Universal Multichannel Systems </a:t>
            </a:r>
          </a:p>
          <a:p>
            <a:endParaRPr lang="en-US" sz="2000" dirty="0">
              <a:solidFill>
                <a:srgbClr val="000000"/>
              </a:solidFill>
            </a:endParaRPr>
          </a:p>
          <a:p>
            <a:r>
              <a:rPr lang="en-US" sz="2000" dirty="0" smtClean="0">
                <a:solidFill>
                  <a:srgbClr val="000000"/>
                </a:solidFill>
              </a:rPr>
              <a:t>Many</a:t>
            </a:r>
            <a:r>
              <a:rPr lang="en-US" sz="2000" dirty="0" smtClean="0">
                <a:solidFill>
                  <a:srgbClr val="C00000"/>
                </a:solidFill>
              </a:rPr>
              <a:t> New </a:t>
            </a:r>
            <a:r>
              <a:rPr lang="en-US" sz="2000" dirty="0" smtClean="0">
                <a:solidFill>
                  <a:srgbClr val="000000"/>
                </a:solidFill>
              </a:rPr>
              <a:t>and </a:t>
            </a:r>
            <a:r>
              <a:rPr lang="en-US" sz="2000" dirty="0" smtClean="0">
                <a:solidFill>
                  <a:srgbClr val="348C3C"/>
                </a:solidFill>
              </a:rPr>
              <a:t>Coming Soon </a:t>
            </a:r>
            <a:r>
              <a:rPr lang="en-US" sz="2000" dirty="0" smtClean="0">
                <a:solidFill>
                  <a:srgbClr val="000000"/>
                </a:solidFill>
              </a:rPr>
              <a:t>ordering options ranging from 4 V up to 12 kV have been introduced in the new 2016/2017 Catalog!</a:t>
            </a:r>
          </a:p>
          <a:p>
            <a:endParaRPr lang="en-US" sz="2000" dirty="0">
              <a:solidFill>
                <a:srgbClr val="000000"/>
              </a:solidFill>
            </a:endParaRPr>
          </a:p>
          <a:p>
            <a:r>
              <a:rPr lang="en-US" sz="2000" dirty="0" smtClean="0">
                <a:solidFill>
                  <a:srgbClr val="000000"/>
                </a:solidFill>
              </a:rPr>
              <a:t>The new board families join the already wide selection of LV and HV power supplies extending the CAEN catalog to fit well any application in Nuclear and High Energy Physics</a:t>
            </a:r>
          </a:p>
          <a:p>
            <a:endParaRPr lang="en-US" sz="2000" dirty="0">
              <a:solidFill>
                <a:srgbClr val="000000"/>
              </a:solidFill>
            </a:endParaRPr>
          </a:p>
          <a:p>
            <a:r>
              <a:rPr lang="en-US" sz="2000" dirty="0" smtClean="0">
                <a:solidFill>
                  <a:srgbClr val="000000"/>
                </a:solidFill>
              </a:rPr>
              <a:t>Extended modular choices: 6, 8, 12, 24, 32, 36, 48 channels per board to cope well with any application </a:t>
            </a:r>
          </a:p>
          <a:p>
            <a:endParaRPr lang="en-US" sz="2000" dirty="0">
              <a:solidFill>
                <a:srgbClr val="000000"/>
              </a:solidFill>
            </a:endParaRPr>
          </a:p>
        </p:txBody>
      </p:sp>
    </p:spTree>
    <p:extLst>
      <p:ext uri="{BB962C8B-B14F-4D97-AF65-F5344CB8AC3E}">
        <p14:creationId xmlns:p14="http://schemas.microsoft.com/office/powerpoint/2010/main" val="2215456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dirty="0" smtClean="0">
                <a:solidFill>
                  <a:srgbClr val="000000"/>
                </a:solidFill>
              </a:rPr>
              <a:t>Reproduction, transfer, distribution of part or all of the contents in this document in any form without prior written permission of  CAEN S.p.A. is prohibited </a:t>
            </a:r>
          </a:p>
          <a:p>
            <a:pPr>
              <a:defRPr/>
            </a:pPr>
            <a:endParaRPr lang="it-IT" dirty="0">
              <a:solidFill>
                <a:srgbClr val="000000"/>
              </a:solidFill>
            </a:endParaRPr>
          </a:p>
        </p:txBody>
      </p:sp>
      <p:sp>
        <p:nvSpPr>
          <p:cNvPr id="3"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000000"/>
                </a:solidFill>
              </a:rPr>
              <a:t>Universal Multichannel Systems - </a:t>
            </a:r>
            <a:r>
              <a:rPr lang="en-GB" sz="2000" dirty="0" smtClean="0">
                <a:solidFill>
                  <a:srgbClr val="000000"/>
                </a:solidFill>
              </a:rPr>
              <a:t>New Multichannel Boards</a:t>
            </a:r>
            <a:endParaRPr lang="en-GB" sz="2000" dirty="0">
              <a:solidFill>
                <a:srgbClr val="000000"/>
              </a:solidFill>
            </a:endParaRPr>
          </a:p>
        </p:txBody>
      </p:sp>
      <p:sp>
        <p:nvSpPr>
          <p:cNvPr id="4" name="CasellaDiTesto 3"/>
          <p:cNvSpPr txBox="1"/>
          <p:nvPr/>
        </p:nvSpPr>
        <p:spPr>
          <a:xfrm>
            <a:off x="335360" y="548685"/>
            <a:ext cx="11653440" cy="5324535"/>
          </a:xfrm>
          <a:prstGeom prst="rect">
            <a:avLst/>
          </a:prstGeom>
          <a:noFill/>
        </p:spPr>
        <p:txBody>
          <a:bodyPr wrap="square" rtlCol="0">
            <a:spAutoFit/>
          </a:bodyPr>
          <a:lstStyle/>
          <a:p>
            <a:r>
              <a:rPr lang="en-US" sz="2000" dirty="0" smtClean="0">
                <a:solidFill>
                  <a:srgbClr val="000000"/>
                </a:solidFill>
              </a:rPr>
              <a:t>A </a:t>
            </a:r>
            <a:r>
              <a:rPr lang="en-US" sz="2000" dirty="0" smtClean="0">
                <a:solidFill>
                  <a:srgbClr val="C00000"/>
                </a:solidFill>
              </a:rPr>
              <a:t>new categorization</a:t>
            </a:r>
            <a:r>
              <a:rPr lang="en-US" sz="2000" dirty="0" smtClean="0">
                <a:solidFill>
                  <a:srgbClr val="000000"/>
                </a:solidFill>
              </a:rPr>
              <a:t> of CAEN </a:t>
            </a:r>
            <a:r>
              <a:rPr lang="en-US" sz="2000" dirty="0">
                <a:solidFill>
                  <a:srgbClr val="000000"/>
                </a:solidFill>
              </a:rPr>
              <a:t>Multichannel Power Supply Boards </a:t>
            </a:r>
            <a:r>
              <a:rPr lang="en-US" sz="2000" dirty="0" smtClean="0">
                <a:solidFill>
                  <a:srgbClr val="000000"/>
                </a:solidFill>
              </a:rPr>
              <a:t>introduced to guide the users in finding the best solution for their applications</a:t>
            </a:r>
          </a:p>
          <a:p>
            <a:endParaRPr lang="en-US" sz="2000" dirty="0">
              <a:solidFill>
                <a:srgbClr val="000000"/>
              </a:solidFill>
            </a:endParaRPr>
          </a:p>
          <a:p>
            <a:r>
              <a:rPr lang="en-US" sz="2000" dirty="0" smtClean="0">
                <a:solidFill>
                  <a:srgbClr val="000000"/>
                </a:solidFill>
              </a:rPr>
              <a:t>The Boards have been divided by:</a:t>
            </a:r>
          </a:p>
          <a:p>
            <a:endParaRPr lang="en-US" sz="2000" dirty="0" smtClean="0">
              <a:solidFill>
                <a:srgbClr val="000000"/>
              </a:solidFill>
            </a:endParaRPr>
          </a:p>
          <a:p>
            <a:pPr marL="342900" indent="-342900">
              <a:buFont typeface="Wingdings" panose="05000000000000000000" pitchFamily="2" charset="2"/>
              <a:buChar char="ü"/>
            </a:pPr>
            <a:r>
              <a:rPr lang="en-US" sz="2000" dirty="0" smtClean="0">
                <a:solidFill>
                  <a:srgbClr val="C00000"/>
                </a:solidFill>
              </a:rPr>
              <a:t>Maximum Output Voltage</a:t>
            </a:r>
            <a:endParaRPr lang="en-US" sz="2000" dirty="0">
              <a:solidFill>
                <a:srgbClr val="C00000"/>
              </a:solidFill>
            </a:endParaRPr>
          </a:p>
          <a:p>
            <a:pPr marL="800100" lvl="1" indent="-342900">
              <a:buFont typeface="Arial" panose="020B0604020202020204" pitchFamily="34" charset="0"/>
              <a:buChar char="•"/>
            </a:pPr>
            <a:r>
              <a:rPr lang="en-US" sz="2000" dirty="0" smtClean="0">
                <a:solidFill>
                  <a:srgbClr val="000000"/>
                </a:solidFill>
              </a:rPr>
              <a:t>Low Voltage</a:t>
            </a:r>
          </a:p>
          <a:p>
            <a:pPr marL="800100" lvl="1" indent="-342900">
              <a:buFont typeface="Arial" panose="020B0604020202020204" pitchFamily="34" charset="0"/>
              <a:buChar char="•"/>
            </a:pPr>
            <a:r>
              <a:rPr lang="en-US" sz="2000" dirty="0" smtClean="0">
                <a:solidFill>
                  <a:srgbClr val="000000"/>
                </a:solidFill>
              </a:rPr>
              <a:t>Up to 500 V Family</a:t>
            </a:r>
            <a:endParaRPr lang="en-US" sz="2000" dirty="0">
              <a:solidFill>
                <a:srgbClr val="000000"/>
              </a:solidFill>
            </a:endParaRPr>
          </a:p>
          <a:p>
            <a:pPr marL="800100" lvl="1" indent="-342900">
              <a:buFont typeface="Arial" panose="020B0604020202020204" pitchFamily="34" charset="0"/>
              <a:buChar char="•"/>
            </a:pPr>
            <a:r>
              <a:rPr lang="en-US" sz="2000" dirty="0" smtClean="0">
                <a:solidFill>
                  <a:srgbClr val="000000"/>
                </a:solidFill>
              </a:rPr>
              <a:t>Up to 4 kV</a:t>
            </a:r>
            <a:endParaRPr lang="en-US" sz="2000" dirty="0">
              <a:solidFill>
                <a:srgbClr val="000000"/>
              </a:solidFill>
            </a:endParaRPr>
          </a:p>
          <a:p>
            <a:pPr marL="800100" lvl="1" indent="-342900">
              <a:buFont typeface="Arial" panose="020B0604020202020204" pitchFamily="34" charset="0"/>
              <a:buChar char="•"/>
            </a:pPr>
            <a:r>
              <a:rPr lang="en-US" sz="2000" dirty="0" smtClean="0">
                <a:solidFill>
                  <a:srgbClr val="000000"/>
                </a:solidFill>
              </a:rPr>
              <a:t>Up to 8 kV</a:t>
            </a:r>
          </a:p>
          <a:p>
            <a:pPr marL="800100" lvl="1" indent="-342900">
              <a:buFont typeface="Arial" panose="020B0604020202020204" pitchFamily="34" charset="0"/>
              <a:buChar char="•"/>
            </a:pPr>
            <a:r>
              <a:rPr lang="en-US" sz="2000" dirty="0" smtClean="0">
                <a:solidFill>
                  <a:srgbClr val="000000"/>
                </a:solidFill>
              </a:rPr>
              <a:t>Up to 15 kV</a:t>
            </a:r>
          </a:p>
          <a:p>
            <a:pPr marL="800100" lvl="1" indent="-342900">
              <a:buFont typeface="Arial" panose="020B0604020202020204" pitchFamily="34" charset="0"/>
              <a:buChar char="•"/>
            </a:pPr>
            <a:endParaRPr lang="en-US" sz="2000" dirty="0" smtClean="0">
              <a:solidFill>
                <a:srgbClr val="000000"/>
              </a:solidFill>
            </a:endParaRPr>
          </a:p>
          <a:p>
            <a:endParaRPr lang="en-US" sz="2000" dirty="0">
              <a:solidFill>
                <a:srgbClr val="000000"/>
              </a:solidFill>
            </a:endParaRPr>
          </a:p>
          <a:p>
            <a:pPr marL="342900" indent="-342900">
              <a:buFont typeface="Wingdings" panose="05000000000000000000" pitchFamily="2" charset="2"/>
              <a:buChar char="ü"/>
            </a:pPr>
            <a:r>
              <a:rPr lang="en-US" sz="2000" dirty="0" smtClean="0">
                <a:solidFill>
                  <a:srgbClr val="C00000"/>
                </a:solidFill>
              </a:rPr>
              <a:t>Channel Grounding</a:t>
            </a:r>
          </a:p>
          <a:p>
            <a:pPr marL="800100" lvl="1" indent="-342900">
              <a:buFont typeface="Arial" panose="020B0604020202020204" pitchFamily="34" charset="0"/>
              <a:buChar char="•"/>
            </a:pPr>
            <a:r>
              <a:rPr lang="en-US" sz="2000" dirty="0" smtClean="0">
                <a:solidFill>
                  <a:srgbClr val="000000"/>
                </a:solidFill>
              </a:rPr>
              <a:t>Common Ground</a:t>
            </a:r>
          </a:p>
          <a:p>
            <a:pPr marL="800100" lvl="1" indent="-342900">
              <a:buFont typeface="Arial" panose="020B0604020202020204" pitchFamily="34" charset="0"/>
              <a:buChar char="•"/>
            </a:pPr>
            <a:r>
              <a:rPr lang="en-US" sz="2000" dirty="0" smtClean="0">
                <a:solidFill>
                  <a:srgbClr val="000000"/>
                </a:solidFill>
              </a:rPr>
              <a:t>Common Floating Return</a:t>
            </a:r>
          </a:p>
          <a:p>
            <a:pPr marL="800100" lvl="1" indent="-342900">
              <a:buFont typeface="Arial" panose="020B0604020202020204" pitchFamily="34" charset="0"/>
              <a:buChar char="•"/>
            </a:pPr>
            <a:r>
              <a:rPr lang="en-US" sz="2000" dirty="0" smtClean="0">
                <a:solidFill>
                  <a:srgbClr val="000000"/>
                </a:solidFill>
              </a:rPr>
              <a:t>Individual Floating Channel</a:t>
            </a:r>
            <a:endParaRPr lang="en-US" sz="2000" dirty="0">
              <a:solidFill>
                <a:srgbClr val="000000"/>
              </a:solidFill>
            </a:endParaRPr>
          </a:p>
        </p:txBody>
      </p:sp>
      <p:sp>
        <p:nvSpPr>
          <p:cNvPr id="5" name="Rettangolo 4"/>
          <p:cNvSpPr/>
          <p:nvPr/>
        </p:nvSpPr>
        <p:spPr>
          <a:xfrm>
            <a:off x="5774791" y="3933057"/>
            <a:ext cx="4397358" cy="425758"/>
          </a:xfrm>
          <a:prstGeom prst="rect">
            <a:avLst/>
          </a:prstGeom>
        </p:spPr>
        <p:txBody>
          <a:bodyPr wrap="none">
            <a:spAutoFit/>
          </a:bodyPr>
          <a:lstStyle/>
          <a:p>
            <a:pPr fontAlgn="base">
              <a:lnSpc>
                <a:spcPts val="2600"/>
              </a:lnSpc>
              <a:spcBef>
                <a:spcPts val="600"/>
              </a:spcBef>
            </a:pPr>
            <a:r>
              <a:rPr lang="it-IT" sz="2000" b="1" dirty="0" smtClean="0">
                <a:solidFill>
                  <a:srgbClr val="C00000"/>
                </a:solidFill>
              </a:rPr>
              <a:t>NO DISTRIBUTORS ANYMORE !!!</a:t>
            </a:r>
            <a:endParaRPr lang="it-IT" sz="2000" b="1" dirty="0">
              <a:solidFill>
                <a:srgbClr val="C00000"/>
              </a:solidFill>
            </a:endParaRPr>
          </a:p>
        </p:txBody>
      </p:sp>
      <p:sp>
        <p:nvSpPr>
          <p:cNvPr id="6" name="Rettangolo 5"/>
          <p:cNvSpPr/>
          <p:nvPr/>
        </p:nvSpPr>
        <p:spPr>
          <a:xfrm>
            <a:off x="5423925" y="2087567"/>
            <a:ext cx="6564875" cy="1323439"/>
          </a:xfrm>
          <a:prstGeom prst="rect">
            <a:avLst/>
          </a:prstGeom>
        </p:spPr>
        <p:txBody>
          <a:bodyPr wrap="square">
            <a:spAutoFit/>
          </a:bodyPr>
          <a:lstStyle/>
          <a:p>
            <a:pPr marL="342900" indent="-342900">
              <a:buFont typeface="Wingdings" panose="05000000000000000000" pitchFamily="2" charset="2"/>
              <a:buChar char="ü"/>
            </a:pPr>
            <a:r>
              <a:rPr lang="en-US" sz="2000" dirty="0">
                <a:solidFill>
                  <a:srgbClr val="C00000"/>
                </a:solidFill>
              </a:rPr>
              <a:t>Channel Architecture</a:t>
            </a:r>
          </a:p>
          <a:p>
            <a:pPr marL="800100" lvl="1" indent="-342900">
              <a:buFont typeface="Arial" panose="020B0604020202020204" pitchFamily="34" charset="0"/>
              <a:buChar char="•"/>
            </a:pPr>
            <a:r>
              <a:rPr lang="en-US" sz="2000" dirty="0">
                <a:solidFill>
                  <a:srgbClr val="EEB500"/>
                </a:solidFill>
              </a:rPr>
              <a:t>Independent Channel</a:t>
            </a:r>
          </a:p>
          <a:p>
            <a:pPr marL="800100" lvl="1" indent="-342900">
              <a:buFont typeface="Arial" panose="020B0604020202020204" pitchFamily="34" charset="0"/>
              <a:buChar char="•"/>
            </a:pPr>
            <a:r>
              <a:rPr lang="en-US" sz="2000" dirty="0">
                <a:solidFill>
                  <a:srgbClr val="348C3C"/>
                </a:solidFill>
              </a:rPr>
              <a:t>Independent Dual Range Channel</a:t>
            </a:r>
          </a:p>
          <a:p>
            <a:pPr marL="800100" lvl="1" indent="-342900">
              <a:buFont typeface="Arial" panose="020B0604020202020204" pitchFamily="34" charset="0"/>
              <a:buChar char="•"/>
            </a:pPr>
            <a:r>
              <a:rPr lang="en-US" sz="2000" dirty="0">
                <a:solidFill>
                  <a:srgbClr val="0070C0"/>
                </a:solidFill>
              </a:rPr>
              <a:t>Board for Specific Application</a:t>
            </a:r>
          </a:p>
        </p:txBody>
      </p:sp>
    </p:spTree>
    <p:extLst>
      <p:ext uri="{BB962C8B-B14F-4D97-AF65-F5344CB8AC3E}">
        <p14:creationId xmlns:p14="http://schemas.microsoft.com/office/powerpoint/2010/main" val="1616608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203200" y="76200"/>
            <a:ext cx="1189344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Systems - </a:t>
            </a:r>
            <a:r>
              <a:rPr lang="en-US" sz="2000" dirty="0" smtClean="0">
                <a:solidFill>
                  <a:srgbClr val="000000"/>
                </a:solidFill>
              </a:rPr>
              <a:t>Multichannel </a:t>
            </a:r>
            <a:r>
              <a:rPr lang="en-US" sz="2000" dirty="0">
                <a:solidFill>
                  <a:srgbClr val="000000"/>
                </a:solidFill>
              </a:rPr>
              <a:t>Boards</a:t>
            </a:r>
          </a:p>
        </p:txBody>
      </p:sp>
      <p:sp>
        <p:nvSpPr>
          <p:cNvPr id="3" name="CasellaDiTesto 2"/>
          <p:cNvSpPr txBox="1"/>
          <p:nvPr/>
        </p:nvSpPr>
        <p:spPr>
          <a:xfrm>
            <a:off x="377192" y="1565196"/>
            <a:ext cx="7927053" cy="2846933"/>
          </a:xfrm>
          <a:prstGeom prst="rect">
            <a:avLst/>
          </a:prstGeom>
          <a:noFill/>
        </p:spPr>
        <p:txBody>
          <a:bodyPr wrap="square" rtlCol="0">
            <a:spAutoFit/>
          </a:bodyPr>
          <a:lstStyle/>
          <a:p>
            <a:pPr marL="285750" indent="-285750" fontAlgn="base">
              <a:spcBef>
                <a:spcPts val="600"/>
              </a:spcBef>
              <a:buFont typeface="Arial" panose="020B0604020202020204" pitchFamily="34" charset="0"/>
              <a:buChar char="•"/>
            </a:pPr>
            <a:endParaRPr lang="en-US" sz="1600" b="1" dirty="0" smtClean="0">
              <a:solidFill>
                <a:srgbClr val="222222"/>
              </a:solidFill>
            </a:endParaRPr>
          </a:p>
          <a:p>
            <a:pPr marL="285750" indent="-285750" fontAlgn="base">
              <a:spcBef>
                <a:spcPts val="600"/>
              </a:spcBef>
              <a:buFont typeface="Arial" panose="020B0604020202020204" pitchFamily="34" charset="0"/>
              <a:buChar char="•"/>
            </a:pPr>
            <a:r>
              <a:rPr lang="en-US" sz="1600" b="1" dirty="0" smtClean="0">
                <a:solidFill>
                  <a:srgbClr val="222222"/>
                </a:solidFill>
              </a:rPr>
              <a:t>Independent Voltage Sense Lines</a:t>
            </a:r>
          </a:p>
          <a:p>
            <a:pPr marL="285750" indent="-285750" fontAlgn="base">
              <a:spcBef>
                <a:spcPts val="600"/>
              </a:spcBef>
              <a:buFont typeface="Arial" panose="020B0604020202020204" pitchFamily="34" charset="0"/>
              <a:buChar char="•"/>
            </a:pPr>
            <a:r>
              <a:rPr lang="en-US" sz="1600" b="1" dirty="0">
                <a:solidFill>
                  <a:srgbClr val="000000"/>
                </a:solidFill>
              </a:rPr>
              <a:t>Individual Line Drop Recovery</a:t>
            </a:r>
            <a:r>
              <a:rPr lang="en-US" sz="1600" dirty="0">
                <a:solidFill>
                  <a:srgbClr val="000000"/>
                </a:solidFill>
              </a:rPr>
              <a:t> (only A151x family</a:t>
            </a:r>
            <a:r>
              <a:rPr lang="en-US" sz="1600" dirty="0" smtClean="0">
                <a:solidFill>
                  <a:srgbClr val="000000"/>
                </a:solidFill>
              </a:rPr>
              <a:t>)</a:t>
            </a:r>
            <a:endParaRPr lang="en-US" sz="1600" b="1" dirty="0" smtClean="0">
              <a:solidFill>
                <a:srgbClr val="222222"/>
              </a:solidFill>
            </a:endParaRPr>
          </a:p>
          <a:p>
            <a:pPr marL="285750" indent="-285750" fontAlgn="base">
              <a:spcBef>
                <a:spcPts val="600"/>
              </a:spcBef>
              <a:buFont typeface="Arial" panose="020B0604020202020204" pitchFamily="34" charset="0"/>
              <a:buChar char="•"/>
            </a:pPr>
            <a:r>
              <a:rPr lang="en-US" sz="1600" dirty="0" smtClean="0">
                <a:solidFill>
                  <a:srgbClr val="222222"/>
                </a:solidFill>
              </a:rPr>
              <a:t>High Resolution on Voltage set</a:t>
            </a:r>
          </a:p>
          <a:p>
            <a:pPr marL="285750" indent="-285750" fontAlgn="base">
              <a:spcBef>
                <a:spcPts val="600"/>
              </a:spcBef>
              <a:buFont typeface="Arial" panose="020B0604020202020204" pitchFamily="34" charset="0"/>
              <a:buChar char="•"/>
            </a:pPr>
            <a:r>
              <a:rPr lang="en-US" sz="1600" b="1" dirty="0" smtClean="0">
                <a:solidFill>
                  <a:srgbClr val="222222"/>
                </a:solidFill>
              </a:rPr>
              <a:t>Voltage Ripple &lt; 5 </a:t>
            </a:r>
            <a:r>
              <a:rPr lang="en-US" sz="1600" b="1" dirty="0" err="1" smtClean="0">
                <a:solidFill>
                  <a:srgbClr val="222222"/>
                </a:solidFill>
              </a:rPr>
              <a:t>mVpp</a:t>
            </a:r>
            <a:endParaRPr lang="en-US" sz="1600" b="1" dirty="0" smtClean="0">
              <a:solidFill>
                <a:srgbClr val="222222"/>
              </a:solidFill>
            </a:endParaRPr>
          </a:p>
          <a:p>
            <a:pPr marL="285750" indent="-285750" fontAlgn="base">
              <a:spcBef>
                <a:spcPts val="600"/>
              </a:spcBef>
              <a:buFont typeface="Arial" panose="020B0604020202020204" pitchFamily="34" charset="0"/>
              <a:buChar char="•"/>
            </a:pPr>
            <a:r>
              <a:rPr lang="en-US" sz="1600" dirty="0" smtClean="0">
                <a:solidFill>
                  <a:srgbClr val="000000"/>
                </a:solidFill>
              </a:rPr>
              <a:t>Digital </a:t>
            </a:r>
            <a:r>
              <a:rPr lang="en-US" sz="1600" dirty="0">
                <a:solidFill>
                  <a:srgbClr val="000000"/>
                </a:solidFill>
              </a:rPr>
              <a:t>PID control </a:t>
            </a:r>
            <a:r>
              <a:rPr lang="en-US" sz="1600" dirty="0" smtClean="0">
                <a:solidFill>
                  <a:srgbClr val="000000"/>
                </a:solidFill>
              </a:rPr>
              <a:t>loop (only A251x)</a:t>
            </a:r>
            <a:endParaRPr lang="en-US" sz="1600" dirty="0">
              <a:solidFill>
                <a:srgbClr val="000000"/>
              </a:solidFill>
            </a:endParaRPr>
          </a:p>
          <a:p>
            <a:pPr marL="285750" indent="-285750" fontAlgn="base">
              <a:spcBef>
                <a:spcPts val="600"/>
              </a:spcBef>
              <a:buFont typeface="Arial" panose="020B0604020202020204" pitchFamily="34" charset="0"/>
              <a:buChar char="•"/>
            </a:pPr>
            <a:r>
              <a:rPr lang="en-US" sz="1600" b="1" dirty="0" smtClean="0">
                <a:solidFill>
                  <a:srgbClr val="000000"/>
                </a:solidFill>
              </a:rPr>
              <a:t>Parallelizable Channels</a:t>
            </a:r>
          </a:p>
          <a:p>
            <a:pPr marL="285750" indent="-285750" fontAlgn="base">
              <a:spcBef>
                <a:spcPts val="600"/>
              </a:spcBef>
              <a:buFont typeface="Arial" panose="020B0604020202020204" pitchFamily="34" charset="0"/>
              <a:buChar char="•"/>
            </a:pPr>
            <a:r>
              <a:rPr lang="en-US" sz="1600" b="1" dirty="0" smtClean="0">
                <a:solidFill>
                  <a:srgbClr val="000000"/>
                </a:solidFill>
              </a:rPr>
              <a:t>50 </a:t>
            </a:r>
            <a:r>
              <a:rPr lang="en-US" sz="1600" b="1" dirty="0">
                <a:solidFill>
                  <a:srgbClr val="000000"/>
                </a:solidFill>
              </a:rPr>
              <a:t>W Max channel output power </a:t>
            </a:r>
            <a:r>
              <a:rPr lang="en-US" sz="1600" dirty="0">
                <a:solidFill>
                  <a:srgbClr val="000000"/>
                </a:solidFill>
              </a:rPr>
              <a:t>(only A251x family)</a:t>
            </a:r>
            <a:r>
              <a:rPr lang="en-US" sz="1600" dirty="0" smtClean="0">
                <a:solidFill>
                  <a:srgbClr val="000000"/>
                </a:solidFill>
              </a:rPr>
              <a:t/>
            </a:r>
            <a:br>
              <a:rPr lang="en-US" sz="1600" dirty="0" smtClean="0">
                <a:solidFill>
                  <a:srgbClr val="000000"/>
                </a:solidFill>
              </a:rPr>
            </a:br>
            <a:endParaRPr lang="en-US" sz="1600" dirty="0">
              <a:solidFill>
                <a:srgbClr val="000000"/>
              </a:solidFill>
            </a:endParaRPr>
          </a:p>
        </p:txBody>
      </p:sp>
      <p:pic>
        <p:nvPicPr>
          <p:cNvPr id="4098" name="Picture 2" descr="http://www.caen.it/documents/work_EcommerceProduct/875/A2519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5927" y="1870978"/>
            <a:ext cx="2405972" cy="379027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377190" y="609600"/>
            <a:ext cx="11719449" cy="1015663"/>
          </a:xfrm>
          <a:prstGeom prst="rect">
            <a:avLst/>
          </a:prstGeom>
          <a:noFill/>
        </p:spPr>
        <p:txBody>
          <a:bodyPr wrap="square" rtlCol="0">
            <a:spAutoFit/>
          </a:bodyPr>
          <a:lstStyle/>
          <a:p>
            <a:r>
              <a:rPr lang="it-IT" sz="2000" b="1" dirty="0" err="1" smtClean="0">
                <a:solidFill>
                  <a:srgbClr val="C00000"/>
                </a:solidFill>
              </a:rPr>
              <a:t>Low</a:t>
            </a:r>
            <a:r>
              <a:rPr lang="it-IT" sz="2000" b="1" dirty="0" smtClean="0">
                <a:solidFill>
                  <a:srgbClr val="C00000"/>
                </a:solidFill>
              </a:rPr>
              <a:t> Voltage </a:t>
            </a:r>
            <a:r>
              <a:rPr lang="it-IT" sz="2000" b="1" dirty="0" err="1" smtClean="0">
                <a:solidFill>
                  <a:srgbClr val="C00000"/>
                </a:solidFill>
              </a:rPr>
              <a:t>Power</a:t>
            </a:r>
            <a:r>
              <a:rPr lang="it-IT" sz="2000" b="1" dirty="0" smtClean="0">
                <a:solidFill>
                  <a:srgbClr val="C00000"/>
                </a:solidFill>
              </a:rPr>
              <a:t> </a:t>
            </a:r>
            <a:r>
              <a:rPr lang="it-IT" sz="2000" b="1" dirty="0" err="1" smtClean="0">
                <a:solidFill>
                  <a:srgbClr val="C00000"/>
                </a:solidFill>
              </a:rPr>
              <a:t>Supplies</a:t>
            </a:r>
            <a:r>
              <a:rPr lang="it-IT" sz="2000" b="1" dirty="0" smtClean="0">
                <a:solidFill>
                  <a:srgbClr val="C00000"/>
                </a:solidFill>
              </a:rPr>
              <a:t>: A151x and A251x</a:t>
            </a:r>
            <a:endParaRPr lang="en-US" sz="2000" dirty="0">
              <a:solidFill>
                <a:srgbClr val="000000"/>
              </a:solidFill>
            </a:endParaRPr>
          </a:p>
          <a:p>
            <a:endParaRPr lang="en-US" sz="2000" dirty="0" smtClean="0">
              <a:solidFill>
                <a:srgbClr val="000000"/>
              </a:solidFill>
            </a:endParaRPr>
          </a:p>
          <a:p>
            <a:r>
              <a:rPr lang="en-US" sz="2000" dirty="0" smtClean="0">
                <a:solidFill>
                  <a:srgbClr val="000000"/>
                </a:solidFill>
              </a:rPr>
              <a:t>6/8 channel, Up </a:t>
            </a:r>
            <a:r>
              <a:rPr lang="en-US" sz="2000" dirty="0">
                <a:solidFill>
                  <a:srgbClr val="000000"/>
                </a:solidFill>
              </a:rPr>
              <a:t>to 15 </a:t>
            </a:r>
            <a:r>
              <a:rPr lang="en-US" sz="2000" dirty="0" smtClean="0">
                <a:solidFill>
                  <a:srgbClr val="000000"/>
                </a:solidFill>
              </a:rPr>
              <a:t>V, Up to 15 A</a:t>
            </a:r>
          </a:p>
        </p:txBody>
      </p:sp>
    </p:spTree>
    <p:extLst>
      <p:ext uri="{BB962C8B-B14F-4D97-AF65-F5344CB8AC3E}">
        <p14:creationId xmlns:p14="http://schemas.microsoft.com/office/powerpoint/2010/main" val="3857947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CasellaDiTesto 9"/>
          <p:cNvSpPr txBox="1"/>
          <p:nvPr/>
        </p:nvSpPr>
        <p:spPr>
          <a:xfrm>
            <a:off x="143342" y="2280062"/>
            <a:ext cx="8950151" cy="3093154"/>
          </a:xfrm>
          <a:prstGeom prst="rect">
            <a:avLst/>
          </a:prstGeom>
          <a:noFill/>
        </p:spPr>
        <p:txBody>
          <a:bodyPr wrap="square" rtlCol="0">
            <a:spAutoFit/>
          </a:bodyPr>
          <a:lstStyle/>
          <a:p>
            <a:pPr marL="285750" indent="-285750" fontAlgn="base">
              <a:lnSpc>
                <a:spcPts val="2600"/>
              </a:lnSpc>
              <a:buFont typeface="Arial" panose="020B0604020202020204" pitchFamily="34" charset="0"/>
              <a:buChar char="•"/>
            </a:pPr>
            <a:r>
              <a:rPr lang="en-US" sz="1600" dirty="0" smtClean="0">
                <a:solidFill>
                  <a:srgbClr val="000000"/>
                </a:solidFill>
              </a:rPr>
              <a:t>2 </a:t>
            </a:r>
            <a:r>
              <a:rPr lang="en-US" sz="1600" dirty="0">
                <a:solidFill>
                  <a:srgbClr val="000000"/>
                </a:solidFill>
              </a:rPr>
              <a:t>different channel grounding:</a:t>
            </a:r>
          </a:p>
          <a:p>
            <a:pPr marL="742950" lvl="1" indent="-285750" fontAlgn="base">
              <a:lnSpc>
                <a:spcPts val="2600"/>
              </a:lnSpc>
              <a:buFont typeface="Arial" panose="020B0604020202020204" pitchFamily="34" charset="0"/>
              <a:buChar char="•"/>
            </a:pPr>
            <a:r>
              <a:rPr lang="en-US" sz="1600" dirty="0" smtClean="0">
                <a:solidFill>
                  <a:srgbClr val="000000"/>
                </a:solidFill>
              </a:rPr>
              <a:t>Common </a:t>
            </a:r>
            <a:r>
              <a:rPr lang="en-US" sz="1600" dirty="0">
                <a:solidFill>
                  <a:srgbClr val="000000"/>
                </a:solidFill>
              </a:rPr>
              <a:t>Ground (AG5xx)</a:t>
            </a:r>
          </a:p>
          <a:p>
            <a:pPr marL="742950" lvl="1" indent="-285750" fontAlgn="base">
              <a:lnSpc>
                <a:spcPts val="2600"/>
              </a:lnSpc>
              <a:buFont typeface="Arial" panose="020B0604020202020204" pitchFamily="34" charset="0"/>
              <a:buChar char="•"/>
            </a:pPr>
            <a:r>
              <a:rPr lang="en-US" sz="1600" dirty="0" smtClean="0">
                <a:solidFill>
                  <a:srgbClr val="000000"/>
                </a:solidFill>
              </a:rPr>
              <a:t>Common </a:t>
            </a:r>
            <a:r>
              <a:rPr lang="en-US" sz="1600" dirty="0">
                <a:solidFill>
                  <a:srgbClr val="000000"/>
                </a:solidFill>
              </a:rPr>
              <a:t>Floating return (A1539 and A154x)</a:t>
            </a:r>
          </a:p>
          <a:p>
            <a:pPr marL="285750" indent="-285750" fontAlgn="base">
              <a:lnSpc>
                <a:spcPts val="2600"/>
              </a:lnSpc>
              <a:buFont typeface="Arial" panose="020B0604020202020204" pitchFamily="34" charset="0"/>
              <a:buChar char="•"/>
            </a:pPr>
            <a:r>
              <a:rPr lang="en-US" sz="1600" dirty="0" smtClean="0">
                <a:solidFill>
                  <a:srgbClr val="000000"/>
                </a:solidFill>
              </a:rPr>
              <a:t>DB25 </a:t>
            </a:r>
            <a:r>
              <a:rPr lang="en-US" sz="1600" dirty="0">
                <a:solidFill>
                  <a:srgbClr val="000000"/>
                </a:solidFill>
              </a:rPr>
              <a:t>Multi pin or SHV coaxial connectors</a:t>
            </a:r>
          </a:p>
          <a:p>
            <a:pPr marL="285750" indent="-285750" fontAlgn="base">
              <a:lnSpc>
                <a:spcPts val="2600"/>
              </a:lnSpc>
              <a:buFont typeface="Arial" panose="020B0604020202020204" pitchFamily="34" charset="0"/>
              <a:buChar char="•"/>
            </a:pPr>
            <a:r>
              <a:rPr lang="en-US" sz="1600" b="1" dirty="0" smtClean="0">
                <a:solidFill>
                  <a:srgbClr val="000000"/>
                </a:solidFill>
              </a:rPr>
              <a:t>Available </a:t>
            </a:r>
            <a:r>
              <a:rPr lang="en-US" sz="1600" b="1" dirty="0">
                <a:solidFill>
                  <a:srgbClr val="000000"/>
                </a:solidFill>
              </a:rPr>
              <a:t>with positive, negative or mixed polarity</a:t>
            </a:r>
          </a:p>
          <a:p>
            <a:pPr marL="285750" indent="-285750" fontAlgn="base">
              <a:lnSpc>
                <a:spcPts val="2600"/>
              </a:lnSpc>
              <a:buFont typeface="Arial" panose="020B0604020202020204" pitchFamily="34" charset="0"/>
              <a:buChar char="•"/>
            </a:pPr>
            <a:r>
              <a:rPr lang="en-US" sz="1600" b="1" dirty="0" smtClean="0">
                <a:solidFill>
                  <a:srgbClr val="000000"/>
                </a:solidFill>
              </a:rPr>
              <a:t>1 </a:t>
            </a:r>
            <a:r>
              <a:rPr lang="en-US" sz="1600" b="1" dirty="0">
                <a:solidFill>
                  <a:srgbClr val="000000"/>
                </a:solidFill>
              </a:rPr>
              <a:t>mV voltage monitor resolution</a:t>
            </a:r>
          </a:p>
          <a:p>
            <a:pPr marL="285750" indent="-285750" fontAlgn="base">
              <a:lnSpc>
                <a:spcPts val="2600"/>
              </a:lnSpc>
              <a:buFont typeface="Arial" panose="020B0604020202020204" pitchFamily="34" charset="0"/>
              <a:buChar char="•"/>
            </a:pPr>
            <a:r>
              <a:rPr lang="en-US" sz="1600" b="1" dirty="0" smtClean="0">
                <a:solidFill>
                  <a:srgbClr val="000000"/>
                </a:solidFill>
              </a:rPr>
              <a:t>100 </a:t>
            </a:r>
            <a:r>
              <a:rPr lang="en-US" sz="1600" b="1" dirty="0" err="1" smtClean="0">
                <a:solidFill>
                  <a:srgbClr val="000000"/>
                </a:solidFill>
              </a:rPr>
              <a:t>pA</a:t>
            </a:r>
            <a:r>
              <a:rPr lang="en-US" sz="1600" b="1" dirty="0" smtClean="0">
                <a:solidFill>
                  <a:srgbClr val="000000"/>
                </a:solidFill>
              </a:rPr>
              <a:t> current </a:t>
            </a:r>
            <a:r>
              <a:rPr lang="en-US" sz="1600" b="1" dirty="0">
                <a:solidFill>
                  <a:srgbClr val="000000"/>
                </a:solidFill>
              </a:rPr>
              <a:t>monitor </a:t>
            </a:r>
            <a:r>
              <a:rPr lang="en-US" sz="1600" b="1" dirty="0" smtClean="0">
                <a:solidFill>
                  <a:srgbClr val="000000"/>
                </a:solidFill>
              </a:rPr>
              <a:t>resolution</a:t>
            </a:r>
            <a:endParaRPr lang="en-US" sz="1600" b="1" dirty="0">
              <a:solidFill>
                <a:srgbClr val="000000"/>
              </a:solidFill>
            </a:endParaRPr>
          </a:p>
          <a:p>
            <a:pPr marL="285750" indent="-285750" fontAlgn="base">
              <a:lnSpc>
                <a:spcPts val="2600"/>
              </a:lnSpc>
              <a:buFont typeface="Arial" panose="020B0604020202020204" pitchFamily="34" charset="0"/>
              <a:buChar char="•"/>
            </a:pPr>
            <a:r>
              <a:rPr lang="en-US" sz="1600" b="1" dirty="0" smtClean="0">
                <a:solidFill>
                  <a:srgbClr val="000000"/>
                </a:solidFill>
              </a:rPr>
              <a:t>Low </a:t>
            </a:r>
            <a:r>
              <a:rPr lang="en-US" sz="1600" b="1" dirty="0">
                <a:solidFill>
                  <a:srgbClr val="000000"/>
                </a:solidFill>
              </a:rPr>
              <a:t>Ripple</a:t>
            </a:r>
          </a:p>
          <a:p>
            <a:pPr marL="285750" indent="-285750" fontAlgn="base">
              <a:lnSpc>
                <a:spcPts val="2600"/>
              </a:lnSpc>
              <a:buFont typeface="Arial" panose="020B0604020202020204" pitchFamily="34" charset="0"/>
              <a:buChar char="•"/>
            </a:pPr>
            <a:r>
              <a:rPr lang="en-US" sz="1600" dirty="0" smtClean="0">
                <a:solidFill>
                  <a:srgbClr val="000000"/>
                </a:solidFill>
              </a:rPr>
              <a:t>Independently </a:t>
            </a:r>
            <a:r>
              <a:rPr lang="en-US" sz="1600" dirty="0">
                <a:solidFill>
                  <a:srgbClr val="000000"/>
                </a:solidFill>
              </a:rPr>
              <a:t>programmable </a:t>
            </a:r>
            <a:r>
              <a:rPr lang="en-US" sz="1600" dirty="0" err="1" smtClean="0">
                <a:solidFill>
                  <a:srgbClr val="000000"/>
                </a:solidFill>
              </a:rPr>
              <a:t>channell</a:t>
            </a:r>
            <a:r>
              <a:rPr lang="en-US" sz="1600" dirty="0" err="1">
                <a:solidFill>
                  <a:srgbClr val="000000"/>
                </a:solidFill>
              </a:rPr>
              <a:t>s</a:t>
            </a:r>
            <a:endParaRPr lang="en-US" sz="1600" dirty="0">
              <a:solidFill>
                <a:srgbClr val="000000"/>
              </a:solidFill>
            </a:endParaRPr>
          </a:p>
        </p:txBody>
      </p:sp>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27384"/>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a:t>
            </a:r>
            <a:r>
              <a:rPr lang="en-US" sz="2000" dirty="0" smtClean="0">
                <a:solidFill>
                  <a:srgbClr val="000000"/>
                </a:solidFill>
              </a:rPr>
              <a:t>Systems - Multichannel Boards</a:t>
            </a:r>
            <a:endParaRPr lang="en-US" sz="2000" dirty="0">
              <a:solidFill>
                <a:srgbClr val="000000"/>
              </a:solidFill>
            </a:endParaRPr>
          </a:p>
        </p:txBody>
      </p:sp>
      <p:sp>
        <p:nvSpPr>
          <p:cNvPr id="2" name="CasellaDiTesto 1"/>
          <p:cNvSpPr txBox="1"/>
          <p:nvPr/>
        </p:nvSpPr>
        <p:spPr>
          <a:xfrm>
            <a:off x="377194" y="692701"/>
            <a:ext cx="11719449" cy="1015663"/>
          </a:xfrm>
          <a:prstGeom prst="rect">
            <a:avLst/>
          </a:prstGeom>
          <a:noFill/>
        </p:spPr>
        <p:txBody>
          <a:bodyPr wrap="square" rtlCol="0">
            <a:spAutoFit/>
          </a:bodyPr>
          <a:lstStyle/>
          <a:p>
            <a:r>
              <a:rPr lang="it-IT" sz="2000" b="1" dirty="0" smtClean="0">
                <a:solidFill>
                  <a:srgbClr val="C00000"/>
                </a:solidFill>
              </a:rPr>
              <a:t>Solution for General </a:t>
            </a:r>
            <a:r>
              <a:rPr lang="it-IT" sz="2000" b="1" dirty="0" err="1" smtClean="0">
                <a:solidFill>
                  <a:srgbClr val="C00000"/>
                </a:solidFill>
              </a:rPr>
              <a:t>Purpose</a:t>
            </a:r>
            <a:r>
              <a:rPr lang="it-IT" sz="2000" b="1" dirty="0" smtClean="0">
                <a:solidFill>
                  <a:srgbClr val="C00000"/>
                </a:solidFill>
              </a:rPr>
              <a:t> </a:t>
            </a:r>
            <a:r>
              <a:rPr lang="it-IT" sz="2000" b="1" dirty="0" err="1" smtClean="0">
                <a:solidFill>
                  <a:srgbClr val="C00000"/>
                </a:solidFill>
              </a:rPr>
              <a:t>Setups</a:t>
            </a:r>
            <a:r>
              <a:rPr lang="it-IT" sz="2000" b="1" dirty="0" smtClean="0">
                <a:solidFill>
                  <a:srgbClr val="C00000"/>
                </a:solidFill>
              </a:rPr>
              <a:t>: A1539 and A154x</a:t>
            </a:r>
            <a:endParaRPr lang="en-US" sz="2000" dirty="0">
              <a:solidFill>
                <a:srgbClr val="000000"/>
              </a:solidFill>
            </a:endParaRPr>
          </a:p>
          <a:p>
            <a:endParaRPr lang="en-US" sz="2000" dirty="0" smtClean="0">
              <a:solidFill>
                <a:srgbClr val="000000"/>
              </a:solidFill>
            </a:endParaRPr>
          </a:p>
          <a:p>
            <a:r>
              <a:rPr lang="it-IT" sz="2000" dirty="0" smtClean="0">
                <a:solidFill>
                  <a:srgbClr val="000000"/>
                </a:solidFill>
              </a:rPr>
              <a:t>12/24/32</a:t>
            </a:r>
            <a:r>
              <a:rPr lang="en-US" sz="2000" dirty="0" smtClean="0">
                <a:solidFill>
                  <a:srgbClr val="000000"/>
                </a:solidFill>
              </a:rPr>
              <a:t> channel, </a:t>
            </a:r>
            <a:r>
              <a:rPr lang="it-IT" sz="2000" dirty="0" smtClean="0">
                <a:solidFill>
                  <a:srgbClr val="000000"/>
                </a:solidFill>
              </a:rPr>
              <a:t>up to 500 V, 10 </a:t>
            </a:r>
            <a:r>
              <a:rPr lang="it-IT" sz="2000" dirty="0" err="1" smtClean="0">
                <a:solidFill>
                  <a:srgbClr val="000000"/>
                </a:solidFill>
              </a:rPr>
              <a:t>mA</a:t>
            </a:r>
            <a:r>
              <a:rPr lang="it-IT" sz="2000" dirty="0" smtClean="0">
                <a:solidFill>
                  <a:srgbClr val="000000"/>
                </a:solidFill>
              </a:rPr>
              <a:t> HV </a:t>
            </a:r>
            <a:r>
              <a:rPr lang="it-IT" sz="2000" dirty="0" err="1" smtClean="0">
                <a:solidFill>
                  <a:srgbClr val="000000"/>
                </a:solidFill>
              </a:rPr>
              <a:t>power</a:t>
            </a:r>
            <a:r>
              <a:rPr lang="it-IT" sz="2000" dirty="0" smtClean="0">
                <a:solidFill>
                  <a:srgbClr val="000000"/>
                </a:solidFill>
              </a:rPr>
              <a:t> </a:t>
            </a:r>
            <a:r>
              <a:rPr lang="it-IT" sz="2000" dirty="0" err="1" smtClean="0">
                <a:solidFill>
                  <a:srgbClr val="000000"/>
                </a:solidFill>
              </a:rPr>
              <a:t>supply</a:t>
            </a:r>
            <a:endParaRPr lang="en-US" sz="2000" b="1" dirty="0">
              <a:solidFill>
                <a:srgbClr val="C00000"/>
              </a:solidFill>
            </a:endParaRPr>
          </a:p>
        </p:txBody>
      </p:sp>
      <p:sp>
        <p:nvSpPr>
          <p:cNvPr id="3" name="AutoShape 4" descr="mailbox://C:/Users/gmini/AppData/Roaming/Thunderbird/Profiles/b3ov6vdc.default/Mail/pop3.caen.it/Archives.sbd/2014?number=1859007186&amp;part=1.2.21&amp;filename=A1535_02.jpg"/>
          <p:cNvSpPr>
            <a:spLocks noChangeAspect="1" noChangeArrowheads="1"/>
          </p:cNvSpPr>
          <p:nvPr/>
        </p:nvSpPr>
        <p:spPr bwMode="auto">
          <a:xfrm>
            <a:off x="207433" y="-4678363"/>
            <a:ext cx="5791200" cy="975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sp>
        <p:nvSpPr>
          <p:cNvPr id="4" name="AutoShape 8" descr="mailbox://C:/Users/gmini/AppData/Roaming/Thunderbird/Profiles/b3ov6vdc.default/Mail/pop3.caen.it/Archives.sbd/2014?number=1859007186&amp;part=1.2.20&amp;filename=A1535D_02.jpg"/>
          <p:cNvSpPr>
            <a:spLocks noChangeAspect="1" noChangeArrowheads="1"/>
          </p:cNvSpPr>
          <p:nvPr/>
        </p:nvSpPr>
        <p:spPr bwMode="auto">
          <a:xfrm>
            <a:off x="207435" y="-4670425"/>
            <a:ext cx="4889500" cy="974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031" y="1916832"/>
            <a:ext cx="117840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337" y="1882766"/>
            <a:ext cx="1733905" cy="385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5948" y="1846796"/>
            <a:ext cx="1487073" cy="388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129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CasellaDiTesto 9"/>
          <p:cNvSpPr txBox="1"/>
          <p:nvPr/>
        </p:nvSpPr>
        <p:spPr>
          <a:xfrm>
            <a:off x="143342" y="2095663"/>
            <a:ext cx="8950151" cy="3093154"/>
          </a:xfrm>
          <a:prstGeom prst="rect">
            <a:avLst/>
          </a:prstGeom>
          <a:noFill/>
        </p:spPr>
        <p:txBody>
          <a:bodyPr wrap="square" rtlCol="0">
            <a:spAutoFit/>
          </a:bodyPr>
          <a:lstStyle/>
          <a:p>
            <a:pPr marL="285750" indent="-285750" fontAlgn="base">
              <a:lnSpc>
                <a:spcPts val="2600"/>
              </a:lnSpc>
              <a:buFont typeface="Arial" panose="020B0604020202020204" pitchFamily="34" charset="0"/>
              <a:buChar char="•"/>
            </a:pPr>
            <a:r>
              <a:rPr lang="en-US" sz="1600" dirty="0" smtClean="0">
                <a:solidFill>
                  <a:srgbClr val="000000"/>
                </a:solidFill>
              </a:rPr>
              <a:t>12 </a:t>
            </a:r>
            <a:r>
              <a:rPr lang="en-US" sz="1600" dirty="0">
                <a:solidFill>
                  <a:srgbClr val="000000"/>
                </a:solidFill>
              </a:rPr>
              <a:t>independent single and dual range HV channels</a:t>
            </a:r>
          </a:p>
          <a:p>
            <a:pPr marL="285750" indent="-285750" fontAlgn="base">
              <a:lnSpc>
                <a:spcPts val="2600"/>
              </a:lnSpc>
              <a:buFont typeface="Arial" panose="020B0604020202020204" pitchFamily="34" charset="0"/>
              <a:buChar char="•"/>
            </a:pPr>
            <a:r>
              <a:rPr lang="en-US" sz="1600" dirty="0" smtClean="0">
                <a:solidFill>
                  <a:srgbClr val="000000"/>
                </a:solidFill>
              </a:rPr>
              <a:t>Either </a:t>
            </a:r>
            <a:r>
              <a:rPr lang="en-US" sz="1600" dirty="0">
                <a:solidFill>
                  <a:srgbClr val="000000"/>
                </a:solidFill>
              </a:rPr>
              <a:t>DB or AMP </a:t>
            </a:r>
            <a:r>
              <a:rPr lang="en-US" sz="1600" dirty="0" err="1">
                <a:solidFill>
                  <a:srgbClr val="000000"/>
                </a:solidFill>
              </a:rPr>
              <a:t>Multipin</a:t>
            </a:r>
            <a:r>
              <a:rPr lang="en-US" sz="1600" dirty="0">
                <a:solidFill>
                  <a:srgbClr val="000000"/>
                </a:solidFill>
              </a:rPr>
              <a:t> connectors</a:t>
            </a:r>
          </a:p>
          <a:p>
            <a:pPr marL="285750" indent="-285750" fontAlgn="base">
              <a:lnSpc>
                <a:spcPts val="2600"/>
              </a:lnSpc>
              <a:buFont typeface="Arial" panose="020B0604020202020204" pitchFamily="34" charset="0"/>
              <a:buChar char="•"/>
            </a:pPr>
            <a:r>
              <a:rPr lang="en-US" sz="1600" b="1" dirty="0" smtClean="0">
                <a:solidFill>
                  <a:srgbClr val="000000"/>
                </a:solidFill>
              </a:rPr>
              <a:t>Full </a:t>
            </a:r>
            <a:r>
              <a:rPr lang="en-US" sz="1600" b="1" dirty="0">
                <a:solidFill>
                  <a:srgbClr val="000000"/>
                </a:solidFill>
              </a:rPr>
              <a:t>floating channels</a:t>
            </a:r>
          </a:p>
          <a:p>
            <a:pPr marL="285750" indent="-285750" fontAlgn="base">
              <a:lnSpc>
                <a:spcPts val="2600"/>
              </a:lnSpc>
              <a:buFont typeface="Arial" panose="020B0604020202020204" pitchFamily="34" charset="0"/>
              <a:buChar char="•"/>
            </a:pPr>
            <a:r>
              <a:rPr lang="en-US" sz="1600" dirty="0" smtClean="0">
                <a:solidFill>
                  <a:srgbClr val="000000"/>
                </a:solidFill>
              </a:rPr>
              <a:t>Individual </a:t>
            </a:r>
            <a:r>
              <a:rPr lang="en-US" sz="1600" dirty="0">
                <a:solidFill>
                  <a:srgbClr val="000000"/>
                </a:solidFill>
              </a:rPr>
              <a:t>Enable</a:t>
            </a:r>
          </a:p>
          <a:p>
            <a:pPr marL="285750" indent="-285750" fontAlgn="base">
              <a:lnSpc>
                <a:spcPts val="2600"/>
              </a:lnSpc>
              <a:buFont typeface="Arial" panose="020B0604020202020204" pitchFamily="34" charset="0"/>
              <a:buChar char="•"/>
            </a:pPr>
            <a:r>
              <a:rPr lang="en-US" sz="1600" dirty="0" smtClean="0">
                <a:solidFill>
                  <a:srgbClr val="000000"/>
                </a:solidFill>
              </a:rPr>
              <a:t>Up </a:t>
            </a:r>
            <a:r>
              <a:rPr lang="en-US" sz="1600" dirty="0">
                <a:solidFill>
                  <a:srgbClr val="000000"/>
                </a:solidFill>
              </a:rPr>
              <a:t>to 10 </a:t>
            </a:r>
            <a:r>
              <a:rPr lang="en-US" sz="1600" dirty="0" err="1">
                <a:solidFill>
                  <a:srgbClr val="000000"/>
                </a:solidFill>
              </a:rPr>
              <a:t>nA</a:t>
            </a:r>
            <a:r>
              <a:rPr lang="en-US" sz="1600" dirty="0">
                <a:solidFill>
                  <a:srgbClr val="000000"/>
                </a:solidFill>
              </a:rPr>
              <a:t> current set / monitor resolution</a:t>
            </a:r>
          </a:p>
          <a:p>
            <a:pPr marL="285750" indent="-285750" fontAlgn="base">
              <a:lnSpc>
                <a:spcPts val="2600"/>
              </a:lnSpc>
              <a:buFont typeface="Arial" panose="020B0604020202020204" pitchFamily="34" charset="0"/>
              <a:buChar char="•"/>
            </a:pPr>
            <a:r>
              <a:rPr lang="en-US" sz="1600" dirty="0" smtClean="0">
                <a:solidFill>
                  <a:srgbClr val="000000"/>
                </a:solidFill>
              </a:rPr>
              <a:t>Up </a:t>
            </a:r>
            <a:r>
              <a:rPr lang="en-US" sz="1600" dirty="0">
                <a:solidFill>
                  <a:srgbClr val="000000"/>
                </a:solidFill>
              </a:rPr>
              <a:t>to 1 mV voltage set / monitor resolution</a:t>
            </a:r>
          </a:p>
          <a:p>
            <a:pPr marL="285750" indent="-285750" fontAlgn="base">
              <a:lnSpc>
                <a:spcPts val="2600"/>
              </a:lnSpc>
              <a:buFont typeface="Arial" panose="020B0604020202020204" pitchFamily="34" charset="0"/>
              <a:buChar char="•"/>
            </a:pPr>
            <a:r>
              <a:rPr lang="en-US" sz="1600" b="1" dirty="0" smtClean="0">
                <a:solidFill>
                  <a:srgbClr val="000000"/>
                </a:solidFill>
              </a:rPr>
              <a:t>Specific </a:t>
            </a:r>
            <a:r>
              <a:rPr lang="en-US" sz="1600" b="1" dirty="0">
                <a:solidFill>
                  <a:srgbClr val="000000"/>
                </a:solidFill>
              </a:rPr>
              <a:t>features for double-side silicon </a:t>
            </a:r>
            <a:r>
              <a:rPr lang="en-US" sz="1600" b="1" dirty="0" smtClean="0">
                <a:solidFill>
                  <a:srgbClr val="000000"/>
                </a:solidFill>
              </a:rPr>
              <a:t>detectors (A151x</a:t>
            </a:r>
            <a:r>
              <a:rPr lang="en-US" sz="1600" b="1" dirty="0">
                <a:solidFill>
                  <a:srgbClr val="000000"/>
                </a:solidFill>
              </a:rPr>
              <a:t>)</a:t>
            </a:r>
          </a:p>
          <a:p>
            <a:pPr marL="285750" indent="-285750" fontAlgn="base">
              <a:lnSpc>
                <a:spcPts val="2600"/>
              </a:lnSpc>
              <a:buFont typeface="Arial" panose="020B0604020202020204" pitchFamily="34" charset="0"/>
              <a:buChar char="•"/>
            </a:pPr>
            <a:r>
              <a:rPr lang="en-US" sz="1600" b="1" dirty="0" smtClean="0">
                <a:solidFill>
                  <a:srgbClr val="000000"/>
                </a:solidFill>
              </a:rPr>
              <a:t>Specific </a:t>
            </a:r>
            <a:r>
              <a:rPr lang="en-US" sz="1600" b="1" dirty="0">
                <a:solidFill>
                  <a:srgbClr val="000000"/>
                </a:solidFill>
              </a:rPr>
              <a:t>features for APD detectors (A1520P)</a:t>
            </a:r>
            <a:r>
              <a:rPr lang="en-US" sz="1600" dirty="0" smtClean="0">
                <a:solidFill>
                  <a:srgbClr val="000000"/>
                </a:solidFill>
              </a:rPr>
              <a:t/>
            </a:r>
            <a:br>
              <a:rPr lang="en-US" sz="1600" dirty="0" smtClean="0">
                <a:solidFill>
                  <a:srgbClr val="000000"/>
                </a:solidFill>
              </a:rPr>
            </a:br>
            <a:endParaRPr lang="it-IT" sz="1600" dirty="0" smtClean="0">
              <a:solidFill>
                <a:srgbClr val="000000"/>
              </a:solidFill>
            </a:endParaRPr>
          </a:p>
        </p:txBody>
      </p:sp>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27384"/>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a:t>
            </a:r>
            <a:r>
              <a:rPr lang="en-US" sz="2000" dirty="0" smtClean="0">
                <a:solidFill>
                  <a:srgbClr val="000000"/>
                </a:solidFill>
              </a:rPr>
              <a:t>Systems - Multichannel Boards</a:t>
            </a:r>
            <a:endParaRPr lang="en-US" sz="2000" dirty="0">
              <a:solidFill>
                <a:srgbClr val="000000"/>
              </a:solidFill>
            </a:endParaRPr>
          </a:p>
        </p:txBody>
      </p:sp>
      <p:sp>
        <p:nvSpPr>
          <p:cNvPr id="2" name="CasellaDiTesto 1"/>
          <p:cNvSpPr txBox="1"/>
          <p:nvPr/>
        </p:nvSpPr>
        <p:spPr>
          <a:xfrm>
            <a:off x="377194" y="692701"/>
            <a:ext cx="11719449" cy="1323439"/>
          </a:xfrm>
          <a:prstGeom prst="rect">
            <a:avLst/>
          </a:prstGeom>
          <a:noFill/>
        </p:spPr>
        <p:txBody>
          <a:bodyPr wrap="square" rtlCol="0">
            <a:spAutoFit/>
          </a:bodyPr>
          <a:lstStyle/>
          <a:p>
            <a:r>
              <a:rPr lang="it-IT" sz="2000" b="1" dirty="0" smtClean="0">
                <a:solidFill>
                  <a:srgbClr val="C00000"/>
                </a:solidFill>
              </a:rPr>
              <a:t>Solution for </a:t>
            </a:r>
            <a:r>
              <a:rPr lang="it-IT" sz="2000" b="1" dirty="0" err="1" smtClean="0">
                <a:solidFill>
                  <a:srgbClr val="C00000"/>
                </a:solidFill>
              </a:rPr>
              <a:t>Silicon</a:t>
            </a:r>
            <a:r>
              <a:rPr lang="it-IT" sz="2000" b="1" dirty="0" smtClean="0">
                <a:solidFill>
                  <a:srgbClr val="C00000"/>
                </a:solidFill>
              </a:rPr>
              <a:t> Detectors and </a:t>
            </a:r>
            <a:r>
              <a:rPr lang="it-IT" sz="2000" b="1" dirty="0" err="1" smtClean="0">
                <a:solidFill>
                  <a:srgbClr val="C00000"/>
                </a:solidFill>
              </a:rPr>
              <a:t>APDs</a:t>
            </a:r>
            <a:r>
              <a:rPr lang="it-IT" sz="2000" b="1" dirty="0" smtClean="0">
                <a:solidFill>
                  <a:srgbClr val="C00000"/>
                </a:solidFill>
              </a:rPr>
              <a:t>: </a:t>
            </a:r>
          </a:p>
          <a:p>
            <a:r>
              <a:rPr lang="it-IT" sz="2000" b="1" dirty="0" smtClean="0">
                <a:solidFill>
                  <a:srgbClr val="C00000"/>
                </a:solidFill>
              </a:rPr>
              <a:t>A151x and A1520P</a:t>
            </a:r>
            <a:endParaRPr lang="en-US" sz="2000" dirty="0">
              <a:solidFill>
                <a:srgbClr val="000000"/>
              </a:solidFill>
            </a:endParaRPr>
          </a:p>
          <a:p>
            <a:endParaRPr lang="en-US" sz="2000" dirty="0" smtClean="0">
              <a:solidFill>
                <a:srgbClr val="000000"/>
              </a:solidFill>
            </a:endParaRPr>
          </a:p>
          <a:p>
            <a:r>
              <a:rPr lang="it-IT" sz="2000" dirty="0" smtClean="0">
                <a:solidFill>
                  <a:srgbClr val="000000"/>
                </a:solidFill>
              </a:rPr>
              <a:t>12</a:t>
            </a:r>
            <a:r>
              <a:rPr lang="en-US" sz="2000" dirty="0" smtClean="0">
                <a:solidFill>
                  <a:srgbClr val="000000"/>
                </a:solidFill>
              </a:rPr>
              <a:t> channel, </a:t>
            </a:r>
            <a:r>
              <a:rPr lang="it-IT" sz="2000" dirty="0" smtClean="0">
                <a:solidFill>
                  <a:srgbClr val="000000"/>
                </a:solidFill>
              </a:rPr>
              <a:t>up to 500 V, 15 </a:t>
            </a:r>
            <a:r>
              <a:rPr lang="it-IT" sz="2000" dirty="0" err="1" smtClean="0">
                <a:solidFill>
                  <a:srgbClr val="000000"/>
                </a:solidFill>
              </a:rPr>
              <a:t>mA</a:t>
            </a:r>
            <a:r>
              <a:rPr lang="it-IT" sz="2000" dirty="0" smtClean="0">
                <a:solidFill>
                  <a:srgbClr val="000000"/>
                </a:solidFill>
              </a:rPr>
              <a:t> HV </a:t>
            </a:r>
            <a:r>
              <a:rPr lang="it-IT" sz="2000" dirty="0" err="1" smtClean="0">
                <a:solidFill>
                  <a:srgbClr val="000000"/>
                </a:solidFill>
              </a:rPr>
              <a:t>power</a:t>
            </a:r>
            <a:r>
              <a:rPr lang="it-IT" sz="2000" dirty="0" smtClean="0">
                <a:solidFill>
                  <a:srgbClr val="000000"/>
                </a:solidFill>
              </a:rPr>
              <a:t> </a:t>
            </a:r>
            <a:r>
              <a:rPr lang="it-IT" sz="2000" dirty="0" err="1" smtClean="0">
                <a:solidFill>
                  <a:srgbClr val="000000"/>
                </a:solidFill>
              </a:rPr>
              <a:t>supply</a:t>
            </a:r>
            <a:endParaRPr lang="en-US" sz="2000" b="1" dirty="0">
              <a:solidFill>
                <a:srgbClr val="C00000"/>
              </a:solidFill>
            </a:endParaRPr>
          </a:p>
        </p:txBody>
      </p:sp>
      <p:sp>
        <p:nvSpPr>
          <p:cNvPr id="3" name="AutoShape 4" descr="mailbox://C:/Users/gmini/AppData/Roaming/Thunderbird/Profiles/b3ov6vdc.default/Mail/pop3.caen.it/Archives.sbd/2014?number=1859007186&amp;part=1.2.21&amp;filename=A1535_02.jpg"/>
          <p:cNvSpPr>
            <a:spLocks noChangeAspect="1" noChangeArrowheads="1"/>
          </p:cNvSpPr>
          <p:nvPr/>
        </p:nvSpPr>
        <p:spPr bwMode="auto">
          <a:xfrm>
            <a:off x="207433" y="-4678363"/>
            <a:ext cx="5791200" cy="975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sp>
        <p:nvSpPr>
          <p:cNvPr id="4" name="AutoShape 8" descr="mailbox://C:/Users/gmini/AppData/Roaming/Thunderbird/Profiles/b3ov6vdc.default/Mail/pop3.caen.it/Archives.sbd/2014?number=1859007186&amp;part=1.2.20&amp;filename=A1535D_02.jpg"/>
          <p:cNvSpPr>
            <a:spLocks noChangeAspect="1" noChangeArrowheads="1"/>
          </p:cNvSpPr>
          <p:nvPr/>
        </p:nvSpPr>
        <p:spPr bwMode="auto">
          <a:xfrm>
            <a:off x="207435" y="-4670425"/>
            <a:ext cx="4889500" cy="974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721" y="1713249"/>
            <a:ext cx="1525939" cy="351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919544" y="1713249"/>
            <a:ext cx="1169013" cy="3514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104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CasellaDiTesto 9"/>
          <p:cNvSpPr txBox="1"/>
          <p:nvPr/>
        </p:nvSpPr>
        <p:spPr>
          <a:xfrm>
            <a:off x="207437" y="2051263"/>
            <a:ext cx="8950151" cy="3067506"/>
          </a:xfrm>
          <a:prstGeom prst="rect">
            <a:avLst/>
          </a:prstGeom>
          <a:noFill/>
        </p:spPr>
        <p:txBody>
          <a:bodyPr wrap="square" rtlCol="0">
            <a:spAutoFit/>
          </a:bodyPr>
          <a:lstStyle/>
          <a:p>
            <a:pPr marL="285750" indent="-285750" fontAlgn="base">
              <a:lnSpc>
                <a:spcPts val="2600"/>
              </a:lnSpc>
              <a:buFont typeface="Arial" panose="020B0604020202020204" pitchFamily="34" charset="0"/>
              <a:buChar char="•"/>
            </a:pPr>
            <a:r>
              <a:rPr lang="en-US" sz="1600" b="1" dirty="0" smtClean="0">
                <a:solidFill>
                  <a:srgbClr val="000000"/>
                </a:solidFill>
              </a:rPr>
              <a:t>Same channel density as Distributors, but with all the advantages of independent channels</a:t>
            </a:r>
          </a:p>
          <a:p>
            <a:pPr marL="285750" indent="-285750" fontAlgn="base">
              <a:lnSpc>
                <a:spcPts val="2600"/>
              </a:lnSpc>
              <a:buFont typeface="Arial" panose="020B0604020202020204" pitchFamily="34" charset="0"/>
              <a:buChar char="•"/>
            </a:pPr>
            <a:r>
              <a:rPr lang="en-US" sz="1600" dirty="0" smtClean="0">
                <a:solidFill>
                  <a:srgbClr val="000000"/>
                </a:solidFill>
              </a:rPr>
              <a:t>Settings and safety parameters </a:t>
            </a:r>
            <a:r>
              <a:rPr lang="en-US" sz="1600" b="1" dirty="0" smtClean="0">
                <a:solidFill>
                  <a:srgbClr val="C00000"/>
                </a:solidFill>
              </a:rPr>
              <a:t>independently</a:t>
            </a:r>
            <a:r>
              <a:rPr lang="en-US" sz="1600" dirty="0" smtClean="0">
                <a:solidFill>
                  <a:srgbClr val="000000"/>
                </a:solidFill>
              </a:rPr>
              <a:t> selectable</a:t>
            </a:r>
          </a:p>
          <a:p>
            <a:pPr marL="285750" indent="-285750" fontAlgn="base">
              <a:lnSpc>
                <a:spcPts val="2600"/>
              </a:lnSpc>
              <a:buFont typeface="Arial" panose="020B0604020202020204" pitchFamily="34" charset="0"/>
              <a:buChar char="•"/>
            </a:pPr>
            <a:r>
              <a:rPr lang="it-IT" sz="1600" b="1" dirty="0" smtClean="0">
                <a:solidFill>
                  <a:srgbClr val="000000"/>
                </a:solidFill>
              </a:rPr>
              <a:t>Up to 500 V, up to </a:t>
            </a:r>
            <a:r>
              <a:rPr lang="en-US" sz="1600" b="1" dirty="0" smtClean="0">
                <a:solidFill>
                  <a:srgbClr val="000000"/>
                </a:solidFill>
              </a:rPr>
              <a:t>500 </a:t>
            </a:r>
            <a:r>
              <a:rPr lang="en-US" sz="1600" b="1" dirty="0" err="1" smtClean="0">
                <a:solidFill>
                  <a:srgbClr val="000000"/>
                </a:solidFill>
              </a:rPr>
              <a:t>uA</a:t>
            </a:r>
            <a:r>
              <a:rPr lang="en-US" sz="1600" b="1" dirty="0" smtClean="0">
                <a:solidFill>
                  <a:srgbClr val="000000"/>
                </a:solidFill>
              </a:rPr>
              <a:t>  </a:t>
            </a:r>
            <a:r>
              <a:rPr lang="en-US" sz="1600" b="1" dirty="0" smtClean="0">
                <a:solidFill>
                  <a:srgbClr val="C00000"/>
                </a:solidFill>
              </a:rPr>
              <a:t>per channel</a:t>
            </a:r>
          </a:p>
          <a:p>
            <a:pPr marL="285750" indent="-285750" fontAlgn="base">
              <a:lnSpc>
                <a:spcPts val="2600"/>
              </a:lnSpc>
              <a:spcBef>
                <a:spcPts val="600"/>
              </a:spcBef>
              <a:buFont typeface="Arial" panose="020B0604020202020204" pitchFamily="34" charset="0"/>
              <a:buChar char="•"/>
            </a:pPr>
            <a:r>
              <a:rPr lang="en-US" sz="1600" dirty="0" smtClean="0">
                <a:solidFill>
                  <a:srgbClr val="000000"/>
                </a:solidFill>
              </a:rPr>
              <a:t>SHV </a:t>
            </a:r>
            <a:r>
              <a:rPr lang="en-US" sz="1600" dirty="0">
                <a:solidFill>
                  <a:srgbClr val="000000"/>
                </a:solidFill>
              </a:rPr>
              <a:t>coaxial </a:t>
            </a:r>
            <a:r>
              <a:rPr lang="en-US" sz="1600" dirty="0" smtClean="0">
                <a:solidFill>
                  <a:srgbClr val="000000"/>
                </a:solidFill>
              </a:rPr>
              <a:t>connectors </a:t>
            </a:r>
          </a:p>
          <a:p>
            <a:pPr marL="285750" indent="-285750" fontAlgn="base">
              <a:lnSpc>
                <a:spcPts val="2600"/>
              </a:lnSpc>
              <a:spcBef>
                <a:spcPts val="600"/>
              </a:spcBef>
              <a:buFont typeface="Arial" panose="020B0604020202020204" pitchFamily="34" charset="0"/>
              <a:buChar char="•"/>
            </a:pPr>
            <a:r>
              <a:rPr lang="it-IT" sz="1600" dirty="0" smtClean="0">
                <a:solidFill>
                  <a:srgbClr val="000000"/>
                </a:solidFill>
              </a:rPr>
              <a:t>10 </a:t>
            </a:r>
            <a:r>
              <a:rPr lang="it-IT" sz="1600" dirty="0" err="1">
                <a:solidFill>
                  <a:srgbClr val="000000"/>
                </a:solidFill>
              </a:rPr>
              <a:t>mV</a:t>
            </a:r>
            <a:r>
              <a:rPr lang="it-IT" sz="1600" dirty="0">
                <a:solidFill>
                  <a:srgbClr val="000000"/>
                </a:solidFill>
              </a:rPr>
              <a:t> Voltage monitor </a:t>
            </a:r>
            <a:r>
              <a:rPr lang="it-IT" sz="1600" dirty="0" err="1">
                <a:solidFill>
                  <a:srgbClr val="000000"/>
                </a:solidFill>
              </a:rPr>
              <a:t>resolution</a:t>
            </a:r>
            <a:r>
              <a:rPr lang="it-IT" sz="1600" dirty="0">
                <a:solidFill>
                  <a:srgbClr val="000000"/>
                </a:solidFill>
              </a:rPr>
              <a:t> </a:t>
            </a:r>
          </a:p>
          <a:p>
            <a:pPr marL="285750" indent="-285750" fontAlgn="base">
              <a:lnSpc>
                <a:spcPts val="2600"/>
              </a:lnSpc>
              <a:spcBef>
                <a:spcPts val="600"/>
              </a:spcBef>
              <a:buFont typeface="Arial" panose="020B0604020202020204" pitchFamily="34" charset="0"/>
              <a:buChar char="•"/>
            </a:pPr>
            <a:r>
              <a:rPr lang="it-IT" sz="1600" dirty="0" smtClean="0">
                <a:solidFill>
                  <a:srgbClr val="000000"/>
                </a:solidFill>
              </a:rPr>
              <a:t>1 </a:t>
            </a:r>
            <a:r>
              <a:rPr lang="it-IT" sz="1600" dirty="0" err="1">
                <a:solidFill>
                  <a:srgbClr val="000000"/>
                </a:solidFill>
              </a:rPr>
              <a:t>nA</a:t>
            </a:r>
            <a:r>
              <a:rPr lang="it-IT" sz="1600" dirty="0">
                <a:solidFill>
                  <a:srgbClr val="000000"/>
                </a:solidFill>
              </a:rPr>
              <a:t> </a:t>
            </a:r>
            <a:r>
              <a:rPr lang="it-IT" sz="1600" dirty="0" err="1">
                <a:solidFill>
                  <a:srgbClr val="000000"/>
                </a:solidFill>
              </a:rPr>
              <a:t>Current</a:t>
            </a:r>
            <a:r>
              <a:rPr lang="it-IT" sz="1600" dirty="0">
                <a:solidFill>
                  <a:srgbClr val="000000"/>
                </a:solidFill>
              </a:rPr>
              <a:t> monitor </a:t>
            </a:r>
            <a:r>
              <a:rPr lang="it-IT" sz="1600" dirty="0" err="1">
                <a:solidFill>
                  <a:srgbClr val="000000"/>
                </a:solidFill>
              </a:rPr>
              <a:t>resolution</a:t>
            </a:r>
            <a:endParaRPr lang="it-IT" sz="1600" dirty="0">
              <a:solidFill>
                <a:srgbClr val="000000"/>
              </a:solidFill>
            </a:endParaRPr>
          </a:p>
          <a:p>
            <a:pPr marL="285750" indent="-285750" fontAlgn="base">
              <a:lnSpc>
                <a:spcPts val="2600"/>
              </a:lnSpc>
              <a:spcBef>
                <a:spcPts val="600"/>
              </a:spcBef>
              <a:buFont typeface="Arial" panose="020B0604020202020204" pitchFamily="34" charset="0"/>
              <a:buChar char="•"/>
            </a:pPr>
            <a:endParaRPr lang="it-IT" sz="1600" dirty="0" smtClean="0">
              <a:solidFill>
                <a:srgbClr val="000000"/>
              </a:solidFill>
            </a:endParaRPr>
          </a:p>
        </p:txBody>
      </p:sp>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27384"/>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a:t>
            </a:r>
            <a:r>
              <a:rPr lang="en-US" sz="2000" dirty="0" smtClean="0">
                <a:solidFill>
                  <a:srgbClr val="000000"/>
                </a:solidFill>
              </a:rPr>
              <a:t>Systems - Multichannel Boards</a:t>
            </a:r>
            <a:endParaRPr lang="en-US" sz="2000" dirty="0">
              <a:solidFill>
                <a:srgbClr val="000000"/>
              </a:solidFill>
            </a:endParaRPr>
          </a:p>
        </p:txBody>
      </p:sp>
      <p:sp>
        <p:nvSpPr>
          <p:cNvPr id="2" name="CasellaDiTesto 1"/>
          <p:cNvSpPr txBox="1"/>
          <p:nvPr/>
        </p:nvSpPr>
        <p:spPr>
          <a:xfrm>
            <a:off x="377194" y="692701"/>
            <a:ext cx="11719449" cy="1015663"/>
          </a:xfrm>
          <a:prstGeom prst="rect">
            <a:avLst/>
          </a:prstGeom>
          <a:noFill/>
        </p:spPr>
        <p:txBody>
          <a:bodyPr wrap="square" rtlCol="0">
            <a:spAutoFit/>
          </a:bodyPr>
          <a:lstStyle/>
          <a:p>
            <a:r>
              <a:rPr lang="it-IT" sz="2000" b="1" dirty="0" smtClean="0">
                <a:solidFill>
                  <a:srgbClr val="C00000"/>
                </a:solidFill>
              </a:rPr>
              <a:t>Solution for high </a:t>
            </a:r>
            <a:r>
              <a:rPr lang="it-IT" sz="2000" b="1" dirty="0" err="1">
                <a:solidFill>
                  <a:srgbClr val="C00000"/>
                </a:solidFill>
              </a:rPr>
              <a:t>density</a:t>
            </a:r>
            <a:r>
              <a:rPr lang="it-IT" sz="2000" b="1" dirty="0">
                <a:solidFill>
                  <a:srgbClr val="C00000"/>
                </a:solidFill>
              </a:rPr>
              <a:t> detector </a:t>
            </a:r>
            <a:r>
              <a:rPr lang="it-IT" sz="2000" b="1" dirty="0" smtClean="0">
                <a:solidFill>
                  <a:srgbClr val="C00000"/>
                </a:solidFill>
              </a:rPr>
              <a:t>arrays: </a:t>
            </a:r>
            <a:r>
              <a:rPr lang="en-US" b="1" dirty="0" smtClean="0">
                <a:solidFill>
                  <a:srgbClr val="C00000"/>
                </a:solidFill>
              </a:rPr>
              <a:t>A7040/A7042</a:t>
            </a:r>
            <a:endParaRPr lang="en-US" sz="2000" dirty="0">
              <a:solidFill>
                <a:srgbClr val="000000"/>
              </a:solidFill>
            </a:endParaRPr>
          </a:p>
          <a:p>
            <a:endParaRPr lang="en-US" sz="2000" dirty="0" smtClean="0">
              <a:solidFill>
                <a:srgbClr val="000000"/>
              </a:solidFill>
            </a:endParaRPr>
          </a:p>
          <a:p>
            <a:r>
              <a:rPr lang="it-IT" sz="2000" dirty="0" smtClean="0">
                <a:solidFill>
                  <a:srgbClr val="000000"/>
                </a:solidFill>
              </a:rPr>
              <a:t>48</a:t>
            </a:r>
            <a:r>
              <a:rPr lang="en-US" sz="2000" dirty="0" smtClean="0">
                <a:solidFill>
                  <a:srgbClr val="000000"/>
                </a:solidFill>
              </a:rPr>
              <a:t> channel, </a:t>
            </a:r>
            <a:r>
              <a:rPr lang="it-IT" sz="2000" dirty="0" smtClean="0">
                <a:solidFill>
                  <a:srgbClr val="000000"/>
                </a:solidFill>
              </a:rPr>
              <a:t>100/500 V, 500 </a:t>
            </a:r>
            <a:r>
              <a:rPr lang="it-IT" sz="2000" dirty="0" err="1">
                <a:solidFill>
                  <a:srgbClr val="000000"/>
                </a:solidFill>
              </a:rPr>
              <a:t>u</a:t>
            </a:r>
            <a:r>
              <a:rPr lang="it-IT" sz="2000" dirty="0" err="1" smtClean="0">
                <a:solidFill>
                  <a:srgbClr val="000000"/>
                </a:solidFill>
              </a:rPr>
              <a:t>A</a:t>
            </a:r>
            <a:r>
              <a:rPr lang="it-IT" sz="2000" dirty="0" smtClean="0">
                <a:solidFill>
                  <a:srgbClr val="000000"/>
                </a:solidFill>
              </a:rPr>
              <a:t> HV </a:t>
            </a:r>
            <a:r>
              <a:rPr lang="it-IT" sz="2000" dirty="0" err="1" smtClean="0">
                <a:solidFill>
                  <a:srgbClr val="000000"/>
                </a:solidFill>
              </a:rPr>
              <a:t>power</a:t>
            </a:r>
            <a:r>
              <a:rPr lang="it-IT" sz="2000" dirty="0" smtClean="0">
                <a:solidFill>
                  <a:srgbClr val="000000"/>
                </a:solidFill>
              </a:rPr>
              <a:t> </a:t>
            </a:r>
            <a:r>
              <a:rPr lang="it-IT" sz="2000" dirty="0" err="1" smtClean="0">
                <a:solidFill>
                  <a:srgbClr val="000000"/>
                </a:solidFill>
              </a:rPr>
              <a:t>supply</a:t>
            </a:r>
            <a:endParaRPr lang="en-US" sz="2000" b="1" dirty="0">
              <a:solidFill>
                <a:srgbClr val="C00000"/>
              </a:solidFill>
            </a:endParaRPr>
          </a:p>
        </p:txBody>
      </p:sp>
      <p:sp>
        <p:nvSpPr>
          <p:cNvPr id="3" name="AutoShape 4" descr="mailbox://C:/Users/gmini/AppData/Roaming/Thunderbird/Profiles/b3ov6vdc.default/Mail/pop3.caen.it/Archives.sbd/2014?number=1859007186&amp;part=1.2.21&amp;filename=A1535_02.jpg"/>
          <p:cNvSpPr>
            <a:spLocks noChangeAspect="1" noChangeArrowheads="1"/>
          </p:cNvSpPr>
          <p:nvPr/>
        </p:nvSpPr>
        <p:spPr bwMode="auto">
          <a:xfrm>
            <a:off x="207433" y="-4678363"/>
            <a:ext cx="5791200" cy="975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8452" y="1843669"/>
            <a:ext cx="91749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8" descr="mailbox://C:/Users/gmini/AppData/Roaming/Thunderbird/Profiles/b3ov6vdc.default/Mail/pop3.caen.it/Archives.sbd/2014?number=1859007186&amp;part=1.2.20&amp;filename=A1535D_02.jpg"/>
          <p:cNvSpPr>
            <a:spLocks noChangeAspect="1" noChangeArrowheads="1"/>
          </p:cNvSpPr>
          <p:nvPr/>
        </p:nvSpPr>
        <p:spPr bwMode="auto">
          <a:xfrm>
            <a:off x="207435" y="-4670425"/>
            <a:ext cx="4889500" cy="974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spTree>
    <p:extLst>
      <p:ext uri="{BB962C8B-B14F-4D97-AF65-F5344CB8AC3E}">
        <p14:creationId xmlns:p14="http://schemas.microsoft.com/office/powerpoint/2010/main" val="1634907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CasellaDiTesto 9"/>
          <p:cNvSpPr txBox="1"/>
          <p:nvPr/>
        </p:nvSpPr>
        <p:spPr>
          <a:xfrm>
            <a:off x="335363" y="1772816"/>
            <a:ext cx="8950151" cy="3067506"/>
          </a:xfrm>
          <a:prstGeom prst="rect">
            <a:avLst/>
          </a:prstGeom>
          <a:noFill/>
        </p:spPr>
        <p:txBody>
          <a:bodyPr wrap="square" rtlCol="0">
            <a:spAutoFit/>
          </a:bodyPr>
          <a:lstStyle/>
          <a:p>
            <a:pPr marL="285750" indent="-285750" fontAlgn="base">
              <a:lnSpc>
                <a:spcPts val="2600"/>
              </a:lnSpc>
              <a:buFont typeface="Arial" panose="020B0604020202020204" pitchFamily="34" charset="0"/>
              <a:buChar char="•"/>
            </a:pPr>
            <a:r>
              <a:rPr lang="en-US" sz="1600" b="1" dirty="0" smtClean="0">
                <a:solidFill>
                  <a:srgbClr val="000000"/>
                </a:solidFill>
              </a:rPr>
              <a:t>Up to 48 High </a:t>
            </a:r>
            <a:r>
              <a:rPr lang="en-US" sz="1600" b="1" dirty="0">
                <a:solidFill>
                  <a:srgbClr val="000000"/>
                </a:solidFill>
              </a:rPr>
              <a:t>Voltage </a:t>
            </a:r>
            <a:r>
              <a:rPr lang="en-US" sz="1600" b="1" dirty="0" smtClean="0">
                <a:solidFill>
                  <a:srgbClr val="C00000"/>
                </a:solidFill>
              </a:rPr>
              <a:t>independent</a:t>
            </a:r>
            <a:r>
              <a:rPr lang="en-US" sz="1600" b="1" dirty="0" smtClean="0">
                <a:solidFill>
                  <a:srgbClr val="000000"/>
                </a:solidFill>
              </a:rPr>
              <a:t> channels in one single slot board</a:t>
            </a:r>
          </a:p>
          <a:p>
            <a:pPr marL="285750" indent="-285750" fontAlgn="base">
              <a:lnSpc>
                <a:spcPts val="2600"/>
              </a:lnSpc>
              <a:buFont typeface="Arial" panose="020B0604020202020204" pitchFamily="34" charset="0"/>
              <a:buChar char="•"/>
            </a:pPr>
            <a:r>
              <a:rPr lang="en-US" sz="1600" b="1" dirty="0" smtClean="0">
                <a:solidFill>
                  <a:srgbClr val="000000"/>
                </a:solidFill>
              </a:rPr>
              <a:t>Same channel density as Distributors, but with all the advantages of independent channels</a:t>
            </a:r>
          </a:p>
          <a:p>
            <a:pPr marL="285750" indent="-285750" fontAlgn="base">
              <a:lnSpc>
                <a:spcPts val="2600"/>
              </a:lnSpc>
              <a:buFont typeface="Arial" panose="020B0604020202020204" pitchFamily="34" charset="0"/>
              <a:buChar char="•"/>
            </a:pPr>
            <a:r>
              <a:rPr lang="en-US" sz="1600" dirty="0" smtClean="0">
                <a:solidFill>
                  <a:srgbClr val="000000"/>
                </a:solidFill>
              </a:rPr>
              <a:t>Settings and safety parameters </a:t>
            </a:r>
            <a:r>
              <a:rPr lang="en-US" sz="1600" b="1" dirty="0" smtClean="0">
                <a:solidFill>
                  <a:srgbClr val="C00000"/>
                </a:solidFill>
              </a:rPr>
              <a:t>independently</a:t>
            </a:r>
            <a:r>
              <a:rPr lang="en-US" sz="1600" b="1" dirty="0" smtClean="0">
                <a:solidFill>
                  <a:srgbClr val="000000"/>
                </a:solidFill>
              </a:rPr>
              <a:t> </a:t>
            </a:r>
            <a:r>
              <a:rPr lang="en-US" sz="1600" dirty="0" smtClean="0">
                <a:solidFill>
                  <a:srgbClr val="000000"/>
                </a:solidFill>
              </a:rPr>
              <a:t>selectable</a:t>
            </a:r>
          </a:p>
          <a:p>
            <a:pPr marL="285750" indent="-285750" fontAlgn="base">
              <a:lnSpc>
                <a:spcPts val="2600"/>
              </a:lnSpc>
              <a:spcBef>
                <a:spcPts val="600"/>
              </a:spcBef>
              <a:buFont typeface="Arial" panose="020B0604020202020204" pitchFamily="34" charset="0"/>
              <a:buChar char="•"/>
            </a:pPr>
            <a:r>
              <a:rPr lang="en-US" sz="1600" dirty="0" err="1" smtClean="0">
                <a:solidFill>
                  <a:srgbClr val="000000"/>
                </a:solidFill>
              </a:rPr>
              <a:t>Radiall</a:t>
            </a:r>
            <a:r>
              <a:rPr lang="en-US" sz="1600" dirty="0" smtClean="0">
                <a:solidFill>
                  <a:srgbClr val="000000"/>
                </a:solidFill>
              </a:rPr>
              <a:t> </a:t>
            </a:r>
            <a:r>
              <a:rPr lang="en-US" sz="1600" dirty="0">
                <a:solidFill>
                  <a:srgbClr val="000000"/>
                </a:solidFill>
              </a:rPr>
              <a:t>52 pin or SHV coaxial </a:t>
            </a:r>
            <a:r>
              <a:rPr lang="en-US" sz="1600" dirty="0" smtClean="0">
                <a:solidFill>
                  <a:srgbClr val="000000"/>
                </a:solidFill>
              </a:rPr>
              <a:t>connectors </a:t>
            </a:r>
          </a:p>
          <a:p>
            <a:pPr marL="285750" indent="-285750" fontAlgn="base">
              <a:lnSpc>
                <a:spcPts val="2600"/>
              </a:lnSpc>
              <a:spcBef>
                <a:spcPts val="600"/>
              </a:spcBef>
              <a:buFont typeface="Arial" panose="020B0604020202020204" pitchFamily="34" charset="0"/>
              <a:buChar char="•"/>
            </a:pPr>
            <a:r>
              <a:rPr lang="it-IT" sz="1600" dirty="0" smtClean="0">
                <a:solidFill>
                  <a:srgbClr val="000000"/>
                </a:solidFill>
              </a:rPr>
              <a:t>5 </a:t>
            </a:r>
            <a:r>
              <a:rPr lang="it-IT" sz="1600" dirty="0" err="1">
                <a:solidFill>
                  <a:srgbClr val="000000"/>
                </a:solidFill>
              </a:rPr>
              <a:t>mV</a:t>
            </a:r>
            <a:r>
              <a:rPr lang="it-IT" sz="1600" dirty="0">
                <a:solidFill>
                  <a:srgbClr val="000000"/>
                </a:solidFill>
              </a:rPr>
              <a:t> V</a:t>
            </a:r>
            <a:r>
              <a:rPr lang="it-IT" sz="1600" dirty="0" smtClean="0">
                <a:solidFill>
                  <a:srgbClr val="000000"/>
                </a:solidFill>
              </a:rPr>
              <a:t>oltage </a:t>
            </a:r>
            <a:r>
              <a:rPr lang="it-IT" sz="1600" dirty="0">
                <a:solidFill>
                  <a:srgbClr val="000000"/>
                </a:solidFill>
              </a:rPr>
              <a:t>monitor </a:t>
            </a:r>
            <a:r>
              <a:rPr lang="it-IT" sz="1600" dirty="0" err="1" smtClean="0">
                <a:solidFill>
                  <a:srgbClr val="000000"/>
                </a:solidFill>
              </a:rPr>
              <a:t>resolution</a:t>
            </a:r>
            <a:r>
              <a:rPr lang="it-IT" sz="1600" dirty="0" smtClean="0">
                <a:solidFill>
                  <a:srgbClr val="000000"/>
                </a:solidFill>
              </a:rPr>
              <a:t> </a:t>
            </a:r>
          </a:p>
          <a:p>
            <a:pPr marL="285750" indent="-285750" fontAlgn="base">
              <a:lnSpc>
                <a:spcPts val="2600"/>
              </a:lnSpc>
              <a:spcBef>
                <a:spcPts val="600"/>
              </a:spcBef>
              <a:buFont typeface="Arial" panose="020B0604020202020204" pitchFamily="34" charset="0"/>
              <a:buChar char="•"/>
            </a:pPr>
            <a:r>
              <a:rPr lang="it-IT" sz="1600" dirty="0">
                <a:solidFill>
                  <a:srgbClr val="000000"/>
                </a:solidFill>
              </a:rPr>
              <a:t>2</a:t>
            </a:r>
            <a:r>
              <a:rPr lang="it-IT" sz="1600" dirty="0" smtClean="0">
                <a:solidFill>
                  <a:srgbClr val="000000"/>
                </a:solidFill>
              </a:rPr>
              <a:t> </a:t>
            </a:r>
            <a:r>
              <a:rPr lang="it-IT" sz="1600" dirty="0" err="1">
                <a:solidFill>
                  <a:srgbClr val="000000"/>
                </a:solidFill>
              </a:rPr>
              <a:t>nA</a:t>
            </a:r>
            <a:r>
              <a:rPr lang="it-IT" sz="1600" dirty="0">
                <a:solidFill>
                  <a:srgbClr val="000000"/>
                </a:solidFill>
              </a:rPr>
              <a:t> </a:t>
            </a:r>
            <a:r>
              <a:rPr lang="it-IT" sz="1600" dirty="0" err="1">
                <a:solidFill>
                  <a:srgbClr val="000000"/>
                </a:solidFill>
              </a:rPr>
              <a:t>C</a:t>
            </a:r>
            <a:r>
              <a:rPr lang="it-IT" sz="1600" dirty="0" err="1" smtClean="0">
                <a:solidFill>
                  <a:srgbClr val="000000"/>
                </a:solidFill>
              </a:rPr>
              <a:t>urrent</a:t>
            </a:r>
            <a:r>
              <a:rPr lang="it-IT" sz="1600" dirty="0" smtClean="0">
                <a:solidFill>
                  <a:srgbClr val="000000"/>
                </a:solidFill>
              </a:rPr>
              <a:t> </a:t>
            </a:r>
            <a:r>
              <a:rPr lang="it-IT" sz="1600" dirty="0">
                <a:solidFill>
                  <a:srgbClr val="000000"/>
                </a:solidFill>
              </a:rPr>
              <a:t>monitor </a:t>
            </a:r>
            <a:r>
              <a:rPr lang="it-IT" sz="1600" dirty="0" err="1" smtClean="0">
                <a:solidFill>
                  <a:srgbClr val="000000"/>
                </a:solidFill>
              </a:rPr>
              <a:t>resolution</a:t>
            </a:r>
            <a:endParaRPr lang="it-IT" sz="1600" dirty="0" smtClean="0">
              <a:solidFill>
                <a:srgbClr val="000000"/>
              </a:solidFill>
            </a:endParaRPr>
          </a:p>
          <a:p>
            <a:pPr fontAlgn="base">
              <a:lnSpc>
                <a:spcPts val="2600"/>
              </a:lnSpc>
              <a:spcBef>
                <a:spcPts val="600"/>
              </a:spcBef>
            </a:pPr>
            <a:r>
              <a:rPr lang="it-IT" sz="1600" b="1" dirty="0" smtClean="0">
                <a:solidFill>
                  <a:srgbClr val="C00000"/>
                </a:solidFill>
              </a:rPr>
              <a:t>			</a:t>
            </a:r>
            <a:endParaRPr lang="it-IT" sz="2000" b="1" dirty="0">
              <a:solidFill>
                <a:srgbClr val="C00000"/>
              </a:solidFill>
            </a:endParaRPr>
          </a:p>
        </p:txBody>
      </p:sp>
      <p:pic>
        <p:nvPicPr>
          <p:cNvPr id="410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8158" y="2132856"/>
            <a:ext cx="1686265" cy="336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27384"/>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a:t>
            </a:r>
            <a:r>
              <a:rPr lang="en-US" sz="2000" dirty="0" smtClean="0">
                <a:solidFill>
                  <a:srgbClr val="000000"/>
                </a:solidFill>
              </a:rPr>
              <a:t>Systems - Multichannel Boards</a:t>
            </a:r>
            <a:endParaRPr lang="en-US" sz="2000" dirty="0">
              <a:solidFill>
                <a:srgbClr val="000000"/>
              </a:solidFill>
            </a:endParaRPr>
          </a:p>
        </p:txBody>
      </p:sp>
      <p:sp>
        <p:nvSpPr>
          <p:cNvPr id="2" name="CasellaDiTesto 1"/>
          <p:cNvSpPr txBox="1"/>
          <p:nvPr/>
        </p:nvSpPr>
        <p:spPr>
          <a:xfrm>
            <a:off x="377191" y="692701"/>
            <a:ext cx="11233580" cy="1015663"/>
          </a:xfrm>
          <a:prstGeom prst="rect">
            <a:avLst/>
          </a:prstGeom>
          <a:noFill/>
        </p:spPr>
        <p:txBody>
          <a:bodyPr wrap="square" rtlCol="0">
            <a:spAutoFit/>
          </a:bodyPr>
          <a:lstStyle/>
          <a:p>
            <a:r>
              <a:rPr lang="en-US" sz="2000" b="1" dirty="0" smtClean="0">
                <a:solidFill>
                  <a:srgbClr val="C00000"/>
                </a:solidFill>
              </a:rPr>
              <a:t>Solution for large PMT Arrays: A7030</a:t>
            </a:r>
            <a:endParaRPr lang="en-US" sz="2000" dirty="0">
              <a:solidFill>
                <a:srgbClr val="000000"/>
              </a:solidFill>
            </a:endParaRPr>
          </a:p>
          <a:p>
            <a:endParaRPr lang="en-US" sz="2000" b="1" dirty="0" smtClean="0">
              <a:solidFill>
                <a:srgbClr val="C00000"/>
              </a:solidFill>
            </a:endParaRPr>
          </a:p>
          <a:p>
            <a:r>
              <a:rPr lang="it-IT" sz="2000" dirty="0" smtClean="0">
                <a:solidFill>
                  <a:srgbClr val="000000"/>
                </a:solidFill>
              </a:rPr>
              <a:t>12/24/36/48</a:t>
            </a:r>
            <a:r>
              <a:rPr lang="en-US" sz="2000" dirty="0" smtClean="0">
                <a:solidFill>
                  <a:srgbClr val="000000"/>
                </a:solidFill>
              </a:rPr>
              <a:t> channel, </a:t>
            </a:r>
            <a:r>
              <a:rPr lang="it-IT" sz="2000" dirty="0" smtClean="0">
                <a:solidFill>
                  <a:srgbClr val="000000"/>
                </a:solidFill>
              </a:rPr>
              <a:t>3 </a:t>
            </a:r>
            <a:r>
              <a:rPr lang="it-IT" sz="2000" dirty="0" err="1" smtClean="0">
                <a:solidFill>
                  <a:srgbClr val="000000"/>
                </a:solidFill>
              </a:rPr>
              <a:t>kV</a:t>
            </a:r>
            <a:r>
              <a:rPr lang="it-IT" sz="2000" dirty="0" smtClean="0">
                <a:solidFill>
                  <a:srgbClr val="000000"/>
                </a:solidFill>
              </a:rPr>
              <a:t>/1 </a:t>
            </a:r>
            <a:r>
              <a:rPr lang="it-IT" sz="2000" dirty="0" err="1" smtClean="0">
                <a:solidFill>
                  <a:srgbClr val="000000"/>
                </a:solidFill>
              </a:rPr>
              <a:t>mA</a:t>
            </a:r>
            <a:r>
              <a:rPr lang="it-IT" sz="2000" dirty="0" smtClean="0">
                <a:solidFill>
                  <a:srgbClr val="000000"/>
                </a:solidFill>
              </a:rPr>
              <a:t>  (1.5 W </a:t>
            </a:r>
            <a:r>
              <a:rPr lang="it-IT" sz="2000" dirty="0" err="1" smtClean="0">
                <a:solidFill>
                  <a:srgbClr val="000000"/>
                </a:solidFill>
              </a:rPr>
              <a:t>max</a:t>
            </a:r>
            <a:r>
              <a:rPr lang="it-IT" sz="2000" dirty="0" smtClean="0">
                <a:solidFill>
                  <a:srgbClr val="000000"/>
                </a:solidFill>
              </a:rPr>
              <a:t>) HV </a:t>
            </a:r>
            <a:r>
              <a:rPr lang="it-IT" sz="2000" dirty="0" err="1" smtClean="0">
                <a:solidFill>
                  <a:srgbClr val="000000"/>
                </a:solidFill>
              </a:rPr>
              <a:t>power</a:t>
            </a:r>
            <a:r>
              <a:rPr lang="it-IT" sz="2000" dirty="0" smtClean="0">
                <a:solidFill>
                  <a:srgbClr val="000000"/>
                </a:solidFill>
              </a:rPr>
              <a:t> </a:t>
            </a:r>
            <a:r>
              <a:rPr lang="it-IT" sz="2000" dirty="0" err="1" smtClean="0">
                <a:solidFill>
                  <a:srgbClr val="000000"/>
                </a:solidFill>
              </a:rPr>
              <a:t>supply</a:t>
            </a:r>
            <a:endParaRPr lang="en-US" sz="2000" b="1" dirty="0">
              <a:solidFill>
                <a:srgbClr val="C00000"/>
              </a:solidFill>
            </a:endParaRPr>
          </a:p>
        </p:txBody>
      </p:sp>
      <p:sp>
        <p:nvSpPr>
          <p:cNvPr id="3" name="AutoShape 4" descr="mailbox://C:/Users/gmini/AppData/Roaming/Thunderbird/Profiles/b3ov6vdc.default/Mail/pop3.caen.it/Archives.sbd/2014?number=1859007186&amp;part=1.2.21&amp;filename=A1535_02.jpg"/>
          <p:cNvSpPr>
            <a:spLocks noChangeAspect="1" noChangeArrowheads="1"/>
          </p:cNvSpPr>
          <p:nvPr/>
        </p:nvSpPr>
        <p:spPr bwMode="auto">
          <a:xfrm>
            <a:off x="207433" y="-4678363"/>
            <a:ext cx="5791200" cy="975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9192" y="2106666"/>
            <a:ext cx="2009473"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1168" y="2132856"/>
            <a:ext cx="91749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8" descr="mailbox://C:/Users/gmini/AppData/Roaming/Thunderbird/Profiles/b3ov6vdc.default/Mail/pop3.caen.it/Archives.sbd/2014?number=1859007186&amp;part=1.2.20&amp;filename=A1535D_02.jpg"/>
          <p:cNvSpPr>
            <a:spLocks noChangeAspect="1" noChangeArrowheads="1"/>
          </p:cNvSpPr>
          <p:nvPr/>
        </p:nvSpPr>
        <p:spPr bwMode="auto">
          <a:xfrm>
            <a:off x="207435" y="-4670425"/>
            <a:ext cx="4889500" cy="974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spTree>
    <p:extLst>
      <p:ext uri="{BB962C8B-B14F-4D97-AF65-F5344CB8AC3E}">
        <p14:creationId xmlns:p14="http://schemas.microsoft.com/office/powerpoint/2010/main" val="260890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9093" y="2204864"/>
            <a:ext cx="91749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239353" y="2451279"/>
            <a:ext cx="10219739" cy="3247043"/>
          </a:xfrm>
          <a:prstGeom prst="rect">
            <a:avLst/>
          </a:prstGeom>
          <a:noFill/>
        </p:spPr>
        <p:txBody>
          <a:bodyPr wrap="square" rtlCol="0">
            <a:spAutoFit/>
          </a:bodyPr>
          <a:lstStyle/>
          <a:p>
            <a:pPr marL="285750" indent="-285750" fontAlgn="base">
              <a:lnSpc>
                <a:spcPts val="2600"/>
              </a:lnSpc>
              <a:buFont typeface="Arial" panose="020B0604020202020204" pitchFamily="34" charset="0"/>
              <a:buChar char="•"/>
            </a:pPr>
            <a:r>
              <a:rPr lang="en-US" sz="1600" b="1" dirty="0" smtClean="0">
                <a:solidFill>
                  <a:srgbClr val="000000"/>
                </a:solidFill>
              </a:rPr>
              <a:t>Up to 32 High Voltage, High Power independent channels in one single slot board</a:t>
            </a:r>
          </a:p>
          <a:p>
            <a:pPr marL="285750" indent="-285750" fontAlgn="base">
              <a:lnSpc>
                <a:spcPts val="2600"/>
              </a:lnSpc>
              <a:buFont typeface="Arial" panose="020B0604020202020204" pitchFamily="34" charset="0"/>
              <a:buChar char="•"/>
            </a:pPr>
            <a:r>
              <a:rPr lang="en-US" sz="1600" dirty="0" smtClean="0">
                <a:solidFill>
                  <a:srgbClr val="000000"/>
                </a:solidFill>
              </a:rPr>
              <a:t>Settings and safety parameters </a:t>
            </a:r>
            <a:r>
              <a:rPr lang="en-US" sz="1600" b="1" dirty="0" smtClean="0">
                <a:solidFill>
                  <a:srgbClr val="C00000"/>
                </a:solidFill>
              </a:rPr>
              <a:t>independently</a:t>
            </a:r>
            <a:r>
              <a:rPr lang="en-US" sz="1600" dirty="0" smtClean="0">
                <a:solidFill>
                  <a:srgbClr val="000000"/>
                </a:solidFill>
              </a:rPr>
              <a:t> selectable:</a:t>
            </a:r>
          </a:p>
          <a:p>
            <a:pPr marL="742950" lvl="1" indent="-285750" fontAlgn="base">
              <a:lnSpc>
                <a:spcPts val="2600"/>
              </a:lnSpc>
              <a:buFont typeface="Wingdings" panose="05000000000000000000" pitchFamily="2" charset="2"/>
              <a:buChar char="ü"/>
            </a:pPr>
            <a:r>
              <a:rPr lang="en-US" sz="1600" dirty="0" smtClean="0">
                <a:solidFill>
                  <a:srgbClr val="000000"/>
                </a:solidFill>
              </a:rPr>
              <a:t>Output </a:t>
            </a:r>
            <a:r>
              <a:rPr lang="en-US" sz="1600" dirty="0">
                <a:solidFill>
                  <a:srgbClr val="000000"/>
                </a:solidFill>
              </a:rPr>
              <a:t>voltage (</a:t>
            </a:r>
            <a:r>
              <a:rPr lang="en-US" sz="1600" dirty="0" smtClean="0">
                <a:solidFill>
                  <a:srgbClr val="000000"/>
                </a:solidFill>
              </a:rPr>
              <a:t>5 </a:t>
            </a:r>
            <a:r>
              <a:rPr lang="en-US" sz="1600" dirty="0">
                <a:solidFill>
                  <a:srgbClr val="000000"/>
                </a:solidFill>
              </a:rPr>
              <a:t>mV </a:t>
            </a:r>
            <a:r>
              <a:rPr lang="en-US" sz="1600" dirty="0" smtClean="0">
                <a:solidFill>
                  <a:srgbClr val="000000"/>
                </a:solidFill>
              </a:rPr>
              <a:t>set/mon resolution) </a:t>
            </a:r>
          </a:p>
          <a:p>
            <a:pPr marL="742950" lvl="1" indent="-285750" fontAlgn="base">
              <a:lnSpc>
                <a:spcPts val="2600"/>
              </a:lnSpc>
              <a:buFont typeface="Wingdings" panose="05000000000000000000" pitchFamily="2" charset="2"/>
              <a:buChar char="ü"/>
            </a:pPr>
            <a:r>
              <a:rPr lang="en-US" sz="1600" dirty="0" smtClean="0">
                <a:solidFill>
                  <a:srgbClr val="000000"/>
                </a:solidFill>
              </a:rPr>
              <a:t>Current </a:t>
            </a:r>
            <a:r>
              <a:rPr lang="en-US" sz="1600" dirty="0">
                <a:solidFill>
                  <a:srgbClr val="000000"/>
                </a:solidFill>
              </a:rPr>
              <a:t>limit (</a:t>
            </a:r>
            <a:r>
              <a:rPr lang="en-US" sz="1600" dirty="0" smtClean="0">
                <a:solidFill>
                  <a:srgbClr val="000000"/>
                </a:solidFill>
              </a:rPr>
              <a:t>1 </a:t>
            </a:r>
            <a:r>
              <a:rPr lang="en-US" sz="1600" dirty="0" err="1">
                <a:solidFill>
                  <a:srgbClr val="000000"/>
                </a:solidFill>
              </a:rPr>
              <a:t>nA</a:t>
            </a:r>
            <a:r>
              <a:rPr lang="en-US" sz="1600" dirty="0">
                <a:solidFill>
                  <a:srgbClr val="000000"/>
                </a:solidFill>
              </a:rPr>
              <a:t> </a:t>
            </a:r>
            <a:r>
              <a:rPr lang="en-US" sz="1600" dirty="0" smtClean="0">
                <a:solidFill>
                  <a:srgbClr val="000000"/>
                </a:solidFill>
              </a:rPr>
              <a:t>resolution, x10 zoom option available) </a:t>
            </a:r>
          </a:p>
          <a:p>
            <a:pPr marL="742950" lvl="1" indent="-285750" fontAlgn="base">
              <a:lnSpc>
                <a:spcPts val="2600"/>
              </a:lnSpc>
              <a:buFont typeface="Wingdings" panose="05000000000000000000" pitchFamily="2" charset="2"/>
              <a:buChar char="ü"/>
            </a:pPr>
            <a:r>
              <a:rPr lang="en-US" sz="1600" dirty="0" smtClean="0">
                <a:solidFill>
                  <a:srgbClr val="000000"/>
                </a:solidFill>
              </a:rPr>
              <a:t>Ramp </a:t>
            </a:r>
            <a:r>
              <a:rPr lang="en-US" sz="1600" dirty="0">
                <a:solidFill>
                  <a:srgbClr val="000000"/>
                </a:solidFill>
              </a:rPr>
              <a:t>up/down (1÷500 </a:t>
            </a:r>
            <a:r>
              <a:rPr lang="en-US" sz="1600" dirty="0" smtClean="0">
                <a:solidFill>
                  <a:srgbClr val="000000"/>
                </a:solidFill>
              </a:rPr>
              <a:t>Volt/sec) </a:t>
            </a:r>
          </a:p>
          <a:p>
            <a:pPr marL="742950" lvl="1" indent="-285750" fontAlgn="base">
              <a:lnSpc>
                <a:spcPts val="2600"/>
              </a:lnSpc>
              <a:buFont typeface="Wingdings" panose="05000000000000000000" pitchFamily="2" charset="2"/>
              <a:buChar char="ü"/>
            </a:pPr>
            <a:r>
              <a:rPr lang="en-US" sz="1600" dirty="0" smtClean="0">
                <a:solidFill>
                  <a:srgbClr val="000000"/>
                </a:solidFill>
              </a:rPr>
              <a:t>TRIP time</a:t>
            </a:r>
          </a:p>
          <a:p>
            <a:pPr marL="285750" indent="-285750" fontAlgn="base">
              <a:lnSpc>
                <a:spcPts val="2600"/>
              </a:lnSpc>
              <a:buFont typeface="Arial" panose="020B0604020202020204" pitchFamily="34" charset="0"/>
              <a:buChar char="•"/>
            </a:pPr>
            <a:r>
              <a:rPr lang="it-IT" sz="1600" b="1" dirty="0" smtClean="0">
                <a:solidFill>
                  <a:srgbClr val="000000"/>
                </a:solidFill>
              </a:rPr>
              <a:t>Up to 3.5 </a:t>
            </a:r>
            <a:r>
              <a:rPr lang="it-IT" sz="1600" b="1" dirty="0" err="1" smtClean="0">
                <a:solidFill>
                  <a:srgbClr val="000000"/>
                </a:solidFill>
              </a:rPr>
              <a:t>kV</a:t>
            </a:r>
            <a:r>
              <a:rPr lang="it-IT" sz="1600" b="1" dirty="0" smtClean="0">
                <a:solidFill>
                  <a:srgbClr val="000000"/>
                </a:solidFill>
              </a:rPr>
              <a:t>, up to </a:t>
            </a:r>
            <a:r>
              <a:rPr lang="en-US" sz="1600" b="1" dirty="0" smtClean="0">
                <a:solidFill>
                  <a:srgbClr val="000000"/>
                </a:solidFill>
              </a:rPr>
              <a:t>1.5 mA (</a:t>
            </a:r>
            <a:r>
              <a:rPr lang="en-US" sz="1400" b="1" dirty="0">
                <a:solidFill>
                  <a:srgbClr val="000000"/>
                </a:solidFill>
              </a:rPr>
              <a:t>4</a:t>
            </a:r>
            <a:r>
              <a:rPr lang="en-US" sz="1400" b="1" dirty="0" smtClean="0">
                <a:solidFill>
                  <a:srgbClr val="000000"/>
                </a:solidFill>
              </a:rPr>
              <a:t> W max</a:t>
            </a:r>
            <a:r>
              <a:rPr lang="en-US" sz="1600" b="1" dirty="0" smtClean="0">
                <a:solidFill>
                  <a:srgbClr val="000000"/>
                </a:solidFill>
              </a:rPr>
              <a:t>) or</a:t>
            </a:r>
            <a:r>
              <a:rPr lang="it-IT" sz="1600" b="1" dirty="0" smtClean="0">
                <a:solidFill>
                  <a:srgbClr val="000000"/>
                </a:solidFill>
              </a:rPr>
              <a:t> </a:t>
            </a:r>
            <a:r>
              <a:rPr lang="en-US" sz="1600" b="1" dirty="0" smtClean="0">
                <a:solidFill>
                  <a:srgbClr val="000000"/>
                </a:solidFill>
              </a:rPr>
              <a:t>3.5 </a:t>
            </a:r>
            <a:r>
              <a:rPr lang="en-US" sz="1600" b="1" dirty="0">
                <a:solidFill>
                  <a:srgbClr val="000000"/>
                </a:solidFill>
              </a:rPr>
              <a:t>mA </a:t>
            </a:r>
            <a:r>
              <a:rPr lang="en-US" sz="1600" b="1" dirty="0" smtClean="0">
                <a:solidFill>
                  <a:srgbClr val="000000"/>
                </a:solidFill>
              </a:rPr>
              <a:t>(</a:t>
            </a:r>
            <a:r>
              <a:rPr lang="en-US" sz="1400" b="1" dirty="0" smtClean="0">
                <a:solidFill>
                  <a:srgbClr val="000000"/>
                </a:solidFill>
              </a:rPr>
              <a:t>9 </a:t>
            </a:r>
            <a:r>
              <a:rPr lang="en-US" sz="1400" b="1" dirty="0">
                <a:solidFill>
                  <a:srgbClr val="000000"/>
                </a:solidFill>
              </a:rPr>
              <a:t>W max</a:t>
            </a:r>
            <a:r>
              <a:rPr lang="en-US" sz="1600" b="1" dirty="0">
                <a:solidFill>
                  <a:srgbClr val="000000"/>
                </a:solidFill>
              </a:rPr>
              <a:t>)  </a:t>
            </a:r>
            <a:r>
              <a:rPr lang="en-US" sz="1600" b="1" dirty="0" smtClean="0">
                <a:solidFill>
                  <a:srgbClr val="C00000"/>
                </a:solidFill>
              </a:rPr>
              <a:t>per channel</a:t>
            </a:r>
          </a:p>
          <a:p>
            <a:pPr marL="285750" indent="-285750" fontAlgn="base">
              <a:lnSpc>
                <a:spcPts val="2600"/>
              </a:lnSpc>
              <a:spcBef>
                <a:spcPts val="600"/>
              </a:spcBef>
              <a:buFont typeface="Arial" panose="020B0604020202020204" pitchFamily="34" charset="0"/>
              <a:buChar char="•"/>
            </a:pPr>
            <a:r>
              <a:rPr lang="en-US" sz="1600" dirty="0" err="1" smtClean="0">
                <a:solidFill>
                  <a:srgbClr val="000000"/>
                </a:solidFill>
              </a:rPr>
              <a:t>Radiall</a:t>
            </a:r>
            <a:r>
              <a:rPr lang="en-US" sz="1600" dirty="0" smtClean="0">
                <a:solidFill>
                  <a:srgbClr val="000000"/>
                </a:solidFill>
              </a:rPr>
              <a:t> </a:t>
            </a:r>
            <a:r>
              <a:rPr lang="en-US" sz="1600" dirty="0">
                <a:solidFill>
                  <a:srgbClr val="000000"/>
                </a:solidFill>
              </a:rPr>
              <a:t>52 </a:t>
            </a:r>
            <a:r>
              <a:rPr lang="en-US" sz="1600" dirty="0" smtClean="0">
                <a:solidFill>
                  <a:srgbClr val="000000"/>
                </a:solidFill>
              </a:rPr>
              <a:t>pin connector</a:t>
            </a:r>
          </a:p>
          <a:p>
            <a:pPr fontAlgn="base">
              <a:lnSpc>
                <a:spcPts val="2600"/>
              </a:lnSpc>
              <a:spcBef>
                <a:spcPts val="600"/>
              </a:spcBef>
            </a:pPr>
            <a:r>
              <a:rPr lang="it-IT" sz="1600" b="1" dirty="0" smtClean="0">
                <a:solidFill>
                  <a:srgbClr val="C00000"/>
                </a:solidFill>
              </a:rPr>
              <a:t>		</a:t>
            </a:r>
            <a:endParaRPr lang="it-IT" sz="2000" b="1" dirty="0">
              <a:solidFill>
                <a:srgbClr val="C00000"/>
              </a:solidFill>
            </a:endParaRPr>
          </a:p>
        </p:txBody>
      </p:sp>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27384"/>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a:t>
            </a:r>
            <a:r>
              <a:rPr lang="en-US" sz="2000" dirty="0" smtClean="0">
                <a:solidFill>
                  <a:srgbClr val="000000"/>
                </a:solidFill>
              </a:rPr>
              <a:t>Systems - Multichannel Boards</a:t>
            </a:r>
            <a:endParaRPr lang="en-US" sz="2000" dirty="0">
              <a:solidFill>
                <a:srgbClr val="000000"/>
              </a:solidFill>
            </a:endParaRPr>
          </a:p>
        </p:txBody>
      </p:sp>
      <p:sp>
        <p:nvSpPr>
          <p:cNvPr id="2" name="CasellaDiTesto 1"/>
          <p:cNvSpPr txBox="1"/>
          <p:nvPr/>
        </p:nvSpPr>
        <p:spPr>
          <a:xfrm>
            <a:off x="239351" y="1948770"/>
            <a:ext cx="11233580" cy="400110"/>
          </a:xfrm>
          <a:prstGeom prst="rect">
            <a:avLst/>
          </a:prstGeom>
          <a:noFill/>
        </p:spPr>
        <p:txBody>
          <a:bodyPr wrap="square" rtlCol="0">
            <a:spAutoFit/>
          </a:bodyPr>
          <a:lstStyle/>
          <a:p>
            <a:r>
              <a:rPr lang="en-US" sz="2000" b="1" dirty="0" smtClean="0">
                <a:solidFill>
                  <a:srgbClr val="C00000"/>
                </a:solidFill>
              </a:rPr>
              <a:t>A7435</a:t>
            </a:r>
            <a:r>
              <a:rPr lang="en-US" sz="2000" dirty="0" smtClean="0">
                <a:solidFill>
                  <a:srgbClr val="000000"/>
                </a:solidFill>
              </a:rPr>
              <a:t>:</a:t>
            </a:r>
            <a:r>
              <a:rPr lang="en-US" sz="2000" b="1" dirty="0" smtClean="0">
                <a:solidFill>
                  <a:srgbClr val="C00000"/>
                </a:solidFill>
              </a:rPr>
              <a:t> </a:t>
            </a:r>
            <a:r>
              <a:rPr lang="it-IT" sz="2000" dirty="0" smtClean="0">
                <a:solidFill>
                  <a:srgbClr val="000000"/>
                </a:solidFill>
              </a:rPr>
              <a:t>24</a:t>
            </a:r>
            <a:r>
              <a:rPr lang="en-US" sz="2000" dirty="0" smtClean="0">
                <a:solidFill>
                  <a:srgbClr val="000000"/>
                </a:solidFill>
              </a:rPr>
              <a:t> channel, </a:t>
            </a:r>
            <a:r>
              <a:rPr lang="it-IT" sz="2000" dirty="0" smtClean="0">
                <a:solidFill>
                  <a:srgbClr val="000000"/>
                </a:solidFill>
              </a:rPr>
              <a:t>3.5 </a:t>
            </a:r>
            <a:r>
              <a:rPr lang="it-IT" sz="2000" dirty="0" err="1" smtClean="0">
                <a:solidFill>
                  <a:srgbClr val="000000"/>
                </a:solidFill>
              </a:rPr>
              <a:t>kV</a:t>
            </a:r>
            <a:r>
              <a:rPr lang="it-IT" sz="2000" dirty="0" smtClean="0">
                <a:solidFill>
                  <a:srgbClr val="000000"/>
                </a:solidFill>
              </a:rPr>
              <a:t>/3.5 </a:t>
            </a:r>
            <a:r>
              <a:rPr lang="it-IT" sz="2000" dirty="0" err="1" smtClean="0">
                <a:solidFill>
                  <a:srgbClr val="000000"/>
                </a:solidFill>
              </a:rPr>
              <a:t>mA</a:t>
            </a:r>
            <a:r>
              <a:rPr lang="it-IT" sz="2000" dirty="0" smtClean="0">
                <a:solidFill>
                  <a:srgbClr val="000000"/>
                </a:solidFill>
              </a:rPr>
              <a:t> HV </a:t>
            </a:r>
            <a:r>
              <a:rPr lang="it-IT" sz="2000" dirty="0" err="1" smtClean="0">
                <a:solidFill>
                  <a:srgbClr val="000000"/>
                </a:solidFill>
              </a:rPr>
              <a:t>power</a:t>
            </a:r>
            <a:r>
              <a:rPr lang="it-IT" sz="2000" dirty="0" smtClean="0">
                <a:solidFill>
                  <a:srgbClr val="000000"/>
                </a:solidFill>
              </a:rPr>
              <a:t> </a:t>
            </a:r>
            <a:r>
              <a:rPr lang="it-IT" sz="2000" dirty="0" err="1" smtClean="0">
                <a:solidFill>
                  <a:srgbClr val="000000"/>
                </a:solidFill>
              </a:rPr>
              <a:t>supply</a:t>
            </a:r>
            <a:endParaRPr lang="en-US" sz="2000" b="1" dirty="0">
              <a:solidFill>
                <a:srgbClr val="C00000"/>
              </a:solidFill>
            </a:endParaRPr>
          </a:p>
        </p:txBody>
      </p:sp>
      <p:sp>
        <p:nvSpPr>
          <p:cNvPr id="3" name="AutoShape 4" descr="mailbox://C:/Users/gmini/AppData/Roaming/Thunderbird/Profiles/b3ov6vdc.default/Mail/pop3.caen.it/Archives.sbd/2014?number=1859007186&amp;part=1.2.21&amp;filename=A1535_02.jpg"/>
          <p:cNvSpPr>
            <a:spLocks noChangeAspect="1" noChangeArrowheads="1"/>
          </p:cNvSpPr>
          <p:nvPr/>
        </p:nvSpPr>
        <p:spPr bwMode="auto">
          <a:xfrm>
            <a:off x="207433" y="-4678363"/>
            <a:ext cx="5791200" cy="975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1168" y="2204864"/>
            <a:ext cx="91749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8" descr="mailbox://C:/Users/gmini/AppData/Roaming/Thunderbird/Profiles/b3ov6vdc.default/Mail/pop3.caen.it/Archives.sbd/2014?number=1859007186&amp;part=1.2.20&amp;filename=A1535D_02.jpg"/>
          <p:cNvSpPr>
            <a:spLocks noChangeAspect="1" noChangeArrowheads="1"/>
          </p:cNvSpPr>
          <p:nvPr/>
        </p:nvSpPr>
        <p:spPr bwMode="auto">
          <a:xfrm>
            <a:off x="207435" y="-4670425"/>
            <a:ext cx="4889500" cy="974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sp>
        <p:nvSpPr>
          <p:cNvPr id="15" name="CasellaDiTesto 14"/>
          <p:cNvSpPr txBox="1"/>
          <p:nvPr/>
        </p:nvSpPr>
        <p:spPr>
          <a:xfrm>
            <a:off x="239351" y="1618347"/>
            <a:ext cx="11233580" cy="400110"/>
          </a:xfrm>
          <a:prstGeom prst="rect">
            <a:avLst/>
          </a:prstGeom>
          <a:noFill/>
        </p:spPr>
        <p:txBody>
          <a:bodyPr wrap="square" rtlCol="0">
            <a:spAutoFit/>
          </a:bodyPr>
          <a:lstStyle/>
          <a:p>
            <a:r>
              <a:rPr lang="en-US" sz="2000" b="1" dirty="0" smtClean="0">
                <a:solidFill>
                  <a:srgbClr val="C00000"/>
                </a:solidFill>
              </a:rPr>
              <a:t>A7236</a:t>
            </a:r>
            <a:r>
              <a:rPr lang="en-US" sz="2000" dirty="0" smtClean="0">
                <a:solidFill>
                  <a:srgbClr val="000000"/>
                </a:solidFill>
              </a:rPr>
              <a:t>:</a:t>
            </a:r>
            <a:r>
              <a:rPr lang="en-US" sz="2000" b="1" dirty="0" smtClean="0">
                <a:solidFill>
                  <a:srgbClr val="C00000"/>
                </a:solidFill>
              </a:rPr>
              <a:t> </a:t>
            </a:r>
            <a:r>
              <a:rPr lang="it-IT" sz="2000" dirty="0" smtClean="0">
                <a:solidFill>
                  <a:srgbClr val="000000"/>
                </a:solidFill>
              </a:rPr>
              <a:t>32</a:t>
            </a:r>
            <a:r>
              <a:rPr lang="en-US" sz="2000" dirty="0" smtClean="0">
                <a:solidFill>
                  <a:srgbClr val="000000"/>
                </a:solidFill>
              </a:rPr>
              <a:t> channel, </a:t>
            </a:r>
            <a:r>
              <a:rPr lang="it-IT" sz="2000" dirty="0" smtClean="0">
                <a:solidFill>
                  <a:srgbClr val="000000"/>
                </a:solidFill>
              </a:rPr>
              <a:t>3.5 </a:t>
            </a:r>
            <a:r>
              <a:rPr lang="it-IT" sz="2000" dirty="0" err="1" smtClean="0">
                <a:solidFill>
                  <a:srgbClr val="000000"/>
                </a:solidFill>
              </a:rPr>
              <a:t>kV</a:t>
            </a:r>
            <a:r>
              <a:rPr lang="it-IT" sz="2000" dirty="0" smtClean="0">
                <a:solidFill>
                  <a:srgbClr val="000000"/>
                </a:solidFill>
              </a:rPr>
              <a:t>/1.5 </a:t>
            </a:r>
            <a:r>
              <a:rPr lang="it-IT" sz="2000" dirty="0" err="1" smtClean="0">
                <a:solidFill>
                  <a:srgbClr val="000000"/>
                </a:solidFill>
              </a:rPr>
              <a:t>mA</a:t>
            </a:r>
            <a:r>
              <a:rPr lang="it-IT" sz="2000" dirty="0" smtClean="0">
                <a:solidFill>
                  <a:srgbClr val="000000"/>
                </a:solidFill>
              </a:rPr>
              <a:t> HV </a:t>
            </a:r>
            <a:r>
              <a:rPr lang="it-IT" sz="2000" dirty="0" err="1" smtClean="0">
                <a:solidFill>
                  <a:srgbClr val="000000"/>
                </a:solidFill>
              </a:rPr>
              <a:t>power</a:t>
            </a:r>
            <a:r>
              <a:rPr lang="it-IT" sz="2000" dirty="0" smtClean="0">
                <a:solidFill>
                  <a:srgbClr val="000000"/>
                </a:solidFill>
              </a:rPr>
              <a:t> </a:t>
            </a:r>
            <a:r>
              <a:rPr lang="it-IT" sz="2000" dirty="0" err="1" smtClean="0">
                <a:solidFill>
                  <a:srgbClr val="000000"/>
                </a:solidFill>
              </a:rPr>
              <a:t>supply</a:t>
            </a:r>
            <a:endParaRPr lang="en-US" sz="2000" b="1" dirty="0">
              <a:solidFill>
                <a:srgbClr val="C00000"/>
              </a:solidFill>
            </a:endParaRPr>
          </a:p>
        </p:txBody>
      </p:sp>
      <p:sp>
        <p:nvSpPr>
          <p:cNvPr id="5" name="Rettangolo 4"/>
          <p:cNvSpPr/>
          <p:nvPr/>
        </p:nvSpPr>
        <p:spPr>
          <a:xfrm>
            <a:off x="287261" y="620689"/>
            <a:ext cx="11809379" cy="836126"/>
          </a:xfrm>
          <a:prstGeom prst="rect">
            <a:avLst/>
          </a:prstGeom>
        </p:spPr>
        <p:txBody>
          <a:bodyPr wrap="square">
            <a:spAutoFit/>
          </a:bodyPr>
          <a:lstStyle/>
          <a:p>
            <a:pPr fontAlgn="base">
              <a:lnSpc>
                <a:spcPts val="2600"/>
              </a:lnSpc>
              <a:spcBef>
                <a:spcPts val="600"/>
              </a:spcBef>
            </a:pPr>
            <a:r>
              <a:rPr lang="it-IT" b="1" dirty="0" smtClean="0">
                <a:solidFill>
                  <a:srgbClr val="C00000"/>
                </a:solidFill>
              </a:rPr>
              <a:t>Solution for High </a:t>
            </a:r>
            <a:r>
              <a:rPr lang="it-IT" b="1" dirty="0" err="1" smtClean="0">
                <a:solidFill>
                  <a:srgbClr val="C00000"/>
                </a:solidFill>
              </a:rPr>
              <a:t>Power</a:t>
            </a:r>
            <a:r>
              <a:rPr lang="it-IT" b="1" dirty="0" smtClean="0">
                <a:solidFill>
                  <a:srgbClr val="C00000"/>
                </a:solidFill>
              </a:rPr>
              <a:t> </a:t>
            </a:r>
            <a:r>
              <a:rPr lang="it-IT" b="1" dirty="0">
                <a:solidFill>
                  <a:srgbClr val="C00000"/>
                </a:solidFill>
              </a:rPr>
              <a:t>and </a:t>
            </a:r>
            <a:r>
              <a:rPr lang="it-IT" b="1" dirty="0" smtClean="0">
                <a:solidFill>
                  <a:srgbClr val="C00000"/>
                </a:solidFill>
              </a:rPr>
              <a:t>High </a:t>
            </a:r>
            <a:r>
              <a:rPr lang="it-IT" b="1" dirty="0" err="1">
                <a:solidFill>
                  <a:srgbClr val="C00000"/>
                </a:solidFill>
              </a:rPr>
              <a:t>R</a:t>
            </a:r>
            <a:r>
              <a:rPr lang="it-IT" b="1" dirty="0" err="1" smtClean="0">
                <a:solidFill>
                  <a:srgbClr val="C00000"/>
                </a:solidFill>
              </a:rPr>
              <a:t>esolution</a:t>
            </a:r>
            <a:r>
              <a:rPr lang="it-IT" b="1" dirty="0" smtClean="0">
                <a:solidFill>
                  <a:srgbClr val="C00000"/>
                </a:solidFill>
              </a:rPr>
              <a:t> </a:t>
            </a:r>
          </a:p>
          <a:p>
            <a:pPr fontAlgn="base">
              <a:lnSpc>
                <a:spcPts val="2600"/>
              </a:lnSpc>
              <a:spcBef>
                <a:spcPts val="600"/>
              </a:spcBef>
            </a:pPr>
            <a:r>
              <a:rPr lang="it-IT" b="1" dirty="0" err="1" smtClean="0">
                <a:solidFill>
                  <a:srgbClr val="C00000"/>
                </a:solidFill>
              </a:rPr>
              <a:t>application</a:t>
            </a:r>
            <a:r>
              <a:rPr lang="it-IT" b="1" dirty="0" smtClean="0">
                <a:solidFill>
                  <a:srgbClr val="C00000"/>
                </a:solidFill>
              </a:rPr>
              <a:t>: A7236 and A7435</a:t>
            </a:r>
            <a:endParaRPr lang="it-IT" b="1" dirty="0">
              <a:solidFill>
                <a:srgbClr val="C00000"/>
              </a:solidFill>
            </a:endParaRPr>
          </a:p>
        </p:txBody>
      </p:sp>
    </p:spTree>
    <p:extLst>
      <p:ext uri="{BB962C8B-B14F-4D97-AF65-F5344CB8AC3E}">
        <p14:creationId xmlns:p14="http://schemas.microsoft.com/office/powerpoint/2010/main" val="1483848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670" y="3700134"/>
            <a:ext cx="4646281" cy="263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a:t>
            </a:r>
            <a:r>
              <a:rPr lang="en-US" sz="2000" dirty="0" smtClean="0">
                <a:solidFill>
                  <a:srgbClr val="000000"/>
                </a:solidFill>
              </a:rPr>
              <a:t>Systems - Multichannel Boards</a:t>
            </a:r>
            <a:endParaRPr lang="en-US" sz="2000" dirty="0">
              <a:solidFill>
                <a:srgbClr val="000000"/>
              </a:solidFill>
            </a:endParaRPr>
          </a:p>
        </p:txBody>
      </p:sp>
      <p:sp>
        <p:nvSpPr>
          <p:cNvPr id="2" name="CasellaDiTesto 1"/>
          <p:cNvSpPr txBox="1"/>
          <p:nvPr/>
        </p:nvSpPr>
        <p:spPr>
          <a:xfrm>
            <a:off x="431373" y="980728"/>
            <a:ext cx="10177131" cy="400110"/>
          </a:xfrm>
          <a:prstGeom prst="rect">
            <a:avLst/>
          </a:prstGeom>
          <a:noFill/>
        </p:spPr>
        <p:txBody>
          <a:bodyPr wrap="square" rtlCol="0">
            <a:spAutoFit/>
          </a:bodyPr>
          <a:lstStyle/>
          <a:p>
            <a:r>
              <a:rPr lang="en-US" sz="2000" b="1" dirty="0">
                <a:solidFill>
                  <a:srgbClr val="C00000"/>
                </a:solidFill>
              </a:rPr>
              <a:t>Solution for GEM </a:t>
            </a:r>
            <a:r>
              <a:rPr lang="en-US" sz="2000" b="1" dirty="0" smtClean="0">
                <a:solidFill>
                  <a:srgbClr val="C00000"/>
                </a:solidFill>
              </a:rPr>
              <a:t>Detectors:  A1515/1515TG/A1515QG</a:t>
            </a:r>
            <a:endParaRPr lang="en-US" sz="2000" b="1" dirty="0">
              <a:solidFill>
                <a:srgbClr val="C00000"/>
              </a:solidFill>
            </a:endParaRPr>
          </a:p>
        </p:txBody>
      </p:sp>
      <p:sp>
        <p:nvSpPr>
          <p:cNvPr id="12" name="CasellaDiTesto 11"/>
          <p:cNvSpPr txBox="1"/>
          <p:nvPr/>
        </p:nvSpPr>
        <p:spPr>
          <a:xfrm>
            <a:off x="143339" y="1469102"/>
            <a:ext cx="7200800" cy="1815882"/>
          </a:xfrm>
          <a:prstGeom prst="rect">
            <a:avLst/>
          </a:prstGeom>
          <a:noFill/>
        </p:spPr>
        <p:txBody>
          <a:bodyPr wrap="square" rtlCol="0">
            <a:spAutoFit/>
          </a:bodyPr>
          <a:lstStyle/>
          <a:p>
            <a:pPr marL="285750" indent="-285750">
              <a:buFont typeface="Arial" panose="020B0604020202020204" pitchFamily="34" charset="0"/>
              <a:buChar char="•"/>
            </a:pPr>
            <a:r>
              <a:rPr lang="it-IT" sz="1600" b="1" dirty="0" smtClean="0">
                <a:solidFill>
                  <a:srgbClr val="000000"/>
                </a:solidFill>
              </a:rPr>
              <a:t>A1515: 16 </a:t>
            </a:r>
            <a:r>
              <a:rPr lang="it-IT" sz="1600" b="1" dirty="0" err="1" smtClean="0">
                <a:solidFill>
                  <a:srgbClr val="000000"/>
                </a:solidFill>
              </a:rPr>
              <a:t>ch</a:t>
            </a:r>
            <a:r>
              <a:rPr lang="it-IT" sz="1600" b="1" dirty="0">
                <a:solidFill>
                  <a:srgbClr val="000000"/>
                </a:solidFill>
              </a:rPr>
              <a:t> 1kV 1 </a:t>
            </a:r>
            <a:r>
              <a:rPr lang="it-IT" sz="1600" b="1" dirty="0" err="1">
                <a:solidFill>
                  <a:srgbClr val="000000"/>
                </a:solidFill>
              </a:rPr>
              <a:t>mA</a:t>
            </a:r>
            <a:r>
              <a:rPr lang="it-IT" sz="1600" b="1" dirty="0">
                <a:solidFill>
                  <a:srgbClr val="000000"/>
                </a:solidFill>
              </a:rPr>
              <a:t>/100 </a:t>
            </a:r>
            <a:r>
              <a:rPr lang="it-IT" sz="1600" b="1" dirty="0" err="1">
                <a:solidFill>
                  <a:srgbClr val="000000"/>
                </a:solidFill>
              </a:rPr>
              <a:t>uA</a:t>
            </a:r>
            <a:r>
              <a:rPr lang="it-IT" sz="1600" b="1" dirty="0">
                <a:solidFill>
                  <a:srgbClr val="000000"/>
                </a:solidFill>
              </a:rPr>
              <a:t> </a:t>
            </a:r>
            <a:r>
              <a:rPr lang="it-IT" sz="1600" b="1" dirty="0" err="1">
                <a:solidFill>
                  <a:srgbClr val="000000"/>
                </a:solidFill>
              </a:rPr>
              <a:t>dual</a:t>
            </a:r>
            <a:r>
              <a:rPr lang="it-IT" sz="1600" b="1" dirty="0">
                <a:solidFill>
                  <a:srgbClr val="000000"/>
                </a:solidFill>
              </a:rPr>
              <a:t> </a:t>
            </a:r>
            <a:r>
              <a:rPr lang="it-IT" sz="1600" b="1" dirty="0" err="1" smtClean="0">
                <a:solidFill>
                  <a:srgbClr val="000000"/>
                </a:solidFill>
              </a:rPr>
              <a:t>range</a:t>
            </a:r>
            <a:endParaRPr lang="it-IT" sz="1600" b="1" dirty="0">
              <a:solidFill>
                <a:srgbClr val="000000"/>
              </a:solidFill>
            </a:endParaRPr>
          </a:p>
          <a:p>
            <a:pPr marL="285750" indent="-285750">
              <a:buFont typeface="Arial" panose="020B0604020202020204" pitchFamily="34" charset="0"/>
              <a:buChar char="•"/>
            </a:pPr>
            <a:r>
              <a:rPr lang="it-IT" sz="1600" b="1" dirty="0" smtClean="0">
                <a:solidFill>
                  <a:srgbClr val="000000"/>
                </a:solidFill>
              </a:rPr>
              <a:t>TG: 14 HV </a:t>
            </a:r>
            <a:r>
              <a:rPr lang="it-IT" sz="1600" b="1" dirty="0" err="1" smtClean="0">
                <a:solidFill>
                  <a:srgbClr val="000000"/>
                </a:solidFill>
              </a:rPr>
              <a:t>ch</a:t>
            </a:r>
            <a:r>
              <a:rPr lang="it-IT" sz="1600" b="1" dirty="0" smtClean="0">
                <a:solidFill>
                  <a:srgbClr val="000000"/>
                </a:solidFill>
              </a:rPr>
              <a:t>. </a:t>
            </a:r>
            <a:r>
              <a:rPr lang="it-IT" sz="1600" dirty="0" err="1" smtClean="0">
                <a:solidFill>
                  <a:srgbClr val="000000"/>
                </a:solidFill>
              </a:rPr>
              <a:t>grouped</a:t>
            </a:r>
            <a:r>
              <a:rPr lang="it-IT" sz="1600" dirty="0" smtClean="0">
                <a:solidFill>
                  <a:srgbClr val="000000"/>
                </a:solidFill>
              </a:rPr>
              <a:t> to </a:t>
            </a:r>
            <a:r>
              <a:rPr lang="it-IT" sz="1600" dirty="0" err="1" smtClean="0">
                <a:solidFill>
                  <a:srgbClr val="000000"/>
                </a:solidFill>
              </a:rPr>
              <a:t>power</a:t>
            </a:r>
            <a:r>
              <a:rPr lang="it-IT" sz="1600" dirty="0" smtClean="0">
                <a:solidFill>
                  <a:srgbClr val="000000"/>
                </a:solidFill>
              </a:rPr>
              <a:t> 2 Triple GEM </a:t>
            </a:r>
          </a:p>
          <a:p>
            <a:pPr marL="285750" indent="-285750">
              <a:buFont typeface="Arial" panose="020B0604020202020204" pitchFamily="34" charset="0"/>
              <a:buChar char="•"/>
            </a:pPr>
            <a:r>
              <a:rPr lang="it-IT" sz="1600" b="1" dirty="0" smtClean="0">
                <a:solidFill>
                  <a:srgbClr val="000000"/>
                </a:solidFill>
              </a:rPr>
              <a:t>QG:</a:t>
            </a:r>
            <a:r>
              <a:rPr lang="it-IT" sz="1600" dirty="0" smtClean="0">
                <a:solidFill>
                  <a:srgbClr val="000000"/>
                </a:solidFill>
              </a:rPr>
              <a:t> </a:t>
            </a:r>
            <a:r>
              <a:rPr lang="it-IT" sz="1600" b="1" dirty="0" smtClean="0">
                <a:solidFill>
                  <a:srgbClr val="000000"/>
                </a:solidFill>
              </a:rPr>
              <a:t>16 </a:t>
            </a:r>
            <a:r>
              <a:rPr lang="it-IT" sz="1600" b="1" dirty="0">
                <a:solidFill>
                  <a:srgbClr val="000000"/>
                </a:solidFill>
              </a:rPr>
              <a:t>HV </a:t>
            </a:r>
            <a:r>
              <a:rPr lang="it-IT" sz="1600" b="1" dirty="0" err="1" smtClean="0">
                <a:solidFill>
                  <a:srgbClr val="000000"/>
                </a:solidFill>
              </a:rPr>
              <a:t>ch</a:t>
            </a:r>
            <a:r>
              <a:rPr lang="it-IT" sz="1600" b="1" dirty="0" smtClean="0">
                <a:solidFill>
                  <a:srgbClr val="000000"/>
                </a:solidFill>
              </a:rPr>
              <a:t>. </a:t>
            </a:r>
            <a:r>
              <a:rPr lang="it-IT" sz="1600" dirty="0" err="1">
                <a:solidFill>
                  <a:srgbClr val="000000"/>
                </a:solidFill>
              </a:rPr>
              <a:t>grouped</a:t>
            </a:r>
            <a:r>
              <a:rPr lang="it-IT" sz="1600" dirty="0">
                <a:solidFill>
                  <a:srgbClr val="000000"/>
                </a:solidFill>
              </a:rPr>
              <a:t> </a:t>
            </a:r>
            <a:r>
              <a:rPr lang="it-IT" sz="1600" dirty="0" smtClean="0">
                <a:solidFill>
                  <a:srgbClr val="000000"/>
                </a:solidFill>
              </a:rPr>
              <a:t>to </a:t>
            </a:r>
            <a:r>
              <a:rPr lang="it-IT" sz="1600" dirty="0" err="1">
                <a:solidFill>
                  <a:srgbClr val="000000"/>
                </a:solidFill>
              </a:rPr>
              <a:t>power</a:t>
            </a:r>
            <a:r>
              <a:rPr lang="it-IT" sz="1600" dirty="0">
                <a:solidFill>
                  <a:srgbClr val="000000"/>
                </a:solidFill>
              </a:rPr>
              <a:t> 2 </a:t>
            </a:r>
            <a:r>
              <a:rPr lang="it-IT" sz="1600" dirty="0" smtClean="0">
                <a:solidFill>
                  <a:srgbClr val="000000"/>
                </a:solidFill>
              </a:rPr>
              <a:t>Quadruple </a:t>
            </a:r>
            <a:r>
              <a:rPr lang="it-IT" sz="1600" dirty="0">
                <a:solidFill>
                  <a:srgbClr val="000000"/>
                </a:solidFill>
              </a:rPr>
              <a:t>GEM</a:t>
            </a:r>
            <a:endParaRPr lang="it-IT" sz="1600" dirty="0" smtClean="0">
              <a:solidFill>
                <a:srgbClr val="000000"/>
              </a:solidFill>
            </a:endParaRPr>
          </a:p>
          <a:p>
            <a:pPr marL="285750" indent="-285750">
              <a:buFont typeface="Arial" panose="020B0604020202020204" pitchFamily="34" charset="0"/>
              <a:buChar char="•"/>
            </a:pPr>
            <a:r>
              <a:rPr lang="it-IT" sz="1600" dirty="0" err="1" smtClean="0">
                <a:solidFill>
                  <a:srgbClr val="000000"/>
                </a:solidFill>
              </a:rPr>
              <a:t>Grounding</a:t>
            </a:r>
            <a:r>
              <a:rPr lang="it-IT" sz="1600" dirty="0" smtClean="0">
                <a:solidFill>
                  <a:srgbClr val="000000"/>
                </a:solidFill>
              </a:rPr>
              <a:t>: </a:t>
            </a:r>
            <a:r>
              <a:rPr lang="it-IT" sz="1600" b="1" dirty="0" err="1" smtClean="0">
                <a:solidFill>
                  <a:srgbClr val="000000"/>
                </a:solidFill>
              </a:rPr>
              <a:t>Each</a:t>
            </a:r>
            <a:r>
              <a:rPr lang="it-IT" sz="1600" b="1" dirty="0" smtClean="0">
                <a:solidFill>
                  <a:srgbClr val="000000"/>
                </a:solidFill>
              </a:rPr>
              <a:t> </a:t>
            </a:r>
            <a:r>
              <a:rPr lang="it-IT" sz="1600" b="1" dirty="0" err="1" smtClean="0">
                <a:solidFill>
                  <a:srgbClr val="000000"/>
                </a:solidFill>
              </a:rPr>
              <a:t>channel</a:t>
            </a:r>
            <a:r>
              <a:rPr lang="it-IT" sz="1600" b="1" dirty="0" smtClean="0">
                <a:solidFill>
                  <a:srgbClr val="000000"/>
                </a:solidFill>
              </a:rPr>
              <a:t> </a:t>
            </a:r>
            <a:r>
              <a:rPr lang="it-IT" sz="1600" b="1" dirty="0" err="1" smtClean="0">
                <a:solidFill>
                  <a:srgbClr val="000000"/>
                </a:solidFill>
              </a:rPr>
              <a:t>floating</a:t>
            </a:r>
            <a:r>
              <a:rPr lang="it-IT" sz="1600" b="1" dirty="0" smtClean="0">
                <a:solidFill>
                  <a:srgbClr val="000000"/>
                </a:solidFill>
              </a:rPr>
              <a:t> up to 5 </a:t>
            </a:r>
            <a:r>
              <a:rPr lang="it-IT" sz="1600" b="1" dirty="0" err="1" smtClean="0">
                <a:solidFill>
                  <a:srgbClr val="000000"/>
                </a:solidFill>
              </a:rPr>
              <a:t>kV</a:t>
            </a:r>
            <a:endParaRPr lang="it-IT" sz="1600" b="1" dirty="0">
              <a:solidFill>
                <a:srgbClr val="000000"/>
              </a:solidFill>
            </a:endParaRPr>
          </a:p>
          <a:p>
            <a:pPr marL="285750" indent="-285750">
              <a:buFont typeface="Arial" panose="020B0604020202020204" pitchFamily="34" charset="0"/>
              <a:buChar char="•"/>
            </a:pPr>
            <a:r>
              <a:rPr lang="it-IT" sz="1600" dirty="0" err="1" smtClean="0">
                <a:solidFill>
                  <a:srgbClr val="000000"/>
                </a:solidFill>
              </a:rPr>
              <a:t>Vmon</a:t>
            </a:r>
            <a:r>
              <a:rPr lang="it-IT" sz="1600" dirty="0" smtClean="0">
                <a:solidFill>
                  <a:srgbClr val="000000"/>
                </a:solidFill>
              </a:rPr>
              <a:t> </a:t>
            </a:r>
            <a:r>
              <a:rPr lang="it-IT" sz="1600" dirty="0" err="1" smtClean="0">
                <a:solidFill>
                  <a:srgbClr val="000000"/>
                </a:solidFill>
              </a:rPr>
              <a:t>resolution</a:t>
            </a:r>
            <a:r>
              <a:rPr lang="it-IT" sz="1600" dirty="0" smtClean="0">
                <a:solidFill>
                  <a:srgbClr val="000000"/>
                </a:solidFill>
              </a:rPr>
              <a:t>: </a:t>
            </a:r>
            <a:r>
              <a:rPr lang="it-IT" sz="1600" b="1" dirty="0" smtClean="0">
                <a:solidFill>
                  <a:srgbClr val="000000"/>
                </a:solidFill>
              </a:rPr>
              <a:t>10 </a:t>
            </a:r>
            <a:r>
              <a:rPr lang="it-IT" sz="1600" b="1" dirty="0" err="1" smtClean="0">
                <a:solidFill>
                  <a:srgbClr val="000000"/>
                </a:solidFill>
              </a:rPr>
              <a:t>mV</a:t>
            </a:r>
            <a:endParaRPr lang="it-IT" sz="1600" b="1" dirty="0" smtClean="0">
              <a:solidFill>
                <a:srgbClr val="000000"/>
              </a:solidFill>
            </a:endParaRPr>
          </a:p>
          <a:p>
            <a:pPr marL="285750" indent="-285750">
              <a:buFont typeface="Arial" panose="020B0604020202020204" pitchFamily="34" charset="0"/>
              <a:buChar char="•"/>
            </a:pPr>
            <a:r>
              <a:rPr lang="it-IT" sz="1600" dirty="0" err="1" smtClean="0">
                <a:solidFill>
                  <a:srgbClr val="000000"/>
                </a:solidFill>
              </a:rPr>
              <a:t>Imon</a:t>
            </a:r>
            <a:r>
              <a:rPr lang="it-IT" sz="1600" dirty="0" smtClean="0">
                <a:solidFill>
                  <a:srgbClr val="000000"/>
                </a:solidFill>
              </a:rPr>
              <a:t> res: </a:t>
            </a:r>
            <a:r>
              <a:rPr lang="it-IT" sz="1600" b="1" dirty="0" smtClean="0">
                <a:solidFill>
                  <a:srgbClr val="000000"/>
                </a:solidFill>
              </a:rPr>
              <a:t>1 </a:t>
            </a:r>
            <a:r>
              <a:rPr lang="it-IT" sz="1600" b="1" dirty="0" err="1" smtClean="0">
                <a:solidFill>
                  <a:srgbClr val="000000"/>
                </a:solidFill>
              </a:rPr>
              <a:t>nA</a:t>
            </a:r>
            <a:r>
              <a:rPr lang="it-IT" sz="1600" b="1" dirty="0" smtClean="0">
                <a:solidFill>
                  <a:srgbClr val="000000"/>
                </a:solidFill>
              </a:rPr>
              <a:t> </a:t>
            </a:r>
            <a:r>
              <a:rPr lang="it-IT" sz="1600" dirty="0">
                <a:solidFill>
                  <a:srgbClr val="000000"/>
                </a:solidFill>
              </a:rPr>
              <a:t>(High </a:t>
            </a:r>
            <a:r>
              <a:rPr lang="it-IT" sz="1600" dirty="0" err="1">
                <a:solidFill>
                  <a:srgbClr val="000000"/>
                </a:solidFill>
              </a:rPr>
              <a:t>range</a:t>
            </a:r>
            <a:r>
              <a:rPr lang="it-IT" sz="1600" dirty="0" smtClean="0">
                <a:solidFill>
                  <a:srgbClr val="000000"/>
                </a:solidFill>
              </a:rPr>
              <a:t>); </a:t>
            </a:r>
            <a:r>
              <a:rPr lang="it-IT" sz="1600" b="1" dirty="0">
                <a:solidFill>
                  <a:srgbClr val="000000"/>
                </a:solidFill>
              </a:rPr>
              <a:t>100 </a:t>
            </a:r>
            <a:r>
              <a:rPr lang="it-IT" sz="1600" b="1" dirty="0" err="1" smtClean="0">
                <a:solidFill>
                  <a:srgbClr val="000000"/>
                </a:solidFill>
              </a:rPr>
              <a:t>pA</a:t>
            </a:r>
            <a:r>
              <a:rPr lang="it-IT" sz="1600" b="1" dirty="0" smtClean="0">
                <a:solidFill>
                  <a:srgbClr val="000000"/>
                </a:solidFill>
              </a:rPr>
              <a:t> </a:t>
            </a:r>
            <a:r>
              <a:rPr lang="it-IT" sz="1600" dirty="0" smtClean="0">
                <a:solidFill>
                  <a:srgbClr val="000000"/>
                </a:solidFill>
              </a:rPr>
              <a:t>(</a:t>
            </a:r>
            <a:r>
              <a:rPr lang="it-IT" sz="1600" dirty="0" err="1" smtClean="0">
                <a:solidFill>
                  <a:srgbClr val="000000"/>
                </a:solidFill>
              </a:rPr>
              <a:t>Low</a:t>
            </a:r>
            <a:r>
              <a:rPr lang="it-IT" sz="1600" dirty="0" smtClean="0">
                <a:solidFill>
                  <a:srgbClr val="000000"/>
                </a:solidFill>
              </a:rPr>
              <a:t> </a:t>
            </a:r>
            <a:r>
              <a:rPr lang="it-IT" sz="1600" dirty="0" err="1">
                <a:solidFill>
                  <a:srgbClr val="000000"/>
                </a:solidFill>
              </a:rPr>
              <a:t>range</a:t>
            </a:r>
            <a:r>
              <a:rPr lang="it-IT" sz="1600" dirty="0">
                <a:solidFill>
                  <a:srgbClr val="000000"/>
                </a:solidFill>
              </a:rPr>
              <a:t>)</a:t>
            </a:r>
            <a:endParaRPr lang="it-IT" sz="1600" b="1" dirty="0" smtClean="0">
              <a:solidFill>
                <a:srgbClr val="000000"/>
              </a:solidFill>
            </a:endParaRPr>
          </a:p>
          <a:p>
            <a:pPr marL="285750" indent="-285750">
              <a:buFont typeface="Arial" panose="020B0604020202020204" pitchFamily="34" charset="0"/>
              <a:buChar char="•"/>
            </a:pPr>
            <a:r>
              <a:rPr lang="it-IT" sz="1600" dirty="0" smtClean="0">
                <a:solidFill>
                  <a:srgbClr val="000000"/>
                </a:solidFill>
              </a:rPr>
              <a:t>Voltage </a:t>
            </a:r>
            <a:r>
              <a:rPr lang="it-IT" sz="1600" dirty="0" err="1" smtClean="0">
                <a:solidFill>
                  <a:srgbClr val="000000"/>
                </a:solidFill>
              </a:rPr>
              <a:t>Ripple</a:t>
            </a:r>
            <a:r>
              <a:rPr lang="it-IT" sz="1600" dirty="0" smtClean="0">
                <a:solidFill>
                  <a:srgbClr val="000000"/>
                </a:solidFill>
              </a:rPr>
              <a:t>: </a:t>
            </a:r>
            <a:r>
              <a:rPr lang="it-IT" sz="1600" b="1" dirty="0" smtClean="0">
                <a:solidFill>
                  <a:srgbClr val="000000"/>
                </a:solidFill>
              </a:rPr>
              <a:t>&lt; 15 </a:t>
            </a:r>
            <a:r>
              <a:rPr lang="it-IT" sz="1600" b="1" dirty="0" err="1" smtClean="0">
                <a:solidFill>
                  <a:srgbClr val="000000"/>
                </a:solidFill>
              </a:rPr>
              <a:t>mV</a:t>
            </a:r>
            <a:endParaRPr lang="it-IT" sz="1600" b="1" dirty="0" smtClean="0">
              <a:solidFill>
                <a:srgbClr val="000000"/>
              </a:solidFill>
            </a:endParaRPr>
          </a:p>
        </p:txBody>
      </p:sp>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1113" y="1776591"/>
            <a:ext cx="91749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asellaDiTesto 13"/>
          <p:cNvSpPr txBox="1"/>
          <p:nvPr/>
        </p:nvSpPr>
        <p:spPr>
          <a:xfrm>
            <a:off x="5064397" y="4509125"/>
            <a:ext cx="5726712" cy="1015663"/>
          </a:xfrm>
          <a:prstGeom prst="rect">
            <a:avLst/>
          </a:prstGeom>
          <a:noFill/>
        </p:spPr>
        <p:txBody>
          <a:bodyPr wrap="square" rtlCol="0">
            <a:spAutoFit/>
          </a:bodyPr>
          <a:lstStyle/>
          <a:p>
            <a:pPr algn="ctr"/>
            <a:r>
              <a:rPr lang="en-US" sz="2000" b="1" dirty="0">
                <a:solidFill>
                  <a:srgbClr val="C00000"/>
                </a:solidFill>
              </a:rPr>
              <a:t>Individually floating </a:t>
            </a:r>
            <a:endParaRPr lang="en-US" sz="2000" b="1" dirty="0" smtClean="0">
              <a:solidFill>
                <a:srgbClr val="C00000"/>
              </a:solidFill>
            </a:endParaRPr>
          </a:p>
          <a:p>
            <a:pPr algn="ctr"/>
            <a:r>
              <a:rPr lang="en-US" sz="2000" b="1" dirty="0" smtClean="0">
                <a:solidFill>
                  <a:srgbClr val="C00000"/>
                </a:solidFill>
              </a:rPr>
              <a:t>stacked channels, </a:t>
            </a:r>
            <a:br>
              <a:rPr lang="en-US" sz="2000" b="1" dirty="0" smtClean="0">
                <a:solidFill>
                  <a:srgbClr val="C00000"/>
                </a:solidFill>
              </a:rPr>
            </a:br>
            <a:r>
              <a:rPr lang="en-US" sz="2000" b="1" dirty="0" smtClean="0">
                <a:solidFill>
                  <a:srgbClr val="C00000"/>
                </a:solidFill>
              </a:rPr>
              <a:t>ideal for multi-layered GEM!</a:t>
            </a:r>
            <a:endParaRPr lang="en-US" b="1" dirty="0">
              <a:solidFill>
                <a:srgbClr val="C00000"/>
              </a:solidFill>
            </a:endParaRPr>
          </a:p>
        </p:txBody>
      </p:sp>
    </p:spTree>
    <p:extLst>
      <p:ext uri="{BB962C8B-B14F-4D97-AF65-F5344CB8AC3E}">
        <p14:creationId xmlns:p14="http://schemas.microsoft.com/office/powerpoint/2010/main" val="329494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a:t>
            </a:r>
            <a:r>
              <a:rPr lang="en-US" sz="2000" dirty="0" smtClean="0">
                <a:solidFill>
                  <a:srgbClr val="000000"/>
                </a:solidFill>
              </a:rPr>
              <a:t>Systems - Multichannel Boards</a:t>
            </a:r>
            <a:endParaRPr lang="en-US" sz="2000" dirty="0">
              <a:solidFill>
                <a:srgbClr val="000000"/>
              </a:solidFill>
            </a:endParaRPr>
          </a:p>
        </p:txBody>
      </p:sp>
      <p:sp>
        <p:nvSpPr>
          <p:cNvPr id="2" name="CasellaDiTesto 1"/>
          <p:cNvSpPr txBox="1"/>
          <p:nvPr/>
        </p:nvSpPr>
        <p:spPr>
          <a:xfrm>
            <a:off x="431373" y="1539900"/>
            <a:ext cx="11557431" cy="400110"/>
          </a:xfrm>
          <a:prstGeom prst="rect">
            <a:avLst/>
          </a:prstGeom>
          <a:noFill/>
        </p:spPr>
        <p:txBody>
          <a:bodyPr wrap="square" rtlCol="0">
            <a:spAutoFit/>
          </a:bodyPr>
          <a:lstStyle/>
          <a:p>
            <a:r>
              <a:rPr lang="it-IT" sz="2000" dirty="0">
                <a:solidFill>
                  <a:srgbClr val="000000"/>
                </a:solidFill>
              </a:rPr>
              <a:t>8/16</a:t>
            </a:r>
            <a:r>
              <a:rPr lang="en-US" sz="2000" dirty="0">
                <a:solidFill>
                  <a:srgbClr val="000000"/>
                </a:solidFill>
              </a:rPr>
              <a:t> channels 6/8</a:t>
            </a:r>
            <a:r>
              <a:rPr lang="it-IT" sz="2000" dirty="0">
                <a:solidFill>
                  <a:srgbClr val="000000"/>
                </a:solidFill>
              </a:rPr>
              <a:t> </a:t>
            </a:r>
            <a:r>
              <a:rPr lang="it-IT" sz="2000" dirty="0" err="1">
                <a:solidFill>
                  <a:srgbClr val="000000"/>
                </a:solidFill>
              </a:rPr>
              <a:t>kV</a:t>
            </a:r>
            <a:r>
              <a:rPr lang="it-IT" sz="2000" dirty="0">
                <a:solidFill>
                  <a:srgbClr val="000000"/>
                </a:solidFill>
              </a:rPr>
              <a:t> 20 µA with </a:t>
            </a:r>
            <a:r>
              <a:rPr lang="en-US" sz="2000" dirty="0">
                <a:solidFill>
                  <a:srgbClr val="000000"/>
                </a:solidFill>
              </a:rPr>
              <a:t>Independent</a:t>
            </a:r>
            <a:r>
              <a:rPr lang="it-IT" sz="2000" dirty="0">
                <a:solidFill>
                  <a:srgbClr val="000000"/>
                </a:solidFill>
              </a:rPr>
              <a:t> </a:t>
            </a:r>
            <a:r>
              <a:rPr lang="it-IT" sz="2000" dirty="0" err="1" smtClean="0">
                <a:solidFill>
                  <a:srgbClr val="000000"/>
                </a:solidFill>
              </a:rPr>
              <a:t>Enable</a:t>
            </a:r>
            <a:endParaRPr lang="en-US" sz="2000" b="1" dirty="0">
              <a:solidFill>
                <a:srgbClr val="C00000"/>
              </a:solidFill>
            </a:endParaRPr>
          </a:p>
        </p:txBody>
      </p:sp>
      <p:sp>
        <p:nvSpPr>
          <p:cNvPr id="10" name="CasellaDiTesto 9"/>
          <p:cNvSpPr txBox="1"/>
          <p:nvPr/>
        </p:nvSpPr>
        <p:spPr>
          <a:xfrm>
            <a:off x="377193" y="2104107"/>
            <a:ext cx="7206835" cy="3016210"/>
          </a:xfrm>
          <a:prstGeom prst="rect">
            <a:avLst/>
          </a:prstGeom>
          <a:noFill/>
        </p:spPr>
        <p:txBody>
          <a:bodyPr wrap="square" rtlCol="0">
            <a:spAutoFit/>
          </a:bodyPr>
          <a:lstStyle/>
          <a:p>
            <a:pPr marL="285750" indent="-285750" fontAlgn="base">
              <a:buFont typeface="Arial" panose="020B0604020202020204" pitchFamily="34" charset="0"/>
              <a:buChar char="•"/>
            </a:pPr>
            <a:r>
              <a:rPr lang="en-US" sz="1600" dirty="0" smtClean="0">
                <a:solidFill>
                  <a:srgbClr val="000000"/>
                </a:solidFill>
              </a:rPr>
              <a:t>8 or 16 channels in one single slot</a:t>
            </a:r>
          </a:p>
          <a:p>
            <a:pPr marL="285750" indent="-285750" fontAlgn="base">
              <a:buFont typeface="Arial" panose="020B0604020202020204" pitchFamily="34" charset="0"/>
              <a:buChar char="•"/>
            </a:pPr>
            <a:r>
              <a:rPr lang="en-US" sz="1600" b="1" dirty="0" smtClean="0">
                <a:solidFill>
                  <a:srgbClr val="C00000"/>
                </a:solidFill>
              </a:rPr>
              <a:t>Individual hardware Enable connector</a:t>
            </a:r>
          </a:p>
          <a:p>
            <a:pPr marL="285750" indent="-285750" fontAlgn="base">
              <a:buFont typeface="Arial" panose="020B0604020202020204" pitchFamily="34" charset="0"/>
              <a:buChar char="•"/>
            </a:pPr>
            <a:r>
              <a:rPr lang="it-IT" sz="1600" dirty="0" smtClean="0">
                <a:solidFill>
                  <a:srgbClr val="000000"/>
                </a:solidFill>
              </a:rPr>
              <a:t>0÷6 </a:t>
            </a:r>
            <a:r>
              <a:rPr lang="it-IT" sz="1600" dirty="0" err="1">
                <a:solidFill>
                  <a:srgbClr val="000000"/>
                </a:solidFill>
              </a:rPr>
              <a:t>kV</a:t>
            </a:r>
            <a:r>
              <a:rPr lang="it-IT" sz="1600" dirty="0">
                <a:solidFill>
                  <a:srgbClr val="000000"/>
                </a:solidFill>
              </a:rPr>
              <a:t> </a:t>
            </a:r>
            <a:r>
              <a:rPr lang="it-IT" sz="1600" dirty="0" smtClean="0">
                <a:solidFill>
                  <a:srgbClr val="000000"/>
                </a:solidFill>
              </a:rPr>
              <a:t>or 0÷8 </a:t>
            </a:r>
            <a:r>
              <a:rPr lang="it-IT" sz="1600" dirty="0" err="1">
                <a:solidFill>
                  <a:srgbClr val="000000"/>
                </a:solidFill>
              </a:rPr>
              <a:t>kV</a:t>
            </a:r>
            <a:r>
              <a:rPr lang="it-IT" sz="1600" dirty="0">
                <a:solidFill>
                  <a:srgbClr val="000000"/>
                </a:solidFill>
              </a:rPr>
              <a:t> </a:t>
            </a:r>
            <a:r>
              <a:rPr lang="it-IT" sz="1600" dirty="0" smtClean="0">
                <a:solidFill>
                  <a:srgbClr val="000000"/>
                </a:solidFill>
              </a:rPr>
              <a:t>output </a:t>
            </a:r>
            <a:r>
              <a:rPr lang="it-IT" sz="1600" dirty="0" err="1">
                <a:solidFill>
                  <a:srgbClr val="000000"/>
                </a:solidFill>
              </a:rPr>
              <a:t>voltage</a:t>
            </a:r>
            <a:endParaRPr lang="it-IT" sz="1600" dirty="0">
              <a:solidFill>
                <a:srgbClr val="000000"/>
              </a:solidFill>
            </a:endParaRPr>
          </a:p>
          <a:p>
            <a:pPr marL="285750" indent="-285750" fontAlgn="base">
              <a:spcBef>
                <a:spcPts val="600"/>
              </a:spcBef>
              <a:buFont typeface="Arial" panose="020B0604020202020204" pitchFamily="34" charset="0"/>
              <a:buChar char="•"/>
            </a:pPr>
            <a:r>
              <a:rPr lang="en-US" sz="1600" dirty="0" smtClean="0">
                <a:solidFill>
                  <a:srgbClr val="000000"/>
                </a:solidFill>
              </a:rPr>
              <a:t>20 µA </a:t>
            </a:r>
            <a:r>
              <a:rPr lang="en-US" sz="1600" dirty="0">
                <a:solidFill>
                  <a:srgbClr val="000000"/>
                </a:solidFill>
              </a:rPr>
              <a:t>maximum output </a:t>
            </a:r>
            <a:r>
              <a:rPr lang="en-US" sz="1600" dirty="0" smtClean="0">
                <a:solidFill>
                  <a:srgbClr val="000000"/>
                </a:solidFill>
              </a:rPr>
              <a:t>current per channel</a:t>
            </a:r>
            <a:endParaRPr lang="en-US" sz="1600" dirty="0">
              <a:solidFill>
                <a:srgbClr val="000000"/>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Common </a:t>
            </a:r>
            <a:r>
              <a:rPr lang="it-IT" sz="1600" dirty="0" err="1" smtClean="0">
                <a:solidFill>
                  <a:srgbClr val="222222"/>
                </a:solidFill>
              </a:rPr>
              <a:t>floating</a:t>
            </a:r>
            <a:r>
              <a:rPr lang="it-IT" sz="1600" dirty="0" smtClean="0">
                <a:solidFill>
                  <a:srgbClr val="222222"/>
                </a:solidFill>
              </a:rPr>
              <a:t> </a:t>
            </a:r>
            <a:r>
              <a:rPr lang="it-IT" sz="1600" dirty="0" err="1" smtClean="0">
                <a:solidFill>
                  <a:srgbClr val="222222"/>
                </a:solidFill>
              </a:rPr>
              <a:t>return</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en-US" sz="1600" dirty="0" err="1">
                <a:solidFill>
                  <a:srgbClr val="000000"/>
                </a:solidFill>
              </a:rPr>
              <a:t>Radiall</a:t>
            </a:r>
            <a:r>
              <a:rPr lang="en-US" sz="1600" dirty="0">
                <a:solidFill>
                  <a:srgbClr val="000000"/>
                </a:solidFill>
              </a:rPr>
              <a:t> 52 pin or SHV coaxial </a:t>
            </a:r>
            <a:r>
              <a:rPr lang="en-US" sz="1600" dirty="0" smtClean="0">
                <a:solidFill>
                  <a:srgbClr val="000000"/>
                </a:solidFill>
              </a:rPr>
              <a:t>connectors </a:t>
            </a:r>
          </a:p>
          <a:p>
            <a:pPr marL="285750" indent="-285750" fontAlgn="base">
              <a:spcBef>
                <a:spcPts val="600"/>
              </a:spcBef>
              <a:buFont typeface="Arial" panose="020B0604020202020204" pitchFamily="34" charset="0"/>
              <a:buChar char="•"/>
            </a:pPr>
            <a:r>
              <a:rPr lang="it-IT" sz="1600" dirty="0" smtClean="0">
                <a:solidFill>
                  <a:srgbClr val="000000"/>
                </a:solidFill>
              </a:rPr>
              <a:t>10 </a:t>
            </a:r>
            <a:r>
              <a:rPr lang="it-IT" sz="1600" dirty="0" err="1">
                <a:solidFill>
                  <a:srgbClr val="000000"/>
                </a:solidFill>
              </a:rPr>
              <a:t>mV</a:t>
            </a:r>
            <a:r>
              <a:rPr lang="it-IT" sz="1600" dirty="0">
                <a:solidFill>
                  <a:srgbClr val="000000"/>
                </a:solidFill>
              </a:rPr>
              <a:t> </a:t>
            </a:r>
            <a:r>
              <a:rPr lang="it-IT" sz="1600" dirty="0" err="1">
                <a:solidFill>
                  <a:srgbClr val="000000"/>
                </a:solidFill>
              </a:rPr>
              <a:t>voltage</a:t>
            </a:r>
            <a:r>
              <a:rPr lang="it-IT" sz="1600" dirty="0">
                <a:solidFill>
                  <a:srgbClr val="000000"/>
                </a:solidFill>
              </a:rPr>
              <a:t> monitor </a:t>
            </a:r>
            <a:r>
              <a:rPr lang="it-IT" sz="1600" dirty="0" err="1" smtClean="0">
                <a:solidFill>
                  <a:srgbClr val="000000"/>
                </a:solidFill>
              </a:rPr>
              <a:t>resolution</a:t>
            </a:r>
            <a:r>
              <a:rPr lang="it-IT" sz="1600" dirty="0" smtClean="0">
                <a:solidFill>
                  <a:srgbClr val="000000"/>
                </a:solidFill>
              </a:rPr>
              <a:t> </a:t>
            </a:r>
          </a:p>
          <a:p>
            <a:pPr marL="285750" indent="-285750" fontAlgn="base">
              <a:spcBef>
                <a:spcPts val="600"/>
              </a:spcBef>
              <a:buFont typeface="Arial" panose="020B0604020202020204" pitchFamily="34" charset="0"/>
              <a:buChar char="•"/>
            </a:pPr>
            <a:r>
              <a:rPr lang="it-IT" sz="1600" b="1" dirty="0" smtClean="0">
                <a:solidFill>
                  <a:srgbClr val="000000"/>
                </a:solidFill>
              </a:rPr>
              <a:t>50 </a:t>
            </a:r>
            <a:r>
              <a:rPr lang="it-IT" sz="1600" b="1" dirty="0" err="1" smtClean="0">
                <a:solidFill>
                  <a:srgbClr val="000000"/>
                </a:solidFill>
              </a:rPr>
              <a:t>pA</a:t>
            </a:r>
            <a:r>
              <a:rPr lang="it-IT" sz="1600" b="1" dirty="0" smtClean="0">
                <a:solidFill>
                  <a:srgbClr val="000000"/>
                </a:solidFill>
              </a:rPr>
              <a:t> </a:t>
            </a:r>
            <a:r>
              <a:rPr lang="it-IT" sz="1600" b="1" dirty="0" err="1">
                <a:solidFill>
                  <a:srgbClr val="000000"/>
                </a:solidFill>
              </a:rPr>
              <a:t>current</a:t>
            </a:r>
            <a:r>
              <a:rPr lang="it-IT" sz="1600" b="1" dirty="0">
                <a:solidFill>
                  <a:srgbClr val="000000"/>
                </a:solidFill>
              </a:rPr>
              <a:t> monitor </a:t>
            </a:r>
            <a:r>
              <a:rPr lang="it-IT" sz="1600" b="1" dirty="0" err="1" smtClean="0">
                <a:solidFill>
                  <a:srgbClr val="000000"/>
                </a:solidFill>
              </a:rPr>
              <a:t>resolution</a:t>
            </a:r>
            <a:endParaRPr lang="it-IT" sz="1600" b="1" dirty="0" smtClean="0">
              <a:solidFill>
                <a:srgbClr val="000000"/>
              </a:solidFill>
            </a:endParaRPr>
          </a:p>
          <a:p>
            <a:pPr marL="285750" indent="-285750" fontAlgn="base">
              <a:spcBef>
                <a:spcPts val="600"/>
              </a:spcBef>
              <a:buFont typeface="Arial" panose="020B0604020202020204" pitchFamily="34" charset="0"/>
              <a:buChar char="•"/>
            </a:pPr>
            <a:r>
              <a:rPr lang="it-IT" sz="1600" b="1" dirty="0" err="1" smtClean="0">
                <a:solidFill>
                  <a:srgbClr val="000000"/>
                </a:solidFill>
              </a:rPr>
              <a:t>Ripple</a:t>
            </a:r>
            <a:r>
              <a:rPr lang="it-IT" sz="1600" b="1" dirty="0" smtClean="0">
                <a:solidFill>
                  <a:srgbClr val="000000"/>
                </a:solidFill>
              </a:rPr>
              <a:t>: &lt; 5 </a:t>
            </a:r>
            <a:r>
              <a:rPr lang="it-IT" sz="1600" b="1" dirty="0" err="1" smtClean="0">
                <a:solidFill>
                  <a:srgbClr val="000000"/>
                </a:solidFill>
              </a:rPr>
              <a:t>mVpp</a:t>
            </a:r>
            <a:r>
              <a:rPr lang="it-IT" sz="1600" dirty="0" smtClean="0">
                <a:solidFill>
                  <a:srgbClr val="000000"/>
                </a:solidFill>
              </a:rPr>
              <a:t/>
            </a:r>
            <a:br>
              <a:rPr lang="it-IT" sz="1600" dirty="0" smtClean="0">
                <a:solidFill>
                  <a:srgbClr val="000000"/>
                </a:solidFill>
              </a:rPr>
            </a:br>
            <a:endParaRPr lang="it-IT" sz="1600" dirty="0" smtClean="0">
              <a:solidFill>
                <a:srgbClr val="000000"/>
              </a:solidFill>
            </a:endParaRPr>
          </a:p>
        </p:txBody>
      </p:sp>
      <p:sp>
        <p:nvSpPr>
          <p:cNvPr id="3" name="AutoShape 4" descr="mailbox://C:/Users/gmini/AppData/Roaming/Thunderbird/Profiles/b3ov6vdc.default/Mail/pop3.caen.it/Archives.sbd/2014?number=1859007186&amp;part=1.2.21&amp;filename=A1535_02.jpg"/>
          <p:cNvSpPr>
            <a:spLocks noChangeAspect="1" noChangeArrowheads="1"/>
          </p:cNvSpPr>
          <p:nvPr/>
        </p:nvSpPr>
        <p:spPr bwMode="auto">
          <a:xfrm>
            <a:off x="207433" y="-4678363"/>
            <a:ext cx="5791200" cy="975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sp>
        <p:nvSpPr>
          <p:cNvPr id="4" name="AutoShape 8" descr="mailbox://C:/Users/gmini/AppData/Roaming/Thunderbird/Profiles/b3ov6vdc.default/Mail/pop3.caen.it/Archives.sbd/2014?number=1859007186&amp;part=1.2.20&amp;filename=A1535D_02.jpg"/>
          <p:cNvSpPr>
            <a:spLocks noChangeAspect="1" noChangeArrowheads="1"/>
          </p:cNvSpPr>
          <p:nvPr/>
        </p:nvSpPr>
        <p:spPr bwMode="auto">
          <a:xfrm>
            <a:off x="207435" y="-4670425"/>
            <a:ext cx="4889500" cy="974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srgbClr val="000000"/>
              </a:solidFill>
            </a:endParaRPr>
          </a:p>
        </p:txBody>
      </p:sp>
      <p:pic>
        <p:nvPicPr>
          <p:cNvPr id="6146" name="Picture 2" descr="http://www.caen.it/documents/work_EcommerceProduct/926/A1560H_A1580H_cop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2144" y="2104111"/>
            <a:ext cx="1918005" cy="365102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31370" y="831595"/>
            <a:ext cx="7059946" cy="369332"/>
          </a:xfrm>
          <a:prstGeom prst="rect">
            <a:avLst/>
          </a:prstGeom>
        </p:spPr>
        <p:txBody>
          <a:bodyPr wrap="none">
            <a:spAutoFit/>
          </a:bodyPr>
          <a:lstStyle/>
          <a:p>
            <a:pPr fontAlgn="base">
              <a:spcBef>
                <a:spcPts val="600"/>
              </a:spcBef>
            </a:pPr>
            <a:r>
              <a:rPr lang="it-IT" b="1" dirty="0" smtClean="0">
                <a:solidFill>
                  <a:srgbClr val="C00000"/>
                </a:solidFill>
              </a:rPr>
              <a:t>Solution for </a:t>
            </a:r>
            <a:r>
              <a:rPr lang="it-IT" b="1" dirty="0" err="1" smtClean="0">
                <a:solidFill>
                  <a:srgbClr val="C00000"/>
                </a:solidFill>
              </a:rPr>
              <a:t>HPGe</a:t>
            </a:r>
            <a:r>
              <a:rPr lang="it-IT" b="1" dirty="0" smtClean="0">
                <a:solidFill>
                  <a:srgbClr val="C00000"/>
                </a:solidFill>
              </a:rPr>
              <a:t> and </a:t>
            </a:r>
            <a:r>
              <a:rPr lang="it-IT" b="1" dirty="0" err="1" smtClean="0">
                <a:solidFill>
                  <a:srgbClr val="C00000"/>
                </a:solidFill>
              </a:rPr>
              <a:t>gaseous</a:t>
            </a:r>
            <a:r>
              <a:rPr lang="it-IT" b="1" dirty="0" smtClean="0">
                <a:solidFill>
                  <a:srgbClr val="C00000"/>
                </a:solidFill>
              </a:rPr>
              <a:t> detectors: </a:t>
            </a:r>
            <a:r>
              <a:rPr lang="en-US" b="1" dirty="0" smtClean="0">
                <a:solidFill>
                  <a:srgbClr val="C00000"/>
                </a:solidFill>
              </a:rPr>
              <a:t>A1560H/A1580H</a:t>
            </a:r>
            <a:endParaRPr lang="en-US" b="1" dirty="0">
              <a:solidFill>
                <a:srgbClr val="C00000"/>
              </a:solidFill>
            </a:endParaRPr>
          </a:p>
        </p:txBody>
      </p:sp>
    </p:spTree>
    <p:extLst>
      <p:ext uri="{BB962C8B-B14F-4D97-AF65-F5344CB8AC3E}">
        <p14:creationId xmlns:p14="http://schemas.microsoft.com/office/powerpoint/2010/main" val="1972320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312584" y="6524626"/>
            <a:ext cx="8879416"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eaLnBrk="1" hangingPunct="1">
              <a:lnSpc>
                <a:spcPct val="100000"/>
              </a:lnSpc>
              <a:spcBef>
                <a:spcPct val="0"/>
              </a:spcBef>
              <a:buClrTx/>
              <a:buFontTx/>
              <a:buNone/>
            </a:pPr>
            <a:r>
              <a:rPr lang="en-US" altLang="it-IT" sz="800" i="1" dirty="0">
                <a:latin typeface="Arial" charset="0"/>
              </a:rPr>
              <a:t>Reproduction, transfer, distribution of part or all of the contents in this document in any form without prior written permission of  CAEN </a:t>
            </a:r>
            <a:r>
              <a:rPr lang="en-US" altLang="it-IT" sz="800" i="1" dirty="0" err="1">
                <a:latin typeface="Arial" charset="0"/>
              </a:rPr>
              <a:t>S.p.A</a:t>
            </a:r>
            <a:r>
              <a:rPr lang="en-US" altLang="it-IT" sz="800" i="1">
                <a:latin typeface="Arial" charset="0"/>
              </a:rPr>
              <a:t>. is prohibited </a:t>
            </a:r>
          </a:p>
          <a:p>
            <a:pPr algn="ctr" eaLnBrk="1" hangingPunct="1">
              <a:lnSpc>
                <a:spcPct val="100000"/>
              </a:lnSpc>
              <a:spcBef>
                <a:spcPct val="0"/>
              </a:spcBef>
              <a:buClrTx/>
              <a:buFontTx/>
              <a:buNone/>
            </a:pPr>
            <a:endParaRPr lang="en-US" altLang="it-IT" sz="800" i="1">
              <a:latin typeface="Arial"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25"/>
            <a:ext cx="2999656"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3"/>
          <p:cNvSpPr txBox="1">
            <a:spLocks noChangeArrowheads="1"/>
          </p:cNvSpPr>
          <p:nvPr/>
        </p:nvSpPr>
        <p:spPr bwMode="auto">
          <a:xfrm>
            <a:off x="3328691" y="1196752"/>
            <a:ext cx="8447616" cy="526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1pPr>
            <a:lvl2pPr marL="739775" indent="-28257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9pPr>
          </a:lstStyle>
          <a:p>
            <a:pPr eaLnBrk="1" hangingPunct="1">
              <a:spcBef>
                <a:spcPts val="500"/>
              </a:spcBef>
              <a:spcAft>
                <a:spcPts val="500"/>
              </a:spcAft>
              <a:buFont typeface="Tahoma" pitchFamily="32" charset="0"/>
              <a:buChar char="•"/>
            </a:pPr>
            <a:r>
              <a:rPr lang="en-US" altLang="it-IT" sz="2000" dirty="0" smtClean="0"/>
              <a:t>Founded in 1979, for more than </a:t>
            </a:r>
            <a:r>
              <a:rPr lang="en-US" altLang="it-IT" sz="2000" dirty="0" smtClean="0"/>
              <a:t>40</a:t>
            </a:r>
            <a:r>
              <a:rPr lang="en-US" altLang="it-IT" sz="2000" dirty="0" smtClean="0"/>
              <a:t> </a:t>
            </a:r>
            <a:r>
              <a:rPr lang="en-US" altLang="it-IT" sz="2000" dirty="0"/>
              <a:t>years CAEN has been providing Scientists and Engineers with the most advanced electronic instrumentation </a:t>
            </a:r>
            <a:r>
              <a:rPr lang="en-US" altLang="it-IT" sz="2000" dirty="0" smtClean="0"/>
              <a:t>designed for  </a:t>
            </a:r>
            <a:r>
              <a:rPr lang="en-US" altLang="it-IT" sz="2000" dirty="0"/>
              <a:t>radiation &amp; low light </a:t>
            </a:r>
            <a:r>
              <a:rPr lang="en-US" altLang="it-IT" sz="2000" dirty="0" smtClean="0"/>
              <a:t>detectors</a:t>
            </a:r>
          </a:p>
          <a:p>
            <a:pPr eaLnBrk="1" hangingPunct="1">
              <a:spcBef>
                <a:spcPts val="500"/>
              </a:spcBef>
              <a:spcAft>
                <a:spcPts val="500"/>
              </a:spcAft>
              <a:buFont typeface="Tahoma" pitchFamily="32" charset="0"/>
              <a:buChar char="•"/>
            </a:pPr>
            <a:r>
              <a:rPr lang="en-US" altLang="it-IT" sz="2000" dirty="0" smtClean="0"/>
              <a:t>Strong </a:t>
            </a:r>
            <a:r>
              <a:rPr lang="en-US" altLang="it-IT" sz="2000" dirty="0"/>
              <a:t>of an extremely close collaboration with the world major research laboratories CAEN is proud to produce the best tools for:</a:t>
            </a:r>
          </a:p>
          <a:p>
            <a:pPr lvl="1" eaLnBrk="1" hangingPunct="1">
              <a:spcAft>
                <a:spcPts val="450"/>
              </a:spcAft>
              <a:buFont typeface="Tahoma" pitchFamily="32" charset="0"/>
              <a:buChar char="–"/>
            </a:pPr>
            <a:r>
              <a:rPr lang="en-US" altLang="it-IT" dirty="0"/>
              <a:t>High Energy Physics</a:t>
            </a:r>
          </a:p>
          <a:p>
            <a:pPr lvl="1" eaLnBrk="1" hangingPunct="1">
              <a:spcAft>
                <a:spcPts val="450"/>
              </a:spcAft>
              <a:buFont typeface="Tahoma" pitchFamily="32" charset="0"/>
              <a:buChar char="–"/>
            </a:pPr>
            <a:r>
              <a:rPr lang="en-US" altLang="it-IT" dirty="0"/>
              <a:t>Nuclear Physics</a:t>
            </a:r>
          </a:p>
          <a:p>
            <a:pPr lvl="1" eaLnBrk="1" hangingPunct="1">
              <a:spcAft>
                <a:spcPts val="450"/>
              </a:spcAft>
              <a:buFont typeface="Tahoma" pitchFamily="32" charset="0"/>
              <a:buChar char="–"/>
            </a:pPr>
            <a:r>
              <a:rPr lang="en-US" altLang="it-IT" dirty="0"/>
              <a:t>Neutrino Physics</a:t>
            </a:r>
          </a:p>
          <a:p>
            <a:pPr lvl="1" eaLnBrk="1" hangingPunct="1">
              <a:spcAft>
                <a:spcPts val="450"/>
              </a:spcAft>
              <a:buFont typeface="Tahoma" pitchFamily="32" charset="0"/>
              <a:buChar char="–"/>
            </a:pPr>
            <a:r>
              <a:rPr lang="en-US" altLang="it-IT" dirty="0"/>
              <a:t>Astrophysics</a:t>
            </a:r>
          </a:p>
          <a:p>
            <a:pPr lvl="1" eaLnBrk="1" hangingPunct="1">
              <a:spcAft>
                <a:spcPts val="450"/>
              </a:spcAft>
              <a:buFont typeface="Tahoma" pitchFamily="32" charset="0"/>
              <a:buChar char="–"/>
            </a:pPr>
            <a:r>
              <a:rPr lang="en-US" altLang="it-IT" dirty="0"/>
              <a:t>Dark Matter Investigation</a:t>
            </a:r>
          </a:p>
          <a:p>
            <a:pPr lvl="1" eaLnBrk="1" hangingPunct="1">
              <a:spcAft>
                <a:spcPts val="450"/>
              </a:spcAft>
              <a:buFont typeface="Tahoma" pitchFamily="32" charset="0"/>
              <a:buChar char="–"/>
            </a:pPr>
            <a:r>
              <a:rPr lang="en-US" altLang="it-IT" dirty="0"/>
              <a:t>Educational</a:t>
            </a:r>
          </a:p>
          <a:p>
            <a:pPr lvl="1" eaLnBrk="1" hangingPunct="1">
              <a:spcAft>
                <a:spcPts val="450"/>
              </a:spcAft>
              <a:buFont typeface="Tahoma" pitchFamily="32" charset="0"/>
              <a:buChar char="–"/>
            </a:pPr>
            <a:r>
              <a:rPr lang="en-US" altLang="it-IT" dirty="0"/>
              <a:t>Medical Applications</a:t>
            </a:r>
          </a:p>
          <a:p>
            <a:pPr lvl="1" eaLnBrk="1" hangingPunct="1">
              <a:spcAft>
                <a:spcPts val="450"/>
              </a:spcAft>
              <a:buFont typeface="Tahoma" pitchFamily="32" charset="0"/>
              <a:buChar char="–"/>
            </a:pPr>
            <a:r>
              <a:rPr lang="en-US" altLang="it-IT" dirty="0"/>
              <a:t>Homeland Security</a:t>
            </a:r>
          </a:p>
          <a:p>
            <a:pPr lvl="1" eaLnBrk="1" hangingPunct="1">
              <a:spcAft>
                <a:spcPts val="450"/>
              </a:spcAft>
              <a:buFont typeface="Tahoma" pitchFamily="32" charset="0"/>
              <a:buChar char="–"/>
            </a:pPr>
            <a:r>
              <a:rPr lang="en-US" altLang="it-IT" dirty="0"/>
              <a:t>Industrial Applications</a:t>
            </a:r>
          </a:p>
          <a:p>
            <a:pPr lvl="1" eaLnBrk="1" hangingPunct="1">
              <a:spcAft>
                <a:spcPts val="450"/>
              </a:spcAft>
              <a:buFont typeface="Tahoma" pitchFamily="32" charset="0"/>
              <a:buChar char="–"/>
            </a:pPr>
            <a:r>
              <a:rPr lang="en-US" altLang="it-IT" dirty="0"/>
              <a:t>and more …</a:t>
            </a:r>
          </a:p>
        </p:txBody>
      </p:sp>
      <p:sp>
        <p:nvSpPr>
          <p:cNvPr id="6" name="Rectangle 1"/>
          <p:cNvSpPr>
            <a:spLocks noChangeArrowheads="1"/>
          </p:cNvSpPr>
          <p:nvPr/>
        </p:nvSpPr>
        <p:spPr bwMode="auto">
          <a:xfrm>
            <a:off x="216397" y="40907"/>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smtClean="0">
                <a:solidFill>
                  <a:srgbClr val="000000"/>
                </a:solidFill>
                <a:latin typeface="+mj-lt"/>
              </a:rPr>
              <a:t>Introduction</a:t>
            </a:r>
            <a:endParaRPr lang="en-GB" sz="2800" dirty="0">
              <a:solidFill>
                <a:srgbClr val="000000"/>
              </a:solidFill>
              <a:latin typeface="+mj-lt"/>
            </a:endParaRPr>
          </a:p>
        </p:txBody>
      </p:sp>
    </p:spTree>
    <p:extLst>
      <p:ext uri="{BB962C8B-B14F-4D97-AF65-F5344CB8AC3E}">
        <p14:creationId xmlns:p14="http://schemas.microsoft.com/office/powerpoint/2010/main" val="3651595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000" dirty="0">
                <a:solidFill>
                  <a:srgbClr val="000000"/>
                </a:solidFill>
              </a:rPr>
              <a:t>Universal Multichannel </a:t>
            </a:r>
            <a:r>
              <a:rPr lang="en-US" sz="2000" dirty="0" smtClean="0">
                <a:solidFill>
                  <a:srgbClr val="000000"/>
                </a:solidFill>
              </a:rPr>
              <a:t>Systems - Multichannel Boards</a:t>
            </a:r>
            <a:endParaRPr lang="en-US" sz="2000" dirty="0">
              <a:solidFill>
                <a:srgbClr val="000000"/>
              </a:solidFill>
            </a:endParaRPr>
          </a:p>
        </p:txBody>
      </p:sp>
      <p:sp>
        <p:nvSpPr>
          <p:cNvPr id="2" name="CasellaDiTesto 1"/>
          <p:cNvSpPr txBox="1"/>
          <p:nvPr/>
        </p:nvSpPr>
        <p:spPr>
          <a:xfrm>
            <a:off x="431373" y="980733"/>
            <a:ext cx="10177131" cy="1015663"/>
          </a:xfrm>
          <a:prstGeom prst="rect">
            <a:avLst/>
          </a:prstGeom>
          <a:noFill/>
        </p:spPr>
        <p:txBody>
          <a:bodyPr wrap="square" rtlCol="0">
            <a:spAutoFit/>
          </a:bodyPr>
          <a:lstStyle/>
          <a:p>
            <a:r>
              <a:rPr lang="en-US" sz="2000" b="1" dirty="0" smtClean="0">
                <a:solidFill>
                  <a:srgbClr val="C00000"/>
                </a:solidFill>
              </a:rPr>
              <a:t>Solution for accelerator or industrial application: A1588</a:t>
            </a:r>
            <a:endParaRPr lang="en-US" sz="2000" b="1" dirty="0">
              <a:solidFill>
                <a:srgbClr val="C00000"/>
              </a:solidFill>
            </a:endParaRPr>
          </a:p>
          <a:p>
            <a:endParaRPr lang="en-US" sz="2000" dirty="0" smtClean="0">
              <a:solidFill>
                <a:srgbClr val="000000"/>
              </a:solidFill>
            </a:endParaRPr>
          </a:p>
          <a:p>
            <a:r>
              <a:rPr lang="en-US" sz="2000" dirty="0" smtClean="0">
                <a:solidFill>
                  <a:srgbClr val="000000"/>
                </a:solidFill>
              </a:rPr>
              <a:t>8 channels Bipolar High Voltage Power Supply</a:t>
            </a:r>
            <a:endParaRPr lang="en-US" sz="2000" b="1" dirty="0">
              <a:solidFill>
                <a:srgbClr val="C00000"/>
              </a:solidFill>
            </a:endParaRPr>
          </a:p>
        </p:txBody>
      </p:sp>
      <p:sp>
        <p:nvSpPr>
          <p:cNvPr id="10" name="CasellaDiTesto 9"/>
          <p:cNvSpPr txBox="1"/>
          <p:nvPr/>
        </p:nvSpPr>
        <p:spPr>
          <a:xfrm>
            <a:off x="377193" y="2196440"/>
            <a:ext cx="7206835" cy="2600712"/>
          </a:xfrm>
          <a:prstGeom prst="rect">
            <a:avLst/>
          </a:prstGeom>
          <a:noFill/>
        </p:spPr>
        <p:txBody>
          <a:bodyPr wrap="square" rtlCol="0">
            <a:spAutoFit/>
          </a:bodyPr>
          <a:lstStyle/>
          <a:p>
            <a:pPr marL="285750" indent="-285750" fontAlgn="base">
              <a:spcBef>
                <a:spcPts val="600"/>
              </a:spcBef>
              <a:buFont typeface="Arial" panose="020B0604020202020204" pitchFamily="34" charset="0"/>
              <a:buChar char="•"/>
            </a:pPr>
            <a:r>
              <a:rPr lang="it-IT" sz="1600" b="1" dirty="0" err="1" smtClean="0">
                <a:solidFill>
                  <a:srgbClr val="222222"/>
                </a:solidFill>
              </a:rPr>
              <a:t>Four-quadrant</a:t>
            </a:r>
            <a:r>
              <a:rPr lang="it-IT" sz="1600" b="1" dirty="0" smtClean="0">
                <a:solidFill>
                  <a:srgbClr val="222222"/>
                </a:solidFill>
              </a:rPr>
              <a:t> </a:t>
            </a:r>
            <a:r>
              <a:rPr lang="it-IT" sz="1600" b="1" dirty="0" err="1">
                <a:solidFill>
                  <a:srgbClr val="222222"/>
                </a:solidFill>
              </a:rPr>
              <a:t>bipolar</a:t>
            </a:r>
            <a:r>
              <a:rPr lang="it-IT" sz="1600" b="1" dirty="0">
                <a:solidFill>
                  <a:srgbClr val="222222"/>
                </a:solidFill>
              </a:rPr>
              <a:t> </a:t>
            </a:r>
            <a:r>
              <a:rPr lang="it-IT" sz="1600" b="1" dirty="0" err="1">
                <a:solidFill>
                  <a:srgbClr val="222222"/>
                </a:solidFill>
              </a:rPr>
              <a:t>power</a:t>
            </a:r>
            <a:r>
              <a:rPr lang="it-IT" sz="1600" b="1" dirty="0">
                <a:solidFill>
                  <a:srgbClr val="222222"/>
                </a:solidFill>
              </a:rPr>
              <a:t> </a:t>
            </a:r>
            <a:r>
              <a:rPr lang="it-IT" sz="1600" b="1" dirty="0" err="1">
                <a:solidFill>
                  <a:srgbClr val="222222"/>
                </a:solidFill>
              </a:rPr>
              <a:t>supply</a:t>
            </a:r>
            <a:endParaRPr lang="it-IT" sz="1600" b="1"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 </a:t>
            </a:r>
            <a:r>
              <a:rPr lang="it-IT" sz="1600" dirty="0">
                <a:solidFill>
                  <a:srgbClr val="222222"/>
                </a:solidFill>
              </a:rPr>
              <a:t>2 </a:t>
            </a:r>
            <a:r>
              <a:rPr lang="it-IT" sz="1600" dirty="0" err="1">
                <a:solidFill>
                  <a:srgbClr val="222222"/>
                </a:solidFill>
              </a:rPr>
              <a:t>kV</a:t>
            </a:r>
            <a:r>
              <a:rPr lang="it-IT" sz="1600" dirty="0">
                <a:solidFill>
                  <a:srgbClr val="222222"/>
                </a:solidFill>
              </a:rPr>
              <a:t> @ ± 0.5 </a:t>
            </a:r>
            <a:r>
              <a:rPr lang="it-IT" sz="1600" dirty="0" err="1">
                <a:solidFill>
                  <a:srgbClr val="222222"/>
                </a:solidFill>
              </a:rPr>
              <a:t>mA</a:t>
            </a:r>
            <a:r>
              <a:rPr lang="it-IT" sz="1600" dirty="0">
                <a:solidFill>
                  <a:srgbClr val="222222"/>
                </a:solidFill>
              </a:rPr>
              <a:t> output </a:t>
            </a:r>
            <a:r>
              <a:rPr lang="it-IT" sz="1600" dirty="0" err="1">
                <a:solidFill>
                  <a:srgbClr val="222222"/>
                </a:solidFill>
              </a:rPr>
              <a:t>ratings</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Common </a:t>
            </a:r>
            <a:r>
              <a:rPr lang="it-IT" sz="1600" dirty="0" err="1">
                <a:solidFill>
                  <a:srgbClr val="222222"/>
                </a:solidFill>
              </a:rPr>
              <a:t>floating</a:t>
            </a:r>
            <a:r>
              <a:rPr lang="it-IT" sz="1600" dirty="0">
                <a:solidFill>
                  <a:srgbClr val="222222"/>
                </a:solidFill>
              </a:rPr>
              <a:t> </a:t>
            </a:r>
            <a:r>
              <a:rPr lang="it-IT" sz="1600" dirty="0" err="1">
                <a:solidFill>
                  <a:srgbClr val="222222"/>
                </a:solidFill>
              </a:rPr>
              <a:t>return</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SHV </a:t>
            </a:r>
            <a:r>
              <a:rPr lang="it-IT" sz="1600" dirty="0" err="1">
                <a:solidFill>
                  <a:srgbClr val="222222"/>
                </a:solidFill>
              </a:rPr>
              <a:t>connectors</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Voltage </a:t>
            </a:r>
            <a:r>
              <a:rPr lang="it-IT" sz="1600" dirty="0" err="1">
                <a:solidFill>
                  <a:srgbClr val="222222"/>
                </a:solidFill>
              </a:rPr>
              <a:t>ripple</a:t>
            </a:r>
            <a:r>
              <a:rPr lang="it-IT" sz="1600" dirty="0">
                <a:solidFill>
                  <a:srgbClr val="222222"/>
                </a:solidFill>
              </a:rPr>
              <a:t> of &lt; 10 </a:t>
            </a:r>
            <a:r>
              <a:rPr lang="it-IT" sz="1600" dirty="0" err="1">
                <a:solidFill>
                  <a:srgbClr val="222222"/>
                </a:solidFill>
              </a:rPr>
              <a:t>mVpp</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err="1" smtClean="0">
                <a:solidFill>
                  <a:srgbClr val="222222"/>
                </a:solidFill>
              </a:rPr>
              <a:t>Internal</a:t>
            </a:r>
            <a:r>
              <a:rPr lang="it-IT" sz="1600" dirty="0" smtClean="0">
                <a:solidFill>
                  <a:srgbClr val="222222"/>
                </a:solidFill>
              </a:rPr>
              <a:t> Hardware </a:t>
            </a:r>
            <a:r>
              <a:rPr lang="it-IT" sz="1600" dirty="0" err="1" smtClean="0">
                <a:solidFill>
                  <a:srgbClr val="222222"/>
                </a:solidFill>
              </a:rPr>
              <a:t>protections</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b="1" dirty="0" err="1" smtClean="0">
                <a:solidFill>
                  <a:srgbClr val="222222"/>
                </a:solidFill>
              </a:rPr>
              <a:t>Excellent</a:t>
            </a:r>
            <a:r>
              <a:rPr lang="it-IT" sz="1600" b="1" dirty="0" smtClean="0">
                <a:solidFill>
                  <a:srgbClr val="222222"/>
                </a:solidFill>
              </a:rPr>
              <a:t> </a:t>
            </a:r>
            <a:r>
              <a:rPr lang="it-IT" sz="1600" b="1" dirty="0">
                <a:solidFill>
                  <a:srgbClr val="222222"/>
                </a:solidFill>
              </a:rPr>
              <a:t>long-</a:t>
            </a:r>
            <a:r>
              <a:rPr lang="it-IT" sz="1600" b="1" dirty="0" err="1">
                <a:solidFill>
                  <a:srgbClr val="222222"/>
                </a:solidFill>
              </a:rPr>
              <a:t>term</a:t>
            </a:r>
            <a:r>
              <a:rPr lang="it-IT" sz="1600" b="1" dirty="0">
                <a:solidFill>
                  <a:srgbClr val="222222"/>
                </a:solidFill>
              </a:rPr>
              <a:t> output </a:t>
            </a:r>
            <a:r>
              <a:rPr lang="it-IT" sz="1600" b="1" dirty="0" err="1">
                <a:solidFill>
                  <a:srgbClr val="222222"/>
                </a:solidFill>
              </a:rPr>
              <a:t>stability</a:t>
            </a:r>
            <a:endParaRPr lang="it-IT" sz="1600" b="1" dirty="0">
              <a:solidFill>
                <a:srgbClr val="222222"/>
              </a:solidFill>
            </a:endParaRPr>
          </a:p>
          <a:p>
            <a:pPr marL="285750" indent="-285750" fontAlgn="base">
              <a:spcBef>
                <a:spcPts val="600"/>
              </a:spcBef>
              <a:buFont typeface="Arial" panose="020B0604020202020204" pitchFamily="34" charset="0"/>
              <a:buChar char="•"/>
            </a:pPr>
            <a:r>
              <a:rPr lang="it-IT" sz="1600" b="1" dirty="0" err="1" smtClean="0">
                <a:solidFill>
                  <a:srgbClr val="222222"/>
                </a:solidFill>
              </a:rPr>
              <a:t>External</a:t>
            </a:r>
            <a:r>
              <a:rPr lang="it-IT" sz="1600" b="1" dirty="0" smtClean="0">
                <a:solidFill>
                  <a:srgbClr val="222222"/>
                </a:solidFill>
              </a:rPr>
              <a:t> </a:t>
            </a:r>
            <a:r>
              <a:rPr lang="it-IT" sz="1600" b="1" dirty="0" err="1">
                <a:solidFill>
                  <a:srgbClr val="222222"/>
                </a:solidFill>
              </a:rPr>
              <a:t>interlocks</a:t>
            </a:r>
            <a:r>
              <a:rPr lang="it-IT" sz="1600" b="1" dirty="0">
                <a:solidFill>
                  <a:srgbClr val="222222"/>
                </a:solidFill>
              </a:rPr>
              <a:t> (</a:t>
            </a:r>
            <a:r>
              <a:rPr lang="it-IT" sz="1600" b="1" dirty="0" err="1">
                <a:solidFill>
                  <a:srgbClr val="222222"/>
                </a:solidFill>
              </a:rPr>
              <a:t>active</a:t>
            </a:r>
            <a:r>
              <a:rPr lang="it-IT" sz="1600" b="1" dirty="0">
                <a:solidFill>
                  <a:srgbClr val="222222"/>
                </a:solidFill>
              </a:rPr>
              <a:t> + passive</a:t>
            </a:r>
            <a:r>
              <a:rPr lang="it-IT" sz="1600" b="1" dirty="0" smtClean="0">
                <a:solidFill>
                  <a:srgbClr val="222222"/>
                </a:solidFill>
              </a:rPr>
              <a:t>)</a:t>
            </a:r>
            <a:endParaRPr lang="en-US" sz="1600" b="1" dirty="0">
              <a:solidFill>
                <a:srgbClr val="0000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2278" y="1628801"/>
            <a:ext cx="1765300"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695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3" name="Rectangle 1"/>
          <p:cNvSpPr>
            <a:spLocks noChangeArrowheads="1"/>
          </p:cNvSpPr>
          <p:nvPr/>
        </p:nvSpPr>
        <p:spPr bwMode="auto">
          <a:xfrm>
            <a:off x="0" y="2060848"/>
            <a:ext cx="12192000" cy="13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ct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4400" dirty="0" smtClean="0">
                <a:solidFill>
                  <a:srgbClr val="000000"/>
                </a:solidFill>
              </a:rPr>
              <a:t>VME, NIM and </a:t>
            </a:r>
            <a:r>
              <a:rPr lang="it-IT" sz="4400" dirty="0" err="1" smtClean="0">
                <a:solidFill>
                  <a:srgbClr val="000000"/>
                </a:solidFill>
              </a:rPr>
              <a:t>Standalone</a:t>
            </a:r>
            <a:r>
              <a:rPr lang="it-IT" sz="4400" dirty="0" smtClean="0">
                <a:solidFill>
                  <a:srgbClr val="000000"/>
                </a:solidFill>
              </a:rPr>
              <a:t> </a:t>
            </a:r>
            <a:r>
              <a:rPr lang="it-IT" sz="4400" dirty="0" err="1" smtClean="0">
                <a:solidFill>
                  <a:srgbClr val="000000"/>
                </a:solidFill>
              </a:rPr>
              <a:t>solution</a:t>
            </a:r>
            <a:endParaRPr lang="en-GB" sz="4400" dirty="0">
              <a:solidFill>
                <a:srgbClr val="000000"/>
              </a:solidFill>
            </a:endParaRPr>
          </a:p>
        </p:txBody>
      </p:sp>
    </p:spTree>
    <p:extLst>
      <p:ext uri="{BB962C8B-B14F-4D97-AF65-F5344CB8AC3E}">
        <p14:creationId xmlns:p14="http://schemas.microsoft.com/office/powerpoint/2010/main" val="974895089"/>
      </p:ext>
    </p:extLst>
  </p:cSld>
  <p:clrMapOvr>
    <a:masterClrMapping/>
  </p:clrMapOvr>
  <p:transition>
    <p:spli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27384"/>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Modular VME power supplies</a:t>
            </a:r>
            <a:endParaRPr lang="en-US" sz="2400" dirty="0">
              <a:solidFill>
                <a:srgbClr val="000000"/>
              </a:solidFill>
            </a:endParaRPr>
          </a:p>
        </p:txBody>
      </p:sp>
      <p:sp>
        <p:nvSpPr>
          <p:cNvPr id="2" name="CasellaDiTesto 1"/>
          <p:cNvSpPr txBox="1"/>
          <p:nvPr/>
        </p:nvSpPr>
        <p:spPr>
          <a:xfrm>
            <a:off x="431803" y="548680"/>
            <a:ext cx="10371476" cy="677108"/>
          </a:xfrm>
          <a:prstGeom prst="rect">
            <a:avLst/>
          </a:prstGeom>
          <a:noFill/>
        </p:spPr>
        <p:txBody>
          <a:bodyPr wrap="square" rtlCol="0">
            <a:spAutoFit/>
          </a:bodyPr>
          <a:lstStyle/>
          <a:p>
            <a:r>
              <a:rPr lang="en-US" sz="2000" b="1" dirty="0" smtClean="0">
                <a:solidFill>
                  <a:srgbClr val="C00000"/>
                </a:solidFill>
              </a:rPr>
              <a:t>VME HV Boards Family</a:t>
            </a:r>
          </a:p>
          <a:p>
            <a:r>
              <a:rPr lang="en-US" dirty="0" smtClean="0">
                <a:solidFill>
                  <a:srgbClr val="000000"/>
                </a:solidFill>
              </a:rPr>
              <a:t>V6519, V6533, V6534, V6521, V6521H</a:t>
            </a:r>
            <a:endParaRPr lang="en-US" b="1" dirty="0">
              <a:solidFill>
                <a:srgbClr val="C00000"/>
              </a:solidFill>
            </a:endParaRP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0416" y="801062"/>
            <a:ext cx="1440160" cy="324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0380" y="807676"/>
            <a:ext cx="1440161" cy="324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28" y="807681"/>
            <a:ext cx="1440160" cy="324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667" y="3738672"/>
            <a:ext cx="4685564" cy="285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asellaDiTesto 22"/>
          <p:cNvSpPr txBox="1"/>
          <p:nvPr/>
        </p:nvSpPr>
        <p:spPr>
          <a:xfrm>
            <a:off x="5405233" y="4260868"/>
            <a:ext cx="6583569" cy="1154162"/>
          </a:xfrm>
          <a:prstGeom prst="rect">
            <a:avLst/>
          </a:prstGeom>
          <a:noFill/>
        </p:spPr>
        <p:txBody>
          <a:bodyPr wrap="square" rtlCol="0">
            <a:spAutoFit/>
          </a:bodyPr>
          <a:lstStyle/>
          <a:p>
            <a:pPr fontAlgn="base">
              <a:spcBef>
                <a:spcPts val="600"/>
              </a:spcBef>
            </a:pPr>
            <a:r>
              <a:rPr lang="en-US" sz="1600" dirty="0" smtClean="0">
                <a:solidFill>
                  <a:srgbClr val="000000"/>
                </a:solidFill>
              </a:rPr>
              <a:t>Thanks to the GECO2020 control software and the </a:t>
            </a:r>
            <a:r>
              <a:rPr lang="en-US" sz="1600" dirty="0" err="1" smtClean="0">
                <a:solidFill>
                  <a:srgbClr val="000000"/>
                </a:solidFill>
              </a:rPr>
              <a:t>multimaster</a:t>
            </a:r>
            <a:r>
              <a:rPr lang="en-US" sz="1600" dirty="0" smtClean="0">
                <a:solidFill>
                  <a:srgbClr val="000000"/>
                </a:solidFill>
              </a:rPr>
              <a:t> </a:t>
            </a:r>
            <a:r>
              <a:rPr lang="en-US" sz="1600" dirty="0" err="1" smtClean="0">
                <a:solidFill>
                  <a:srgbClr val="000000"/>
                </a:solidFill>
              </a:rPr>
              <a:t>capabiity</a:t>
            </a:r>
            <a:r>
              <a:rPr lang="en-US" sz="1600" dirty="0" smtClean="0">
                <a:solidFill>
                  <a:srgbClr val="000000"/>
                </a:solidFill>
              </a:rPr>
              <a:t> of CAEN VME Bridges, CAEN VME HV power supplies become a System:</a:t>
            </a:r>
          </a:p>
          <a:p>
            <a:pPr fontAlgn="base">
              <a:spcBef>
                <a:spcPts val="600"/>
              </a:spcBef>
            </a:pPr>
            <a:r>
              <a:rPr lang="en-US" sz="1600" dirty="0" smtClean="0">
                <a:solidFill>
                  <a:srgbClr val="000000"/>
                </a:solidFill>
              </a:rPr>
              <a:t>DAQ and HV in the same VME crate independently controlled!</a:t>
            </a:r>
          </a:p>
        </p:txBody>
      </p:sp>
      <p:sp>
        <p:nvSpPr>
          <p:cNvPr id="14" name="CasellaDiTesto 13"/>
          <p:cNvSpPr txBox="1"/>
          <p:nvPr/>
        </p:nvSpPr>
        <p:spPr>
          <a:xfrm>
            <a:off x="431800" y="1124749"/>
            <a:ext cx="6816328" cy="2662267"/>
          </a:xfrm>
          <a:prstGeom prst="rect">
            <a:avLst/>
          </a:prstGeom>
          <a:noFill/>
        </p:spPr>
        <p:txBody>
          <a:bodyPr wrap="square" rtlCol="0">
            <a:spAutoFit/>
          </a:bodyPr>
          <a:lstStyle/>
          <a:p>
            <a:pPr fontAlgn="base">
              <a:spcBef>
                <a:spcPts val="600"/>
              </a:spcBef>
            </a:pPr>
            <a:r>
              <a:rPr lang="it-IT" sz="2000" dirty="0" err="1" smtClean="0">
                <a:solidFill>
                  <a:srgbClr val="222222"/>
                </a:solidFill>
              </a:rPr>
              <a:t>Overview</a:t>
            </a:r>
            <a:r>
              <a:rPr lang="it-IT" sz="1400" dirty="0" smtClean="0">
                <a:solidFill>
                  <a:srgbClr val="222222"/>
                </a:solidFill>
              </a:rPr>
              <a:t> </a:t>
            </a:r>
          </a:p>
          <a:p>
            <a:pPr marL="285750" indent="-285750" fontAlgn="base">
              <a:spcBef>
                <a:spcPts val="600"/>
              </a:spcBef>
              <a:buFont typeface="Arial" panose="020B0604020202020204" pitchFamily="34" charset="0"/>
              <a:buChar char="•"/>
            </a:pPr>
            <a:r>
              <a:rPr lang="it-IT" sz="1600" dirty="0" smtClean="0">
                <a:solidFill>
                  <a:srgbClr val="222222"/>
                </a:solidFill>
              </a:rPr>
              <a:t>6 </a:t>
            </a:r>
            <a:r>
              <a:rPr lang="it-IT" sz="1600" dirty="0" err="1" smtClean="0">
                <a:solidFill>
                  <a:srgbClr val="222222"/>
                </a:solidFill>
              </a:rPr>
              <a:t>channels</a:t>
            </a:r>
            <a:r>
              <a:rPr lang="it-IT" sz="1600" dirty="0" smtClean="0">
                <a:solidFill>
                  <a:srgbClr val="222222"/>
                </a:solidFill>
              </a:rPr>
              <a:t> in 1 VME Unit</a:t>
            </a:r>
          </a:p>
          <a:p>
            <a:pPr marL="285750" indent="-285750" fontAlgn="base">
              <a:spcBef>
                <a:spcPts val="600"/>
              </a:spcBef>
              <a:buFont typeface="Arial" panose="020B0604020202020204" pitchFamily="34" charset="0"/>
              <a:buChar char="•"/>
            </a:pPr>
            <a:r>
              <a:rPr lang="it-IT" sz="1600" dirty="0" smtClean="0">
                <a:solidFill>
                  <a:srgbClr val="222222"/>
                </a:solidFill>
              </a:rPr>
              <a:t>From 500 to 6 </a:t>
            </a:r>
            <a:r>
              <a:rPr lang="it-IT" sz="1600" dirty="0" err="1" smtClean="0">
                <a:solidFill>
                  <a:srgbClr val="222222"/>
                </a:solidFill>
              </a:rPr>
              <a:t>kV</a:t>
            </a:r>
            <a:r>
              <a:rPr lang="it-IT" sz="1600" dirty="0" smtClean="0">
                <a:solidFill>
                  <a:srgbClr val="222222"/>
                </a:solidFill>
              </a:rPr>
              <a:t>, from 20 µA to 3 </a:t>
            </a:r>
            <a:r>
              <a:rPr lang="it-IT" sz="1600" dirty="0" err="1" smtClean="0">
                <a:solidFill>
                  <a:srgbClr val="222222"/>
                </a:solidFill>
              </a:rPr>
              <a:t>mA</a:t>
            </a:r>
            <a:r>
              <a:rPr lang="it-IT" sz="1600" dirty="0" smtClean="0">
                <a:solidFill>
                  <a:srgbClr val="222222"/>
                </a:solidFill>
              </a:rPr>
              <a:t> </a:t>
            </a:r>
          </a:p>
          <a:p>
            <a:pPr marL="285750" indent="-285750" fontAlgn="base">
              <a:spcBef>
                <a:spcPts val="600"/>
              </a:spcBef>
              <a:buFont typeface="Arial" panose="020B0604020202020204" pitchFamily="34" charset="0"/>
              <a:buChar char="•"/>
            </a:pPr>
            <a:r>
              <a:rPr lang="it-IT" sz="1600" dirty="0" smtClean="0">
                <a:solidFill>
                  <a:srgbClr val="222222"/>
                </a:solidFill>
              </a:rPr>
              <a:t>Common </a:t>
            </a:r>
            <a:r>
              <a:rPr lang="it-IT" sz="1600" dirty="0" err="1" smtClean="0">
                <a:solidFill>
                  <a:srgbClr val="222222"/>
                </a:solidFill>
              </a:rPr>
              <a:t>Floating</a:t>
            </a:r>
            <a:r>
              <a:rPr lang="it-IT" sz="1600" dirty="0" smtClean="0">
                <a:solidFill>
                  <a:srgbClr val="222222"/>
                </a:solidFill>
              </a:rPr>
              <a:t> Return</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SHV </a:t>
            </a:r>
            <a:r>
              <a:rPr lang="it-IT" sz="1600" dirty="0" err="1">
                <a:solidFill>
                  <a:srgbClr val="222222"/>
                </a:solidFill>
              </a:rPr>
              <a:t>connectors</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Voltage </a:t>
            </a:r>
            <a:r>
              <a:rPr lang="it-IT" sz="1600" dirty="0" err="1">
                <a:solidFill>
                  <a:srgbClr val="222222"/>
                </a:solidFill>
              </a:rPr>
              <a:t>ripple</a:t>
            </a:r>
            <a:r>
              <a:rPr lang="it-IT" sz="1600" dirty="0">
                <a:solidFill>
                  <a:srgbClr val="222222"/>
                </a:solidFill>
              </a:rPr>
              <a:t> </a:t>
            </a:r>
            <a:r>
              <a:rPr lang="it-IT" sz="1600" dirty="0" smtClean="0">
                <a:solidFill>
                  <a:srgbClr val="222222"/>
                </a:solidFill>
              </a:rPr>
              <a:t> </a:t>
            </a:r>
            <a:r>
              <a:rPr lang="it-IT" sz="1600" dirty="0">
                <a:solidFill>
                  <a:srgbClr val="222222"/>
                </a:solidFill>
              </a:rPr>
              <a:t>&lt; 3</a:t>
            </a:r>
            <a:r>
              <a:rPr lang="it-IT" sz="1600" dirty="0" smtClean="0">
                <a:solidFill>
                  <a:srgbClr val="222222"/>
                </a:solidFill>
              </a:rPr>
              <a:t> </a:t>
            </a:r>
            <a:r>
              <a:rPr lang="it-IT" sz="1600" dirty="0" err="1">
                <a:solidFill>
                  <a:srgbClr val="222222"/>
                </a:solidFill>
              </a:rPr>
              <a:t>mVpp</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err="1" smtClean="0">
                <a:solidFill>
                  <a:srgbClr val="222222"/>
                </a:solidFill>
              </a:rPr>
              <a:t>Internal</a:t>
            </a:r>
            <a:r>
              <a:rPr lang="it-IT" sz="1600" dirty="0" smtClean="0">
                <a:solidFill>
                  <a:srgbClr val="222222"/>
                </a:solidFill>
              </a:rPr>
              <a:t> Hardware </a:t>
            </a:r>
            <a:r>
              <a:rPr lang="it-IT" sz="1600" dirty="0" err="1" smtClean="0">
                <a:solidFill>
                  <a:srgbClr val="222222"/>
                </a:solidFill>
              </a:rPr>
              <a:t>protections</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dirty="0" err="1" smtClean="0">
                <a:solidFill>
                  <a:srgbClr val="222222"/>
                </a:solidFill>
              </a:rPr>
              <a:t>Available</a:t>
            </a:r>
            <a:r>
              <a:rPr lang="it-IT" sz="1600" dirty="0" smtClean="0">
                <a:solidFill>
                  <a:srgbClr val="222222"/>
                </a:solidFill>
              </a:rPr>
              <a:t> with positive, negative or </a:t>
            </a:r>
            <a:r>
              <a:rPr lang="it-IT" sz="1600" dirty="0" err="1" smtClean="0">
                <a:solidFill>
                  <a:srgbClr val="222222"/>
                </a:solidFill>
              </a:rPr>
              <a:t>mixed</a:t>
            </a:r>
            <a:r>
              <a:rPr lang="it-IT" sz="1600" dirty="0" smtClean="0">
                <a:solidFill>
                  <a:srgbClr val="222222"/>
                </a:solidFill>
              </a:rPr>
              <a:t> </a:t>
            </a:r>
            <a:r>
              <a:rPr lang="it-IT" sz="1600" dirty="0" err="1" smtClean="0">
                <a:solidFill>
                  <a:srgbClr val="222222"/>
                </a:solidFill>
              </a:rPr>
              <a:t>polarity</a:t>
            </a:r>
            <a:endParaRPr lang="en-US" sz="1400" dirty="0">
              <a:solidFill>
                <a:srgbClr val="000000"/>
              </a:solidFill>
            </a:endParaRPr>
          </a:p>
        </p:txBody>
      </p:sp>
    </p:spTree>
    <p:extLst>
      <p:ext uri="{BB962C8B-B14F-4D97-AF65-F5344CB8AC3E}">
        <p14:creationId xmlns:p14="http://schemas.microsoft.com/office/powerpoint/2010/main" val="88858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NIM-NDT High Voltage Power Supplies </a:t>
            </a:r>
            <a:endParaRPr lang="en-US" sz="2400" dirty="0">
              <a:solidFill>
                <a:srgbClr val="000000"/>
              </a:solidFill>
            </a:endParaRPr>
          </a:p>
        </p:txBody>
      </p:sp>
      <p:sp>
        <p:nvSpPr>
          <p:cNvPr id="2" name="CasellaDiTesto 1"/>
          <p:cNvSpPr txBox="1"/>
          <p:nvPr/>
        </p:nvSpPr>
        <p:spPr>
          <a:xfrm>
            <a:off x="431800" y="735668"/>
            <a:ext cx="10621653" cy="677108"/>
          </a:xfrm>
          <a:prstGeom prst="rect">
            <a:avLst/>
          </a:prstGeom>
          <a:noFill/>
        </p:spPr>
        <p:txBody>
          <a:bodyPr wrap="square" rtlCol="0">
            <a:spAutoFit/>
          </a:bodyPr>
          <a:lstStyle/>
          <a:p>
            <a:r>
              <a:rPr lang="en-US" sz="2000" b="1" dirty="0" smtClean="0">
                <a:solidFill>
                  <a:srgbClr val="C00000"/>
                </a:solidFill>
              </a:rPr>
              <a:t>NIM and NDT HV Boards Family</a:t>
            </a:r>
            <a:endParaRPr lang="en-US" b="1" dirty="0" smtClean="0">
              <a:solidFill>
                <a:srgbClr val="C00000"/>
              </a:solidFill>
            </a:endParaRPr>
          </a:p>
          <a:p>
            <a:r>
              <a:rPr lang="en-US" dirty="0" smtClean="0">
                <a:solidFill>
                  <a:srgbClr val="000000"/>
                </a:solidFill>
              </a:rPr>
              <a:t>N14xx, NDT14xx and </a:t>
            </a:r>
            <a:r>
              <a:rPr lang="en-US" b="1" dirty="0" smtClean="0">
                <a:solidFill>
                  <a:srgbClr val="C00000"/>
                </a:solidFill>
              </a:rPr>
              <a:t>N14xxET</a:t>
            </a:r>
            <a:endParaRPr lang="en-US" b="1" dirty="0">
              <a:solidFill>
                <a:srgbClr val="C00000"/>
              </a:solidFill>
            </a:endParaRPr>
          </a:p>
        </p:txBody>
      </p:sp>
      <p:sp>
        <p:nvSpPr>
          <p:cNvPr id="12" name="CasellaDiTesto 11"/>
          <p:cNvSpPr txBox="1"/>
          <p:nvPr/>
        </p:nvSpPr>
        <p:spPr>
          <a:xfrm>
            <a:off x="431800" y="1691512"/>
            <a:ext cx="7008349" cy="4247317"/>
          </a:xfrm>
          <a:prstGeom prst="rect">
            <a:avLst/>
          </a:prstGeom>
          <a:noFill/>
        </p:spPr>
        <p:txBody>
          <a:bodyPr wrap="square" rtlCol="0">
            <a:spAutoFit/>
          </a:bodyPr>
          <a:lstStyle/>
          <a:p>
            <a:pPr fontAlgn="base">
              <a:spcBef>
                <a:spcPts val="600"/>
              </a:spcBef>
            </a:pPr>
            <a:r>
              <a:rPr lang="it-IT" sz="2000" dirty="0" err="1" smtClean="0">
                <a:solidFill>
                  <a:srgbClr val="222222"/>
                </a:solidFill>
              </a:rPr>
              <a:t>Overview</a:t>
            </a:r>
            <a:r>
              <a:rPr lang="it-IT" sz="2000" dirty="0" smtClean="0">
                <a:solidFill>
                  <a:srgbClr val="222222"/>
                </a:solidFill>
              </a:rPr>
              <a:t>:</a:t>
            </a:r>
            <a:r>
              <a:rPr lang="it-IT" sz="1400" dirty="0" smtClean="0">
                <a:solidFill>
                  <a:srgbClr val="222222"/>
                </a:solidFill>
              </a:rPr>
              <a:t> </a:t>
            </a:r>
          </a:p>
          <a:p>
            <a:pPr marL="285750" indent="-285750" fontAlgn="base">
              <a:spcBef>
                <a:spcPts val="600"/>
              </a:spcBef>
              <a:buFont typeface="Arial" panose="020B0604020202020204" pitchFamily="34" charset="0"/>
              <a:buChar char="•"/>
            </a:pPr>
            <a:r>
              <a:rPr lang="it-IT" sz="1600" dirty="0" smtClean="0">
                <a:solidFill>
                  <a:srgbClr val="222222"/>
                </a:solidFill>
              </a:rPr>
              <a:t>4/2/1 </a:t>
            </a:r>
            <a:r>
              <a:rPr lang="it-IT" sz="1600" dirty="0" err="1" smtClean="0">
                <a:solidFill>
                  <a:srgbClr val="222222"/>
                </a:solidFill>
              </a:rPr>
              <a:t>channles</a:t>
            </a:r>
            <a:r>
              <a:rPr lang="it-IT" sz="1600" dirty="0" smtClean="0">
                <a:solidFill>
                  <a:srgbClr val="222222"/>
                </a:solidFill>
              </a:rPr>
              <a:t> in 1 NIM Unit</a:t>
            </a:r>
          </a:p>
          <a:p>
            <a:pPr marL="285750" indent="-285750" fontAlgn="base">
              <a:spcBef>
                <a:spcPts val="600"/>
              </a:spcBef>
              <a:buFont typeface="Arial" panose="020B0604020202020204" pitchFamily="34" charset="0"/>
              <a:buChar char="•"/>
            </a:pPr>
            <a:r>
              <a:rPr lang="it-IT" sz="1600" dirty="0" smtClean="0">
                <a:solidFill>
                  <a:srgbClr val="222222"/>
                </a:solidFill>
              </a:rPr>
              <a:t>From 500 to 8 </a:t>
            </a:r>
            <a:r>
              <a:rPr lang="it-IT" sz="1600" dirty="0" err="1" smtClean="0">
                <a:solidFill>
                  <a:srgbClr val="222222"/>
                </a:solidFill>
              </a:rPr>
              <a:t>kV</a:t>
            </a:r>
            <a:r>
              <a:rPr lang="it-IT" sz="1600" dirty="0" smtClean="0">
                <a:solidFill>
                  <a:srgbClr val="222222"/>
                </a:solidFill>
              </a:rPr>
              <a:t>, from 20 µA to 3 </a:t>
            </a:r>
            <a:r>
              <a:rPr lang="it-IT" sz="1600" dirty="0" err="1" smtClean="0">
                <a:solidFill>
                  <a:srgbClr val="222222"/>
                </a:solidFill>
              </a:rPr>
              <a:t>mA</a:t>
            </a:r>
            <a:r>
              <a:rPr lang="it-IT" sz="1600" dirty="0" smtClean="0">
                <a:solidFill>
                  <a:srgbClr val="222222"/>
                </a:solidFill>
              </a:rPr>
              <a:t> </a:t>
            </a:r>
          </a:p>
          <a:p>
            <a:pPr marL="285750" indent="-285750" fontAlgn="base">
              <a:spcBef>
                <a:spcPts val="600"/>
              </a:spcBef>
              <a:buFont typeface="Arial" panose="020B0604020202020204" pitchFamily="34" charset="0"/>
              <a:buChar char="•"/>
            </a:pPr>
            <a:r>
              <a:rPr lang="it-IT" sz="1600" dirty="0" smtClean="0">
                <a:solidFill>
                  <a:srgbClr val="222222"/>
                </a:solidFill>
              </a:rPr>
              <a:t>Common </a:t>
            </a:r>
            <a:r>
              <a:rPr lang="it-IT" sz="1600" dirty="0" err="1" smtClean="0">
                <a:solidFill>
                  <a:srgbClr val="222222"/>
                </a:solidFill>
              </a:rPr>
              <a:t>Floating</a:t>
            </a:r>
            <a:r>
              <a:rPr lang="it-IT" sz="1600" dirty="0" smtClean="0">
                <a:solidFill>
                  <a:srgbClr val="222222"/>
                </a:solidFill>
              </a:rPr>
              <a:t> Return</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SHV </a:t>
            </a:r>
            <a:r>
              <a:rPr lang="it-IT" sz="1600" dirty="0" err="1">
                <a:solidFill>
                  <a:srgbClr val="222222"/>
                </a:solidFill>
              </a:rPr>
              <a:t>connectors</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b="1" dirty="0" smtClean="0">
                <a:solidFill>
                  <a:srgbClr val="222222"/>
                </a:solidFill>
              </a:rPr>
              <a:t>Voltage </a:t>
            </a:r>
            <a:r>
              <a:rPr lang="it-IT" sz="1600" b="1" dirty="0" err="1">
                <a:solidFill>
                  <a:srgbClr val="222222"/>
                </a:solidFill>
              </a:rPr>
              <a:t>ripple</a:t>
            </a:r>
            <a:r>
              <a:rPr lang="it-IT" sz="1600" b="1" dirty="0">
                <a:solidFill>
                  <a:srgbClr val="222222"/>
                </a:solidFill>
              </a:rPr>
              <a:t> </a:t>
            </a:r>
            <a:r>
              <a:rPr lang="it-IT" sz="1600" b="1" dirty="0" smtClean="0">
                <a:solidFill>
                  <a:srgbClr val="222222"/>
                </a:solidFill>
              </a:rPr>
              <a:t> </a:t>
            </a:r>
            <a:r>
              <a:rPr lang="it-IT" sz="1600" b="1" dirty="0">
                <a:solidFill>
                  <a:srgbClr val="222222"/>
                </a:solidFill>
              </a:rPr>
              <a:t>&lt; </a:t>
            </a:r>
            <a:r>
              <a:rPr lang="it-IT" sz="1600" b="1" dirty="0" smtClean="0">
                <a:solidFill>
                  <a:srgbClr val="222222"/>
                </a:solidFill>
              </a:rPr>
              <a:t>5 </a:t>
            </a:r>
            <a:r>
              <a:rPr lang="it-IT" sz="1600" b="1" dirty="0" err="1">
                <a:solidFill>
                  <a:srgbClr val="222222"/>
                </a:solidFill>
              </a:rPr>
              <a:t>mVpp</a:t>
            </a:r>
            <a:endParaRPr lang="it-IT" sz="1600" b="1" dirty="0">
              <a:solidFill>
                <a:srgbClr val="222222"/>
              </a:solidFill>
            </a:endParaRPr>
          </a:p>
          <a:p>
            <a:pPr marL="285750" indent="-285750" fontAlgn="base">
              <a:spcBef>
                <a:spcPts val="600"/>
              </a:spcBef>
              <a:buFont typeface="Arial" panose="020B0604020202020204" pitchFamily="34" charset="0"/>
              <a:buChar char="•"/>
            </a:pPr>
            <a:r>
              <a:rPr lang="it-IT" sz="1600" dirty="0" err="1" smtClean="0">
                <a:solidFill>
                  <a:srgbClr val="222222"/>
                </a:solidFill>
              </a:rPr>
              <a:t>Internal</a:t>
            </a:r>
            <a:r>
              <a:rPr lang="it-IT" sz="1600" dirty="0" smtClean="0">
                <a:solidFill>
                  <a:srgbClr val="222222"/>
                </a:solidFill>
              </a:rPr>
              <a:t> Hardware </a:t>
            </a:r>
            <a:r>
              <a:rPr lang="it-IT" sz="1600" dirty="0" err="1" smtClean="0">
                <a:solidFill>
                  <a:srgbClr val="222222"/>
                </a:solidFill>
              </a:rPr>
              <a:t>protections</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dirty="0" err="1" smtClean="0">
                <a:solidFill>
                  <a:srgbClr val="222222"/>
                </a:solidFill>
              </a:rPr>
              <a:t>Independently</a:t>
            </a:r>
            <a:r>
              <a:rPr lang="it-IT" sz="1600" dirty="0" smtClean="0">
                <a:solidFill>
                  <a:srgbClr val="222222"/>
                </a:solidFill>
              </a:rPr>
              <a:t> </a:t>
            </a:r>
            <a:r>
              <a:rPr lang="it-IT" sz="1600" dirty="0" err="1">
                <a:solidFill>
                  <a:srgbClr val="222222"/>
                </a:solidFill>
              </a:rPr>
              <a:t>s</a:t>
            </a:r>
            <a:r>
              <a:rPr lang="it-IT" sz="1600" dirty="0" err="1" smtClean="0">
                <a:solidFill>
                  <a:srgbClr val="222222"/>
                </a:solidFill>
              </a:rPr>
              <a:t>electable</a:t>
            </a:r>
            <a:r>
              <a:rPr lang="it-IT" sz="1600" dirty="0" smtClean="0">
                <a:solidFill>
                  <a:srgbClr val="222222"/>
                </a:solidFill>
              </a:rPr>
              <a:t> </a:t>
            </a:r>
            <a:r>
              <a:rPr lang="it-IT" sz="1600" dirty="0" err="1" smtClean="0">
                <a:solidFill>
                  <a:srgbClr val="222222"/>
                </a:solidFill>
              </a:rPr>
              <a:t>channel</a:t>
            </a:r>
            <a:r>
              <a:rPr lang="it-IT" sz="1600" dirty="0" smtClean="0">
                <a:solidFill>
                  <a:srgbClr val="222222"/>
                </a:solidFill>
              </a:rPr>
              <a:t> </a:t>
            </a:r>
            <a:r>
              <a:rPr lang="it-IT" sz="1600" dirty="0" err="1" smtClean="0">
                <a:solidFill>
                  <a:srgbClr val="222222"/>
                </a:solidFill>
              </a:rPr>
              <a:t>polarity</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Local and Remote control </a:t>
            </a:r>
          </a:p>
          <a:p>
            <a:pPr marL="285750" indent="-285750" fontAlgn="base">
              <a:spcBef>
                <a:spcPts val="600"/>
              </a:spcBef>
              <a:buFont typeface="Arial" panose="020B0604020202020204" pitchFamily="34" charset="0"/>
              <a:buChar char="•"/>
            </a:pPr>
            <a:r>
              <a:rPr lang="it-IT" sz="1600" b="1" dirty="0" err="1" smtClean="0">
                <a:solidFill>
                  <a:srgbClr val="222222"/>
                </a:solidFill>
              </a:rPr>
              <a:t>Now</a:t>
            </a:r>
            <a:r>
              <a:rPr lang="it-IT" sz="1600" b="1" dirty="0" smtClean="0">
                <a:solidFill>
                  <a:srgbClr val="222222"/>
                </a:solidFill>
              </a:rPr>
              <a:t> </a:t>
            </a:r>
            <a:r>
              <a:rPr lang="it-IT" sz="1600" b="1" dirty="0" err="1" smtClean="0">
                <a:solidFill>
                  <a:srgbClr val="222222"/>
                </a:solidFill>
              </a:rPr>
              <a:t>also</a:t>
            </a:r>
            <a:r>
              <a:rPr lang="it-IT" sz="1600" b="1" dirty="0" smtClean="0">
                <a:solidFill>
                  <a:srgbClr val="222222"/>
                </a:solidFill>
              </a:rPr>
              <a:t> with Ethernet connection!</a:t>
            </a:r>
          </a:p>
          <a:p>
            <a:pPr marL="285750" indent="-285750" fontAlgn="base">
              <a:spcBef>
                <a:spcPts val="600"/>
              </a:spcBef>
              <a:buFont typeface="Arial" panose="020B0604020202020204" pitchFamily="34" charset="0"/>
              <a:buChar char="•"/>
            </a:pPr>
            <a:r>
              <a:rPr lang="en-US" sz="1600" dirty="0">
                <a:solidFill>
                  <a:srgbClr val="000000"/>
                </a:solidFill>
              </a:rPr>
              <a:t>2.8’’ color touch screen </a:t>
            </a:r>
            <a:r>
              <a:rPr lang="en-US" sz="1600" dirty="0" smtClean="0">
                <a:solidFill>
                  <a:srgbClr val="000000"/>
                </a:solidFill>
              </a:rPr>
              <a:t>display (only NDT)</a:t>
            </a:r>
            <a:endParaRPr lang="en-US" sz="1600" dirty="0">
              <a:solidFill>
                <a:srgbClr val="000000"/>
              </a:solidFill>
            </a:endParaRPr>
          </a:p>
          <a:p>
            <a:pPr marL="285750" indent="-285750" fontAlgn="base">
              <a:spcBef>
                <a:spcPts val="600"/>
              </a:spcBef>
              <a:buFont typeface="Arial" panose="020B0604020202020204" pitchFamily="34" charset="0"/>
              <a:buChar char="•"/>
            </a:pPr>
            <a:r>
              <a:rPr lang="en-US" sz="1600" dirty="0">
                <a:solidFill>
                  <a:srgbClr val="000000"/>
                </a:solidFill>
              </a:rPr>
              <a:t>110-220 </a:t>
            </a:r>
            <a:r>
              <a:rPr lang="en-US" sz="1600" dirty="0" err="1">
                <a:solidFill>
                  <a:srgbClr val="000000"/>
                </a:solidFill>
              </a:rPr>
              <a:t>Vac</a:t>
            </a:r>
            <a:r>
              <a:rPr lang="en-US" sz="1600" dirty="0">
                <a:solidFill>
                  <a:srgbClr val="000000"/>
                </a:solidFill>
              </a:rPr>
              <a:t> plug for desktop </a:t>
            </a:r>
            <a:r>
              <a:rPr lang="en-US" sz="1600" dirty="0" smtClean="0">
                <a:solidFill>
                  <a:srgbClr val="000000"/>
                </a:solidFill>
              </a:rPr>
              <a:t>operation (Only NDT)</a:t>
            </a:r>
            <a:endParaRPr lang="en-US" sz="1600" dirty="0">
              <a:solidFill>
                <a:srgbClr val="000000"/>
              </a:solidFill>
            </a:endParaRPr>
          </a:p>
          <a:p>
            <a:pPr marL="285750" indent="-285750" fontAlgn="base">
              <a:spcBef>
                <a:spcPts val="600"/>
              </a:spcBef>
              <a:buFont typeface="Arial" panose="020B0604020202020204" pitchFamily="34" charset="0"/>
              <a:buChar char="•"/>
            </a:pPr>
            <a:endParaRPr lang="en-US" sz="1400" b="1" dirty="0">
              <a:solidFill>
                <a:srgbClr val="000000"/>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672" y="692696"/>
            <a:ext cx="3599721" cy="252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451" y="5647640"/>
            <a:ext cx="3133176" cy="64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2293" y="3568664"/>
            <a:ext cx="1556155" cy="252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7589" y="3651267"/>
            <a:ext cx="1451735" cy="99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93541" y="5089998"/>
            <a:ext cx="1431025" cy="97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3633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Rack-mountable High Voltage Power Supplies </a:t>
            </a:r>
            <a:endParaRPr lang="en-US" sz="2400" dirty="0">
              <a:solidFill>
                <a:srgbClr val="000000"/>
              </a:solidFill>
            </a:endParaRPr>
          </a:p>
        </p:txBody>
      </p:sp>
      <p:sp>
        <p:nvSpPr>
          <p:cNvPr id="2" name="CasellaDiTesto 1"/>
          <p:cNvSpPr txBox="1"/>
          <p:nvPr/>
        </p:nvSpPr>
        <p:spPr>
          <a:xfrm>
            <a:off x="431800" y="735668"/>
            <a:ext cx="10621653" cy="677108"/>
          </a:xfrm>
          <a:prstGeom prst="rect">
            <a:avLst/>
          </a:prstGeom>
          <a:noFill/>
        </p:spPr>
        <p:txBody>
          <a:bodyPr wrap="square" rtlCol="0">
            <a:spAutoFit/>
          </a:bodyPr>
          <a:lstStyle/>
          <a:p>
            <a:r>
              <a:rPr lang="en-US" sz="2000" b="1" dirty="0" smtClean="0">
                <a:solidFill>
                  <a:srgbClr val="C00000"/>
                </a:solidFill>
              </a:rPr>
              <a:t>Rack-mountable HV Boards Family</a:t>
            </a:r>
            <a:r>
              <a:rPr lang="en-US" b="1" dirty="0" smtClean="0">
                <a:solidFill>
                  <a:srgbClr val="C00000"/>
                </a:solidFill>
              </a:rPr>
              <a:t> </a:t>
            </a:r>
          </a:p>
          <a:p>
            <a:r>
              <a:rPr lang="en-US" dirty="0" smtClean="0">
                <a:solidFill>
                  <a:srgbClr val="000000"/>
                </a:solidFill>
              </a:rPr>
              <a:t>R1419ET, R1470ET, R1471ET, R1471HET</a:t>
            </a:r>
            <a:endParaRPr lang="en-US" b="1" dirty="0">
              <a:solidFill>
                <a:srgbClr val="000000"/>
              </a:solidFill>
            </a:endParaRPr>
          </a:p>
        </p:txBody>
      </p:sp>
      <p:sp>
        <p:nvSpPr>
          <p:cNvPr id="12" name="CasellaDiTesto 11"/>
          <p:cNvSpPr txBox="1"/>
          <p:nvPr/>
        </p:nvSpPr>
        <p:spPr>
          <a:xfrm>
            <a:off x="431042" y="1431484"/>
            <a:ext cx="6241025" cy="3308598"/>
          </a:xfrm>
          <a:prstGeom prst="rect">
            <a:avLst/>
          </a:prstGeom>
          <a:noFill/>
        </p:spPr>
        <p:txBody>
          <a:bodyPr wrap="square" rtlCol="0">
            <a:spAutoFit/>
          </a:bodyPr>
          <a:lstStyle/>
          <a:p>
            <a:pPr fontAlgn="base">
              <a:spcBef>
                <a:spcPts val="600"/>
              </a:spcBef>
            </a:pPr>
            <a:r>
              <a:rPr lang="it-IT" sz="2000" dirty="0" err="1" smtClean="0">
                <a:solidFill>
                  <a:srgbClr val="222222"/>
                </a:solidFill>
              </a:rPr>
              <a:t>Overview</a:t>
            </a:r>
            <a:r>
              <a:rPr lang="it-IT" sz="2000" dirty="0" smtClean="0">
                <a:solidFill>
                  <a:srgbClr val="222222"/>
                </a:solidFill>
              </a:rPr>
              <a:t>:</a:t>
            </a:r>
            <a:r>
              <a:rPr lang="it-IT" sz="1400" dirty="0" smtClean="0">
                <a:solidFill>
                  <a:srgbClr val="222222"/>
                </a:solidFill>
              </a:rPr>
              <a:t> </a:t>
            </a:r>
          </a:p>
          <a:p>
            <a:pPr marL="285750" indent="-285750" fontAlgn="base">
              <a:spcBef>
                <a:spcPts val="600"/>
              </a:spcBef>
              <a:buFont typeface="Arial" panose="020B0604020202020204" pitchFamily="34" charset="0"/>
              <a:buChar char="•"/>
            </a:pPr>
            <a:r>
              <a:rPr lang="it-IT" sz="1600" b="1" dirty="0" smtClean="0">
                <a:solidFill>
                  <a:srgbClr val="222222"/>
                </a:solidFill>
              </a:rPr>
              <a:t>4 or 8 </a:t>
            </a:r>
            <a:r>
              <a:rPr lang="it-IT" sz="1600" b="1" dirty="0" err="1" smtClean="0">
                <a:solidFill>
                  <a:srgbClr val="222222"/>
                </a:solidFill>
              </a:rPr>
              <a:t>channles</a:t>
            </a:r>
            <a:r>
              <a:rPr lang="it-IT" sz="1600" b="1" dirty="0" smtClean="0">
                <a:solidFill>
                  <a:srgbClr val="222222"/>
                </a:solidFill>
              </a:rPr>
              <a:t> in 2U, 19’’ </a:t>
            </a:r>
            <a:r>
              <a:rPr lang="it-IT" sz="1600" b="1" dirty="0" err="1" smtClean="0">
                <a:solidFill>
                  <a:srgbClr val="222222"/>
                </a:solidFill>
              </a:rPr>
              <a:t>rack</a:t>
            </a:r>
            <a:r>
              <a:rPr lang="it-IT" sz="1600" b="1" dirty="0" smtClean="0">
                <a:solidFill>
                  <a:srgbClr val="222222"/>
                </a:solidFill>
              </a:rPr>
              <a:t> </a:t>
            </a:r>
            <a:r>
              <a:rPr lang="it-IT" sz="1600" b="1" dirty="0" err="1" smtClean="0">
                <a:solidFill>
                  <a:srgbClr val="222222"/>
                </a:solidFill>
              </a:rPr>
              <a:t>unit</a:t>
            </a:r>
            <a:endParaRPr lang="it-IT" sz="1600" b="1" dirty="0" smtClean="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2.8’’ color </a:t>
            </a:r>
            <a:r>
              <a:rPr lang="it-IT" sz="1600" dirty="0" err="1" smtClean="0">
                <a:solidFill>
                  <a:srgbClr val="222222"/>
                </a:solidFill>
              </a:rPr>
              <a:t>touch</a:t>
            </a:r>
            <a:r>
              <a:rPr lang="it-IT" sz="1600" dirty="0" smtClean="0">
                <a:solidFill>
                  <a:srgbClr val="222222"/>
                </a:solidFill>
              </a:rPr>
              <a:t> screen display</a:t>
            </a:r>
          </a:p>
          <a:p>
            <a:pPr marL="285750" indent="-285750" fontAlgn="base">
              <a:spcBef>
                <a:spcPts val="600"/>
              </a:spcBef>
              <a:buFont typeface="Arial" panose="020B0604020202020204" pitchFamily="34" charset="0"/>
              <a:buChar char="•"/>
            </a:pPr>
            <a:r>
              <a:rPr lang="it-IT" sz="1600" dirty="0" smtClean="0">
                <a:solidFill>
                  <a:srgbClr val="222222"/>
                </a:solidFill>
              </a:rPr>
              <a:t>110-220 </a:t>
            </a:r>
            <a:r>
              <a:rPr lang="it-IT" sz="1600" dirty="0" err="1" smtClean="0">
                <a:solidFill>
                  <a:srgbClr val="222222"/>
                </a:solidFill>
              </a:rPr>
              <a:t>Vac</a:t>
            </a:r>
            <a:r>
              <a:rPr lang="it-IT" sz="1600" dirty="0" smtClean="0">
                <a:solidFill>
                  <a:srgbClr val="222222"/>
                </a:solidFill>
              </a:rPr>
              <a:t> </a:t>
            </a:r>
            <a:r>
              <a:rPr lang="it-IT" sz="1600" dirty="0" err="1" smtClean="0">
                <a:solidFill>
                  <a:srgbClr val="222222"/>
                </a:solidFill>
              </a:rPr>
              <a:t>plug</a:t>
            </a:r>
            <a:r>
              <a:rPr lang="it-IT" sz="1600" dirty="0" smtClean="0">
                <a:solidFill>
                  <a:srgbClr val="222222"/>
                </a:solidFill>
              </a:rPr>
              <a:t> for desktop </a:t>
            </a:r>
            <a:r>
              <a:rPr lang="it-IT" sz="1600" dirty="0" err="1" smtClean="0">
                <a:solidFill>
                  <a:srgbClr val="222222"/>
                </a:solidFill>
              </a:rPr>
              <a:t>operation</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from 500 to 8 </a:t>
            </a:r>
            <a:r>
              <a:rPr lang="it-IT" sz="1600" dirty="0" err="1" smtClean="0">
                <a:solidFill>
                  <a:srgbClr val="222222"/>
                </a:solidFill>
              </a:rPr>
              <a:t>kV</a:t>
            </a:r>
            <a:r>
              <a:rPr lang="it-IT" sz="1600" dirty="0" smtClean="0">
                <a:solidFill>
                  <a:srgbClr val="222222"/>
                </a:solidFill>
              </a:rPr>
              <a:t>, from 20 µA to 3 </a:t>
            </a:r>
            <a:r>
              <a:rPr lang="it-IT" sz="1600" dirty="0" err="1" smtClean="0">
                <a:solidFill>
                  <a:srgbClr val="222222"/>
                </a:solidFill>
              </a:rPr>
              <a:t>mA</a:t>
            </a:r>
            <a:r>
              <a:rPr lang="it-IT" sz="1600" dirty="0" smtClean="0">
                <a:solidFill>
                  <a:srgbClr val="222222"/>
                </a:solidFill>
              </a:rPr>
              <a:t> </a:t>
            </a:r>
          </a:p>
          <a:p>
            <a:pPr marL="285750" indent="-285750" fontAlgn="base">
              <a:spcBef>
                <a:spcPts val="600"/>
              </a:spcBef>
              <a:buFont typeface="Arial" panose="020B0604020202020204" pitchFamily="34" charset="0"/>
              <a:buChar char="•"/>
            </a:pPr>
            <a:r>
              <a:rPr lang="it-IT" sz="1600" dirty="0" smtClean="0">
                <a:solidFill>
                  <a:srgbClr val="222222"/>
                </a:solidFill>
              </a:rPr>
              <a:t>Common </a:t>
            </a:r>
            <a:r>
              <a:rPr lang="it-IT" sz="1600" dirty="0" err="1" smtClean="0">
                <a:solidFill>
                  <a:srgbClr val="222222"/>
                </a:solidFill>
              </a:rPr>
              <a:t>Floating</a:t>
            </a:r>
            <a:r>
              <a:rPr lang="it-IT" sz="1600" dirty="0" smtClean="0">
                <a:solidFill>
                  <a:srgbClr val="222222"/>
                </a:solidFill>
              </a:rPr>
              <a:t> Return</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SHV </a:t>
            </a:r>
            <a:r>
              <a:rPr lang="it-IT" sz="1600" dirty="0" err="1">
                <a:solidFill>
                  <a:srgbClr val="222222"/>
                </a:solidFill>
              </a:rPr>
              <a:t>connectors</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err="1" smtClean="0">
                <a:solidFill>
                  <a:srgbClr val="222222"/>
                </a:solidFill>
              </a:rPr>
              <a:t>Internal</a:t>
            </a:r>
            <a:r>
              <a:rPr lang="it-IT" sz="1600" dirty="0" smtClean="0">
                <a:solidFill>
                  <a:srgbClr val="222222"/>
                </a:solidFill>
              </a:rPr>
              <a:t> Hardware </a:t>
            </a:r>
            <a:r>
              <a:rPr lang="it-IT" sz="1600" dirty="0" err="1" smtClean="0">
                <a:solidFill>
                  <a:srgbClr val="222222"/>
                </a:solidFill>
              </a:rPr>
              <a:t>protections</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dirty="0" err="1" smtClean="0">
                <a:solidFill>
                  <a:srgbClr val="222222"/>
                </a:solidFill>
              </a:rPr>
              <a:t>Independently</a:t>
            </a:r>
            <a:r>
              <a:rPr lang="it-IT" sz="1600" dirty="0" smtClean="0">
                <a:solidFill>
                  <a:srgbClr val="222222"/>
                </a:solidFill>
              </a:rPr>
              <a:t> </a:t>
            </a:r>
            <a:r>
              <a:rPr lang="it-IT" sz="1600" dirty="0" err="1">
                <a:solidFill>
                  <a:srgbClr val="222222"/>
                </a:solidFill>
              </a:rPr>
              <a:t>s</a:t>
            </a:r>
            <a:r>
              <a:rPr lang="it-IT" sz="1600" dirty="0" err="1" smtClean="0">
                <a:solidFill>
                  <a:srgbClr val="222222"/>
                </a:solidFill>
              </a:rPr>
              <a:t>electable</a:t>
            </a:r>
            <a:r>
              <a:rPr lang="it-IT" sz="1600" dirty="0" smtClean="0">
                <a:solidFill>
                  <a:srgbClr val="222222"/>
                </a:solidFill>
              </a:rPr>
              <a:t> </a:t>
            </a:r>
            <a:r>
              <a:rPr lang="it-IT" sz="1600" dirty="0" err="1" smtClean="0">
                <a:solidFill>
                  <a:srgbClr val="222222"/>
                </a:solidFill>
              </a:rPr>
              <a:t>channel</a:t>
            </a:r>
            <a:r>
              <a:rPr lang="it-IT" sz="1600" dirty="0" smtClean="0">
                <a:solidFill>
                  <a:srgbClr val="222222"/>
                </a:solidFill>
              </a:rPr>
              <a:t> </a:t>
            </a:r>
            <a:r>
              <a:rPr lang="it-IT" sz="1600" dirty="0" err="1" smtClean="0">
                <a:solidFill>
                  <a:srgbClr val="222222"/>
                </a:solidFill>
              </a:rPr>
              <a:t>polarity</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Local and Remote control (USB/Ethernet) </a:t>
            </a:r>
            <a:endParaRPr lang="en-US" sz="1400" dirty="0">
              <a:solidFill>
                <a:srgbClr val="000000"/>
              </a:solidFill>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236" y="4369208"/>
            <a:ext cx="2773925" cy="57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www.caen.it/documents/work_EcommerceProduct/931/R14xxlat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3402" y="1844829"/>
            <a:ext cx="6252897" cy="20909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caen.it/documents/WebPage/attach/epics_ca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2893" y="4419118"/>
            <a:ext cx="751352" cy="47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92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2" descr="http://www.caen.it/documents/work_EcommerceProduct/949/_DT5521E_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6296" y="1412781"/>
            <a:ext cx="3306305" cy="2479729"/>
          </a:xfrm>
          <a:prstGeom prst="rect">
            <a:avLst/>
          </a:prstGeom>
          <a:noFill/>
          <a:extLst>
            <a:ext uri="{909E8E84-426E-40DD-AFC4-6F175D3DCCD1}">
              <a14:hiddenFill xmlns:a14="http://schemas.microsoft.com/office/drawing/2010/main">
                <a:solidFill>
                  <a:srgbClr val="FFFFFF"/>
                </a:solidFill>
              </a14:hiddenFill>
            </a:ext>
          </a:extLst>
        </p:spPr>
      </p:pic>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Desktop High Voltage Power Supplies </a:t>
            </a:r>
            <a:endParaRPr lang="en-US" sz="2400" dirty="0">
              <a:solidFill>
                <a:srgbClr val="000000"/>
              </a:solidFill>
            </a:endParaRPr>
          </a:p>
        </p:txBody>
      </p:sp>
      <p:sp>
        <p:nvSpPr>
          <p:cNvPr id="2" name="CasellaDiTesto 1"/>
          <p:cNvSpPr txBox="1"/>
          <p:nvPr/>
        </p:nvSpPr>
        <p:spPr>
          <a:xfrm>
            <a:off x="431803" y="692701"/>
            <a:ext cx="10848775" cy="954107"/>
          </a:xfrm>
          <a:prstGeom prst="rect">
            <a:avLst/>
          </a:prstGeom>
          <a:noFill/>
        </p:spPr>
        <p:txBody>
          <a:bodyPr wrap="square" rtlCol="0">
            <a:spAutoFit/>
          </a:bodyPr>
          <a:lstStyle/>
          <a:p>
            <a:r>
              <a:rPr lang="en-US" sz="2000" b="1" dirty="0" smtClean="0">
                <a:solidFill>
                  <a:srgbClr val="C00000"/>
                </a:solidFill>
              </a:rPr>
              <a:t>Solution for small setups: Desktop HV Boards Families</a:t>
            </a:r>
          </a:p>
          <a:p>
            <a:r>
              <a:rPr lang="en-US" dirty="0">
                <a:solidFill>
                  <a:srgbClr val="000000"/>
                </a:solidFill>
              </a:rPr>
              <a:t>DT55xxE, </a:t>
            </a:r>
            <a:r>
              <a:rPr lang="en-US" dirty="0" smtClean="0">
                <a:solidFill>
                  <a:srgbClr val="000000"/>
                </a:solidFill>
              </a:rPr>
              <a:t>DT14xxET, </a:t>
            </a:r>
            <a:r>
              <a:rPr lang="en-US" dirty="0">
                <a:solidFill>
                  <a:srgbClr val="000000"/>
                </a:solidFill>
              </a:rPr>
              <a:t>DT547x</a:t>
            </a:r>
            <a:endParaRPr lang="en-US" b="1" dirty="0">
              <a:solidFill>
                <a:srgbClr val="C00000"/>
              </a:solidFill>
            </a:endParaRPr>
          </a:p>
          <a:p>
            <a:endParaRPr lang="en-US" b="1" dirty="0">
              <a:solidFill>
                <a:srgbClr val="C00000"/>
              </a:solidFill>
            </a:endParaRPr>
          </a:p>
        </p:txBody>
      </p:sp>
      <p:sp>
        <p:nvSpPr>
          <p:cNvPr id="12" name="CasellaDiTesto 11"/>
          <p:cNvSpPr txBox="1"/>
          <p:nvPr/>
        </p:nvSpPr>
        <p:spPr>
          <a:xfrm>
            <a:off x="431802" y="1419502"/>
            <a:ext cx="7756993" cy="4247317"/>
          </a:xfrm>
          <a:prstGeom prst="rect">
            <a:avLst/>
          </a:prstGeom>
          <a:noFill/>
        </p:spPr>
        <p:txBody>
          <a:bodyPr wrap="square" rtlCol="0">
            <a:spAutoFit/>
          </a:bodyPr>
          <a:lstStyle/>
          <a:p>
            <a:pPr fontAlgn="base">
              <a:spcBef>
                <a:spcPts val="600"/>
              </a:spcBef>
            </a:pPr>
            <a:r>
              <a:rPr lang="it-IT" b="1" dirty="0" err="1" smtClean="0">
                <a:solidFill>
                  <a:srgbClr val="222222"/>
                </a:solidFill>
              </a:rPr>
              <a:t>Overview</a:t>
            </a:r>
            <a:r>
              <a:rPr lang="it-IT" sz="2000" dirty="0" smtClean="0">
                <a:solidFill>
                  <a:srgbClr val="222222"/>
                </a:solidFill>
              </a:rPr>
              <a:t>:</a:t>
            </a:r>
            <a:r>
              <a:rPr lang="it-IT" sz="1400" dirty="0" smtClean="0">
                <a:solidFill>
                  <a:srgbClr val="222222"/>
                </a:solidFill>
              </a:rPr>
              <a:t> </a:t>
            </a:r>
          </a:p>
          <a:p>
            <a:pPr marL="285750" indent="-285750" fontAlgn="base">
              <a:spcBef>
                <a:spcPts val="600"/>
              </a:spcBef>
              <a:buFont typeface="Arial" panose="020B0604020202020204" pitchFamily="34" charset="0"/>
              <a:buChar char="•"/>
            </a:pPr>
            <a:r>
              <a:rPr lang="it-IT" sz="1600" dirty="0" smtClean="0">
                <a:solidFill>
                  <a:srgbClr val="222222"/>
                </a:solidFill>
              </a:rPr>
              <a:t>4 </a:t>
            </a:r>
            <a:r>
              <a:rPr lang="it-IT" sz="1600" dirty="0" err="1" smtClean="0">
                <a:solidFill>
                  <a:srgbClr val="222222"/>
                </a:solidFill>
              </a:rPr>
              <a:t>channels</a:t>
            </a:r>
            <a:r>
              <a:rPr lang="it-IT" sz="1600" dirty="0" smtClean="0">
                <a:solidFill>
                  <a:srgbClr val="222222"/>
                </a:solidFill>
              </a:rPr>
              <a:t> in desktop </a:t>
            </a:r>
            <a:r>
              <a:rPr lang="it-IT" sz="1600" dirty="0" err="1" smtClean="0">
                <a:solidFill>
                  <a:srgbClr val="222222"/>
                </a:solidFill>
              </a:rPr>
              <a:t>module</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b="1" dirty="0" smtClean="0">
                <a:solidFill>
                  <a:srgbClr val="222222"/>
                </a:solidFill>
              </a:rPr>
              <a:t>from 500 V to 6 </a:t>
            </a:r>
            <a:r>
              <a:rPr lang="it-IT" sz="1600" b="1" dirty="0" err="1" smtClean="0">
                <a:solidFill>
                  <a:srgbClr val="222222"/>
                </a:solidFill>
              </a:rPr>
              <a:t>kV</a:t>
            </a:r>
            <a:r>
              <a:rPr lang="it-IT" sz="1600" b="1" dirty="0" smtClean="0">
                <a:solidFill>
                  <a:srgbClr val="222222"/>
                </a:solidFill>
              </a:rPr>
              <a:t>, from 20 µA to 3 </a:t>
            </a:r>
            <a:r>
              <a:rPr lang="it-IT" sz="1600" b="1" dirty="0" err="1" smtClean="0">
                <a:solidFill>
                  <a:srgbClr val="222222"/>
                </a:solidFill>
              </a:rPr>
              <a:t>mA</a:t>
            </a:r>
            <a:r>
              <a:rPr lang="it-IT" sz="1600" b="1" dirty="0" smtClean="0">
                <a:solidFill>
                  <a:srgbClr val="222222"/>
                </a:solidFill>
              </a:rPr>
              <a:t> (DT55xxE)</a:t>
            </a:r>
          </a:p>
          <a:p>
            <a:pPr marL="285750" indent="-285750" fontAlgn="base">
              <a:spcBef>
                <a:spcPts val="600"/>
              </a:spcBef>
              <a:buFont typeface="Arial" panose="020B0604020202020204" pitchFamily="34" charset="0"/>
              <a:buChar char="•"/>
            </a:pPr>
            <a:r>
              <a:rPr lang="it-IT" sz="1600" b="1" dirty="0">
                <a:solidFill>
                  <a:srgbClr val="222222"/>
                </a:solidFill>
              </a:rPr>
              <a:t>from 500 </a:t>
            </a:r>
            <a:r>
              <a:rPr lang="it-IT" sz="1600" b="1" dirty="0" smtClean="0">
                <a:solidFill>
                  <a:srgbClr val="222222"/>
                </a:solidFill>
              </a:rPr>
              <a:t>V to </a:t>
            </a:r>
            <a:r>
              <a:rPr lang="it-IT" sz="1600" b="1" dirty="0">
                <a:solidFill>
                  <a:srgbClr val="222222"/>
                </a:solidFill>
              </a:rPr>
              <a:t>8 </a:t>
            </a:r>
            <a:r>
              <a:rPr lang="it-IT" sz="1600" b="1" dirty="0" err="1">
                <a:solidFill>
                  <a:srgbClr val="222222"/>
                </a:solidFill>
              </a:rPr>
              <a:t>kV</a:t>
            </a:r>
            <a:r>
              <a:rPr lang="it-IT" sz="1600" b="1" dirty="0">
                <a:solidFill>
                  <a:srgbClr val="222222"/>
                </a:solidFill>
              </a:rPr>
              <a:t>, from 20 µA to 3 </a:t>
            </a:r>
            <a:r>
              <a:rPr lang="it-IT" sz="1600" b="1" dirty="0" err="1">
                <a:solidFill>
                  <a:srgbClr val="222222"/>
                </a:solidFill>
              </a:rPr>
              <a:t>mA</a:t>
            </a:r>
            <a:r>
              <a:rPr lang="it-IT" sz="1600" b="1" dirty="0">
                <a:solidFill>
                  <a:srgbClr val="222222"/>
                </a:solidFill>
              </a:rPr>
              <a:t> (</a:t>
            </a:r>
            <a:r>
              <a:rPr lang="it-IT" sz="1600" b="1" dirty="0" smtClean="0">
                <a:solidFill>
                  <a:srgbClr val="222222"/>
                </a:solidFill>
              </a:rPr>
              <a:t>DT14xxET) </a:t>
            </a:r>
          </a:p>
          <a:p>
            <a:pPr marL="285750" indent="-285750" fontAlgn="base">
              <a:spcBef>
                <a:spcPts val="600"/>
              </a:spcBef>
              <a:buFont typeface="Arial" panose="020B0604020202020204" pitchFamily="34" charset="0"/>
              <a:buChar char="•"/>
            </a:pPr>
            <a:r>
              <a:rPr lang="it-IT" sz="1600" dirty="0" smtClean="0">
                <a:solidFill>
                  <a:srgbClr val="222222"/>
                </a:solidFill>
              </a:rPr>
              <a:t>Common </a:t>
            </a:r>
            <a:r>
              <a:rPr lang="it-IT" sz="1600" dirty="0" err="1" smtClean="0">
                <a:solidFill>
                  <a:srgbClr val="222222"/>
                </a:solidFill>
              </a:rPr>
              <a:t>Floating</a:t>
            </a:r>
            <a:r>
              <a:rPr lang="it-IT" sz="1600" dirty="0" smtClean="0">
                <a:solidFill>
                  <a:srgbClr val="222222"/>
                </a:solidFill>
              </a:rPr>
              <a:t> Return</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smtClean="0">
                <a:solidFill>
                  <a:srgbClr val="222222"/>
                </a:solidFill>
              </a:rPr>
              <a:t>SHV </a:t>
            </a:r>
            <a:r>
              <a:rPr lang="it-IT" sz="1600" dirty="0" err="1">
                <a:solidFill>
                  <a:srgbClr val="222222"/>
                </a:solidFill>
              </a:rPr>
              <a:t>connectors</a:t>
            </a:r>
            <a:endParaRPr lang="it-IT" sz="1600" dirty="0">
              <a:solidFill>
                <a:srgbClr val="222222"/>
              </a:solidFill>
            </a:endParaRPr>
          </a:p>
          <a:p>
            <a:pPr marL="285750" indent="-285750" fontAlgn="base">
              <a:spcBef>
                <a:spcPts val="600"/>
              </a:spcBef>
              <a:buFont typeface="Arial" panose="020B0604020202020204" pitchFamily="34" charset="0"/>
              <a:buChar char="•"/>
            </a:pPr>
            <a:r>
              <a:rPr lang="it-IT" sz="1600" dirty="0" err="1" smtClean="0">
                <a:solidFill>
                  <a:srgbClr val="222222"/>
                </a:solidFill>
              </a:rPr>
              <a:t>Available</a:t>
            </a:r>
            <a:r>
              <a:rPr lang="it-IT" sz="1600" dirty="0" smtClean="0">
                <a:solidFill>
                  <a:srgbClr val="222222"/>
                </a:solidFill>
              </a:rPr>
              <a:t> </a:t>
            </a:r>
            <a:r>
              <a:rPr lang="it-IT" sz="1600" dirty="0">
                <a:solidFill>
                  <a:srgbClr val="222222"/>
                </a:solidFill>
              </a:rPr>
              <a:t>with positive, negative or </a:t>
            </a:r>
            <a:r>
              <a:rPr lang="it-IT" sz="1600" dirty="0" err="1">
                <a:solidFill>
                  <a:srgbClr val="222222"/>
                </a:solidFill>
              </a:rPr>
              <a:t>mixed</a:t>
            </a:r>
            <a:r>
              <a:rPr lang="it-IT" sz="1600" dirty="0">
                <a:solidFill>
                  <a:srgbClr val="222222"/>
                </a:solidFill>
              </a:rPr>
              <a:t> </a:t>
            </a:r>
            <a:r>
              <a:rPr lang="it-IT" sz="1600" dirty="0" err="1">
                <a:solidFill>
                  <a:srgbClr val="222222"/>
                </a:solidFill>
              </a:rPr>
              <a:t>polarity</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b="1" dirty="0" smtClean="0">
                <a:solidFill>
                  <a:srgbClr val="222222"/>
                </a:solidFill>
              </a:rPr>
              <a:t>Local and Remote control (USB/Ethernet) </a:t>
            </a:r>
          </a:p>
          <a:p>
            <a:pPr marL="285750" indent="-285750" fontAlgn="base">
              <a:spcBef>
                <a:spcPts val="600"/>
              </a:spcBef>
              <a:buFont typeface="Arial" panose="020B0604020202020204" pitchFamily="34" charset="0"/>
              <a:buChar char="•"/>
            </a:pPr>
            <a:r>
              <a:rPr lang="it-IT" sz="1600" dirty="0" err="1" smtClean="0">
                <a:solidFill>
                  <a:srgbClr val="222222"/>
                </a:solidFill>
              </a:rPr>
              <a:t>Individual</a:t>
            </a:r>
            <a:r>
              <a:rPr lang="it-IT" sz="1600" dirty="0" smtClean="0">
                <a:solidFill>
                  <a:srgbClr val="222222"/>
                </a:solidFill>
              </a:rPr>
              <a:t> </a:t>
            </a:r>
            <a:r>
              <a:rPr lang="it-IT" sz="1600" dirty="0" err="1" smtClean="0">
                <a:solidFill>
                  <a:srgbClr val="222222"/>
                </a:solidFill>
              </a:rPr>
              <a:t>channel</a:t>
            </a:r>
            <a:r>
              <a:rPr lang="it-IT" sz="1600" dirty="0" smtClean="0">
                <a:solidFill>
                  <a:srgbClr val="222222"/>
                </a:solidFill>
              </a:rPr>
              <a:t> </a:t>
            </a:r>
            <a:r>
              <a:rPr lang="it-IT" sz="1600" dirty="0" err="1" smtClean="0">
                <a:solidFill>
                  <a:srgbClr val="222222"/>
                </a:solidFill>
              </a:rPr>
              <a:t>enable</a:t>
            </a:r>
            <a:endParaRPr lang="it-IT" sz="1600" dirty="0" smtClean="0">
              <a:solidFill>
                <a:srgbClr val="222222"/>
              </a:solidFill>
            </a:endParaRPr>
          </a:p>
          <a:p>
            <a:pPr marL="285750" indent="-285750" fontAlgn="base">
              <a:spcBef>
                <a:spcPts val="600"/>
              </a:spcBef>
              <a:buFont typeface="Arial" panose="020B0604020202020204" pitchFamily="34" charset="0"/>
              <a:buChar char="•"/>
            </a:pPr>
            <a:r>
              <a:rPr lang="it-IT" sz="1600" dirty="0">
                <a:solidFill>
                  <a:srgbClr val="222222"/>
                </a:solidFill>
              </a:rPr>
              <a:t>2.8’’ color </a:t>
            </a:r>
            <a:r>
              <a:rPr lang="it-IT" sz="1600" dirty="0" err="1">
                <a:solidFill>
                  <a:srgbClr val="222222"/>
                </a:solidFill>
              </a:rPr>
              <a:t>touch</a:t>
            </a:r>
            <a:r>
              <a:rPr lang="it-IT" sz="1600" dirty="0">
                <a:solidFill>
                  <a:srgbClr val="222222"/>
                </a:solidFill>
              </a:rPr>
              <a:t> screen display (DT14xxET) </a:t>
            </a:r>
          </a:p>
          <a:p>
            <a:pPr marL="285750" indent="-285750" fontAlgn="base">
              <a:spcBef>
                <a:spcPts val="600"/>
              </a:spcBef>
              <a:buFont typeface="Arial" panose="020B0604020202020204" pitchFamily="34" charset="0"/>
              <a:buChar char="•"/>
            </a:pPr>
            <a:r>
              <a:rPr lang="it-IT" sz="1600" dirty="0">
                <a:solidFill>
                  <a:srgbClr val="222222"/>
                </a:solidFill>
              </a:rPr>
              <a:t>110-220 </a:t>
            </a:r>
            <a:r>
              <a:rPr lang="it-IT" sz="1600" dirty="0" err="1">
                <a:solidFill>
                  <a:srgbClr val="222222"/>
                </a:solidFill>
              </a:rPr>
              <a:t>Vac</a:t>
            </a:r>
            <a:r>
              <a:rPr lang="it-IT" sz="1600" dirty="0">
                <a:solidFill>
                  <a:srgbClr val="222222"/>
                </a:solidFill>
              </a:rPr>
              <a:t> </a:t>
            </a:r>
            <a:r>
              <a:rPr lang="it-IT" sz="1600" dirty="0" err="1">
                <a:solidFill>
                  <a:srgbClr val="222222"/>
                </a:solidFill>
              </a:rPr>
              <a:t>plug</a:t>
            </a:r>
            <a:r>
              <a:rPr lang="it-IT" sz="1600" dirty="0">
                <a:solidFill>
                  <a:srgbClr val="222222"/>
                </a:solidFill>
              </a:rPr>
              <a:t> for desktop </a:t>
            </a:r>
            <a:r>
              <a:rPr lang="it-IT" sz="1600" dirty="0" err="1" smtClean="0">
                <a:solidFill>
                  <a:srgbClr val="222222"/>
                </a:solidFill>
              </a:rPr>
              <a:t>operation</a:t>
            </a:r>
            <a:r>
              <a:rPr lang="it-IT" sz="1600" dirty="0">
                <a:solidFill>
                  <a:srgbClr val="222222"/>
                </a:solidFill>
              </a:rPr>
              <a:t> (DT14xxET) </a:t>
            </a:r>
          </a:p>
          <a:p>
            <a:pPr marL="285750" indent="-285750" fontAlgn="base">
              <a:spcBef>
                <a:spcPts val="600"/>
              </a:spcBef>
              <a:buFont typeface="Arial" panose="020B0604020202020204" pitchFamily="34" charset="0"/>
              <a:buChar char="•"/>
            </a:pPr>
            <a:r>
              <a:rPr lang="it-IT" sz="1600" dirty="0" err="1">
                <a:solidFill>
                  <a:srgbClr val="222222"/>
                </a:solidFill>
              </a:rPr>
              <a:t>Independently</a:t>
            </a:r>
            <a:r>
              <a:rPr lang="it-IT" sz="1600" dirty="0">
                <a:solidFill>
                  <a:srgbClr val="222222"/>
                </a:solidFill>
              </a:rPr>
              <a:t> </a:t>
            </a:r>
            <a:r>
              <a:rPr lang="it-IT" sz="1600" dirty="0" err="1">
                <a:solidFill>
                  <a:srgbClr val="222222"/>
                </a:solidFill>
              </a:rPr>
              <a:t>selectable</a:t>
            </a:r>
            <a:r>
              <a:rPr lang="it-IT" sz="1600" dirty="0">
                <a:solidFill>
                  <a:srgbClr val="222222"/>
                </a:solidFill>
              </a:rPr>
              <a:t> </a:t>
            </a:r>
            <a:r>
              <a:rPr lang="it-IT" sz="1600" dirty="0" err="1">
                <a:solidFill>
                  <a:srgbClr val="222222"/>
                </a:solidFill>
              </a:rPr>
              <a:t>channel</a:t>
            </a:r>
            <a:r>
              <a:rPr lang="it-IT" sz="1600" dirty="0">
                <a:solidFill>
                  <a:srgbClr val="222222"/>
                </a:solidFill>
              </a:rPr>
              <a:t> </a:t>
            </a:r>
            <a:r>
              <a:rPr lang="it-IT" sz="1600" dirty="0" err="1" smtClean="0">
                <a:solidFill>
                  <a:srgbClr val="222222"/>
                </a:solidFill>
              </a:rPr>
              <a:t>polarity</a:t>
            </a:r>
            <a:r>
              <a:rPr lang="it-IT" sz="1600" dirty="0" smtClean="0">
                <a:solidFill>
                  <a:srgbClr val="222222"/>
                </a:solidFill>
              </a:rPr>
              <a:t> (</a:t>
            </a:r>
            <a:r>
              <a:rPr lang="it-IT" sz="1600" dirty="0">
                <a:solidFill>
                  <a:srgbClr val="222222"/>
                </a:solidFill>
              </a:rPr>
              <a:t>DT14xxET) </a:t>
            </a:r>
          </a:p>
          <a:p>
            <a:pPr marL="285750" indent="-285750" fontAlgn="base">
              <a:spcBef>
                <a:spcPts val="600"/>
              </a:spcBef>
              <a:buFont typeface="Arial" panose="020B0604020202020204" pitchFamily="34" charset="0"/>
              <a:buChar char="•"/>
            </a:pPr>
            <a:endParaRPr lang="en-US" sz="1400" dirty="0">
              <a:solidFill>
                <a:srgbClr val="000000"/>
              </a:solidFill>
            </a:endParaRPr>
          </a:p>
        </p:txBody>
      </p:sp>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3608" y="5805269"/>
            <a:ext cx="2773925" cy="57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http://www.caen.it/documents/WebPage/attach/epics_ca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8424" y="5855179"/>
            <a:ext cx="751352" cy="47213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caen.it/documents/work_EcommerceProduct/949/DT5521E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8797" y="1179086"/>
            <a:ext cx="3423375" cy="11383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aen.it/documents/work_EcommerceProduct/919/DT1470ET_g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6120" y="3162022"/>
            <a:ext cx="2736424" cy="147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264328"/>
      </p:ext>
    </p:extLst>
  </p:cSld>
  <p:clrMapOvr>
    <a:masterClrMapping/>
  </p:clrMapOvr>
  <p:transition>
    <p:spli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735" y="1454506"/>
            <a:ext cx="35433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160" y="3073756"/>
            <a:ext cx="35306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Desktop High Voltage Power Supplies </a:t>
            </a:r>
            <a:endParaRPr lang="en-US" sz="2400" dirty="0">
              <a:solidFill>
                <a:srgbClr val="000000"/>
              </a:solidFill>
            </a:endParaRPr>
          </a:p>
        </p:txBody>
      </p:sp>
      <p:sp>
        <p:nvSpPr>
          <p:cNvPr id="6" name="CasellaDiTesto 5"/>
          <p:cNvSpPr txBox="1"/>
          <p:nvPr/>
        </p:nvSpPr>
        <p:spPr>
          <a:xfrm>
            <a:off x="431803" y="735668"/>
            <a:ext cx="10848775" cy="677108"/>
          </a:xfrm>
          <a:prstGeom prst="rect">
            <a:avLst/>
          </a:prstGeom>
          <a:noFill/>
        </p:spPr>
        <p:txBody>
          <a:bodyPr wrap="square" rtlCol="0">
            <a:spAutoFit/>
          </a:bodyPr>
          <a:lstStyle/>
          <a:p>
            <a:r>
              <a:rPr lang="en-US" sz="2000" b="1" dirty="0" smtClean="0">
                <a:solidFill>
                  <a:srgbClr val="C00000"/>
                </a:solidFill>
              </a:rPr>
              <a:t>Single Channel USB Desktop HV Boards Family </a:t>
            </a:r>
          </a:p>
          <a:p>
            <a:r>
              <a:rPr lang="en-US" dirty="0" smtClean="0">
                <a:solidFill>
                  <a:srgbClr val="000000"/>
                </a:solidFill>
              </a:rPr>
              <a:t>DT547x</a:t>
            </a:r>
            <a:endParaRPr lang="en-US" b="1" dirty="0">
              <a:solidFill>
                <a:srgbClr val="C00000"/>
              </a:solidFill>
            </a:endParaRPr>
          </a:p>
        </p:txBody>
      </p:sp>
      <p:sp>
        <p:nvSpPr>
          <p:cNvPr id="7" name="CasellaDiTesto 6"/>
          <p:cNvSpPr txBox="1"/>
          <p:nvPr/>
        </p:nvSpPr>
        <p:spPr>
          <a:xfrm>
            <a:off x="431803" y="1419500"/>
            <a:ext cx="6241025" cy="2616101"/>
          </a:xfrm>
          <a:prstGeom prst="rect">
            <a:avLst/>
          </a:prstGeom>
          <a:noFill/>
        </p:spPr>
        <p:txBody>
          <a:bodyPr wrap="square" rtlCol="0">
            <a:spAutoFit/>
          </a:bodyPr>
          <a:lstStyle/>
          <a:p>
            <a:pPr fontAlgn="base">
              <a:spcBef>
                <a:spcPts val="600"/>
              </a:spcBef>
            </a:pPr>
            <a:r>
              <a:rPr lang="it-IT" sz="2000" dirty="0" err="1" smtClean="0">
                <a:solidFill>
                  <a:srgbClr val="222222"/>
                </a:solidFill>
              </a:rPr>
              <a:t>Overview</a:t>
            </a:r>
            <a:r>
              <a:rPr lang="it-IT" sz="2000" dirty="0" smtClean="0">
                <a:solidFill>
                  <a:srgbClr val="222222"/>
                </a:solidFill>
              </a:rPr>
              <a:t>:</a:t>
            </a:r>
            <a:r>
              <a:rPr lang="it-IT" sz="1400" dirty="0" smtClean="0">
                <a:solidFill>
                  <a:srgbClr val="222222"/>
                </a:solidFill>
              </a:rPr>
              <a:t> </a:t>
            </a:r>
          </a:p>
          <a:p>
            <a:endParaRPr lang="it-IT" sz="1600" dirty="0">
              <a:solidFill>
                <a:srgbClr val="000000"/>
              </a:solidFill>
            </a:endParaRPr>
          </a:p>
          <a:p>
            <a:pPr marL="285750" indent="-285750">
              <a:buFont typeface="Arial" panose="020B0604020202020204" pitchFamily="34" charset="0"/>
              <a:buChar char="•"/>
            </a:pPr>
            <a:r>
              <a:rPr lang="en-US" sz="1600" dirty="0" smtClean="0">
                <a:solidFill>
                  <a:srgbClr val="000000"/>
                </a:solidFill>
              </a:rPr>
              <a:t>Single </a:t>
            </a:r>
            <a:r>
              <a:rPr lang="en-US" sz="1600" dirty="0">
                <a:solidFill>
                  <a:srgbClr val="000000"/>
                </a:solidFill>
              </a:rPr>
              <a:t>Desktop HV channel powered and controlled by USB </a:t>
            </a:r>
          </a:p>
          <a:p>
            <a:pPr marL="285750" indent="-285750">
              <a:buFont typeface="Arial" panose="020B0604020202020204" pitchFamily="34" charset="0"/>
              <a:buChar char="•"/>
            </a:pPr>
            <a:r>
              <a:rPr lang="en-US" sz="1600" dirty="0" smtClean="0">
                <a:solidFill>
                  <a:srgbClr val="000000"/>
                </a:solidFill>
              </a:rPr>
              <a:t>Channel </a:t>
            </a:r>
            <a:r>
              <a:rPr lang="en-US" sz="1600" dirty="0">
                <a:solidFill>
                  <a:srgbClr val="000000"/>
                </a:solidFill>
              </a:rPr>
              <a:t>Enable/Disable via front panel switch </a:t>
            </a:r>
          </a:p>
          <a:p>
            <a:pPr marL="285750" indent="-285750">
              <a:buFont typeface="Arial" panose="020B0604020202020204" pitchFamily="34" charset="0"/>
              <a:buChar char="•"/>
            </a:pPr>
            <a:r>
              <a:rPr lang="en-US" sz="1600" dirty="0" smtClean="0">
                <a:solidFill>
                  <a:srgbClr val="000000"/>
                </a:solidFill>
              </a:rPr>
              <a:t>Available </a:t>
            </a:r>
            <a:r>
              <a:rPr lang="en-US" sz="1600" dirty="0">
                <a:solidFill>
                  <a:srgbClr val="000000"/>
                </a:solidFill>
              </a:rPr>
              <a:t>with positive or negative polarity </a:t>
            </a:r>
          </a:p>
          <a:p>
            <a:pPr marL="285750" indent="-285750">
              <a:buFont typeface="Arial" panose="020B0604020202020204" pitchFamily="34" charset="0"/>
              <a:buChar char="•"/>
            </a:pPr>
            <a:r>
              <a:rPr lang="it-IT" sz="1600" dirty="0" smtClean="0">
                <a:solidFill>
                  <a:srgbClr val="000000"/>
                </a:solidFill>
              </a:rPr>
              <a:t>SHV </a:t>
            </a:r>
            <a:r>
              <a:rPr lang="it-IT" sz="1600" dirty="0" err="1">
                <a:solidFill>
                  <a:srgbClr val="000000"/>
                </a:solidFill>
              </a:rPr>
              <a:t>coaxial</a:t>
            </a:r>
            <a:r>
              <a:rPr lang="it-IT" sz="1600" dirty="0">
                <a:solidFill>
                  <a:srgbClr val="000000"/>
                </a:solidFill>
              </a:rPr>
              <a:t> output </a:t>
            </a:r>
            <a:r>
              <a:rPr lang="it-IT" sz="1600" dirty="0" err="1">
                <a:solidFill>
                  <a:srgbClr val="000000"/>
                </a:solidFill>
              </a:rPr>
              <a:t>connector</a:t>
            </a:r>
            <a:r>
              <a:rPr lang="it-IT" sz="1600" dirty="0">
                <a:solidFill>
                  <a:srgbClr val="000000"/>
                </a:solidFill>
              </a:rPr>
              <a:t> </a:t>
            </a:r>
          </a:p>
          <a:p>
            <a:pPr marL="285750" indent="-285750">
              <a:buFont typeface="Arial" panose="020B0604020202020204" pitchFamily="34" charset="0"/>
              <a:buChar char="•"/>
            </a:pPr>
            <a:r>
              <a:rPr lang="en-US" sz="1600" dirty="0" smtClean="0">
                <a:solidFill>
                  <a:srgbClr val="000000"/>
                </a:solidFill>
              </a:rPr>
              <a:t>From </a:t>
            </a:r>
            <a:r>
              <a:rPr lang="en-US" sz="1600" dirty="0">
                <a:solidFill>
                  <a:srgbClr val="000000"/>
                </a:solidFill>
              </a:rPr>
              <a:t>500 V to 5 kV, 1 W maximum power </a:t>
            </a:r>
          </a:p>
          <a:p>
            <a:pPr marL="285750" indent="-285750">
              <a:buFont typeface="Arial" panose="020B0604020202020204" pitchFamily="34" charset="0"/>
              <a:buChar char="•"/>
            </a:pPr>
            <a:r>
              <a:rPr lang="it-IT" sz="1600" dirty="0" err="1" smtClean="0">
                <a:solidFill>
                  <a:srgbClr val="000000"/>
                </a:solidFill>
              </a:rPr>
              <a:t>Imon</a:t>
            </a:r>
            <a:r>
              <a:rPr lang="it-IT" sz="1600" dirty="0" smtClean="0">
                <a:solidFill>
                  <a:srgbClr val="000000"/>
                </a:solidFill>
              </a:rPr>
              <a:t> </a:t>
            </a:r>
            <a:r>
              <a:rPr lang="it-IT" sz="1600" dirty="0">
                <a:solidFill>
                  <a:srgbClr val="000000"/>
                </a:solidFill>
              </a:rPr>
              <a:t>Zoom (x10) </a:t>
            </a:r>
          </a:p>
          <a:p>
            <a:pPr marL="285750" indent="-285750">
              <a:buFont typeface="Arial" panose="020B0604020202020204" pitchFamily="34" charset="0"/>
              <a:buChar char="•"/>
            </a:pPr>
            <a:r>
              <a:rPr lang="en-US" sz="1600" dirty="0" smtClean="0">
                <a:solidFill>
                  <a:srgbClr val="000000"/>
                </a:solidFill>
              </a:rPr>
              <a:t>Remote </a:t>
            </a:r>
            <a:r>
              <a:rPr lang="en-US" sz="1600" dirty="0">
                <a:solidFill>
                  <a:srgbClr val="000000"/>
                </a:solidFill>
              </a:rPr>
              <a:t>control through USB 2.0 </a:t>
            </a:r>
          </a:p>
          <a:p>
            <a:pPr marL="285750" indent="-285750">
              <a:buFont typeface="Arial" panose="020B0604020202020204" pitchFamily="34" charset="0"/>
              <a:buChar char="•"/>
            </a:pPr>
            <a:r>
              <a:rPr lang="it-IT" sz="1600" dirty="0" err="1" smtClean="0">
                <a:solidFill>
                  <a:srgbClr val="000000"/>
                </a:solidFill>
              </a:rPr>
              <a:t>LabVIEW</a:t>
            </a:r>
            <a:r>
              <a:rPr lang="it-IT" sz="1600" dirty="0" smtClean="0">
                <a:solidFill>
                  <a:srgbClr val="000000"/>
                </a:solidFill>
              </a:rPr>
              <a:t> </a:t>
            </a:r>
            <a:r>
              <a:rPr lang="it-IT" sz="1600" dirty="0" err="1">
                <a:solidFill>
                  <a:srgbClr val="000000"/>
                </a:solidFill>
              </a:rPr>
              <a:t>Instrument</a:t>
            </a:r>
            <a:r>
              <a:rPr lang="it-IT" sz="1600" dirty="0">
                <a:solidFill>
                  <a:srgbClr val="000000"/>
                </a:solidFill>
              </a:rPr>
              <a:t> Driver </a:t>
            </a:r>
          </a:p>
        </p:txBody>
      </p:sp>
      <p:sp>
        <p:nvSpPr>
          <p:cNvPr id="3" name="Rettangolo 2"/>
          <p:cNvSpPr/>
          <p:nvPr/>
        </p:nvSpPr>
        <p:spPr>
          <a:xfrm>
            <a:off x="2159566" y="5085189"/>
            <a:ext cx="8640959" cy="1015663"/>
          </a:xfrm>
          <a:prstGeom prst="rect">
            <a:avLst/>
          </a:prstGeom>
        </p:spPr>
        <p:txBody>
          <a:bodyPr wrap="square">
            <a:spAutoFit/>
          </a:bodyPr>
          <a:lstStyle/>
          <a:p>
            <a:endParaRPr lang="it-IT" sz="2000" b="1" dirty="0">
              <a:solidFill>
                <a:srgbClr val="C00000"/>
              </a:solidFill>
            </a:endParaRPr>
          </a:p>
          <a:p>
            <a:r>
              <a:rPr lang="en-US" sz="2000" b="1" dirty="0">
                <a:solidFill>
                  <a:srgbClr val="C00000"/>
                </a:solidFill>
              </a:rPr>
              <a:t>High Voltage power supplies now available in a compact, easy and handy device </a:t>
            </a:r>
            <a:endParaRPr lang="it-IT" sz="2000" b="1" dirty="0">
              <a:solidFill>
                <a:srgbClr val="C00000"/>
              </a:solidFill>
            </a:endParaRPr>
          </a:p>
        </p:txBody>
      </p:sp>
    </p:spTree>
    <p:extLst>
      <p:ext uri="{BB962C8B-B14F-4D97-AF65-F5344CB8AC3E}">
        <p14:creationId xmlns:p14="http://schemas.microsoft.com/office/powerpoint/2010/main" val="964344957"/>
      </p:ext>
    </p:extLst>
  </p:cSld>
  <p:clrMapOvr>
    <a:masterClrMapping/>
  </p:clrMapOvr>
  <p:transition>
    <p:spli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dirty="0">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dirty="0">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311691" y="-27384"/>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PCB mountable HV DC-DC converters</a:t>
            </a:r>
            <a:endParaRPr lang="en-US" sz="2400" dirty="0">
              <a:solidFill>
                <a:srgbClr val="000000"/>
              </a:solidFill>
            </a:endParaRPr>
          </a:p>
        </p:txBody>
      </p:sp>
      <p:sp>
        <p:nvSpPr>
          <p:cNvPr id="15" name="CasellaDiTesto 14"/>
          <p:cNvSpPr txBox="1"/>
          <p:nvPr/>
        </p:nvSpPr>
        <p:spPr>
          <a:xfrm>
            <a:off x="431801" y="548680"/>
            <a:ext cx="8334035" cy="707886"/>
          </a:xfrm>
          <a:prstGeom prst="rect">
            <a:avLst/>
          </a:prstGeom>
          <a:noFill/>
        </p:spPr>
        <p:txBody>
          <a:bodyPr wrap="square" rtlCol="0">
            <a:spAutoFit/>
          </a:bodyPr>
          <a:lstStyle/>
          <a:p>
            <a:r>
              <a:rPr lang="en-US" sz="2000" b="1" dirty="0">
                <a:solidFill>
                  <a:srgbClr val="C00000"/>
                </a:solidFill>
              </a:rPr>
              <a:t>PCB High Voltage Power </a:t>
            </a:r>
            <a:r>
              <a:rPr lang="en-US" sz="2000" b="1" dirty="0" smtClean="0">
                <a:solidFill>
                  <a:srgbClr val="C00000"/>
                </a:solidFill>
              </a:rPr>
              <a:t>Supply</a:t>
            </a:r>
          </a:p>
          <a:p>
            <a:r>
              <a:rPr lang="en-US" sz="2000" i="1" dirty="0" smtClean="0">
                <a:solidFill>
                  <a:srgbClr val="000000"/>
                </a:solidFill>
              </a:rPr>
              <a:t>A7501, A7504, A7505, A7508</a:t>
            </a:r>
          </a:p>
        </p:txBody>
      </p:sp>
      <p:sp>
        <p:nvSpPr>
          <p:cNvPr id="22" name="CasellaDiTesto 21"/>
          <p:cNvSpPr txBox="1"/>
          <p:nvPr/>
        </p:nvSpPr>
        <p:spPr>
          <a:xfrm>
            <a:off x="431800" y="1157550"/>
            <a:ext cx="7872445" cy="2862322"/>
          </a:xfrm>
          <a:prstGeom prst="rect">
            <a:avLst/>
          </a:prstGeom>
          <a:noFill/>
        </p:spPr>
        <p:txBody>
          <a:bodyPr wrap="square" rtlCol="0">
            <a:spAutoFit/>
          </a:bodyPr>
          <a:lstStyle/>
          <a:p>
            <a:pPr marL="171450" indent="-171450">
              <a:buFont typeface="Arial" panose="020B0604020202020204" pitchFamily="34" charset="0"/>
              <a:buChar char="•"/>
            </a:pPr>
            <a:r>
              <a:rPr lang="en-US" sz="1500" dirty="0">
                <a:solidFill>
                  <a:srgbClr val="000000"/>
                </a:solidFill>
              </a:rPr>
              <a:t>Single High Voltage Channel in </a:t>
            </a:r>
            <a:r>
              <a:rPr lang="en-US" sz="1500" dirty="0" smtClean="0">
                <a:solidFill>
                  <a:srgbClr val="000000"/>
                </a:solidFill>
              </a:rPr>
              <a:t>a PCB </a:t>
            </a:r>
            <a:r>
              <a:rPr lang="en-US" sz="1500" dirty="0">
                <a:solidFill>
                  <a:srgbClr val="000000"/>
                </a:solidFill>
              </a:rPr>
              <a:t>mount </a:t>
            </a:r>
            <a:r>
              <a:rPr lang="en-US" sz="1500" dirty="0" smtClean="0">
                <a:solidFill>
                  <a:srgbClr val="000000"/>
                </a:solidFill>
              </a:rPr>
              <a:t>architecture</a:t>
            </a:r>
          </a:p>
          <a:p>
            <a:pPr marL="171450" indent="-171450">
              <a:buFont typeface="Arial" panose="020B0604020202020204" pitchFamily="34" charset="0"/>
              <a:buChar char="•"/>
            </a:pPr>
            <a:r>
              <a:rPr lang="en-US" sz="1500" dirty="0">
                <a:solidFill>
                  <a:srgbClr val="000000"/>
                </a:solidFill>
              </a:rPr>
              <a:t>Compact package </a:t>
            </a:r>
            <a:r>
              <a:rPr lang="en-US" sz="1500" dirty="0" smtClean="0">
                <a:solidFill>
                  <a:srgbClr val="000000"/>
                </a:solidFill>
              </a:rPr>
              <a:t>29x54x16 </a:t>
            </a:r>
            <a:r>
              <a:rPr lang="en-US" sz="1500" dirty="0">
                <a:solidFill>
                  <a:srgbClr val="000000"/>
                </a:solidFill>
              </a:rPr>
              <a:t>mm</a:t>
            </a:r>
            <a:r>
              <a:rPr lang="en-US" sz="1500" baseline="30000" dirty="0">
                <a:solidFill>
                  <a:srgbClr val="000000"/>
                </a:solidFill>
              </a:rPr>
              <a:t>3 </a:t>
            </a:r>
            <a:r>
              <a:rPr lang="en-US" sz="1500" dirty="0">
                <a:solidFill>
                  <a:srgbClr val="000000"/>
                </a:solidFill>
              </a:rPr>
              <a:t>(</a:t>
            </a:r>
            <a:r>
              <a:rPr lang="en-US" sz="1500" dirty="0" err="1">
                <a:solidFill>
                  <a:srgbClr val="000000"/>
                </a:solidFill>
              </a:rPr>
              <a:t>WxLxH</a:t>
            </a:r>
            <a:r>
              <a:rPr lang="en-US" sz="1500" dirty="0" smtClean="0">
                <a:solidFill>
                  <a:srgbClr val="000000"/>
                </a:solidFill>
              </a:rPr>
              <a:t>)</a:t>
            </a:r>
            <a:endParaRPr lang="it-IT" sz="1500" dirty="0">
              <a:solidFill>
                <a:srgbClr val="000000"/>
              </a:solidFill>
            </a:endParaRPr>
          </a:p>
          <a:p>
            <a:pPr marL="171450" indent="-171450">
              <a:buFont typeface="Arial" panose="020B0604020202020204" pitchFamily="34" charset="0"/>
              <a:buChar char="•"/>
            </a:pPr>
            <a:r>
              <a:rPr lang="en-US" sz="1500" dirty="0" smtClean="0">
                <a:solidFill>
                  <a:srgbClr val="000000"/>
                </a:solidFill>
              </a:rPr>
              <a:t>High </a:t>
            </a:r>
            <a:r>
              <a:rPr lang="en-US" sz="1500" dirty="0">
                <a:solidFill>
                  <a:srgbClr val="000000"/>
                </a:solidFill>
              </a:rPr>
              <a:t>Efficiency and low power </a:t>
            </a:r>
            <a:r>
              <a:rPr lang="en-US" sz="1500" dirty="0" smtClean="0">
                <a:solidFill>
                  <a:srgbClr val="000000"/>
                </a:solidFill>
              </a:rPr>
              <a:t>consumption</a:t>
            </a:r>
            <a:endParaRPr lang="it-IT" sz="1500" dirty="0">
              <a:solidFill>
                <a:srgbClr val="000000"/>
              </a:solidFill>
            </a:endParaRPr>
          </a:p>
          <a:p>
            <a:pPr marL="171450" indent="-171450">
              <a:buFont typeface="Arial" panose="020B0604020202020204" pitchFamily="34" charset="0"/>
              <a:buChar char="•"/>
            </a:pPr>
            <a:r>
              <a:rPr lang="en-US" sz="1500" dirty="0" smtClean="0">
                <a:solidFill>
                  <a:srgbClr val="000000"/>
                </a:solidFill>
              </a:rPr>
              <a:t>Three </a:t>
            </a:r>
            <a:r>
              <a:rPr lang="en-US" sz="1500" dirty="0">
                <a:solidFill>
                  <a:srgbClr val="000000"/>
                </a:solidFill>
              </a:rPr>
              <a:t>Models </a:t>
            </a:r>
            <a:r>
              <a:rPr lang="en-US" sz="1500" dirty="0" smtClean="0">
                <a:solidFill>
                  <a:srgbClr val="000000"/>
                </a:solidFill>
              </a:rPr>
              <a:t>available:</a:t>
            </a:r>
            <a:endParaRPr lang="it-IT" sz="1500" dirty="0">
              <a:solidFill>
                <a:srgbClr val="000000"/>
              </a:solidFill>
            </a:endParaRPr>
          </a:p>
          <a:p>
            <a:pPr marL="628650" lvl="1" indent="-171450">
              <a:buFont typeface="Tahoma" panose="020B0604030504040204" pitchFamily="34" charset="0"/>
              <a:buChar char="−"/>
            </a:pPr>
            <a:r>
              <a:rPr lang="en-US" sz="1500" dirty="0" smtClean="0">
                <a:solidFill>
                  <a:srgbClr val="000000"/>
                </a:solidFill>
              </a:rPr>
              <a:t>A7501 </a:t>
            </a:r>
            <a:r>
              <a:rPr lang="en-US" sz="1500" dirty="0">
                <a:solidFill>
                  <a:srgbClr val="000000"/>
                </a:solidFill>
              </a:rPr>
              <a:t>(2100 V / 100 </a:t>
            </a:r>
            <a:r>
              <a:rPr lang="it-IT" sz="1500" dirty="0">
                <a:solidFill>
                  <a:srgbClr val="000000"/>
                </a:solidFill>
              </a:rPr>
              <a:t>μ</a:t>
            </a:r>
            <a:r>
              <a:rPr lang="en-US" sz="1500" dirty="0">
                <a:solidFill>
                  <a:srgbClr val="000000"/>
                </a:solidFill>
              </a:rPr>
              <a:t>A</a:t>
            </a:r>
            <a:r>
              <a:rPr lang="en-US" sz="1500" dirty="0" smtClean="0">
                <a:solidFill>
                  <a:srgbClr val="000000"/>
                </a:solidFill>
              </a:rPr>
              <a:t>) </a:t>
            </a:r>
            <a:endParaRPr lang="it-IT" sz="1500" dirty="0" smtClean="0">
              <a:solidFill>
                <a:srgbClr val="000000"/>
              </a:solidFill>
            </a:endParaRPr>
          </a:p>
          <a:p>
            <a:pPr marL="628650" lvl="1" indent="-171450">
              <a:buFont typeface="Tahoma" panose="020B0604030504040204" pitchFamily="34" charset="0"/>
              <a:buChar char="−"/>
            </a:pPr>
            <a:r>
              <a:rPr lang="en-US" sz="1500" dirty="0" smtClean="0">
                <a:solidFill>
                  <a:srgbClr val="000000"/>
                </a:solidFill>
              </a:rPr>
              <a:t>A7504 (4000 V / 100 </a:t>
            </a:r>
            <a:r>
              <a:rPr lang="it-IT" sz="1500" dirty="0" smtClean="0">
                <a:solidFill>
                  <a:srgbClr val="000000"/>
                </a:solidFill>
              </a:rPr>
              <a:t>μ</a:t>
            </a:r>
            <a:r>
              <a:rPr lang="en-US" sz="1500" dirty="0" smtClean="0">
                <a:solidFill>
                  <a:srgbClr val="000000"/>
                </a:solidFill>
              </a:rPr>
              <a:t>A)</a:t>
            </a:r>
            <a:endParaRPr lang="it-IT" sz="1500" dirty="0" smtClean="0">
              <a:solidFill>
                <a:srgbClr val="000000"/>
              </a:solidFill>
            </a:endParaRPr>
          </a:p>
          <a:p>
            <a:pPr marL="628650" lvl="1" indent="-171450">
              <a:buFont typeface="Tahoma" panose="020B0604030504040204" pitchFamily="34" charset="0"/>
              <a:buChar char="−"/>
            </a:pPr>
            <a:r>
              <a:rPr lang="en-US" sz="1500" dirty="0" smtClean="0">
                <a:solidFill>
                  <a:srgbClr val="000000"/>
                </a:solidFill>
              </a:rPr>
              <a:t>A7505 (1600 V / 500 </a:t>
            </a:r>
            <a:r>
              <a:rPr lang="it-IT" sz="1500" dirty="0" smtClean="0">
                <a:solidFill>
                  <a:srgbClr val="000000"/>
                </a:solidFill>
              </a:rPr>
              <a:t>μ</a:t>
            </a:r>
            <a:r>
              <a:rPr lang="en-US" sz="1500" dirty="0" smtClean="0">
                <a:solidFill>
                  <a:srgbClr val="000000"/>
                </a:solidFill>
              </a:rPr>
              <a:t>A)</a:t>
            </a:r>
          </a:p>
          <a:p>
            <a:pPr marL="628650" lvl="1" indent="-171450">
              <a:buFont typeface="Tahoma" panose="020B0604030504040204" pitchFamily="34" charset="0"/>
              <a:buChar char="−"/>
            </a:pPr>
            <a:r>
              <a:rPr lang="en-US" sz="1500" dirty="0" smtClean="0">
                <a:solidFill>
                  <a:srgbClr val="000000"/>
                </a:solidFill>
              </a:rPr>
              <a:t>A7508 (800V   /    50 </a:t>
            </a:r>
            <a:r>
              <a:rPr lang="en-US" sz="1500" dirty="0" err="1" smtClean="0">
                <a:solidFill>
                  <a:srgbClr val="000000"/>
                </a:solidFill>
              </a:rPr>
              <a:t>uA</a:t>
            </a:r>
            <a:r>
              <a:rPr lang="en-US" sz="1500" dirty="0" smtClean="0">
                <a:solidFill>
                  <a:srgbClr val="000000"/>
                </a:solidFill>
              </a:rPr>
              <a:t>)</a:t>
            </a:r>
            <a:endParaRPr lang="it-IT" sz="1500" dirty="0" smtClean="0">
              <a:solidFill>
                <a:srgbClr val="000000"/>
              </a:solidFill>
            </a:endParaRPr>
          </a:p>
          <a:p>
            <a:pPr marL="171450" indent="-171450">
              <a:buFont typeface="Arial" panose="020B0604020202020204" pitchFamily="34" charset="0"/>
              <a:buChar char="•"/>
            </a:pPr>
            <a:r>
              <a:rPr lang="en-US" sz="1500" dirty="0" smtClean="0">
                <a:solidFill>
                  <a:srgbClr val="000000"/>
                </a:solidFill>
              </a:rPr>
              <a:t>Analog </a:t>
            </a:r>
            <a:r>
              <a:rPr lang="en-US" sz="1500" dirty="0">
                <a:solidFill>
                  <a:srgbClr val="000000"/>
                </a:solidFill>
              </a:rPr>
              <a:t>voltage and current Set/Monitor</a:t>
            </a:r>
            <a:endParaRPr lang="it-IT" sz="1500" dirty="0">
              <a:solidFill>
                <a:srgbClr val="000000"/>
              </a:solidFill>
            </a:endParaRPr>
          </a:p>
          <a:p>
            <a:pPr marL="171450" indent="-171450">
              <a:buFont typeface="Arial" panose="020B0604020202020204" pitchFamily="34" charset="0"/>
              <a:buChar char="•"/>
            </a:pPr>
            <a:r>
              <a:rPr lang="en-US" sz="1500" dirty="0">
                <a:solidFill>
                  <a:srgbClr val="000000"/>
                </a:solidFill>
              </a:rPr>
              <a:t>Ripple/noise: &lt; 5</a:t>
            </a:r>
            <a:r>
              <a:rPr lang="en-US" sz="1500" dirty="0" smtClean="0">
                <a:solidFill>
                  <a:srgbClr val="000000"/>
                </a:solidFill>
              </a:rPr>
              <a:t>mVpp </a:t>
            </a:r>
            <a:r>
              <a:rPr lang="en-US" sz="1500" dirty="0" err="1">
                <a:solidFill>
                  <a:srgbClr val="000000"/>
                </a:solidFill>
              </a:rPr>
              <a:t>typ</a:t>
            </a:r>
            <a:endParaRPr lang="it-IT" sz="1500" dirty="0">
              <a:solidFill>
                <a:srgbClr val="000000"/>
              </a:solidFill>
            </a:endParaRPr>
          </a:p>
          <a:p>
            <a:pPr marL="171450" indent="-171450">
              <a:buFont typeface="Arial" panose="020B0604020202020204" pitchFamily="34" charset="0"/>
              <a:buChar char="•"/>
            </a:pPr>
            <a:r>
              <a:rPr lang="en-US" sz="1500" dirty="0" smtClean="0">
                <a:solidFill>
                  <a:srgbClr val="000000"/>
                </a:solidFill>
              </a:rPr>
              <a:t>Excellent </a:t>
            </a:r>
            <a:r>
              <a:rPr lang="en-US" sz="1500" dirty="0">
                <a:solidFill>
                  <a:srgbClr val="000000"/>
                </a:solidFill>
              </a:rPr>
              <a:t>stability</a:t>
            </a:r>
            <a:endParaRPr lang="it-IT" sz="1500" dirty="0">
              <a:solidFill>
                <a:srgbClr val="000000"/>
              </a:solidFill>
            </a:endParaRPr>
          </a:p>
          <a:p>
            <a:pPr marL="171450" indent="-171450">
              <a:buFont typeface="Arial" panose="020B0604020202020204" pitchFamily="34" charset="0"/>
              <a:buChar char="•"/>
            </a:pPr>
            <a:r>
              <a:rPr lang="en-US" sz="1500" dirty="0" smtClean="0">
                <a:solidFill>
                  <a:srgbClr val="000000"/>
                </a:solidFill>
              </a:rPr>
              <a:t>High </a:t>
            </a:r>
            <a:r>
              <a:rPr lang="en-US" sz="1500" dirty="0">
                <a:solidFill>
                  <a:srgbClr val="000000"/>
                </a:solidFill>
              </a:rPr>
              <a:t>operating temperature </a:t>
            </a:r>
            <a:r>
              <a:rPr lang="en-US" sz="1500" dirty="0" smtClean="0">
                <a:solidFill>
                  <a:srgbClr val="000000"/>
                </a:solidFill>
              </a:rPr>
              <a:t>range</a:t>
            </a:r>
            <a:endParaRPr lang="it-IT" sz="1500" dirty="0">
              <a:solidFill>
                <a:srgbClr val="000000"/>
              </a:solidFill>
            </a:endParaRPr>
          </a:p>
        </p:txBody>
      </p:sp>
      <p:pic>
        <p:nvPicPr>
          <p:cNvPr id="4098" name="Picture 2" descr="http://www.caen.it/documents/work_EcommerceProduct/916/A7501_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7188" y="609600"/>
            <a:ext cx="2441949" cy="1831462"/>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p:cNvSpPr txBox="1"/>
          <p:nvPr/>
        </p:nvSpPr>
        <p:spPr>
          <a:xfrm>
            <a:off x="4751852" y="3645024"/>
            <a:ext cx="7344789" cy="707886"/>
          </a:xfrm>
          <a:prstGeom prst="rect">
            <a:avLst/>
          </a:prstGeom>
          <a:noFill/>
        </p:spPr>
        <p:txBody>
          <a:bodyPr wrap="square" rtlCol="0">
            <a:spAutoFit/>
          </a:bodyPr>
          <a:lstStyle/>
          <a:p>
            <a:r>
              <a:rPr lang="en-US" sz="2000" dirty="0" smtClean="0">
                <a:solidFill>
                  <a:srgbClr val="C00000"/>
                </a:solidFill>
              </a:rPr>
              <a:t>PCB Double polarity High </a:t>
            </a:r>
            <a:r>
              <a:rPr lang="en-US" sz="2000" dirty="0">
                <a:solidFill>
                  <a:srgbClr val="C00000"/>
                </a:solidFill>
              </a:rPr>
              <a:t>Voltage Power </a:t>
            </a:r>
            <a:r>
              <a:rPr lang="en-US" sz="2000" dirty="0" smtClean="0">
                <a:solidFill>
                  <a:srgbClr val="C00000"/>
                </a:solidFill>
              </a:rPr>
              <a:t>Supply</a:t>
            </a:r>
          </a:p>
          <a:p>
            <a:r>
              <a:rPr lang="en-US" sz="2000" i="1" dirty="0" smtClean="0">
                <a:solidFill>
                  <a:srgbClr val="000000"/>
                </a:solidFill>
              </a:rPr>
              <a:t>A7560</a:t>
            </a:r>
            <a:endParaRPr lang="en-US" sz="2000" i="1" dirty="0">
              <a:solidFill>
                <a:srgbClr val="000000"/>
              </a:solidFill>
            </a:endParaRPr>
          </a:p>
        </p:txBody>
      </p:sp>
      <p:sp>
        <p:nvSpPr>
          <p:cNvPr id="24" name="CasellaDiTesto 23"/>
          <p:cNvSpPr txBox="1"/>
          <p:nvPr/>
        </p:nvSpPr>
        <p:spPr>
          <a:xfrm>
            <a:off x="4751852" y="4293101"/>
            <a:ext cx="7440149" cy="2169825"/>
          </a:xfrm>
          <a:prstGeom prst="rect">
            <a:avLst/>
          </a:prstGeom>
          <a:noFill/>
        </p:spPr>
        <p:txBody>
          <a:bodyPr wrap="square" rtlCol="0">
            <a:spAutoFit/>
          </a:bodyPr>
          <a:lstStyle/>
          <a:p>
            <a:pPr marL="171450" indent="-171450">
              <a:buFont typeface="Arial" panose="020B0604020202020204" pitchFamily="34" charset="0"/>
              <a:buChar char="•"/>
            </a:pPr>
            <a:r>
              <a:rPr lang="en-US" sz="1500" dirty="0">
                <a:solidFill>
                  <a:srgbClr val="000000"/>
                </a:solidFill>
              </a:rPr>
              <a:t>Stand alone architecture</a:t>
            </a:r>
            <a:endParaRPr lang="it-IT" sz="1500" dirty="0">
              <a:solidFill>
                <a:srgbClr val="000000"/>
              </a:solidFill>
            </a:endParaRPr>
          </a:p>
          <a:p>
            <a:pPr marL="171450" indent="-171450">
              <a:buFont typeface="Arial" panose="020B0604020202020204" pitchFamily="34" charset="0"/>
              <a:buChar char="•"/>
            </a:pPr>
            <a:r>
              <a:rPr lang="en-US" sz="1500" dirty="0">
                <a:solidFill>
                  <a:srgbClr val="000000"/>
                </a:solidFill>
              </a:rPr>
              <a:t>Compact package 49x49x23 mm</a:t>
            </a:r>
            <a:r>
              <a:rPr lang="en-US" sz="1500" baseline="30000" dirty="0">
                <a:solidFill>
                  <a:srgbClr val="000000"/>
                </a:solidFill>
              </a:rPr>
              <a:t>3 </a:t>
            </a:r>
            <a:r>
              <a:rPr lang="en-US" sz="1500" dirty="0">
                <a:solidFill>
                  <a:srgbClr val="000000"/>
                </a:solidFill>
              </a:rPr>
              <a:t>(</a:t>
            </a:r>
            <a:r>
              <a:rPr lang="en-US" sz="1500" dirty="0" err="1">
                <a:solidFill>
                  <a:srgbClr val="000000"/>
                </a:solidFill>
              </a:rPr>
              <a:t>WxLxH</a:t>
            </a:r>
            <a:r>
              <a:rPr lang="en-US" sz="1500" dirty="0">
                <a:solidFill>
                  <a:srgbClr val="000000"/>
                </a:solidFill>
              </a:rPr>
              <a:t>)</a:t>
            </a:r>
            <a:endParaRPr lang="it-IT" sz="1500" dirty="0">
              <a:solidFill>
                <a:srgbClr val="000000"/>
              </a:solidFill>
            </a:endParaRPr>
          </a:p>
          <a:p>
            <a:pPr marL="171450" indent="-171450">
              <a:buFont typeface="Arial" panose="020B0604020202020204" pitchFamily="34" charset="0"/>
              <a:buChar char="•"/>
            </a:pPr>
            <a:r>
              <a:rPr lang="en-US" sz="1500" dirty="0">
                <a:solidFill>
                  <a:srgbClr val="000000"/>
                </a:solidFill>
              </a:rPr>
              <a:t>High efficiency ± 6kV/10 µA output ranges</a:t>
            </a:r>
            <a:endParaRPr lang="it-IT" sz="1500" dirty="0">
              <a:solidFill>
                <a:srgbClr val="000000"/>
              </a:solidFill>
            </a:endParaRPr>
          </a:p>
          <a:p>
            <a:pPr marL="171450" indent="-171450">
              <a:buFont typeface="Arial" panose="020B0604020202020204" pitchFamily="34" charset="0"/>
              <a:buChar char="•"/>
            </a:pPr>
            <a:r>
              <a:rPr lang="en-US" sz="1500" dirty="0" smtClean="0">
                <a:solidFill>
                  <a:srgbClr val="000000"/>
                </a:solidFill>
              </a:rPr>
              <a:t>Power </a:t>
            </a:r>
            <a:r>
              <a:rPr lang="en-US" sz="1500" dirty="0">
                <a:solidFill>
                  <a:srgbClr val="000000"/>
                </a:solidFill>
              </a:rPr>
              <a:t>requirement: &lt; 500mW @ full power</a:t>
            </a:r>
            <a:endParaRPr lang="it-IT" sz="1500" dirty="0">
              <a:solidFill>
                <a:srgbClr val="000000"/>
              </a:solidFill>
            </a:endParaRPr>
          </a:p>
          <a:p>
            <a:pPr marL="171450" indent="-171450">
              <a:buFont typeface="Arial" panose="020B0604020202020204" pitchFamily="34" charset="0"/>
              <a:buChar char="•"/>
            </a:pPr>
            <a:r>
              <a:rPr lang="en-US" sz="1500" dirty="0">
                <a:solidFill>
                  <a:srgbClr val="000000"/>
                </a:solidFill>
              </a:rPr>
              <a:t>Ripple/noise: &lt; </a:t>
            </a:r>
            <a:r>
              <a:rPr lang="en-US" sz="1500" dirty="0" smtClean="0">
                <a:solidFill>
                  <a:srgbClr val="000000"/>
                </a:solidFill>
              </a:rPr>
              <a:t>10mVpp </a:t>
            </a:r>
            <a:r>
              <a:rPr lang="en-US" sz="1500" dirty="0" err="1" smtClean="0">
                <a:solidFill>
                  <a:srgbClr val="000000"/>
                </a:solidFill>
              </a:rPr>
              <a:t>typ</a:t>
            </a:r>
            <a:endParaRPr lang="it-IT" sz="1500" dirty="0">
              <a:solidFill>
                <a:srgbClr val="000000"/>
              </a:solidFill>
            </a:endParaRPr>
          </a:p>
          <a:p>
            <a:pPr marL="171450" indent="-171450">
              <a:buFont typeface="Arial" panose="020B0604020202020204" pitchFamily="34" charset="0"/>
              <a:buChar char="•"/>
            </a:pPr>
            <a:r>
              <a:rPr lang="en-US" sz="1500" dirty="0">
                <a:solidFill>
                  <a:srgbClr val="000000"/>
                </a:solidFill>
              </a:rPr>
              <a:t>Setting DAC: </a:t>
            </a:r>
            <a:r>
              <a:rPr lang="en-US" sz="1500" dirty="0" smtClean="0">
                <a:solidFill>
                  <a:srgbClr val="000000"/>
                </a:solidFill>
              </a:rPr>
              <a:t>16bit, Monitor </a:t>
            </a:r>
            <a:r>
              <a:rPr lang="en-US" sz="1500" dirty="0">
                <a:solidFill>
                  <a:srgbClr val="000000"/>
                </a:solidFill>
              </a:rPr>
              <a:t>ADC: 20bit</a:t>
            </a:r>
            <a:endParaRPr lang="it-IT" sz="1500" dirty="0">
              <a:solidFill>
                <a:srgbClr val="000000"/>
              </a:solidFill>
            </a:endParaRPr>
          </a:p>
          <a:p>
            <a:pPr marL="171450" indent="-171450">
              <a:buFont typeface="Arial" panose="020B0604020202020204" pitchFamily="34" charset="0"/>
              <a:buChar char="•"/>
            </a:pPr>
            <a:r>
              <a:rPr lang="en-US" sz="1500" dirty="0">
                <a:solidFill>
                  <a:srgbClr val="000000"/>
                </a:solidFill>
              </a:rPr>
              <a:t>Serial Line: USART (TX, RX)</a:t>
            </a:r>
            <a:endParaRPr lang="it-IT" sz="1500" dirty="0">
              <a:solidFill>
                <a:srgbClr val="000000"/>
              </a:solidFill>
            </a:endParaRPr>
          </a:p>
          <a:p>
            <a:pPr marL="171450" indent="-171450">
              <a:buFont typeface="Arial" panose="020B0604020202020204" pitchFamily="34" charset="0"/>
              <a:buChar char="•"/>
            </a:pPr>
            <a:r>
              <a:rPr lang="en-US" sz="1500" dirty="0" smtClean="0">
                <a:solidFill>
                  <a:srgbClr val="C00000"/>
                </a:solidFill>
              </a:rPr>
              <a:t>Digital control loop </a:t>
            </a:r>
            <a:r>
              <a:rPr lang="en-US" sz="1500" dirty="0" smtClean="0">
                <a:solidFill>
                  <a:srgbClr val="000000"/>
                </a:solidFill>
              </a:rPr>
              <a:t>with resident parameters and calibration</a:t>
            </a:r>
          </a:p>
          <a:p>
            <a:pPr marL="171450" indent="-171450">
              <a:buFont typeface="Arial" panose="020B0604020202020204" pitchFamily="34" charset="0"/>
              <a:buChar char="•"/>
            </a:pPr>
            <a:r>
              <a:rPr lang="en-US" sz="1500" dirty="0" smtClean="0">
                <a:solidFill>
                  <a:srgbClr val="C00000"/>
                </a:solidFill>
              </a:rPr>
              <a:t>Works </a:t>
            </a:r>
            <a:r>
              <a:rPr lang="en-US" sz="1500" dirty="0">
                <a:solidFill>
                  <a:srgbClr val="C00000"/>
                </a:solidFill>
              </a:rPr>
              <a:t>in magnetic field up to 1 </a:t>
            </a:r>
            <a:r>
              <a:rPr lang="en-US" sz="1500" dirty="0" err="1">
                <a:solidFill>
                  <a:srgbClr val="C00000"/>
                </a:solidFill>
              </a:rPr>
              <a:t>kGauss</a:t>
            </a:r>
            <a:endParaRPr lang="it-IT" sz="1500" dirty="0">
              <a:solidFill>
                <a:srgbClr val="C00000"/>
              </a:solidFill>
            </a:endParaRPr>
          </a:p>
        </p:txBody>
      </p:sp>
      <p:pic>
        <p:nvPicPr>
          <p:cNvPr id="19458"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22253" y="3933056"/>
            <a:ext cx="3233587" cy="226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2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egnaposto piè di pagina 3"/>
          <p:cNvSpPr>
            <a:spLocks noGrp="1"/>
          </p:cNvSpPr>
          <p:nvPr>
            <p:ph type="ftr" sz="quarter" idx="10"/>
          </p:nvPr>
        </p:nvSpPr>
        <p:spPr>
          <a:xfrm>
            <a:off x="719667" y="6688138"/>
            <a:ext cx="10945284" cy="196850"/>
          </a:xfrm>
          <a:noFill/>
        </p:spPr>
        <p:txBody>
          <a:bodyPr/>
          <a:lstStyle/>
          <a:p>
            <a:r>
              <a:rPr lang="en-US" smtClean="0">
                <a:solidFill>
                  <a:srgbClr val="000000"/>
                </a:solidFill>
              </a:rPr>
              <a:t>Reproduction, transfer, distribution of part or all of the contents in this document in any form without prior written permission of  CAEN S.p.A. is prohibited </a:t>
            </a:r>
          </a:p>
          <a:p>
            <a:endParaRPr lang="it-IT" smtClean="0">
              <a:solidFill>
                <a:srgbClr val="000000"/>
              </a:solidFill>
            </a:endParaRPr>
          </a:p>
        </p:txBody>
      </p:sp>
      <p:sp>
        <p:nvSpPr>
          <p:cNvPr id="3077" name="Rectangle 1026"/>
          <p:cNvSpPr>
            <a:spLocks noGrp="1" noChangeArrowheads="1"/>
          </p:cNvSpPr>
          <p:nvPr>
            <p:ph type="title"/>
          </p:nvPr>
        </p:nvSpPr>
        <p:spPr>
          <a:xfrm>
            <a:off x="2495554" y="908055"/>
            <a:ext cx="9696449" cy="868363"/>
          </a:xfrm>
        </p:spPr>
        <p:txBody>
          <a:bodyPr/>
          <a:lstStyle/>
          <a:p>
            <a:pPr eaLnBrk="1" hangingPunct="1"/>
            <a:r>
              <a:rPr lang="it-IT" sz="2400" dirty="0" smtClean="0"/>
              <a:t>CAEN and ESO</a:t>
            </a:r>
            <a:br>
              <a:rPr lang="it-IT" sz="2400" dirty="0" smtClean="0"/>
            </a:br>
            <a:r>
              <a:rPr lang="it-IT" sz="2400" dirty="0" smtClean="0"/>
              <a:t>LV </a:t>
            </a:r>
            <a:r>
              <a:rPr lang="it-IT" sz="2400" dirty="0" err="1" smtClean="0"/>
              <a:t>Power</a:t>
            </a:r>
            <a:r>
              <a:rPr lang="it-IT" sz="2400" dirty="0" smtClean="0"/>
              <a:t> Supply for ALMA</a:t>
            </a:r>
          </a:p>
        </p:txBody>
      </p:sp>
      <p:sp>
        <p:nvSpPr>
          <p:cNvPr id="3079" name="Rectangle 1031"/>
          <p:cNvSpPr>
            <a:spLocks noChangeArrowheads="1"/>
          </p:cNvSpPr>
          <p:nvPr/>
        </p:nvSpPr>
        <p:spPr bwMode="auto">
          <a:xfrm>
            <a:off x="3054351" y="1600200"/>
            <a:ext cx="12192000" cy="369332"/>
          </a:xfrm>
          <a:prstGeom prst="rect">
            <a:avLst/>
          </a:prstGeom>
          <a:noFill/>
          <a:ln w="9525">
            <a:noFill/>
            <a:miter lim="800000"/>
            <a:headEnd/>
            <a:tailEnd/>
          </a:ln>
        </p:spPr>
        <p:txBody>
          <a:bodyPr>
            <a:spAutoFit/>
          </a:bodyPr>
          <a:lstStyle/>
          <a:p>
            <a:endParaRPr lang="it-IT">
              <a:solidFill>
                <a:srgbClr val="000000"/>
              </a:solidFill>
            </a:endParaRPr>
          </a:p>
        </p:txBody>
      </p:sp>
      <p:graphicFrame>
        <p:nvGraphicFramePr>
          <p:cNvPr id="3074" name="Object 1030"/>
          <p:cNvGraphicFramePr>
            <a:graphicFrameLocks noChangeAspect="1"/>
          </p:cNvGraphicFramePr>
          <p:nvPr/>
        </p:nvGraphicFramePr>
        <p:xfrm>
          <a:off x="203203" y="1212850"/>
          <a:ext cx="2724151" cy="1638300"/>
        </p:xfrm>
        <a:graphic>
          <a:graphicData uri="http://schemas.openxmlformats.org/presentationml/2006/ole">
            <mc:AlternateContent xmlns:mc="http://schemas.openxmlformats.org/markup-compatibility/2006">
              <mc:Choice xmlns:v="urn:schemas-microsoft-com:vml" Requires="v">
                <p:oleObj spid="_x0000_s7196" r:id="rId4" imgW="5825490" imgH="4670298" progId="Visio.Drawing.11">
                  <p:embed/>
                </p:oleObj>
              </mc:Choice>
              <mc:Fallback>
                <p:oleObj r:id="rId4" imgW="5825490" imgH="467029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3" y="1212850"/>
                        <a:ext cx="2724151" cy="163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1032"/>
          <p:cNvGraphicFramePr>
            <a:graphicFrameLocks noChangeAspect="1"/>
          </p:cNvGraphicFramePr>
          <p:nvPr/>
        </p:nvGraphicFramePr>
        <p:xfrm>
          <a:off x="334436" y="3141663"/>
          <a:ext cx="2785533" cy="1820862"/>
        </p:xfrm>
        <a:graphic>
          <a:graphicData uri="http://schemas.openxmlformats.org/presentationml/2006/ole">
            <mc:AlternateContent xmlns:mc="http://schemas.openxmlformats.org/markup-compatibility/2006">
              <mc:Choice xmlns:v="urn:schemas-microsoft-com:vml" Requires="v">
                <p:oleObj spid="_x0000_s7197" name="Documento" r:id="rId6" imgW="3962400" imgH="3453384" progId="Word.Document.8">
                  <p:embed/>
                </p:oleObj>
              </mc:Choice>
              <mc:Fallback>
                <p:oleObj name="Documento" r:id="rId6" imgW="3962400" imgH="3453384"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436" y="3141663"/>
                        <a:ext cx="2785533" cy="182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80" name="Text Box 1034"/>
          <p:cNvSpPr txBox="1">
            <a:spLocks noChangeArrowheads="1"/>
          </p:cNvSpPr>
          <p:nvPr/>
        </p:nvSpPr>
        <p:spPr bwMode="auto">
          <a:xfrm>
            <a:off x="3983765" y="2133601"/>
            <a:ext cx="7872875" cy="3028521"/>
          </a:xfrm>
          <a:prstGeom prst="rect">
            <a:avLst/>
          </a:prstGeom>
          <a:noFill/>
          <a:ln w="9525">
            <a:noFill/>
            <a:miter lim="800000"/>
            <a:headEnd/>
            <a:tailEnd/>
          </a:ln>
        </p:spPr>
        <p:txBody>
          <a:bodyPr wrap="square">
            <a:spAutoFit/>
          </a:bodyPr>
          <a:lstStyle/>
          <a:p>
            <a:r>
              <a:rPr lang="it-IT" dirty="0">
                <a:solidFill>
                  <a:srgbClr val="000000"/>
                </a:solidFill>
              </a:rPr>
              <a:t> Design of custom LV </a:t>
            </a:r>
            <a:r>
              <a:rPr lang="it-IT" dirty="0" err="1">
                <a:solidFill>
                  <a:srgbClr val="000000"/>
                </a:solidFill>
              </a:rPr>
              <a:t>Power</a:t>
            </a:r>
            <a:r>
              <a:rPr lang="it-IT" dirty="0">
                <a:solidFill>
                  <a:srgbClr val="000000"/>
                </a:solidFill>
              </a:rPr>
              <a:t> Supply System for ALMA</a:t>
            </a:r>
          </a:p>
          <a:p>
            <a:pPr marL="285750" indent="-285750">
              <a:buFont typeface="Arial" panose="020B0604020202020204" pitchFamily="34" charset="0"/>
              <a:buChar char="•"/>
            </a:pPr>
            <a:r>
              <a:rPr lang="it-IT" dirty="0" smtClean="0">
                <a:solidFill>
                  <a:srgbClr val="000000"/>
                </a:solidFill>
              </a:rPr>
              <a:t>8 </a:t>
            </a:r>
            <a:r>
              <a:rPr lang="it-IT" dirty="0" err="1">
                <a:solidFill>
                  <a:srgbClr val="000000"/>
                </a:solidFill>
              </a:rPr>
              <a:t>different</a:t>
            </a:r>
            <a:r>
              <a:rPr lang="it-IT" dirty="0">
                <a:solidFill>
                  <a:srgbClr val="000000"/>
                </a:solidFill>
              </a:rPr>
              <a:t> </a:t>
            </a:r>
            <a:r>
              <a:rPr lang="it-IT" dirty="0" err="1">
                <a:solidFill>
                  <a:srgbClr val="000000"/>
                </a:solidFill>
              </a:rPr>
              <a:t>voltage</a:t>
            </a:r>
            <a:r>
              <a:rPr lang="it-IT" dirty="0">
                <a:solidFill>
                  <a:srgbClr val="000000"/>
                </a:solidFill>
              </a:rPr>
              <a:t> </a:t>
            </a:r>
            <a:r>
              <a:rPr lang="it-IT" dirty="0" err="1">
                <a:solidFill>
                  <a:srgbClr val="000000"/>
                </a:solidFill>
              </a:rPr>
              <a:t>channels</a:t>
            </a:r>
            <a:r>
              <a:rPr lang="it-IT" dirty="0">
                <a:solidFill>
                  <a:srgbClr val="000000"/>
                </a:solidFill>
              </a:rPr>
              <a:t> per System</a:t>
            </a:r>
          </a:p>
          <a:p>
            <a:pPr marL="285750" indent="-285750">
              <a:buFont typeface="Arial" panose="020B0604020202020204" pitchFamily="34" charset="0"/>
              <a:buChar char="•"/>
            </a:pPr>
            <a:r>
              <a:rPr lang="it-IT" b="1" dirty="0" smtClean="0">
                <a:solidFill>
                  <a:srgbClr val="000000"/>
                </a:solidFill>
              </a:rPr>
              <a:t>86 </a:t>
            </a:r>
            <a:r>
              <a:rPr lang="it-IT" b="1" dirty="0">
                <a:solidFill>
                  <a:srgbClr val="000000"/>
                </a:solidFill>
              </a:rPr>
              <a:t>Systems </a:t>
            </a:r>
            <a:r>
              <a:rPr lang="it-IT" b="1" dirty="0" err="1">
                <a:solidFill>
                  <a:srgbClr val="000000"/>
                </a:solidFill>
              </a:rPr>
              <a:t>produced</a:t>
            </a:r>
            <a:endParaRPr lang="it-IT" b="1" dirty="0">
              <a:solidFill>
                <a:srgbClr val="000000"/>
              </a:solidFill>
            </a:endParaRPr>
          </a:p>
          <a:p>
            <a:pPr marL="285750" indent="-285750">
              <a:buFont typeface="Arial" panose="020B0604020202020204" pitchFamily="34" charset="0"/>
              <a:buChar char="•"/>
            </a:pPr>
            <a:r>
              <a:rPr lang="it-IT" dirty="0" smtClean="0">
                <a:solidFill>
                  <a:srgbClr val="000000"/>
                </a:solidFill>
              </a:rPr>
              <a:t>Linear </a:t>
            </a:r>
            <a:r>
              <a:rPr lang="it-IT" dirty="0" err="1">
                <a:solidFill>
                  <a:srgbClr val="000000"/>
                </a:solidFill>
              </a:rPr>
              <a:t>Power</a:t>
            </a:r>
            <a:r>
              <a:rPr lang="it-IT" dirty="0">
                <a:solidFill>
                  <a:srgbClr val="000000"/>
                </a:solidFill>
              </a:rPr>
              <a:t> Supply </a:t>
            </a:r>
          </a:p>
          <a:p>
            <a:pPr marL="285750" indent="-285750">
              <a:buFont typeface="Arial" panose="020B0604020202020204" pitchFamily="34" charset="0"/>
              <a:buChar char="•"/>
            </a:pPr>
            <a:r>
              <a:rPr lang="it-IT" b="1" dirty="0" err="1" smtClean="0">
                <a:solidFill>
                  <a:srgbClr val="000000"/>
                </a:solidFill>
              </a:rPr>
              <a:t>Very</a:t>
            </a:r>
            <a:r>
              <a:rPr lang="it-IT" b="1" dirty="0" smtClean="0">
                <a:solidFill>
                  <a:srgbClr val="000000"/>
                </a:solidFill>
              </a:rPr>
              <a:t> </a:t>
            </a:r>
            <a:r>
              <a:rPr lang="it-IT" b="1" dirty="0" err="1">
                <a:solidFill>
                  <a:srgbClr val="000000"/>
                </a:solidFill>
              </a:rPr>
              <a:t>low</a:t>
            </a:r>
            <a:r>
              <a:rPr lang="it-IT" b="1" dirty="0">
                <a:solidFill>
                  <a:srgbClr val="000000"/>
                </a:solidFill>
              </a:rPr>
              <a:t> </a:t>
            </a:r>
            <a:r>
              <a:rPr lang="it-IT" b="1" dirty="0" err="1">
                <a:solidFill>
                  <a:srgbClr val="000000"/>
                </a:solidFill>
              </a:rPr>
              <a:t>ripple</a:t>
            </a:r>
            <a:r>
              <a:rPr lang="it-IT" b="1" dirty="0">
                <a:solidFill>
                  <a:srgbClr val="000000"/>
                </a:solidFill>
              </a:rPr>
              <a:t>/</a:t>
            </a:r>
            <a:r>
              <a:rPr lang="it-IT" b="1" dirty="0" err="1">
                <a:solidFill>
                  <a:srgbClr val="000000"/>
                </a:solidFill>
              </a:rPr>
              <a:t>noise</a:t>
            </a:r>
            <a:r>
              <a:rPr lang="it-IT" b="1" dirty="0">
                <a:solidFill>
                  <a:srgbClr val="000000"/>
                </a:solidFill>
              </a:rPr>
              <a:t> performance</a:t>
            </a:r>
          </a:p>
          <a:p>
            <a:pPr marL="285750" indent="-285750">
              <a:buFont typeface="Arial" panose="020B0604020202020204" pitchFamily="34" charset="0"/>
              <a:buChar char="•"/>
            </a:pPr>
            <a:r>
              <a:rPr lang="it-IT" b="1" dirty="0" err="1" smtClean="0">
                <a:solidFill>
                  <a:srgbClr val="FF0000"/>
                </a:solidFill>
              </a:rPr>
              <a:t>Harsh</a:t>
            </a:r>
            <a:r>
              <a:rPr lang="it-IT" b="1" dirty="0" smtClean="0">
                <a:solidFill>
                  <a:srgbClr val="FF0000"/>
                </a:solidFill>
              </a:rPr>
              <a:t> </a:t>
            </a:r>
            <a:r>
              <a:rPr lang="it-IT" b="1" dirty="0" err="1">
                <a:solidFill>
                  <a:srgbClr val="FF0000"/>
                </a:solidFill>
              </a:rPr>
              <a:t>environmental</a:t>
            </a:r>
            <a:r>
              <a:rPr lang="it-IT" b="1" dirty="0">
                <a:solidFill>
                  <a:srgbClr val="FF0000"/>
                </a:solidFill>
              </a:rPr>
              <a:t> </a:t>
            </a:r>
            <a:r>
              <a:rPr lang="it-IT" b="1" dirty="0" err="1">
                <a:solidFill>
                  <a:srgbClr val="FF0000"/>
                </a:solidFill>
              </a:rPr>
              <a:t>condition</a:t>
            </a:r>
            <a:r>
              <a:rPr lang="it-IT" dirty="0">
                <a:solidFill>
                  <a:srgbClr val="FF0000"/>
                </a:solidFill>
              </a:rPr>
              <a:t> </a:t>
            </a:r>
            <a:r>
              <a:rPr lang="it-IT" dirty="0">
                <a:solidFill>
                  <a:srgbClr val="000000"/>
                </a:solidFill>
              </a:rPr>
              <a:t>(</a:t>
            </a:r>
            <a:r>
              <a:rPr lang="it-IT" dirty="0" err="1">
                <a:solidFill>
                  <a:srgbClr val="000000"/>
                </a:solidFill>
              </a:rPr>
              <a:t>desert</a:t>
            </a:r>
            <a:r>
              <a:rPr lang="it-IT" dirty="0">
                <a:solidFill>
                  <a:srgbClr val="000000"/>
                </a:solidFill>
              </a:rPr>
              <a:t> </a:t>
            </a:r>
            <a:r>
              <a:rPr lang="it-IT" dirty="0" err="1">
                <a:solidFill>
                  <a:srgbClr val="000000"/>
                </a:solidFill>
              </a:rPr>
              <a:t>at</a:t>
            </a:r>
            <a:r>
              <a:rPr lang="it-IT" dirty="0">
                <a:solidFill>
                  <a:srgbClr val="000000"/>
                </a:solidFill>
              </a:rPr>
              <a:t> 5,000 m </a:t>
            </a:r>
            <a:r>
              <a:rPr lang="it-IT" dirty="0" err="1">
                <a:solidFill>
                  <a:srgbClr val="000000"/>
                </a:solidFill>
              </a:rPr>
              <a:t>altitude</a:t>
            </a:r>
            <a:r>
              <a:rPr lang="it-IT" dirty="0">
                <a:solidFill>
                  <a:srgbClr val="000000"/>
                </a:solidFill>
              </a:rPr>
              <a:t>)</a:t>
            </a:r>
          </a:p>
          <a:p>
            <a:pPr lvl="1">
              <a:lnSpc>
                <a:spcPct val="90000"/>
              </a:lnSpc>
              <a:buFontTx/>
              <a:buChar char="–"/>
            </a:pPr>
            <a:r>
              <a:rPr lang="it-IT" dirty="0">
                <a:solidFill>
                  <a:srgbClr val="000000"/>
                </a:solidFill>
              </a:rPr>
              <a:t> </a:t>
            </a:r>
            <a:r>
              <a:rPr lang="it-IT" b="1" dirty="0">
                <a:solidFill>
                  <a:srgbClr val="000000"/>
                </a:solidFill>
              </a:rPr>
              <a:t>high reliability</a:t>
            </a:r>
          </a:p>
          <a:p>
            <a:pPr lvl="1">
              <a:lnSpc>
                <a:spcPct val="90000"/>
              </a:lnSpc>
              <a:buFontTx/>
              <a:buChar char="–"/>
            </a:pPr>
            <a:r>
              <a:rPr lang="it-IT" dirty="0">
                <a:solidFill>
                  <a:srgbClr val="000000"/>
                </a:solidFill>
              </a:rPr>
              <a:t> </a:t>
            </a:r>
            <a:r>
              <a:rPr lang="it-IT" b="1" dirty="0" err="1">
                <a:solidFill>
                  <a:srgbClr val="000000"/>
                </a:solidFill>
              </a:rPr>
              <a:t>simplified</a:t>
            </a:r>
            <a:r>
              <a:rPr lang="it-IT" b="1" dirty="0">
                <a:solidFill>
                  <a:srgbClr val="000000"/>
                </a:solidFill>
              </a:rPr>
              <a:t> </a:t>
            </a:r>
            <a:r>
              <a:rPr lang="it-IT" b="1" dirty="0" err="1">
                <a:solidFill>
                  <a:srgbClr val="000000"/>
                </a:solidFill>
              </a:rPr>
              <a:t>maintenance</a:t>
            </a:r>
            <a:endParaRPr lang="it-IT" b="1" dirty="0">
              <a:solidFill>
                <a:srgbClr val="000000"/>
              </a:solidFill>
            </a:endParaRPr>
          </a:p>
          <a:p>
            <a:pPr lvl="1">
              <a:lnSpc>
                <a:spcPct val="90000"/>
              </a:lnSpc>
              <a:buFontTx/>
              <a:buChar char="–"/>
            </a:pPr>
            <a:r>
              <a:rPr lang="it-IT" dirty="0">
                <a:solidFill>
                  <a:srgbClr val="000000"/>
                </a:solidFill>
              </a:rPr>
              <a:t> </a:t>
            </a:r>
            <a:r>
              <a:rPr lang="it-IT" b="1" dirty="0" err="1">
                <a:solidFill>
                  <a:srgbClr val="000000"/>
                </a:solidFill>
              </a:rPr>
              <a:t>requirements</a:t>
            </a:r>
            <a:r>
              <a:rPr lang="it-IT" b="1" dirty="0">
                <a:solidFill>
                  <a:srgbClr val="000000"/>
                </a:solidFill>
              </a:rPr>
              <a:t> for </a:t>
            </a:r>
            <a:r>
              <a:rPr lang="it-IT" b="1" dirty="0" err="1">
                <a:solidFill>
                  <a:srgbClr val="000000"/>
                </a:solidFill>
              </a:rPr>
              <a:t>vibration</a:t>
            </a:r>
            <a:r>
              <a:rPr lang="it-IT" b="1" dirty="0">
                <a:solidFill>
                  <a:srgbClr val="000000"/>
                </a:solidFill>
              </a:rPr>
              <a:t>, shocks, </a:t>
            </a:r>
            <a:r>
              <a:rPr lang="it-IT" b="1" dirty="0" err="1">
                <a:solidFill>
                  <a:srgbClr val="000000"/>
                </a:solidFill>
              </a:rPr>
              <a:t>transportation</a:t>
            </a:r>
            <a:r>
              <a:rPr lang="it-IT" b="1" dirty="0">
                <a:solidFill>
                  <a:srgbClr val="000000"/>
                </a:solidFill>
              </a:rPr>
              <a:t>, </a:t>
            </a:r>
            <a:r>
              <a:rPr lang="it-IT" b="1" dirty="0" err="1">
                <a:solidFill>
                  <a:srgbClr val="000000"/>
                </a:solidFill>
              </a:rPr>
              <a:t>earthquake</a:t>
            </a:r>
            <a:r>
              <a:rPr lang="it-IT" b="1" dirty="0">
                <a:solidFill>
                  <a:srgbClr val="000000"/>
                </a:solidFill>
              </a:rPr>
              <a:t>, air pressure, </a:t>
            </a:r>
            <a:r>
              <a:rPr lang="it-IT" b="1" dirty="0" err="1">
                <a:solidFill>
                  <a:srgbClr val="000000"/>
                </a:solidFill>
              </a:rPr>
              <a:t>dust</a:t>
            </a:r>
            <a:endParaRPr lang="it-IT" b="1" dirty="0">
              <a:solidFill>
                <a:srgbClr val="000000"/>
              </a:solidFill>
            </a:endParaRPr>
          </a:p>
          <a:p>
            <a:pPr lvl="1">
              <a:lnSpc>
                <a:spcPct val="90000"/>
              </a:lnSpc>
              <a:buFontTx/>
              <a:buChar char="–"/>
            </a:pPr>
            <a:endParaRPr lang="it-IT" sz="2000" dirty="0">
              <a:solidFill>
                <a:srgbClr val="000000"/>
              </a:solidFill>
            </a:endParaRPr>
          </a:p>
        </p:txBody>
      </p:sp>
      <p:sp>
        <p:nvSpPr>
          <p:cNvPr id="3081" name="Rectangle 1"/>
          <p:cNvSpPr txBox="1">
            <a:spLocks noChangeArrowheads="1"/>
          </p:cNvSpPr>
          <p:nvPr/>
        </p:nvSpPr>
        <p:spPr bwMode="auto">
          <a:xfrm>
            <a:off x="6192012" y="0"/>
            <a:ext cx="5999989" cy="620688"/>
          </a:xfrm>
          <a:prstGeom prst="rect">
            <a:avLst/>
          </a:prstGeom>
          <a:noFill/>
          <a:ln w="9525">
            <a:noFill/>
            <a:miter lim="800000"/>
            <a:headEnd/>
            <a:tailEnd/>
          </a:ln>
        </p:spPr>
        <p:txBody>
          <a:bodyPr anchor="ctr"/>
          <a:lstStyle/>
          <a:p>
            <a:pPr eaLnBrk="0"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solidFill>
                  <a:srgbClr val="000000"/>
                </a:solidFill>
              </a:rPr>
              <a:t>           CAEN Custom solutions</a:t>
            </a:r>
            <a:endParaRPr lang="en-GB" sz="2400" dirty="0">
              <a:solidFill>
                <a:srgbClr val="000000"/>
              </a:solidFill>
            </a:endParaRPr>
          </a:p>
        </p:txBody>
      </p:sp>
    </p:spTree>
    <p:extLst>
      <p:ext uri="{BB962C8B-B14F-4D97-AF65-F5344CB8AC3E}">
        <p14:creationId xmlns:p14="http://schemas.microsoft.com/office/powerpoint/2010/main" val="3600532680"/>
      </p:ext>
    </p:extLst>
  </p:cSld>
  <p:clrMapOvr>
    <a:masterClrMapping/>
  </p:clrMapOvr>
  <p:transition>
    <p:spli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3" name="CasellaDiTesto 2"/>
          <p:cNvSpPr txBox="1"/>
          <p:nvPr/>
        </p:nvSpPr>
        <p:spPr>
          <a:xfrm>
            <a:off x="335575" y="1052741"/>
            <a:ext cx="11713468" cy="830997"/>
          </a:xfrm>
          <a:prstGeom prst="rect">
            <a:avLst/>
          </a:prstGeom>
          <a:noFill/>
        </p:spPr>
        <p:txBody>
          <a:bodyPr wrap="square" rtlCol="0">
            <a:spAutoFit/>
          </a:bodyPr>
          <a:lstStyle/>
          <a:p>
            <a:pPr algn="ctr"/>
            <a:r>
              <a:rPr lang="en-US" sz="4800" dirty="0" smtClean="0">
                <a:solidFill>
                  <a:srgbClr val="C00000"/>
                </a:solidFill>
              </a:rPr>
              <a:t>Modular Fast Pulse Electronics</a:t>
            </a:r>
            <a:endParaRPr lang="en-US" sz="4800" dirty="0">
              <a:solidFill>
                <a:srgbClr val="C00000"/>
              </a:solidFill>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361" y="2132856"/>
            <a:ext cx="9010379" cy="320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35575" y="5445229"/>
            <a:ext cx="11713468" cy="646331"/>
          </a:xfrm>
          <a:prstGeom prst="rect">
            <a:avLst/>
          </a:prstGeom>
          <a:noFill/>
        </p:spPr>
        <p:txBody>
          <a:bodyPr wrap="square" rtlCol="0">
            <a:spAutoFit/>
          </a:bodyPr>
          <a:lstStyle/>
          <a:p>
            <a:pPr algn="ctr"/>
            <a:r>
              <a:rPr lang="en-US" i="1" dirty="0" smtClean="0">
                <a:solidFill>
                  <a:srgbClr val="000000"/>
                </a:solidFill>
              </a:rPr>
              <a:t>CAEN Modular Pulse Processing Instrumentation:</a:t>
            </a:r>
          </a:p>
          <a:p>
            <a:pPr algn="ctr"/>
            <a:r>
              <a:rPr lang="en-US" i="1" dirty="0" smtClean="0">
                <a:solidFill>
                  <a:srgbClr val="000000"/>
                </a:solidFill>
              </a:rPr>
              <a:t>from </a:t>
            </a:r>
            <a:r>
              <a:rPr lang="en-US" i="1" dirty="0">
                <a:solidFill>
                  <a:srgbClr val="000000"/>
                </a:solidFill>
              </a:rPr>
              <a:t>traditional chains to digitization</a:t>
            </a:r>
          </a:p>
        </p:txBody>
      </p:sp>
    </p:spTree>
    <p:extLst>
      <p:ext uri="{BB962C8B-B14F-4D97-AF65-F5344CB8AC3E}">
        <p14:creationId xmlns:p14="http://schemas.microsoft.com/office/powerpoint/2010/main" val="2682139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719667" y="6616700"/>
            <a:ext cx="10945284"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eaLnBrk="1" hangingPunct="1">
              <a:lnSpc>
                <a:spcPct val="100000"/>
              </a:lnSpc>
              <a:spcBef>
                <a:spcPct val="0"/>
              </a:spcBef>
              <a:buClrTx/>
              <a:buFontTx/>
              <a:buNone/>
            </a:pPr>
            <a:r>
              <a:rPr lang="en-US" altLang="it-IT" sz="800" i="1">
                <a:latin typeface="Arial" charset="0"/>
              </a:rPr>
              <a:t>Reproduction, transfer, distribution of part or all of the contents in this document in any form without prior written permission of  CAEN S.p.A. is prohibited </a:t>
            </a:r>
          </a:p>
          <a:p>
            <a:pPr algn="ctr" eaLnBrk="1" hangingPunct="1">
              <a:lnSpc>
                <a:spcPct val="100000"/>
              </a:lnSpc>
              <a:spcBef>
                <a:spcPct val="0"/>
              </a:spcBef>
              <a:buClrTx/>
              <a:buFontTx/>
              <a:buNone/>
            </a:pPr>
            <a:endParaRPr lang="en-US" altLang="it-IT" sz="800" i="1">
              <a:latin typeface="Arial" charset="0"/>
            </a:endParaRPr>
          </a:p>
        </p:txBody>
      </p:sp>
      <p:sp>
        <p:nvSpPr>
          <p:cNvPr id="6147" name="Text Box 3"/>
          <p:cNvSpPr txBox="1">
            <a:spLocks noChangeArrowheads="1"/>
          </p:cNvSpPr>
          <p:nvPr/>
        </p:nvSpPr>
        <p:spPr bwMode="auto">
          <a:xfrm>
            <a:off x="5303912" y="1124744"/>
            <a:ext cx="4449233"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eaLnBrk="1" hangingPunct="1">
              <a:lnSpc>
                <a:spcPct val="90000"/>
              </a:lnSpc>
              <a:spcBef>
                <a:spcPts val="1250"/>
              </a:spcBef>
              <a:buClrTx/>
              <a:buFontTx/>
              <a:buNone/>
            </a:pPr>
            <a:r>
              <a:rPr lang="it-IT" altLang="it-IT" sz="2000" dirty="0">
                <a:solidFill>
                  <a:srgbClr val="E25B08"/>
                </a:solidFill>
              </a:rPr>
              <a:t>CAEN </a:t>
            </a:r>
            <a:r>
              <a:rPr lang="it-IT" altLang="it-IT" sz="2000" dirty="0" err="1" smtClean="0">
                <a:solidFill>
                  <a:srgbClr val="E25B08"/>
                </a:solidFill>
              </a:rPr>
              <a:t>SpA</a:t>
            </a:r>
            <a:r>
              <a:rPr lang="it-IT" altLang="it-IT" sz="2000" dirty="0" smtClean="0">
                <a:solidFill>
                  <a:srgbClr val="E25B08"/>
                </a:solidFill>
              </a:rPr>
              <a:t> </a:t>
            </a:r>
            <a:r>
              <a:rPr lang="it-IT" altLang="it-IT" sz="2000" dirty="0">
                <a:solidFill>
                  <a:srgbClr val="E25B08"/>
                </a:solidFill>
              </a:rPr>
              <a:t/>
            </a:r>
            <a:br>
              <a:rPr lang="it-IT" altLang="it-IT" sz="2000" dirty="0">
                <a:solidFill>
                  <a:srgbClr val="E25B08"/>
                </a:solidFill>
              </a:rPr>
            </a:br>
            <a:r>
              <a:rPr lang="it-IT" altLang="it-IT" sz="2000" dirty="0" smtClean="0">
                <a:solidFill>
                  <a:srgbClr val="E25B08"/>
                </a:solidFill>
              </a:rPr>
              <a:t>Headquarters</a:t>
            </a:r>
            <a:br>
              <a:rPr lang="it-IT" altLang="it-IT" sz="2000" dirty="0" smtClean="0">
                <a:solidFill>
                  <a:srgbClr val="E25B08"/>
                </a:solidFill>
              </a:rPr>
            </a:br>
            <a:r>
              <a:rPr lang="it-IT" altLang="it-IT" sz="2000" dirty="0" smtClean="0">
                <a:solidFill>
                  <a:srgbClr val="E25B08"/>
                </a:solidFill>
              </a:rPr>
              <a:t>Viareggio</a:t>
            </a:r>
            <a:r>
              <a:rPr lang="it-IT" altLang="it-IT" sz="2000" dirty="0">
                <a:solidFill>
                  <a:srgbClr val="E25B08"/>
                </a:solidFill>
              </a:rPr>
              <a:t>, </a:t>
            </a:r>
            <a:r>
              <a:rPr lang="it-IT" altLang="it-IT" sz="2000" dirty="0" err="1">
                <a:solidFill>
                  <a:srgbClr val="E25B08"/>
                </a:solidFill>
              </a:rPr>
              <a:t>Italy</a:t>
            </a:r>
            <a:endParaRPr lang="it-IT" altLang="it-IT" sz="2000" dirty="0">
              <a:solidFill>
                <a:srgbClr val="E25B08"/>
              </a:solidFill>
            </a:endParaRPr>
          </a:p>
        </p:txBody>
      </p:sp>
      <p:sp>
        <p:nvSpPr>
          <p:cNvPr id="6148" name="Text Box 4"/>
          <p:cNvSpPr txBox="1">
            <a:spLocks noChangeArrowheads="1"/>
          </p:cNvSpPr>
          <p:nvPr/>
        </p:nvSpPr>
        <p:spPr bwMode="auto">
          <a:xfrm>
            <a:off x="9211733" y="2728052"/>
            <a:ext cx="277706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eaLnBrk="1" hangingPunct="1">
              <a:lnSpc>
                <a:spcPct val="90000"/>
              </a:lnSpc>
              <a:spcBef>
                <a:spcPts val="1250"/>
              </a:spcBef>
              <a:buClrTx/>
              <a:buFontTx/>
              <a:buNone/>
            </a:pPr>
            <a:r>
              <a:rPr lang="it-IT" altLang="it-IT" sz="2000" dirty="0">
                <a:solidFill>
                  <a:srgbClr val="E25B08"/>
                </a:solidFill>
              </a:rPr>
              <a:t>CAEN </a:t>
            </a:r>
            <a:r>
              <a:rPr lang="it-IT" altLang="it-IT" sz="2000" dirty="0" err="1">
                <a:solidFill>
                  <a:srgbClr val="E25B08"/>
                </a:solidFill>
              </a:rPr>
              <a:t>Gmbh</a:t>
            </a:r>
            <a:r>
              <a:rPr lang="it-IT" altLang="it-IT" sz="2000" dirty="0">
                <a:solidFill>
                  <a:srgbClr val="E25B08"/>
                </a:solidFill>
              </a:rPr>
              <a:t>,</a:t>
            </a:r>
            <a:br>
              <a:rPr lang="it-IT" altLang="it-IT" sz="2000" dirty="0">
                <a:solidFill>
                  <a:srgbClr val="E25B08"/>
                </a:solidFill>
              </a:rPr>
            </a:br>
            <a:r>
              <a:rPr lang="it-IT" altLang="it-IT" sz="2000" dirty="0">
                <a:solidFill>
                  <a:srgbClr val="E25B08"/>
                </a:solidFill>
              </a:rPr>
              <a:t>Germany</a:t>
            </a:r>
          </a:p>
        </p:txBody>
      </p:sp>
      <p:sp>
        <p:nvSpPr>
          <p:cNvPr id="6149" name="Text Box 5"/>
          <p:cNvSpPr txBox="1">
            <a:spLocks noChangeArrowheads="1"/>
          </p:cNvSpPr>
          <p:nvPr/>
        </p:nvSpPr>
        <p:spPr bwMode="auto">
          <a:xfrm>
            <a:off x="1940238" y="2342308"/>
            <a:ext cx="432011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eaLnBrk="1" hangingPunct="1">
              <a:lnSpc>
                <a:spcPct val="90000"/>
              </a:lnSpc>
              <a:spcBef>
                <a:spcPts val="1250"/>
              </a:spcBef>
              <a:buClrTx/>
              <a:buFontTx/>
              <a:buNone/>
            </a:pPr>
            <a:r>
              <a:rPr lang="it-IT" altLang="it-IT" sz="2000" dirty="0">
                <a:solidFill>
                  <a:srgbClr val="E25B08"/>
                </a:solidFill>
              </a:rPr>
              <a:t>CAEN Technologies </a:t>
            </a:r>
            <a:r>
              <a:rPr lang="it-IT" altLang="it-IT" sz="2000" dirty="0" err="1">
                <a:solidFill>
                  <a:srgbClr val="E25B08"/>
                </a:solidFill>
              </a:rPr>
              <a:t>Inc</a:t>
            </a:r>
            <a:r>
              <a:rPr lang="it-IT" altLang="it-IT" sz="2000" dirty="0">
                <a:solidFill>
                  <a:srgbClr val="E25B08"/>
                </a:solidFill>
              </a:rPr>
              <a:t>.,</a:t>
            </a:r>
            <a:br>
              <a:rPr lang="it-IT" altLang="it-IT" sz="2000" dirty="0">
                <a:solidFill>
                  <a:srgbClr val="E25B08"/>
                </a:solidFill>
              </a:rPr>
            </a:br>
            <a:r>
              <a:rPr lang="it-IT" altLang="it-IT" sz="2000" dirty="0">
                <a:solidFill>
                  <a:srgbClr val="E25B08"/>
                </a:solidFill>
              </a:rPr>
              <a:t>USA</a:t>
            </a:r>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741" y="3573015"/>
            <a:ext cx="2668059" cy="2546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355" y="2050255"/>
            <a:ext cx="2880320" cy="24879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885" y="3162718"/>
            <a:ext cx="4247919" cy="27711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dirty="0">
              <a:solidFill>
                <a:srgbClr val="000000"/>
              </a:solidFill>
              <a:latin typeface="+mj-lt"/>
            </a:endParaRPr>
          </a:p>
        </p:txBody>
      </p:sp>
    </p:spTree>
    <p:extLst>
      <p:ext uri="{BB962C8B-B14F-4D97-AF65-F5344CB8AC3E}">
        <p14:creationId xmlns:p14="http://schemas.microsoft.com/office/powerpoint/2010/main" val="418577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ttangolo 120"/>
          <p:cNvSpPr/>
          <p:nvPr/>
        </p:nvSpPr>
        <p:spPr bwMode="auto">
          <a:xfrm>
            <a:off x="763114" y="2697406"/>
            <a:ext cx="952500" cy="306784"/>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err="1">
                <a:solidFill>
                  <a:schemeClr val="tx1"/>
                </a:solidFill>
                <a:latin typeface="Comic Sans MS" pitchFamily="66" charset="0"/>
              </a:rPr>
              <a:t>Analog</a:t>
            </a:r>
            <a:endParaRPr lang="it-IT" b="1" dirty="0">
              <a:solidFill>
                <a:schemeClr val="tx1"/>
              </a:solidFill>
              <a:latin typeface="Comic Sans MS" pitchFamily="66" charset="0"/>
            </a:endParaRPr>
          </a:p>
        </p:txBody>
      </p:sp>
      <p:cxnSp>
        <p:nvCxnSpPr>
          <p:cNvPr id="66" name="Connettore 1 65"/>
          <p:cNvCxnSpPr/>
          <p:nvPr/>
        </p:nvCxnSpPr>
        <p:spPr bwMode="auto">
          <a:xfrm flipH="1">
            <a:off x="5447928" y="3677507"/>
            <a:ext cx="484755"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Traditional readout system</a:t>
            </a:r>
          </a:p>
        </p:txBody>
      </p:sp>
      <p:cxnSp>
        <p:nvCxnSpPr>
          <p:cNvPr id="4" name="Connettore 1 3"/>
          <p:cNvCxnSpPr/>
          <p:nvPr/>
        </p:nvCxnSpPr>
        <p:spPr bwMode="auto">
          <a:xfrm flipH="1">
            <a:off x="4113178" y="2708498"/>
            <a:ext cx="3639007"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 name="Connettore 1 4"/>
          <p:cNvCxnSpPr>
            <a:stCxn id="33" idx="3"/>
            <a:endCxn id="141" idx="1"/>
          </p:cNvCxnSpPr>
          <p:nvPr/>
        </p:nvCxnSpPr>
        <p:spPr bwMode="auto">
          <a:xfrm flipH="1">
            <a:off x="1991545" y="1810767"/>
            <a:ext cx="6234599"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9" name="CasellaDiTesto 1"/>
          <p:cNvSpPr txBox="1">
            <a:spLocks noChangeArrowheads="1"/>
          </p:cNvSpPr>
          <p:nvPr/>
        </p:nvSpPr>
        <p:spPr bwMode="auto">
          <a:xfrm>
            <a:off x="767409" y="1052738"/>
            <a:ext cx="116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a:latin typeface="Comic Sans MS" pitchFamily="66" charset="0"/>
              </a:rPr>
              <a:t>Detector</a:t>
            </a:r>
          </a:p>
        </p:txBody>
      </p:sp>
      <p:cxnSp>
        <p:nvCxnSpPr>
          <p:cNvPr id="13" name="Connettore 1 12"/>
          <p:cNvCxnSpPr/>
          <p:nvPr/>
        </p:nvCxnSpPr>
        <p:spPr bwMode="auto">
          <a:xfrm flipV="1">
            <a:off x="4113179" y="1811566"/>
            <a:ext cx="0" cy="1988329"/>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5" name="Rettangolo 14"/>
          <p:cNvSpPr/>
          <p:nvPr/>
        </p:nvSpPr>
        <p:spPr bwMode="auto">
          <a:xfrm>
            <a:off x="7270654" y="5169153"/>
            <a:ext cx="952500" cy="690562"/>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latin typeface="Comic Sans MS" pitchFamily="66" charset="0"/>
              </a:rPr>
              <a:t>TDC</a:t>
            </a:r>
          </a:p>
        </p:txBody>
      </p:sp>
      <p:sp>
        <p:nvSpPr>
          <p:cNvPr id="19" name="Rettangolo 18"/>
          <p:cNvSpPr/>
          <p:nvPr/>
        </p:nvSpPr>
        <p:spPr bwMode="auto">
          <a:xfrm>
            <a:off x="5706493" y="1465486"/>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err="1">
                <a:solidFill>
                  <a:schemeClr val="tx1"/>
                </a:solidFill>
                <a:latin typeface="Comic Sans MS" pitchFamily="66" charset="0"/>
              </a:rPr>
              <a:t>Peak</a:t>
            </a:r>
            <a:endParaRPr lang="it-IT" b="1" dirty="0">
              <a:solidFill>
                <a:schemeClr val="tx1"/>
              </a:solidFill>
              <a:latin typeface="Comic Sans MS" pitchFamily="66" charset="0"/>
            </a:endParaRPr>
          </a:p>
          <a:p>
            <a:pPr algn="ctr"/>
            <a:r>
              <a:rPr lang="it-IT" b="1" dirty="0" err="1">
                <a:solidFill>
                  <a:schemeClr val="tx1"/>
                </a:solidFill>
                <a:latin typeface="Comic Sans MS" pitchFamily="66" charset="0"/>
              </a:rPr>
              <a:t>Sensing</a:t>
            </a:r>
            <a:endParaRPr lang="it-IT" b="1" dirty="0">
              <a:solidFill>
                <a:schemeClr val="tx1"/>
              </a:solidFill>
              <a:latin typeface="Comic Sans MS" pitchFamily="66" charset="0"/>
            </a:endParaRPr>
          </a:p>
        </p:txBody>
      </p:sp>
      <p:cxnSp>
        <p:nvCxnSpPr>
          <p:cNvPr id="22" name="Connettore 1 21"/>
          <p:cNvCxnSpPr/>
          <p:nvPr/>
        </p:nvCxnSpPr>
        <p:spPr bwMode="auto">
          <a:xfrm flipH="1">
            <a:off x="6528050" y="3677507"/>
            <a:ext cx="742604"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26" name="Freccia a destra 25"/>
          <p:cNvSpPr/>
          <p:nvPr/>
        </p:nvSpPr>
        <p:spPr bwMode="auto">
          <a:xfrm>
            <a:off x="8226328" y="4414688"/>
            <a:ext cx="442912" cy="463550"/>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2400">
              <a:solidFill>
                <a:schemeClr val="tx1"/>
              </a:solidFill>
              <a:latin typeface="Arial" charset="0"/>
            </a:endParaRPr>
          </a:p>
        </p:txBody>
      </p:sp>
      <p:sp>
        <p:nvSpPr>
          <p:cNvPr id="27" name="Freccia a destra 26"/>
          <p:cNvSpPr/>
          <p:nvPr/>
        </p:nvSpPr>
        <p:spPr bwMode="auto">
          <a:xfrm>
            <a:off x="8223153" y="5281865"/>
            <a:ext cx="436563" cy="465138"/>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2400">
              <a:solidFill>
                <a:schemeClr val="tx1"/>
              </a:solidFill>
              <a:latin typeface="Arial" charset="0"/>
            </a:endParaRPr>
          </a:p>
        </p:txBody>
      </p:sp>
      <p:sp>
        <p:nvSpPr>
          <p:cNvPr id="29" name="CasellaDiTesto 84"/>
          <p:cNvSpPr txBox="1">
            <a:spLocks noChangeArrowheads="1"/>
          </p:cNvSpPr>
          <p:nvPr/>
        </p:nvSpPr>
        <p:spPr bwMode="auto">
          <a:xfrm>
            <a:off x="8653105" y="1548082"/>
            <a:ext cx="865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err="1">
                <a:latin typeface="Comic Sans MS" pitchFamily="66" charset="0"/>
              </a:rPr>
              <a:t>Pulse</a:t>
            </a:r>
            <a:r>
              <a:rPr lang="it-IT" b="1" dirty="0">
                <a:latin typeface="Comic Sans MS" pitchFamily="66" charset="0"/>
              </a:rPr>
              <a:t> </a:t>
            </a:r>
            <a:r>
              <a:rPr lang="it-IT" b="1" dirty="0" err="1">
                <a:latin typeface="Comic Sans MS" pitchFamily="66" charset="0"/>
              </a:rPr>
              <a:t>Height</a:t>
            </a:r>
            <a:endParaRPr lang="it-IT" b="1" dirty="0">
              <a:latin typeface="Comic Sans MS" pitchFamily="66" charset="0"/>
            </a:endParaRPr>
          </a:p>
        </p:txBody>
      </p:sp>
      <p:sp>
        <p:nvSpPr>
          <p:cNvPr id="30" name="CasellaDiTesto 85"/>
          <p:cNvSpPr txBox="1">
            <a:spLocks noChangeArrowheads="1"/>
          </p:cNvSpPr>
          <p:nvPr/>
        </p:nvSpPr>
        <p:spPr bwMode="auto">
          <a:xfrm>
            <a:off x="8653106" y="2420890"/>
            <a:ext cx="12593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err="1">
                <a:latin typeface="Comic Sans MS" pitchFamily="66" charset="0"/>
              </a:rPr>
              <a:t>Charge</a:t>
            </a:r>
            <a:endParaRPr lang="it-IT" b="1" dirty="0">
              <a:latin typeface="Comic Sans MS" pitchFamily="66" charset="0"/>
            </a:endParaRPr>
          </a:p>
          <a:p>
            <a:pPr eaLnBrk="1" hangingPunct="1"/>
            <a:r>
              <a:rPr lang="it-IT" b="1" dirty="0">
                <a:latin typeface="Comic Sans MS" pitchFamily="66" charset="0"/>
              </a:rPr>
              <a:t>(</a:t>
            </a:r>
            <a:r>
              <a:rPr lang="it-IT" b="1" dirty="0" err="1">
                <a:latin typeface="Comic Sans MS" pitchFamily="66" charset="0"/>
              </a:rPr>
              <a:t>Integral</a:t>
            </a:r>
            <a:r>
              <a:rPr lang="it-IT" b="1" dirty="0">
                <a:latin typeface="Comic Sans MS" pitchFamily="66" charset="0"/>
              </a:rPr>
              <a:t>)</a:t>
            </a:r>
          </a:p>
        </p:txBody>
      </p:sp>
      <p:sp>
        <p:nvSpPr>
          <p:cNvPr id="31" name="CasellaDiTesto 86"/>
          <p:cNvSpPr txBox="1">
            <a:spLocks noChangeArrowheads="1"/>
          </p:cNvSpPr>
          <p:nvPr/>
        </p:nvSpPr>
        <p:spPr bwMode="auto">
          <a:xfrm>
            <a:off x="8688289" y="4508229"/>
            <a:ext cx="865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err="1">
                <a:latin typeface="Comic Sans MS" pitchFamily="66" charset="0"/>
              </a:rPr>
              <a:t>Counts</a:t>
            </a:r>
            <a:endParaRPr lang="it-IT" b="1" dirty="0">
              <a:latin typeface="Comic Sans MS" pitchFamily="66" charset="0"/>
            </a:endParaRPr>
          </a:p>
        </p:txBody>
      </p:sp>
      <p:sp>
        <p:nvSpPr>
          <p:cNvPr id="32" name="CasellaDiTesto 87"/>
          <p:cNvSpPr txBox="1">
            <a:spLocks noChangeArrowheads="1"/>
          </p:cNvSpPr>
          <p:nvPr/>
        </p:nvSpPr>
        <p:spPr bwMode="auto">
          <a:xfrm>
            <a:off x="8759205" y="5229202"/>
            <a:ext cx="8651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a:latin typeface="Comic Sans MS" pitchFamily="66" charset="0"/>
              </a:rPr>
              <a:t>Rise Time</a:t>
            </a:r>
          </a:p>
        </p:txBody>
      </p:sp>
      <p:sp>
        <p:nvSpPr>
          <p:cNvPr id="33" name="Rettangolo 32"/>
          <p:cNvSpPr/>
          <p:nvPr/>
        </p:nvSpPr>
        <p:spPr bwMode="auto">
          <a:xfrm>
            <a:off x="7273643" y="1465486"/>
            <a:ext cx="952500" cy="690562"/>
          </a:xfrm>
          <a:prstGeom prst="rect">
            <a:avLst/>
          </a:prstGeom>
          <a:gradFill flip="none" rotWithShape="1">
            <a:gsLst>
              <a:gs pos="0">
                <a:schemeClr val="accent6">
                  <a:lumMod val="75000"/>
                </a:schemeClr>
              </a:gs>
              <a:gs pos="100000">
                <a:srgbClr val="FF7C80"/>
              </a:gs>
            </a:gsLst>
            <a:lin ang="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a:solidFill>
                  <a:schemeClr val="tx1"/>
                </a:solidFill>
                <a:latin typeface="Comic Sans MS" pitchFamily="66" charset="0"/>
              </a:rPr>
              <a:t>ADC</a:t>
            </a:r>
          </a:p>
        </p:txBody>
      </p:sp>
      <p:sp>
        <p:nvSpPr>
          <p:cNvPr id="37" name="Rettangolo 1"/>
          <p:cNvSpPr>
            <a:spLocks noChangeArrowheads="1"/>
          </p:cNvSpPr>
          <p:nvPr/>
        </p:nvSpPr>
        <p:spPr bwMode="auto">
          <a:xfrm>
            <a:off x="6761332" y="764705"/>
            <a:ext cx="1926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dirty="0">
                <a:latin typeface="Comic Sans MS" pitchFamily="66" charset="0"/>
              </a:rPr>
              <a:t>A/D conversion </a:t>
            </a:r>
          </a:p>
          <a:p>
            <a:pPr algn="ctr"/>
            <a:r>
              <a:rPr lang="en-US" sz="1400" b="1" dirty="0">
                <a:latin typeface="Comic Sans MS" pitchFamily="66" charset="0"/>
              </a:rPr>
              <a:t>at end of chain</a:t>
            </a:r>
          </a:p>
        </p:txBody>
      </p:sp>
      <p:sp>
        <p:nvSpPr>
          <p:cNvPr id="41" name="Rettangolo 1"/>
          <p:cNvSpPr>
            <a:spLocks noChangeArrowheads="1"/>
          </p:cNvSpPr>
          <p:nvPr/>
        </p:nvSpPr>
        <p:spPr bwMode="auto">
          <a:xfrm>
            <a:off x="10020437" y="1753712"/>
            <a:ext cx="18362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rgbClr val="FF0000"/>
                </a:solidFill>
                <a:latin typeface="Comic Sans MS" pitchFamily="66" charset="0"/>
              </a:rPr>
              <a:t>Energy Spectrum (MCA)</a:t>
            </a:r>
          </a:p>
        </p:txBody>
      </p:sp>
      <p:sp>
        <p:nvSpPr>
          <p:cNvPr id="42" name="Rettangolo 1"/>
          <p:cNvSpPr>
            <a:spLocks noChangeArrowheads="1"/>
          </p:cNvSpPr>
          <p:nvPr/>
        </p:nvSpPr>
        <p:spPr bwMode="auto">
          <a:xfrm>
            <a:off x="9888433" y="4446408"/>
            <a:ext cx="17521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FF0000"/>
                </a:solidFill>
                <a:latin typeface="Comic Sans MS" pitchFamily="66" charset="0"/>
              </a:rPr>
              <a:t>MCS/Rates</a:t>
            </a:r>
          </a:p>
        </p:txBody>
      </p:sp>
      <p:sp>
        <p:nvSpPr>
          <p:cNvPr id="45" name="Rettangolo 44"/>
          <p:cNvSpPr/>
          <p:nvPr/>
        </p:nvSpPr>
        <p:spPr bwMode="auto">
          <a:xfrm>
            <a:off x="7272575" y="3463069"/>
            <a:ext cx="952500" cy="690562"/>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err="1">
                <a:solidFill>
                  <a:schemeClr val="tx1"/>
                </a:solidFill>
                <a:latin typeface="Comic Sans MS" pitchFamily="66" charset="0"/>
              </a:rPr>
              <a:t>Logic</a:t>
            </a:r>
            <a:endParaRPr lang="it-IT" b="1" dirty="0">
              <a:solidFill>
                <a:schemeClr val="tx1"/>
              </a:solidFill>
              <a:latin typeface="Comic Sans MS" pitchFamily="66" charset="0"/>
            </a:endParaRPr>
          </a:p>
        </p:txBody>
      </p:sp>
      <p:sp>
        <p:nvSpPr>
          <p:cNvPr id="47" name="Parentesi graffa chiusa 46"/>
          <p:cNvSpPr/>
          <p:nvPr/>
        </p:nvSpPr>
        <p:spPr>
          <a:xfrm>
            <a:off x="9912424" y="1526135"/>
            <a:ext cx="216024" cy="1470819"/>
          </a:xfrm>
          <a:prstGeom prst="rightBrace">
            <a:avLst>
              <a:gd name="adj1" fmla="val 8333"/>
              <a:gd name="adj2" fmla="val 49676"/>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9" name="Rettangolo 48"/>
          <p:cNvSpPr/>
          <p:nvPr/>
        </p:nvSpPr>
        <p:spPr bwMode="auto">
          <a:xfrm>
            <a:off x="4410349" y="3458518"/>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latin typeface="Comic Sans MS" pitchFamily="66" charset="0"/>
              </a:rPr>
              <a:t>Timing</a:t>
            </a:r>
          </a:p>
          <a:p>
            <a:pPr algn="ctr">
              <a:defRPr/>
            </a:pPr>
            <a:r>
              <a:rPr lang="it-IT" b="1" dirty="0" err="1">
                <a:solidFill>
                  <a:schemeClr val="tx1"/>
                </a:solidFill>
                <a:latin typeface="Comic Sans MS" pitchFamily="66" charset="0"/>
              </a:rPr>
              <a:t>Filter</a:t>
            </a:r>
            <a:endParaRPr lang="it-IT" b="1" dirty="0">
              <a:solidFill>
                <a:schemeClr val="tx1"/>
              </a:solidFill>
              <a:latin typeface="Comic Sans MS" pitchFamily="66" charset="0"/>
            </a:endParaRPr>
          </a:p>
        </p:txBody>
      </p:sp>
      <p:sp>
        <p:nvSpPr>
          <p:cNvPr id="50" name="Rettangolo 49"/>
          <p:cNvSpPr/>
          <p:nvPr/>
        </p:nvSpPr>
        <p:spPr bwMode="auto">
          <a:xfrm>
            <a:off x="4410349" y="1465486"/>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err="1">
                <a:solidFill>
                  <a:schemeClr val="tx1"/>
                </a:solidFill>
                <a:latin typeface="Comic Sans MS" pitchFamily="66" charset="0"/>
              </a:rPr>
              <a:t>Shaping</a:t>
            </a:r>
            <a:endParaRPr lang="it-IT" b="1" dirty="0">
              <a:solidFill>
                <a:schemeClr val="tx1"/>
              </a:solidFill>
              <a:latin typeface="Comic Sans MS" pitchFamily="66" charset="0"/>
            </a:endParaRPr>
          </a:p>
          <a:p>
            <a:pPr algn="ctr"/>
            <a:r>
              <a:rPr lang="it-IT" b="1" dirty="0" err="1">
                <a:solidFill>
                  <a:schemeClr val="tx1"/>
                </a:solidFill>
                <a:latin typeface="Comic Sans MS" pitchFamily="66" charset="0"/>
              </a:rPr>
              <a:t>Amplif</a:t>
            </a:r>
            <a:endParaRPr lang="it-IT" b="1" dirty="0">
              <a:solidFill>
                <a:schemeClr val="tx1"/>
              </a:solidFill>
              <a:latin typeface="Comic Sans MS" pitchFamily="66" charset="0"/>
            </a:endParaRPr>
          </a:p>
        </p:txBody>
      </p:sp>
      <p:sp>
        <p:nvSpPr>
          <p:cNvPr id="56" name="Rettangolo 55"/>
          <p:cNvSpPr/>
          <p:nvPr/>
        </p:nvSpPr>
        <p:spPr bwMode="auto">
          <a:xfrm>
            <a:off x="5706493" y="2348468"/>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a:solidFill>
                  <a:schemeClr val="tx1"/>
                </a:solidFill>
                <a:latin typeface="Comic Sans MS" pitchFamily="66" charset="0"/>
              </a:rPr>
              <a:t>Delay</a:t>
            </a:r>
          </a:p>
        </p:txBody>
      </p:sp>
      <p:sp>
        <p:nvSpPr>
          <p:cNvPr id="59" name="Triangolo isoscele 58"/>
          <p:cNvSpPr/>
          <p:nvPr/>
        </p:nvSpPr>
        <p:spPr bwMode="auto">
          <a:xfrm rot="5400000">
            <a:off x="5743933" y="3258104"/>
            <a:ext cx="785044" cy="838807"/>
          </a:xfrm>
          <a:prstGeom prst="triangle">
            <a:avLst/>
          </a:prstGeom>
          <a:gradFill flip="none" rotWithShape="1">
            <a:gsLst>
              <a:gs pos="0">
                <a:schemeClr val="accent6">
                  <a:lumMod val="75000"/>
                </a:schemeClr>
              </a:gs>
              <a:gs pos="100000">
                <a:srgbClr val="FF7C80"/>
              </a:gs>
            </a:gsLst>
            <a:lin ang="1620000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a:solidFill>
                <a:schemeClr val="tx1"/>
              </a:solidFill>
              <a:latin typeface="Comic Sans MS" pitchFamily="66" charset="0"/>
            </a:endParaRPr>
          </a:p>
        </p:txBody>
      </p:sp>
      <p:sp>
        <p:nvSpPr>
          <p:cNvPr id="60" name="CasellaDiTesto 20"/>
          <p:cNvSpPr txBox="1">
            <a:spLocks noChangeArrowheads="1"/>
          </p:cNvSpPr>
          <p:nvPr/>
        </p:nvSpPr>
        <p:spPr bwMode="auto">
          <a:xfrm>
            <a:off x="5663952" y="3501008"/>
            <a:ext cx="792088" cy="316181"/>
          </a:xfrm>
          <a:prstGeom prst="rect">
            <a:avLst/>
          </a:prstGeom>
          <a:no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anchor="ctr"/>
          <a:lstStyle>
            <a:defPPr>
              <a:defRPr lang="it-IT"/>
            </a:defPPr>
            <a:lvl1pPr algn="ctr">
              <a:defRPr b="1">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a:t>SCA1</a:t>
            </a:r>
          </a:p>
        </p:txBody>
      </p:sp>
      <p:grpSp>
        <p:nvGrpSpPr>
          <p:cNvPr id="62" name="Gruppo 61"/>
          <p:cNvGrpSpPr/>
          <p:nvPr/>
        </p:nvGrpSpPr>
        <p:grpSpPr>
          <a:xfrm>
            <a:off x="2567608" y="1352488"/>
            <a:ext cx="1119832" cy="918146"/>
            <a:chOff x="5408217" y="3349277"/>
            <a:chExt cx="1119832" cy="918146"/>
          </a:xfrm>
        </p:grpSpPr>
        <p:sp>
          <p:nvSpPr>
            <p:cNvPr id="63" name="Triangolo isoscele 62"/>
            <p:cNvSpPr/>
            <p:nvPr/>
          </p:nvSpPr>
          <p:spPr bwMode="auto">
            <a:xfrm rot="5400000">
              <a:off x="5561068" y="3300442"/>
              <a:ext cx="918146" cy="1015816"/>
            </a:xfrm>
            <a:prstGeom prst="triangle">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a:solidFill>
                  <a:schemeClr val="tx1"/>
                </a:solidFill>
                <a:latin typeface="Comic Sans MS" pitchFamily="66" charset="0"/>
              </a:endParaRPr>
            </a:p>
          </p:txBody>
        </p:sp>
        <p:sp>
          <p:nvSpPr>
            <p:cNvPr id="64" name="CasellaDiTesto 20"/>
            <p:cNvSpPr txBox="1">
              <a:spLocks noChangeArrowheads="1"/>
            </p:cNvSpPr>
            <p:nvPr/>
          </p:nvSpPr>
          <p:spPr bwMode="auto">
            <a:xfrm>
              <a:off x="5408217" y="3635275"/>
              <a:ext cx="1102035" cy="369789"/>
            </a:xfrm>
            <a:prstGeom prst="rect">
              <a:avLst/>
            </a:prstGeom>
            <a:no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anchor="ctr"/>
            <a:lstStyle>
              <a:defPPr>
                <a:defRPr lang="it-IT"/>
              </a:defPPr>
              <a:lvl1pPr algn="ctr">
                <a:defRPr b="1">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err="1"/>
                <a:t>Preamp</a:t>
              </a:r>
              <a:endParaRPr lang="it-IT" dirty="0"/>
            </a:p>
          </p:txBody>
        </p:sp>
      </p:grpSp>
      <p:grpSp>
        <p:nvGrpSpPr>
          <p:cNvPr id="83" name="Gruppo 82"/>
          <p:cNvGrpSpPr/>
          <p:nvPr/>
        </p:nvGrpSpPr>
        <p:grpSpPr>
          <a:xfrm>
            <a:off x="6570437" y="3461924"/>
            <a:ext cx="300299" cy="119534"/>
            <a:chOff x="6744072" y="3590027"/>
            <a:chExt cx="300299" cy="119534"/>
          </a:xfrm>
        </p:grpSpPr>
        <p:cxnSp>
          <p:nvCxnSpPr>
            <p:cNvPr id="69" name="Connettore 1 68"/>
            <p:cNvCxnSpPr/>
            <p:nvPr/>
          </p:nvCxnSpPr>
          <p:spPr bwMode="auto">
            <a:xfrm flipH="1" flipV="1">
              <a:off x="6744072" y="3707180"/>
              <a:ext cx="88229" cy="2381"/>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72" name="Connettore 1 71"/>
            <p:cNvCxnSpPr/>
            <p:nvPr/>
          </p:nvCxnSpPr>
          <p:spPr bwMode="auto">
            <a:xfrm>
              <a:off x="6832301" y="3592408"/>
              <a:ext cx="0" cy="117153"/>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74" name="Connettore 1 73"/>
            <p:cNvCxnSpPr/>
            <p:nvPr/>
          </p:nvCxnSpPr>
          <p:spPr bwMode="auto">
            <a:xfrm>
              <a:off x="6956142" y="3590027"/>
              <a:ext cx="0" cy="117153"/>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75" name="Connettore 1 74"/>
            <p:cNvCxnSpPr/>
            <p:nvPr/>
          </p:nvCxnSpPr>
          <p:spPr bwMode="auto">
            <a:xfrm flipH="1">
              <a:off x="6832301" y="3592408"/>
              <a:ext cx="123841" cy="0"/>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2" name="Connettore 1 81"/>
            <p:cNvCxnSpPr/>
            <p:nvPr/>
          </p:nvCxnSpPr>
          <p:spPr bwMode="auto">
            <a:xfrm flipH="1" flipV="1">
              <a:off x="6956142" y="3707180"/>
              <a:ext cx="88229" cy="2381"/>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grpSp>
      <p:cxnSp>
        <p:nvCxnSpPr>
          <p:cNvPr id="86" name="Connettore 1 85"/>
          <p:cNvCxnSpPr/>
          <p:nvPr/>
        </p:nvCxnSpPr>
        <p:spPr bwMode="auto">
          <a:xfrm>
            <a:off x="8226329" y="3641054"/>
            <a:ext cx="575513"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8" name="Connettore 1 87"/>
          <p:cNvCxnSpPr/>
          <p:nvPr/>
        </p:nvCxnSpPr>
        <p:spPr bwMode="auto">
          <a:xfrm>
            <a:off x="8226329" y="3933056"/>
            <a:ext cx="575513"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89" name="CasellaDiTesto 86"/>
          <p:cNvSpPr txBox="1">
            <a:spLocks noChangeArrowheads="1"/>
          </p:cNvSpPr>
          <p:nvPr/>
        </p:nvSpPr>
        <p:spPr bwMode="auto">
          <a:xfrm>
            <a:off x="8760297" y="3468272"/>
            <a:ext cx="865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sz="1400" b="1" i="1" dirty="0">
                <a:latin typeface="Comic Sans MS" pitchFamily="66" charset="0"/>
              </a:rPr>
              <a:t>Veto</a:t>
            </a:r>
          </a:p>
        </p:txBody>
      </p:sp>
      <p:sp>
        <p:nvSpPr>
          <p:cNvPr id="90" name="CasellaDiTesto 86"/>
          <p:cNvSpPr txBox="1">
            <a:spLocks noChangeArrowheads="1"/>
          </p:cNvSpPr>
          <p:nvPr/>
        </p:nvSpPr>
        <p:spPr bwMode="auto">
          <a:xfrm>
            <a:off x="8760297" y="3769297"/>
            <a:ext cx="865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sz="1400" b="1" i="1" dirty="0" err="1">
                <a:latin typeface="Comic Sans MS" pitchFamily="66" charset="0"/>
              </a:rPr>
              <a:t>Coinc</a:t>
            </a:r>
            <a:endParaRPr lang="it-IT" sz="1400" b="1" i="1" dirty="0">
              <a:latin typeface="Comic Sans MS" pitchFamily="66" charset="0"/>
            </a:endParaRPr>
          </a:p>
        </p:txBody>
      </p:sp>
      <p:cxnSp>
        <p:nvCxnSpPr>
          <p:cNvPr id="91" name="Connettore 1 90"/>
          <p:cNvCxnSpPr/>
          <p:nvPr/>
        </p:nvCxnSpPr>
        <p:spPr bwMode="auto">
          <a:xfrm>
            <a:off x="7834168" y="3039442"/>
            <a:ext cx="0" cy="423314"/>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94" name="CasellaDiTesto 86"/>
          <p:cNvSpPr txBox="1">
            <a:spLocks noChangeArrowheads="1"/>
          </p:cNvSpPr>
          <p:nvPr/>
        </p:nvSpPr>
        <p:spPr bwMode="auto">
          <a:xfrm>
            <a:off x="7880136" y="3068961"/>
            <a:ext cx="16002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sz="1400" b="1" i="1" dirty="0" err="1">
                <a:latin typeface="Comic Sans MS" pitchFamily="66" charset="0"/>
              </a:rPr>
              <a:t>Gate,Trg</a:t>
            </a:r>
            <a:r>
              <a:rPr lang="it-IT" sz="1400" b="1" i="1" dirty="0">
                <a:latin typeface="Comic Sans MS" pitchFamily="66" charset="0"/>
              </a:rPr>
              <a:t>, …</a:t>
            </a:r>
          </a:p>
        </p:txBody>
      </p:sp>
      <p:cxnSp>
        <p:nvCxnSpPr>
          <p:cNvPr id="95" name="Connettore 1 94"/>
          <p:cNvCxnSpPr/>
          <p:nvPr/>
        </p:nvCxnSpPr>
        <p:spPr bwMode="auto">
          <a:xfrm flipH="1">
            <a:off x="7043367" y="4667895"/>
            <a:ext cx="227288"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97" name="Connettore 1 96"/>
          <p:cNvCxnSpPr/>
          <p:nvPr/>
        </p:nvCxnSpPr>
        <p:spPr bwMode="auto">
          <a:xfrm flipV="1">
            <a:off x="7043491" y="3677508"/>
            <a:ext cx="0" cy="2527237"/>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1" name="Connettore 1 100"/>
          <p:cNvCxnSpPr/>
          <p:nvPr/>
        </p:nvCxnSpPr>
        <p:spPr bwMode="auto">
          <a:xfrm flipH="1">
            <a:off x="7043367" y="5368890"/>
            <a:ext cx="227288"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4" name="Connettore 1 103"/>
          <p:cNvCxnSpPr/>
          <p:nvPr/>
        </p:nvCxnSpPr>
        <p:spPr bwMode="auto">
          <a:xfrm>
            <a:off x="7680176" y="2156048"/>
            <a:ext cx="0" cy="1306708"/>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55" name="Rettangolo 54"/>
          <p:cNvSpPr/>
          <p:nvPr/>
        </p:nvSpPr>
        <p:spPr bwMode="auto">
          <a:xfrm>
            <a:off x="7273643" y="2348880"/>
            <a:ext cx="952500" cy="690562"/>
          </a:xfrm>
          <a:prstGeom prst="rect">
            <a:avLst/>
          </a:prstGeom>
          <a:gradFill flip="none" rotWithShape="1">
            <a:gsLst>
              <a:gs pos="0">
                <a:schemeClr val="accent6">
                  <a:lumMod val="75000"/>
                </a:schemeClr>
              </a:gs>
              <a:gs pos="100000">
                <a:srgbClr val="FF7C80"/>
              </a:gs>
            </a:gsLst>
            <a:lin ang="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a:solidFill>
                  <a:schemeClr val="tx1"/>
                </a:solidFill>
                <a:latin typeface="Comic Sans MS" pitchFamily="66" charset="0"/>
              </a:rPr>
              <a:t>QDC</a:t>
            </a:r>
          </a:p>
        </p:txBody>
      </p:sp>
      <p:cxnSp>
        <p:nvCxnSpPr>
          <p:cNvPr id="110" name="Connettore 1 109"/>
          <p:cNvCxnSpPr/>
          <p:nvPr/>
        </p:nvCxnSpPr>
        <p:spPr bwMode="auto">
          <a:xfrm flipH="1">
            <a:off x="6547949" y="4734166"/>
            <a:ext cx="268131" cy="0"/>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13" name="Connettore 1 112"/>
          <p:cNvCxnSpPr/>
          <p:nvPr/>
        </p:nvCxnSpPr>
        <p:spPr bwMode="auto">
          <a:xfrm flipV="1">
            <a:off x="7834168" y="4159400"/>
            <a:ext cx="0" cy="159589"/>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16" name="Connettore 1 115"/>
          <p:cNvCxnSpPr/>
          <p:nvPr/>
        </p:nvCxnSpPr>
        <p:spPr bwMode="auto">
          <a:xfrm flipV="1">
            <a:off x="7680176" y="4159401"/>
            <a:ext cx="0" cy="997793"/>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28" name="Rettangolo 27"/>
          <p:cNvSpPr/>
          <p:nvPr/>
        </p:nvSpPr>
        <p:spPr bwMode="auto">
          <a:xfrm>
            <a:off x="7270654" y="4322615"/>
            <a:ext cx="952500" cy="69056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err="1">
                <a:solidFill>
                  <a:schemeClr val="tx1"/>
                </a:solidFill>
                <a:latin typeface="Comic Sans MS" pitchFamily="66" charset="0"/>
              </a:rPr>
              <a:t>Scaler</a:t>
            </a:r>
            <a:endParaRPr lang="it-IT" b="1" dirty="0">
              <a:solidFill>
                <a:schemeClr val="tx1"/>
              </a:solidFill>
              <a:latin typeface="Comic Sans MS" pitchFamily="66" charset="0"/>
            </a:endParaRPr>
          </a:p>
        </p:txBody>
      </p:sp>
      <p:sp>
        <p:nvSpPr>
          <p:cNvPr id="118" name="Rettangolo 1"/>
          <p:cNvSpPr>
            <a:spLocks noChangeArrowheads="1"/>
          </p:cNvSpPr>
          <p:nvPr/>
        </p:nvSpPr>
        <p:spPr bwMode="auto">
          <a:xfrm>
            <a:off x="9888433" y="5316760"/>
            <a:ext cx="2184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FF0000"/>
                </a:solidFill>
                <a:latin typeface="Comic Sans MS" pitchFamily="66" charset="0"/>
              </a:rPr>
              <a:t>PSD</a:t>
            </a:r>
          </a:p>
        </p:txBody>
      </p:sp>
      <p:sp>
        <p:nvSpPr>
          <p:cNvPr id="119" name="Rettangolo 118"/>
          <p:cNvSpPr/>
          <p:nvPr/>
        </p:nvSpPr>
        <p:spPr bwMode="auto">
          <a:xfrm>
            <a:off x="763114" y="3068960"/>
            <a:ext cx="952500" cy="306784"/>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latin typeface="Comic Sans MS" pitchFamily="66" charset="0"/>
              </a:rPr>
              <a:t>Digital</a:t>
            </a:r>
          </a:p>
        </p:txBody>
      </p:sp>
      <p:grpSp>
        <p:nvGrpSpPr>
          <p:cNvPr id="143" name="Gruppo 142"/>
          <p:cNvGrpSpPr/>
          <p:nvPr/>
        </p:nvGrpSpPr>
        <p:grpSpPr>
          <a:xfrm>
            <a:off x="820861" y="1414723"/>
            <a:ext cx="1170683" cy="792088"/>
            <a:chOff x="1684957" y="4256645"/>
            <a:chExt cx="1170683" cy="792088"/>
          </a:xfrm>
        </p:grpSpPr>
        <p:sp>
          <p:nvSpPr>
            <p:cNvPr id="140" name="Cilindro 139"/>
            <p:cNvSpPr/>
            <p:nvPr/>
          </p:nvSpPr>
          <p:spPr>
            <a:xfrm rot="5400000">
              <a:off x="1752895" y="4188707"/>
              <a:ext cx="792088" cy="92796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1" name="Cilindro 140"/>
            <p:cNvSpPr/>
            <p:nvPr/>
          </p:nvSpPr>
          <p:spPr>
            <a:xfrm rot="5400000">
              <a:off x="2430563" y="4470322"/>
              <a:ext cx="485421" cy="36473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2" name="Cilindro 141"/>
            <p:cNvSpPr/>
            <p:nvPr/>
          </p:nvSpPr>
          <p:spPr>
            <a:xfrm rot="5400000">
              <a:off x="2784069" y="4622395"/>
              <a:ext cx="82555" cy="60587"/>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grpSp>
      <p:pic>
        <p:nvPicPr>
          <p:cNvPr id="144" name="Picture 1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9627" y="1468458"/>
            <a:ext cx="403639" cy="19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Freccia a destra 64"/>
          <p:cNvSpPr/>
          <p:nvPr/>
        </p:nvSpPr>
        <p:spPr bwMode="auto">
          <a:xfrm>
            <a:off x="8226328" y="2461974"/>
            <a:ext cx="442912" cy="463550"/>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2400">
              <a:solidFill>
                <a:schemeClr val="tx1"/>
              </a:solidFill>
              <a:latin typeface="Arial" charset="0"/>
            </a:endParaRPr>
          </a:p>
        </p:txBody>
      </p:sp>
      <p:sp>
        <p:nvSpPr>
          <p:cNvPr id="67" name="Freccia a destra 66"/>
          <p:cNvSpPr/>
          <p:nvPr/>
        </p:nvSpPr>
        <p:spPr bwMode="auto">
          <a:xfrm>
            <a:off x="8226328" y="1579787"/>
            <a:ext cx="442912" cy="463550"/>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2400">
              <a:solidFill>
                <a:schemeClr val="tx1"/>
              </a:solidFill>
              <a:latin typeface="Arial" charset="0"/>
            </a:endParaRPr>
          </a:p>
        </p:txBody>
      </p:sp>
      <p:pic>
        <p:nvPicPr>
          <p:cNvPr id="70" name="Picture 2" descr="Risultati immagini per radioactiv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16"/>
          <a:stretch/>
        </p:blipFill>
        <p:spPr bwMode="auto">
          <a:xfrm>
            <a:off x="119337" y="1471888"/>
            <a:ext cx="570972" cy="557487"/>
          </a:xfrm>
          <a:prstGeom prst="rect">
            <a:avLst/>
          </a:prstGeom>
          <a:noFill/>
          <a:extLst>
            <a:ext uri="{909E8E84-426E-40DD-AFC4-6F175D3DCCD1}">
              <a14:hiddenFill xmlns:a14="http://schemas.microsoft.com/office/drawing/2010/main">
                <a:solidFill>
                  <a:srgbClr val="FFFFFF"/>
                </a:solidFill>
              </a14:hiddenFill>
            </a:ext>
          </a:extLst>
        </p:spPr>
      </p:pic>
      <p:sp>
        <p:nvSpPr>
          <p:cNvPr id="71" name="Rettangolo 1"/>
          <p:cNvSpPr>
            <a:spLocks noChangeArrowheads="1"/>
          </p:cNvSpPr>
          <p:nvPr/>
        </p:nvSpPr>
        <p:spPr bwMode="auto">
          <a:xfrm>
            <a:off x="4209498" y="764704"/>
            <a:ext cx="1926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dirty="0">
                <a:latin typeface="Comic Sans MS" pitchFamily="66" charset="0"/>
              </a:rPr>
              <a:t>Many analog</a:t>
            </a:r>
          </a:p>
          <a:p>
            <a:pPr algn="ctr"/>
            <a:r>
              <a:rPr lang="en-US" sz="1400" b="1" dirty="0">
                <a:latin typeface="Comic Sans MS" pitchFamily="66" charset="0"/>
              </a:rPr>
              <a:t>modules and cables</a:t>
            </a:r>
          </a:p>
        </p:txBody>
      </p:sp>
      <p:pic>
        <p:nvPicPr>
          <p:cNvPr id="2052" name="Picture 4" descr="Risultati immagini per screwdriv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3179" y="4580696"/>
            <a:ext cx="1213164" cy="1213164"/>
          </a:xfrm>
          <a:prstGeom prst="rect">
            <a:avLst/>
          </a:prstGeom>
          <a:noFill/>
          <a:extLst>
            <a:ext uri="{909E8E84-426E-40DD-AFC4-6F175D3DCCD1}">
              <a14:hiddenFill xmlns:a14="http://schemas.microsoft.com/office/drawing/2010/main">
                <a:solidFill>
                  <a:srgbClr val="FFFFFF"/>
                </a:solidFill>
              </a14:hiddenFill>
            </a:ext>
          </a:extLst>
        </p:spPr>
      </p:pic>
      <p:sp>
        <p:nvSpPr>
          <p:cNvPr id="76" name="Triangolo isoscele 75"/>
          <p:cNvSpPr/>
          <p:nvPr/>
        </p:nvSpPr>
        <p:spPr bwMode="auto">
          <a:xfrm rot="5400000">
            <a:off x="5743933" y="4314764"/>
            <a:ext cx="785044" cy="838807"/>
          </a:xfrm>
          <a:prstGeom prst="triangle">
            <a:avLst/>
          </a:prstGeom>
          <a:gradFill flip="none" rotWithShape="1">
            <a:gsLst>
              <a:gs pos="0">
                <a:schemeClr val="accent6">
                  <a:lumMod val="75000"/>
                </a:schemeClr>
              </a:gs>
              <a:gs pos="100000">
                <a:srgbClr val="FF7C80"/>
              </a:gs>
            </a:gsLst>
            <a:lin ang="1620000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a:solidFill>
                <a:schemeClr val="tx1"/>
              </a:solidFill>
              <a:latin typeface="Comic Sans MS" pitchFamily="66" charset="0"/>
            </a:endParaRPr>
          </a:p>
        </p:txBody>
      </p:sp>
      <p:sp>
        <p:nvSpPr>
          <p:cNvPr id="77" name="CasellaDiTesto 20"/>
          <p:cNvSpPr txBox="1">
            <a:spLocks noChangeArrowheads="1"/>
          </p:cNvSpPr>
          <p:nvPr/>
        </p:nvSpPr>
        <p:spPr bwMode="auto">
          <a:xfrm>
            <a:off x="5663952" y="4596894"/>
            <a:ext cx="792088" cy="316181"/>
          </a:xfrm>
          <a:prstGeom prst="rect">
            <a:avLst/>
          </a:prstGeom>
          <a:no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anchor="ctr"/>
          <a:lstStyle>
            <a:defPPr>
              <a:defRPr lang="it-IT"/>
            </a:defPPr>
            <a:lvl1pPr algn="ctr">
              <a:defRPr b="1">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a:t>SCA2</a:t>
            </a:r>
          </a:p>
        </p:txBody>
      </p:sp>
      <p:sp>
        <p:nvSpPr>
          <p:cNvPr id="78" name="Rettangolo 77"/>
          <p:cNvSpPr/>
          <p:nvPr/>
        </p:nvSpPr>
        <p:spPr bwMode="auto">
          <a:xfrm>
            <a:off x="7270654" y="6001543"/>
            <a:ext cx="952500" cy="690562"/>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latin typeface="Comic Sans MS" pitchFamily="66" charset="0"/>
              </a:rPr>
              <a:t>TDC</a:t>
            </a:r>
          </a:p>
        </p:txBody>
      </p:sp>
      <p:sp>
        <p:nvSpPr>
          <p:cNvPr id="79" name="Freccia a destra 78"/>
          <p:cNvSpPr/>
          <p:nvPr/>
        </p:nvSpPr>
        <p:spPr bwMode="auto">
          <a:xfrm>
            <a:off x="8223153" y="6114255"/>
            <a:ext cx="436563" cy="465138"/>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2400">
              <a:solidFill>
                <a:schemeClr val="tx1"/>
              </a:solidFill>
              <a:latin typeface="Arial" charset="0"/>
            </a:endParaRPr>
          </a:p>
        </p:txBody>
      </p:sp>
      <p:sp>
        <p:nvSpPr>
          <p:cNvPr id="80" name="CasellaDiTesto 87"/>
          <p:cNvSpPr txBox="1">
            <a:spLocks noChangeArrowheads="1"/>
          </p:cNvSpPr>
          <p:nvPr/>
        </p:nvSpPr>
        <p:spPr bwMode="auto">
          <a:xfrm>
            <a:off x="8759205" y="6021289"/>
            <a:ext cx="8651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err="1">
                <a:latin typeface="Comic Sans MS" pitchFamily="66" charset="0"/>
              </a:rPr>
              <a:t>Arrival</a:t>
            </a:r>
            <a:endParaRPr lang="it-IT" b="1" dirty="0">
              <a:latin typeface="Comic Sans MS" pitchFamily="66" charset="0"/>
            </a:endParaRPr>
          </a:p>
          <a:p>
            <a:pPr eaLnBrk="1" hangingPunct="1"/>
            <a:r>
              <a:rPr lang="it-IT" b="1" dirty="0">
                <a:latin typeface="Comic Sans MS" pitchFamily="66" charset="0"/>
              </a:rPr>
              <a:t>Time</a:t>
            </a:r>
          </a:p>
        </p:txBody>
      </p:sp>
      <p:cxnSp>
        <p:nvCxnSpPr>
          <p:cNvPr id="81" name="Connettore 1 80"/>
          <p:cNvCxnSpPr/>
          <p:nvPr/>
        </p:nvCxnSpPr>
        <p:spPr bwMode="auto">
          <a:xfrm flipH="1">
            <a:off x="7043367" y="6201280"/>
            <a:ext cx="227288"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4" name="Connettore 1 83"/>
          <p:cNvCxnSpPr/>
          <p:nvPr/>
        </p:nvCxnSpPr>
        <p:spPr bwMode="auto">
          <a:xfrm flipH="1">
            <a:off x="6843119" y="6485695"/>
            <a:ext cx="426765"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85" name="CasellaDiTesto 86"/>
          <p:cNvSpPr txBox="1">
            <a:spLocks noChangeArrowheads="1"/>
          </p:cNvSpPr>
          <p:nvPr/>
        </p:nvSpPr>
        <p:spPr bwMode="auto">
          <a:xfrm>
            <a:off x="5951985" y="6339781"/>
            <a:ext cx="865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r" eaLnBrk="1" hangingPunct="1"/>
            <a:r>
              <a:rPr lang="it-IT" sz="1400" b="1" i="1" dirty="0" err="1">
                <a:latin typeface="Comic Sans MS" pitchFamily="66" charset="0"/>
              </a:rPr>
              <a:t>Tref</a:t>
            </a:r>
            <a:endParaRPr lang="it-IT" sz="1400" b="1" i="1" dirty="0">
              <a:latin typeface="Comic Sans MS" pitchFamily="66" charset="0"/>
            </a:endParaRPr>
          </a:p>
        </p:txBody>
      </p:sp>
      <p:sp>
        <p:nvSpPr>
          <p:cNvPr id="87" name="Rettangolo 1"/>
          <p:cNvSpPr>
            <a:spLocks noChangeArrowheads="1"/>
          </p:cNvSpPr>
          <p:nvPr/>
        </p:nvSpPr>
        <p:spPr bwMode="auto">
          <a:xfrm>
            <a:off x="9888433" y="6149150"/>
            <a:ext cx="2184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FF0000"/>
                </a:solidFill>
                <a:latin typeface="Comic Sans MS" pitchFamily="66" charset="0"/>
              </a:rPr>
              <a:t>TAC/TOF</a:t>
            </a:r>
          </a:p>
        </p:txBody>
      </p:sp>
      <p:cxnSp>
        <p:nvCxnSpPr>
          <p:cNvPr id="92" name="Connettore 1 91"/>
          <p:cNvCxnSpPr/>
          <p:nvPr/>
        </p:nvCxnSpPr>
        <p:spPr bwMode="auto">
          <a:xfrm flipV="1">
            <a:off x="5591944" y="3912043"/>
            <a:ext cx="0" cy="842943"/>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93" name="Connettore 1 92"/>
          <p:cNvCxnSpPr/>
          <p:nvPr/>
        </p:nvCxnSpPr>
        <p:spPr bwMode="auto">
          <a:xfrm flipH="1">
            <a:off x="5591945" y="4754983"/>
            <a:ext cx="125108"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96" name="Connettore 1 95"/>
          <p:cNvCxnSpPr/>
          <p:nvPr/>
        </p:nvCxnSpPr>
        <p:spPr bwMode="auto">
          <a:xfrm flipV="1">
            <a:off x="6824143" y="4005496"/>
            <a:ext cx="0" cy="1655752"/>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98" name="Connettore 1 97"/>
          <p:cNvCxnSpPr/>
          <p:nvPr/>
        </p:nvCxnSpPr>
        <p:spPr bwMode="auto">
          <a:xfrm flipH="1">
            <a:off x="6826622" y="4005495"/>
            <a:ext cx="444033"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99" name="Connettore 1 98"/>
          <p:cNvCxnSpPr/>
          <p:nvPr/>
        </p:nvCxnSpPr>
        <p:spPr bwMode="auto">
          <a:xfrm flipH="1">
            <a:off x="6816081" y="5661248"/>
            <a:ext cx="444033"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2" name="Connettore 1 101"/>
          <p:cNvCxnSpPr/>
          <p:nvPr/>
        </p:nvCxnSpPr>
        <p:spPr bwMode="auto">
          <a:xfrm flipH="1">
            <a:off x="5447929" y="3912041"/>
            <a:ext cx="144017"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08" name="Connettore 1 107"/>
          <p:cNvCxnSpPr/>
          <p:nvPr/>
        </p:nvCxnSpPr>
        <p:spPr bwMode="auto">
          <a:xfrm flipH="1">
            <a:off x="4113177" y="3799893"/>
            <a:ext cx="297171"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pic>
        <p:nvPicPr>
          <p:cNvPr id="6146" name="Picture 2" descr="Risultati immagini per nim crates cab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337" y="3768999"/>
            <a:ext cx="3867151" cy="2900363"/>
          </a:xfrm>
          <a:prstGeom prst="rect">
            <a:avLst/>
          </a:prstGeom>
          <a:noFill/>
          <a:extLst>
            <a:ext uri="{909E8E84-426E-40DD-AFC4-6F175D3DCCD1}">
              <a14:hiddenFill xmlns:a14="http://schemas.microsoft.com/office/drawing/2010/main">
                <a:solidFill>
                  <a:srgbClr val="FFFFFF"/>
                </a:solidFill>
              </a14:hiddenFill>
            </a:ext>
          </a:extLst>
        </p:spPr>
      </p:pic>
      <p:sp>
        <p:nvSpPr>
          <p:cNvPr id="6" name="Stella a 10 punte 5"/>
          <p:cNvSpPr/>
          <p:nvPr/>
        </p:nvSpPr>
        <p:spPr>
          <a:xfrm>
            <a:off x="4197701" y="5716872"/>
            <a:ext cx="1394244" cy="889193"/>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Manual</a:t>
            </a:r>
          </a:p>
          <a:p>
            <a:pPr algn="ctr"/>
            <a:r>
              <a:rPr lang="it-IT" dirty="0" err="1" smtClean="0"/>
              <a:t>Setting</a:t>
            </a:r>
            <a:endParaRPr lang="en-US" dirty="0"/>
          </a:p>
        </p:txBody>
      </p:sp>
      <p:sp>
        <p:nvSpPr>
          <p:cNvPr id="100"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01437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Readout: all-in-one</a:t>
            </a:r>
          </a:p>
        </p:txBody>
      </p:sp>
      <p:sp>
        <p:nvSpPr>
          <p:cNvPr id="9" name="CasellaDiTesto 1"/>
          <p:cNvSpPr txBox="1">
            <a:spLocks noChangeArrowheads="1"/>
          </p:cNvSpPr>
          <p:nvPr/>
        </p:nvSpPr>
        <p:spPr bwMode="auto">
          <a:xfrm>
            <a:off x="743417" y="1052738"/>
            <a:ext cx="116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a:latin typeface="Comic Sans MS" pitchFamily="66" charset="0"/>
              </a:rPr>
              <a:t>Detector</a:t>
            </a:r>
          </a:p>
        </p:txBody>
      </p:sp>
      <p:sp>
        <p:nvSpPr>
          <p:cNvPr id="41" name="Rettangolo 1"/>
          <p:cNvSpPr>
            <a:spLocks noChangeArrowheads="1"/>
          </p:cNvSpPr>
          <p:nvPr/>
        </p:nvSpPr>
        <p:spPr bwMode="auto">
          <a:xfrm>
            <a:off x="10236741" y="1651803"/>
            <a:ext cx="18359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solidFill>
                  <a:srgbClr val="FF0000"/>
                </a:solidFill>
                <a:latin typeface="Comic Sans MS" pitchFamily="66" charset="0"/>
              </a:rPr>
              <a:t>Energy Spectrum (MCA)</a:t>
            </a:r>
          </a:p>
        </p:txBody>
      </p:sp>
      <p:sp>
        <p:nvSpPr>
          <p:cNvPr id="42" name="Rettangolo 1"/>
          <p:cNvSpPr>
            <a:spLocks noChangeArrowheads="1"/>
          </p:cNvSpPr>
          <p:nvPr/>
        </p:nvSpPr>
        <p:spPr bwMode="auto">
          <a:xfrm>
            <a:off x="10488488" y="4005065"/>
            <a:ext cx="1574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solidFill>
                  <a:srgbClr val="FF0000"/>
                </a:solidFill>
                <a:latin typeface="Comic Sans MS" pitchFamily="66" charset="0"/>
              </a:rPr>
              <a:t>MCS/ICR</a:t>
            </a:r>
            <a:endParaRPr lang="en-US" b="1" dirty="0">
              <a:solidFill>
                <a:srgbClr val="FF0000"/>
              </a:solidFill>
              <a:latin typeface="Comic Sans MS" pitchFamily="66" charset="0"/>
            </a:endParaRPr>
          </a:p>
        </p:txBody>
      </p:sp>
      <p:sp>
        <p:nvSpPr>
          <p:cNvPr id="47" name="Parentesi graffa chiusa 46"/>
          <p:cNvSpPr/>
          <p:nvPr/>
        </p:nvSpPr>
        <p:spPr>
          <a:xfrm>
            <a:off x="10272464" y="1594141"/>
            <a:ext cx="216024" cy="970765"/>
          </a:xfrm>
          <a:prstGeom prst="rightBrace">
            <a:avLst>
              <a:gd name="adj1" fmla="val 8333"/>
              <a:gd name="adj2" fmla="val 49676"/>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8" name="Rettangolo 1"/>
          <p:cNvSpPr>
            <a:spLocks noChangeArrowheads="1"/>
          </p:cNvSpPr>
          <p:nvPr/>
        </p:nvSpPr>
        <p:spPr bwMode="auto">
          <a:xfrm>
            <a:off x="10536490" y="4542699"/>
            <a:ext cx="1526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solidFill>
                  <a:srgbClr val="FF0000"/>
                </a:solidFill>
                <a:latin typeface="Comic Sans MS" pitchFamily="66" charset="0"/>
              </a:rPr>
              <a:t>TAC/TOF</a:t>
            </a:r>
          </a:p>
        </p:txBody>
      </p:sp>
      <p:grpSp>
        <p:nvGrpSpPr>
          <p:cNvPr id="143" name="Gruppo 142"/>
          <p:cNvGrpSpPr/>
          <p:nvPr/>
        </p:nvGrpSpPr>
        <p:grpSpPr>
          <a:xfrm>
            <a:off x="796869" y="1412776"/>
            <a:ext cx="1170683" cy="792088"/>
            <a:chOff x="1684957" y="4256645"/>
            <a:chExt cx="1170683" cy="792088"/>
          </a:xfrm>
        </p:grpSpPr>
        <p:sp>
          <p:nvSpPr>
            <p:cNvPr id="140" name="Cilindro 139"/>
            <p:cNvSpPr/>
            <p:nvPr/>
          </p:nvSpPr>
          <p:spPr>
            <a:xfrm rot="5400000">
              <a:off x="1752895" y="4188707"/>
              <a:ext cx="792088" cy="92796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1" name="Cilindro 140"/>
            <p:cNvSpPr/>
            <p:nvPr/>
          </p:nvSpPr>
          <p:spPr>
            <a:xfrm rot="5400000">
              <a:off x="2430563" y="4470322"/>
              <a:ext cx="485421" cy="36473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2" name="Cilindro 141"/>
            <p:cNvSpPr/>
            <p:nvPr/>
          </p:nvSpPr>
          <p:spPr>
            <a:xfrm rot="5400000">
              <a:off x="2784069" y="4622395"/>
              <a:ext cx="82555" cy="60587"/>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grpSp>
      <p:pic>
        <p:nvPicPr>
          <p:cNvPr id="144" name="Picture 1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5634" y="1468458"/>
            <a:ext cx="403639" cy="19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Rettangolo 64"/>
          <p:cNvSpPr/>
          <p:nvPr/>
        </p:nvSpPr>
        <p:spPr>
          <a:xfrm>
            <a:off x="6140582" y="1412776"/>
            <a:ext cx="3391835" cy="3744416"/>
          </a:xfrm>
          <a:prstGeom prst="rect">
            <a:avLst/>
          </a:prstGeom>
          <a:solidFill>
            <a:schemeClr val="accent4">
              <a:lumMod val="40000"/>
              <a:lumOff val="60000"/>
            </a:schemeClr>
          </a:solidFill>
          <a:effectLst>
            <a:glow rad="228600">
              <a:schemeClr val="accent4">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68" name="Connettore 1 67"/>
          <p:cNvCxnSpPr/>
          <p:nvPr/>
        </p:nvCxnSpPr>
        <p:spPr bwMode="auto">
          <a:xfrm flipH="1">
            <a:off x="6421381" y="3626092"/>
            <a:ext cx="1326265" cy="0"/>
          </a:xfrm>
          <a:prstGeom prst="line">
            <a:avLst/>
          </a:prstGeom>
          <a:ln w="28575">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70" name="Connettore 1 69"/>
          <p:cNvCxnSpPr/>
          <p:nvPr/>
        </p:nvCxnSpPr>
        <p:spPr bwMode="auto">
          <a:xfrm flipH="1">
            <a:off x="6421381" y="2369651"/>
            <a:ext cx="2652531" cy="0"/>
          </a:xfrm>
          <a:prstGeom prst="line">
            <a:avLst/>
          </a:prstGeom>
          <a:ln w="28575">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71" name="Connettore 1 70"/>
          <p:cNvCxnSpPr/>
          <p:nvPr/>
        </p:nvCxnSpPr>
        <p:spPr bwMode="auto">
          <a:xfrm flipH="1">
            <a:off x="1967551" y="1799508"/>
            <a:ext cx="2232248" cy="1"/>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73" name="Connettore 1 72"/>
          <p:cNvCxnSpPr/>
          <p:nvPr/>
        </p:nvCxnSpPr>
        <p:spPr bwMode="auto">
          <a:xfrm flipV="1">
            <a:off x="6421380" y="1800012"/>
            <a:ext cx="0" cy="1826078"/>
          </a:xfrm>
          <a:prstGeom prst="line">
            <a:avLst/>
          </a:prstGeom>
          <a:ln w="28575">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76" name="Rettangolo 75"/>
          <p:cNvSpPr/>
          <p:nvPr/>
        </p:nvSpPr>
        <p:spPr bwMode="auto">
          <a:xfrm>
            <a:off x="8512964" y="4502597"/>
            <a:ext cx="694293"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sz="1200" b="1" dirty="0">
                <a:solidFill>
                  <a:schemeClr val="tx1"/>
                </a:solidFill>
                <a:latin typeface="Comic Sans MS" pitchFamily="66" charset="0"/>
              </a:rPr>
              <a:t>TDC</a:t>
            </a:r>
          </a:p>
        </p:txBody>
      </p:sp>
      <p:cxnSp>
        <p:nvCxnSpPr>
          <p:cNvPr id="79" name="Connettore 1 78"/>
          <p:cNvCxnSpPr/>
          <p:nvPr/>
        </p:nvCxnSpPr>
        <p:spPr bwMode="auto">
          <a:xfrm flipH="1">
            <a:off x="8181617" y="3626092"/>
            <a:ext cx="331347"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80" name="Freccia a destra 79"/>
          <p:cNvSpPr/>
          <p:nvPr/>
        </p:nvSpPr>
        <p:spPr bwMode="auto">
          <a:xfrm>
            <a:off x="9209571" y="4023440"/>
            <a:ext cx="322847" cy="294399"/>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81" name="Freccia a destra 80"/>
          <p:cNvSpPr/>
          <p:nvPr/>
        </p:nvSpPr>
        <p:spPr bwMode="auto">
          <a:xfrm>
            <a:off x="9207256" y="4574180"/>
            <a:ext cx="318219" cy="295407"/>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87" name="Rettangolo 86"/>
          <p:cNvSpPr/>
          <p:nvPr/>
        </p:nvSpPr>
        <p:spPr bwMode="auto">
          <a:xfrm>
            <a:off x="6637992" y="3419070"/>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Timing</a:t>
            </a:r>
          </a:p>
          <a:p>
            <a:pPr algn="ctr"/>
            <a:r>
              <a:rPr lang="it-IT" sz="1200" b="1" dirty="0" err="1">
                <a:solidFill>
                  <a:schemeClr val="tx1"/>
                </a:solidFill>
                <a:latin typeface="Comic Sans MS" pitchFamily="66" charset="0"/>
              </a:rPr>
              <a:t>Filter</a:t>
            </a:r>
            <a:endParaRPr lang="it-IT" sz="1200" b="1" dirty="0">
              <a:solidFill>
                <a:schemeClr val="tx1"/>
              </a:solidFill>
              <a:latin typeface="Comic Sans MS" pitchFamily="66" charset="0"/>
            </a:endParaRPr>
          </a:p>
        </p:txBody>
      </p:sp>
      <p:sp>
        <p:nvSpPr>
          <p:cNvPr id="96" name="Rettangolo 95"/>
          <p:cNvSpPr/>
          <p:nvPr/>
        </p:nvSpPr>
        <p:spPr bwMode="auto">
          <a:xfrm>
            <a:off x="6602795" y="2141000"/>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Delay</a:t>
            </a:r>
          </a:p>
        </p:txBody>
      </p:sp>
      <p:sp>
        <p:nvSpPr>
          <p:cNvPr id="124" name="Triangolo isoscele 123"/>
          <p:cNvSpPr/>
          <p:nvPr/>
        </p:nvSpPr>
        <p:spPr bwMode="auto">
          <a:xfrm rot="5400000">
            <a:off x="7646890" y="3320382"/>
            <a:ext cx="498578" cy="611419"/>
          </a:xfrm>
          <a:prstGeom prst="triangle">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sz="1200" b="1">
              <a:solidFill>
                <a:schemeClr val="tx1"/>
              </a:solidFill>
              <a:latin typeface="Comic Sans MS" pitchFamily="66" charset="0"/>
            </a:endParaRPr>
          </a:p>
        </p:txBody>
      </p:sp>
      <p:sp>
        <p:nvSpPr>
          <p:cNvPr id="125" name="CasellaDiTesto 20"/>
          <p:cNvSpPr txBox="1">
            <a:spLocks noChangeArrowheads="1"/>
          </p:cNvSpPr>
          <p:nvPr/>
        </p:nvSpPr>
        <p:spPr bwMode="auto">
          <a:xfrm>
            <a:off x="7551766" y="3532108"/>
            <a:ext cx="577367" cy="200805"/>
          </a:xfrm>
          <a:prstGeom prst="rect">
            <a:avLst/>
          </a:prstGeom>
          <a:no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anchor="ctr"/>
          <a:lstStyle>
            <a:defPPr>
              <a:defRPr lang="it-IT"/>
            </a:defPPr>
            <a:lvl1pPr algn="ctr">
              <a:defRPr b="1">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1200" dirty="0" err="1"/>
              <a:t>Discr</a:t>
            </a:r>
            <a:endParaRPr lang="it-IT" sz="1200" dirty="0"/>
          </a:p>
        </p:txBody>
      </p:sp>
      <p:grpSp>
        <p:nvGrpSpPr>
          <p:cNvPr id="99" name="Gruppo 98"/>
          <p:cNvGrpSpPr/>
          <p:nvPr/>
        </p:nvGrpSpPr>
        <p:grpSpPr>
          <a:xfrm>
            <a:off x="8212516" y="3489176"/>
            <a:ext cx="218893" cy="75916"/>
            <a:chOff x="6744072" y="3590027"/>
            <a:chExt cx="300299" cy="119534"/>
          </a:xfrm>
        </p:grpSpPr>
        <p:cxnSp>
          <p:nvCxnSpPr>
            <p:cNvPr id="114" name="Connettore 1 113"/>
            <p:cNvCxnSpPr/>
            <p:nvPr/>
          </p:nvCxnSpPr>
          <p:spPr bwMode="auto">
            <a:xfrm flipH="1" flipV="1">
              <a:off x="6744072" y="3707180"/>
              <a:ext cx="88229" cy="2381"/>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15" name="Connettore 1 114"/>
            <p:cNvCxnSpPr/>
            <p:nvPr/>
          </p:nvCxnSpPr>
          <p:spPr bwMode="auto">
            <a:xfrm>
              <a:off x="6832301" y="3592408"/>
              <a:ext cx="0" cy="117153"/>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17" name="Connettore 1 116"/>
            <p:cNvCxnSpPr/>
            <p:nvPr/>
          </p:nvCxnSpPr>
          <p:spPr bwMode="auto">
            <a:xfrm>
              <a:off x="6956142" y="3590027"/>
              <a:ext cx="0" cy="117153"/>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20" name="Connettore 1 119"/>
            <p:cNvCxnSpPr/>
            <p:nvPr/>
          </p:nvCxnSpPr>
          <p:spPr bwMode="auto">
            <a:xfrm flipH="1">
              <a:off x="6832301" y="3592408"/>
              <a:ext cx="123841" cy="0"/>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22" name="Connettore 1 121"/>
            <p:cNvCxnSpPr/>
            <p:nvPr/>
          </p:nvCxnSpPr>
          <p:spPr bwMode="auto">
            <a:xfrm flipH="1" flipV="1">
              <a:off x="6956142" y="3707180"/>
              <a:ext cx="88229" cy="2381"/>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grpSp>
      <p:cxnSp>
        <p:nvCxnSpPr>
          <p:cNvPr id="100" name="Connettore 1 99"/>
          <p:cNvCxnSpPr/>
          <p:nvPr/>
        </p:nvCxnSpPr>
        <p:spPr bwMode="auto">
          <a:xfrm>
            <a:off x="8861511" y="2579834"/>
            <a:ext cx="0" cy="1131329"/>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2" name="Connettore 1 101"/>
          <p:cNvCxnSpPr/>
          <p:nvPr/>
        </p:nvCxnSpPr>
        <p:spPr bwMode="auto">
          <a:xfrm flipH="1">
            <a:off x="8347291" y="4184248"/>
            <a:ext cx="165675"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3" name="Connettore 1 102"/>
          <p:cNvCxnSpPr/>
          <p:nvPr/>
        </p:nvCxnSpPr>
        <p:spPr bwMode="auto">
          <a:xfrm flipV="1">
            <a:off x="8347381" y="3626094"/>
            <a:ext cx="0" cy="1005555"/>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5" name="Connettore 1 104"/>
          <p:cNvCxnSpPr/>
          <p:nvPr/>
        </p:nvCxnSpPr>
        <p:spPr bwMode="auto">
          <a:xfrm flipH="1">
            <a:off x="8347291" y="4629447"/>
            <a:ext cx="165675"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6" name="Connettore 1 105"/>
          <p:cNvCxnSpPr/>
          <p:nvPr/>
        </p:nvCxnSpPr>
        <p:spPr bwMode="auto">
          <a:xfrm>
            <a:off x="8717495" y="2018795"/>
            <a:ext cx="0" cy="1686407"/>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8" name="Connettore 1 107"/>
          <p:cNvCxnSpPr/>
          <p:nvPr/>
        </p:nvCxnSpPr>
        <p:spPr bwMode="auto">
          <a:xfrm flipV="1">
            <a:off x="8923719" y="3861304"/>
            <a:ext cx="0" cy="101354"/>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9" name="Connettore 1 108"/>
          <p:cNvCxnSpPr/>
          <p:nvPr/>
        </p:nvCxnSpPr>
        <p:spPr bwMode="auto">
          <a:xfrm flipV="1">
            <a:off x="8811472" y="3861305"/>
            <a:ext cx="0" cy="633694"/>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111" name="Rettangolo 110"/>
          <p:cNvSpPr/>
          <p:nvPr/>
        </p:nvSpPr>
        <p:spPr bwMode="auto">
          <a:xfrm>
            <a:off x="8512964" y="3964961"/>
            <a:ext cx="694293"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sz="1200" b="1" dirty="0" err="1">
                <a:solidFill>
                  <a:schemeClr val="tx1"/>
                </a:solidFill>
                <a:latin typeface="Comic Sans MS" pitchFamily="66" charset="0"/>
              </a:rPr>
              <a:t>Scaler</a:t>
            </a:r>
            <a:endParaRPr lang="it-IT" sz="1200" b="1" dirty="0">
              <a:solidFill>
                <a:schemeClr val="tx1"/>
              </a:solidFill>
              <a:latin typeface="Comic Sans MS" pitchFamily="66" charset="0"/>
            </a:endParaRPr>
          </a:p>
        </p:txBody>
      </p:sp>
      <p:grpSp>
        <p:nvGrpSpPr>
          <p:cNvPr id="62" name="Gruppo 61"/>
          <p:cNvGrpSpPr/>
          <p:nvPr/>
        </p:nvGrpSpPr>
        <p:grpSpPr>
          <a:xfrm>
            <a:off x="2495600" y="1340768"/>
            <a:ext cx="1119832" cy="918146"/>
            <a:chOff x="5408217" y="3349277"/>
            <a:chExt cx="1119832" cy="918146"/>
          </a:xfrm>
        </p:grpSpPr>
        <p:sp>
          <p:nvSpPr>
            <p:cNvPr id="63" name="Triangolo isoscele 62"/>
            <p:cNvSpPr/>
            <p:nvPr/>
          </p:nvSpPr>
          <p:spPr bwMode="auto">
            <a:xfrm rot="5400000">
              <a:off x="5561068" y="3300442"/>
              <a:ext cx="918146" cy="1015816"/>
            </a:xfrm>
            <a:prstGeom prst="triangle">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a:solidFill>
                  <a:schemeClr val="tx1"/>
                </a:solidFill>
                <a:latin typeface="Comic Sans MS" pitchFamily="66" charset="0"/>
              </a:endParaRPr>
            </a:p>
          </p:txBody>
        </p:sp>
        <p:sp>
          <p:nvSpPr>
            <p:cNvPr id="64" name="CasellaDiTesto 20"/>
            <p:cNvSpPr txBox="1">
              <a:spLocks noChangeArrowheads="1"/>
            </p:cNvSpPr>
            <p:nvPr/>
          </p:nvSpPr>
          <p:spPr bwMode="auto">
            <a:xfrm>
              <a:off x="5408217" y="3635275"/>
              <a:ext cx="1102035" cy="369789"/>
            </a:xfrm>
            <a:prstGeom prst="rect">
              <a:avLst/>
            </a:prstGeom>
            <a:no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anchor="ctr"/>
            <a:lstStyle>
              <a:defPPr>
                <a:defRPr lang="it-IT"/>
              </a:defPPr>
              <a:lvl1pPr algn="ctr">
                <a:defRPr b="1">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err="1"/>
                <a:t>Preamp</a:t>
              </a:r>
              <a:endParaRPr lang="it-IT" dirty="0"/>
            </a:p>
          </p:txBody>
        </p:sp>
      </p:grpSp>
      <p:sp>
        <p:nvSpPr>
          <p:cNvPr id="126" name="Rettangolo 125"/>
          <p:cNvSpPr/>
          <p:nvPr/>
        </p:nvSpPr>
        <p:spPr bwMode="auto">
          <a:xfrm>
            <a:off x="4111395" y="1442294"/>
            <a:ext cx="952500" cy="690562"/>
          </a:xfrm>
          <a:prstGeom prst="rect">
            <a:avLst/>
          </a:prstGeom>
          <a:gradFill flip="none" rotWithShape="1">
            <a:gsLst>
              <a:gs pos="0">
                <a:schemeClr val="accent6">
                  <a:lumMod val="75000"/>
                </a:schemeClr>
              </a:gs>
              <a:gs pos="100000">
                <a:srgbClr val="FF7C80"/>
              </a:gs>
            </a:gsLst>
            <a:lin ang="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latin typeface="Comic Sans MS" pitchFamily="66" charset="0"/>
              </a:rPr>
              <a:t>FADC</a:t>
            </a:r>
          </a:p>
        </p:txBody>
      </p:sp>
      <p:cxnSp>
        <p:nvCxnSpPr>
          <p:cNvPr id="54" name="Connettore 1 53"/>
          <p:cNvCxnSpPr/>
          <p:nvPr/>
        </p:nvCxnSpPr>
        <p:spPr bwMode="auto">
          <a:xfrm flipH="1" flipV="1">
            <a:off x="6140583" y="1791145"/>
            <a:ext cx="2522011" cy="8362"/>
          </a:xfrm>
          <a:prstGeom prst="line">
            <a:avLst/>
          </a:prstGeom>
          <a:ln w="28575">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77" name="Rettangolo 76"/>
          <p:cNvSpPr/>
          <p:nvPr/>
        </p:nvSpPr>
        <p:spPr bwMode="auto">
          <a:xfrm>
            <a:off x="8431410" y="1580222"/>
            <a:ext cx="784324"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err="1">
                <a:solidFill>
                  <a:schemeClr val="tx1"/>
                </a:solidFill>
                <a:latin typeface="Comic Sans MS" pitchFamily="66" charset="0"/>
              </a:rPr>
              <a:t>Peak</a:t>
            </a:r>
            <a:endParaRPr lang="it-IT" sz="1200" b="1" dirty="0">
              <a:solidFill>
                <a:schemeClr val="tx1"/>
              </a:solidFill>
              <a:latin typeface="Comic Sans MS" pitchFamily="66" charset="0"/>
            </a:endParaRPr>
          </a:p>
          <a:p>
            <a:pPr algn="ctr"/>
            <a:r>
              <a:rPr lang="it-IT" sz="1200" b="1" dirty="0" err="1">
                <a:solidFill>
                  <a:schemeClr val="tx1"/>
                </a:solidFill>
                <a:latin typeface="Comic Sans MS" pitchFamily="66" charset="0"/>
              </a:rPr>
              <a:t>Sensing</a:t>
            </a:r>
            <a:endParaRPr lang="it-IT" sz="1200" b="1" dirty="0">
              <a:solidFill>
                <a:schemeClr val="tx1"/>
              </a:solidFill>
              <a:latin typeface="Comic Sans MS" pitchFamily="66" charset="0"/>
            </a:endParaRPr>
          </a:p>
        </p:txBody>
      </p:sp>
      <p:sp>
        <p:nvSpPr>
          <p:cNvPr id="92" name="Rettangolo 91"/>
          <p:cNvSpPr/>
          <p:nvPr/>
        </p:nvSpPr>
        <p:spPr bwMode="auto">
          <a:xfrm>
            <a:off x="6600056" y="1580222"/>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err="1">
                <a:solidFill>
                  <a:schemeClr val="tx1"/>
                </a:solidFill>
                <a:latin typeface="Comic Sans MS" pitchFamily="66" charset="0"/>
              </a:rPr>
              <a:t>Shaping</a:t>
            </a:r>
            <a:endParaRPr lang="it-IT" sz="1200" b="1" dirty="0">
              <a:solidFill>
                <a:schemeClr val="tx1"/>
              </a:solidFill>
              <a:latin typeface="Comic Sans MS" pitchFamily="66" charset="0"/>
            </a:endParaRPr>
          </a:p>
        </p:txBody>
      </p:sp>
      <p:sp>
        <p:nvSpPr>
          <p:cNvPr id="56" name="Freccia a destra 55"/>
          <p:cNvSpPr/>
          <p:nvPr/>
        </p:nvSpPr>
        <p:spPr bwMode="auto">
          <a:xfrm>
            <a:off x="9209571" y="1667657"/>
            <a:ext cx="322847" cy="294399"/>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57" name="Freccia a destra 56"/>
          <p:cNvSpPr/>
          <p:nvPr/>
        </p:nvSpPr>
        <p:spPr bwMode="auto">
          <a:xfrm>
            <a:off x="9209571" y="2213086"/>
            <a:ext cx="322847" cy="294399"/>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58" name="Rettangolo 1"/>
          <p:cNvSpPr>
            <a:spLocks noChangeArrowheads="1"/>
          </p:cNvSpPr>
          <p:nvPr/>
        </p:nvSpPr>
        <p:spPr bwMode="auto">
          <a:xfrm>
            <a:off x="3624167" y="791126"/>
            <a:ext cx="1926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dirty="0">
                <a:latin typeface="Comic Sans MS" pitchFamily="66" charset="0"/>
              </a:rPr>
              <a:t>early A/D conversion </a:t>
            </a:r>
          </a:p>
        </p:txBody>
      </p:sp>
      <p:sp>
        <p:nvSpPr>
          <p:cNvPr id="59" name="CasellaDiTesto 1"/>
          <p:cNvSpPr txBox="1">
            <a:spLocks noChangeArrowheads="1"/>
          </p:cNvSpPr>
          <p:nvPr/>
        </p:nvSpPr>
        <p:spPr bwMode="auto">
          <a:xfrm>
            <a:off x="7349920" y="930206"/>
            <a:ext cx="116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b="1" dirty="0">
                <a:latin typeface="Comic Sans MS" pitchFamily="66" charset="0"/>
              </a:rPr>
              <a:t>FPGA</a:t>
            </a:r>
          </a:p>
        </p:txBody>
      </p:sp>
      <p:pic>
        <p:nvPicPr>
          <p:cNvPr id="1026" name="Picture 2" descr="Risultati immagini per radioactiv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16"/>
          <a:stretch/>
        </p:blipFill>
        <p:spPr bwMode="auto">
          <a:xfrm>
            <a:off x="119337" y="1471888"/>
            <a:ext cx="570972" cy="557487"/>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Connettore 1 85"/>
          <p:cNvCxnSpPr/>
          <p:nvPr/>
        </p:nvCxnSpPr>
        <p:spPr bwMode="auto">
          <a:xfrm>
            <a:off x="9209572" y="3557852"/>
            <a:ext cx="747435"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8" name="Connettore 1 87"/>
          <p:cNvCxnSpPr/>
          <p:nvPr/>
        </p:nvCxnSpPr>
        <p:spPr bwMode="auto">
          <a:xfrm flipH="1">
            <a:off x="9207258" y="3732911"/>
            <a:ext cx="749749"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89" name="Rettangolo 1"/>
          <p:cNvSpPr>
            <a:spLocks noChangeArrowheads="1"/>
          </p:cNvSpPr>
          <p:nvPr/>
        </p:nvSpPr>
        <p:spPr bwMode="auto">
          <a:xfrm>
            <a:off x="9984432" y="3356993"/>
            <a:ext cx="1561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1400" dirty="0" smtClean="0">
                <a:latin typeface="Comic Sans MS" pitchFamily="66" charset="0"/>
              </a:rPr>
              <a:t>Gate, Veto and</a:t>
            </a:r>
            <a:endParaRPr lang="en-US" sz="1400" dirty="0" smtClean="0">
              <a:latin typeface="Comic Sans MS" pitchFamily="66" charset="0"/>
            </a:endParaRPr>
          </a:p>
          <a:p>
            <a:r>
              <a:rPr lang="en-US" sz="1400" dirty="0" smtClean="0">
                <a:latin typeface="Comic Sans MS" pitchFamily="66" charset="0"/>
              </a:rPr>
              <a:t>Coincidences</a:t>
            </a:r>
            <a:endParaRPr lang="en-US" sz="1400" dirty="0">
              <a:latin typeface="Comic Sans MS" pitchFamily="66" charset="0"/>
            </a:endParaRPr>
          </a:p>
        </p:txBody>
      </p:sp>
      <p:sp>
        <p:nvSpPr>
          <p:cNvPr id="83" name="Rettangolo 82"/>
          <p:cNvSpPr/>
          <p:nvPr/>
        </p:nvSpPr>
        <p:spPr bwMode="auto">
          <a:xfrm>
            <a:off x="8431410" y="2141876"/>
            <a:ext cx="784325"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err="1">
                <a:solidFill>
                  <a:schemeClr val="tx1"/>
                </a:solidFill>
                <a:latin typeface="Comic Sans MS" pitchFamily="66" charset="0"/>
              </a:rPr>
              <a:t>Integral</a:t>
            </a:r>
            <a:endParaRPr lang="it-IT" sz="1200" b="1" dirty="0">
              <a:solidFill>
                <a:schemeClr val="tx1"/>
              </a:solidFill>
              <a:latin typeface="Comic Sans MS" pitchFamily="66" charset="0"/>
            </a:endParaRPr>
          </a:p>
        </p:txBody>
      </p:sp>
      <p:sp>
        <p:nvSpPr>
          <p:cNvPr id="97" name="Rettangolo 1"/>
          <p:cNvSpPr>
            <a:spLocks noChangeArrowheads="1"/>
          </p:cNvSpPr>
          <p:nvPr/>
        </p:nvSpPr>
        <p:spPr bwMode="auto">
          <a:xfrm>
            <a:off x="9624393" y="1645619"/>
            <a:ext cx="7415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PHA</a:t>
            </a:r>
          </a:p>
        </p:txBody>
      </p:sp>
      <p:sp>
        <p:nvSpPr>
          <p:cNvPr id="101" name="Rettangolo 1"/>
          <p:cNvSpPr>
            <a:spLocks noChangeArrowheads="1"/>
          </p:cNvSpPr>
          <p:nvPr/>
        </p:nvSpPr>
        <p:spPr bwMode="auto">
          <a:xfrm>
            <a:off x="9624393" y="2203421"/>
            <a:ext cx="7415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QDC</a:t>
            </a:r>
          </a:p>
        </p:txBody>
      </p:sp>
      <p:sp>
        <p:nvSpPr>
          <p:cNvPr id="104" name="Rettangolo 1"/>
          <p:cNvSpPr>
            <a:spLocks noChangeArrowheads="1"/>
          </p:cNvSpPr>
          <p:nvPr/>
        </p:nvSpPr>
        <p:spPr bwMode="auto">
          <a:xfrm>
            <a:off x="9624393" y="4023439"/>
            <a:ext cx="861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Counts</a:t>
            </a:r>
          </a:p>
        </p:txBody>
      </p:sp>
      <p:sp>
        <p:nvSpPr>
          <p:cNvPr id="110" name="Rettangolo 1"/>
          <p:cNvSpPr>
            <a:spLocks noChangeArrowheads="1"/>
          </p:cNvSpPr>
          <p:nvPr/>
        </p:nvSpPr>
        <p:spPr bwMode="auto">
          <a:xfrm>
            <a:off x="9624393" y="4603282"/>
            <a:ext cx="7415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Time</a:t>
            </a:r>
          </a:p>
        </p:txBody>
      </p:sp>
      <p:sp>
        <p:nvSpPr>
          <p:cNvPr id="112" name="Rettangolo 111"/>
          <p:cNvSpPr/>
          <p:nvPr/>
        </p:nvSpPr>
        <p:spPr bwMode="auto">
          <a:xfrm>
            <a:off x="8431410" y="2728155"/>
            <a:ext cx="784325"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Double</a:t>
            </a:r>
          </a:p>
          <a:p>
            <a:pPr algn="ctr"/>
            <a:r>
              <a:rPr lang="it-IT" sz="1200" b="1" dirty="0" err="1">
                <a:solidFill>
                  <a:schemeClr val="tx1"/>
                </a:solidFill>
                <a:latin typeface="Comic Sans MS" pitchFamily="66" charset="0"/>
              </a:rPr>
              <a:t>Integral</a:t>
            </a:r>
            <a:endParaRPr lang="it-IT" sz="1200" b="1" dirty="0">
              <a:solidFill>
                <a:schemeClr val="tx1"/>
              </a:solidFill>
              <a:latin typeface="Comic Sans MS" pitchFamily="66" charset="0"/>
            </a:endParaRPr>
          </a:p>
        </p:txBody>
      </p:sp>
      <p:sp>
        <p:nvSpPr>
          <p:cNvPr id="113" name="Freccia a destra 112"/>
          <p:cNvSpPr/>
          <p:nvPr/>
        </p:nvSpPr>
        <p:spPr bwMode="auto">
          <a:xfrm>
            <a:off x="9209571" y="2800241"/>
            <a:ext cx="322847" cy="294399"/>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116" name="Rettangolo 1"/>
          <p:cNvSpPr>
            <a:spLocks noChangeArrowheads="1"/>
          </p:cNvSpPr>
          <p:nvPr/>
        </p:nvSpPr>
        <p:spPr bwMode="auto">
          <a:xfrm>
            <a:off x="9624393" y="2708920"/>
            <a:ext cx="7415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Fast/Slow</a:t>
            </a:r>
          </a:p>
        </p:txBody>
      </p:sp>
      <p:cxnSp>
        <p:nvCxnSpPr>
          <p:cNvPr id="119" name="Connettore 1 118"/>
          <p:cNvCxnSpPr/>
          <p:nvPr/>
        </p:nvCxnSpPr>
        <p:spPr bwMode="auto">
          <a:xfrm>
            <a:off x="9005527" y="3166726"/>
            <a:ext cx="0" cy="542384"/>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85" name="Rettangolo 84"/>
          <p:cNvSpPr/>
          <p:nvPr/>
        </p:nvSpPr>
        <p:spPr bwMode="auto">
          <a:xfrm>
            <a:off x="8514366" y="3419070"/>
            <a:ext cx="694293"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err="1">
                <a:solidFill>
                  <a:schemeClr val="tx1"/>
                </a:solidFill>
                <a:latin typeface="Comic Sans MS" pitchFamily="66" charset="0"/>
              </a:rPr>
              <a:t>Logic</a:t>
            </a:r>
            <a:endParaRPr lang="it-IT" sz="1200" b="1" dirty="0">
              <a:solidFill>
                <a:schemeClr val="tx1"/>
              </a:solidFill>
              <a:latin typeface="Comic Sans MS" pitchFamily="66" charset="0"/>
            </a:endParaRPr>
          </a:p>
        </p:txBody>
      </p:sp>
      <p:cxnSp>
        <p:nvCxnSpPr>
          <p:cNvPr id="127" name="Connettore 1 126"/>
          <p:cNvCxnSpPr/>
          <p:nvPr/>
        </p:nvCxnSpPr>
        <p:spPr bwMode="auto">
          <a:xfrm flipH="1">
            <a:off x="8176733" y="4817180"/>
            <a:ext cx="330728"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128" name="Rettangolo 1"/>
          <p:cNvSpPr>
            <a:spLocks noChangeArrowheads="1"/>
          </p:cNvSpPr>
          <p:nvPr/>
        </p:nvSpPr>
        <p:spPr bwMode="auto">
          <a:xfrm>
            <a:off x="7636351" y="4653137"/>
            <a:ext cx="684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Sync</a:t>
            </a:r>
          </a:p>
        </p:txBody>
      </p:sp>
      <p:sp>
        <p:nvSpPr>
          <p:cNvPr id="129" name="Rettangolo 1"/>
          <p:cNvSpPr>
            <a:spLocks noChangeArrowheads="1"/>
          </p:cNvSpPr>
          <p:nvPr/>
        </p:nvSpPr>
        <p:spPr bwMode="auto">
          <a:xfrm>
            <a:off x="10488488" y="2759797"/>
            <a:ext cx="1574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solidFill>
                  <a:srgbClr val="FF0000"/>
                </a:solidFill>
                <a:latin typeface="Comic Sans MS" pitchFamily="66" charset="0"/>
              </a:rPr>
              <a:t>PSD</a:t>
            </a:r>
          </a:p>
        </p:txBody>
      </p:sp>
      <p:sp>
        <p:nvSpPr>
          <p:cNvPr id="130" name="Rettangolo 129"/>
          <p:cNvSpPr/>
          <p:nvPr/>
        </p:nvSpPr>
        <p:spPr bwMode="auto">
          <a:xfrm>
            <a:off x="7536016" y="2141000"/>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BLR</a:t>
            </a:r>
          </a:p>
        </p:txBody>
      </p:sp>
      <p:sp>
        <p:nvSpPr>
          <p:cNvPr id="131" name="Rettangolo 130"/>
          <p:cNvSpPr/>
          <p:nvPr/>
        </p:nvSpPr>
        <p:spPr bwMode="auto">
          <a:xfrm>
            <a:off x="7533279" y="1580222"/>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BLR</a:t>
            </a:r>
          </a:p>
        </p:txBody>
      </p:sp>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373" y="3146253"/>
            <a:ext cx="7943851"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Freccia curva 36"/>
          <p:cNvSpPr/>
          <p:nvPr/>
        </p:nvSpPr>
        <p:spPr>
          <a:xfrm rot="5400000" flipH="1">
            <a:off x="8036071" y="5441077"/>
            <a:ext cx="1037797" cy="69868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Freccia a destra 132"/>
          <p:cNvSpPr/>
          <p:nvPr/>
        </p:nvSpPr>
        <p:spPr bwMode="auto">
          <a:xfrm>
            <a:off x="5063895" y="1606696"/>
            <a:ext cx="1076687"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latin typeface="Comic Sans MS" pitchFamily="66" charset="0"/>
            </a:endParaRPr>
          </a:p>
        </p:txBody>
      </p:sp>
      <p:sp>
        <p:nvSpPr>
          <p:cNvPr id="132" name="CasellaDiTesto 1"/>
          <p:cNvSpPr txBox="1">
            <a:spLocks noChangeArrowheads="1"/>
          </p:cNvSpPr>
          <p:nvPr/>
        </p:nvSpPr>
        <p:spPr bwMode="auto">
          <a:xfrm>
            <a:off x="5015880" y="1423811"/>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a:solidFill>
                  <a:srgbClr val="0F01BF"/>
                </a:solidFill>
                <a:latin typeface="Comic Sans MS" pitchFamily="66" charset="0"/>
              </a:rPr>
              <a:t>streaming</a:t>
            </a:r>
            <a:endParaRPr lang="it-IT" b="1" dirty="0">
              <a:solidFill>
                <a:srgbClr val="0F01BF"/>
              </a:solidFill>
              <a:latin typeface="Comic Sans MS" pitchFamily="66" charset="0"/>
            </a:endParaRPr>
          </a:p>
        </p:txBody>
      </p:sp>
      <p:sp>
        <p:nvSpPr>
          <p:cNvPr id="60" name="CasellaDiTesto 1"/>
          <p:cNvSpPr txBox="1">
            <a:spLocks noChangeArrowheads="1"/>
          </p:cNvSpPr>
          <p:nvPr/>
        </p:nvSpPr>
        <p:spPr bwMode="auto">
          <a:xfrm>
            <a:off x="5047067" y="1661514"/>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a:solidFill>
                  <a:srgbClr val="0F01BF"/>
                </a:solidFill>
                <a:latin typeface="Comic Sans MS" pitchFamily="66" charset="0"/>
              </a:rPr>
              <a:t>01100101</a:t>
            </a:r>
            <a:endParaRPr lang="it-IT" b="1" dirty="0">
              <a:solidFill>
                <a:srgbClr val="0F01BF"/>
              </a:solidFill>
              <a:latin typeface="Comic Sans MS" pitchFamily="66" charset="0"/>
            </a:endParaRPr>
          </a:p>
        </p:txBody>
      </p:sp>
      <p:pic>
        <p:nvPicPr>
          <p:cNvPr id="7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5351" y="285376"/>
            <a:ext cx="488252" cy="49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1414" y="279956"/>
            <a:ext cx="507625" cy="50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6734" y="269439"/>
            <a:ext cx="504801" cy="5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Stella a 10 punte 89"/>
          <p:cNvSpPr/>
          <p:nvPr/>
        </p:nvSpPr>
        <p:spPr>
          <a:xfrm>
            <a:off x="9126656" y="5423538"/>
            <a:ext cx="1505848" cy="957790"/>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Software</a:t>
            </a:r>
          </a:p>
          <a:p>
            <a:pPr algn="ctr"/>
            <a:r>
              <a:rPr lang="it-IT" dirty="0" err="1" smtClean="0"/>
              <a:t>Setting</a:t>
            </a:r>
            <a:endParaRPr lang="en-US" dirty="0"/>
          </a:p>
        </p:txBody>
      </p:sp>
    </p:spTree>
    <p:extLst>
      <p:ext uri="{BB962C8B-B14F-4D97-AF65-F5344CB8AC3E}">
        <p14:creationId xmlns:p14="http://schemas.microsoft.com/office/powerpoint/2010/main" val="25925285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Acquisition Chain</a:t>
            </a:r>
          </a:p>
        </p:txBody>
      </p:sp>
      <p:grpSp>
        <p:nvGrpSpPr>
          <p:cNvPr id="143" name="Gruppo 142"/>
          <p:cNvGrpSpPr/>
          <p:nvPr/>
        </p:nvGrpSpPr>
        <p:grpSpPr>
          <a:xfrm>
            <a:off x="407369" y="1772816"/>
            <a:ext cx="1170683" cy="792088"/>
            <a:chOff x="1684957" y="4256645"/>
            <a:chExt cx="1170683" cy="792088"/>
          </a:xfrm>
        </p:grpSpPr>
        <p:sp>
          <p:nvSpPr>
            <p:cNvPr id="140" name="Cilindro 139"/>
            <p:cNvSpPr/>
            <p:nvPr/>
          </p:nvSpPr>
          <p:spPr>
            <a:xfrm rot="5400000">
              <a:off x="1752895" y="4188707"/>
              <a:ext cx="792088" cy="92796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1" name="Cilindro 140"/>
            <p:cNvSpPr/>
            <p:nvPr/>
          </p:nvSpPr>
          <p:spPr>
            <a:xfrm rot="5400000">
              <a:off x="2430563" y="4470322"/>
              <a:ext cx="485421" cy="36473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2" name="Cilindro 141"/>
            <p:cNvSpPr/>
            <p:nvPr/>
          </p:nvSpPr>
          <p:spPr>
            <a:xfrm rot="5400000">
              <a:off x="2784069" y="4622395"/>
              <a:ext cx="82555" cy="60587"/>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grpSp>
      <p:pic>
        <p:nvPicPr>
          <p:cNvPr id="144" name="Picture 1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7906" y="1767539"/>
            <a:ext cx="403639" cy="19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1" name="Connettore 1 70"/>
          <p:cNvCxnSpPr>
            <a:endCxn id="142" idx="1"/>
          </p:cNvCxnSpPr>
          <p:nvPr/>
        </p:nvCxnSpPr>
        <p:spPr bwMode="auto">
          <a:xfrm flipH="1">
            <a:off x="1578051" y="2159549"/>
            <a:ext cx="1105768" cy="9313"/>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33" name="Freccia a destra 132"/>
          <p:cNvSpPr/>
          <p:nvPr/>
        </p:nvSpPr>
        <p:spPr bwMode="auto">
          <a:xfrm>
            <a:off x="2944044" y="1966736"/>
            <a:ext cx="960099"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132" name="CasellaDiTesto 1"/>
          <p:cNvSpPr txBox="1">
            <a:spLocks noChangeArrowheads="1"/>
          </p:cNvSpPr>
          <p:nvPr/>
        </p:nvSpPr>
        <p:spPr bwMode="auto">
          <a:xfrm>
            <a:off x="2797027" y="1783850"/>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err="1">
                <a:solidFill>
                  <a:srgbClr val="0F01BF"/>
                </a:solidFill>
                <a:latin typeface="+mn-lt"/>
              </a:rPr>
              <a:t>samples</a:t>
            </a:r>
            <a:endParaRPr lang="it-IT" b="1" dirty="0">
              <a:solidFill>
                <a:srgbClr val="0F01BF"/>
              </a:solidFill>
              <a:latin typeface="+mn-lt"/>
            </a:endParaRPr>
          </a:p>
        </p:txBody>
      </p:sp>
      <p:sp>
        <p:nvSpPr>
          <p:cNvPr id="60" name="CasellaDiTesto 1"/>
          <p:cNvSpPr txBox="1">
            <a:spLocks noChangeArrowheads="1"/>
          </p:cNvSpPr>
          <p:nvPr/>
        </p:nvSpPr>
        <p:spPr bwMode="auto">
          <a:xfrm>
            <a:off x="2869035" y="2021554"/>
            <a:ext cx="936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a:solidFill>
                  <a:srgbClr val="0F01BF"/>
                </a:solidFill>
                <a:latin typeface="+mn-lt"/>
              </a:rPr>
              <a:t>01100101</a:t>
            </a:r>
            <a:endParaRPr lang="it-IT" b="1" dirty="0">
              <a:solidFill>
                <a:srgbClr val="0F01BF"/>
              </a:solidFill>
              <a:latin typeface="+mn-lt"/>
            </a:endParaRPr>
          </a:p>
        </p:txBody>
      </p:sp>
      <p:sp>
        <p:nvSpPr>
          <p:cNvPr id="82" name="Rettangolo 81"/>
          <p:cNvSpPr/>
          <p:nvPr/>
        </p:nvSpPr>
        <p:spPr>
          <a:xfrm>
            <a:off x="3949154" y="1641579"/>
            <a:ext cx="1393063" cy="1019164"/>
          </a:xfrm>
          <a:prstGeom prst="rect">
            <a:avLst/>
          </a:prstGeom>
          <a:solidFill>
            <a:schemeClr val="accent4">
              <a:lumMod val="40000"/>
              <a:lumOff val="60000"/>
            </a:schemeClr>
          </a:solidFill>
          <a:effectLst>
            <a:glow rad="228600">
              <a:schemeClr val="accent4">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schemeClr val="tx1"/>
                </a:solidFill>
              </a:rPr>
              <a:t>Waveform</a:t>
            </a:r>
          </a:p>
          <a:p>
            <a:pPr algn="ctr"/>
            <a:r>
              <a:rPr lang="en-US" b="1" dirty="0">
                <a:solidFill>
                  <a:schemeClr val="tx1"/>
                </a:solidFill>
              </a:rPr>
              <a:t>Recorder</a:t>
            </a:r>
          </a:p>
        </p:txBody>
      </p:sp>
      <p:sp>
        <p:nvSpPr>
          <p:cNvPr id="84" name="Rettangolo 83"/>
          <p:cNvSpPr/>
          <p:nvPr/>
        </p:nvSpPr>
        <p:spPr>
          <a:xfrm>
            <a:off x="6462660" y="1641579"/>
            <a:ext cx="1296513" cy="1019164"/>
          </a:xfrm>
          <a:prstGeom prst="rect">
            <a:avLst/>
          </a:prstGeom>
          <a:solidFill>
            <a:schemeClr val="accent4">
              <a:lumMod val="40000"/>
              <a:lumOff val="60000"/>
            </a:schemeClr>
          </a:solidFill>
          <a:effectLst>
            <a:glow rad="228600">
              <a:schemeClr val="accent4">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schemeClr val="tx1"/>
                </a:solidFill>
              </a:rPr>
              <a:t>Pulse</a:t>
            </a:r>
          </a:p>
          <a:p>
            <a:pPr algn="ctr"/>
            <a:r>
              <a:rPr lang="en-US" b="1" dirty="0">
                <a:solidFill>
                  <a:schemeClr val="tx1"/>
                </a:solidFill>
              </a:rPr>
              <a:t>Processor</a:t>
            </a:r>
          </a:p>
        </p:txBody>
      </p:sp>
      <p:sp>
        <p:nvSpPr>
          <p:cNvPr id="90" name="Freccia a destra 89"/>
          <p:cNvSpPr/>
          <p:nvPr/>
        </p:nvSpPr>
        <p:spPr bwMode="auto">
          <a:xfrm>
            <a:off x="5374826" y="1979515"/>
            <a:ext cx="1076687"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91" name="CasellaDiTesto 1"/>
          <p:cNvSpPr txBox="1">
            <a:spLocks noChangeArrowheads="1"/>
          </p:cNvSpPr>
          <p:nvPr/>
        </p:nvSpPr>
        <p:spPr bwMode="auto">
          <a:xfrm>
            <a:off x="5326811" y="1796630"/>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err="1">
                <a:solidFill>
                  <a:srgbClr val="0F01BF"/>
                </a:solidFill>
                <a:latin typeface="+mn-lt"/>
              </a:rPr>
              <a:t>waveforms</a:t>
            </a:r>
            <a:endParaRPr lang="it-IT" b="1" dirty="0">
              <a:solidFill>
                <a:srgbClr val="0F01BF"/>
              </a:solidFill>
              <a:latin typeface="+mn-lt"/>
            </a:endParaRPr>
          </a:p>
        </p:txBody>
      </p:sp>
      <p:sp>
        <p:nvSpPr>
          <p:cNvPr id="93" name="CasellaDiTesto 1"/>
          <p:cNvSpPr txBox="1">
            <a:spLocks noChangeArrowheads="1"/>
          </p:cNvSpPr>
          <p:nvPr/>
        </p:nvSpPr>
        <p:spPr bwMode="auto">
          <a:xfrm>
            <a:off x="5357997" y="2034333"/>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a:solidFill>
                  <a:srgbClr val="0F01BF"/>
                </a:solidFill>
                <a:latin typeface="+mn-lt"/>
              </a:rPr>
              <a:t>s1, s2, …</a:t>
            </a:r>
            <a:endParaRPr lang="it-IT" b="1" dirty="0">
              <a:solidFill>
                <a:srgbClr val="0F01BF"/>
              </a:solidFill>
              <a:latin typeface="+mn-lt"/>
            </a:endParaRPr>
          </a:p>
        </p:txBody>
      </p:sp>
      <p:sp>
        <p:nvSpPr>
          <p:cNvPr id="95" name="Rettangolo 94"/>
          <p:cNvSpPr/>
          <p:nvPr/>
        </p:nvSpPr>
        <p:spPr>
          <a:xfrm>
            <a:off x="8870241" y="1641579"/>
            <a:ext cx="1296513" cy="1019164"/>
          </a:xfrm>
          <a:prstGeom prst="rect">
            <a:avLst/>
          </a:prstGeom>
          <a:solidFill>
            <a:schemeClr val="accent4">
              <a:lumMod val="40000"/>
              <a:lumOff val="60000"/>
            </a:schemeClr>
          </a:solidFill>
          <a:effectLst>
            <a:glow rad="228600">
              <a:schemeClr val="accent4">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schemeClr val="tx1"/>
                </a:solidFill>
              </a:rPr>
              <a:t>CPU</a:t>
            </a:r>
          </a:p>
        </p:txBody>
      </p:sp>
      <p:sp>
        <p:nvSpPr>
          <p:cNvPr id="138" name="Freccia a destra 137"/>
          <p:cNvSpPr/>
          <p:nvPr/>
        </p:nvSpPr>
        <p:spPr bwMode="auto">
          <a:xfrm>
            <a:off x="7779522" y="1979515"/>
            <a:ext cx="1076687"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139" name="CasellaDiTesto 1"/>
          <p:cNvSpPr txBox="1">
            <a:spLocks noChangeArrowheads="1"/>
          </p:cNvSpPr>
          <p:nvPr/>
        </p:nvSpPr>
        <p:spPr bwMode="auto">
          <a:xfrm>
            <a:off x="7731507" y="1796630"/>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err="1">
                <a:solidFill>
                  <a:srgbClr val="0F01BF"/>
                </a:solidFill>
                <a:latin typeface="+mn-lt"/>
              </a:rPr>
              <a:t>events</a:t>
            </a:r>
            <a:endParaRPr lang="it-IT" b="1" dirty="0">
              <a:solidFill>
                <a:srgbClr val="0F01BF"/>
              </a:solidFill>
              <a:latin typeface="+mn-lt"/>
            </a:endParaRPr>
          </a:p>
        </p:txBody>
      </p:sp>
      <p:sp>
        <p:nvSpPr>
          <p:cNvPr id="145" name="CasellaDiTesto 1"/>
          <p:cNvSpPr txBox="1">
            <a:spLocks noChangeArrowheads="1"/>
          </p:cNvSpPr>
          <p:nvPr/>
        </p:nvSpPr>
        <p:spPr bwMode="auto">
          <a:xfrm>
            <a:off x="7762695" y="2034333"/>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a:solidFill>
                  <a:srgbClr val="0F01BF"/>
                </a:solidFill>
                <a:latin typeface="+mn-lt"/>
              </a:rPr>
              <a:t>T,E,S</a:t>
            </a:r>
            <a:endParaRPr lang="it-IT" b="1" dirty="0">
              <a:solidFill>
                <a:srgbClr val="0F01BF"/>
              </a:solidFill>
              <a:latin typeface="+mn-lt"/>
            </a:endParaRPr>
          </a:p>
        </p:txBody>
      </p:sp>
      <p:sp>
        <p:nvSpPr>
          <p:cNvPr id="147" name="Freccia a destra 146"/>
          <p:cNvSpPr/>
          <p:nvPr/>
        </p:nvSpPr>
        <p:spPr bwMode="auto">
          <a:xfrm rot="5400000">
            <a:off x="8018070" y="2589858"/>
            <a:ext cx="432050"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149" name="Freccia a destra 148"/>
          <p:cNvSpPr/>
          <p:nvPr/>
        </p:nvSpPr>
        <p:spPr bwMode="auto">
          <a:xfrm rot="5400000">
            <a:off x="5625131" y="2589856"/>
            <a:ext cx="432053"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150" name="Freccia a destra 149"/>
          <p:cNvSpPr/>
          <p:nvPr/>
        </p:nvSpPr>
        <p:spPr bwMode="auto">
          <a:xfrm rot="5400000">
            <a:off x="10427783" y="2589858"/>
            <a:ext cx="432053"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26" name="Freccia a destra 25"/>
          <p:cNvSpPr/>
          <p:nvPr/>
        </p:nvSpPr>
        <p:spPr bwMode="auto">
          <a:xfrm>
            <a:off x="10183581" y="1979515"/>
            <a:ext cx="1076687"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27" name="CasellaDiTesto 1"/>
          <p:cNvSpPr txBox="1">
            <a:spLocks noChangeArrowheads="1"/>
          </p:cNvSpPr>
          <p:nvPr/>
        </p:nvSpPr>
        <p:spPr bwMode="auto">
          <a:xfrm>
            <a:off x="10135565" y="1796630"/>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err="1">
                <a:solidFill>
                  <a:srgbClr val="0F01BF"/>
                </a:solidFill>
                <a:latin typeface="+mn-lt"/>
              </a:rPr>
              <a:t>spectra</a:t>
            </a:r>
            <a:endParaRPr lang="it-IT" b="1" dirty="0">
              <a:solidFill>
                <a:srgbClr val="0F01BF"/>
              </a:solidFill>
              <a:latin typeface="+mn-lt"/>
            </a:endParaRPr>
          </a:p>
        </p:txBody>
      </p:sp>
      <p:sp>
        <p:nvSpPr>
          <p:cNvPr id="28" name="CasellaDiTesto 1"/>
          <p:cNvSpPr txBox="1">
            <a:spLocks noChangeArrowheads="1"/>
          </p:cNvSpPr>
          <p:nvPr/>
        </p:nvSpPr>
        <p:spPr bwMode="auto">
          <a:xfrm>
            <a:off x="10166752" y="2034333"/>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err="1">
                <a:solidFill>
                  <a:srgbClr val="0F01BF"/>
                </a:solidFill>
                <a:latin typeface="+mn-lt"/>
              </a:rPr>
              <a:t>Histo</a:t>
            </a:r>
            <a:endParaRPr lang="it-IT" b="1" dirty="0">
              <a:solidFill>
                <a:srgbClr val="0F01BF"/>
              </a:solidFill>
              <a:latin typeface="+mn-lt"/>
            </a:endParaRPr>
          </a:p>
        </p:txBody>
      </p:sp>
      <p:sp>
        <p:nvSpPr>
          <p:cNvPr id="29" name="Rettangolo 1"/>
          <p:cNvSpPr>
            <a:spLocks noChangeArrowheads="1"/>
          </p:cNvSpPr>
          <p:nvPr/>
        </p:nvSpPr>
        <p:spPr bwMode="auto">
          <a:xfrm>
            <a:off x="4694732" y="2996954"/>
            <a:ext cx="2206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t>Oscilloscope</a:t>
            </a:r>
          </a:p>
          <a:p>
            <a:pPr algn="ctr"/>
            <a:r>
              <a:rPr lang="en-US" b="1" dirty="0"/>
              <a:t>Mode</a:t>
            </a:r>
          </a:p>
        </p:txBody>
      </p:sp>
      <p:sp>
        <p:nvSpPr>
          <p:cNvPr id="30" name="Rettangolo 1"/>
          <p:cNvSpPr>
            <a:spLocks noChangeArrowheads="1"/>
          </p:cNvSpPr>
          <p:nvPr/>
        </p:nvSpPr>
        <p:spPr bwMode="auto">
          <a:xfrm>
            <a:off x="7063545" y="2996953"/>
            <a:ext cx="23831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t>Multi-Parametric</a:t>
            </a:r>
          </a:p>
          <a:p>
            <a:pPr algn="ctr"/>
            <a:r>
              <a:rPr lang="en-US" b="1" dirty="0"/>
              <a:t>List Mode</a:t>
            </a:r>
          </a:p>
        </p:txBody>
      </p:sp>
      <p:sp>
        <p:nvSpPr>
          <p:cNvPr id="31" name="Rettangolo 1"/>
          <p:cNvSpPr>
            <a:spLocks noChangeArrowheads="1"/>
          </p:cNvSpPr>
          <p:nvPr/>
        </p:nvSpPr>
        <p:spPr bwMode="auto">
          <a:xfrm>
            <a:off x="9567541" y="2996953"/>
            <a:ext cx="2206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t>Digital</a:t>
            </a:r>
          </a:p>
          <a:p>
            <a:pPr algn="ctr"/>
            <a:r>
              <a:rPr lang="en-US" b="1" dirty="0"/>
              <a:t>Spectrometer</a:t>
            </a:r>
          </a:p>
        </p:txBody>
      </p:sp>
      <p:grpSp>
        <p:nvGrpSpPr>
          <p:cNvPr id="2" name="Gruppo 1"/>
          <p:cNvGrpSpPr/>
          <p:nvPr/>
        </p:nvGrpSpPr>
        <p:grpSpPr>
          <a:xfrm>
            <a:off x="7466922" y="3717034"/>
            <a:ext cx="1475695" cy="1339895"/>
            <a:chOff x="7466922" y="3842500"/>
            <a:chExt cx="1475694" cy="1339895"/>
          </a:xfrm>
        </p:grpSpPr>
        <p:grpSp>
          <p:nvGrpSpPr>
            <p:cNvPr id="6" name="Gruppo 5"/>
            <p:cNvGrpSpPr/>
            <p:nvPr/>
          </p:nvGrpSpPr>
          <p:grpSpPr>
            <a:xfrm>
              <a:off x="7466922" y="3842500"/>
              <a:ext cx="1094325" cy="1008112"/>
              <a:chOff x="2265371" y="5085185"/>
              <a:chExt cx="1094325" cy="1008112"/>
            </a:xfrm>
          </p:grpSpPr>
          <p:sp>
            <p:nvSpPr>
              <p:cNvPr id="5" name="Rettangolo 4"/>
              <p:cNvSpPr/>
              <p:nvPr/>
            </p:nvSpPr>
            <p:spPr>
              <a:xfrm>
                <a:off x="2265371" y="5085185"/>
                <a:ext cx="1094325" cy="1008112"/>
              </a:xfrm>
              <a:prstGeom prst="rect">
                <a:avLst/>
              </a:prstGeom>
              <a:ln w="63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700">
                  <a:solidFill>
                    <a:schemeClr val="dk1"/>
                  </a:solidFill>
                </a:endParaRPr>
              </a:p>
            </p:txBody>
          </p:sp>
          <p:sp>
            <p:nvSpPr>
              <p:cNvPr id="3" name="Rettangolo 2"/>
              <p:cNvSpPr/>
              <p:nvPr/>
            </p:nvSpPr>
            <p:spPr>
              <a:xfrm>
                <a:off x="2312240" y="51346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12334</a:t>
                </a:r>
              </a:p>
            </p:txBody>
          </p:sp>
          <p:sp>
            <p:nvSpPr>
              <p:cNvPr id="37" name="Rettangolo 36"/>
              <p:cNvSpPr/>
              <p:nvPr/>
            </p:nvSpPr>
            <p:spPr>
              <a:xfrm>
                <a:off x="2721885" y="51346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234</a:t>
                </a:r>
              </a:p>
            </p:txBody>
          </p:sp>
          <p:sp>
            <p:nvSpPr>
              <p:cNvPr id="38" name="Rettangolo 37"/>
              <p:cNvSpPr/>
              <p:nvPr/>
            </p:nvSpPr>
            <p:spPr>
              <a:xfrm>
                <a:off x="3041426" y="51346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0.55</a:t>
                </a:r>
              </a:p>
            </p:txBody>
          </p:sp>
          <p:sp>
            <p:nvSpPr>
              <p:cNvPr id="39" name="Rettangolo 38"/>
              <p:cNvSpPr/>
              <p:nvPr/>
            </p:nvSpPr>
            <p:spPr>
              <a:xfrm>
                <a:off x="2312240" y="52533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134567</a:t>
                </a:r>
              </a:p>
            </p:txBody>
          </p:sp>
          <p:sp>
            <p:nvSpPr>
              <p:cNvPr id="40" name="Rettangolo 39"/>
              <p:cNvSpPr/>
              <p:nvPr/>
            </p:nvSpPr>
            <p:spPr>
              <a:xfrm>
                <a:off x="2721885" y="52533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1034</a:t>
                </a:r>
              </a:p>
            </p:txBody>
          </p:sp>
          <p:sp>
            <p:nvSpPr>
              <p:cNvPr id="41" name="Rettangolo 40"/>
              <p:cNvSpPr/>
              <p:nvPr/>
            </p:nvSpPr>
            <p:spPr>
              <a:xfrm>
                <a:off x="3041426" y="52533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0.95</a:t>
                </a:r>
              </a:p>
            </p:txBody>
          </p:sp>
          <p:sp>
            <p:nvSpPr>
              <p:cNvPr id="42" name="Rettangolo 41"/>
              <p:cNvSpPr/>
              <p:nvPr/>
            </p:nvSpPr>
            <p:spPr>
              <a:xfrm>
                <a:off x="2312240" y="53719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234456</a:t>
                </a:r>
              </a:p>
            </p:txBody>
          </p:sp>
          <p:sp>
            <p:nvSpPr>
              <p:cNvPr id="43" name="Rettangolo 42"/>
              <p:cNvSpPr/>
              <p:nvPr/>
            </p:nvSpPr>
            <p:spPr>
              <a:xfrm>
                <a:off x="2721885" y="53719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34</a:t>
                </a:r>
              </a:p>
            </p:txBody>
          </p:sp>
          <p:sp>
            <p:nvSpPr>
              <p:cNvPr id="44" name="Rettangolo 43"/>
              <p:cNvSpPr/>
              <p:nvPr/>
            </p:nvSpPr>
            <p:spPr>
              <a:xfrm>
                <a:off x="3041426" y="53719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0.66</a:t>
                </a:r>
              </a:p>
            </p:txBody>
          </p:sp>
          <p:sp>
            <p:nvSpPr>
              <p:cNvPr id="45" name="Rettangolo 44"/>
              <p:cNvSpPr/>
              <p:nvPr/>
            </p:nvSpPr>
            <p:spPr>
              <a:xfrm>
                <a:off x="2312240" y="54906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345664</a:t>
                </a:r>
              </a:p>
            </p:txBody>
          </p:sp>
          <p:sp>
            <p:nvSpPr>
              <p:cNvPr id="46" name="Rettangolo 45"/>
              <p:cNvSpPr/>
              <p:nvPr/>
            </p:nvSpPr>
            <p:spPr>
              <a:xfrm>
                <a:off x="2721885" y="54906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2234</a:t>
                </a:r>
              </a:p>
            </p:txBody>
          </p:sp>
          <p:sp>
            <p:nvSpPr>
              <p:cNvPr id="47" name="Rettangolo 46"/>
              <p:cNvSpPr/>
              <p:nvPr/>
            </p:nvSpPr>
            <p:spPr>
              <a:xfrm>
                <a:off x="3041426" y="54906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0.45</a:t>
                </a:r>
              </a:p>
            </p:txBody>
          </p:sp>
          <p:sp>
            <p:nvSpPr>
              <p:cNvPr id="48" name="Rettangolo 47"/>
              <p:cNvSpPr/>
              <p:nvPr/>
            </p:nvSpPr>
            <p:spPr>
              <a:xfrm>
                <a:off x="2312240" y="56092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378902</a:t>
                </a:r>
              </a:p>
            </p:txBody>
          </p:sp>
          <p:sp>
            <p:nvSpPr>
              <p:cNvPr id="49" name="Rettangolo 48"/>
              <p:cNvSpPr/>
              <p:nvPr/>
            </p:nvSpPr>
            <p:spPr>
              <a:xfrm>
                <a:off x="2721885" y="56092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123</a:t>
                </a:r>
              </a:p>
            </p:txBody>
          </p:sp>
          <p:sp>
            <p:nvSpPr>
              <p:cNvPr id="50" name="Rettangolo 49"/>
              <p:cNvSpPr/>
              <p:nvPr/>
            </p:nvSpPr>
            <p:spPr>
              <a:xfrm>
                <a:off x="3041426" y="56092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0.57</a:t>
                </a:r>
              </a:p>
            </p:txBody>
          </p:sp>
          <p:sp>
            <p:nvSpPr>
              <p:cNvPr id="51" name="Rettangolo 50"/>
              <p:cNvSpPr/>
              <p:nvPr/>
            </p:nvSpPr>
            <p:spPr>
              <a:xfrm>
                <a:off x="2312240" y="57279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435872</a:t>
                </a:r>
              </a:p>
            </p:txBody>
          </p:sp>
          <p:sp>
            <p:nvSpPr>
              <p:cNvPr id="52" name="Rettangolo 51"/>
              <p:cNvSpPr/>
              <p:nvPr/>
            </p:nvSpPr>
            <p:spPr>
              <a:xfrm>
                <a:off x="2721885" y="57279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22</a:t>
                </a:r>
              </a:p>
            </p:txBody>
          </p:sp>
          <p:sp>
            <p:nvSpPr>
              <p:cNvPr id="53" name="Rettangolo 52"/>
              <p:cNvSpPr/>
              <p:nvPr/>
            </p:nvSpPr>
            <p:spPr>
              <a:xfrm>
                <a:off x="3041426" y="57279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0.15</a:t>
                </a:r>
              </a:p>
            </p:txBody>
          </p:sp>
          <p:sp>
            <p:nvSpPr>
              <p:cNvPr id="54" name="Rettangolo 53"/>
              <p:cNvSpPr/>
              <p:nvPr/>
            </p:nvSpPr>
            <p:spPr>
              <a:xfrm>
                <a:off x="2312240" y="58465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567342</a:t>
                </a:r>
              </a:p>
            </p:txBody>
          </p:sp>
          <p:sp>
            <p:nvSpPr>
              <p:cNvPr id="55" name="Rettangolo 54"/>
              <p:cNvSpPr/>
              <p:nvPr/>
            </p:nvSpPr>
            <p:spPr>
              <a:xfrm>
                <a:off x="2721885" y="58465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3345</a:t>
                </a:r>
              </a:p>
            </p:txBody>
          </p:sp>
          <p:sp>
            <p:nvSpPr>
              <p:cNvPr id="56" name="Rettangolo 55"/>
              <p:cNvSpPr/>
              <p:nvPr/>
            </p:nvSpPr>
            <p:spPr>
              <a:xfrm>
                <a:off x="3041426" y="58465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0.17</a:t>
                </a:r>
              </a:p>
            </p:txBody>
          </p:sp>
          <p:sp>
            <p:nvSpPr>
              <p:cNvPr id="57" name="Rettangolo 56"/>
              <p:cNvSpPr/>
              <p:nvPr/>
            </p:nvSpPr>
            <p:spPr>
              <a:xfrm>
                <a:off x="2312240" y="5965218"/>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634652</a:t>
                </a:r>
              </a:p>
            </p:txBody>
          </p:sp>
          <p:sp>
            <p:nvSpPr>
              <p:cNvPr id="58" name="Rettangolo 57"/>
              <p:cNvSpPr/>
              <p:nvPr/>
            </p:nvSpPr>
            <p:spPr>
              <a:xfrm>
                <a:off x="2721885" y="5965218"/>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623</a:t>
                </a:r>
              </a:p>
            </p:txBody>
          </p:sp>
          <p:sp>
            <p:nvSpPr>
              <p:cNvPr id="59" name="Rettangolo 58"/>
              <p:cNvSpPr/>
              <p:nvPr/>
            </p:nvSpPr>
            <p:spPr>
              <a:xfrm>
                <a:off x="3041426" y="5965218"/>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0.88</a:t>
                </a:r>
              </a:p>
            </p:txBody>
          </p:sp>
        </p:grpSp>
        <p:grpSp>
          <p:nvGrpSpPr>
            <p:cNvPr id="118" name="Gruppo 117"/>
            <p:cNvGrpSpPr/>
            <p:nvPr/>
          </p:nvGrpSpPr>
          <p:grpSpPr>
            <a:xfrm>
              <a:off x="7667540" y="4001834"/>
              <a:ext cx="1094325" cy="1008112"/>
              <a:chOff x="2265371" y="5085185"/>
              <a:chExt cx="1094325" cy="1008112"/>
            </a:xfrm>
          </p:grpSpPr>
          <p:sp>
            <p:nvSpPr>
              <p:cNvPr id="119" name="Rettangolo 118"/>
              <p:cNvSpPr/>
              <p:nvPr/>
            </p:nvSpPr>
            <p:spPr>
              <a:xfrm>
                <a:off x="2265371" y="5085185"/>
                <a:ext cx="1094325" cy="1008112"/>
              </a:xfrm>
              <a:prstGeom prst="rect">
                <a:avLst/>
              </a:prstGeom>
              <a:ln w="63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700">
                  <a:solidFill>
                    <a:schemeClr val="dk1"/>
                  </a:solidFill>
                </a:endParaRPr>
              </a:p>
            </p:txBody>
          </p:sp>
          <p:sp>
            <p:nvSpPr>
              <p:cNvPr id="120" name="Rettangolo 119"/>
              <p:cNvSpPr/>
              <p:nvPr/>
            </p:nvSpPr>
            <p:spPr>
              <a:xfrm>
                <a:off x="2312240" y="51346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12334</a:t>
                </a:r>
              </a:p>
            </p:txBody>
          </p:sp>
          <p:sp>
            <p:nvSpPr>
              <p:cNvPr id="121" name="Rettangolo 120"/>
              <p:cNvSpPr/>
              <p:nvPr/>
            </p:nvSpPr>
            <p:spPr>
              <a:xfrm>
                <a:off x="2721885" y="51346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234</a:t>
                </a:r>
              </a:p>
            </p:txBody>
          </p:sp>
          <p:sp>
            <p:nvSpPr>
              <p:cNvPr id="122" name="Rettangolo 121"/>
              <p:cNvSpPr/>
              <p:nvPr/>
            </p:nvSpPr>
            <p:spPr>
              <a:xfrm>
                <a:off x="3041426" y="51346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0.55</a:t>
                </a:r>
              </a:p>
            </p:txBody>
          </p:sp>
          <p:sp>
            <p:nvSpPr>
              <p:cNvPr id="123" name="Rettangolo 122"/>
              <p:cNvSpPr/>
              <p:nvPr/>
            </p:nvSpPr>
            <p:spPr>
              <a:xfrm>
                <a:off x="2312240" y="52533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134567</a:t>
                </a:r>
              </a:p>
            </p:txBody>
          </p:sp>
          <p:sp>
            <p:nvSpPr>
              <p:cNvPr id="124" name="Rettangolo 123"/>
              <p:cNvSpPr/>
              <p:nvPr/>
            </p:nvSpPr>
            <p:spPr>
              <a:xfrm>
                <a:off x="2721885" y="52533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1034</a:t>
                </a:r>
              </a:p>
            </p:txBody>
          </p:sp>
          <p:sp>
            <p:nvSpPr>
              <p:cNvPr id="125" name="Rettangolo 124"/>
              <p:cNvSpPr/>
              <p:nvPr/>
            </p:nvSpPr>
            <p:spPr>
              <a:xfrm>
                <a:off x="3041426" y="52533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0.95</a:t>
                </a:r>
              </a:p>
            </p:txBody>
          </p:sp>
          <p:sp>
            <p:nvSpPr>
              <p:cNvPr id="127" name="Rettangolo 126"/>
              <p:cNvSpPr/>
              <p:nvPr/>
            </p:nvSpPr>
            <p:spPr>
              <a:xfrm>
                <a:off x="2312240" y="53719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234456</a:t>
                </a:r>
              </a:p>
            </p:txBody>
          </p:sp>
          <p:sp>
            <p:nvSpPr>
              <p:cNvPr id="128" name="Rettangolo 127"/>
              <p:cNvSpPr/>
              <p:nvPr/>
            </p:nvSpPr>
            <p:spPr>
              <a:xfrm>
                <a:off x="2721885" y="53719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34</a:t>
                </a:r>
              </a:p>
            </p:txBody>
          </p:sp>
          <p:sp>
            <p:nvSpPr>
              <p:cNvPr id="129" name="Rettangolo 128"/>
              <p:cNvSpPr/>
              <p:nvPr/>
            </p:nvSpPr>
            <p:spPr>
              <a:xfrm>
                <a:off x="3041426" y="53719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0.66</a:t>
                </a:r>
              </a:p>
            </p:txBody>
          </p:sp>
          <p:sp>
            <p:nvSpPr>
              <p:cNvPr id="130" name="Rettangolo 129"/>
              <p:cNvSpPr/>
              <p:nvPr/>
            </p:nvSpPr>
            <p:spPr>
              <a:xfrm>
                <a:off x="2312240" y="54906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345664</a:t>
                </a:r>
              </a:p>
            </p:txBody>
          </p:sp>
          <p:sp>
            <p:nvSpPr>
              <p:cNvPr id="131" name="Rettangolo 130"/>
              <p:cNvSpPr/>
              <p:nvPr/>
            </p:nvSpPr>
            <p:spPr>
              <a:xfrm>
                <a:off x="2721885" y="54906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2234</a:t>
                </a:r>
              </a:p>
            </p:txBody>
          </p:sp>
          <p:sp>
            <p:nvSpPr>
              <p:cNvPr id="134" name="Rettangolo 133"/>
              <p:cNvSpPr/>
              <p:nvPr/>
            </p:nvSpPr>
            <p:spPr>
              <a:xfrm>
                <a:off x="3041426" y="54906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0.45</a:t>
                </a:r>
              </a:p>
            </p:txBody>
          </p:sp>
          <p:sp>
            <p:nvSpPr>
              <p:cNvPr id="135" name="Rettangolo 134"/>
              <p:cNvSpPr/>
              <p:nvPr/>
            </p:nvSpPr>
            <p:spPr>
              <a:xfrm>
                <a:off x="2312240" y="56092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378902</a:t>
                </a:r>
              </a:p>
            </p:txBody>
          </p:sp>
          <p:sp>
            <p:nvSpPr>
              <p:cNvPr id="136" name="Rettangolo 135"/>
              <p:cNvSpPr/>
              <p:nvPr/>
            </p:nvSpPr>
            <p:spPr>
              <a:xfrm>
                <a:off x="2721885" y="56092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123</a:t>
                </a:r>
              </a:p>
            </p:txBody>
          </p:sp>
          <p:sp>
            <p:nvSpPr>
              <p:cNvPr id="137" name="Rettangolo 136"/>
              <p:cNvSpPr/>
              <p:nvPr/>
            </p:nvSpPr>
            <p:spPr>
              <a:xfrm>
                <a:off x="3041426" y="56092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0.57</a:t>
                </a:r>
              </a:p>
            </p:txBody>
          </p:sp>
          <p:sp>
            <p:nvSpPr>
              <p:cNvPr id="146" name="Rettangolo 145"/>
              <p:cNvSpPr/>
              <p:nvPr/>
            </p:nvSpPr>
            <p:spPr>
              <a:xfrm>
                <a:off x="2312240" y="57279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435872</a:t>
                </a:r>
              </a:p>
            </p:txBody>
          </p:sp>
          <p:sp>
            <p:nvSpPr>
              <p:cNvPr id="148" name="Rettangolo 147"/>
              <p:cNvSpPr/>
              <p:nvPr/>
            </p:nvSpPr>
            <p:spPr>
              <a:xfrm>
                <a:off x="2721885" y="57279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22</a:t>
                </a:r>
              </a:p>
            </p:txBody>
          </p:sp>
          <p:sp>
            <p:nvSpPr>
              <p:cNvPr id="151" name="Rettangolo 150"/>
              <p:cNvSpPr/>
              <p:nvPr/>
            </p:nvSpPr>
            <p:spPr>
              <a:xfrm>
                <a:off x="3041426" y="57279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0.15</a:t>
                </a:r>
              </a:p>
            </p:txBody>
          </p:sp>
          <p:sp>
            <p:nvSpPr>
              <p:cNvPr id="152" name="Rettangolo 151"/>
              <p:cNvSpPr/>
              <p:nvPr/>
            </p:nvSpPr>
            <p:spPr>
              <a:xfrm>
                <a:off x="2312240" y="58465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567342</a:t>
                </a:r>
              </a:p>
            </p:txBody>
          </p:sp>
          <p:sp>
            <p:nvSpPr>
              <p:cNvPr id="153" name="Rettangolo 152"/>
              <p:cNvSpPr/>
              <p:nvPr/>
            </p:nvSpPr>
            <p:spPr>
              <a:xfrm>
                <a:off x="2721885" y="58465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3345</a:t>
                </a:r>
              </a:p>
            </p:txBody>
          </p:sp>
          <p:sp>
            <p:nvSpPr>
              <p:cNvPr id="154" name="Rettangolo 153"/>
              <p:cNvSpPr/>
              <p:nvPr/>
            </p:nvSpPr>
            <p:spPr>
              <a:xfrm>
                <a:off x="3041426" y="58465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0.17</a:t>
                </a:r>
              </a:p>
            </p:txBody>
          </p:sp>
          <p:sp>
            <p:nvSpPr>
              <p:cNvPr id="155" name="Rettangolo 154"/>
              <p:cNvSpPr/>
              <p:nvPr/>
            </p:nvSpPr>
            <p:spPr>
              <a:xfrm>
                <a:off x="2312240" y="5965218"/>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634652</a:t>
                </a:r>
              </a:p>
            </p:txBody>
          </p:sp>
          <p:sp>
            <p:nvSpPr>
              <p:cNvPr id="156" name="Rettangolo 155"/>
              <p:cNvSpPr/>
              <p:nvPr/>
            </p:nvSpPr>
            <p:spPr>
              <a:xfrm>
                <a:off x="2721885" y="5965218"/>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623</a:t>
                </a:r>
              </a:p>
            </p:txBody>
          </p:sp>
          <p:sp>
            <p:nvSpPr>
              <p:cNvPr id="157" name="Rettangolo 156"/>
              <p:cNvSpPr/>
              <p:nvPr/>
            </p:nvSpPr>
            <p:spPr>
              <a:xfrm>
                <a:off x="3041426" y="5965218"/>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0.88</a:t>
                </a:r>
              </a:p>
            </p:txBody>
          </p:sp>
        </p:grpSp>
        <p:grpSp>
          <p:nvGrpSpPr>
            <p:cNvPr id="158" name="Gruppo 157"/>
            <p:cNvGrpSpPr/>
            <p:nvPr/>
          </p:nvGrpSpPr>
          <p:grpSpPr>
            <a:xfrm>
              <a:off x="7848291" y="4174283"/>
              <a:ext cx="1094325" cy="1008112"/>
              <a:chOff x="2265371" y="5085185"/>
              <a:chExt cx="1094325" cy="1008112"/>
            </a:xfrm>
          </p:grpSpPr>
          <p:sp>
            <p:nvSpPr>
              <p:cNvPr id="159" name="Rettangolo 158"/>
              <p:cNvSpPr/>
              <p:nvPr/>
            </p:nvSpPr>
            <p:spPr>
              <a:xfrm>
                <a:off x="2265371" y="5085185"/>
                <a:ext cx="1094325" cy="1008112"/>
              </a:xfrm>
              <a:prstGeom prst="rect">
                <a:avLst/>
              </a:prstGeom>
              <a:ln w="63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sz="700">
                  <a:solidFill>
                    <a:schemeClr val="dk1"/>
                  </a:solidFill>
                </a:endParaRPr>
              </a:p>
            </p:txBody>
          </p:sp>
          <p:sp>
            <p:nvSpPr>
              <p:cNvPr id="160" name="Rettangolo 159"/>
              <p:cNvSpPr/>
              <p:nvPr/>
            </p:nvSpPr>
            <p:spPr>
              <a:xfrm>
                <a:off x="2312240" y="51346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12334</a:t>
                </a:r>
              </a:p>
            </p:txBody>
          </p:sp>
          <p:sp>
            <p:nvSpPr>
              <p:cNvPr id="161" name="Rettangolo 160"/>
              <p:cNvSpPr/>
              <p:nvPr/>
            </p:nvSpPr>
            <p:spPr>
              <a:xfrm>
                <a:off x="2721885" y="51346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234</a:t>
                </a:r>
              </a:p>
            </p:txBody>
          </p:sp>
          <p:sp>
            <p:nvSpPr>
              <p:cNvPr id="162" name="Rettangolo 161"/>
              <p:cNvSpPr/>
              <p:nvPr/>
            </p:nvSpPr>
            <p:spPr>
              <a:xfrm>
                <a:off x="3041426" y="51346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0.55</a:t>
                </a:r>
              </a:p>
            </p:txBody>
          </p:sp>
          <p:sp>
            <p:nvSpPr>
              <p:cNvPr id="163" name="Rettangolo 162"/>
              <p:cNvSpPr/>
              <p:nvPr/>
            </p:nvSpPr>
            <p:spPr>
              <a:xfrm>
                <a:off x="2312240" y="52533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134567</a:t>
                </a:r>
              </a:p>
            </p:txBody>
          </p:sp>
          <p:sp>
            <p:nvSpPr>
              <p:cNvPr id="164" name="Rettangolo 163"/>
              <p:cNvSpPr/>
              <p:nvPr/>
            </p:nvSpPr>
            <p:spPr>
              <a:xfrm>
                <a:off x="2721885" y="52533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1034</a:t>
                </a:r>
              </a:p>
            </p:txBody>
          </p:sp>
          <p:sp>
            <p:nvSpPr>
              <p:cNvPr id="165" name="Rettangolo 164"/>
              <p:cNvSpPr/>
              <p:nvPr/>
            </p:nvSpPr>
            <p:spPr>
              <a:xfrm>
                <a:off x="3041426" y="52533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0.95</a:t>
                </a:r>
              </a:p>
            </p:txBody>
          </p:sp>
          <p:sp>
            <p:nvSpPr>
              <p:cNvPr id="166" name="Rettangolo 165"/>
              <p:cNvSpPr/>
              <p:nvPr/>
            </p:nvSpPr>
            <p:spPr>
              <a:xfrm>
                <a:off x="2312240" y="53719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234456</a:t>
                </a:r>
              </a:p>
            </p:txBody>
          </p:sp>
          <p:sp>
            <p:nvSpPr>
              <p:cNvPr id="167" name="Rettangolo 166"/>
              <p:cNvSpPr/>
              <p:nvPr/>
            </p:nvSpPr>
            <p:spPr>
              <a:xfrm>
                <a:off x="2721885" y="53719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34</a:t>
                </a:r>
              </a:p>
            </p:txBody>
          </p:sp>
          <p:sp>
            <p:nvSpPr>
              <p:cNvPr id="168" name="Rettangolo 167"/>
              <p:cNvSpPr/>
              <p:nvPr/>
            </p:nvSpPr>
            <p:spPr>
              <a:xfrm>
                <a:off x="3041426" y="53719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0.66</a:t>
                </a:r>
              </a:p>
            </p:txBody>
          </p:sp>
          <p:sp>
            <p:nvSpPr>
              <p:cNvPr id="169" name="Rettangolo 168"/>
              <p:cNvSpPr/>
              <p:nvPr/>
            </p:nvSpPr>
            <p:spPr>
              <a:xfrm>
                <a:off x="2312240" y="54906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345664</a:t>
                </a:r>
              </a:p>
            </p:txBody>
          </p:sp>
          <p:sp>
            <p:nvSpPr>
              <p:cNvPr id="170" name="Rettangolo 169"/>
              <p:cNvSpPr/>
              <p:nvPr/>
            </p:nvSpPr>
            <p:spPr>
              <a:xfrm>
                <a:off x="2721885" y="54906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2234</a:t>
                </a:r>
              </a:p>
            </p:txBody>
          </p:sp>
          <p:sp>
            <p:nvSpPr>
              <p:cNvPr id="171" name="Rettangolo 170"/>
              <p:cNvSpPr/>
              <p:nvPr/>
            </p:nvSpPr>
            <p:spPr>
              <a:xfrm>
                <a:off x="3041426" y="54906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0.45</a:t>
                </a:r>
              </a:p>
            </p:txBody>
          </p:sp>
          <p:sp>
            <p:nvSpPr>
              <p:cNvPr id="172" name="Rettangolo 171"/>
              <p:cNvSpPr/>
              <p:nvPr/>
            </p:nvSpPr>
            <p:spPr>
              <a:xfrm>
                <a:off x="2312240" y="56092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378902</a:t>
                </a:r>
              </a:p>
            </p:txBody>
          </p:sp>
          <p:sp>
            <p:nvSpPr>
              <p:cNvPr id="173" name="Rettangolo 172"/>
              <p:cNvSpPr/>
              <p:nvPr/>
            </p:nvSpPr>
            <p:spPr>
              <a:xfrm>
                <a:off x="2721885" y="56092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123</a:t>
                </a:r>
              </a:p>
            </p:txBody>
          </p:sp>
          <p:sp>
            <p:nvSpPr>
              <p:cNvPr id="174" name="Rettangolo 173"/>
              <p:cNvSpPr/>
              <p:nvPr/>
            </p:nvSpPr>
            <p:spPr>
              <a:xfrm>
                <a:off x="3041426" y="56092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0.57</a:t>
                </a:r>
              </a:p>
            </p:txBody>
          </p:sp>
          <p:sp>
            <p:nvSpPr>
              <p:cNvPr id="175" name="Rettangolo 174"/>
              <p:cNvSpPr/>
              <p:nvPr/>
            </p:nvSpPr>
            <p:spPr>
              <a:xfrm>
                <a:off x="2312240" y="572791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435872</a:t>
                </a:r>
              </a:p>
            </p:txBody>
          </p:sp>
          <p:sp>
            <p:nvSpPr>
              <p:cNvPr id="176" name="Rettangolo 175"/>
              <p:cNvSpPr/>
              <p:nvPr/>
            </p:nvSpPr>
            <p:spPr>
              <a:xfrm>
                <a:off x="2721885" y="57279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22</a:t>
                </a:r>
              </a:p>
            </p:txBody>
          </p:sp>
          <p:sp>
            <p:nvSpPr>
              <p:cNvPr id="177" name="Rettangolo 176"/>
              <p:cNvSpPr/>
              <p:nvPr/>
            </p:nvSpPr>
            <p:spPr>
              <a:xfrm>
                <a:off x="3041426" y="572791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0.15</a:t>
                </a:r>
              </a:p>
            </p:txBody>
          </p:sp>
          <p:sp>
            <p:nvSpPr>
              <p:cNvPr id="178" name="Rettangolo 177"/>
              <p:cNvSpPr/>
              <p:nvPr/>
            </p:nvSpPr>
            <p:spPr>
              <a:xfrm>
                <a:off x="2312240" y="5846565"/>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567342</a:t>
                </a:r>
              </a:p>
            </p:txBody>
          </p:sp>
          <p:sp>
            <p:nvSpPr>
              <p:cNvPr id="179" name="Rettangolo 178"/>
              <p:cNvSpPr/>
              <p:nvPr/>
            </p:nvSpPr>
            <p:spPr>
              <a:xfrm>
                <a:off x="2721885" y="58465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3345</a:t>
                </a:r>
              </a:p>
            </p:txBody>
          </p:sp>
          <p:sp>
            <p:nvSpPr>
              <p:cNvPr id="180" name="Rettangolo 179"/>
              <p:cNvSpPr/>
              <p:nvPr/>
            </p:nvSpPr>
            <p:spPr>
              <a:xfrm>
                <a:off x="3041426" y="5846565"/>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0.17</a:t>
                </a:r>
              </a:p>
            </p:txBody>
          </p:sp>
          <p:sp>
            <p:nvSpPr>
              <p:cNvPr id="181" name="Rettangolo 180"/>
              <p:cNvSpPr/>
              <p:nvPr/>
            </p:nvSpPr>
            <p:spPr>
              <a:xfrm>
                <a:off x="2312240" y="5965218"/>
                <a:ext cx="372033"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634652</a:t>
                </a:r>
              </a:p>
            </p:txBody>
          </p:sp>
          <p:sp>
            <p:nvSpPr>
              <p:cNvPr id="182" name="Rettangolo 181"/>
              <p:cNvSpPr/>
              <p:nvPr/>
            </p:nvSpPr>
            <p:spPr>
              <a:xfrm>
                <a:off x="2721885" y="5965218"/>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623</a:t>
                </a:r>
              </a:p>
            </p:txBody>
          </p:sp>
          <p:sp>
            <p:nvSpPr>
              <p:cNvPr id="183" name="Rettangolo 182"/>
              <p:cNvSpPr/>
              <p:nvPr/>
            </p:nvSpPr>
            <p:spPr>
              <a:xfrm>
                <a:off x="3041426" y="5965218"/>
                <a:ext cx="271400" cy="90007"/>
              </a:xfrm>
              <a:prstGeom prst="rect">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r"/>
                <a:r>
                  <a:rPr lang="en-US" sz="700" dirty="0"/>
                  <a:t>0.88</a:t>
                </a:r>
              </a:p>
            </p:txBody>
          </p:sp>
        </p:grpSp>
      </p:grpSp>
      <p:pic>
        <p:nvPicPr>
          <p:cNvPr id="184" name="Picture 1030" descr="Run31_2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2384" y="4005064"/>
            <a:ext cx="1767133" cy="127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o 8"/>
          <p:cNvGrpSpPr/>
          <p:nvPr/>
        </p:nvGrpSpPr>
        <p:grpSpPr>
          <a:xfrm>
            <a:off x="10344472" y="3645025"/>
            <a:ext cx="1622480" cy="938824"/>
            <a:chOff x="1127448" y="3994437"/>
            <a:chExt cx="2132434" cy="1273809"/>
          </a:xfrm>
        </p:grpSpPr>
        <p:sp>
          <p:nvSpPr>
            <p:cNvPr id="7" name="Rettangolo 6"/>
            <p:cNvSpPr/>
            <p:nvPr/>
          </p:nvSpPr>
          <p:spPr>
            <a:xfrm>
              <a:off x="1127448" y="3994437"/>
              <a:ext cx="2132434" cy="12738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32" name="Picture 8" descr="Risultati immagini per HPge spectr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448" y="4025326"/>
              <a:ext cx="2079598" cy="1203874"/>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Freccia a destra 114"/>
          <p:cNvSpPr/>
          <p:nvPr/>
        </p:nvSpPr>
        <p:spPr bwMode="auto">
          <a:xfrm rot="5400000">
            <a:off x="8018069" y="5340733"/>
            <a:ext cx="432051"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116" name="Freccia a destra 115"/>
          <p:cNvSpPr/>
          <p:nvPr/>
        </p:nvSpPr>
        <p:spPr bwMode="auto">
          <a:xfrm rot="5400000">
            <a:off x="5625132" y="5340732"/>
            <a:ext cx="432051"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117" name="Freccia a destra 116"/>
          <p:cNvSpPr/>
          <p:nvPr/>
        </p:nvSpPr>
        <p:spPr bwMode="auto">
          <a:xfrm rot="5400000">
            <a:off x="10427784" y="5340734"/>
            <a:ext cx="432051"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endParaRPr>
          </a:p>
        </p:txBody>
      </p:sp>
      <p:sp>
        <p:nvSpPr>
          <p:cNvPr id="185" name="Rettangolo 1"/>
          <p:cNvSpPr>
            <a:spLocks noChangeArrowheads="1"/>
          </p:cNvSpPr>
          <p:nvPr/>
        </p:nvSpPr>
        <p:spPr bwMode="auto">
          <a:xfrm>
            <a:off x="4694732" y="5877273"/>
            <a:ext cx="2206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smtClean="0"/>
              <a:t>Configuration &amp;</a:t>
            </a:r>
          </a:p>
          <a:p>
            <a:pPr algn="ctr"/>
            <a:r>
              <a:rPr lang="en-US" b="1" dirty="0" smtClean="0"/>
              <a:t>Monitoring</a:t>
            </a:r>
            <a:endParaRPr lang="en-US" b="1" dirty="0"/>
          </a:p>
        </p:txBody>
      </p:sp>
      <p:sp>
        <p:nvSpPr>
          <p:cNvPr id="186" name="Rettangolo 1"/>
          <p:cNvSpPr>
            <a:spLocks noChangeArrowheads="1"/>
          </p:cNvSpPr>
          <p:nvPr/>
        </p:nvSpPr>
        <p:spPr bwMode="auto">
          <a:xfrm>
            <a:off x="7063545" y="5877274"/>
            <a:ext cx="23831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t>Post Process,</a:t>
            </a:r>
          </a:p>
          <a:p>
            <a:pPr algn="ctr"/>
            <a:r>
              <a:rPr lang="en-US" b="1" dirty="0"/>
              <a:t>Event building</a:t>
            </a:r>
          </a:p>
        </p:txBody>
      </p:sp>
      <p:sp>
        <p:nvSpPr>
          <p:cNvPr id="187" name="Rettangolo 1"/>
          <p:cNvSpPr>
            <a:spLocks noChangeArrowheads="1"/>
          </p:cNvSpPr>
          <p:nvPr/>
        </p:nvSpPr>
        <p:spPr bwMode="auto">
          <a:xfrm>
            <a:off x="9349655" y="5877273"/>
            <a:ext cx="2206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t>Analysis,</a:t>
            </a:r>
          </a:p>
          <a:p>
            <a:pPr algn="ctr"/>
            <a:r>
              <a:rPr lang="en-US" b="1" dirty="0"/>
              <a:t>Identification</a:t>
            </a:r>
          </a:p>
        </p:txBody>
      </p:sp>
      <p:pic>
        <p:nvPicPr>
          <p:cNvPr id="205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0345" y="3752177"/>
            <a:ext cx="2245643" cy="13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8" name="Connettore 1 187"/>
          <p:cNvCxnSpPr/>
          <p:nvPr/>
        </p:nvCxnSpPr>
        <p:spPr>
          <a:xfrm>
            <a:off x="2495600" y="836712"/>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9" name="CasellaDiTesto 1"/>
          <p:cNvSpPr txBox="1">
            <a:spLocks noChangeArrowheads="1"/>
          </p:cNvSpPr>
          <p:nvPr/>
        </p:nvSpPr>
        <p:spPr bwMode="auto">
          <a:xfrm>
            <a:off x="2567608" y="954588"/>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70C0"/>
                </a:solidFill>
                <a:effectLst/>
                <a:uLnTx/>
                <a:uFillTx/>
                <a:latin typeface="+mn-lt"/>
              </a:rPr>
              <a:t>DIGITAL</a:t>
            </a:r>
          </a:p>
        </p:txBody>
      </p:sp>
      <p:sp>
        <p:nvSpPr>
          <p:cNvPr id="190" name="CasellaDiTesto 1"/>
          <p:cNvSpPr txBox="1">
            <a:spLocks noChangeArrowheads="1"/>
          </p:cNvSpPr>
          <p:nvPr/>
        </p:nvSpPr>
        <p:spPr bwMode="auto">
          <a:xfrm>
            <a:off x="839416" y="954588"/>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70C0"/>
                </a:solidFill>
                <a:effectLst/>
                <a:uLnTx/>
                <a:uFillTx/>
                <a:latin typeface="+mn-lt"/>
              </a:rPr>
              <a:t>ANALOG</a:t>
            </a:r>
          </a:p>
        </p:txBody>
      </p:sp>
      <p:sp>
        <p:nvSpPr>
          <p:cNvPr id="126" name="Rettangolo 125"/>
          <p:cNvSpPr/>
          <p:nvPr/>
        </p:nvSpPr>
        <p:spPr bwMode="auto">
          <a:xfrm>
            <a:off x="1991545" y="1802334"/>
            <a:ext cx="952500" cy="690562"/>
          </a:xfrm>
          <a:prstGeom prst="rect">
            <a:avLst/>
          </a:prstGeom>
          <a:gradFill flip="none" rotWithShape="1">
            <a:gsLst>
              <a:gs pos="0">
                <a:schemeClr val="accent6">
                  <a:lumMod val="75000"/>
                </a:schemeClr>
              </a:gs>
              <a:gs pos="100000">
                <a:srgbClr val="FF7C80"/>
              </a:gs>
            </a:gsLst>
            <a:lin ang="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rPr>
              <a:t>FADC</a:t>
            </a:r>
          </a:p>
        </p:txBody>
      </p:sp>
      <p:sp>
        <p:nvSpPr>
          <p:cNvPr id="191" name="CasellaDiTesto 1"/>
          <p:cNvSpPr txBox="1">
            <a:spLocks noChangeArrowheads="1"/>
          </p:cNvSpPr>
          <p:nvPr/>
        </p:nvSpPr>
        <p:spPr bwMode="auto">
          <a:xfrm>
            <a:off x="5281013" y="1340770"/>
            <a:ext cx="12470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i="1" dirty="0" smtClean="0">
                <a:solidFill>
                  <a:srgbClr val="FF0000"/>
                </a:solidFill>
                <a:latin typeface="+mn-lt"/>
              </a:rPr>
              <a:t>10-100 MB/s</a:t>
            </a:r>
            <a:endParaRPr lang="it-IT" i="1" dirty="0">
              <a:solidFill>
                <a:srgbClr val="FF0000"/>
              </a:solidFill>
              <a:latin typeface="+mn-lt"/>
            </a:endParaRPr>
          </a:p>
        </p:txBody>
      </p:sp>
      <p:sp>
        <p:nvSpPr>
          <p:cNvPr id="192" name="CasellaDiTesto 1"/>
          <p:cNvSpPr txBox="1">
            <a:spLocks noChangeArrowheads="1"/>
          </p:cNvSpPr>
          <p:nvPr/>
        </p:nvSpPr>
        <p:spPr bwMode="auto">
          <a:xfrm>
            <a:off x="2567608" y="1340770"/>
            <a:ext cx="1463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i="1" dirty="0" smtClean="0">
                <a:solidFill>
                  <a:srgbClr val="FF0000"/>
                </a:solidFill>
                <a:latin typeface="+mn-lt"/>
              </a:rPr>
              <a:t> 100M - 1GB/s</a:t>
            </a:r>
            <a:endParaRPr lang="it-IT" i="1" dirty="0">
              <a:solidFill>
                <a:srgbClr val="FF0000"/>
              </a:solidFill>
              <a:latin typeface="+mn-lt"/>
            </a:endParaRPr>
          </a:p>
        </p:txBody>
      </p:sp>
      <p:sp>
        <p:nvSpPr>
          <p:cNvPr id="193" name="CasellaDiTesto 1"/>
          <p:cNvSpPr txBox="1">
            <a:spLocks noChangeArrowheads="1"/>
          </p:cNvSpPr>
          <p:nvPr/>
        </p:nvSpPr>
        <p:spPr bwMode="auto">
          <a:xfrm>
            <a:off x="7704813" y="1340770"/>
            <a:ext cx="12470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i="1" dirty="0" smtClean="0">
                <a:solidFill>
                  <a:srgbClr val="FF0000"/>
                </a:solidFill>
                <a:latin typeface="+mn-lt"/>
              </a:rPr>
              <a:t>100k-1MB/s</a:t>
            </a:r>
            <a:endParaRPr lang="it-IT" i="1" dirty="0">
              <a:solidFill>
                <a:srgbClr val="FF0000"/>
              </a:solidFill>
              <a:latin typeface="+mn-lt"/>
            </a:endParaRPr>
          </a:p>
        </p:txBody>
      </p:sp>
      <p:sp>
        <p:nvSpPr>
          <p:cNvPr id="194" name="CasellaDiTesto 1"/>
          <p:cNvSpPr txBox="1">
            <a:spLocks noChangeArrowheads="1"/>
          </p:cNvSpPr>
          <p:nvPr/>
        </p:nvSpPr>
        <p:spPr bwMode="auto">
          <a:xfrm>
            <a:off x="10135565" y="1340770"/>
            <a:ext cx="12470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i="1" dirty="0" smtClean="0">
                <a:solidFill>
                  <a:srgbClr val="FF0000"/>
                </a:solidFill>
                <a:latin typeface="+mn-lt"/>
              </a:rPr>
              <a:t>1kB/s</a:t>
            </a:r>
            <a:endParaRPr lang="it-IT" i="1" dirty="0">
              <a:solidFill>
                <a:srgbClr val="FF0000"/>
              </a:solidFill>
              <a:latin typeface="+mn-lt"/>
            </a:endParaRPr>
          </a:p>
        </p:txBody>
      </p:sp>
      <p:sp>
        <p:nvSpPr>
          <p:cNvPr id="195" name="Rettangolo 1"/>
          <p:cNvSpPr>
            <a:spLocks noChangeArrowheads="1"/>
          </p:cNvSpPr>
          <p:nvPr/>
        </p:nvSpPr>
        <p:spPr bwMode="auto">
          <a:xfrm>
            <a:off x="3790514" y="1095129"/>
            <a:ext cx="1710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smtClean="0"/>
              <a:t>Ext or Self </a:t>
            </a:r>
          </a:p>
          <a:p>
            <a:pPr algn="ctr"/>
            <a:r>
              <a:rPr lang="en-US" sz="1200" b="1" dirty="0" smtClean="0"/>
              <a:t>Trigger</a:t>
            </a:r>
            <a:endParaRPr lang="en-US" sz="1200" b="1" dirty="0"/>
          </a:p>
        </p:txBody>
      </p:sp>
      <p:sp>
        <p:nvSpPr>
          <p:cNvPr id="196" name="Segnaposto piè di pagina 2"/>
          <p:cNvSpPr txBox="1">
            <a:spLocks/>
          </p:cNvSpPr>
          <p:nvPr/>
        </p:nvSpPr>
        <p:spPr bwMode="auto">
          <a:xfrm>
            <a:off x="1991545" y="666936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mn-lt"/>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5800679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10212"/>
            <a:ext cx="583239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a:solidFill>
                  <a:srgbClr val="000000"/>
                </a:solidFill>
              </a:rPr>
              <a:t>Waveform Digitizers</a:t>
            </a:r>
          </a:p>
        </p:txBody>
      </p:sp>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1280" y="143805"/>
            <a:ext cx="2276428" cy="228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6040" y="1196752"/>
            <a:ext cx="2504233" cy="91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35360" y="642426"/>
            <a:ext cx="8928992" cy="1585049"/>
          </a:xfrm>
          <a:prstGeom prst="rect">
            <a:avLst/>
          </a:prstGeom>
          <a:noFill/>
        </p:spPr>
        <p:txBody>
          <a:bodyPr wrap="square" rtlCol="0">
            <a:spAutoFit/>
          </a:bodyPr>
          <a:lstStyle/>
          <a:p>
            <a:r>
              <a:rPr lang="en-US" sz="2000" dirty="0">
                <a:solidFill>
                  <a:srgbClr val="000000"/>
                </a:solidFill>
              </a:rPr>
              <a:t>A wide selection of multichannel waveform digitizers</a:t>
            </a:r>
            <a:r>
              <a:rPr lang="en-US" dirty="0">
                <a:solidFill>
                  <a:srgbClr val="000000"/>
                </a:solidFill>
              </a:rPr>
              <a:t>:</a:t>
            </a:r>
          </a:p>
          <a:p>
            <a:pPr marL="285750" indent="-285750">
              <a:spcBef>
                <a:spcPts val="600"/>
              </a:spcBef>
              <a:buFont typeface="Arial" panose="020B0604020202020204" pitchFamily="34" charset="0"/>
              <a:buChar char="•"/>
            </a:pPr>
            <a:r>
              <a:rPr lang="en-US" dirty="0">
                <a:solidFill>
                  <a:srgbClr val="000000"/>
                </a:solidFill>
              </a:rPr>
              <a:t>From 1 to 64 channels</a:t>
            </a:r>
          </a:p>
          <a:p>
            <a:pPr marL="285750" indent="-285750">
              <a:buFont typeface="Arial" panose="020B0604020202020204" pitchFamily="34" charset="0"/>
              <a:buChar char="•"/>
            </a:pPr>
            <a:r>
              <a:rPr lang="en-US" dirty="0">
                <a:solidFill>
                  <a:srgbClr val="000000"/>
                </a:solidFill>
              </a:rPr>
              <a:t>From 62.5 MS/s to 5 GS/s</a:t>
            </a:r>
          </a:p>
          <a:p>
            <a:pPr marL="285750" indent="-285750">
              <a:buFont typeface="Arial" panose="020B0604020202020204" pitchFamily="34" charset="0"/>
              <a:buChar char="•"/>
            </a:pPr>
            <a:r>
              <a:rPr lang="en-US" dirty="0">
                <a:solidFill>
                  <a:srgbClr val="000000"/>
                </a:solidFill>
              </a:rPr>
              <a:t>From 8 to 14 bits </a:t>
            </a:r>
          </a:p>
          <a:p>
            <a:pPr marL="285750" indent="-285750">
              <a:buFont typeface="Arial" panose="020B0604020202020204" pitchFamily="34" charset="0"/>
              <a:buChar char="•"/>
            </a:pPr>
            <a:r>
              <a:rPr lang="en-US" dirty="0">
                <a:solidFill>
                  <a:srgbClr val="000000"/>
                </a:solidFill>
              </a:rPr>
              <a:t>Available in </a:t>
            </a:r>
            <a:r>
              <a:rPr lang="en-US" dirty="0">
                <a:solidFill>
                  <a:srgbClr val="C00000"/>
                </a:solidFill>
              </a:rPr>
              <a:t>NIM</a:t>
            </a:r>
            <a:r>
              <a:rPr lang="en-US" dirty="0">
                <a:solidFill>
                  <a:srgbClr val="000000"/>
                </a:solidFill>
              </a:rPr>
              <a:t>, </a:t>
            </a:r>
            <a:r>
              <a:rPr lang="en-US" dirty="0">
                <a:solidFill>
                  <a:srgbClr val="C00000"/>
                </a:solidFill>
              </a:rPr>
              <a:t>Desktop</a:t>
            </a:r>
            <a:r>
              <a:rPr lang="en-US" dirty="0">
                <a:solidFill>
                  <a:srgbClr val="000000"/>
                </a:solidFill>
              </a:rPr>
              <a:t>, </a:t>
            </a:r>
            <a:r>
              <a:rPr lang="en-US" dirty="0">
                <a:solidFill>
                  <a:srgbClr val="C00000"/>
                </a:solidFill>
              </a:rPr>
              <a:t>VME</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456" y="2420888"/>
            <a:ext cx="9498575" cy="366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610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12" name="CasellaDiTesto 11"/>
          <p:cNvSpPr txBox="1"/>
          <p:nvPr/>
        </p:nvSpPr>
        <p:spPr>
          <a:xfrm>
            <a:off x="335360" y="1556797"/>
            <a:ext cx="7968885" cy="3000821"/>
          </a:xfrm>
          <a:prstGeom prst="rect">
            <a:avLst/>
          </a:prstGeom>
          <a:noFill/>
        </p:spPr>
        <p:txBody>
          <a:bodyPr wrap="square" rtlCol="0">
            <a:spAutoFit/>
          </a:bodyPr>
          <a:lstStyle/>
          <a:p>
            <a:pPr fontAlgn="base">
              <a:spcBef>
                <a:spcPts val="600"/>
              </a:spcBef>
            </a:pPr>
            <a:r>
              <a:rPr lang="it-IT" dirty="0" err="1" smtClean="0">
                <a:solidFill>
                  <a:srgbClr val="222222"/>
                </a:solidFill>
              </a:rPr>
              <a:t>Overview</a:t>
            </a:r>
            <a:r>
              <a:rPr lang="it-IT" dirty="0" smtClean="0">
                <a:solidFill>
                  <a:srgbClr val="222222"/>
                </a:solidFill>
              </a:rPr>
              <a:t>: </a:t>
            </a:r>
          </a:p>
          <a:p>
            <a:pPr fontAlgn="base">
              <a:spcBef>
                <a:spcPts val="600"/>
              </a:spcBef>
              <a:buFont typeface="Arial"/>
              <a:buChar char="•"/>
            </a:pPr>
            <a:r>
              <a:rPr lang="it-IT" sz="1400" dirty="0" smtClean="0">
                <a:solidFill>
                  <a:srgbClr val="222222"/>
                </a:solidFill>
              </a:rPr>
              <a:t> VME64/VME64X </a:t>
            </a:r>
            <a:r>
              <a:rPr lang="it-IT" sz="1400" dirty="0">
                <a:solidFill>
                  <a:srgbClr val="222222"/>
                </a:solidFill>
              </a:rPr>
              <a:t>(16 </a:t>
            </a:r>
            <a:r>
              <a:rPr lang="it-IT" sz="1400" dirty="0" err="1">
                <a:solidFill>
                  <a:srgbClr val="222222"/>
                </a:solidFill>
              </a:rPr>
              <a:t>ch</a:t>
            </a:r>
            <a:r>
              <a:rPr lang="it-IT" sz="1400" dirty="0">
                <a:solidFill>
                  <a:srgbClr val="222222"/>
                </a:solidFill>
              </a:rPr>
              <a:t>.), NIM (8 </a:t>
            </a:r>
            <a:r>
              <a:rPr lang="it-IT" sz="1400" dirty="0" err="1">
                <a:solidFill>
                  <a:srgbClr val="222222"/>
                </a:solidFill>
              </a:rPr>
              <a:t>ch</a:t>
            </a:r>
            <a:r>
              <a:rPr lang="it-IT" sz="1400" dirty="0">
                <a:solidFill>
                  <a:srgbClr val="222222"/>
                </a:solidFill>
              </a:rPr>
              <a:t>.) and Desktop (8 </a:t>
            </a:r>
            <a:r>
              <a:rPr lang="it-IT" sz="1400" dirty="0" err="1">
                <a:solidFill>
                  <a:srgbClr val="222222"/>
                </a:solidFill>
              </a:rPr>
              <a:t>ch</a:t>
            </a:r>
            <a:r>
              <a:rPr lang="it-IT" sz="1400" dirty="0">
                <a:solidFill>
                  <a:srgbClr val="222222"/>
                </a:solidFill>
              </a:rPr>
              <a:t>.) </a:t>
            </a:r>
            <a:r>
              <a:rPr lang="it-IT" sz="1400" dirty="0" smtClean="0">
                <a:solidFill>
                  <a:srgbClr val="222222"/>
                </a:solidFill>
              </a:rPr>
              <a:t> </a:t>
            </a:r>
            <a:r>
              <a:rPr lang="it-IT" sz="1400" dirty="0" err="1" smtClean="0">
                <a:solidFill>
                  <a:srgbClr val="222222"/>
                </a:solidFill>
              </a:rPr>
              <a:t>modules</a:t>
            </a:r>
            <a:endParaRPr lang="it-IT" sz="1400" dirty="0">
              <a:solidFill>
                <a:srgbClr val="222222"/>
              </a:solidFill>
            </a:endParaRPr>
          </a:p>
          <a:p>
            <a:pPr fontAlgn="base">
              <a:spcBef>
                <a:spcPts val="600"/>
              </a:spcBef>
              <a:buFont typeface="Arial"/>
              <a:buChar char="•"/>
            </a:pPr>
            <a:r>
              <a:rPr lang="it-IT" sz="1400" dirty="0" smtClean="0">
                <a:solidFill>
                  <a:srgbClr val="222222"/>
                </a:solidFill>
              </a:rPr>
              <a:t> 0.5 </a:t>
            </a:r>
            <a:r>
              <a:rPr lang="it-IT" sz="1400" dirty="0">
                <a:solidFill>
                  <a:srgbClr val="222222"/>
                </a:solidFill>
              </a:rPr>
              <a:t>and 2 </a:t>
            </a:r>
            <a:r>
              <a:rPr lang="it-IT" sz="1400" dirty="0" err="1">
                <a:solidFill>
                  <a:srgbClr val="222222"/>
                </a:solidFill>
              </a:rPr>
              <a:t>Vpp</a:t>
            </a:r>
            <a:r>
              <a:rPr lang="it-IT" sz="1400" dirty="0">
                <a:solidFill>
                  <a:srgbClr val="222222"/>
                </a:solidFill>
              </a:rPr>
              <a:t> </a:t>
            </a:r>
            <a:r>
              <a:rPr lang="it-IT" sz="1400" dirty="0" err="1">
                <a:solidFill>
                  <a:srgbClr val="222222"/>
                </a:solidFill>
              </a:rPr>
              <a:t>selectable</a:t>
            </a:r>
            <a:r>
              <a:rPr lang="it-IT" sz="1400" dirty="0">
                <a:solidFill>
                  <a:srgbClr val="222222"/>
                </a:solidFill>
              </a:rPr>
              <a:t> input </a:t>
            </a:r>
            <a:r>
              <a:rPr lang="it-IT" sz="1400" dirty="0" err="1">
                <a:solidFill>
                  <a:srgbClr val="222222"/>
                </a:solidFill>
              </a:rPr>
              <a:t>dynamic</a:t>
            </a:r>
            <a:r>
              <a:rPr lang="it-IT" sz="1400" dirty="0">
                <a:solidFill>
                  <a:srgbClr val="222222"/>
                </a:solidFill>
              </a:rPr>
              <a:t> </a:t>
            </a:r>
            <a:r>
              <a:rPr lang="it-IT" sz="1400" dirty="0" err="1">
                <a:solidFill>
                  <a:srgbClr val="222222"/>
                </a:solidFill>
              </a:rPr>
              <a:t>range</a:t>
            </a:r>
            <a:r>
              <a:rPr lang="it-IT" sz="1400" dirty="0">
                <a:solidFill>
                  <a:srgbClr val="222222"/>
                </a:solidFill>
              </a:rPr>
              <a:t> </a:t>
            </a:r>
            <a:endParaRPr lang="it-IT" sz="1400" dirty="0" smtClean="0">
              <a:solidFill>
                <a:srgbClr val="222222"/>
              </a:solidFill>
            </a:endParaRPr>
          </a:p>
          <a:p>
            <a:pPr fontAlgn="base">
              <a:spcBef>
                <a:spcPts val="600"/>
              </a:spcBef>
              <a:buFont typeface="Arial"/>
              <a:buChar char="•"/>
            </a:pPr>
            <a:r>
              <a:rPr lang="it-IT" sz="1400" dirty="0" smtClean="0">
                <a:solidFill>
                  <a:srgbClr val="222222"/>
                </a:solidFill>
              </a:rPr>
              <a:t> VME64/VME64X</a:t>
            </a:r>
            <a:r>
              <a:rPr lang="it-IT" sz="1400" dirty="0">
                <a:solidFill>
                  <a:srgbClr val="222222"/>
                </a:solidFill>
              </a:rPr>
              <a:t>, USB and Optical Link </a:t>
            </a:r>
            <a:r>
              <a:rPr lang="it-IT" sz="1400" dirty="0" err="1">
                <a:solidFill>
                  <a:srgbClr val="222222"/>
                </a:solidFill>
              </a:rPr>
              <a:t>communication</a:t>
            </a:r>
            <a:r>
              <a:rPr lang="it-IT" sz="1400" dirty="0">
                <a:solidFill>
                  <a:srgbClr val="222222"/>
                </a:solidFill>
              </a:rPr>
              <a:t> </a:t>
            </a:r>
            <a:r>
              <a:rPr lang="it-IT" sz="1400" dirty="0" err="1">
                <a:solidFill>
                  <a:srgbClr val="222222"/>
                </a:solidFill>
              </a:rPr>
              <a:t>interfaces</a:t>
            </a:r>
            <a:endParaRPr lang="it-IT" sz="1400" dirty="0">
              <a:solidFill>
                <a:srgbClr val="222222"/>
              </a:solidFill>
            </a:endParaRPr>
          </a:p>
          <a:p>
            <a:pPr fontAlgn="base">
              <a:spcBef>
                <a:spcPts val="600"/>
              </a:spcBef>
              <a:buFont typeface="Arial"/>
              <a:buChar char="•"/>
            </a:pPr>
            <a:r>
              <a:rPr lang="it-IT" sz="1400" dirty="0" smtClean="0">
                <a:solidFill>
                  <a:srgbClr val="222222"/>
                </a:solidFill>
              </a:rPr>
              <a:t> Multi-</a:t>
            </a:r>
            <a:r>
              <a:rPr lang="it-IT" sz="1400" dirty="0" err="1" smtClean="0">
                <a:solidFill>
                  <a:srgbClr val="222222"/>
                </a:solidFill>
              </a:rPr>
              <a:t>board</a:t>
            </a:r>
            <a:r>
              <a:rPr lang="it-IT" sz="1400" dirty="0" smtClean="0">
                <a:solidFill>
                  <a:srgbClr val="222222"/>
                </a:solidFill>
              </a:rPr>
              <a:t> </a:t>
            </a:r>
            <a:r>
              <a:rPr lang="it-IT" sz="1400" dirty="0" err="1">
                <a:solidFill>
                  <a:srgbClr val="222222"/>
                </a:solidFill>
              </a:rPr>
              <a:t>synchronization</a:t>
            </a:r>
            <a:r>
              <a:rPr lang="it-IT" sz="1400" dirty="0">
                <a:solidFill>
                  <a:srgbClr val="222222"/>
                </a:solidFill>
              </a:rPr>
              <a:t> </a:t>
            </a:r>
            <a:r>
              <a:rPr lang="it-IT" sz="1400" dirty="0" err="1">
                <a:solidFill>
                  <a:srgbClr val="222222"/>
                </a:solidFill>
              </a:rPr>
              <a:t>features</a:t>
            </a:r>
            <a:endParaRPr lang="it-IT" sz="1400" dirty="0">
              <a:solidFill>
                <a:srgbClr val="222222"/>
              </a:solidFill>
            </a:endParaRPr>
          </a:p>
          <a:p>
            <a:pPr fontAlgn="base">
              <a:spcBef>
                <a:spcPts val="600"/>
              </a:spcBef>
              <a:buFont typeface="Arial"/>
              <a:buChar char="•"/>
            </a:pPr>
            <a:r>
              <a:rPr lang="it-IT" sz="1400" dirty="0" smtClean="0">
                <a:solidFill>
                  <a:srgbClr val="222222"/>
                </a:solidFill>
              </a:rPr>
              <a:t> Daisy </a:t>
            </a:r>
            <a:r>
              <a:rPr lang="it-IT" sz="1400" dirty="0" err="1">
                <a:solidFill>
                  <a:srgbClr val="222222"/>
                </a:solidFill>
              </a:rPr>
              <a:t>chain</a:t>
            </a:r>
            <a:r>
              <a:rPr lang="it-IT" sz="1400" dirty="0">
                <a:solidFill>
                  <a:srgbClr val="222222"/>
                </a:solidFill>
              </a:rPr>
              <a:t> </a:t>
            </a:r>
            <a:r>
              <a:rPr lang="it-IT" sz="1400" dirty="0" err="1">
                <a:solidFill>
                  <a:srgbClr val="222222"/>
                </a:solidFill>
              </a:rPr>
              <a:t>capability</a:t>
            </a:r>
            <a:endParaRPr lang="it-IT" sz="1400" dirty="0">
              <a:solidFill>
                <a:srgbClr val="222222"/>
              </a:solidFill>
            </a:endParaRPr>
          </a:p>
          <a:p>
            <a:pPr fontAlgn="base">
              <a:spcBef>
                <a:spcPts val="600"/>
              </a:spcBef>
              <a:buFont typeface="Arial"/>
              <a:buChar char="•"/>
            </a:pPr>
            <a:r>
              <a:rPr lang="it-IT" sz="1400" dirty="0" smtClean="0">
                <a:solidFill>
                  <a:srgbClr val="222222"/>
                </a:solidFill>
              </a:rPr>
              <a:t> Demo </a:t>
            </a:r>
            <a:r>
              <a:rPr lang="it-IT" sz="1400" dirty="0">
                <a:solidFill>
                  <a:srgbClr val="222222"/>
                </a:solidFill>
              </a:rPr>
              <a:t>software </a:t>
            </a:r>
            <a:r>
              <a:rPr lang="it-IT" sz="1400" dirty="0" err="1">
                <a:solidFill>
                  <a:srgbClr val="222222"/>
                </a:solidFill>
              </a:rPr>
              <a:t>tools</a:t>
            </a:r>
            <a:r>
              <a:rPr lang="it-IT" sz="1400" dirty="0">
                <a:solidFill>
                  <a:srgbClr val="222222"/>
                </a:solidFill>
              </a:rPr>
              <a:t>, DPP Control Software, C and </a:t>
            </a:r>
            <a:r>
              <a:rPr lang="it-IT" sz="1400" dirty="0" err="1">
                <a:solidFill>
                  <a:srgbClr val="222222"/>
                </a:solidFill>
              </a:rPr>
              <a:t>LabVIEW</a:t>
            </a:r>
            <a:r>
              <a:rPr lang="it-IT" sz="1400" dirty="0">
                <a:solidFill>
                  <a:srgbClr val="222222"/>
                </a:solidFill>
              </a:rPr>
              <a:t> </a:t>
            </a:r>
            <a:r>
              <a:rPr lang="it-IT" sz="1400" dirty="0" err="1" smtClean="0">
                <a:solidFill>
                  <a:srgbClr val="222222"/>
                </a:solidFill>
              </a:rPr>
              <a:t>libraries</a:t>
            </a:r>
            <a:endParaRPr lang="it-IT" sz="1400" dirty="0" smtClean="0">
              <a:solidFill>
                <a:srgbClr val="222222"/>
              </a:solidFill>
            </a:endParaRPr>
          </a:p>
          <a:p>
            <a:pPr fontAlgn="base">
              <a:spcBef>
                <a:spcPts val="600"/>
              </a:spcBef>
              <a:buFont typeface="Arial"/>
              <a:buChar char="•"/>
            </a:pPr>
            <a:r>
              <a:rPr lang="it-IT" sz="1400" dirty="0" smtClean="0">
                <a:solidFill>
                  <a:srgbClr val="222222"/>
                </a:solidFill>
              </a:rPr>
              <a:t> </a:t>
            </a:r>
            <a:r>
              <a:rPr lang="it-IT" sz="1400" dirty="0" err="1" smtClean="0">
                <a:solidFill>
                  <a:srgbClr val="222222"/>
                </a:solidFill>
              </a:rPr>
              <a:t>Algorithms</a:t>
            </a:r>
            <a:r>
              <a:rPr lang="it-IT" sz="1400" dirty="0" smtClean="0">
                <a:solidFill>
                  <a:srgbClr val="222222"/>
                </a:solidFill>
              </a:rPr>
              <a:t> </a:t>
            </a:r>
            <a:r>
              <a:rPr lang="it-IT" sz="1400" dirty="0">
                <a:solidFill>
                  <a:srgbClr val="222222"/>
                </a:solidFill>
              </a:rPr>
              <a:t>for Digital </a:t>
            </a:r>
            <a:r>
              <a:rPr lang="it-IT" sz="1400" dirty="0" err="1">
                <a:solidFill>
                  <a:srgbClr val="222222"/>
                </a:solidFill>
              </a:rPr>
              <a:t>Pulse</a:t>
            </a:r>
            <a:r>
              <a:rPr lang="it-IT" sz="1400" dirty="0">
                <a:solidFill>
                  <a:srgbClr val="222222"/>
                </a:solidFill>
              </a:rPr>
              <a:t> Processing</a:t>
            </a:r>
          </a:p>
          <a:p>
            <a:pPr marL="1143000" lvl="2" indent="-228600" fontAlgn="base">
              <a:spcBef>
                <a:spcPts val="600"/>
              </a:spcBef>
              <a:buFont typeface="Arial"/>
              <a:buChar char="•"/>
            </a:pPr>
            <a:r>
              <a:rPr lang="it-IT" sz="1400" dirty="0" err="1">
                <a:solidFill>
                  <a:srgbClr val="000000"/>
                </a:solidFill>
              </a:rPr>
              <a:t>Pulse</a:t>
            </a:r>
            <a:r>
              <a:rPr lang="it-IT" sz="1400" dirty="0">
                <a:solidFill>
                  <a:srgbClr val="000000"/>
                </a:solidFill>
              </a:rPr>
              <a:t> </a:t>
            </a:r>
            <a:r>
              <a:rPr lang="it-IT" sz="1400" dirty="0" err="1">
                <a:solidFill>
                  <a:srgbClr val="000000"/>
                </a:solidFill>
              </a:rPr>
              <a:t>Height</a:t>
            </a:r>
            <a:r>
              <a:rPr lang="it-IT" sz="1400" dirty="0">
                <a:solidFill>
                  <a:srgbClr val="000000"/>
                </a:solidFill>
              </a:rPr>
              <a:t> Analysis (DPP-PHA)</a:t>
            </a:r>
          </a:p>
          <a:p>
            <a:pPr marL="1143000" lvl="2" indent="-228600" fontAlgn="base">
              <a:spcBef>
                <a:spcPts val="600"/>
              </a:spcBef>
              <a:buFont typeface="Arial"/>
              <a:buChar char="•"/>
            </a:pPr>
            <a:r>
              <a:rPr lang="it-IT" sz="1400" dirty="0" err="1">
                <a:solidFill>
                  <a:srgbClr val="000000"/>
                </a:solidFill>
              </a:rPr>
              <a:t>Pulse</a:t>
            </a:r>
            <a:r>
              <a:rPr lang="it-IT" sz="1400" dirty="0">
                <a:solidFill>
                  <a:srgbClr val="000000"/>
                </a:solidFill>
              </a:rPr>
              <a:t> </a:t>
            </a:r>
            <a:r>
              <a:rPr lang="it-IT" sz="1400" dirty="0" err="1">
                <a:solidFill>
                  <a:srgbClr val="000000"/>
                </a:solidFill>
              </a:rPr>
              <a:t>Shape</a:t>
            </a:r>
            <a:r>
              <a:rPr lang="it-IT" sz="1400" dirty="0">
                <a:solidFill>
                  <a:srgbClr val="000000"/>
                </a:solidFill>
              </a:rPr>
              <a:t> </a:t>
            </a:r>
            <a:r>
              <a:rPr lang="it-IT" sz="1400" dirty="0" err="1">
                <a:solidFill>
                  <a:srgbClr val="000000"/>
                </a:solidFill>
              </a:rPr>
              <a:t>Discrimination</a:t>
            </a:r>
            <a:r>
              <a:rPr lang="it-IT" sz="1400" dirty="0">
                <a:solidFill>
                  <a:srgbClr val="000000"/>
                </a:solidFill>
              </a:rPr>
              <a:t> (DPP-PSD</a:t>
            </a:r>
            <a:r>
              <a:rPr lang="it-IT" sz="1400" dirty="0" smtClean="0">
                <a:solidFill>
                  <a:srgbClr val="000000"/>
                </a:solidFill>
              </a:rPr>
              <a:t>)</a:t>
            </a:r>
            <a:endParaRPr lang="it-IT" sz="1400" dirty="0">
              <a:solidFill>
                <a:srgbClr val="000000"/>
              </a:solidFill>
            </a:endParaRPr>
          </a:p>
        </p:txBody>
      </p:sp>
      <p:sp>
        <p:nvSpPr>
          <p:cNvPr id="11"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Waveform Digitizers</a:t>
            </a:r>
            <a:endParaRPr lang="en-US" sz="2400" dirty="0">
              <a:solidFill>
                <a:srgbClr val="000000"/>
              </a:solidFill>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661" y="1064248"/>
            <a:ext cx="3358051" cy="3397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9268" y="4653141"/>
            <a:ext cx="2808933" cy="97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03202" y="735599"/>
            <a:ext cx="5989108" cy="769441"/>
          </a:xfrm>
          <a:prstGeom prst="rect">
            <a:avLst/>
          </a:prstGeom>
          <a:noFill/>
        </p:spPr>
        <p:txBody>
          <a:bodyPr wrap="square" rtlCol="0">
            <a:spAutoFit/>
          </a:bodyPr>
          <a:lstStyle/>
          <a:p>
            <a:r>
              <a:rPr lang="en-US" sz="2800" dirty="0" smtClean="0">
                <a:solidFill>
                  <a:srgbClr val="C00000"/>
                </a:solidFill>
              </a:rPr>
              <a:t>730/725 Digitizer Family</a:t>
            </a:r>
          </a:p>
          <a:p>
            <a:r>
              <a:rPr lang="en-US" sz="1600" dirty="0" smtClean="0">
                <a:solidFill>
                  <a:srgbClr val="000000"/>
                </a:solidFill>
              </a:rPr>
              <a:t>14-bit 500/250 MS/s Digitizer</a:t>
            </a:r>
            <a:endParaRPr lang="en-US" sz="1600" dirty="0">
              <a:solidFill>
                <a:srgbClr val="000000"/>
              </a:solidFill>
            </a:endParaRPr>
          </a:p>
        </p:txBody>
      </p:sp>
      <p:pic>
        <p:nvPicPr>
          <p:cNvPr id="17412" name="Picture 4" descr="C:\Users\Marco\Desktop\DPP-PHA_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7290" y="4833902"/>
            <a:ext cx="809033" cy="60677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caen.it/documents/work_EcommerceProduct/770/DPP-PSD_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8129" y="4850006"/>
            <a:ext cx="809419" cy="610099"/>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p:cNvSpPr txBox="1"/>
          <p:nvPr/>
        </p:nvSpPr>
        <p:spPr>
          <a:xfrm>
            <a:off x="1285786" y="5301208"/>
            <a:ext cx="3005951" cy="369332"/>
          </a:xfrm>
          <a:prstGeom prst="rect">
            <a:avLst/>
          </a:prstGeom>
          <a:noFill/>
        </p:spPr>
        <p:txBody>
          <a:bodyPr wrap="none" rtlCol="0">
            <a:spAutoFit/>
          </a:bodyPr>
          <a:lstStyle/>
          <a:p>
            <a:r>
              <a:rPr lang="it-IT" b="1" dirty="0" err="1" smtClean="0">
                <a:solidFill>
                  <a:srgbClr val="C00000"/>
                </a:solidFill>
                <a:latin typeface="inherit"/>
              </a:rPr>
              <a:t>Outstanding</a:t>
            </a:r>
            <a:r>
              <a:rPr lang="it-IT" b="1" dirty="0" smtClean="0">
                <a:solidFill>
                  <a:srgbClr val="C00000"/>
                </a:solidFill>
                <a:latin typeface="inherit"/>
              </a:rPr>
              <a:t> performance</a:t>
            </a:r>
            <a:endParaRPr lang="en-US" b="1" dirty="0">
              <a:solidFill>
                <a:srgbClr val="C00000"/>
              </a:solidFill>
            </a:endParaRPr>
          </a:p>
        </p:txBody>
      </p:sp>
    </p:spTree>
    <p:extLst>
      <p:ext uri="{BB962C8B-B14F-4D97-AF65-F5344CB8AC3E}">
        <p14:creationId xmlns:p14="http://schemas.microsoft.com/office/powerpoint/2010/main" val="3022322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dirty="0">
                <a:solidFill>
                  <a:srgbClr val="000000"/>
                </a:solidFill>
              </a:rPr>
              <a:t>Reproduction, transfer, distribution of part or all of the contents in this document in any form without prior written permission of  CAEN </a:t>
            </a:r>
            <a:r>
              <a:rPr lang="en-US" sz="800" i="1" dirty="0" err="1">
                <a:solidFill>
                  <a:srgbClr val="000000"/>
                </a:solidFill>
              </a:rPr>
              <a:t>S.p.A</a:t>
            </a:r>
            <a:r>
              <a:rPr lang="en-US" sz="800" i="1" dirty="0">
                <a:solidFill>
                  <a:srgbClr val="000000"/>
                </a:solidFill>
              </a:rPr>
              <a:t>. is prohibited </a:t>
            </a:r>
          </a:p>
          <a:p>
            <a:pPr algn="ctr" eaLnBrk="1" hangingPunct="1"/>
            <a:endParaRPr lang="it-IT" sz="800" i="1" dirty="0">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12" name="CasellaDiTesto 11"/>
          <p:cNvSpPr txBox="1"/>
          <p:nvPr/>
        </p:nvSpPr>
        <p:spPr>
          <a:xfrm>
            <a:off x="335360" y="1541812"/>
            <a:ext cx="7968885" cy="3262432"/>
          </a:xfrm>
          <a:prstGeom prst="rect">
            <a:avLst/>
          </a:prstGeom>
          <a:noFill/>
        </p:spPr>
        <p:txBody>
          <a:bodyPr wrap="square" rtlCol="0">
            <a:spAutoFit/>
          </a:bodyPr>
          <a:lstStyle/>
          <a:p>
            <a:pPr fontAlgn="base">
              <a:spcBef>
                <a:spcPts val="600"/>
              </a:spcBef>
            </a:pPr>
            <a:r>
              <a:rPr lang="it-IT" dirty="0" err="1" smtClean="0">
                <a:solidFill>
                  <a:srgbClr val="222222"/>
                </a:solidFill>
              </a:rPr>
              <a:t>Overview</a:t>
            </a:r>
            <a:r>
              <a:rPr lang="it-IT" dirty="0" smtClean="0">
                <a:solidFill>
                  <a:srgbClr val="222222"/>
                </a:solidFill>
              </a:rPr>
              <a:t>: </a:t>
            </a:r>
          </a:p>
          <a:p>
            <a:pPr fontAlgn="base">
              <a:spcBef>
                <a:spcPts val="600"/>
              </a:spcBef>
              <a:buFont typeface="Arial"/>
              <a:buChar char="•"/>
            </a:pPr>
            <a:r>
              <a:rPr lang="it-IT" sz="1400" dirty="0" smtClean="0">
                <a:solidFill>
                  <a:srgbClr val="222222"/>
                </a:solidFill>
              </a:rPr>
              <a:t> 1024 </a:t>
            </a:r>
            <a:r>
              <a:rPr lang="it-IT" sz="1400" dirty="0" err="1">
                <a:solidFill>
                  <a:srgbClr val="222222"/>
                </a:solidFill>
              </a:rPr>
              <a:t>samples</a:t>
            </a:r>
            <a:r>
              <a:rPr lang="it-IT" sz="1400" dirty="0">
                <a:solidFill>
                  <a:srgbClr val="222222"/>
                </a:solidFill>
              </a:rPr>
              <a:t> per </a:t>
            </a:r>
            <a:r>
              <a:rPr lang="it-IT" sz="1400" dirty="0" err="1">
                <a:solidFill>
                  <a:srgbClr val="222222"/>
                </a:solidFill>
              </a:rPr>
              <a:t>event</a:t>
            </a:r>
            <a:endParaRPr lang="it-IT" sz="1400" dirty="0">
              <a:solidFill>
                <a:srgbClr val="222222"/>
              </a:solidFill>
            </a:endParaRPr>
          </a:p>
          <a:p>
            <a:pPr fontAlgn="base">
              <a:spcBef>
                <a:spcPts val="600"/>
              </a:spcBef>
              <a:buFont typeface="Arial"/>
              <a:buChar char="•"/>
            </a:pPr>
            <a:r>
              <a:rPr lang="it-IT" sz="1400" dirty="0" smtClean="0">
                <a:solidFill>
                  <a:srgbClr val="222222"/>
                </a:solidFill>
              </a:rPr>
              <a:t> VME64/VME64X </a:t>
            </a:r>
            <a:r>
              <a:rPr lang="it-IT" sz="1400" dirty="0">
                <a:solidFill>
                  <a:srgbClr val="222222"/>
                </a:solidFill>
              </a:rPr>
              <a:t>(32 </a:t>
            </a:r>
            <a:r>
              <a:rPr lang="it-IT" sz="1400" dirty="0" err="1">
                <a:solidFill>
                  <a:srgbClr val="222222"/>
                </a:solidFill>
              </a:rPr>
              <a:t>ch</a:t>
            </a:r>
            <a:r>
              <a:rPr lang="it-IT" sz="1400" dirty="0">
                <a:solidFill>
                  <a:srgbClr val="222222"/>
                </a:solidFill>
              </a:rPr>
              <a:t>.), NIM (16 </a:t>
            </a:r>
            <a:r>
              <a:rPr lang="it-IT" sz="1400" dirty="0" err="1">
                <a:solidFill>
                  <a:srgbClr val="222222"/>
                </a:solidFill>
              </a:rPr>
              <a:t>ch</a:t>
            </a:r>
            <a:r>
              <a:rPr lang="it-IT" sz="1400" dirty="0">
                <a:solidFill>
                  <a:srgbClr val="222222"/>
                </a:solidFill>
              </a:rPr>
              <a:t>.) and Desktop (16 </a:t>
            </a:r>
            <a:r>
              <a:rPr lang="it-IT" sz="1400" dirty="0" err="1">
                <a:solidFill>
                  <a:srgbClr val="222222"/>
                </a:solidFill>
              </a:rPr>
              <a:t>ch</a:t>
            </a:r>
            <a:r>
              <a:rPr lang="it-IT" sz="1400" dirty="0">
                <a:solidFill>
                  <a:srgbClr val="222222"/>
                </a:solidFill>
              </a:rPr>
              <a:t>.) </a:t>
            </a:r>
            <a:r>
              <a:rPr lang="it-IT" sz="1400" dirty="0" err="1">
                <a:solidFill>
                  <a:srgbClr val="222222"/>
                </a:solidFill>
              </a:rPr>
              <a:t>modules</a:t>
            </a:r>
            <a:endParaRPr lang="it-IT" sz="1400" dirty="0">
              <a:solidFill>
                <a:srgbClr val="222222"/>
              </a:solidFill>
            </a:endParaRPr>
          </a:p>
          <a:p>
            <a:pPr fontAlgn="base">
              <a:spcBef>
                <a:spcPts val="600"/>
              </a:spcBef>
              <a:buFont typeface="Arial"/>
              <a:buChar char="•"/>
            </a:pPr>
            <a:r>
              <a:rPr lang="it-IT" sz="1400" dirty="0" smtClean="0">
                <a:solidFill>
                  <a:srgbClr val="222222"/>
                </a:solidFill>
              </a:rPr>
              <a:t> Special </a:t>
            </a:r>
            <a:r>
              <a:rPr lang="it-IT" sz="1400" dirty="0" err="1">
                <a:solidFill>
                  <a:srgbClr val="222222"/>
                </a:solidFill>
              </a:rPr>
              <a:t>analog</a:t>
            </a:r>
            <a:r>
              <a:rPr lang="it-IT" sz="1400" dirty="0">
                <a:solidFill>
                  <a:srgbClr val="222222"/>
                </a:solidFill>
              </a:rPr>
              <a:t> </a:t>
            </a:r>
            <a:r>
              <a:rPr lang="it-IT" sz="1400" dirty="0" err="1">
                <a:solidFill>
                  <a:srgbClr val="222222"/>
                </a:solidFill>
              </a:rPr>
              <a:t>inputs</a:t>
            </a:r>
            <a:r>
              <a:rPr lang="it-IT" sz="1400" dirty="0">
                <a:solidFill>
                  <a:srgbClr val="222222"/>
                </a:solidFill>
              </a:rPr>
              <a:t> </a:t>
            </a:r>
            <a:r>
              <a:rPr lang="it-IT" sz="1400" dirty="0" smtClean="0">
                <a:solidFill>
                  <a:srgbClr val="222222"/>
                </a:solidFill>
              </a:rPr>
              <a:t>for fast trigger</a:t>
            </a:r>
          </a:p>
          <a:p>
            <a:pPr fontAlgn="base">
              <a:spcBef>
                <a:spcPts val="600"/>
              </a:spcBef>
              <a:buFont typeface="Arial"/>
              <a:buChar char="•"/>
            </a:pPr>
            <a:r>
              <a:rPr lang="it-IT" sz="1400" dirty="0">
                <a:solidFill>
                  <a:srgbClr val="222222"/>
                </a:solidFill>
              </a:rPr>
              <a:t> </a:t>
            </a:r>
            <a:r>
              <a:rPr lang="it-IT" sz="1400" dirty="0" smtClean="0">
                <a:solidFill>
                  <a:srgbClr val="222222"/>
                </a:solidFill>
              </a:rPr>
              <a:t>1 </a:t>
            </a:r>
            <a:r>
              <a:rPr lang="it-IT" sz="1400" dirty="0" err="1">
                <a:solidFill>
                  <a:srgbClr val="222222"/>
                </a:solidFill>
              </a:rPr>
              <a:t>Vpp</a:t>
            </a:r>
            <a:r>
              <a:rPr lang="it-IT" sz="1400" dirty="0">
                <a:solidFill>
                  <a:srgbClr val="222222"/>
                </a:solidFill>
              </a:rPr>
              <a:t> input </a:t>
            </a:r>
            <a:r>
              <a:rPr lang="it-IT" sz="1400" dirty="0" err="1">
                <a:solidFill>
                  <a:srgbClr val="222222"/>
                </a:solidFill>
              </a:rPr>
              <a:t>dynamic</a:t>
            </a:r>
            <a:r>
              <a:rPr lang="it-IT" sz="1400" dirty="0">
                <a:solidFill>
                  <a:srgbClr val="222222"/>
                </a:solidFill>
              </a:rPr>
              <a:t> </a:t>
            </a:r>
            <a:r>
              <a:rPr lang="it-IT" sz="1400" dirty="0" err="1">
                <a:solidFill>
                  <a:srgbClr val="222222"/>
                </a:solidFill>
              </a:rPr>
              <a:t>range</a:t>
            </a:r>
            <a:r>
              <a:rPr lang="it-IT" sz="1400" dirty="0">
                <a:solidFill>
                  <a:srgbClr val="222222"/>
                </a:solidFill>
              </a:rPr>
              <a:t> with </a:t>
            </a:r>
            <a:r>
              <a:rPr lang="it-IT" sz="1400" dirty="0" err="1">
                <a:solidFill>
                  <a:srgbClr val="222222"/>
                </a:solidFill>
              </a:rPr>
              <a:t>programmable</a:t>
            </a:r>
            <a:r>
              <a:rPr lang="it-IT" sz="1400" dirty="0">
                <a:solidFill>
                  <a:srgbClr val="222222"/>
                </a:solidFill>
              </a:rPr>
              <a:t> DC offset </a:t>
            </a:r>
          </a:p>
          <a:p>
            <a:pPr fontAlgn="base">
              <a:spcBef>
                <a:spcPts val="600"/>
              </a:spcBef>
              <a:buFont typeface="Arial"/>
              <a:buChar char="•"/>
            </a:pPr>
            <a:r>
              <a:rPr lang="it-IT" sz="1400" dirty="0" smtClean="0">
                <a:solidFill>
                  <a:srgbClr val="222222"/>
                </a:solidFill>
              </a:rPr>
              <a:t> VME64/VME64X</a:t>
            </a:r>
            <a:r>
              <a:rPr lang="it-IT" sz="1400" dirty="0">
                <a:solidFill>
                  <a:srgbClr val="222222"/>
                </a:solidFill>
              </a:rPr>
              <a:t>, USB and Optical Link </a:t>
            </a:r>
            <a:r>
              <a:rPr lang="it-IT" sz="1400" dirty="0" err="1">
                <a:solidFill>
                  <a:srgbClr val="222222"/>
                </a:solidFill>
              </a:rPr>
              <a:t>communication</a:t>
            </a:r>
            <a:r>
              <a:rPr lang="it-IT" sz="1400" dirty="0">
                <a:solidFill>
                  <a:srgbClr val="222222"/>
                </a:solidFill>
              </a:rPr>
              <a:t> </a:t>
            </a:r>
            <a:r>
              <a:rPr lang="it-IT" sz="1400" dirty="0" err="1">
                <a:solidFill>
                  <a:srgbClr val="222222"/>
                </a:solidFill>
              </a:rPr>
              <a:t>interfaces</a:t>
            </a:r>
            <a:endParaRPr lang="it-IT" sz="1400" dirty="0">
              <a:solidFill>
                <a:srgbClr val="222222"/>
              </a:solidFill>
            </a:endParaRPr>
          </a:p>
          <a:p>
            <a:pPr fontAlgn="base">
              <a:spcBef>
                <a:spcPts val="600"/>
              </a:spcBef>
              <a:buFont typeface="Arial"/>
              <a:buChar char="•"/>
            </a:pPr>
            <a:r>
              <a:rPr lang="it-IT" sz="1400" dirty="0" smtClean="0">
                <a:solidFill>
                  <a:srgbClr val="222222"/>
                </a:solidFill>
              </a:rPr>
              <a:t> Multi-</a:t>
            </a:r>
            <a:r>
              <a:rPr lang="it-IT" sz="1400" dirty="0" err="1" smtClean="0">
                <a:solidFill>
                  <a:srgbClr val="222222"/>
                </a:solidFill>
              </a:rPr>
              <a:t>board</a:t>
            </a:r>
            <a:r>
              <a:rPr lang="it-IT" sz="1400" dirty="0" smtClean="0">
                <a:solidFill>
                  <a:srgbClr val="222222"/>
                </a:solidFill>
              </a:rPr>
              <a:t> </a:t>
            </a:r>
            <a:r>
              <a:rPr lang="it-IT" sz="1400" dirty="0" err="1">
                <a:solidFill>
                  <a:srgbClr val="222222"/>
                </a:solidFill>
              </a:rPr>
              <a:t>synchronization</a:t>
            </a:r>
            <a:r>
              <a:rPr lang="it-IT" sz="1400" dirty="0">
                <a:solidFill>
                  <a:srgbClr val="222222"/>
                </a:solidFill>
              </a:rPr>
              <a:t> </a:t>
            </a:r>
            <a:r>
              <a:rPr lang="it-IT" sz="1400" dirty="0" err="1">
                <a:solidFill>
                  <a:srgbClr val="222222"/>
                </a:solidFill>
              </a:rPr>
              <a:t>features</a:t>
            </a:r>
            <a:endParaRPr lang="it-IT" sz="1400" dirty="0">
              <a:solidFill>
                <a:srgbClr val="222222"/>
              </a:solidFill>
            </a:endParaRPr>
          </a:p>
          <a:p>
            <a:pPr fontAlgn="base">
              <a:spcBef>
                <a:spcPts val="600"/>
              </a:spcBef>
              <a:buFont typeface="Arial"/>
              <a:buChar char="•"/>
            </a:pPr>
            <a:r>
              <a:rPr lang="it-IT" sz="1400" dirty="0" smtClean="0">
                <a:solidFill>
                  <a:srgbClr val="222222"/>
                </a:solidFill>
              </a:rPr>
              <a:t> 16 </a:t>
            </a:r>
            <a:r>
              <a:rPr lang="it-IT" sz="1400" dirty="0" err="1">
                <a:solidFill>
                  <a:srgbClr val="222222"/>
                </a:solidFill>
              </a:rPr>
              <a:t>programmable</a:t>
            </a:r>
            <a:r>
              <a:rPr lang="it-IT" sz="1400" dirty="0">
                <a:solidFill>
                  <a:srgbClr val="222222"/>
                </a:solidFill>
              </a:rPr>
              <a:t> LVDS I/Os</a:t>
            </a:r>
          </a:p>
          <a:p>
            <a:pPr fontAlgn="base">
              <a:spcBef>
                <a:spcPts val="600"/>
              </a:spcBef>
              <a:buFont typeface="Arial"/>
              <a:buChar char="•"/>
            </a:pPr>
            <a:r>
              <a:rPr lang="it-IT" sz="1400" dirty="0" smtClean="0">
                <a:solidFill>
                  <a:srgbClr val="222222"/>
                </a:solidFill>
              </a:rPr>
              <a:t> Daisy </a:t>
            </a:r>
            <a:r>
              <a:rPr lang="it-IT" sz="1400" dirty="0" err="1">
                <a:solidFill>
                  <a:srgbClr val="222222"/>
                </a:solidFill>
              </a:rPr>
              <a:t>chain</a:t>
            </a:r>
            <a:r>
              <a:rPr lang="it-IT" sz="1400" dirty="0">
                <a:solidFill>
                  <a:srgbClr val="222222"/>
                </a:solidFill>
              </a:rPr>
              <a:t> </a:t>
            </a:r>
            <a:r>
              <a:rPr lang="it-IT" sz="1400" dirty="0" err="1">
                <a:solidFill>
                  <a:srgbClr val="222222"/>
                </a:solidFill>
              </a:rPr>
              <a:t>capability</a:t>
            </a:r>
            <a:endParaRPr lang="it-IT" sz="1400" dirty="0">
              <a:solidFill>
                <a:srgbClr val="222222"/>
              </a:solidFill>
            </a:endParaRPr>
          </a:p>
          <a:p>
            <a:pPr fontAlgn="base">
              <a:spcBef>
                <a:spcPts val="600"/>
              </a:spcBef>
              <a:buFont typeface="Arial"/>
              <a:buChar char="•"/>
            </a:pPr>
            <a:r>
              <a:rPr lang="it-IT" sz="1400" dirty="0" smtClean="0">
                <a:solidFill>
                  <a:srgbClr val="222222"/>
                </a:solidFill>
              </a:rPr>
              <a:t> Demo </a:t>
            </a:r>
            <a:r>
              <a:rPr lang="it-IT" sz="1400" dirty="0">
                <a:solidFill>
                  <a:srgbClr val="222222"/>
                </a:solidFill>
              </a:rPr>
              <a:t>software </a:t>
            </a:r>
            <a:r>
              <a:rPr lang="it-IT" sz="1400" dirty="0" err="1" smtClean="0">
                <a:solidFill>
                  <a:srgbClr val="222222"/>
                </a:solidFill>
              </a:rPr>
              <a:t>tools</a:t>
            </a:r>
            <a:r>
              <a:rPr lang="it-IT" sz="1400" dirty="0" smtClean="0">
                <a:solidFill>
                  <a:srgbClr val="222222"/>
                </a:solidFill>
              </a:rPr>
              <a:t>, </a:t>
            </a:r>
            <a:r>
              <a:rPr lang="it-IT" sz="1400" dirty="0">
                <a:solidFill>
                  <a:srgbClr val="222222"/>
                </a:solidFill>
              </a:rPr>
              <a:t>C and </a:t>
            </a:r>
            <a:r>
              <a:rPr lang="it-IT" sz="1400" dirty="0" err="1">
                <a:solidFill>
                  <a:srgbClr val="222222"/>
                </a:solidFill>
              </a:rPr>
              <a:t>LabVIEW</a:t>
            </a:r>
            <a:r>
              <a:rPr lang="it-IT" sz="1400" dirty="0">
                <a:solidFill>
                  <a:srgbClr val="222222"/>
                </a:solidFill>
              </a:rPr>
              <a:t> </a:t>
            </a:r>
            <a:r>
              <a:rPr lang="it-IT" sz="1400" dirty="0" err="1">
                <a:solidFill>
                  <a:srgbClr val="222222"/>
                </a:solidFill>
              </a:rPr>
              <a:t>libraries</a:t>
            </a:r>
            <a:endParaRPr lang="it-IT" sz="1400" dirty="0">
              <a:solidFill>
                <a:srgbClr val="222222"/>
              </a:solidFill>
            </a:endParaRPr>
          </a:p>
          <a:p>
            <a:pPr fontAlgn="base">
              <a:spcBef>
                <a:spcPts val="600"/>
              </a:spcBef>
            </a:pPr>
            <a:endParaRPr lang="it-IT" sz="1200" dirty="0">
              <a:solidFill>
                <a:srgbClr val="222222"/>
              </a:solidFill>
              <a:latin typeface="inherit"/>
            </a:endParaRPr>
          </a:p>
        </p:txBody>
      </p:sp>
      <p:sp>
        <p:nvSpPr>
          <p:cNvPr id="11"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Waveform Digitizers</a:t>
            </a:r>
            <a:endParaRPr lang="en-US" sz="2400" dirty="0">
              <a:solidFill>
                <a:srgbClr val="000000"/>
              </a:solidFill>
            </a:endParaRPr>
          </a:p>
        </p:txBody>
      </p:sp>
      <p:sp>
        <p:nvSpPr>
          <p:cNvPr id="3" name="CasellaDiTesto 2"/>
          <p:cNvSpPr txBox="1"/>
          <p:nvPr/>
        </p:nvSpPr>
        <p:spPr>
          <a:xfrm>
            <a:off x="203200" y="735599"/>
            <a:ext cx="7620992" cy="769441"/>
          </a:xfrm>
          <a:prstGeom prst="rect">
            <a:avLst/>
          </a:prstGeom>
          <a:noFill/>
        </p:spPr>
        <p:txBody>
          <a:bodyPr wrap="square" rtlCol="0">
            <a:spAutoFit/>
          </a:bodyPr>
          <a:lstStyle/>
          <a:p>
            <a:r>
              <a:rPr lang="en-US" sz="2800" dirty="0" smtClean="0">
                <a:solidFill>
                  <a:srgbClr val="C00000"/>
                </a:solidFill>
              </a:rPr>
              <a:t>742 Digitizer Family</a:t>
            </a:r>
          </a:p>
          <a:p>
            <a:r>
              <a:rPr lang="en-US" sz="1600" dirty="0" smtClean="0">
                <a:solidFill>
                  <a:srgbClr val="000000"/>
                </a:solidFill>
              </a:rPr>
              <a:t>12-bit 5/2.5/1 </a:t>
            </a:r>
            <a:r>
              <a:rPr lang="en-US" sz="1600" dirty="0">
                <a:solidFill>
                  <a:srgbClr val="000000"/>
                </a:solidFill>
              </a:rPr>
              <a:t>G</a:t>
            </a:r>
            <a:r>
              <a:rPr lang="en-US" sz="1600" dirty="0" smtClean="0">
                <a:solidFill>
                  <a:srgbClr val="000000"/>
                </a:solidFill>
              </a:rPr>
              <a:t>S/s Switched Capacitor Array Digitizer</a:t>
            </a:r>
            <a:endParaRPr lang="en-US" sz="1600" dirty="0">
              <a:solidFill>
                <a:srgbClr val="000000"/>
              </a:solidFill>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393" y="980733"/>
            <a:ext cx="3359911" cy="3245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7975" y="4312775"/>
            <a:ext cx="3406492" cy="111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4862" y="4470511"/>
            <a:ext cx="1692113" cy="12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935147" y="4743362"/>
            <a:ext cx="3031599" cy="369332"/>
          </a:xfrm>
          <a:prstGeom prst="rect">
            <a:avLst/>
          </a:prstGeom>
          <a:noFill/>
        </p:spPr>
        <p:txBody>
          <a:bodyPr wrap="none" rtlCol="0">
            <a:spAutoFit/>
          </a:bodyPr>
          <a:lstStyle/>
          <a:p>
            <a:r>
              <a:rPr lang="it-IT" b="1" dirty="0" err="1">
                <a:solidFill>
                  <a:srgbClr val="C00000"/>
                </a:solidFill>
                <a:latin typeface="inherit"/>
              </a:rPr>
              <a:t>Based</a:t>
            </a:r>
            <a:r>
              <a:rPr lang="it-IT" b="1" dirty="0">
                <a:solidFill>
                  <a:srgbClr val="C00000"/>
                </a:solidFill>
                <a:latin typeface="inherit"/>
              </a:rPr>
              <a:t> on DRS4 chip (PSI)</a:t>
            </a:r>
            <a:endParaRPr lang="en-US" b="1" dirty="0">
              <a:solidFill>
                <a:srgbClr val="C00000"/>
              </a:solidFill>
            </a:endParaRPr>
          </a:p>
        </p:txBody>
      </p:sp>
    </p:spTree>
    <p:extLst>
      <p:ext uri="{BB962C8B-B14F-4D97-AF65-F5344CB8AC3E}">
        <p14:creationId xmlns:p14="http://schemas.microsoft.com/office/powerpoint/2010/main" val="3595266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dirty="0">
                <a:solidFill>
                  <a:srgbClr val="000000"/>
                </a:solidFill>
              </a:rPr>
              <a:t>Reproduction, transfer, distribution of part or all of the contents in this document in any form without prior written permission of  CAEN </a:t>
            </a:r>
            <a:r>
              <a:rPr lang="en-US" sz="800" i="1" dirty="0" err="1">
                <a:solidFill>
                  <a:srgbClr val="000000"/>
                </a:solidFill>
              </a:rPr>
              <a:t>S.p.A</a:t>
            </a:r>
            <a:r>
              <a:rPr lang="en-US" sz="800" i="1" dirty="0">
                <a:solidFill>
                  <a:srgbClr val="000000"/>
                </a:solidFill>
              </a:rPr>
              <a:t>. is prohibited </a:t>
            </a:r>
          </a:p>
          <a:p>
            <a:pPr algn="ctr" eaLnBrk="1" hangingPunct="1"/>
            <a:endParaRPr lang="it-IT" sz="800" i="1" dirty="0">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12" name="CasellaDiTesto 11"/>
          <p:cNvSpPr txBox="1"/>
          <p:nvPr/>
        </p:nvSpPr>
        <p:spPr>
          <a:xfrm>
            <a:off x="335360" y="1541812"/>
            <a:ext cx="7968885" cy="3262432"/>
          </a:xfrm>
          <a:prstGeom prst="rect">
            <a:avLst/>
          </a:prstGeom>
          <a:noFill/>
        </p:spPr>
        <p:txBody>
          <a:bodyPr wrap="square" rtlCol="0">
            <a:spAutoFit/>
          </a:bodyPr>
          <a:lstStyle/>
          <a:p>
            <a:pPr fontAlgn="base">
              <a:spcBef>
                <a:spcPts val="600"/>
              </a:spcBef>
            </a:pPr>
            <a:r>
              <a:rPr lang="it-IT" dirty="0" err="1" smtClean="0">
                <a:solidFill>
                  <a:srgbClr val="222222"/>
                </a:solidFill>
              </a:rPr>
              <a:t>Overview</a:t>
            </a:r>
            <a:r>
              <a:rPr lang="it-IT" dirty="0" smtClean="0">
                <a:solidFill>
                  <a:srgbClr val="222222"/>
                </a:solidFill>
              </a:rPr>
              <a:t>: </a:t>
            </a:r>
          </a:p>
          <a:p>
            <a:pPr fontAlgn="base">
              <a:spcBef>
                <a:spcPts val="600"/>
              </a:spcBef>
              <a:buFont typeface="Arial"/>
              <a:buChar char="•"/>
            </a:pPr>
            <a:r>
              <a:rPr lang="it-IT" sz="1400" dirty="0" smtClean="0">
                <a:solidFill>
                  <a:srgbClr val="222222"/>
                </a:solidFill>
              </a:rPr>
              <a:t> 1024 </a:t>
            </a:r>
            <a:r>
              <a:rPr lang="it-IT" sz="1400" dirty="0" err="1">
                <a:solidFill>
                  <a:srgbClr val="222222"/>
                </a:solidFill>
              </a:rPr>
              <a:t>samples</a:t>
            </a:r>
            <a:r>
              <a:rPr lang="it-IT" sz="1400" dirty="0">
                <a:solidFill>
                  <a:srgbClr val="222222"/>
                </a:solidFill>
              </a:rPr>
              <a:t> per </a:t>
            </a:r>
            <a:r>
              <a:rPr lang="it-IT" sz="1400" dirty="0" err="1">
                <a:solidFill>
                  <a:srgbClr val="222222"/>
                </a:solidFill>
              </a:rPr>
              <a:t>event</a:t>
            </a:r>
            <a:endParaRPr lang="it-IT" sz="1400" dirty="0">
              <a:solidFill>
                <a:srgbClr val="222222"/>
              </a:solidFill>
            </a:endParaRPr>
          </a:p>
          <a:p>
            <a:pPr fontAlgn="base">
              <a:spcBef>
                <a:spcPts val="600"/>
              </a:spcBef>
              <a:buFont typeface="Arial"/>
              <a:buChar char="•"/>
            </a:pPr>
            <a:r>
              <a:rPr lang="it-IT" sz="1400" dirty="0" smtClean="0">
                <a:solidFill>
                  <a:srgbClr val="222222"/>
                </a:solidFill>
              </a:rPr>
              <a:t> VME64/VME64X </a:t>
            </a:r>
            <a:r>
              <a:rPr lang="it-IT" sz="1400" dirty="0">
                <a:solidFill>
                  <a:srgbClr val="222222"/>
                </a:solidFill>
              </a:rPr>
              <a:t>(16 </a:t>
            </a:r>
            <a:r>
              <a:rPr lang="it-IT" sz="1400" dirty="0" err="1">
                <a:solidFill>
                  <a:srgbClr val="222222"/>
                </a:solidFill>
              </a:rPr>
              <a:t>ch</a:t>
            </a:r>
            <a:r>
              <a:rPr lang="it-IT" sz="1400" dirty="0">
                <a:solidFill>
                  <a:srgbClr val="222222"/>
                </a:solidFill>
              </a:rPr>
              <a:t>.), NIM (8 </a:t>
            </a:r>
            <a:r>
              <a:rPr lang="it-IT" sz="1400" dirty="0" err="1">
                <a:solidFill>
                  <a:srgbClr val="222222"/>
                </a:solidFill>
              </a:rPr>
              <a:t>ch</a:t>
            </a:r>
            <a:r>
              <a:rPr lang="it-IT" sz="1400" dirty="0">
                <a:solidFill>
                  <a:srgbClr val="222222"/>
                </a:solidFill>
              </a:rPr>
              <a:t>.) and Desktop (8 </a:t>
            </a:r>
            <a:r>
              <a:rPr lang="it-IT" sz="1400" dirty="0" err="1">
                <a:solidFill>
                  <a:srgbClr val="222222"/>
                </a:solidFill>
              </a:rPr>
              <a:t>ch</a:t>
            </a:r>
            <a:r>
              <a:rPr lang="it-IT" sz="1400" dirty="0">
                <a:solidFill>
                  <a:srgbClr val="222222"/>
                </a:solidFill>
              </a:rPr>
              <a:t>.) </a:t>
            </a:r>
            <a:r>
              <a:rPr lang="it-IT" sz="1400" dirty="0" err="1">
                <a:solidFill>
                  <a:srgbClr val="222222"/>
                </a:solidFill>
              </a:rPr>
              <a:t>modules</a:t>
            </a:r>
            <a:endParaRPr lang="it-IT" sz="1400" dirty="0">
              <a:solidFill>
                <a:srgbClr val="222222"/>
              </a:solidFill>
            </a:endParaRPr>
          </a:p>
          <a:p>
            <a:pPr fontAlgn="base">
              <a:spcBef>
                <a:spcPts val="600"/>
              </a:spcBef>
              <a:buFont typeface="Arial"/>
              <a:buChar char="•"/>
            </a:pPr>
            <a:r>
              <a:rPr lang="it-IT" sz="1400" dirty="0" smtClean="0">
                <a:solidFill>
                  <a:srgbClr val="222222"/>
                </a:solidFill>
              </a:rPr>
              <a:t> 2.5 </a:t>
            </a:r>
            <a:r>
              <a:rPr lang="it-IT" sz="1400" dirty="0" err="1">
                <a:solidFill>
                  <a:srgbClr val="222222"/>
                </a:solidFill>
              </a:rPr>
              <a:t>Vpp</a:t>
            </a:r>
            <a:r>
              <a:rPr lang="it-IT" sz="1400" dirty="0">
                <a:solidFill>
                  <a:srgbClr val="222222"/>
                </a:solidFill>
              </a:rPr>
              <a:t> input </a:t>
            </a:r>
            <a:r>
              <a:rPr lang="it-IT" sz="1400" dirty="0" err="1">
                <a:solidFill>
                  <a:srgbClr val="222222"/>
                </a:solidFill>
              </a:rPr>
              <a:t>dynamic</a:t>
            </a:r>
            <a:r>
              <a:rPr lang="it-IT" sz="1400" dirty="0">
                <a:solidFill>
                  <a:srgbClr val="222222"/>
                </a:solidFill>
              </a:rPr>
              <a:t> </a:t>
            </a:r>
            <a:r>
              <a:rPr lang="it-IT" sz="1400" dirty="0" err="1">
                <a:solidFill>
                  <a:srgbClr val="222222"/>
                </a:solidFill>
              </a:rPr>
              <a:t>range</a:t>
            </a:r>
            <a:r>
              <a:rPr lang="it-IT" sz="1400" dirty="0">
                <a:solidFill>
                  <a:srgbClr val="222222"/>
                </a:solidFill>
              </a:rPr>
              <a:t> with </a:t>
            </a:r>
            <a:r>
              <a:rPr lang="it-IT" sz="1400" dirty="0" err="1">
                <a:solidFill>
                  <a:srgbClr val="222222"/>
                </a:solidFill>
              </a:rPr>
              <a:t>programmable</a:t>
            </a:r>
            <a:r>
              <a:rPr lang="it-IT" sz="1400" dirty="0">
                <a:solidFill>
                  <a:srgbClr val="222222"/>
                </a:solidFill>
              </a:rPr>
              <a:t> DC </a:t>
            </a:r>
            <a:r>
              <a:rPr lang="it-IT" sz="1400" dirty="0" smtClean="0">
                <a:solidFill>
                  <a:srgbClr val="222222"/>
                </a:solidFill>
              </a:rPr>
              <a:t>offset</a:t>
            </a:r>
            <a:endParaRPr lang="it-IT" sz="1400" dirty="0">
              <a:solidFill>
                <a:srgbClr val="222222"/>
              </a:solidFill>
            </a:endParaRPr>
          </a:p>
          <a:p>
            <a:pPr fontAlgn="base">
              <a:spcBef>
                <a:spcPts val="600"/>
              </a:spcBef>
              <a:buFont typeface="Arial"/>
              <a:buChar char="•"/>
            </a:pPr>
            <a:r>
              <a:rPr lang="it-IT" sz="1400" dirty="0" smtClean="0">
                <a:solidFill>
                  <a:srgbClr val="222222"/>
                </a:solidFill>
              </a:rPr>
              <a:t> </a:t>
            </a:r>
            <a:r>
              <a:rPr lang="it-IT" sz="1400" dirty="0" err="1" smtClean="0">
                <a:solidFill>
                  <a:srgbClr val="222222"/>
                </a:solidFill>
              </a:rPr>
              <a:t>One</a:t>
            </a:r>
            <a:r>
              <a:rPr lang="it-IT" sz="1400" dirty="0" smtClean="0">
                <a:solidFill>
                  <a:srgbClr val="222222"/>
                </a:solidFill>
              </a:rPr>
              <a:t> </a:t>
            </a:r>
            <a:r>
              <a:rPr lang="it-IT" sz="1400" dirty="0">
                <a:solidFill>
                  <a:srgbClr val="222222"/>
                </a:solidFill>
              </a:rPr>
              <a:t>discriminator per </a:t>
            </a:r>
            <a:r>
              <a:rPr lang="it-IT" sz="1400" dirty="0" err="1">
                <a:solidFill>
                  <a:srgbClr val="222222"/>
                </a:solidFill>
              </a:rPr>
              <a:t>channel</a:t>
            </a:r>
            <a:r>
              <a:rPr lang="it-IT" sz="1400" dirty="0">
                <a:solidFill>
                  <a:srgbClr val="222222"/>
                </a:solidFill>
              </a:rPr>
              <a:t> with </a:t>
            </a:r>
            <a:r>
              <a:rPr lang="it-IT" sz="1400" dirty="0" err="1">
                <a:solidFill>
                  <a:srgbClr val="222222"/>
                </a:solidFill>
              </a:rPr>
              <a:t>programmable</a:t>
            </a:r>
            <a:r>
              <a:rPr lang="it-IT" sz="1400" dirty="0">
                <a:solidFill>
                  <a:srgbClr val="222222"/>
                </a:solidFill>
              </a:rPr>
              <a:t> </a:t>
            </a:r>
            <a:r>
              <a:rPr lang="it-IT" sz="1400" dirty="0" err="1">
                <a:solidFill>
                  <a:srgbClr val="222222"/>
                </a:solidFill>
              </a:rPr>
              <a:t>threshold</a:t>
            </a:r>
            <a:endParaRPr lang="it-IT" sz="1400" dirty="0">
              <a:solidFill>
                <a:srgbClr val="222222"/>
              </a:solidFill>
            </a:endParaRPr>
          </a:p>
          <a:p>
            <a:pPr fontAlgn="base">
              <a:spcBef>
                <a:spcPts val="600"/>
              </a:spcBef>
              <a:buFont typeface="Arial"/>
              <a:buChar char="•"/>
            </a:pPr>
            <a:r>
              <a:rPr lang="it-IT" sz="1400" dirty="0" smtClean="0">
                <a:solidFill>
                  <a:srgbClr val="222222"/>
                </a:solidFill>
              </a:rPr>
              <a:t> </a:t>
            </a:r>
            <a:r>
              <a:rPr lang="it-IT" sz="1400" dirty="0" err="1" smtClean="0">
                <a:solidFill>
                  <a:srgbClr val="222222"/>
                </a:solidFill>
              </a:rPr>
              <a:t>Adjustable</a:t>
            </a:r>
            <a:r>
              <a:rPr lang="it-IT" sz="1400" dirty="0" smtClean="0">
                <a:solidFill>
                  <a:srgbClr val="222222"/>
                </a:solidFill>
              </a:rPr>
              <a:t> </a:t>
            </a:r>
            <a:r>
              <a:rPr lang="it-IT" sz="1400" dirty="0">
                <a:solidFill>
                  <a:srgbClr val="222222"/>
                </a:solidFill>
              </a:rPr>
              <a:t>post-trigger delay (up to 1.25 µs @ 3.2 GS/s)</a:t>
            </a:r>
          </a:p>
          <a:p>
            <a:pPr fontAlgn="base">
              <a:spcBef>
                <a:spcPts val="600"/>
              </a:spcBef>
              <a:buFont typeface="Arial"/>
              <a:buChar char="•"/>
            </a:pPr>
            <a:r>
              <a:rPr lang="it-IT" sz="1400" dirty="0" smtClean="0">
                <a:solidFill>
                  <a:srgbClr val="222222"/>
                </a:solidFill>
              </a:rPr>
              <a:t> </a:t>
            </a:r>
            <a:r>
              <a:rPr lang="it-IT" sz="1400" dirty="0" err="1" smtClean="0">
                <a:solidFill>
                  <a:srgbClr val="222222"/>
                </a:solidFill>
              </a:rPr>
              <a:t>One</a:t>
            </a:r>
            <a:r>
              <a:rPr lang="it-IT" sz="1400" dirty="0" smtClean="0">
                <a:solidFill>
                  <a:srgbClr val="222222"/>
                </a:solidFill>
              </a:rPr>
              <a:t> </a:t>
            </a:r>
            <a:r>
              <a:rPr lang="it-IT" sz="1400" dirty="0" err="1">
                <a:solidFill>
                  <a:srgbClr val="222222"/>
                </a:solidFill>
              </a:rPr>
              <a:t>pulser</a:t>
            </a:r>
            <a:r>
              <a:rPr lang="it-IT" sz="1400" dirty="0">
                <a:solidFill>
                  <a:srgbClr val="222222"/>
                </a:solidFill>
              </a:rPr>
              <a:t> per </a:t>
            </a:r>
            <a:r>
              <a:rPr lang="it-IT" sz="1400" dirty="0" err="1">
                <a:solidFill>
                  <a:srgbClr val="222222"/>
                </a:solidFill>
              </a:rPr>
              <a:t>channel</a:t>
            </a:r>
            <a:endParaRPr lang="it-IT" sz="1400" dirty="0">
              <a:solidFill>
                <a:srgbClr val="222222"/>
              </a:solidFill>
            </a:endParaRPr>
          </a:p>
          <a:p>
            <a:pPr fontAlgn="base">
              <a:spcBef>
                <a:spcPts val="600"/>
              </a:spcBef>
              <a:buFont typeface="Arial"/>
              <a:buChar char="•"/>
            </a:pPr>
            <a:r>
              <a:rPr lang="it-IT" sz="1400" dirty="0" smtClean="0">
                <a:solidFill>
                  <a:srgbClr val="222222"/>
                </a:solidFill>
              </a:rPr>
              <a:t> On-</a:t>
            </a:r>
            <a:r>
              <a:rPr lang="it-IT" sz="1400" dirty="0" err="1" smtClean="0">
                <a:solidFill>
                  <a:srgbClr val="222222"/>
                </a:solidFill>
              </a:rPr>
              <a:t>board</a:t>
            </a:r>
            <a:r>
              <a:rPr lang="it-IT" sz="1400" dirty="0" smtClean="0">
                <a:solidFill>
                  <a:srgbClr val="222222"/>
                </a:solidFill>
              </a:rPr>
              <a:t> </a:t>
            </a:r>
            <a:r>
              <a:rPr lang="it-IT" sz="1400" dirty="0" err="1">
                <a:solidFill>
                  <a:srgbClr val="222222"/>
                </a:solidFill>
              </a:rPr>
              <a:t>charge</a:t>
            </a:r>
            <a:r>
              <a:rPr lang="it-IT" sz="1400" dirty="0">
                <a:solidFill>
                  <a:srgbClr val="222222"/>
                </a:solidFill>
              </a:rPr>
              <a:t> </a:t>
            </a:r>
            <a:r>
              <a:rPr lang="it-IT" sz="1400" dirty="0" err="1">
                <a:solidFill>
                  <a:srgbClr val="222222"/>
                </a:solidFill>
              </a:rPr>
              <a:t>calculation</a:t>
            </a:r>
            <a:r>
              <a:rPr lang="it-IT" sz="1400" dirty="0">
                <a:solidFill>
                  <a:srgbClr val="222222"/>
                </a:solidFill>
              </a:rPr>
              <a:t> for fast </a:t>
            </a:r>
            <a:r>
              <a:rPr lang="it-IT" sz="1400" dirty="0" err="1">
                <a:solidFill>
                  <a:srgbClr val="222222"/>
                </a:solidFill>
              </a:rPr>
              <a:t>histogramming</a:t>
            </a:r>
            <a:endParaRPr lang="it-IT" sz="1400" dirty="0">
              <a:solidFill>
                <a:srgbClr val="222222"/>
              </a:solidFill>
            </a:endParaRPr>
          </a:p>
          <a:p>
            <a:pPr fontAlgn="base">
              <a:spcBef>
                <a:spcPts val="600"/>
              </a:spcBef>
              <a:buFont typeface="Arial"/>
              <a:buChar char="•"/>
            </a:pPr>
            <a:r>
              <a:rPr lang="it-IT" sz="1400" dirty="0" smtClean="0">
                <a:solidFill>
                  <a:srgbClr val="222222"/>
                </a:solidFill>
              </a:rPr>
              <a:t> VME64/VME64X</a:t>
            </a:r>
            <a:r>
              <a:rPr lang="it-IT" sz="1400" dirty="0">
                <a:solidFill>
                  <a:srgbClr val="222222"/>
                </a:solidFill>
              </a:rPr>
              <a:t>, USB and Optical Link </a:t>
            </a:r>
            <a:r>
              <a:rPr lang="it-IT" sz="1400" dirty="0" err="1">
                <a:solidFill>
                  <a:srgbClr val="222222"/>
                </a:solidFill>
              </a:rPr>
              <a:t>communication</a:t>
            </a:r>
            <a:r>
              <a:rPr lang="it-IT" sz="1400" dirty="0">
                <a:solidFill>
                  <a:srgbClr val="222222"/>
                </a:solidFill>
              </a:rPr>
              <a:t> </a:t>
            </a:r>
            <a:r>
              <a:rPr lang="it-IT" sz="1400" dirty="0" err="1">
                <a:solidFill>
                  <a:srgbClr val="222222"/>
                </a:solidFill>
              </a:rPr>
              <a:t>interfaces</a:t>
            </a:r>
            <a:endParaRPr lang="it-IT" sz="1400" dirty="0">
              <a:solidFill>
                <a:srgbClr val="222222"/>
              </a:solidFill>
            </a:endParaRPr>
          </a:p>
          <a:p>
            <a:pPr fontAlgn="base">
              <a:spcBef>
                <a:spcPts val="600"/>
              </a:spcBef>
              <a:buFont typeface="Arial"/>
              <a:buChar char="•"/>
            </a:pPr>
            <a:r>
              <a:rPr lang="it-IT" sz="1400" dirty="0" smtClean="0">
                <a:solidFill>
                  <a:srgbClr val="222222"/>
                </a:solidFill>
              </a:rPr>
              <a:t> </a:t>
            </a:r>
            <a:r>
              <a:rPr lang="it-IT" sz="1400" dirty="0" err="1" smtClean="0">
                <a:solidFill>
                  <a:srgbClr val="222222"/>
                </a:solidFill>
              </a:rPr>
              <a:t>Oscilloscope</a:t>
            </a:r>
            <a:r>
              <a:rPr lang="it-IT" sz="1400" dirty="0" smtClean="0">
                <a:solidFill>
                  <a:srgbClr val="222222"/>
                </a:solidFill>
              </a:rPr>
              <a:t> </a:t>
            </a:r>
            <a:r>
              <a:rPr lang="it-IT" sz="1400" dirty="0">
                <a:solidFill>
                  <a:srgbClr val="222222"/>
                </a:solidFill>
              </a:rPr>
              <a:t>software </a:t>
            </a:r>
            <a:r>
              <a:rPr lang="it-IT" sz="1400" dirty="0" err="1">
                <a:solidFill>
                  <a:srgbClr val="222222"/>
                </a:solidFill>
              </a:rPr>
              <a:t>tools</a:t>
            </a:r>
            <a:r>
              <a:rPr lang="it-IT" sz="1400" dirty="0">
                <a:solidFill>
                  <a:srgbClr val="222222"/>
                </a:solidFill>
              </a:rPr>
              <a:t>, C and </a:t>
            </a:r>
            <a:r>
              <a:rPr lang="it-IT" sz="1400" dirty="0" err="1">
                <a:solidFill>
                  <a:srgbClr val="222222"/>
                </a:solidFill>
              </a:rPr>
              <a:t>LabVIEW</a:t>
            </a:r>
            <a:r>
              <a:rPr lang="it-IT" sz="1400" dirty="0">
                <a:solidFill>
                  <a:srgbClr val="222222"/>
                </a:solidFill>
              </a:rPr>
              <a:t> </a:t>
            </a:r>
            <a:r>
              <a:rPr lang="it-IT" sz="1400" dirty="0" err="1">
                <a:solidFill>
                  <a:srgbClr val="222222"/>
                </a:solidFill>
              </a:rPr>
              <a:t>libraries</a:t>
            </a:r>
            <a:endParaRPr lang="it-IT" sz="1400" dirty="0">
              <a:solidFill>
                <a:srgbClr val="222222"/>
              </a:solidFill>
            </a:endParaRPr>
          </a:p>
          <a:p>
            <a:pPr fontAlgn="base">
              <a:spcBef>
                <a:spcPts val="600"/>
              </a:spcBef>
            </a:pPr>
            <a:endParaRPr lang="it-IT" sz="1200" dirty="0">
              <a:solidFill>
                <a:srgbClr val="222222"/>
              </a:solidFill>
              <a:latin typeface="inherit"/>
            </a:endParaRPr>
          </a:p>
        </p:txBody>
      </p:sp>
      <p:sp>
        <p:nvSpPr>
          <p:cNvPr id="11"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Waveform Digitizers</a:t>
            </a:r>
            <a:endParaRPr lang="en-US" sz="2400" dirty="0">
              <a:solidFill>
                <a:srgbClr val="000000"/>
              </a:solidFill>
            </a:endParaRPr>
          </a:p>
        </p:txBody>
      </p:sp>
      <p:sp>
        <p:nvSpPr>
          <p:cNvPr id="3" name="CasellaDiTesto 2"/>
          <p:cNvSpPr txBox="1"/>
          <p:nvPr/>
        </p:nvSpPr>
        <p:spPr>
          <a:xfrm>
            <a:off x="203200" y="735599"/>
            <a:ext cx="8773120" cy="769441"/>
          </a:xfrm>
          <a:prstGeom prst="rect">
            <a:avLst/>
          </a:prstGeom>
          <a:noFill/>
        </p:spPr>
        <p:txBody>
          <a:bodyPr wrap="square" rtlCol="0">
            <a:spAutoFit/>
          </a:bodyPr>
          <a:lstStyle/>
          <a:p>
            <a:r>
              <a:rPr lang="en-US" sz="2800" dirty="0" smtClean="0">
                <a:solidFill>
                  <a:srgbClr val="C00000"/>
                </a:solidFill>
              </a:rPr>
              <a:t>743 Digitizer Family</a:t>
            </a:r>
          </a:p>
          <a:p>
            <a:r>
              <a:rPr lang="en-US" sz="1600" dirty="0" smtClean="0">
                <a:solidFill>
                  <a:srgbClr val="000000"/>
                </a:solidFill>
              </a:rPr>
              <a:t>12-bit 3.2/1.6/0.8/0.4 </a:t>
            </a:r>
            <a:r>
              <a:rPr lang="en-US" sz="1600" dirty="0">
                <a:solidFill>
                  <a:srgbClr val="000000"/>
                </a:solidFill>
              </a:rPr>
              <a:t>GS/s Switched Capacitor Array </a:t>
            </a:r>
            <a:r>
              <a:rPr lang="en-US" sz="1600" dirty="0" smtClean="0">
                <a:solidFill>
                  <a:srgbClr val="000000"/>
                </a:solidFill>
              </a:rPr>
              <a:t>Digitizer</a:t>
            </a:r>
            <a:endParaRPr lang="en-US" sz="1600" dirty="0">
              <a:solidFill>
                <a:srgbClr val="000000"/>
              </a:solidFill>
            </a:endParaRPr>
          </a:p>
        </p:txBody>
      </p:sp>
      <p:sp>
        <p:nvSpPr>
          <p:cNvPr id="4" name="CasellaDiTesto 3"/>
          <p:cNvSpPr txBox="1"/>
          <p:nvPr/>
        </p:nvSpPr>
        <p:spPr>
          <a:xfrm>
            <a:off x="1590563" y="4690164"/>
            <a:ext cx="3477234" cy="646331"/>
          </a:xfrm>
          <a:prstGeom prst="rect">
            <a:avLst/>
          </a:prstGeom>
          <a:noFill/>
        </p:spPr>
        <p:txBody>
          <a:bodyPr wrap="none" rtlCol="0">
            <a:spAutoFit/>
          </a:bodyPr>
          <a:lstStyle/>
          <a:p>
            <a:r>
              <a:rPr lang="it-IT" b="1" dirty="0" err="1">
                <a:solidFill>
                  <a:srgbClr val="C00000"/>
                </a:solidFill>
                <a:latin typeface="inherit"/>
              </a:rPr>
              <a:t>Based</a:t>
            </a:r>
            <a:r>
              <a:rPr lang="it-IT" b="1" dirty="0">
                <a:solidFill>
                  <a:srgbClr val="C00000"/>
                </a:solidFill>
                <a:latin typeface="inherit"/>
              </a:rPr>
              <a:t> on </a:t>
            </a:r>
            <a:r>
              <a:rPr lang="it-IT" b="1" dirty="0" smtClean="0">
                <a:solidFill>
                  <a:srgbClr val="C00000"/>
                </a:solidFill>
                <a:latin typeface="inherit"/>
              </a:rPr>
              <a:t>SAMLONG </a:t>
            </a:r>
            <a:r>
              <a:rPr lang="it-IT" b="1" dirty="0">
                <a:solidFill>
                  <a:srgbClr val="C00000"/>
                </a:solidFill>
                <a:latin typeface="inherit"/>
              </a:rPr>
              <a:t>chip </a:t>
            </a:r>
            <a:endParaRPr lang="it-IT" b="1" dirty="0" smtClean="0">
              <a:solidFill>
                <a:srgbClr val="C00000"/>
              </a:solidFill>
              <a:latin typeface="inherit"/>
            </a:endParaRPr>
          </a:p>
          <a:p>
            <a:pPr algn="ctr"/>
            <a:r>
              <a:rPr lang="it-IT" b="1" dirty="0" smtClean="0">
                <a:solidFill>
                  <a:srgbClr val="C00000"/>
                </a:solidFill>
                <a:latin typeface="inherit"/>
              </a:rPr>
              <a:t>(CEA/IRFU&amp;IN2P3/LAL)</a:t>
            </a:r>
            <a:endParaRPr lang="en-US" b="1" dirty="0">
              <a:solidFill>
                <a:srgbClr val="C00000"/>
              </a:solidFill>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035" y="4508590"/>
            <a:ext cx="1584868" cy="122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2176" y="1000842"/>
            <a:ext cx="3370217" cy="329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8967" y="4331137"/>
            <a:ext cx="3336628" cy="11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descr="C:\Users\Marco\Desktop\n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4245" y="505786"/>
            <a:ext cx="864096" cy="661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920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dirty="0">
                <a:solidFill>
                  <a:srgbClr val="000000"/>
                </a:solidFill>
              </a:rPr>
              <a:t>Reproduction, transfer, distribution of part or all of the contents in this document in any form without prior written permission of  CAEN </a:t>
            </a:r>
            <a:r>
              <a:rPr lang="en-US" sz="800" i="1" dirty="0" err="1">
                <a:solidFill>
                  <a:srgbClr val="000000"/>
                </a:solidFill>
              </a:rPr>
              <a:t>S.p.A</a:t>
            </a:r>
            <a:r>
              <a:rPr lang="en-US" sz="800" i="1" dirty="0">
                <a:solidFill>
                  <a:srgbClr val="000000"/>
                </a:solidFill>
              </a:rPr>
              <a:t>. is prohibited </a:t>
            </a:r>
          </a:p>
          <a:p>
            <a:pPr algn="ctr" eaLnBrk="1" hangingPunct="1"/>
            <a:endParaRPr lang="it-IT" sz="800" i="1" dirty="0">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Digitizer Software </a:t>
            </a:r>
            <a:endParaRPr lang="en-US" sz="2400" dirty="0">
              <a:solidFill>
                <a:srgbClr val="000000"/>
              </a:solidFill>
            </a:endParaRPr>
          </a:p>
        </p:txBody>
      </p:sp>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428" y="609604"/>
            <a:ext cx="2104701" cy="133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34653" y="1590938"/>
            <a:ext cx="9313035" cy="4760278"/>
          </a:xfrm>
          <a:prstGeom prst="rect">
            <a:avLst/>
          </a:prstGeom>
          <a:noFill/>
        </p:spPr>
        <p:txBody>
          <a:bodyPr wrap="square" rtlCol="0">
            <a:spAutoFit/>
          </a:bodyPr>
          <a:lstStyle/>
          <a:p>
            <a:pPr marL="285750" indent="-285750">
              <a:spcBef>
                <a:spcPts val="1200"/>
              </a:spcBef>
              <a:buFont typeface="Wingdings" panose="05000000000000000000" pitchFamily="2" charset="2"/>
              <a:buChar char="ü"/>
            </a:pPr>
            <a:r>
              <a:rPr lang="en-US" dirty="0" smtClean="0">
                <a:solidFill>
                  <a:srgbClr val="C00000"/>
                </a:solidFill>
              </a:rPr>
              <a:t>Libraries</a:t>
            </a:r>
          </a:p>
          <a:p>
            <a:pPr marL="1200150" lvl="2" indent="-285750">
              <a:spcBef>
                <a:spcPts val="400"/>
              </a:spcBef>
              <a:buFont typeface="Arial" panose="020B0604020202020204" pitchFamily="34" charset="0"/>
              <a:buChar char="•"/>
            </a:pPr>
            <a:r>
              <a:rPr lang="en-US" sz="1600" dirty="0" err="1">
                <a:solidFill>
                  <a:srgbClr val="000000"/>
                </a:solidFill>
              </a:rPr>
              <a:t>CAENComm</a:t>
            </a:r>
            <a:endParaRPr lang="en-US" sz="1600" dirty="0">
              <a:solidFill>
                <a:srgbClr val="000000"/>
              </a:solidFill>
            </a:endParaRPr>
          </a:p>
          <a:p>
            <a:pPr marL="1200150" lvl="2" indent="-285750">
              <a:spcBef>
                <a:spcPts val="400"/>
              </a:spcBef>
              <a:buFont typeface="Arial" panose="020B0604020202020204" pitchFamily="34" charset="0"/>
              <a:buChar char="•"/>
            </a:pPr>
            <a:r>
              <a:rPr lang="en-US" sz="1600" dirty="0" err="1" smtClean="0">
                <a:solidFill>
                  <a:srgbClr val="000000"/>
                </a:solidFill>
              </a:rPr>
              <a:t>CAENDigitizer</a:t>
            </a:r>
            <a:endParaRPr lang="en-US" sz="1600" dirty="0" smtClean="0">
              <a:solidFill>
                <a:srgbClr val="000000"/>
              </a:solidFill>
            </a:endParaRPr>
          </a:p>
          <a:p>
            <a:pPr marL="1200150" lvl="2" indent="-285750">
              <a:spcBef>
                <a:spcPts val="400"/>
              </a:spcBef>
              <a:buFont typeface="Arial" panose="020B0604020202020204" pitchFamily="34" charset="0"/>
              <a:buChar char="•"/>
            </a:pPr>
            <a:r>
              <a:rPr lang="en-US" sz="1600" dirty="0" smtClean="0">
                <a:solidFill>
                  <a:srgbClr val="000000"/>
                </a:solidFill>
              </a:rPr>
              <a:t>CAENDPP</a:t>
            </a:r>
          </a:p>
          <a:p>
            <a:pPr marL="285750" indent="-285750">
              <a:spcBef>
                <a:spcPts val="1200"/>
              </a:spcBef>
              <a:buFont typeface="Wingdings" panose="05000000000000000000" pitchFamily="2" charset="2"/>
              <a:buChar char="ü"/>
            </a:pPr>
            <a:r>
              <a:rPr lang="en-US" dirty="0" smtClean="0">
                <a:solidFill>
                  <a:srgbClr val="C00000"/>
                </a:solidFill>
              </a:rPr>
              <a:t>Configuration tools</a:t>
            </a:r>
          </a:p>
          <a:p>
            <a:pPr marL="1200150" lvl="2" indent="-285750">
              <a:spcBef>
                <a:spcPts val="400"/>
              </a:spcBef>
              <a:buFont typeface="Arial" panose="020B0604020202020204" pitchFamily="34" charset="0"/>
              <a:buChar char="•"/>
            </a:pPr>
            <a:r>
              <a:rPr lang="en-US" sz="1600" dirty="0" smtClean="0">
                <a:solidFill>
                  <a:srgbClr val="000000"/>
                </a:solidFill>
              </a:rPr>
              <a:t>CAEN Upgrader</a:t>
            </a:r>
          </a:p>
          <a:p>
            <a:pPr marL="1200150" lvl="2" indent="-285750">
              <a:spcBef>
                <a:spcPts val="400"/>
              </a:spcBef>
              <a:buFont typeface="Arial" panose="020B0604020202020204" pitchFamily="34" charset="0"/>
              <a:buChar char="•"/>
            </a:pPr>
            <a:r>
              <a:rPr lang="en-US" sz="1600" dirty="0" smtClean="0">
                <a:solidFill>
                  <a:srgbClr val="000000"/>
                </a:solidFill>
              </a:rPr>
              <a:t>CAEN VME Demo</a:t>
            </a:r>
          </a:p>
          <a:p>
            <a:pPr marL="285750" indent="-285750">
              <a:spcBef>
                <a:spcPts val="1200"/>
              </a:spcBef>
              <a:buFont typeface="Wingdings" panose="05000000000000000000" pitchFamily="2" charset="2"/>
              <a:buChar char="ü"/>
            </a:pPr>
            <a:r>
              <a:rPr lang="en-US" dirty="0" smtClean="0">
                <a:solidFill>
                  <a:srgbClr val="C00000"/>
                </a:solidFill>
              </a:rPr>
              <a:t>Readout Software</a:t>
            </a:r>
          </a:p>
          <a:p>
            <a:pPr marL="1200150" lvl="2" indent="-285750">
              <a:spcBef>
                <a:spcPts val="400"/>
              </a:spcBef>
              <a:buFont typeface="Arial" panose="020B0604020202020204" pitchFamily="34" charset="0"/>
              <a:buChar char="•"/>
            </a:pPr>
            <a:r>
              <a:rPr lang="en-US" sz="1600" dirty="0" err="1" smtClean="0">
                <a:solidFill>
                  <a:srgbClr val="000000"/>
                </a:solidFill>
              </a:rPr>
              <a:t>WaveDump</a:t>
            </a:r>
            <a:endParaRPr lang="en-US" sz="1600" dirty="0" smtClean="0">
              <a:solidFill>
                <a:srgbClr val="000000"/>
              </a:solidFill>
            </a:endParaRPr>
          </a:p>
          <a:p>
            <a:pPr marL="1200150" lvl="2" indent="-285750">
              <a:spcBef>
                <a:spcPts val="400"/>
              </a:spcBef>
              <a:buFont typeface="Arial" panose="020B0604020202020204" pitchFamily="34" charset="0"/>
              <a:buChar char="•"/>
            </a:pPr>
            <a:r>
              <a:rPr lang="en-US" sz="1600" dirty="0" err="1" smtClean="0">
                <a:solidFill>
                  <a:srgbClr val="000000"/>
                </a:solidFill>
              </a:rPr>
              <a:t>CAENScope</a:t>
            </a:r>
            <a:endParaRPr lang="en-US" sz="1600" dirty="0" smtClean="0">
              <a:solidFill>
                <a:srgbClr val="000000"/>
              </a:solidFill>
            </a:endParaRPr>
          </a:p>
          <a:p>
            <a:pPr marL="1200150" lvl="2" indent="-285750">
              <a:spcBef>
                <a:spcPts val="400"/>
              </a:spcBef>
              <a:buFont typeface="Arial" panose="020B0604020202020204" pitchFamily="34" charset="0"/>
              <a:buChar char="•"/>
            </a:pPr>
            <a:r>
              <a:rPr lang="en-US" sz="1600" dirty="0" err="1" smtClean="0">
                <a:solidFill>
                  <a:srgbClr val="000000"/>
                </a:solidFill>
              </a:rPr>
              <a:t>WaveCatcher</a:t>
            </a:r>
            <a:endParaRPr lang="en-US" sz="1600" dirty="0" smtClean="0">
              <a:solidFill>
                <a:srgbClr val="000000"/>
              </a:solidFill>
            </a:endParaRPr>
          </a:p>
          <a:p>
            <a:pPr marL="1200150" lvl="2" indent="-285750">
              <a:spcBef>
                <a:spcPts val="400"/>
              </a:spcBef>
              <a:buFont typeface="Arial" panose="020B0604020202020204" pitchFamily="34" charset="0"/>
              <a:buChar char="•"/>
            </a:pPr>
            <a:r>
              <a:rPr lang="en-US" sz="1600" dirty="0" smtClean="0">
                <a:solidFill>
                  <a:srgbClr val="000000"/>
                </a:solidFill>
              </a:rPr>
              <a:t>DPP Control Software</a:t>
            </a:r>
          </a:p>
          <a:p>
            <a:pPr marL="1200150" lvl="2" indent="-285750">
              <a:spcBef>
                <a:spcPts val="400"/>
              </a:spcBef>
              <a:buFont typeface="Arial" panose="020B0604020202020204" pitchFamily="34" charset="0"/>
              <a:buChar char="•"/>
            </a:pPr>
            <a:r>
              <a:rPr lang="it-IT" sz="1600" dirty="0" smtClean="0">
                <a:solidFill>
                  <a:srgbClr val="000000"/>
                </a:solidFill>
              </a:rPr>
              <a:t>MC2 Analyzer</a:t>
            </a:r>
            <a:endParaRPr lang="en-US" sz="1600" dirty="0" smtClean="0">
              <a:solidFill>
                <a:srgbClr val="000000"/>
              </a:solidFill>
            </a:endParaRPr>
          </a:p>
          <a:p>
            <a:pPr marL="285750" indent="-285750">
              <a:buFont typeface="Arial" panose="020B0604020202020204" pitchFamily="34" charset="0"/>
              <a:buChar char="•"/>
            </a:pPr>
            <a:endParaRPr lang="en-US" dirty="0" smtClean="0">
              <a:solidFill>
                <a:srgbClr val="000000"/>
              </a:solidFill>
            </a:endParaRPr>
          </a:p>
          <a:p>
            <a:endParaRPr lang="en-US" dirty="0">
              <a:solidFill>
                <a:srgbClr val="000000"/>
              </a:solidFill>
            </a:endParaRPr>
          </a:p>
        </p:txBody>
      </p:sp>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3925" y="1660910"/>
            <a:ext cx="3113707" cy="1666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mailbox://C:/Users/Marco/AppData/Roaming/Thunderbird/Profiles/qom4lmdh.default/Mail/pop3.caentechnologies.com/Inbox?number=3035797297&amp;part=1.2.2&amp;filename=dfchhche.p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6" descr="mailbox://C:/Users/Marco/AppData/Roaming/Thunderbird/Profiles/qom4lmdh.default/Mail/pop3.caentechnologies.com/Inbox?number=3035797297&amp;part=1.2.2&amp;filename=dfchhche.png"/>
          <p:cNvSpPr>
            <a:spLocks noChangeAspect="1" noChangeArrowheads="1"/>
          </p:cNvSpPr>
          <p:nvPr/>
        </p:nvSpPr>
        <p:spPr bwMode="auto">
          <a:xfrm>
            <a:off x="410633" y="794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mailbox://C:/Users/Marco/AppData/Roaming/Thunderbird/Profiles/qom4lmdh.default/Mail/pop3.caentechnologies.com/Inbox?number=3035797297&amp;part=1.2.2&amp;filename=dfchhche.png"/>
          <p:cNvSpPr>
            <a:spLocks noChangeAspect="1" noChangeArrowheads="1"/>
          </p:cNvSpPr>
          <p:nvPr/>
        </p:nvSpPr>
        <p:spPr bwMode="auto">
          <a:xfrm>
            <a:off x="613833" y="16034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mailbox://C:/Users/Marco/AppData/Roaming/Thunderbird/Profiles/qom4lmdh.default/Mail/pop3.caentechnologies.com/Inbox?number=3035797297&amp;part=1.2.2&amp;filename=dfchhche.png"/>
          <p:cNvSpPr>
            <a:spLocks noChangeAspect="1" noChangeArrowheads="1"/>
          </p:cNvSpPr>
          <p:nvPr/>
        </p:nvSpPr>
        <p:spPr bwMode="auto">
          <a:xfrm>
            <a:off x="817033" y="312741"/>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2" descr="mailbox://C:/Users/Marco/AppData/Roaming/Thunderbird/Profiles/qom4lmdh.default/Mail/pop3.caentechnologies.com/Inbox?number=3035797297&amp;part=1.2.2&amp;filename=dfchhche.png"/>
          <p:cNvSpPr>
            <a:spLocks noChangeAspect="1" noChangeArrowheads="1"/>
          </p:cNvSpPr>
          <p:nvPr/>
        </p:nvSpPr>
        <p:spPr bwMode="auto">
          <a:xfrm>
            <a:off x="1020233" y="46514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733" name="Picture 13" descr="C:\Users\Marco\Desktop\Immagi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1317" y="2320824"/>
            <a:ext cx="3720427" cy="1852791"/>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8138" y="3689062"/>
            <a:ext cx="3580111" cy="168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1319" y="4529640"/>
            <a:ext cx="3470236" cy="204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07435" y="645249"/>
            <a:ext cx="10401400" cy="800219"/>
          </a:xfrm>
          <a:prstGeom prst="rect">
            <a:avLst/>
          </a:prstGeom>
          <a:noFill/>
        </p:spPr>
        <p:txBody>
          <a:bodyPr wrap="square" rtlCol="0">
            <a:spAutoFit/>
          </a:bodyPr>
          <a:lstStyle/>
          <a:p>
            <a:r>
              <a:rPr lang="en-US" sz="2000" dirty="0">
                <a:solidFill>
                  <a:srgbClr val="000000"/>
                </a:solidFill>
              </a:rPr>
              <a:t>CAEN provides a family of </a:t>
            </a:r>
            <a:r>
              <a:rPr lang="en-US" sz="2800" dirty="0">
                <a:solidFill>
                  <a:srgbClr val="C00000"/>
                </a:solidFill>
                <a:cs typeface="Aharoni" panose="02010803020104030203" pitchFamily="2" charset="-79"/>
              </a:rPr>
              <a:t>software tools</a:t>
            </a:r>
            <a:r>
              <a:rPr lang="en-US" sz="2800" dirty="0">
                <a:solidFill>
                  <a:srgbClr val="C00000"/>
                </a:solidFill>
              </a:rPr>
              <a:t> </a:t>
            </a:r>
            <a:r>
              <a:rPr lang="en-US" sz="2000" dirty="0">
                <a:solidFill>
                  <a:srgbClr val="000000"/>
                </a:solidFill>
              </a:rPr>
              <a:t>to easily configure and control </a:t>
            </a:r>
            <a:r>
              <a:rPr lang="en-US" sz="2000" dirty="0" smtClean="0">
                <a:solidFill>
                  <a:srgbClr val="000000"/>
                </a:solidFill>
              </a:rPr>
              <a:t>digitizers</a:t>
            </a:r>
            <a:endParaRPr lang="en-US" sz="2000"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10058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6"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7"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Digitizer Software </a:t>
            </a:r>
            <a:endParaRPr lang="en-US" sz="2400" dirty="0">
              <a:solidFill>
                <a:srgbClr val="000000"/>
              </a:solidFill>
            </a:endParaRPr>
          </a:p>
        </p:txBody>
      </p:sp>
      <p:sp>
        <p:nvSpPr>
          <p:cNvPr id="8" name="Rettangolo 7"/>
          <p:cNvSpPr/>
          <p:nvPr/>
        </p:nvSpPr>
        <p:spPr>
          <a:xfrm>
            <a:off x="335360" y="629019"/>
            <a:ext cx="12001333" cy="738664"/>
          </a:xfrm>
          <a:prstGeom prst="rect">
            <a:avLst/>
          </a:prstGeom>
        </p:spPr>
        <p:txBody>
          <a:bodyPr wrap="square">
            <a:spAutoFit/>
          </a:bodyPr>
          <a:lstStyle/>
          <a:p>
            <a:r>
              <a:rPr lang="it-IT" sz="2400" b="1" dirty="0" err="1">
                <a:solidFill>
                  <a:srgbClr val="C00000"/>
                </a:solidFill>
              </a:rPr>
              <a:t>CoMPASS</a:t>
            </a:r>
            <a:r>
              <a:rPr lang="it-IT" sz="2400" b="1" dirty="0">
                <a:solidFill>
                  <a:srgbClr val="C00000"/>
                </a:solidFill>
              </a:rPr>
              <a:t> </a:t>
            </a:r>
          </a:p>
          <a:p>
            <a:r>
              <a:rPr lang="en-US" b="1" dirty="0" err="1">
                <a:solidFill>
                  <a:srgbClr val="C00000"/>
                </a:solidFill>
              </a:rPr>
              <a:t>Multiparametric</a:t>
            </a:r>
            <a:r>
              <a:rPr lang="en-US" b="1" dirty="0">
                <a:solidFill>
                  <a:srgbClr val="C00000"/>
                </a:solidFill>
              </a:rPr>
              <a:t> DAQ Software for Physics Applications </a:t>
            </a:r>
            <a:endParaRPr lang="it-IT" b="1" dirty="0">
              <a:solidFill>
                <a:srgbClr val="C00000"/>
              </a:solidFill>
            </a:endParaRPr>
          </a:p>
        </p:txBody>
      </p:sp>
      <p:sp>
        <p:nvSpPr>
          <p:cNvPr id="9" name="Rettangolo 8"/>
          <p:cNvSpPr/>
          <p:nvPr/>
        </p:nvSpPr>
        <p:spPr>
          <a:xfrm>
            <a:off x="357893" y="1751906"/>
            <a:ext cx="10826675" cy="3416320"/>
          </a:xfrm>
          <a:prstGeom prst="rect">
            <a:avLst/>
          </a:prstGeom>
        </p:spPr>
        <p:txBody>
          <a:bodyPr wrap="square">
            <a:spAutoFit/>
          </a:bodyPr>
          <a:lstStyle/>
          <a:p>
            <a:r>
              <a:rPr lang="en-US" dirty="0">
                <a:solidFill>
                  <a:srgbClr val="000000"/>
                </a:solidFill>
              </a:rPr>
              <a:t>Software for simultaneous DPP </a:t>
            </a:r>
            <a:r>
              <a:rPr lang="en-US" dirty="0" err="1" smtClean="0">
                <a:solidFill>
                  <a:srgbClr val="000000"/>
                </a:solidFill>
              </a:rPr>
              <a:t>acquisition:PHA</a:t>
            </a:r>
            <a:r>
              <a:rPr lang="en-US" dirty="0" smtClean="0">
                <a:solidFill>
                  <a:srgbClr val="000000"/>
                </a:solidFill>
              </a:rPr>
              <a:t>, PSD, CI, QDC</a:t>
            </a:r>
          </a:p>
          <a:p>
            <a:endParaRPr lang="en-US" dirty="0">
              <a:solidFill>
                <a:srgbClr val="000000"/>
              </a:solidFill>
            </a:endParaRPr>
          </a:p>
          <a:p>
            <a:r>
              <a:rPr lang="it-IT" dirty="0">
                <a:solidFill>
                  <a:srgbClr val="000000"/>
                </a:solidFill>
              </a:rPr>
              <a:t>• Multi-</a:t>
            </a:r>
            <a:r>
              <a:rPr lang="it-IT" dirty="0" err="1">
                <a:solidFill>
                  <a:srgbClr val="000000"/>
                </a:solidFill>
              </a:rPr>
              <a:t>board</a:t>
            </a:r>
            <a:r>
              <a:rPr lang="it-IT" dirty="0">
                <a:solidFill>
                  <a:srgbClr val="000000"/>
                </a:solidFill>
              </a:rPr>
              <a:t> management </a:t>
            </a:r>
          </a:p>
          <a:p>
            <a:r>
              <a:rPr lang="en-US" dirty="0">
                <a:solidFill>
                  <a:srgbClr val="000000"/>
                </a:solidFill>
              </a:rPr>
              <a:t>• Synchronization of multiple boards even from different families </a:t>
            </a:r>
          </a:p>
          <a:p>
            <a:r>
              <a:rPr lang="it-IT" dirty="0">
                <a:solidFill>
                  <a:srgbClr val="000000"/>
                </a:solidFill>
              </a:rPr>
              <a:t>• </a:t>
            </a:r>
            <a:r>
              <a:rPr lang="it-IT" dirty="0" err="1">
                <a:solidFill>
                  <a:srgbClr val="000000"/>
                </a:solidFill>
              </a:rPr>
              <a:t>Correlation</a:t>
            </a:r>
            <a:r>
              <a:rPr lang="it-IT" dirty="0">
                <a:solidFill>
                  <a:srgbClr val="000000"/>
                </a:solidFill>
              </a:rPr>
              <a:t> </a:t>
            </a:r>
            <a:r>
              <a:rPr lang="it-IT" dirty="0" err="1">
                <a:solidFill>
                  <a:srgbClr val="000000"/>
                </a:solidFill>
              </a:rPr>
              <a:t>between</a:t>
            </a:r>
            <a:r>
              <a:rPr lang="it-IT" dirty="0">
                <a:solidFill>
                  <a:srgbClr val="000000"/>
                </a:solidFill>
              </a:rPr>
              <a:t> </a:t>
            </a:r>
            <a:r>
              <a:rPr lang="it-IT" dirty="0" err="1">
                <a:solidFill>
                  <a:srgbClr val="000000"/>
                </a:solidFill>
              </a:rPr>
              <a:t>different</a:t>
            </a:r>
            <a:r>
              <a:rPr lang="it-IT" dirty="0">
                <a:solidFill>
                  <a:srgbClr val="000000"/>
                </a:solidFill>
              </a:rPr>
              <a:t> </a:t>
            </a:r>
            <a:r>
              <a:rPr lang="it-IT" dirty="0" err="1">
                <a:solidFill>
                  <a:srgbClr val="000000"/>
                </a:solidFill>
              </a:rPr>
              <a:t>channels</a:t>
            </a:r>
            <a:r>
              <a:rPr lang="it-IT" dirty="0">
                <a:solidFill>
                  <a:srgbClr val="000000"/>
                </a:solidFill>
              </a:rPr>
              <a:t> </a:t>
            </a:r>
          </a:p>
          <a:p>
            <a:r>
              <a:rPr lang="en-US" dirty="0">
                <a:solidFill>
                  <a:srgbClr val="000000"/>
                </a:solidFill>
              </a:rPr>
              <a:t>• Simultaneous plot of waveform, energy, time, PSD, and TOF spectra </a:t>
            </a:r>
          </a:p>
          <a:p>
            <a:r>
              <a:rPr lang="it-IT" dirty="0">
                <a:solidFill>
                  <a:srgbClr val="000000"/>
                </a:solidFill>
              </a:rPr>
              <a:t>• Energy </a:t>
            </a:r>
            <a:r>
              <a:rPr lang="it-IT" dirty="0" err="1">
                <a:solidFill>
                  <a:srgbClr val="000000"/>
                </a:solidFill>
              </a:rPr>
              <a:t>calibration</a:t>
            </a:r>
            <a:r>
              <a:rPr lang="it-IT" dirty="0">
                <a:solidFill>
                  <a:srgbClr val="000000"/>
                </a:solidFill>
              </a:rPr>
              <a:t> </a:t>
            </a:r>
          </a:p>
          <a:p>
            <a:r>
              <a:rPr lang="en-US" dirty="0">
                <a:solidFill>
                  <a:srgbClr val="000000"/>
                </a:solidFill>
              </a:rPr>
              <a:t>• Digital </a:t>
            </a:r>
            <a:r>
              <a:rPr lang="en-US" dirty="0" smtClean="0">
                <a:solidFill>
                  <a:srgbClr val="000000"/>
                </a:solidFill>
              </a:rPr>
              <a:t>CFD for </a:t>
            </a:r>
            <a:r>
              <a:rPr lang="en-US" dirty="0">
                <a:solidFill>
                  <a:srgbClr val="000000"/>
                </a:solidFill>
              </a:rPr>
              <a:t>fine time stamp interpolation (</a:t>
            </a:r>
            <a:r>
              <a:rPr lang="en-US" dirty="0" err="1">
                <a:solidFill>
                  <a:srgbClr val="000000"/>
                </a:solidFill>
              </a:rPr>
              <a:t>pico</a:t>
            </a:r>
            <a:r>
              <a:rPr lang="en-US" dirty="0">
                <a:solidFill>
                  <a:srgbClr val="000000"/>
                </a:solidFill>
              </a:rPr>
              <a:t> second intrinsic resolution) </a:t>
            </a:r>
          </a:p>
          <a:p>
            <a:r>
              <a:rPr lang="en-US" dirty="0">
                <a:solidFill>
                  <a:srgbClr val="000000"/>
                </a:solidFill>
              </a:rPr>
              <a:t>• Selectable filters on energy, PSD, and Correlation </a:t>
            </a:r>
          </a:p>
          <a:p>
            <a:r>
              <a:rPr lang="en-US" dirty="0" smtClean="0">
                <a:solidFill>
                  <a:srgbClr val="000000"/>
                </a:solidFill>
              </a:rPr>
              <a:t>• </a:t>
            </a:r>
            <a:r>
              <a:rPr lang="en-US" dirty="0">
                <a:solidFill>
                  <a:srgbClr val="000000"/>
                </a:solidFill>
              </a:rPr>
              <a:t>Data can be retrieved offline to make additional filters and analysis </a:t>
            </a:r>
          </a:p>
          <a:p>
            <a:r>
              <a:rPr lang="en-US" dirty="0">
                <a:solidFill>
                  <a:srgbClr val="000000"/>
                </a:solidFill>
              </a:rPr>
              <a:t>• ROOT format data saving (Coming Soon) </a:t>
            </a:r>
          </a:p>
          <a:p>
            <a:r>
              <a:rPr lang="en-US" dirty="0">
                <a:solidFill>
                  <a:srgbClr val="000000"/>
                </a:solidFill>
              </a:rPr>
              <a:t>• Add-on for ROOT integration (Coming Soon) </a:t>
            </a:r>
            <a:endParaRPr lang="it-IT" dirty="0">
              <a:solidFill>
                <a:srgbClr val="00000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151" y="1077550"/>
            <a:ext cx="224790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518796"/>
      </p:ext>
    </p:extLst>
  </p:cSld>
  <p:clrMapOvr>
    <a:masterClrMapping/>
  </p:clrMapOvr>
  <p:transition>
    <p:spli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3" name="CasellaDiTesto 2"/>
          <p:cNvSpPr txBox="1"/>
          <p:nvPr/>
        </p:nvSpPr>
        <p:spPr>
          <a:xfrm>
            <a:off x="950219" y="997381"/>
            <a:ext cx="10081120" cy="830997"/>
          </a:xfrm>
          <a:prstGeom prst="rect">
            <a:avLst/>
          </a:prstGeom>
          <a:noFill/>
        </p:spPr>
        <p:txBody>
          <a:bodyPr wrap="square" rtlCol="0">
            <a:spAutoFit/>
          </a:bodyPr>
          <a:lstStyle/>
          <a:p>
            <a:pPr algn="ctr"/>
            <a:r>
              <a:rPr lang="en-US" sz="4800" dirty="0" smtClean="0">
                <a:solidFill>
                  <a:srgbClr val="C00000"/>
                </a:solidFill>
              </a:rPr>
              <a:t>Spectroscopy Solutions</a:t>
            </a:r>
            <a:endParaRPr lang="en-US" sz="4800" dirty="0">
              <a:solidFill>
                <a:srgbClr val="C00000"/>
              </a:solidFill>
            </a:endParaRPr>
          </a:p>
        </p:txBody>
      </p:sp>
      <p:sp>
        <p:nvSpPr>
          <p:cNvPr id="5" name="CasellaDiTesto 4"/>
          <p:cNvSpPr txBox="1"/>
          <p:nvPr/>
        </p:nvSpPr>
        <p:spPr>
          <a:xfrm>
            <a:off x="911424" y="5589245"/>
            <a:ext cx="10081120" cy="646331"/>
          </a:xfrm>
          <a:prstGeom prst="rect">
            <a:avLst/>
          </a:prstGeom>
          <a:noFill/>
        </p:spPr>
        <p:txBody>
          <a:bodyPr wrap="square" rtlCol="0">
            <a:spAutoFit/>
          </a:bodyPr>
          <a:lstStyle/>
          <a:p>
            <a:pPr algn="ctr"/>
            <a:r>
              <a:rPr lang="en-US" i="1" dirty="0">
                <a:solidFill>
                  <a:srgbClr val="000000"/>
                </a:solidFill>
              </a:rPr>
              <a:t>CAEN introduces complete Digital Systems for </a:t>
            </a:r>
            <a:r>
              <a:rPr lang="en-US" i="1" dirty="0" smtClean="0">
                <a:solidFill>
                  <a:srgbClr val="000000"/>
                </a:solidFill>
              </a:rPr>
              <a:t>X-ray, </a:t>
            </a:r>
            <a:br>
              <a:rPr lang="en-US" i="1" dirty="0" smtClean="0">
                <a:solidFill>
                  <a:srgbClr val="000000"/>
                </a:solidFill>
              </a:rPr>
            </a:br>
            <a:r>
              <a:rPr lang="en-US" i="1" dirty="0" smtClean="0">
                <a:solidFill>
                  <a:srgbClr val="000000"/>
                </a:solidFill>
              </a:rPr>
              <a:t>Gamma </a:t>
            </a:r>
            <a:r>
              <a:rPr lang="en-US" i="1" dirty="0">
                <a:solidFill>
                  <a:srgbClr val="000000"/>
                </a:solidFill>
              </a:rPr>
              <a:t>Spectroscopy and other applications</a:t>
            </a:r>
          </a:p>
        </p:txBody>
      </p:sp>
      <p:pic>
        <p:nvPicPr>
          <p:cNvPr id="18434" name="Picture 2" descr="C:\Users\mvenaruzzo\Documents\ATM\WP2081_Digital_Pulse_Processing\Setup_CoMPA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9987" y="1821698"/>
            <a:ext cx="7564644" cy="376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963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719667" y="6616700"/>
            <a:ext cx="10945284"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eaLnBrk="1" hangingPunct="1">
              <a:lnSpc>
                <a:spcPct val="100000"/>
              </a:lnSpc>
              <a:spcBef>
                <a:spcPct val="0"/>
              </a:spcBef>
              <a:buClrTx/>
              <a:buFontTx/>
              <a:buNone/>
            </a:pPr>
            <a:r>
              <a:rPr lang="en-US" altLang="it-IT" sz="800" i="1" dirty="0">
                <a:latin typeface="Arial" charset="0"/>
              </a:rPr>
              <a:t>Reproduction, transfer, distribution of part or all of the contents in this document in any form without prior written permission of  CAEN </a:t>
            </a:r>
            <a:r>
              <a:rPr lang="en-US" altLang="it-IT" sz="800" i="1" dirty="0" err="1">
                <a:latin typeface="Arial" charset="0"/>
              </a:rPr>
              <a:t>S.p.A</a:t>
            </a:r>
            <a:r>
              <a:rPr lang="en-US" altLang="it-IT" sz="800" i="1" dirty="0">
                <a:latin typeface="Arial" charset="0"/>
              </a:rPr>
              <a:t>. is prohibited </a:t>
            </a:r>
          </a:p>
          <a:p>
            <a:pPr algn="ctr" eaLnBrk="1" hangingPunct="1">
              <a:lnSpc>
                <a:spcPct val="100000"/>
              </a:lnSpc>
              <a:spcBef>
                <a:spcPct val="0"/>
              </a:spcBef>
              <a:buClrTx/>
              <a:buFontTx/>
              <a:buNone/>
            </a:pPr>
            <a:endParaRPr lang="en-US" altLang="it-IT" sz="800" i="1" dirty="0">
              <a:latin typeface="Arial" charset="0"/>
            </a:endParaRPr>
          </a:p>
        </p:txBody>
      </p:sp>
      <p:sp>
        <p:nvSpPr>
          <p:cNvPr id="7171" name="Text Box 3"/>
          <p:cNvSpPr txBox="1">
            <a:spLocks noChangeArrowheads="1"/>
          </p:cNvSpPr>
          <p:nvPr/>
        </p:nvSpPr>
        <p:spPr bwMode="auto">
          <a:xfrm>
            <a:off x="2999656" y="3335880"/>
            <a:ext cx="9063528" cy="2397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1pPr>
            <a:lvl2pPr marL="739775" indent="-28257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9pPr>
          </a:lstStyle>
          <a:p>
            <a:pPr marL="0" indent="0">
              <a:lnSpc>
                <a:spcPct val="90000"/>
              </a:lnSpc>
              <a:spcBef>
                <a:spcPts val="600"/>
              </a:spcBef>
              <a:spcAft>
                <a:spcPts val="600"/>
              </a:spcAft>
            </a:pPr>
            <a:r>
              <a:rPr lang="it-IT" dirty="0" smtClean="0"/>
              <a:t>Worldwide </a:t>
            </a:r>
            <a:r>
              <a:rPr lang="it-IT" dirty="0"/>
              <a:t>sales network </a:t>
            </a:r>
            <a:r>
              <a:rPr lang="it-IT" dirty="0" err="1"/>
              <a:t>offices</a:t>
            </a:r>
            <a:r>
              <a:rPr lang="it-IT" dirty="0"/>
              <a:t> in </a:t>
            </a:r>
            <a:r>
              <a:rPr lang="it-IT" dirty="0" err="1"/>
              <a:t>Italy</a:t>
            </a:r>
            <a:r>
              <a:rPr lang="it-IT" dirty="0"/>
              <a:t>, Germany, USA, </a:t>
            </a:r>
            <a:r>
              <a:rPr lang="it-IT" dirty="0" err="1"/>
              <a:t>Distributors</a:t>
            </a:r>
            <a:r>
              <a:rPr lang="it-IT" dirty="0"/>
              <a:t> in more </a:t>
            </a:r>
            <a:r>
              <a:rPr lang="it-IT" dirty="0" err="1"/>
              <a:t>than</a:t>
            </a:r>
            <a:r>
              <a:rPr lang="it-IT" dirty="0"/>
              <a:t> 30 </a:t>
            </a:r>
            <a:r>
              <a:rPr lang="it-IT" dirty="0" err="1"/>
              <a:t>countries</a:t>
            </a:r>
            <a:r>
              <a:rPr lang="it-IT" dirty="0" smtClean="0"/>
              <a:t>.</a:t>
            </a:r>
          </a:p>
          <a:p>
            <a:pPr marL="0" indent="0">
              <a:lnSpc>
                <a:spcPct val="90000"/>
              </a:lnSpc>
              <a:spcBef>
                <a:spcPts val="600"/>
              </a:spcBef>
              <a:spcAft>
                <a:spcPts val="600"/>
              </a:spcAft>
            </a:pPr>
            <a:r>
              <a:rPr lang="it-IT" dirty="0" smtClean="0"/>
              <a:t>Portfolio</a:t>
            </a:r>
            <a:r>
              <a:rPr lang="it-IT" dirty="0"/>
              <a:t>: &gt; 5000 </a:t>
            </a:r>
            <a:r>
              <a:rPr lang="it-IT" dirty="0" err="1"/>
              <a:t>customers</a:t>
            </a:r>
            <a:r>
              <a:rPr lang="it-IT" dirty="0"/>
              <a:t> </a:t>
            </a:r>
            <a:r>
              <a:rPr lang="it-IT" dirty="0" err="1"/>
              <a:t>Customers</a:t>
            </a:r>
            <a:r>
              <a:rPr lang="it-IT" dirty="0"/>
              <a:t> Include </a:t>
            </a:r>
            <a:r>
              <a:rPr lang="it-IT" dirty="0" err="1"/>
              <a:t>all</a:t>
            </a:r>
            <a:r>
              <a:rPr lang="it-IT" dirty="0"/>
              <a:t> world </a:t>
            </a:r>
            <a:r>
              <a:rPr lang="it-IT" dirty="0" err="1"/>
              <a:t>leading</a:t>
            </a:r>
            <a:r>
              <a:rPr lang="it-IT" dirty="0"/>
              <a:t> </a:t>
            </a:r>
            <a:r>
              <a:rPr lang="it-IT" dirty="0" err="1"/>
              <a:t>research</a:t>
            </a:r>
            <a:r>
              <a:rPr lang="it-IT" dirty="0"/>
              <a:t> centres </a:t>
            </a:r>
            <a:r>
              <a:rPr lang="it-IT" dirty="0" err="1"/>
              <a:t>as</a:t>
            </a:r>
            <a:r>
              <a:rPr lang="it-IT" dirty="0" smtClean="0"/>
              <a:t>:</a:t>
            </a:r>
          </a:p>
          <a:p>
            <a:pPr marL="0" indent="0">
              <a:lnSpc>
                <a:spcPct val="90000"/>
              </a:lnSpc>
              <a:spcBef>
                <a:spcPts val="600"/>
              </a:spcBef>
              <a:spcAft>
                <a:spcPts val="600"/>
              </a:spcAft>
            </a:pPr>
            <a:r>
              <a:rPr lang="it-IT" dirty="0" smtClean="0"/>
              <a:t>Europe</a:t>
            </a:r>
            <a:r>
              <a:rPr lang="it-IT" dirty="0"/>
              <a:t>: </a:t>
            </a:r>
            <a:r>
              <a:rPr lang="it-IT" dirty="0" smtClean="0"/>
              <a:t>CERN,JINR,INFN</a:t>
            </a:r>
            <a:r>
              <a:rPr lang="it-IT" dirty="0"/>
              <a:t>, CEA, CNRS; GSI, ESO, ISIS, </a:t>
            </a:r>
            <a:r>
              <a:rPr lang="it-IT" dirty="0" err="1"/>
              <a:t>Ganil</a:t>
            </a:r>
            <a:r>
              <a:rPr lang="it-IT" dirty="0"/>
              <a:t>, PSI, … </a:t>
            </a:r>
            <a:endParaRPr lang="it-IT" dirty="0" smtClean="0"/>
          </a:p>
          <a:p>
            <a:pPr marL="0" indent="0">
              <a:lnSpc>
                <a:spcPct val="90000"/>
              </a:lnSpc>
              <a:spcBef>
                <a:spcPts val="600"/>
              </a:spcBef>
              <a:spcAft>
                <a:spcPts val="600"/>
              </a:spcAft>
            </a:pPr>
            <a:r>
              <a:rPr lang="it-IT" dirty="0" smtClean="0"/>
              <a:t>USA</a:t>
            </a:r>
            <a:r>
              <a:rPr lang="it-IT" dirty="0"/>
              <a:t>: FNAL, SLAC, Los Alamos, BNL, </a:t>
            </a:r>
            <a:r>
              <a:rPr lang="it-IT" dirty="0" err="1"/>
              <a:t>Jlab</a:t>
            </a:r>
            <a:r>
              <a:rPr lang="it-IT" dirty="0"/>
              <a:t>, … </a:t>
            </a:r>
            <a:endParaRPr lang="it-IT" dirty="0" smtClean="0"/>
          </a:p>
          <a:p>
            <a:pPr marL="0" indent="0">
              <a:lnSpc>
                <a:spcPct val="90000"/>
              </a:lnSpc>
              <a:spcBef>
                <a:spcPts val="600"/>
              </a:spcBef>
              <a:spcAft>
                <a:spcPts val="600"/>
              </a:spcAft>
            </a:pPr>
            <a:r>
              <a:rPr lang="it-IT" dirty="0" smtClean="0"/>
              <a:t>Asia</a:t>
            </a:r>
            <a:r>
              <a:rPr lang="it-IT" dirty="0"/>
              <a:t>: J-Park, KEK, </a:t>
            </a:r>
            <a:r>
              <a:rPr lang="it-IT" dirty="0" err="1"/>
              <a:t>Riken</a:t>
            </a:r>
            <a:r>
              <a:rPr lang="it-IT" dirty="0"/>
              <a:t>, IHEP, </a:t>
            </a:r>
            <a:r>
              <a:rPr lang="it-IT" dirty="0" smtClean="0"/>
              <a:t>TIFR, </a:t>
            </a:r>
            <a:r>
              <a:rPr lang="it-IT" dirty="0"/>
              <a:t>… </a:t>
            </a:r>
            <a:endParaRPr lang="it-IT" dirty="0" smtClean="0"/>
          </a:p>
          <a:p>
            <a:pPr marL="0" indent="0">
              <a:lnSpc>
                <a:spcPct val="90000"/>
              </a:lnSpc>
              <a:spcBef>
                <a:spcPts val="600"/>
              </a:spcBef>
              <a:spcAft>
                <a:spcPts val="600"/>
              </a:spcAft>
            </a:pPr>
            <a:r>
              <a:rPr lang="it-IT" dirty="0" smtClean="0"/>
              <a:t>Africa</a:t>
            </a:r>
            <a:r>
              <a:rPr lang="it-IT" dirty="0"/>
              <a:t>: </a:t>
            </a:r>
            <a:r>
              <a:rPr lang="it-IT" dirty="0" err="1"/>
              <a:t>iThemba</a:t>
            </a:r>
            <a:r>
              <a:rPr lang="it-IT" dirty="0"/>
              <a:t> </a:t>
            </a:r>
            <a:r>
              <a:rPr lang="it-IT" dirty="0" err="1"/>
              <a:t>Labs</a:t>
            </a:r>
            <a:r>
              <a:rPr lang="it-IT" dirty="0"/>
              <a:t>, … </a:t>
            </a:r>
            <a:endParaRPr lang="it-IT" dirty="0" smtClean="0"/>
          </a:p>
          <a:p>
            <a:pPr marL="0" indent="0">
              <a:lnSpc>
                <a:spcPct val="90000"/>
              </a:lnSpc>
              <a:spcBef>
                <a:spcPts val="600"/>
              </a:spcBef>
              <a:spcAft>
                <a:spcPts val="600"/>
              </a:spcAft>
            </a:pPr>
            <a:r>
              <a:rPr lang="it-IT" dirty="0" smtClean="0"/>
              <a:t>And </a:t>
            </a:r>
            <a:r>
              <a:rPr lang="it-IT" dirty="0"/>
              <a:t>private companies: GE, Siemens, SAIC, L3, Raytheon, </a:t>
            </a:r>
            <a:r>
              <a:rPr lang="it-IT" dirty="0" smtClean="0"/>
              <a:t>Lockheed, Bosch…</a:t>
            </a:r>
            <a:endParaRPr lang="it-IT" altLang="it-IT" dirty="0" smtClean="0">
              <a:solidFill>
                <a:schemeClr val="tx1"/>
              </a:solidFill>
              <a:latin typeface="+mn-lt"/>
              <a:ea typeface="+mn-ea"/>
            </a:endParaRPr>
          </a:p>
          <a:p>
            <a:pPr marL="457200" lvl="1" indent="0">
              <a:lnSpc>
                <a:spcPct val="90000"/>
              </a:lnSpc>
              <a:spcBef>
                <a:spcPts val="500"/>
              </a:spcBef>
              <a:spcAft>
                <a:spcPts val="500"/>
              </a:spcAft>
            </a:pPr>
            <a:endParaRPr lang="it-IT" altLang="it-IT" b="1" dirty="0">
              <a:solidFill>
                <a:schemeClr val="tx1"/>
              </a:solidFill>
              <a:latin typeface="+mn-lt"/>
              <a:ea typeface="+mn-ea"/>
            </a:endParaRPr>
          </a:p>
          <a:p>
            <a:pPr marL="457200" lvl="1" indent="0" algn="ctr">
              <a:lnSpc>
                <a:spcPct val="90000"/>
              </a:lnSpc>
              <a:spcBef>
                <a:spcPts val="500"/>
              </a:spcBef>
              <a:spcAft>
                <a:spcPts val="500"/>
              </a:spcAft>
            </a:pPr>
            <a:endParaRPr lang="it-IT" altLang="it-IT" b="1" dirty="0">
              <a:solidFill>
                <a:schemeClr val="tx1"/>
              </a:solidFill>
              <a:latin typeface="+mn-lt"/>
              <a:ea typeface="+mn-ea"/>
            </a:endParaRPr>
          </a:p>
        </p:txBody>
      </p:sp>
      <p:sp>
        <p:nvSpPr>
          <p:cNvPr id="7"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smtClean="0">
                <a:solidFill>
                  <a:srgbClr val="000000"/>
                </a:solidFill>
                <a:latin typeface="+mj-lt"/>
              </a:rPr>
              <a:t>Global Coverage</a:t>
            </a:r>
            <a:endParaRPr lang="en-GB" sz="2800" dirty="0">
              <a:solidFill>
                <a:srgbClr val="000000"/>
              </a:solidFill>
              <a:latin typeface="+mj-l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7" y="1071564"/>
            <a:ext cx="4176465" cy="215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3727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4"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Spectroscopy Solutions</a:t>
            </a:r>
            <a:endParaRPr lang="en-US" sz="2400" dirty="0">
              <a:solidFill>
                <a:srgbClr val="000000"/>
              </a:solidFill>
            </a:endParaRPr>
          </a:p>
        </p:txBody>
      </p:sp>
      <p:sp>
        <p:nvSpPr>
          <p:cNvPr id="5" name="CasellaDiTesto 4"/>
          <p:cNvSpPr txBox="1"/>
          <p:nvPr/>
        </p:nvSpPr>
        <p:spPr>
          <a:xfrm>
            <a:off x="270405" y="652279"/>
            <a:ext cx="5825595" cy="769441"/>
          </a:xfrm>
          <a:prstGeom prst="rect">
            <a:avLst/>
          </a:prstGeom>
          <a:noFill/>
        </p:spPr>
        <p:txBody>
          <a:bodyPr wrap="square" rtlCol="0">
            <a:spAutoFit/>
          </a:bodyPr>
          <a:lstStyle/>
          <a:p>
            <a:r>
              <a:rPr lang="en-US" sz="2800" dirty="0" smtClean="0">
                <a:solidFill>
                  <a:srgbClr val="C00000"/>
                </a:solidFill>
              </a:rPr>
              <a:t>DT5780/DT5781</a:t>
            </a:r>
          </a:p>
          <a:p>
            <a:r>
              <a:rPr lang="en-US" sz="1600" dirty="0" smtClean="0">
                <a:solidFill>
                  <a:srgbClr val="000000"/>
                </a:solidFill>
              </a:rPr>
              <a:t>Dual/Quad Digital Multi Channel Analyzer</a:t>
            </a:r>
            <a:endParaRPr lang="en-US" sz="1600" dirty="0">
              <a:solidFill>
                <a:srgbClr val="000000"/>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33" y="1772816"/>
            <a:ext cx="4295371" cy="134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20" y="3356992"/>
            <a:ext cx="2876037" cy="97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5279232" y="1405308"/>
            <a:ext cx="6912768" cy="4078039"/>
          </a:xfrm>
          <a:prstGeom prst="rect">
            <a:avLst/>
          </a:prstGeom>
          <a:noFill/>
        </p:spPr>
        <p:txBody>
          <a:bodyPr wrap="square" rtlCol="0">
            <a:spAutoFit/>
          </a:bodyPr>
          <a:lstStyle/>
          <a:p>
            <a:pPr>
              <a:spcBef>
                <a:spcPts val="400"/>
              </a:spcBef>
            </a:pPr>
            <a:r>
              <a:rPr lang="en-US" dirty="0" smtClean="0">
                <a:solidFill>
                  <a:srgbClr val="000000"/>
                </a:solidFill>
              </a:rPr>
              <a:t>Overview:</a:t>
            </a:r>
          </a:p>
          <a:p>
            <a:pPr marL="285750" indent="-285750">
              <a:spcBef>
                <a:spcPts val="1000"/>
              </a:spcBef>
              <a:buFont typeface="Arial" panose="020B0604020202020204" pitchFamily="34" charset="0"/>
              <a:buChar char="•"/>
            </a:pPr>
            <a:r>
              <a:rPr lang="en-US" sz="1400" dirty="0" smtClean="0">
                <a:solidFill>
                  <a:srgbClr val="000000"/>
                </a:solidFill>
              </a:rPr>
              <a:t>Dual/Quad </a:t>
            </a:r>
            <a:r>
              <a:rPr lang="en-US" sz="1400" dirty="0">
                <a:solidFill>
                  <a:srgbClr val="000000"/>
                </a:solidFill>
              </a:rPr>
              <a:t>Digital MCA based on 14 bit 100 MS/s Flash ADC</a:t>
            </a:r>
          </a:p>
          <a:p>
            <a:pPr marL="285750" indent="-285750">
              <a:spcBef>
                <a:spcPts val="400"/>
              </a:spcBef>
              <a:buFont typeface="Arial" panose="020B0604020202020204" pitchFamily="34" charset="0"/>
              <a:buChar char="•"/>
            </a:pPr>
            <a:r>
              <a:rPr lang="en-US" sz="1400" dirty="0">
                <a:solidFill>
                  <a:srgbClr val="000000"/>
                </a:solidFill>
              </a:rPr>
              <a:t>Suited for high resolution X-ray and Gamma-ray Spectroscopy</a:t>
            </a:r>
          </a:p>
          <a:p>
            <a:pPr marL="285750" indent="-285750">
              <a:spcBef>
                <a:spcPts val="400"/>
              </a:spcBef>
              <a:buFont typeface="Arial" panose="020B0604020202020204" pitchFamily="34" charset="0"/>
              <a:buChar char="•"/>
            </a:pPr>
            <a:r>
              <a:rPr lang="en-US" sz="1400" dirty="0">
                <a:solidFill>
                  <a:srgbClr val="000000"/>
                </a:solidFill>
              </a:rPr>
              <a:t>Selectable Input Dynamic Range and adjustable Fine Gain</a:t>
            </a:r>
          </a:p>
          <a:p>
            <a:pPr marL="285750" indent="-285750">
              <a:spcBef>
                <a:spcPts val="400"/>
              </a:spcBef>
              <a:buFont typeface="Arial" panose="020B0604020202020204" pitchFamily="34" charset="0"/>
              <a:buChar char="•"/>
            </a:pPr>
            <a:r>
              <a:rPr lang="en-US" sz="1400" dirty="0">
                <a:solidFill>
                  <a:srgbClr val="000000"/>
                </a:solidFill>
              </a:rPr>
              <a:t>2 channels HV power supply ( ±5 kV/300 µA)</a:t>
            </a:r>
          </a:p>
          <a:p>
            <a:pPr marL="285750" indent="-285750">
              <a:spcBef>
                <a:spcPts val="400"/>
              </a:spcBef>
              <a:buFont typeface="Arial" panose="020B0604020202020204" pitchFamily="34" charset="0"/>
              <a:buChar char="•"/>
            </a:pPr>
            <a:r>
              <a:rPr lang="en-US" sz="1400" dirty="0">
                <a:solidFill>
                  <a:srgbClr val="000000"/>
                </a:solidFill>
              </a:rPr>
              <a:t>2 DB9 connectors for preamplifier power supply</a:t>
            </a:r>
          </a:p>
          <a:p>
            <a:pPr marL="285750" indent="-285750">
              <a:spcBef>
                <a:spcPts val="400"/>
              </a:spcBef>
              <a:buFont typeface="Arial" panose="020B0604020202020204" pitchFamily="34" charset="0"/>
              <a:buChar char="•"/>
            </a:pPr>
            <a:r>
              <a:rPr lang="en-US" sz="1400" dirty="0">
                <a:solidFill>
                  <a:srgbClr val="000000"/>
                </a:solidFill>
              </a:rPr>
              <a:t>HV Inhibit input</a:t>
            </a:r>
          </a:p>
          <a:p>
            <a:pPr marL="285750" indent="-285750">
              <a:spcBef>
                <a:spcPts val="400"/>
              </a:spcBef>
              <a:buFont typeface="Arial" panose="020B0604020202020204" pitchFamily="34" charset="0"/>
              <a:buChar char="•"/>
            </a:pPr>
            <a:r>
              <a:rPr lang="en-US" sz="1400" dirty="0">
                <a:solidFill>
                  <a:srgbClr val="000000"/>
                </a:solidFill>
              </a:rPr>
              <a:t>Features DPP-PHA firmware for energy and time stamp calculation</a:t>
            </a:r>
          </a:p>
          <a:p>
            <a:pPr marL="285750" indent="-285750">
              <a:spcBef>
                <a:spcPts val="400"/>
              </a:spcBef>
              <a:buFont typeface="Arial" panose="020B0604020202020204" pitchFamily="34" charset="0"/>
              <a:buChar char="•"/>
            </a:pPr>
            <a:r>
              <a:rPr lang="en-US" sz="1400" dirty="0">
                <a:solidFill>
                  <a:srgbClr val="000000"/>
                </a:solidFill>
              </a:rPr>
              <a:t>Digital oscilloscope function for an easy setup and signal monitoring</a:t>
            </a:r>
          </a:p>
          <a:p>
            <a:pPr marL="285750" indent="-285750">
              <a:spcBef>
                <a:spcPts val="400"/>
              </a:spcBef>
              <a:buFont typeface="Arial" panose="020B0604020202020204" pitchFamily="34" charset="0"/>
              <a:buChar char="•"/>
            </a:pPr>
            <a:r>
              <a:rPr lang="en-US" sz="1400" dirty="0">
                <a:solidFill>
                  <a:srgbClr val="000000"/>
                </a:solidFill>
              </a:rPr>
              <a:t>Live energy spectrum correction based on advanced techniques for pile-up rejection</a:t>
            </a:r>
          </a:p>
          <a:p>
            <a:pPr marL="285750" indent="-285750">
              <a:spcBef>
                <a:spcPts val="400"/>
              </a:spcBef>
              <a:buFont typeface="Arial" panose="020B0604020202020204" pitchFamily="34" charset="0"/>
              <a:buChar char="•"/>
            </a:pPr>
            <a:r>
              <a:rPr lang="en-US" sz="1400" dirty="0">
                <a:solidFill>
                  <a:srgbClr val="000000"/>
                </a:solidFill>
              </a:rPr>
              <a:t>Counting Rate up to 1 </a:t>
            </a:r>
            <a:r>
              <a:rPr lang="en-US" sz="1400" dirty="0" err="1">
                <a:solidFill>
                  <a:srgbClr val="000000"/>
                </a:solidFill>
              </a:rPr>
              <a:t>Mcps</a:t>
            </a:r>
            <a:endParaRPr lang="en-US" sz="1400" dirty="0">
              <a:solidFill>
                <a:srgbClr val="000000"/>
              </a:solidFill>
            </a:endParaRPr>
          </a:p>
          <a:p>
            <a:pPr marL="285750" indent="-285750">
              <a:spcBef>
                <a:spcPts val="400"/>
              </a:spcBef>
              <a:buFont typeface="Arial" panose="020B0604020202020204" pitchFamily="34" charset="0"/>
              <a:buChar char="•"/>
            </a:pPr>
            <a:r>
              <a:rPr lang="en-US" sz="1400" dirty="0">
                <a:solidFill>
                  <a:srgbClr val="000000"/>
                </a:solidFill>
              </a:rPr>
              <a:t>USB and Optical Link communication interfaces</a:t>
            </a:r>
          </a:p>
          <a:p>
            <a:pPr marL="285750" indent="-285750">
              <a:spcBef>
                <a:spcPts val="400"/>
              </a:spcBef>
              <a:buFont typeface="Arial" panose="020B0604020202020204" pitchFamily="34" charset="0"/>
              <a:buChar char="•"/>
            </a:pPr>
            <a:r>
              <a:rPr lang="en-US" sz="1400" dirty="0">
                <a:solidFill>
                  <a:srgbClr val="000000"/>
                </a:solidFill>
              </a:rPr>
              <a:t>Software interface for configuration, acquisition, data plotting and HV </a:t>
            </a:r>
            <a:r>
              <a:rPr lang="en-US" sz="1400" dirty="0" smtClean="0">
                <a:solidFill>
                  <a:srgbClr val="000000"/>
                </a:solidFill>
              </a:rPr>
              <a:t>management</a:t>
            </a:r>
            <a:endParaRPr lang="en-US" sz="1400" dirty="0">
              <a:solidFill>
                <a:srgbClr val="000000"/>
              </a:solidFill>
            </a:endParaRPr>
          </a:p>
        </p:txBody>
      </p:sp>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45" y="4509120"/>
            <a:ext cx="3896007" cy="186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00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4"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Spectroscopy Solutions</a:t>
            </a:r>
            <a:endParaRPr lang="en-US" sz="2400" dirty="0">
              <a:solidFill>
                <a:srgbClr val="000000"/>
              </a:solidFill>
            </a:endParaRPr>
          </a:p>
        </p:txBody>
      </p:sp>
      <p:sp>
        <p:nvSpPr>
          <p:cNvPr id="5" name="CasellaDiTesto 4"/>
          <p:cNvSpPr txBox="1"/>
          <p:nvPr/>
        </p:nvSpPr>
        <p:spPr>
          <a:xfrm>
            <a:off x="250728" y="620692"/>
            <a:ext cx="11605912" cy="769441"/>
          </a:xfrm>
          <a:prstGeom prst="rect">
            <a:avLst/>
          </a:prstGeom>
          <a:noFill/>
        </p:spPr>
        <p:txBody>
          <a:bodyPr wrap="square" rtlCol="0">
            <a:spAutoFit/>
          </a:bodyPr>
          <a:lstStyle/>
          <a:p>
            <a:r>
              <a:rPr lang="en-US" sz="2800" dirty="0" smtClean="0">
                <a:solidFill>
                  <a:srgbClr val="C00000"/>
                </a:solidFill>
              </a:rPr>
              <a:t>MC</a:t>
            </a:r>
            <a:r>
              <a:rPr lang="en-US" sz="2800" baseline="30000" dirty="0" smtClean="0">
                <a:solidFill>
                  <a:srgbClr val="C00000"/>
                </a:solidFill>
              </a:rPr>
              <a:t>2 </a:t>
            </a:r>
            <a:r>
              <a:rPr lang="en-US" sz="2800" dirty="0" smtClean="0">
                <a:solidFill>
                  <a:srgbClr val="C00000"/>
                </a:solidFill>
              </a:rPr>
              <a:t>Analyzer (MC</a:t>
            </a:r>
            <a:r>
              <a:rPr lang="en-US" sz="2800" baseline="30000" dirty="0" smtClean="0">
                <a:solidFill>
                  <a:srgbClr val="C00000"/>
                </a:solidFill>
              </a:rPr>
              <a:t>2</a:t>
            </a:r>
            <a:r>
              <a:rPr lang="en-US" sz="2800" dirty="0" smtClean="0">
                <a:solidFill>
                  <a:srgbClr val="C00000"/>
                </a:solidFill>
              </a:rPr>
              <a:t>A)</a:t>
            </a:r>
          </a:p>
          <a:p>
            <a:r>
              <a:rPr lang="en-US" sz="1600" dirty="0">
                <a:solidFill>
                  <a:srgbClr val="000000"/>
                </a:solidFill>
              </a:rPr>
              <a:t>Graphical software tool for digitizers running DPP-PHA firmware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41" y="1575393"/>
            <a:ext cx="6329443" cy="2716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574116" y="1575395"/>
            <a:ext cx="5796589" cy="2693045"/>
          </a:xfrm>
          <a:prstGeom prst="rect">
            <a:avLst/>
          </a:prstGeom>
          <a:noFill/>
        </p:spPr>
        <p:txBody>
          <a:bodyPr wrap="square" rtlCol="0">
            <a:spAutoFit/>
          </a:bodyPr>
          <a:lstStyle/>
          <a:p>
            <a:r>
              <a:rPr lang="en-US" dirty="0" smtClean="0">
                <a:solidFill>
                  <a:srgbClr val="000000"/>
                </a:solidFill>
              </a:rPr>
              <a:t>Overview:</a:t>
            </a:r>
          </a:p>
          <a:p>
            <a:pPr marL="285750" indent="-285750">
              <a:spcBef>
                <a:spcPts val="600"/>
              </a:spcBef>
              <a:buFont typeface="Arial" panose="020B0604020202020204" pitchFamily="34" charset="0"/>
              <a:buChar char="•"/>
            </a:pPr>
            <a:r>
              <a:rPr lang="en-US" sz="1400" dirty="0" smtClean="0">
                <a:solidFill>
                  <a:srgbClr val="000000"/>
                </a:solidFill>
              </a:rPr>
              <a:t>Designed </a:t>
            </a:r>
            <a:r>
              <a:rPr lang="en-US" sz="1400" dirty="0">
                <a:solidFill>
                  <a:srgbClr val="000000"/>
                </a:solidFill>
              </a:rPr>
              <a:t>for digitizers running DPP-PHA like 724 family or the </a:t>
            </a:r>
            <a:r>
              <a:rPr lang="en-US" sz="1400" dirty="0" smtClean="0">
                <a:solidFill>
                  <a:srgbClr val="000000"/>
                </a:solidFill>
              </a:rPr>
              <a:t>Dual Digital </a:t>
            </a:r>
            <a:r>
              <a:rPr lang="en-US" sz="1400" dirty="0">
                <a:solidFill>
                  <a:srgbClr val="000000"/>
                </a:solidFill>
              </a:rPr>
              <a:t>MCA DT5780.</a:t>
            </a:r>
          </a:p>
          <a:p>
            <a:pPr marL="285750" indent="-285750">
              <a:spcBef>
                <a:spcPts val="600"/>
              </a:spcBef>
              <a:buFont typeface="Arial" panose="020B0604020202020204" pitchFamily="34" charset="0"/>
              <a:buChar char="•"/>
            </a:pPr>
            <a:r>
              <a:rPr lang="en-US" sz="1400" dirty="0" smtClean="0">
                <a:solidFill>
                  <a:srgbClr val="000000"/>
                </a:solidFill>
              </a:rPr>
              <a:t>Complete </a:t>
            </a:r>
            <a:r>
              <a:rPr lang="en-US" sz="1400" dirty="0">
                <a:solidFill>
                  <a:srgbClr val="000000"/>
                </a:solidFill>
              </a:rPr>
              <a:t>simultaneous control of different boards</a:t>
            </a:r>
          </a:p>
          <a:p>
            <a:pPr marL="285750" indent="-285750">
              <a:spcBef>
                <a:spcPts val="600"/>
              </a:spcBef>
              <a:buFont typeface="Arial" panose="020B0604020202020204" pitchFamily="34" charset="0"/>
              <a:buChar char="•"/>
            </a:pPr>
            <a:r>
              <a:rPr lang="en-US" sz="1400" dirty="0" smtClean="0">
                <a:solidFill>
                  <a:srgbClr val="000000"/>
                </a:solidFill>
              </a:rPr>
              <a:t>Full </a:t>
            </a:r>
            <a:r>
              <a:rPr lang="en-US" sz="1400" dirty="0">
                <a:solidFill>
                  <a:srgbClr val="000000"/>
                </a:solidFill>
              </a:rPr>
              <a:t>setting of all the relevant DPP-PHA parameters and </a:t>
            </a:r>
            <a:r>
              <a:rPr lang="en-US" sz="1400" dirty="0" smtClean="0">
                <a:solidFill>
                  <a:srgbClr val="000000"/>
                </a:solidFill>
              </a:rPr>
              <a:t>power supplies </a:t>
            </a:r>
            <a:r>
              <a:rPr lang="en-US" sz="1400" dirty="0">
                <a:solidFill>
                  <a:srgbClr val="000000"/>
                </a:solidFill>
              </a:rPr>
              <a:t>for DT5780</a:t>
            </a:r>
          </a:p>
          <a:p>
            <a:pPr marL="285750" indent="-285750">
              <a:spcBef>
                <a:spcPts val="600"/>
              </a:spcBef>
              <a:buFont typeface="Arial" panose="020B0604020202020204" pitchFamily="34" charset="0"/>
              <a:buChar char="•"/>
            </a:pPr>
            <a:r>
              <a:rPr lang="en-US" sz="1400" dirty="0" smtClean="0">
                <a:solidFill>
                  <a:srgbClr val="000000"/>
                </a:solidFill>
              </a:rPr>
              <a:t>Advanced </a:t>
            </a:r>
            <a:r>
              <a:rPr lang="en-US" sz="1400" dirty="0">
                <a:solidFill>
                  <a:srgbClr val="000000"/>
                </a:solidFill>
              </a:rPr>
              <a:t>mathematical analysis on collected spectra (peak </a:t>
            </a:r>
            <a:r>
              <a:rPr lang="en-US" sz="1400" dirty="0" smtClean="0">
                <a:solidFill>
                  <a:srgbClr val="000000"/>
                </a:solidFill>
              </a:rPr>
              <a:t>search, background </a:t>
            </a:r>
            <a:r>
              <a:rPr lang="en-US" sz="1400" dirty="0">
                <a:solidFill>
                  <a:srgbClr val="000000"/>
                </a:solidFill>
              </a:rPr>
              <a:t>subtraction, peak fitting, etc.)</a:t>
            </a:r>
          </a:p>
          <a:p>
            <a:pPr marL="285750" indent="-285750">
              <a:spcBef>
                <a:spcPts val="600"/>
              </a:spcBef>
              <a:buFont typeface="Arial" panose="020B0604020202020204" pitchFamily="34" charset="0"/>
              <a:buChar char="•"/>
            </a:pPr>
            <a:r>
              <a:rPr lang="en-US" sz="1400" dirty="0" smtClean="0">
                <a:solidFill>
                  <a:srgbClr val="000000"/>
                </a:solidFill>
              </a:rPr>
              <a:t>Provides </a:t>
            </a:r>
            <a:r>
              <a:rPr lang="en-US" sz="1400" dirty="0">
                <a:solidFill>
                  <a:srgbClr val="000000"/>
                </a:solidFill>
              </a:rPr>
              <a:t>Energy - Time Stamp lists and histograms in ASCII </a:t>
            </a:r>
            <a:r>
              <a:rPr lang="en-US" sz="1400" dirty="0" smtClean="0">
                <a:solidFill>
                  <a:srgbClr val="000000"/>
                </a:solidFill>
              </a:rPr>
              <a:t>and ANSI </a:t>
            </a:r>
            <a:r>
              <a:rPr lang="en-US" sz="1400" dirty="0">
                <a:solidFill>
                  <a:srgbClr val="000000"/>
                </a:solidFill>
              </a:rPr>
              <a:t>N42.42 format</a:t>
            </a:r>
          </a:p>
        </p:txBody>
      </p:sp>
      <p:pic>
        <p:nvPicPr>
          <p:cNvPr id="348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5673" y="4437112"/>
            <a:ext cx="2170191"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533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4"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Spectroscopy Solutions</a:t>
            </a:r>
            <a:endParaRPr lang="en-US" sz="2400" dirty="0">
              <a:solidFill>
                <a:srgbClr val="000000"/>
              </a:solidFill>
            </a:endParaRPr>
          </a:p>
        </p:txBody>
      </p:sp>
      <p:sp>
        <p:nvSpPr>
          <p:cNvPr id="5" name="CasellaDiTesto 4"/>
          <p:cNvSpPr txBox="1"/>
          <p:nvPr/>
        </p:nvSpPr>
        <p:spPr>
          <a:xfrm>
            <a:off x="250728" y="620692"/>
            <a:ext cx="11605912" cy="769441"/>
          </a:xfrm>
          <a:prstGeom prst="rect">
            <a:avLst/>
          </a:prstGeom>
          <a:noFill/>
        </p:spPr>
        <p:txBody>
          <a:bodyPr wrap="square" rtlCol="0">
            <a:spAutoFit/>
          </a:bodyPr>
          <a:lstStyle/>
          <a:p>
            <a:r>
              <a:rPr lang="en-US" sz="2800" dirty="0" smtClean="0">
                <a:solidFill>
                  <a:srgbClr val="C00000"/>
                </a:solidFill>
              </a:rPr>
              <a:t>DT5790</a:t>
            </a:r>
          </a:p>
          <a:p>
            <a:r>
              <a:rPr lang="en-US" sz="1600" dirty="0">
                <a:solidFill>
                  <a:srgbClr val="000000"/>
                </a:solidFill>
              </a:rPr>
              <a:t>Dual Digital </a:t>
            </a:r>
            <a:r>
              <a:rPr lang="en-US" sz="1600" dirty="0" smtClean="0">
                <a:solidFill>
                  <a:srgbClr val="000000"/>
                </a:solidFill>
              </a:rPr>
              <a:t>Acquisition </a:t>
            </a:r>
            <a:r>
              <a:rPr lang="en-US" sz="1600" dirty="0">
                <a:solidFill>
                  <a:srgbClr val="000000"/>
                </a:solidFill>
              </a:rPr>
              <a:t>System for Charge </a:t>
            </a:r>
            <a:r>
              <a:rPr lang="en-US" sz="1600" dirty="0" smtClean="0">
                <a:solidFill>
                  <a:srgbClr val="000000"/>
                </a:solidFill>
              </a:rPr>
              <a:t>Integration and </a:t>
            </a:r>
            <a:r>
              <a:rPr lang="en-US" sz="1600" dirty="0">
                <a:solidFill>
                  <a:srgbClr val="000000"/>
                </a:solidFill>
              </a:rPr>
              <a:t>Pulse Shape Discrimination</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85" y="1772816"/>
            <a:ext cx="4295371" cy="134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5255849" y="1390129"/>
            <a:ext cx="6912768" cy="3518912"/>
          </a:xfrm>
          <a:prstGeom prst="rect">
            <a:avLst/>
          </a:prstGeom>
          <a:noFill/>
        </p:spPr>
        <p:txBody>
          <a:bodyPr wrap="square" rtlCol="0">
            <a:spAutoFit/>
          </a:bodyPr>
          <a:lstStyle/>
          <a:p>
            <a:pPr>
              <a:spcBef>
                <a:spcPts val="400"/>
              </a:spcBef>
            </a:pPr>
            <a:r>
              <a:rPr lang="en-US" dirty="0" smtClean="0">
                <a:solidFill>
                  <a:srgbClr val="000000"/>
                </a:solidFill>
              </a:rPr>
              <a:t>Overview:</a:t>
            </a:r>
          </a:p>
          <a:p>
            <a:pPr marL="285750" indent="-285750">
              <a:spcBef>
                <a:spcPts val="400"/>
              </a:spcBef>
              <a:buFont typeface="Arial" panose="020B0604020202020204" pitchFamily="34" charset="0"/>
              <a:buChar char="•"/>
            </a:pPr>
            <a:r>
              <a:rPr lang="en-US" sz="1400" dirty="0">
                <a:solidFill>
                  <a:srgbClr val="000000"/>
                </a:solidFill>
              </a:rPr>
              <a:t>Dual digital acquisition system based on 12-bit 250 MS/s </a:t>
            </a:r>
            <a:r>
              <a:rPr lang="en-US" sz="1400" dirty="0" err="1">
                <a:solidFill>
                  <a:srgbClr val="000000"/>
                </a:solidFill>
              </a:rPr>
              <a:t>FlashADCs</a:t>
            </a:r>
            <a:endParaRPr lang="en-US" sz="1400" dirty="0">
              <a:solidFill>
                <a:srgbClr val="000000"/>
              </a:solidFill>
            </a:endParaRPr>
          </a:p>
          <a:p>
            <a:pPr marL="285750" indent="-285750">
              <a:spcBef>
                <a:spcPts val="400"/>
              </a:spcBef>
              <a:buFont typeface="Arial" panose="020B0604020202020204" pitchFamily="34" charset="0"/>
              <a:buChar char="•"/>
            </a:pPr>
            <a:r>
              <a:rPr lang="en-US" sz="1400" dirty="0">
                <a:solidFill>
                  <a:srgbClr val="000000"/>
                </a:solidFill>
              </a:rPr>
              <a:t>Suited for detectors based on Organic, Inorganic and Liquid Scintillators</a:t>
            </a:r>
          </a:p>
          <a:p>
            <a:pPr marL="285750" indent="-285750">
              <a:spcBef>
                <a:spcPts val="400"/>
              </a:spcBef>
              <a:buFont typeface="Arial" panose="020B0604020202020204" pitchFamily="34" charset="0"/>
              <a:buChar char="•"/>
            </a:pPr>
            <a:r>
              <a:rPr lang="en-US" sz="1400" dirty="0">
                <a:solidFill>
                  <a:srgbClr val="000000"/>
                </a:solidFill>
              </a:rPr>
              <a:t>Two HV channels to bias detectors up to ± 4 kV, 3 </a:t>
            </a:r>
            <a:r>
              <a:rPr lang="en-US" sz="1400" dirty="0" smtClean="0">
                <a:solidFill>
                  <a:srgbClr val="000000"/>
                </a:solidFill>
              </a:rPr>
              <a:t>mA</a:t>
            </a:r>
          </a:p>
          <a:p>
            <a:pPr marL="285750" indent="-285750">
              <a:spcBef>
                <a:spcPts val="400"/>
              </a:spcBef>
              <a:buFont typeface="Arial" panose="020B0604020202020204" pitchFamily="34" charset="0"/>
              <a:buChar char="•"/>
            </a:pPr>
            <a:r>
              <a:rPr lang="en-US" sz="1400" dirty="0" smtClean="0">
                <a:solidFill>
                  <a:srgbClr val="000000"/>
                </a:solidFill>
              </a:rPr>
              <a:t>Two </a:t>
            </a:r>
            <a:r>
              <a:rPr lang="en-US" sz="1400" dirty="0">
                <a:solidFill>
                  <a:srgbClr val="000000"/>
                </a:solidFill>
              </a:rPr>
              <a:t>Preamp power connectors ± 12 V, ± 24 V</a:t>
            </a:r>
          </a:p>
          <a:p>
            <a:pPr marL="285750" indent="-285750">
              <a:spcBef>
                <a:spcPts val="400"/>
              </a:spcBef>
              <a:buFont typeface="Arial" panose="020B0604020202020204" pitchFamily="34" charset="0"/>
              <a:buChar char="•"/>
            </a:pPr>
            <a:r>
              <a:rPr lang="en-US" sz="1400" dirty="0">
                <a:solidFill>
                  <a:srgbClr val="000000"/>
                </a:solidFill>
              </a:rPr>
              <a:t>On line Digital Pulse Processing for Charge Integration and Pulse Shape Discrimination (DPP-PSD)</a:t>
            </a:r>
          </a:p>
          <a:p>
            <a:pPr marL="285750" indent="-285750">
              <a:spcBef>
                <a:spcPts val="400"/>
              </a:spcBef>
              <a:buFont typeface="Arial" panose="020B0604020202020204" pitchFamily="34" charset="0"/>
              <a:buChar char="•"/>
            </a:pPr>
            <a:r>
              <a:rPr lang="en-US" sz="1400" dirty="0">
                <a:solidFill>
                  <a:srgbClr val="000000"/>
                </a:solidFill>
              </a:rPr>
              <a:t>No dead time due to conversion</a:t>
            </a:r>
          </a:p>
          <a:p>
            <a:pPr marL="285750" indent="-285750">
              <a:spcBef>
                <a:spcPts val="400"/>
              </a:spcBef>
              <a:buFont typeface="Arial" panose="020B0604020202020204" pitchFamily="34" charset="0"/>
              <a:buChar char="•"/>
            </a:pPr>
            <a:r>
              <a:rPr lang="en-US" sz="1400" dirty="0">
                <a:solidFill>
                  <a:srgbClr val="000000"/>
                </a:solidFill>
              </a:rPr>
              <a:t>Multiple trace digital oscilloscope for an easy setup and signal monitoring</a:t>
            </a:r>
          </a:p>
          <a:p>
            <a:pPr marL="285750" indent="-285750">
              <a:spcBef>
                <a:spcPts val="400"/>
              </a:spcBef>
              <a:buFont typeface="Arial" panose="020B0604020202020204" pitchFamily="34" charset="0"/>
              <a:buChar char="•"/>
            </a:pPr>
            <a:r>
              <a:rPr lang="en-US" sz="1400" dirty="0" smtClean="0">
                <a:solidFill>
                  <a:srgbClr val="000000"/>
                </a:solidFill>
              </a:rPr>
              <a:t>Coincidences </a:t>
            </a:r>
            <a:r>
              <a:rPr lang="en-US" sz="1400" dirty="0">
                <a:solidFill>
                  <a:srgbClr val="000000"/>
                </a:solidFill>
              </a:rPr>
              <a:t>&amp; anti coincidences of 2 channels</a:t>
            </a:r>
          </a:p>
          <a:p>
            <a:pPr marL="285750" indent="-285750">
              <a:spcBef>
                <a:spcPts val="400"/>
              </a:spcBef>
              <a:buFont typeface="Arial" panose="020B0604020202020204" pitchFamily="34" charset="0"/>
              <a:buChar char="•"/>
            </a:pPr>
            <a:r>
              <a:rPr lang="en-US" sz="1400" dirty="0">
                <a:solidFill>
                  <a:srgbClr val="000000"/>
                </a:solidFill>
              </a:rPr>
              <a:t>Windows and Linux, 32 and 64 bit OS supported</a:t>
            </a:r>
          </a:p>
          <a:p>
            <a:pPr marL="285750" indent="-285750">
              <a:spcBef>
                <a:spcPts val="400"/>
              </a:spcBef>
              <a:buFont typeface="Arial" panose="020B0604020202020204" pitchFamily="34" charset="0"/>
              <a:buChar char="•"/>
            </a:pPr>
            <a:r>
              <a:rPr lang="en-US" sz="1400" dirty="0">
                <a:solidFill>
                  <a:srgbClr val="000000"/>
                </a:solidFill>
              </a:rPr>
              <a:t>C/C++ and </a:t>
            </a:r>
            <a:r>
              <a:rPr lang="en-US" sz="1400" dirty="0" err="1">
                <a:solidFill>
                  <a:srgbClr val="000000"/>
                </a:solidFill>
              </a:rPr>
              <a:t>LabVIEW</a:t>
            </a:r>
            <a:r>
              <a:rPr lang="en-US" sz="1400" dirty="0">
                <a:solidFill>
                  <a:srgbClr val="000000"/>
                </a:solidFill>
              </a:rPr>
              <a:t> libraries for an easy interface to custom DAQ systems</a:t>
            </a:r>
          </a:p>
          <a:p>
            <a:pPr marL="285750" indent="-285750">
              <a:spcBef>
                <a:spcPts val="400"/>
              </a:spcBef>
              <a:buFont typeface="Arial" panose="020B0604020202020204" pitchFamily="34" charset="0"/>
              <a:buChar char="•"/>
            </a:pPr>
            <a:r>
              <a:rPr lang="en-US" sz="1400" dirty="0">
                <a:solidFill>
                  <a:srgbClr val="000000"/>
                </a:solidFill>
              </a:rPr>
              <a:t>USB and Optical Link communication interfaces</a:t>
            </a:r>
          </a:p>
        </p:txBody>
      </p:sp>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1" y="3573016"/>
            <a:ext cx="4575539" cy="1938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513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3"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Spectroscopy Solutions</a:t>
            </a:r>
            <a:endParaRPr lang="en-US" sz="2400" dirty="0">
              <a:solidFill>
                <a:srgbClr val="000000"/>
              </a:solidFill>
            </a:endParaRPr>
          </a:p>
        </p:txBody>
      </p:sp>
      <p:sp>
        <p:nvSpPr>
          <p:cNvPr id="4" name="CasellaDiTesto 3"/>
          <p:cNvSpPr txBox="1"/>
          <p:nvPr/>
        </p:nvSpPr>
        <p:spPr>
          <a:xfrm>
            <a:off x="250728" y="620692"/>
            <a:ext cx="11605912" cy="769441"/>
          </a:xfrm>
          <a:prstGeom prst="rect">
            <a:avLst/>
          </a:prstGeom>
          <a:noFill/>
        </p:spPr>
        <p:txBody>
          <a:bodyPr wrap="square" rtlCol="0">
            <a:spAutoFit/>
          </a:bodyPr>
          <a:lstStyle/>
          <a:p>
            <a:r>
              <a:rPr lang="en-US" sz="2800" b="1" dirty="0" smtClean="0">
                <a:solidFill>
                  <a:srgbClr val="C00000"/>
                </a:solidFill>
              </a:rPr>
              <a:t>DT5770</a:t>
            </a:r>
          </a:p>
          <a:p>
            <a:r>
              <a:rPr lang="en-US" sz="1600" dirty="0">
                <a:solidFill>
                  <a:srgbClr val="000000"/>
                </a:solidFill>
              </a:rPr>
              <a:t>Compact Digital Multichannel Analyzer</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523" y="1196753"/>
            <a:ext cx="554711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7465276" y="3997688"/>
            <a:ext cx="4631365" cy="1015663"/>
          </a:xfrm>
          <a:prstGeom prst="rect">
            <a:avLst/>
          </a:prstGeom>
        </p:spPr>
        <p:txBody>
          <a:bodyPr wrap="square">
            <a:spAutoFit/>
          </a:bodyPr>
          <a:lstStyle/>
          <a:p>
            <a:r>
              <a:rPr lang="en-US" sz="2000" b="1" dirty="0">
                <a:solidFill>
                  <a:srgbClr val="C00000"/>
                </a:solidFill>
              </a:rPr>
              <a:t>A pocket-size, high performance and cost-effective solution for your spectroscopy applications. </a:t>
            </a:r>
            <a:endParaRPr lang="it-IT" sz="2000" b="1" dirty="0">
              <a:solidFill>
                <a:srgbClr val="C00000"/>
              </a:solidFill>
            </a:endParaRPr>
          </a:p>
        </p:txBody>
      </p:sp>
      <p:sp>
        <p:nvSpPr>
          <p:cNvPr id="6" name="Rettangolo 5"/>
          <p:cNvSpPr/>
          <p:nvPr/>
        </p:nvSpPr>
        <p:spPr>
          <a:xfrm>
            <a:off x="278024" y="1830888"/>
            <a:ext cx="6970104" cy="2462213"/>
          </a:xfrm>
          <a:prstGeom prst="rect">
            <a:avLst/>
          </a:prstGeom>
        </p:spPr>
        <p:txBody>
          <a:bodyPr wrap="square">
            <a:spAutoFit/>
          </a:bodyPr>
          <a:lstStyle/>
          <a:p>
            <a:r>
              <a:rPr lang="it-IT" sz="1400" dirty="0">
                <a:solidFill>
                  <a:srgbClr val="000000"/>
                </a:solidFill>
              </a:rPr>
              <a:t>• Compact </a:t>
            </a:r>
            <a:r>
              <a:rPr lang="it-IT" sz="1400" dirty="0" err="1">
                <a:solidFill>
                  <a:srgbClr val="000000"/>
                </a:solidFill>
              </a:rPr>
              <a:t>portable</a:t>
            </a:r>
            <a:r>
              <a:rPr lang="it-IT" sz="1400" dirty="0">
                <a:solidFill>
                  <a:srgbClr val="000000"/>
                </a:solidFill>
              </a:rPr>
              <a:t> 16k Digital MCA</a:t>
            </a:r>
          </a:p>
          <a:p>
            <a:r>
              <a:rPr lang="it-IT" sz="1400" dirty="0">
                <a:solidFill>
                  <a:srgbClr val="000000"/>
                </a:solidFill>
              </a:rPr>
              <a:t>• </a:t>
            </a:r>
            <a:r>
              <a:rPr lang="it-IT" sz="1400" dirty="0" err="1">
                <a:solidFill>
                  <a:srgbClr val="000000"/>
                </a:solidFill>
              </a:rPr>
              <a:t>Suited</a:t>
            </a:r>
            <a:r>
              <a:rPr lang="it-IT" sz="1400" dirty="0">
                <a:solidFill>
                  <a:srgbClr val="000000"/>
                </a:solidFill>
              </a:rPr>
              <a:t> for high </a:t>
            </a:r>
            <a:r>
              <a:rPr lang="it-IT" sz="1400" dirty="0" err="1">
                <a:solidFill>
                  <a:srgbClr val="000000"/>
                </a:solidFill>
              </a:rPr>
              <a:t>resolution</a:t>
            </a:r>
            <a:r>
              <a:rPr lang="it-IT" sz="1400" dirty="0">
                <a:solidFill>
                  <a:srgbClr val="000000"/>
                </a:solidFill>
              </a:rPr>
              <a:t> gamma </a:t>
            </a:r>
            <a:r>
              <a:rPr lang="it-IT" sz="1400" dirty="0" err="1">
                <a:solidFill>
                  <a:srgbClr val="000000"/>
                </a:solidFill>
              </a:rPr>
              <a:t>spectroscopy</a:t>
            </a:r>
            <a:endParaRPr lang="it-IT" sz="1400" dirty="0">
              <a:solidFill>
                <a:srgbClr val="000000"/>
              </a:solidFill>
            </a:endParaRPr>
          </a:p>
          <a:p>
            <a:r>
              <a:rPr lang="it-IT" sz="1400" dirty="0">
                <a:solidFill>
                  <a:srgbClr val="000000"/>
                </a:solidFill>
              </a:rPr>
              <a:t>• </a:t>
            </a:r>
            <a:r>
              <a:rPr lang="it-IT" sz="1400" dirty="0" err="1">
                <a:solidFill>
                  <a:srgbClr val="000000"/>
                </a:solidFill>
              </a:rPr>
              <a:t>Support</a:t>
            </a:r>
            <a:r>
              <a:rPr lang="it-IT" sz="1400" dirty="0">
                <a:solidFill>
                  <a:srgbClr val="000000"/>
                </a:solidFill>
              </a:rPr>
              <a:t> </a:t>
            </a:r>
            <a:r>
              <a:rPr lang="it-IT" sz="1400" dirty="0" err="1">
                <a:solidFill>
                  <a:srgbClr val="000000"/>
                </a:solidFill>
              </a:rPr>
              <a:t>continuous</a:t>
            </a:r>
            <a:r>
              <a:rPr lang="it-IT" sz="1400" dirty="0">
                <a:solidFill>
                  <a:srgbClr val="000000"/>
                </a:solidFill>
              </a:rPr>
              <a:t> and </a:t>
            </a:r>
            <a:r>
              <a:rPr lang="it-IT" sz="1400" dirty="0" err="1">
                <a:solidFill>
                  <a:srgbClr val="000000"/>
                </a:solidFill>
              </a:rPr>
              <a:t>pulsed</a:t>
            </a:r>
            <a:r>
              <a:rPr lang="it-IT" sz="1400" dirty="0">
                <a:solidFill>
                  <a:srgbClr val="000000"/>
                </a:solidFill>
              </a:rPr>
              <a:t> reset </a:t>
            </a:r>
            <a:r>
              <a:rPr lang="it-IT" sz="1400" dirty="0" err="1">
                <a:solidFill>
                  <a:srgbClr val="000000"/>
                </a:solidFill>
              </a:rPr>
              <a:t>preamplifiers</a:t>
            </a:r>
            <a:endParaRPr lang="it-IT" sz="1400" dirty="0">
              <a:solidFill>
                <a:srgbClr val="000000"/>
              </a:solidFill>
            </a:endParaRPr>
          </a:p>
          <a:p>
            <a:r>
              <a:rPr lang="it-IT" sz="1400" dirty="0">
                <a:solidFill>
                  <a:srgbClr val="000000"/>
                </a:solidFill>
              </a:rPr>
              <a:t>• Software </a:t>
            </a:r>
            <a:r>
              <a:rPr lang="it-IT" sz="1400" dirty="0" err="1">
                <a:solidFill>
                  <a:srgbClr val="000000"/>
                </a:solidFill>
              </a:rPr>
              <a:t>selectable</a:t>
            </a:r>
            <a:r>
              <a:rPr lang="it-IT" sz="1400" dirty="0">
                <a:solidFill>
                  <a:srgbClr val="000000"/>
                </a:solidFill>
              </a:rPr>
              <a:t> </a:t>
            </a:r>
            <a:r>
              <a:rPr lang="it-IT" sz="1400" dirty="0" err="1">
                <a:solidFill>
                  <a:srgbClr val="000000"/>
                </a:solidFill>
              </a:rPr>
              <a:t>coarse</a:t>
            </a:r>
            <a:r>
              <a:rPr lang="it-IT" sz="1400" dirty="0">
                <a:solidFill>
                  <a:srgbClr val="000000"/>
                </a:solidFill>
              </a:rPr>
              <a:t> and fine gain</a:t>
            </a:r>
          </a:p>
          <a:p>
            <a:r>
              <a:rPr lang="it-IT" sz="1400" dirty="0">
                <a:solidFill>
                  <a:srgbClr val="000000"/>
                </a:solidFill>
              </a:rPr>
              <a:t>• DB9 </a:t>
            </a:r>
            <a:r>
              <a:rPr lang="it-IT" sz="1400" dirty="0" err="1">
                <a:solidFill>
                  <a:srgbClr val="000000"/>
                </a:solidFill>
              </a:rPr>
              <a:t>connector</a:t>
            </a:r>
            <a:r>
              <a:rPr lang="it-IT" sz="1400" dirty="0">
                <a:solidFill>
                  <a:srgbClr val="000000"/>
                </a:solidFill>
              </a:rPr>
              <a:t> for </a:t>
            </a:r>
            <a:r>
              <a:rPr lang="it-IT" sz="1400" dirty="0" err="1">
                <a:solidFill>
                  <a:srgbClr val="000000"/>
                </a:solidFill>
              </a:rPr>
              <a:t>preamplifier</a:t>
            </a:r>
            <a:r>
              <a:rPr lang="it-IT" sz="1400" dirty="0">
                <a:solidFill>
                  <a:srgbClr val="000000"/>
                </a:solidFill>
              </a:rPr>
              <a:t> </a:t>
            </a:r>
            <a:r>
              <a:rPr lang="it-IT" sz="1400" dirty="0" err="1">
                <a:solidFill>
                  <a:srgbClr val="000000"/>
                </a:solidFill>
              </a:rPr>
              <a:t>power</a:t>
            </a:r>
            <a:r>
              <a:rPr lang="it-IT" sz="1400" dirty="0">
                <a:solidFill>
                  <a:srgbClr val="000000"/>
                </a:solidFill>
              </a:rPr>
              <a:t> </a:t>
            </a:r>
            <a:r>
              <a:rPr lang="it-IT" sz="1400" dirty="0" err="1">
                <a:solidFill>
                  <a:srgbClr val="000000"/>
                </a:solidFill>
              </a:rPr>
              <a:t>supply</a:t>
            </a:r>
            <a:endParaRPr lang="it-IT" sz="1400" dirty="0">
              <a:solidFill>
                <a:srgbClr val="000000"/>
              </a:solidFill>
            </a:endParaRPr>
          </a:p>
          <a:p>
            <a:r>
              <a:rPr lang="it-IT" sz="1400" dirty="0">
                <a:solidFill>
                  <a:srgbClr val="000000"/>
                </a:solidFill>
              </a:rPr>
              <a:t>• </a:t>
            </a:r>
            <a:r>
              <a:rPr lang="it-IT" sz="1400" dirty="0" err="1">
                <a:solidFill>
                  <a:srgbClr val="000000"/>
                </a:solidFill>
              </a:rPr>
              <a:t>Features</a:t>
            </a:r>
            <a:r>
              <a:rPr lang="it-IT" sz="1400" dirty="0">
                <a:solidFill>
                  <a:srgbClr val="000000"/>
                </a:solidFill>
              </a:rPr>
              <a:t> </a:t>
            </a:r>
            <a:r>
              <a:rPr lang="it-IT" sz="1400" dirty="0" smtClean="0">
                <a:solidFill>
                  <a:srgbClr val="000000"/>
                </a:solidFill>
              </a:rPr>
              <a:t>PHA firmware </a:t>
            </a:r>
            <a:r>
              <a:rPr lang="it-IT" sz="1400" dirty="0">
                <a:solidFill>
                  <a:srgbClr val="000000"/>
                </a:solidFill>
              </a:rPr>
              <a:t>for </a:t>
            </a:r>
            <a:r>
              <a:rPr lang="it-IT" sz="1400" dirty="0" err="1">
                <a:solidFill>
                  <a:srgbClr val="000000"/>
                </a:solidFill>
              </a:rPr>
              <a:t>energy</a:t>
            </a:r>
            <a:r>
              <a:rPr lang="it-IT" sz="1400" dirty="0">
                <a:solidFill>
                  <a:srgbClr val="000000"/>
                </a:solidFill>
              </a:rPr>
              <a:t> </a:t>
            </a:r>
            <a:r>
              <a:rPr lang="it-IT" sz="1400" dirty="0" err="1">
                <a:solidFill>
                  <a:srgbClr val="000000"/>
                </a:solidFill>
              </a:rPr>
              <a:t>calculation</a:t>
            </a:r>
            <a:endParaRPr lang="it-IT" sz="1400" dirty="0">
              <a:solidFill>
                <a:srgbClr val="000000"/>
              </a:solidFill>
            </a:endParaRPr>
          </a:p>
          <a:p>
            <a:r>
              <a:rPr lang="it-IT" sz="1400" dirty="0">
                <a:solidFill>
                  <a:srgbClr val="000000"/>
                </a:solidFill>
              </a:rPr>
              <a:t>• </a:t>
            </a:r>
            <a:r>
              <a:rPr lang="it-IT" sz="1400" dirty="0" err="1">
                <a:solidFill>
                  <a:srgbClr val="000000"/>
                </a:solidFill>
              </a:rPr>
              <a:t>Different</a:t>
            </a:r>
            <a:r>
              <a:rPr lang="it-IT" sz="1400" dirty="0">
                <a:solidFill>
                  <a:srgbClr val="000000"/>
                </a:solidFill>
              </a:rPr>
              <a:t> </a:t>
            </a:r>
            <a:r>
              <a:rPr lang="it-IT" sz="1400" dirty="0" err="1">
                <a:solidFill>
                  <a:srgbClr val="000000"/>
                </a:solidFill>
              </a:rPr>
              <a:t>acquisition</a:t>
            </a:r>
            <a:r>
              <a:rPr lang="it-IT" sz="1400" dirty="0">
                <a:solidFill>
                  <a:srgbClr val="000000"/>
                </a:solidFill>
              </a:rPr>
              <a:t> </a:t>
            </a:r>
            <a:r>
              <a:rPr lang="it-IT" sz="1400" dirty="0" err="1">
                <a:solidFill>
                  <a:srgbClr val="000000"/>
                </a:solidFill>
              </a:rPr>
              <a:t>modes</a:t>
            </a:r>
            <a:r>
              <a:rPr lang="it-IT" sz="1400" dirty="0">
                <a:solidFill>
                  <a:srgbClr val="000000"/>
                </a:solidFill>
              </a:rPr>
              <a:t> are </a:t>
            </a:r>
            <a:r>
              <a:rPr lang="it-IT" sz="1400" dirty="0" err="1">
                <a:solidFill>
                  <a:srgbClr val="000000"/>
                </a:solidFill>
              </a:rPr>
              <a:t>available</a:t>
            </a:r>
            <a:r>
              <a:rPr lang="it-IT" sz="1400" dirty="0">
                <a:solidFill>
                  <a:srgbClr val="000000"/>
                </a:solidFill>
              </a:rPr>
              <a:t>: PHA and </a:t>
            </a:r>
            <a:r>
              <a:rPr lang="it-IT" sz="1400" dirty="0" err="1">
                <a:solidFill>
                  <a:srgbClr val="000000"/>
                </a:solidFill>
              </a:rPr>
              <a:t>signal</a:t>
            </a:r>
            <a:r>
              <a:rPr lang="it-IT" sz="1400" dirty="0">
                <a:solidFill>
                  <a:srgbClr val="000000"/>
                </a:solidFill>
              </a:rPr>
              <a:t> </a:t>
            </a:r>
            <a:r>
              <a:rPr lang="it-IT" sz="1400" dirty="0" err="1" smtClean="0">
                <a:solidFill>
                  <a:srgbClr val="000000"/>
                </a:solidFill>
              </a:rPr>
              <a:t>inspector</a:t>
            </a:r>
            <a:r>
              <a:rPr lang="it-IT" sz="1400" dirty="0" smtClean="0">
                <a:solidFill>
                  <a:srgbClr val="000000"/>
                </a:solidFill>
              </a:rPr>
              <a:t> for </a:t>
            </a:r>
            <a:r>
              <a:rPr lang="it-IT" sz="1400" dirty="0">
                <a:solidFill>
                  <a:srgbClr val="000000"/>
                </a:solidFill>
              </a:rPr>
              <a:t>an easy setup and </a:t>
            </a:r>
            <a:r>
              <a:rPr lang="it-IT" sz="1400" dirty="0" err="1">
                <a:solidFill>
                  <a:srgbClr val="000000"/>
                </a:solidFill>
              </a:rPr>
              <a:t>signal</a:t>
            </a:r>
            <a:r>
              <a:rPr lang="it-IT" sz="1400" dirty="0">
                <a:solidFill>
                  <a:srgbClr val="000000"/>
                </a:solidFill>
              </a:rPr>
              <a:t> </a:t>
            </a:r>
            <a:r>
              <a:rPr lang="it-IT" sz="1400" dirty="0" err="1">
                <a:solidFill>
                  <a:srgbClr val="000000"/>
                </a:solidFill>
              </a:rPr>
              <a:t>monitoring</a:t>
            </a:r>
            <a:endParaRPr lang="it-IT" sz="1400" dirty="0">
              <a:solidFill>
                <a:srgbClr val="000000"/>
              </a:solidFill>
            </a:endParaRPr>
          </a:p>
          <a:p>
            <a:r>
              <a:rPr lang="it-IT" sz="1400" dirty="0">
                <a:solidFill>
                  <a:srgbClr val="000000"/>
                </a:solidFill>
              </a:rPr>
              <a:t>• Software </a:t>
            </a:r>
            <a:r>
              <a:rPr lang="it-IT" sz="1400" dirty="0" err="1">
                <a:solidFill>
                  <a:srgbClr val="000000"/>
                </a:solidFill>
              </a:rPr>
              <a:t>adjustable</a:t>
            </a:r>
            <a:r>
              <a:rPr lang="it-IT" sz="1400" dirty="0">
                <a:solidFill>
                  <a:srgbClr val="000000"/>
                </a:solidFill>
              </a:rPr>
              <a:t> </a:t>
            </a:r>
            <a:r>
              <a:rPr lang="it-IT" sz="1400" dirty="0" err="1">
                <a:solidFill>
                  <a:srgbClr val="000000"/>
                </a:solidFill>
              </a:rPr>
              <a:t>digital</a:t>
            </a:r>
            <a:r>
              <a:rPr lang="it-IT" sz="1400" dirty="0">
                <a:solidFill>
                  <a:srgbClr val="000000"/>
                </a:solidFill>
              </a:rPr>
              <a:t> </a:t>
            </a:r>
            <a:r>
              <a:rPr lang="it-IT" sz="1400" dirty="0" err="1">
                <a:solidFill>
                  <a:srgbClr val="000000"/>
                </a:solidFill>
              </a:rPr>
              <a:t>shaping</a:t>
            </a:r>
            <a:r>
              <a:rPr lang="it-IT" sz="1400" dirty="0">
                <a:solidFill>
                  <a:srgbClr val="000000"/>
                </a:solidFill>
              </a:rPr>
              <a:t> </a:t>
            </a:r>
            <a:r>
              <a:rPr lang="it-IT" sz="1400" dirty="0" err="1">
                <a:solidFill>
                  <a:srgbClr val="000000"/>
                </a:solidFill>
              </a:rPr>
              <a:t>filter</a:t>
            </a:r>
            <a:r>
              <a:rPr lang="it-IT" sz="1400" dirty="0">
                <a:solidFill>
                  <a:srgbClr val="000000"/>
                </a:solidFill>
              </a:rPr>
              <a:t>, baseline </a:t>
            </a:r>
            <a:r>
              <a:rPr lang="it-IT" sz="1400" dirty="0" err="1">
                <a:solidFill>
                  <a:srgbClr val="000000"/>
                </a:solidFill>
              </a:rPr>
              <a:t>restoration</a:t>
            </a:r>
            <a:endParaRPr lang="it-IT" sz="1400" dirty="0">
              <a:solidFill>
                <a:srgbClr val="000000"/>
              </a:solidFill>
            </a:endParaRPr>
          </a:p>
          <a:p>
            <a:r>
              <a:rPr lang="it-IT" sz="1400" dirty="0">
                <a:solidFill>
                  <a:srgbClr val="000000"/>
                </a:solidFill>
              </a:rPr>
              <a:t>• On-line pile-up </a:t>
            </a:r>
            <a:r>
              <a:rPr lang="it-IT" sz="1400" dirty="0" err="1">
                <a:solidFill>
                  <a:srgbClr val="000000"/>
                </a:solidFill>
              </a:rPr>
              <a:t>rejection</a:t>
            </a:r>
            <a:r>
              <a:rPr lang="it-IT" sz="1400" dirty="0">
                <a:solidFill>
                  <a:srgbClr val="000000"/>
                </a:solidFill>
              </a:rPr>
              <a:t> and software dead time </a:t>
            </a:r>
            <a:r>
              <a:rPr lang="it-IT" sz="1400" dirty="0" err="1">
                <a:solidFill>
                  <a:srgbClr val="000000"/>
                </a:solidFill>
              </a:rPr>
              <a:t>evaluation</a:t>
            </a:r>
            <a:endParaRPr lang="it-IT" sz="1400" dirty="0">
              <a:solidFill>
                <a:srgbClr val="000000"/>
              </a:solidFill>
            </a:endParaRPr>
          </a:p>
          <a:p>
            <a:r>
              <a:rPr lang="it-IT" sz="1400" dirty="0">
                <a:solidFill>
                  <a:srgbClr val="000000"/>
                </a:solidFill>
              </a:rPr>
              <a:t>• USB and Ethernet </a:t>
            </a:r>
            <a:r>
              <a:rPr lang="it-IT" sz="1400" dirty="0" err="1">
                <a:solidFill>
                  <a:srgbClr val="000000"/>
                </a:solidFill>
              </a:rPr>
              <a:t>communication</a:t>
            </a:r>
            <a:r>
              <a:rPr lang="it-IT" sz="1400" dirty="0">
                <a:solidFill>
                  <a:srgbClr val="000000"/>
                </a:solidFill>
              </a:rPr>
              <a:t> </a:t>
            </a:r>
            <a:r>
              <a:rPr lang="it-IT" sz="1400" dirty="0" err="1" smtClean="0">
                <a:solidFill>
                  <a:srgbClr val="000000"/>
                </a:solidFill>
              </a:rPr>
              <a:t>interfaces</a:t>
            </a:r>
            <a:endParaRPr lang="it-IT" sz="1400" dirty="0">
              <a:solidFill>
                <a:srgbClr val="000000"/>
              </a:solidFill>
            </a:endParaRPr>
          </a:p>
        </p:txBody>
      </p:sp>
    </p:spTree>
    <p:extLst>
      <p:ext uri="{BB962C8B-B14F-4D97-AF65-F5344CB8AC3E}">
        <p14:creationId xmlns:p14="http://schemas.microsoft.com/office/powerpoint/2010/main" val="40986994"/>
      </p:ext>
    </p:extLst>
  </p:cSld>
  <p:clrMapOvr>
    <a:masterClrMapping/>
  </p:clrMapOvr>
  <p:transition>
    <p:spli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579" y="3789040"/>
            <a:ext cx="5153924" cy="287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Hexagon: Single/Dual 32k Digital MCA</a:t>
            </a:r>
          </a:p>
        </p:txBody>
      </p:sp>
      <p:sp>
        <p:nvSpPr>
          <p:cNvPr id="5"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
        <p:nvSpPr>
          <p:cNvPr id="11" name="Rettangolo 10"/>
          <p:cNvSpPr/>
          <p:nvPr/>
        </p:nvSpPr>
        <p:spPr>
          <a:xfrm>
            <a:off x="767408" y="620689"/>
            <a:ext cx="9505056" cy="2939266"/>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dirty="0" smtClean="0"/>
              <a:t>Fully integrated, digital MCA operating in PHA mode (up to 32k), Time stamped List mode, MCS</a:t>
            </a:r>
            <a:r>
              <a:rPr lang="en-US" sz="1600" baseline="30000" dirty="0" smtClean="0"/>
              <a:t>(*)</a:t>
            </a:r>
            <a:r>
              <a:rPr lang="en-US" sz="1600" dirty="0" smtClean="0"/>
              <a:t>, SCA</a:t>
            </a:r>
            <a:r>
              <a:rPr lang="en-US" sz="1600" baseline="30000" dirty="0"/>
              <a:t>(*)</a:t>
            </a:r>
            <a:r>
              <a:rPr lang="en-US" sz="1600" dirty="0" smtClean="0"/>
              <a:t>, Multi-PHA</a:t>
            </a:r>
            <a:r>
              <a:rPr lang="en-US" sz="1600" baseline="30000" dirty="0" smtClean="0"/>
              <a:t>(*)</a:t>
            </a:r>
            <a:r>
              <a:rPr lang="en-US" sz="1600" dirty="0" smtClean="0"/>
              <a:t>.</a:t>
            </a:r>
          </a:p>
          <a:p>
            <a:pPr marL="285750" indent="-285750">
              <a:spcBef>
                <a:spcPts val="600"/>
              </a:spcBef>
              <a:buFont typeface="Arial" panose="020B0604020202020204" pitchFamily="34" charset="0"/>
              <a:buChar char="•"/>
            </a:pPr>
            <a:r>
              <a:rPr lang="en-US" sz="1600" dirty="0" smtClean="0"/>
              <a:t>Suitable for </a:t>
            </a:r>
            <a:r>
              <a:rPr lang="en-US" sz="1600" dirty="0" err="1" smtClean="0"/>
              <a:t>HPGe</a:t>
            </a:r>
            <a:r>
              <a:rPr lang="en-US" sz="1600" dirty="0" smtClean="0"/>
              <a:t>, Si, </a:t>
            </a:r>
            <a:r>
              <a:rPr lang="en-US" sz="1600" dirty="0" err="1" smtClean="0"/>
              <a:t>NaI</a:t>
            </a:r>
            <a:r>
              <a:rPr lang="en-US" sz="1600" dirty="0" smtClean="0"/>
              <a:t>, </a:t>
            </a:r>
            <a:r>
              <a:rPr lang="en-US" sz="1600" dirty="0" err="1" smtClean="0"/>
              <a:t>CsI</a:t>
            </a:r>
            <a:r>
              <a:rPr lang="en-US" sz="1600" dirty="0" smtClean="0"/>
              <a:t>, LaBr</a:t>
            </a:r>
            <a:r>
              <a:rPr lang="en-US" sz="1600" baseline="-25000" dirty="0" smtClean="0"/>
              <a:t>3</a:t>
            </a:r>
            <a:r>
              <a:rPr lang="en-US" sz="1600" dirty="0" smtClean="0"/>
              <a:t>,</a:t>
            </a:r>
            <a:r>
              <a:rPr lang="en-US" sz="1600" baseline="-25000" dirty="0" smtClean="0"/>
              <a:t> </a:t>
            </a:r>
            <a:r>
              <a:rPr lang="en-US" sz="1600" dirty="0" err="1" smtClean="0"/>
              <a:t>CdTe</a:t>
            </a:r>
            <a:r>
              <a:rPr lang="en-US" sz="1600" dirty="0" smtClean="0"/>
              <a:t>, CZT and other detectors. Accepts RC and TRP preamps and PMT anode signals.</a:t>
            </a:r>
          </a:p>
          <a:p>
            <a:pPr marL="285750" indent="-285750">
              <a:spcBef>
                <a:spcPts val="600"/>
              </a:spcBef>
              <a:buFont typeface="Arial" panose="020B0604020202020204" pitchFamily="34" charset="0"/>
              <a:buChar char="•"/>
            </a:pPr>
            <a:r>
              <a:rPr lang="en-US" sz="1600" dirty="0" smtClean="0"/>
              <a:t>Embedded Linux (ARM) for unattended acquisition, data logging (SDD), user programmable routines (SDK provided).</a:t>
            </a:r>
          </a:p>
          <a:p>
            <a:pPr marL="285750" indent="-285750">
              <a:spcBef>
                <a:spcPts val="600"/>
              </a:spcBef>
              <a:buFont typeface="Arial" panose="020B0604020202020204" pitchFamily="34" charset="0"/>
              <a:buChar char="•"/>
            </a:pPr>
            <a:r>
              <a:rPr lang="en-US" sz="1600" dirty="0" smtClean="0"/>
              <a:t>Triple range </a:t>
            </a:r>
            <a:r>
              <a:rPr lang="en-US" sz="1600" dirty="0"/>
              <a:t>HV: 5kV/20µA (</a:t>
            </a:r>
            <a:r>
              <a:rPr lang="en-US" sz="1600" dirty="0" err="1"/>
              <a:t>HPGe</a:t>
            </a:r>
            <a:r>
              <a:rPr lang="en-US" sz="1600" dirty="0"/>
              <a:t> mode) ,</a:t>
            </a:r>
            <a:r>
              <a:rPr lang="en-US" sz="1600" dirty="0" smtClean="0"/>
              <a:t> 2kV/1mA </a:t>
            </a:r>
            <a:r>
              <a:rPr lang="en-US" sz="1600" dirty="0"/>
              <a:t>(PMT mode), </a:t>
            </a:r>
            <a:r>
              <a:rPr lang="en-US" sz="1600" dirty="0" smtClean="0"/>
              <a:t>500V/50µA </a:t>
            </a:r>
            <a:r>
              <a:rPr lang="en-US" sz="1600" dirty="0"/>
              <a:t>(</a:t>
            </a:r>
            <a:r>
              <a:rPr lang="en-US" sz="1600" dirty="0" smtClean="0"/>
              <a:t>Si mode) positive/negative. </a:t>
            </a:r>
            <a:endParaRPr lang="en-US" sz="1600" dirty="0"/>
          </a:p>
          <a:p>
            <a:pPr marL="285750" indent="-285750">
              <a:spcBef>
                <a:spcPts val="600"/>
              </a:spcBef>
              <a:buFont typeface="Arial" panose="020B0604020202020204" pitchFamily="34" charset="0"/>
              <a:buChar char="•"/>
            </a:pPr>
            <a:r>
              <a:rPr lang="en-US" sz="1600" dirty="0" smtClean="0"/>
              <a:t>10/100T Ethernet and USB 2.0 interfaces. OLED Display. Configurable digital I/</a:t>
            </a:r>
            <a:r>
              <a:rPr lang="en-US" sz="1600" dirty="0" err="1" smtClean="0"/>
              <a:t>Os</a:t>
            </a:r>
            <a:r>
              <a:rPr lang="en-US" sz="1600" dirty="0"/>
              <a:t> </a:t>
            </a:r>
            <a:r>
              <a:rPr lang="en-US" sz="1600" dirty="0" smtClean="0"/>
              <a:t>and Sync bus.</a:t>
            </a:r>
          </a:p>
          <a:p>
            <a:pPr marL="285750" indent="-285750">
              <a:spcBef>
                <a:spcPts val="600"/>
              </a:spcBef>
              <a:buFont typeface="Arial" panose="020B0604020202020204" pitchFamily="34" charset="0"/>
              <a:buChar char="•"/>
            </a:pPr>
            <a:r>
              <a:rPr lang="en-US" sz="1600" dirty="0" smtClean="0"/>
              <a:t>Coincidence and Anti-Coincidence mode (e.g. Anti-Compton or Background Active Shields)</a:t>
            </a:r>
          </a:p>
        </p:txBody>
      </p:sp>
    </p:spTree>
    <p:extLst>
      <p:ext uri="{BB962C8B-B14F-4D97-AF65-F5344CB8AC3E}">
        <p14:creationId xmlns:p14="http://schemas.microsoft.com/office/powerpoint/2010/main" val="28913846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pic>
        <p:nvPicPr>
          <p:cNvPr id="8194" name="Picture 2" descr="http://www.caen.it/documents/WOCateg/280/gamma-stream_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517" y="4149085"/>
            <a:ext cx="6613707" cy="2088539"/>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4" name="CasellaDiTesto 3"/>
          <p:cNvSpPr txBox="1"/>
          <p:nvPr/>
        </p:nvSpPr>
        <p:spPr>
          <a:xfrm>
            <a:off x="1310596" y="585296"/>
            <a:ext cx="9505056" cy="461665"/>
          </a:xfrm>
          <a:prstGeom prst="rect">
            <a:avLst/>
          </a:prstGeom>
          <a:noFill/>
        </p:spPr>
        <p:txBody>
          <a:bodyPr wrap="square" rtlCol="0">
            <a:spAutoFit/>
          </a:bodyPr>
          <a:lstStyle/>
          <a:p>
            <a:pPr algn="ctr"/>
            <a:r>
              <a:rPr lang="en-US" sz="2400" dirty="0" smtClean="0">
                <a:solidFill>
                  <a:srgbClr val="C00000"/>
                </a:solidFill>
              </a:rPr>
              <a:t>From Digital MCA to Digital Portable Instruments</a:t>
            </a:r>
            <a:endParaRPr lang="en-US" sz="2400" dirty="0">
              <a:solidFill>
                <a:srgbClr val="C00000"/>
              </a:solidFill>
            </a:endParaRPr>
          </a:p>
        </p:txBody>
      </p:sp>
      <p:sp>
        <p:nvSpPr>
          <p:cNvPr id="5" name="Rectangle 1"/>
          <p:cNvSpPr>
            <a:spLocks noChangeArrowheads="1"/>
          </p:cNvSpPr>
          <p:nvPr/>
        </p:nvSpPr>
        <p:spPr bwMode="auto">
          <a:xfrm>
            <a:off x="170325" y="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3600" dirty="0">
                <a:solidFill>
                  <a:srgbClr val="000000"/>
                </a:solidFill>
                <a:latin typeface="Cambria Math" panose="02040503050406030204" pitchFamily="18" charset="0"/>
                <a:ea typeface="Cambria Math" panose="02040503050406030204" pitchFamily="18" charset="0"/>
              </a:rPr>
              <a:t>γ</a:t>
            </a:r>
            <a:r>
              <a:rPr lang="it-IT" sz="2800" dirty="0" err="1">
                <a:solidFill>
                  <a:srgbClr val="000000"/>
                </a:solidFill>
                <a:ea typeface="Cambria Math" panose="02040503050406030204" pitchFamily="18" charset="0"/>
              </a:rPr>
              <a:t>stream</a:t>
            </a:r>
            <a:endParaRPr lang="en-GB" sz="2800" dirty="0">
              <a:solidFill>
                <a:srgbClr val="000000"/>
              </a:solidFill>
            </a:endParaRPr>
          </a:p>
        </p:txBody>
      </p:sp>
      <p:sp>
        <p:nvSpPr>
          <p:cNvPr id="8" name="CasellaDiTesto 7"/>
          <p:cNvSpPr txBox="1"/>
          <p:nvPr/>
        </p:nvSpPr>
        <p:spPr>
          <a:xfrm>
            <a:off x="170325" y="1076545"/>
            <a:ext cx="12021675" cy="3739485"/>
          </a:xfrm>
          <a:prstGeom prst="rect">
            <a:avLst/>
          </a:prstGeom>
          <a:noFill/>
        </p:spPr>
        <p:txBody>
          <a:bodyPr wrap="square" rtlCol="0">
            <a:spAutoFit/>
          </a:bodyPr>
          <a:lstStyle/>
          <a:p>
            <a:pPr marL="285750" indent="-285750" fontAlgn="base">
              <a:buFont typeface="Arial" panose="020B0604020202020204" pitchFamily="34" charset="0"/>
              <a:buChar char="•"/>
            </a:pPr>
            <a:r>
              <a:rPr lang="en-US" sz="1600" dirty="0" smtClean="0">
                <a:solidFill>
                  <a:srgbClr val="000000"/>
                </a:solidFill>
              </a:rPr>
              <a:t>Fully stand-alone MCA including high voltage power supply, preamplifier, battery and data-storage on SSD</a:t>
            </a:r>
          </a:p>
          <a:p>
            <a:pPr marL="285750" indent="-285750" fontAlgn="base">
              <a:buFont typeface="Arial" panose="020B0604020202020204" pitchFamily="34" charset="0"/>
              <a:buChar char="•"/>
            </a:pPr>
            <a:r>
              <a:rPr lang="en-US" sz="1600" dirty="0" smtClean="0">
                <a:solidFill>
                  <a:srgbClr val="000000"/>
                </a:solidFill>
              </a:rPr>
              <a:t>Embedded computer (ARM based CPU) for unattended operations</a:t>
            </a:r>
          </a:p>
          <a:p>
            <a:pPr marL="285750" indent="-285750" fontAlgn="base">
              <a:buFont typeface="Arial" panose="020B0604020202020204" pitchFamily="34" charset="0"/>
              <a:buChar char="•"/>
            </a:pPr>
            <a:r>
              <a:rPr lang="en-US" sz="1600" dirty="0" smtClean="0">
                <a:solidFill>
                  <a:srgbClr val="000000"/>
                </a:solidFill>
              </a:rPr>
              <a:t>Wired and wireless connectivity through USB, Ethernet, Bluetooth and </a:t>
            </a:r>
            <a:r>
              <a:rPr lang="en-US" sz="1600" dirty="0" err="1" smtClean="0">
                <a:solidFill>
                  <a:srgbClr val="000000"/>
                </a:solidFill>
              </a:rPr>
              <a:t>WiFi</a:t>
            </a:r>
            <a:endParaRPr lang="en-US" sz="1600" dirty="0" smtClean="0">
              <a:solidFill>
                <a:srgbClr val="000000"/>
              </a:solidFill>
            </a:endParaRPr>
          </a:p>
          <a:p>
            <a:pPr marL="285750" indent="-285750" fontAlgn="base">
              <a:buFont typeface="Arial" panose="020B0604020202020204" pitchFamily="34" charset="0"/>
              <a:buChar char="•"/>
            </a:pPr>
            <a:r>
              <a:rPr lang="en-US" sz="1600" dirty="0" smtClean="0">
                <a:solidFill>
                  <a:srgbClr val="000000"/>
                </a:solidFill>
              </a:rPr>
              <a:t>Compatible with scintillation detectors using standard 14-pin PMTs</a:t>
            </a:r>
          </a:p>
          <a:p>
            <a:pPr marL="285750" indent="-285750" fontAlgn="base">
              <a:buFont typeface="Arial" panose="020B0604020202020204" pitchFamily="34" charset="0"/>
              <a:buChar char="•"/>
            </a:pPr>
            <a:r>
              <a:rPr lang="en-US" sz="1600" dirty="0" smtClean="0">
                <a:solidFill>
                  <a:srgbClr val="000000"/>
                </a:solidFill>
              </a:rPr>
              <a:t>Different acquisition modes available: PHA, PHA with time stamp, MCS, SCA and waves</a:t>
            </a:r>
          </a:p>
          <a:p>
            <a:pPr marL="285750" indent="-285750" fontAlgn="base">
              <a:buFont typeface="Arial" panose="020B0604020202020204" pitchFamily="34" charset="0"/>
              <a:buChar char="•"/>
            </a:pPr>
            <a:r>
              <a:rPr lang="en-US" sz="1600" dirty="0" smtClean="0">
                <a:solidFill>
                  <a:srgbClr val="000000"/>
                </a:solidFill>
              </a:rPr>
              <a:t>Software selectable coarse and fine gain</a:t>
            </a:r>
          </a:p>
          <a:p>
            <a:pPr marL="285750" indent="-285750" fontAlgn="base">
              <a:buFont typeface="Arial" panose="020B0604020202020204" pitchFamily="34" charset="0"/>
              <a:buChar char="•"/>
            </a:pPr>
            <a:r>
              <a:rPr lang="en-US" sz="1600" dirty="0" smtClean="0">
                <a:solidFill>
                  <a:srgbClr val="000000"/>
                </a:solidFill>
              </a:rPr>
              <a:t>Front panel auxiliary digital I/O connectors for synchronization, external trigger, coincidence/anticoincidence modes</a:t>
            </a:r>
            <a:r>
              <a:rPr lang="it-IT" sz="1600" dirty="0" smtClean="0">
                <a:solidFill>
                  <a:srgbClr val="000000"/>
                </a:solidFill>
              </a:rPr>
              <a:t>, </a:t>
            </a:r>
            <a:r>
              <a:rPr lang="it-IT" sz="1600" dirty="0">
                <a:solidFill>
                  <a:srgbClr val="000000"/>
                </a:solidFill>
              </a:rPr>
              <a:t>veto. MCS, SCA</a:t>
            </a:r>
          </a:p>
          <a:p>
            <a:pPr marL="285750" indent="-285750">
              <a:buFont typeface="Arial" panose="020B0604020202020204" pitchFamily="34" charset="0"/>
              <a:buChar char="•"/>
            </a:pPr>
            <a:endParaRPr lang="en-US" sz="1100" dirty="0">
              <a:solidFill>
                <a:srgbClr val="000000"/>
              </a:solidFill>
            </a:endParaRPr>
          </a:p>
          <a:p>
            <a:pPr algn="ctr"/>
            <a:r>
              <a:rPr lang="el-GR" sz="2400" b="1" dirty="0">
                <a:solidFill>
                  <a:srgbClr val="C00000"/>
                </a:solidFill>
                <a:latin typeface="Cambria Math" panose="02040503050406030204" pitchFamily="18" charset="0"/>
                <a:ea typeface="Cambria Math" panose="02040503050406030204" pitchFamily="18" charset="0"/>
              </a:rPr>
              <a:t>γ</a:t>
            </a:r>
            <a:r>
              <a:rPr lang="el-GR" sz="2000" b="1" dirty="0">
                <a:solidFill>
                  <a:srgbClr val="C00000"/>
                </a:solidFill>
                <a:latin typeface="Cambria Math" panose="02040503050406030204" pitchFamily="18" charset="0"/>
                <a:ea typeface="Cambria Math" panose="02040503050406030204" pitchFamily="18" charset="0"/>
              </a:rPr>
              <a:t> </a:t>
            </a:r>
            <a:r>
              <a:rPr lang="en-US" sz="2000" b="1" dirty="0" smtClean="0">
                <a:solidFill>
                  <a:srgbClr val="C00000"/>
                </a:solidFill>
                <a:ea typeface="Cambria Math" panose="02040503050406030204" pitchFamily="18" charset="0"/>
              </a:rPr>
              <a:t>stream</a:t>
            </a:r>
            <a:r>
              <a:rPr lang="it-IT" sz="2000" b="1" dirty="0" smtClean="0">
                <a:solidFill>
                  <a:srgbClr val="C00000"/>
                </a:solidFill>
                <a:ea typeface="Cambria Math" panose="02040503050406030204" pitchFamily="18" charset="0"/>
              </a:rPr>
              <a:t> </a:t>
            </a:r>
            <a:r>
              <a:rPr lang="it-IT" sz="2000" b="1" dirty="0" err="1" smtClean="0">
                <a:solidFill>
                  <a:srgbClr val="C00000"/>
                </a:solidFill>
                <a:ea typeface="Cambria Math" panose="02040503050406030204" pitchFamily="18" charset="0"/>
              </a:rPr>
              <a:t>is</a:t>
            </a:r>
            <a:r>
              <a:rPr lang="it-IT" sz="2000" b="1" dirty="0" smtClean="0">
                <a:solidFill>
                  <a:srgbClr val="C00000"/>
                </a:solidFill>
                <a:ea typeface="Cambria Math" panose="02040503050406030204" pitchFamily="18" charset="0"/>
              </a:rPr>
              <a:t> an a</a:t>
            </a:r>
            <a:r>
              <a:rPr lang="en-US" sz="2000" b="1" dirty="0" err="1" smtClean="0">
                <a:solidFill>
                  <a:srgbClr val="C00000"/>
                </a:solidFill>
              </a:rPr>
              <a:t>ctive</a:t>
            </a:r>
            <a:r>
              <a:rPr lang="en-US" sz="2000" b="1" dirty="0" smtClean="0">
                <a:solidFill>
                  <a:srgbClr val="C00000"/>
                </a:solidFill>
              </a:rPr>
              <a:t>, </a:t>
            </a:r>
            <a:r>
              <a:rPr lang="en-US" sz="2000" b="1" dirty="0">
                <a:solidFill>
                  <a:srgbClr val="C00000"/>
                </a:solidFill>
              </a:rPr>
              <a:t>stand-alone, fully featured MCA tube base for scintillation spectroscopy</a:t>
            </a:r>
            <a:endParaRPr lang="en-US" sz="1600" b="1" dirty="0">
              <a:solidFill>
                <a:srgbClr val="C00000"/>
              </a:solidFill>
            </a:endParaRPr>
          </a:p>
          <a:p>
            <a:pPr marL="285750" indent="-285750">
              <a:buFont typeface="Arial" panose="020B0604020202020204" pitchFamily="34" charset="0"/>
              <a:buChar char="•"/>
            </a:pPr>
            <a:endParaRPr lang="en-US" dirty="0" smtClean="0">
              <a:solidFill>
                <a:srgbClr val="000000"/>
              </a:solidFill>
            </a:endParaRPr>
          </a:p>
          <a:p>
            <a:pPr marL="285750" indent="-285750">
              <a:buFont typeface="Arial" panose="020B0604020202020204" pitchFamily="34" charset="0"/>
              <a:buChar char="•"/>
            </a:pPr>
            <a:endParaRPr lang="en-US" dirty="0" smtClean="0">
              <a:solidFill>
                <a:srgbClr val="000000"/>
              </a:solidFill>
            </a:endParaRPr>
          </a:p>
          <a:p>
            <a:pPr marL="285750" indent="-285750">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2781182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7" name="CasellaDiTesto 6"/>
          <p:cNvSpPr txBox="1"/>
          <p:nvPr/>
        </p:nvSpPr>
        <p:spPr>
          <a:xfrm>
            <a:off x="569879" y="1556794"/>
            <a:ext cx="5493247" cy="2769989"/>
          </a:xfrm>
          <a:prstGeom prst="rect">
            <a:avLst/>
          </a:prstGeom>
          <a:noFill/>
        </p:spPr>
        <p:txBody>
          <a:bodyPr wrap="square" rtlCol="0">
            <a:spAutoFit/>
          </a:bodyPr>
          <a:lstStyle/>
          <a:p>
            <a:r>
              <a:rPr lang="en-US" b="1" dirty="0" smtClean="0">
                <a:solidFill>
                  <a:srgbClr val="000000"/>
                </a:solidFill>
              </a:rPr>
              <a:t>Indoor use</a:t>
            </a:r>
            <a:br>
              <a:rPr lang="en-US" b="1" dirty="0" smtClean="0">
                <a:solidFill>
                  <a:srgbClr val="000000"/>
                </a:solidFill>
              </a:rPr>
            </a:br>
            <a:endParaRPr lang="en-GB" b="1" dirty="0">
              <a:solidFill>
                <a:srgbClr val="000000"/>
              </a:solidFill>
            </a:endParaRPr>
          </a:p>
          <a:p>
            <a:pPr marL="285750" indent="-285750">
              <a:lnSpc>
                <a:spcPts val="2400"/>
              </a:lnSpc>
              <a:buFont typeface="Arial" panose="020B0604020202020204" pitchFamily="34" charset="0"/>
              <a:buChar char="•"/>
            </a:pPr>
            <a:r>
              <a:rPr lang="en-GB" dirty="0" smtClean="0">
                <a:solidFill>
                  <a:srgbClr val="000000"/>
                </a:solidFill>
              </a:rPr>
              <a:t>source </a:t>
            </a:r>
            <a:r>
              <a:rPr lang="en-GB" dirty="0">
                <a:solidFill>
                  <a:srgbClr val="000000"/>
                </a:solidFill>
              </a:rPr>
              <a:t>calibrations</a:t>
            </a:r>
          </a:p>
          <a:p>
            <a:pPr marL="285750" indent="-285750">
              <a:lnSpc>
                <a:spcPts val="2400"/>
              </a:lnSpc>
              <a:buFont typeface="Arial" panose="020B0604020202020204" pitchFamily="34" charset="0"/>
              <a:buChar char="•"/>
            </a:pPr>
            <a:r>
              <a:rPr lang="en-GB" dirty="0" smtClean="0">
                <a:solidFill>
                  <a:srgbClr val="000000"/>
                </a:solidFill>
              </a:rPr>
              <a:t>network </a:t>
            </a:r>
            <a:r>
              <a:rPr lang="en-GB" dirty="0">
                <a:solidFill>
                  <a:srgbClr val="000000"/>
                </a:solidFill>
              </a:rPr>
              <a:t>of detectors for </a:t>
            </a:r>
            <a:r>
              <a:rPr lang="en-GB" dirty="0" smtClean="0">
                <a:solidFill>
                  <a:srgbClr val="000000"/>
                </a:solidFill>
              </a:rPr>
              <a:t>radiation monitoring in buildings, warehouses, and plants</a:t>
            </a:r>
            <a:endParaRPr lang="en-GB" dirty="0">
              <a:solidFill>
                <a:srgbClr val="000000"/>
              </a:solidFill>
            </a:endParaRPr>
          </a:p>
          <a:p>
            <a:pPr marL="285750" indent="-285750">
              <a:lnSpc>
                <a:spcPts val="2400"/>
              </a:lnSpc>
              <a:buFont typeface="Arial" panose="020B0604020202020204" pitchFamily="34" charset="0"/>
              <a:buChar char="•"/>
            </a:pPr>
            <a:r>
              <a:rPr lang="en-GB" dirty="0" smtClean="0">
                <a:solidFill>
                  <a:srgbClr val="000000"/>
                </a:solidFill>
              </a:rPr>
              <a:t>particle </a:t>
            </a:r>
            <a:r>
              <a:rPr lang="en-GB" dirty="0">
                <a:solidFill>
                  <a:srgbClr val="000000"/>
                </a:solidFill>
              </a:rPr>
              <a:t>physics</a:t>
            </a:r>
          </a:p>
          <a:p>
            <a:pPr marL="285750" indent="-285750">
              <a:lnSpc>
                <a:spcPts val="2400"/>
              </a:lnSpc>
              <a:buFont typeface="Arial" panose="020B0604020202020204" pitchFamily="34" charset="0"/>
              <a:buChar char="•"/>
            </a:pPr>
            <a:r>
              <a:rPr lang="en-GB" dirty="0" smtClean="0">
                <a:solidFill>
                  <a:srgbClr val="000000"/>
                </a:solidFill>
              </a:rPr>
              <a:t>medical </a:t>
            </a:r>
            <a:r>
              <a:rPr lang="en-GB" dirty="0">
                <a:solidFill>
                  <a:srgbClr val="000000"/>
                </a:solidFill>
              </a:rPr>
              <a:t>imaging</a:t>
            </a:r>
          </a:p>
          <a:p>
            <a:pPr marL="285750" indent="-285750">
              <a:lnSpc>
                <a:spcPts val="2400"/>
              </a:lnSpc>
              <a:buFont typeface="Arial" panose="020B0604020202020204" pitchFamily="34" charset="0"/>
              <a:buChar char="•"/>
            </a:pPr>
            <a:r>
              <a:rPr lang="en-GB" dirty="0" smtClean="0">
                <a:solidFill>
                  <a:srgbClr val="000000"/>
                </a:solidFill>
              </a:rPr>
              <a:t>homeland </a:t>
            </a:r>
            <a:r>
              <a:rPr lang="en-GB" dirty="0">
                <a:solidFill>
                  <a:srgbClr val="000000"/>
                </a:solidFill>
              </a:rPr>
              <a:t>security </a:t>
            </a:r>
            <a:r>
              <a:rPr lang="en-GB" dirty="0" smtClean="0">
                <a:solidFill>
                  <a:srgbClr val="000000"/>
                </a:solidFill>
              </a:rPr>
              <a:t>(e.g. airports)</a:t>
            </a:r>
            <a:endParaRPr lang="en-GB" dirty="0">
              <a:solidFill>
                <a:srgbClr val="000000"/>
              </a:solidFill>
            </a:endParaRPr>
          </a:p>
          <a:p>
            <a:endParaRPr lang="en-US" dirty="0">
              <a:solidFill>
                <a:srgbClr val="000000"/>
              </a:solidFill>
            </a:endParaRPr>
          </a:p>
        </p:txBody>
      </p:sp>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5" name="Rectangle 1"/>
          <p:cNvSpPr>
            <a:spLocks noChangeArrowheads="1"/>
          </p:cNvSpPr>
          <p:nvPr/>
        </p:nvSpPr>
        <p:spPr bwMode="auto">
          <a:xfrm>
            <a:off x="170325" y="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3600" dirty="0" smtClean="0">
                <a:solidFill>
                  <a:srgbClr val="000000"/>
                </a:solidFill>
                <a:latin typeface="Cambria Math" panose="02040503050406030204" pitchFamily="18" charset="0"/>
                <a:ea typeface="Cambria Math" panose="02040503050406030204" pitchFamily="18" charset="0"/>
              </a:rPr>
              <a:t>γ</a:t>
            </a:r>
            <a:r>
              <a:rPr lang="it-IT" sz="2800" dirty="0" err="1" smtClean="0">
                <a:solidFill>
                  <a:srgbClr val="000000"/>
                </a:solidFill>
                <a:ea typeface="Cambria Math" panose="02040503050406030204" pitchFamily="18" charset="0"/>
              </a:rPr>
              <a:t>stream</a:t>
            </a:r>
            <a:r>
              <a:rPr lang="it-IT" sz="2800" dirty="0" smtClean="0">
                <a:solidFill>
                  <a:srgbClr val="000000"/>
                </a:solidFill>
                <a:ea typeface="Cambria Math" panose="02040503050406030204" pitchFamily="18" charset="0"/>
              </a:rPr>
              <a:t> - software </a:t>
            </a:r>
            <a:endParaRPr lang="en-GB" sz="2800" dirty="0">
              <a:solidFill>
                <a:srgbClr val="000000"/>
              </a:solidFill>
            </a:endParaRPr>
          </a:p>
        </p:txBody>
      </p:sp>
      <p:sp>
        <p:nvSpPr>
          <p:cNvPr id="3" name="CasellaDiTesto 2"/>
          <p:cNvSpPr txBox="1"/>
          <p:nvPr/>
        </p:nvSpPr>
        <p:spPr>
          <a:xfrm>
            <a:off x="1550625" y="836712"/>
            <a:ext cx="9025003" cy="707886"/>
          </a:xfrm>
          <a:prstGeom prst="rect">
            <a:avLst/>
          </a:prstGeom>
          <a:noFill/>
        </p:spPr>
        <p:txBody>
          <a:bodyPr wrap="square" rtlCol="0">
            <a:spAutoFit/>
          </a:bodyPr>
          <a:lstStyle/>
          <a:p>
            <a:pPr algn="ctr"/>
            <a:r>
              <a:rPr lang="en-US" sz="2000" dirty="0" smtClean="0">
                <a:solidFill>
                  <a:srgbClr val="000000"/>
                </a:solidFill>
              </a:rPr>
              <a:t>Two different software tools are available according to the needs and applications</a:t>
            </a:r>
            <a:endParaRPr lang="en-US" sz="2000" dirty="0">
              <a:solidFill>
                <a:srgbClr val="000000"/>
              </a:solidFill>
            </a:endParaRPr>
          </a:p>
        </p:txBody>
      </p:sp>
      <p:pic>
        <p:nvPicPr>
          <p:cNvPr id="14" name="Picture 3" descr="C:\Users\Marco\Desktop\IEEE\Immagini\mc2_analyzer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78" y="4926839"/>
            <a:ext cx="2817799" cy="1189815"/>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p:cNvSpPr txBox="1"/>
          <p:nvPr/>
        </p:nvSpPr>
        <p:spPr>
          <a:xfrm>
            <a:off x="1633377" y="4365104"/>
            <a:ext cx="3319505" cy="369332"/>
          </a:xfrm>
          <a:prstGeom prst="rect">
            <a:avLst/>
          </a:prstGeom>
          <a:noFill/>
        </p:spPr>
        <p:txBody>
          <a:bodyPr wrap="square" rtlCol="0">
            <a:spAutoFit/>
          </a:bodyPr>
          <a:lstStyle/>
          <a:p>
            <a:r>
              <a:rPr lang="en-US" b="1" dirty="0" smtClean="0">
                <a:solidFill>
                  <a:srgbClr val="FF0000"/>
                </a:solidFill>
              </a:rPr>
              <a:t>MC</a:t>
            </a:r>
            <a:r>
              <a:rPr lang="en-US" b="1" baseline="30000" dirty="0" smtClean="0">
                <a:solidFill>
                  <a:srgbClr val="FF0000"/>
                </a:solidFill>
              </a:rPr>
              <a:t>2</a:t>
            </a:r>
            <a:r>
              <a:rPr lang="en-US" b="1" dirty="0" smtClean="0">
                <a:solidFill>
                  <a:srgbClr val="FF0000"/>
                </a:solidFill>
              </a:rPr>
              <a:t> Analyzer on PC</a:t>
            </a:r>
            <a:endParaRPr lang="en-US" b="1" dirty="0">
              <a:solidFill>
                <a:srgbClr val="FF0000"/>
              </a:solidFill>
            </a:endParaRPr>
          </a:p>
        </p:txBody>
      </p:sp>
      <p:sp>
        <p:nvSpPr>
          <p:cNvPr id="17" name="CasellaDiTesto 16"/>
          <p:cNvSpPr txBox="1"/>
          <p:nvPr/>
        </p:nvSpPr>
        <p:spPr>
          <a:xfrm>
            <a:off x="6864089" y="1556792"/>
            <a:ext cx="5009913" cy="2492990"/>
          </a:xfrm>
          <a:prstGeom prst="rect">
            <a:avLst/>
          </a:prstGeom>
          <a:noFill/>
        </p:spPr>
        <p:txBody>
          <a:bodyPr wrap="square" rtlCol="0">
            <a:spAutoFit/>
          </a:bodyPr>
          <a:lstStyle/>
          <a:p>
            <a:r>
              <a:rPr lang="en-GB" b="1" dirty="0" smtClean="0">
                <a:solidFill>
                  <a:srgbClr val="000000"/>
                </a:solidFill>
              </a:rPr>
              <a:t>Outdoor use</a:t>
            </a:r>
            <a:br>
              <a:rPr lang="en-GB" b="1" dirty="0" smtClean="0">
                <a:solidFill>
                  <a:srgbClr val="000000"/>
                </a:solidFill>
              </a:rPr>
            </a:br>
            <a:endParaRPr lang="en-GB" b="1" dirty="0" smtClean="0">
              <a:solidFill>
                <a:srgbClr val="000000"/>
              </a:solidFill>
            </a:endParaRPr>
          </a:p>
          <a:p>
            <a:pPr marL="285750" indent="-285750">
              <a:lnSpc>
                <a:spcPts val="2400"/>
              </a:lnSpc>
              <a:buFont typeface="Arial" panose="020B0604020202020204" pitchFamily="34" charset="0"/>
              <a:buChar char="•"/>
            </a:pPr>
            <a:r>
              <a:rPr lang="en-GB" dirty="0" smtClean="0">
                <a:solidFill>
                  <a:srgbClr val="000000"/>
                </a:solidFill>
              </a:rPr>
              <a:t>orphan sources detection</a:t>
            </a:r>
          </a:p>
          <a:p>
            <a:pPr marL="285750" indent="-285750">
              <a:lnSpc>
                <a:spcPts val="2400"/>
              </a:lnSpc>
              <a:buFont typeface="Arial" panose="020B0604020202020204" pitchFamily="34" charset="0"/>
              <a:buChar char="•"/>
            </a:pPr>
            <a:r>
              <a:rPr lang="en-GB" dirty="0" smtClean="0">
                <a:solidFill>
                  <a:srgbClr val="000000"/>
                </a:solidFill>
              </a:rPr>
              <a:t>outdoor radiation monitoring</a:t>
            </a:r>
          </a:p>
          <a:p>
            <a:pPr marL="285750" indent="-285750">
              <a:lnSpc>
                <a:spcPts val="2400"/>
              </a:lnSpc>
              <a:buFont typeface="Arial" panose="020B0604020202020204" pitchFamily="34" charset="0"/>
              <a:buChar char="•"/>
            </a:pPr>
            <a:r>
              <a:rPr lang="en-GB" dirty="0" smtClean="0">
                <a:solidFill>
                  <a:srgbClr val="000000"/>
                </a:solidFill>
              </a:rPr>
              <a:t>homeland security (e.g. ports)</a:t>
            </a:r>
          </a:p>
          <a:p>
            <a:pPr marL="285750" indent="-285750">
              <a:lnSpc>
                <a:spcPts val="2400"/>
              </a:lnSpc>
              <a:buFont typeface="Arial" panose="020B0604020202020204" pitchFamily="34" charset="0"/>
              <a:buChar char="•"/>
            </a:pPr>
            <a:r>
              <a:rPr lang="en-GB" dirty="0" smtClean="0">
                <a:solidFill>
                  <a:srgbClr val="000000"/>
                </a:solidFill>
              </a:rPr>
              <a:t>building materials</a:t>
            </a:r>
          </a:p>
          <a:p>
            <a:pPr marL="285750" indent="-285750">
              <a:lnSpc>
                <a:spcPts val="2400"/>
              </a:lnSpc>
              <a:buFont typeface="Arial" panose="020B0604020202020204" pitchFamily="34" charset="0"/>
              <a:buChar char="•"/>
            </a:pPr>
            <a:r>
              <a:rPr lang="en-GB" dirty="0" smtClean="0">
                <a:solidFill>
                  <a:srgbClr val="000000"/>
                </a:solidFill>
              </a:rPr>
              <a:t>geophysics</a:t>
            </a:r>
          </a:p>
          <a:p>
            <a:pPr marL="285750" indent="-285750">
              <a:lnSpc>
                <a:spcPts val="2400"/>
              </a:lnSpc>
              <a:buFont typeface="Arial" panose="020B0604020202020204" pitchFamily="34" charset="0"/>
              <a:buChar char="•"/>
            </a:pPr>
            <a:r>
              <a:rPr lang="en-GB" dirty="0" smtClean="0">
                <a:solidFill>
                  <a:srgbClr val="000000"/>
                </a:solidFill>
              </a:rPr>
              <a:t>gas &amp; oil</a:t>
            </a:r>
          </a:p>
        </p:txBody>
      </p:sp>
      <p:sp>
        <p:nvSpPr>
          <p:cNvPr id="37" name="CasellaDiTesto 36"/>
          <p:cNvSpPr txBox="1"/>
          <p:nvPr/>
        </p:nvSpPr>
        <p:spPr>
          <a:xfrm>
            <a:off x="6727113" y="4365104"/>
            <a:ext cx="5283863" cy="369332"/>
          </a:xfrm>
          <a:prstGeom prst="rect">
            <a:avLst/>
          </a:prstGeom>
          <a:noFill/>
        </p:spPr>
        <p:txBody>
          <a:bodyPr wrap="square" rtlCol="0">
            <a:spAutoFit/>
          </a:bodyPr>
          <a:lstStyle/>
          <a:p>
            <a:r>
              <a:rPr lang="en-US" b="1" dirty="0" err="1" smtClean="0">
                <a:solidFill>
                  <a:srgbClr val="FF0000"/>
                </a:solidFill>
              </a:rPr>
              <a:t>GammaTOUCH</a:t>
            </a:r>
            <a:r>
              <a:rPr lang="en-US" b="1" dirty="0" smtClean="0">
                <a:solidFill>
                  <a:srgbClr val="FF0000"/>
                </a:solidFill>
              </a:rPr>
              <a:t> on smartphone</a:t>
            </a:r>
            <a:endParaRPr lang="en-US" b="1" dirty="0">
              <a:solidFill>
                <a:srgbClr val="FF0000"/>
              </a:solidFill>
            </a:endParaRPr>
          </a:p>
        </p:txBody>
      </p:sp>
      <p:pic>
        <p:nvPicPr>
          <p:cNvPr id="13" name="Picture 2" descr="C:\Users\Marco\Desktop\IEEE\Immagini\mc2_analyzer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3605" y="5229200"/>
            <a:ext cx="2811728" cy="11872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Giuliano\Pictures\Screenshot_2014-11-12-01-41-3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5224" y="4806449"/>
            <a:ext cx="1296145" cy="172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521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Powered Crates</a:t>
            </a:r>
            <a:endParaRPr lang="en-US" sz="2000" dirty="0">
              <a:solidFill>
                <a:srgbClr val="000000"/>
              </a:solidFill>
            </a:endParaRPr>
          </a:p>
        </p:txBody>
      </p:sp>
      <p:sp>
        <p:nvSpPr>
          <p:cNvPr id="2" name="CasellaDiTesto 1"/>
          <p:cNvSpPr txBox="1"/>
          <p:nvPr/>
        </p:nvSpPr>
        <p:spPr>
          <a:xfrm>
            <a:off x="527384" y="734556"/>
            <a:ext cx="10849205" cy="400110"/>
          </a:xfrm>
          <a:prstGeom prst="rect">
            <a:avLst/>
          </a:prstGeom>
          <a:noFill/>
        </p:spPr>
        <p:txBody>
          <a:bodyPr wrap="square" rtlCol="0">
            <a:spAutoFit/>
          </a:bodyPr>
          <a:lstStyle/>
          <a:p>
            <a:r>
              <a:rPr lang="en-US" sz="2000" dirty="0" smtClean="0">
                <a:solidFill>
                  <a:srgbClr val="C00000"/>
                </a:solidFill>
              </a:rPr>
              <a:t>NIM</a:t>
            </a:r>
            <a:r>
              <a:rPr lang="en-US" sz="2000" dirty="0" smtClean="0">
                <a:solidFill>
                  <a:srgbClr val="000000"/>
                </a:solidFill>
              </a:rPr>
              <a:t> </a:t>
            </a:r>
            <a:r>
              <a:rPr lang="en-US" sz="2000" dirty="0">
                <a:solidFill>
                  <a:srgbClr val="000000"/>
                </a:solidFill>
              </a:rPr>
              <a:t>and </a:t>
            </a:r>
            <a:r>
              <a:rPr lang="en-US" sz="2000" dirty="0">
                <a:solidFill>
                  <a:srgbClr val="C00000"/>
                </a:solidFill>
              </a:rPr>
              <a:t>VME</a:t>
            </a:r>
            <a:r>
              <a:rPr lang="en-US" sz="2000" dirty="0">
                <a:solidFill>
                  <a:srgbClr val="000000"/>
                </a:solidFill>
              </a:rPr>
              <a:t> </a:t>
            </a:r>
            <a:r>
              <a:rPr lang="en-US" sz="2000" dirty="0" smtClean="0">
                <a:solidFill>
                  <a:srgbClr val="000000"/>
                </a:solidFill>
              </a:rPr>
              <a:t>crates also available to fit most of the applications</a:t>
            </a:r>
            <a:endParaRPr lang="en-US" sz="2000" dirty="0">
              <a:solidFill>
                <a:srgbClr val="000000"/>
              </a:solidFill>
            </a:endParaRPr>
          </a:p>
        </p:txBody>
      </p:sp>
      <p:sp>
        <p:nvSpPr>
          <p:cNvPr id="3" name="CasellaDiTesto 2"/>
          <p:cNvSpPr txBox="1"/>
          <p:nvPr/>
        </p:nvSpPr>
        <p:spPr>
          <a:xfrm>
            <a:off x="1" y="1844824"/>
            <a:ext cx="8498139" cy="1077218"/>
          </a:xfrm>
          <a:prstGeom prst="rect">
            <a:avLst/>
          </a:prstGeom>
          <a:noFill/>
        </p:spPr>
        <p:txBody>
          <a:bodyPr wrap="square" rtlCol="0">
            <a:spAutoFit/>
          </a:bodyPr>
          <a:lstStyle/>
          <a:p>
            <a:pPr marL="742950" lvl="1" indent="-285750">
              <a:spcBef>
                <a:spcPts val="600"/>
              </a:spcBef>
              <a:buFont typeface="Arial" panose="020B0604020202020204" pitchFamily="34" charset="0"/>
              <a:buChar char="•"/>
            </a:pPr>
            <a:r>
              <a:rPr lang="en-US" dirty="0" smtClean="0">
                <a:solidFill>
                  <a:srgbClr val="000000"/>
                </a:solidFill>
              </a:rPr>
              <a:t>Full Sized</a:t>
            </a:r>
          </a:p>
          <a:p>
            <a:pPr marL="742950" lvl="1" indent="-285750">
              <a:spcBef>
                <a:spcPts val="600"/>
              </a:spcBef>
              <a:buFont typeface="Arial" panose="020B0604020202020204" pitchFamily="34" charset="0"/>
              <a:buChar char="•"/>
            </a:pPr>
            <a:r>
              <a:rPr lang="en-US" dirty="0" smtClean="0">
                <a:solidFill>
                  <a:srgbClr val="000000"/>
                </a:solidFill>
              </a:rPr>
              <a:t>Compact (2-4-8 slot)</a:t>
            </a:r>
          </a:p>
          <a:p>
            <a:pPr marL="742950" lvl="1" indent="-285750">
              <a:spcBef>
                <a:spcPts val="600"/>
              </a:spcBef>
              <a:buFont typeface="Arial" panose="020B0604020202020204" pitchFamily="34" charset="0"/>
              <a:buChar char="•"/>
            </a:pPr>
            <a:r>
              <a:rPr lang="en-US" dirty="0" smtClean="0">
                <a:solidFill>
                  <a:srgbClr val="000000"/>
                </a:solidFill>
              </a:rPr>
              <a:t>Mixed (Both NIM and VME slots in the same chassis)</a:t>
            </a:r>
          </a:p>
        </p:txBody>
      </p:sp>
      <p:pic>
        <p:nvPicPr>
          <p:cNvPr id="12290" name="Picture 2" descr="http://www.caen.it/documents/work_EcommerceProduct/806/NV8020_Crate-Misto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7636" y="4039454"/>
            <a:ext cx="3439529" cy="17709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caen.it/documents/Ecommerce/549/1169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0351" y="1628800"/>
            <a:ext cx="3166812" cy="189415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caen.it/documents/work_EcommerceProduct/805/VME8004B_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84" y="3532535"/>
            <a:ext cx="3110929" cy="1749898"/>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www.caen.it/documents/Ecommerce/547/1231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7521" y="4321512"/>
            <a:ext cx="3608931" cy="126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31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461" y="3535380"/>
            <a:ext cx="2398899" cy="128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22531"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a:lnSpc>
                <a:spcPct val="80000"/>
              </a:lnSpc>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solidFill>
                <a:srgbClr val="000000"/>
              </a:solidFill>
              <a:latin typeface="Comic Sans MS" charset="0"/>
            </a:endParaRPr>
          </a:p>
        </p:txBody>
      </p:sp>
      <p:sp>
        <p:nvSpPr>
          <p:cNvPr id="9"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Preamplifiers</a:t>
            </a:r>
            <a:endParaRPr lang="en-US" sz="2000" dirty="0">
              <a:solidFill>
                <a:srgbClr val="000000"/>
              </a:solidFill>
            </a:endParaRPr>
          </a:p>
        </p:txBody>
      </p:sp>
      <p:sp>
        <p:nvSpPr>
          <p:cNvPr id="2" name="CasellaDiTesto 1"/>
          <p:cNvSpPr txBox="1"/>
          <p:nvPr/>
        </p:nvSpPr>
        <p:spPr>
          <a:xfrm>
            <a:off x="527384" y="734558"/>
            <a:ext cx="10849205" cy="461665"/>
          </a:xfrm>
          <a:prstGeom prst="rect">
            <a:avLst/>
          </a:prstGeom>
          <a:noFill/>
        </p:spPr>
        <p:txBody>
          <a:bodyPr wrap="square" rtlCol="0">
            <a:spAutoFit/>
          </a:bodyPr>
          <a:lstStyle/>
          <a:p>
            <a:r>
              <a:rPr lang="en-US" sz="2400" dirty="0" smtClean="0">
                <a:solidFill>
                  <a:srgbClr val="C00000"/>
                </a:solidFill>
                <a:cs typeface="Aharoni" panose="02010803020104030203" pitchFamily="2" charset="-79"/>
              </a:rPr>
              <a:t>CAEN Preamplifiers</a:t>
            </a:r>
            <a:r>
              <a:rPr lang="en-US" dirty="0" smtClean="0">
                <a:solidFill>
                  <a:srgbClr val="000000"/>
                </a:solidFill>
              </a:rPr>
              <a:t> for most application in Particle and Nuclear Physics </a:t>
            </a:r>
            <a:endParaRPr lang="en-US" dirty="0">
              <a:solidFill>
                <a:srgbClr val="000000"/>
              </a:solidFill>
            </a:endParaRPr>
          </a:p>
        </p:txBody>
      </p:sp>
      <p:sp>
        <p:nvSpPr>
          <p:cNvPr id="3" name="CasellaDiTesto 2"/>
          <p:cNvSpPr txBox="1"/>
          <p:nvPr/>
        </p:nvSpPr>
        <p:spPr>
          <a:xfrm>
            <a:off x="165181" y="1213293"/>
            <a:ext cx="7584843" cy="1692771"/>
          </a:xfrm>
          <a:prstGeom prst="rect">
            <a:avLst/>
          </a:prstGeom>
          <a:noFill/>
        </p:spPr>
        <p:txBody>
          <a:bodyPr wrap="square" rtlCol="0">
            <a:spAutoFit/>
          </a:bodyPr>
          <a:lstStyle/>
          <a:p>
            <a:pPr marL="285750" indent="-285750">
              <a:buFont typeface="Wingdings" panose="05000000000000000000" pitchFamily="2" charset="2"/>
              <a:buChar char="ü"/>
            </a:pPr>
            <a:r>
              <a:rPr lang="en-US" sz="2000" dirty="0" smtClean="0">
                <a:solidFill>
                  <a:srgbClr val="C00000"/>
                </a:solidFill>
              </a:rPr>
              <a:t>Charge Sensitive Preamplifiers</a:t>
            </a:r>
            <a:endParaRPr lang="en-US" dirty="0" smtClean="0">
              <a:solidFill>
                <a:srgbClr val="000000"/>
              </a:solidFill>
            </a:endParaRPr>
          </a:p>
          <a:p>
            <a:pPr marL="742950" lvl="1" indent="-285750">
              <a:spcBef>
                <a:spcPts val="600"/>
              </a:spcBef>
              <a:buFont typeface="Arial" panose="020B0604020202020204" pitchFamily="34" charset="0"/>
              <a:buChar char="•"/>
            </a:pPr>
            <a:r>
              <a:rPr lang="en-US" sz="1600" dirty="0" smtClean="0">
                <a:solidFill>
                  <a:srgbClr val="000000"/>
                </a:solidFill>
              </a:rPr>
              <a:t>A422A  (</a:t>
            </a:r>
            <a:r>
              <a:rPr lang="en-US" sz="1600" i="1" dirty="0" smtClean="0">
                <a:solidFill>
                  <a:srgbClr val="000000"/>
                </a:solidFill>
              </a:rPr>
              <a:t>1 Channel with Timing</a:t>
            </a:r>
            <a:r>
              <a:rPr lang="en-US" sz="1600" dirty="0" smtClean="0">
                <a:solidFill>
                  <a:srgbClr val="000000"/>
                </a:solidFill>
              </a:rPr>
              <a:t>)</a:t>
            </a:r>
          </a:p>
          <a:p>
            <a:pPr marL="742950" lvl="1" indent="-285750">
              <a:spcBef>
                <a:spcPts val="600"/>
              </a:spcBef>
              <a:buFont typeface="Arial" panose="020B0604020202020204" pitchFamily="34" charset="0"/>
              <a:buChar char="•"/>
            </a:pPr>
            <a:r>
              <a:rPr lang="en-US" sz="1600" dirty="0" smtClean="0">
                <a:solidFill>
                  <a:srgbClr val="000000"/>
                </a:solidFill>
              </a:rPr>
              <a:t>A1422 (</a:t>
            </a:r>
            <a:r>
              <a:rPr lang="en-US" sz="1600" i="1" dirty="0" smtClean="0">
                <a:solidFill>
                  <a:srgbClr val="000000"/>
                </a:solidFill>
              </a:rPr>
              <a:t>1, 4, 8 Channels</a:t>
            </a:r>
            <a:r>
              <a:rPr lang="en-US" sz="1600" dirty="0" smtClean="0">
                <a:solidFill>
                  <a:srgbClr val="000000"/>
                </a:solidFill>
              </a:rPr>
              <a:t>)</a:t>
            </a:r>
          </a:p>
          <a:p>
            <a:pPr marL="742950" lvl="1" indent="-285750">
              <a:spcBef>
                <a:spcPts val="600"/>
              </a:spcBef>
              <a:buFont typeface="Arial" panose="020B0604020202020204" pitchFamily="34" charset="0"/>
              <a:buChar char="•"/>
            </a:pPr>
            <a:r>
              <a:rPr lang="en-US" sz="1600" dirty="0" smtClean="0">
                <a:solidFill>
                  <a:srgbClr val="000000"/>
                </a:solidFill>
              </a:rPr>
              <a:t>A1422H (</a:t>
            </a:r>
            <a:r>
              <a:rPr lang="en-US" sz="1600" i="1" dirty="0" smtClean="0">
                <a:solidFill>
                  <a:srgbClr val="000000"/>
                </a:solidFill>
              </a:rPr>
              <a:t>Hybrids</a:t>
            </a:r>
            <a:r>
              <a:rPr lang="en-US" sz="1600" dirty="0" smtClean="0">
                <a:solidFill>
                  <a:srgbClr val="000000"/>
                </a:solidFill>
              </a:rPr>
              <a:t>)</a:t>
            </a:r>
          </a:p>
          <a:p>
            <a:pPr marL="742950" lvl="1" indent="-285750">
              <a:spcBef>
                <a:spcPts val="600"/>
              </a:spcBef>
              <a:buFont typeface="Arial" panose="020B0604020202020204" pitchFamily="34" charset="0"/>
              <a:buChar char="•"/>
            </a:pPr>
            <a:r>
              <a:rPr lang="en-US" sz="1600" dirty="0" smtClean="0">
                <a:solidFill>
                  <a:srgbClr val="C00000"/>
                </a:solidFill>
              </a:rPr>
              <a:t>A1424 (</a:t>
            </a:r>
            <a:r>
              <a:rPr lang="en-US" sz="1600" i="1" dirty="0" smtClean="0">
                <a:solidFill>
                  <a:srgbClr val="C00000"/>
                </a:solidFill>
              </a:rPr>
              <a:t>Scintillation Preamplifier</a:t>
            </a:r>
            <a:r>
              <a:rPr lang="en-US" sz="1600" dirty="0" smtClean="0">
                <a:solidFill>
                  <a:srgbClr val="C00000"/>
                </a:solidFill>
              </a:rPr>
              <a:t>)</a:t>
            </a:r>
            <a:endParaRPr lang="en-US" sz="1600" dirty="0">
              <a:solidFill>
                <a:srgbClr val="C00000"/>
              </a:solidFill>
            </a:endParaRPr>
          </a:p>
        </p:txBody>
      </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39" y="1307765"/>
            <a:ext cx="1829228" cy="1815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2171" y="1196259"/>
            <a:ext cx="2456380" cy="123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7" descr="http://www.caen.it/documents/work_EcommerceProduct/877/A1424_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21895" y="2378138"/>
            <a:ext cx="2374748" cy="13388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Marco\Desktop\n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8714" y="2059680"/>
            <a:ext cx="716439" cy="548761"/>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98471" y="2301862"/>
            <a:ext cx="1723783" cy="120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asellaDiTesto 16"/>
          <p:cNvSpPr txBox="1"/>
          <p:nvPr/>
        </p:nvSpPr>
        <p:spPr>
          <a:xfrm>
            <a:off x="239349" y="4509120"/>
            <a:ext cx="7584843" cy="892552"/>
          </a:xfrm>
          <a:prstGeom prst="rect">
            <a:avLst/>
          </a:prstGeom>
          <a:noFill/>
        </p:spPr>
        <p:txBody>
          <a:bodyPr wrap="square" rtlCol="0">
            <a:spAutoFit/>
          </a:bodyPr>
          <a:lstStyle/>
          <a:p>
            <a:pPr marL="285750" indent="-285750">
              <a:buFont typeface="Wingdings" panose="05000000000000000000" pitchFamily="2" charset="2"/>
              <a:buChar char="ü"/>
            </a:pPr>
            <a:r>
              <a:rPr lang="en-US" sz="2000" dirty="0" smtClean="0">
                <a:solidFill>
                  <a:srgbClr val="C00000"/>
                </a:solidFill>
              </a:rPr>
              <a:t>Wideband Amplifiers</a:t>
            </a:r>
            <a:endParaRPr lang="en-US" dirty="0" smtClean="0">
              <a:solidFill>
                <a:srgbClr val="C00000"/>
              </a:solidFill>
            </a:endParaRPr>
          </a:p>
          <a:p>
            <a:pPr marL="742950" lvl="1" indent="-285750">
              <a:buFont typeface="Arial" panose="020B0604020202020204" pitchFamily="34" charset="0"/>
              <a:buChar char="•"/>
            </a:pPr>
            <a:r>
              <a:rPr lang="en-US" sz="1600" dirty="0" smtClean="0">
                <a:solidFill>
                  <a:srgbClr val="000000"/>
                </a:solidFill>
              </a:rPr>
              <a:t>A1423  (</a:t>
            </a:r>
            <a:r>
              <a:rPr lang="en-US" sz="1600" i="1" dirty="0" smtClean="0">
                <a:solidFill>
                  <a:srgbClr val="000000"/>
                </a:solidFill>
              </a:rPr>
              <a:t>1 Channel, 1.5 GHz Bandwidth</a:t>
            </a:r>
            <a:r>
              <a:rPr lang="en-US" sz="1600" dirty="0" smtClean="0">
                <a:solidFill>
                  <a:srgbClr val="000000"/>
                </a:solidFill>
              </a:rPr>
              <a:t>)</a:t>
            </a:r>
          </a:p>
          <a:p>
            <a:pPr lvl="1"/>
            <a:endParaRPr lang="en-US" sz="1600" dirty="0">
              <a:solidFill>
                <a:srgbClr val="000000"/>
              </a:solidFill>
            </a:endParaRPr>
          </a:p>
        </p:txBody>
      </p:sp>
      <p:pic>
        <p:nvPicPr>
          <p:cNvPr id="31753" name="Picture 9" descr="http://www.caen.it/documents/work_EcommerceProduct/775/A142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4734" y="4223932"/>
            <a:ext cx="2327639" cy="1195274"/>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p:cNvSpPr txBox="1"/>
          <p:nvPr/>
        </p:nvSpPr>
        <p:spPr>
          <a:xfrm>
            <a:off x="143341" y="3328536"/>
            <a:ext cx="7584843" cy="892552"/>
          </a:xfrm>
          <a:prstGeom prst="rect">
            <a:avLst/>
          </a:prstGeom>
          <a:noFill/>
        </p:spPr>
        <p:txBody>
          <a:bodyPr wrap="square" rtlCol="0">
            <a:spAutoFit/>
          </a:bodyPr>
          <a:lstStyle/>
          <a:p>
            <a:pPr marL="285750" indent="-285750">
              <a:buFont typeface="Wingdings" panose="05000000000000000000" pitchFamily="2" charset="2"/>
              <a:buChar char="ü"/>
            </a:pPr>
            <a:r>
              <a:rPr lang="en-US" sz="2000" dirty="0" smtClean="0">
                <a:solidFill>
                  <a:srgbClr val="C00000"/>
                </a:solidFill>
              </a:rPr>
              <a:t>Fast Charge Amplifiers</a:t>
            </a:r>
            <a:endParaRPr lang="en-US" dirty="0" smtClean="0">
              <a:solidFill>
                <a:srgbClr val="C00000"/>
              </a:solidFill>
            </a:endParaRPr>
          </a:p>
          <a:p>
            <a:pPr marL="742950" lvl="1" indent="-285750">
              <a:buFont typeface="Arial" panose="020B0604020202020204" pitchFamily="34" charset="0"/>
              <a:buChar char="•"/>
            </a:pPr>
            <a:r>
              <a:rPr lang="en-US" sz="1600" dirty="0" smtClean="0">
                <a:solidFill>
                  <a:srgbClr val="000000"/>
                </a:solidFill>
              </a:rPr>
              <a:t>A1425  (</a:t>
            </a:r>
            <a:r>
              <a:rPr lang="en-US" sz="1600" i="1" dirty="0" smtClean="0">
                <a:solidFill>
                  <a:srgbClr val="000000"/>
                </a:solidFill>
              </a:rPr>
              <a:t>1 Channel, fast rise time</a:t>
            </a:r>
            <a:r>
              <a:rPr lang="en-US" sz="1600" dirty="0" smtClean="0">
                <a:solidFill>
                  <a:srgbClr val="000000"/>
                </a:solidFill>
              </a:rPr>
              <a:t>)</a:t>
            </a:r>
          </a:p>
          <a:p>
            <a:pPr lvl="1"/>
            <a:endParaRPr lang="en-US" sz="1600" dirty="0">
              <a:solidFill>
                <a:srgbClr val="000000"/>
              </a:solidFill>
            </a:endParaRPr>
          </a:p>
        </p:txBody>
      </p:sp>
      <p:pic>
        <p:nvPicPr>
          <p:cNvPr id="18" name="Picture 3" descr="C:\Users\Marco\Desktop\n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2702" y="3328541"/>
            <a:ext cx="716439" cy="548761"/>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p:cNvSpPr txBox="1"/>
          <p:nvPr/>
        </p:nvSpPr>
        <p:spPr>
          <a:xfrm>
            <a:off x="267957" y="5379032"/>
            <a:ext cx="7584843" cy="1138773"/>
          </a:xfrm>
          <a:prstGeom prst="rect">
            <a:avLst/>
          </a:prstGeom>
          <a:noFill/>
        </p:spPr>
        <p:txBody>
          <a:bodyPr wrap="square" rtlCol="0">
            <a:spAutoFit/>
          </a:bodyPr>
          <a:lstStyle/>
          <a:p>
            <a:pPr marL="285750" indent="-285750">
              <a:buFont typeface="Wingdings" panose="05000000000000000000" pitchFamily="2" charset="2"/>
              <a:buChar char="ü"/>
            </a:pPr>
            <a:r>
              <a:rPr lang="en-US" sz="2000" dirty="0" smtClean="0">
                <a:solidFill>
                  <a:srgbClr val="C00000"/>
                </a:solidFill>
              </a:rPr>
              <a:t>Matched Amplifiers</a:t>
            </a:r>
            <a:endParaRPr lang="en-US" dirty="0" smtClean="0">
              <a:solidFill>
                <a:srgbClr val="C00000"/>
              </a:solidFill>
            </a:endParaRPr>
          </a:p>
          <a:p>
            <a:pPr marL="742950" lvl="1" indent="-285750">
              <a:buFont typeface="Arial" panose="020B0604020202020204" pitchFamily="34" charset="0"/>
              <a:buChar char="•"/>
            </a:pPr>
            <a:r>
              <a:rPr lang="en-US" sz="1600" dirty="0" smtClean="0">
                <a:solidFill>
                  <a:srgbClr val="000000"/>
                </a:solidFill>
              </a:rPr>
              <a:t>A1426  (</a:t>
            </a:r>
            <a:r>
              <a:rPr lang="en-US" sz="1600" i="1" dirty="0" smtClean="0">
                <a:solidFill>
                  <a:srgbClr val="000000"/>
                </a:solidFill>
              </a:rPr>
              <a:t>1 Channel, Zin = 50 Ohm</a:t>
            </a:r>
            <a:r>
              <a:rPr lang="en-US" sz="1600" dirty="0" smtClean="0">
                <a:solidFill>
                  <a:srgbClr val="000000"/>
                </a:solidFill>
              </a:rPr>
              <a:t>)</a:t>
            </a:r>
          </a:p>
          <a:p>
            <a:pPr lvl="2"/>
            <a:r>
              <a:rPr lang="en-US" sz="1600" dirty="0" smtClean="0">
                <a:solidFill>
                  <a:srgbClr val="000000"/>
                </a:solidFill>
              </a:rPr>
              <a:t>Insensitive to the cable</a:t>
            </a:r>
          </a:p>
          <a:p>
            <a:pPr lvl="1"/>
            <a:endParaRPr lang="en-US" sz="1600" dirty="0">
              <a:solidFill>
                <a:srgbClr val="000000"/>
              </a:solidFill>
            </a:endParaRPr>
          </a:p>
        </p:txBody>
      </p:sp>
      <p:pic>
        <p:nvPicPr>
          <p:cNvPr id="2765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52176" y="5223095"/>
            <a:ext cx="2193976" cy="120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967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3" name="CasellaDiTesto 2"/>
          <p:cNvSpPr txBox="1"/>
          <p:nvPr/>
        </p:nvSpPr>
        <p:spPr>
          <a:xfrm>
            <a:off x="1151748" y="997380"/>
            <a:ext cx="10081120" cy="830997"/>
          </a:xfrm>
          <a:prstGeom prst="rect">
            <a:avLst/>
          </a:prstGeom>
          <a:noFill/>
        </p:spPr>
        <p:txBody>
          <a:bodyPr wrap="square" rtlCol="0">
            <a:spAutoFit/>
          </a:bodyPr>
          <a:lstStyle/>
          <a:p>
            <a:pPr algn="ctr"/>
            <a:r>
              <a:rPr lang="en-US" sz="4800" dirty="0" smtClean="0">
                <a:solidFill>
                  <a:srgbClr val="C00000"/>
                </a:solidFill>
              </a:rPr>
              <a:t>Digital Detector Emulator</a:t>
            </a:r>
            <a:endParaRPr lang="en-US" sz="4800" dirty="0">
              <a:solidFill>
                <a:srgbClr val="C00000"/>
              </a:solidFill>
            </a:endParaRPr>
          </a:p>
        </p:txBody>
      </p:sp>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4345" y="2054867"/>
            <a:ext cx="6667795" cy="2979671"/>
          </a:xfrm>
          <a:prstGeom prst="rect">
            <a:avLst/>
          </a:prstGeom>
        </p:spPr>
      </p:pic>
      <p:sp>
        <p:nvSpPr>
          <p:cNvPr id="5" name="CasellaDiTesto 4"/>
          <p:cNvSpPr txBox="1"/>
          <p:nvPr/>
        </p:nvSpPr>
        <p:spPr>
          <a:xfrm>
            <a:off x="0" y="5301213"/>
            <a:ext cx="12192000" cy="646331"/>
          </a:xfrm>
          <a:prstGeom prst="rect">
            <a:avLst/>
          </a:prstGeom>
          <a:noFill/>
        </p:spPr>
        <p:txBody>
          <a:bodyPr wrap="square" rtlCol="0">
            <a:spAutoFit/>
          </a:bodyPr>
          <a:lstStyle/>
          <a:p>
            <a:pPr algn="ctr"/>
            <a:r>
              <a:rPr lang="en-US" i="1" dirty="0">
                <a:solidFill>
                  <a:srgbClr val="000000"/>
                </a:solidFill>
              </a:rPr>
              <a:t>T</a:t>
            </a:r>
            <a:r>
              <a:rPr lang="en-US" i="1" dirty="0" smtClean="0">
                <a:solidFill>
                  <a:srgbClr val="000000"/>
                </a:solidFill>
              </a:rPr>
              <a:t>he </a:t>
            </a:r>
            <a:r>
              <a:rPr lang="en-US" i="1" dirty="0">
                <a:solidFill>
                  <a:srgbClr val="000000"/>
                </a:solidFill>
              </a:rPr>
              <a:t>only synthesizer of random pulses that is also an emulator of radiation detector signals with the possibility to configure the energy and time distribution</a:t>
            </a:r>
            <a:endParaRPr lang="it-IT" b="1" i="1" dirty="0">
              <a:ln w="11430"/>
              <a:solidFill>
                <a:srgbClr val="0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61050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2868501" y="1214753"/>
            <a:ext cx="9365265" cy="5210163"/>
          </a:xfrm>
          <a:prstGeom prst="rect">
            <a:avLst/>
          </a:prstGeom>
        </p:spPr>
        <p:txBody>
          <a:bodyPr/>
          <a:lstStyle/>
          <a:p>
            <a:pPr marL="0" indent="0" eaLnBrk="1" hangingPunct="1">
              <a:spcAft>
                <a:spcPct val="20000"/>
              </a:spcAft>
              <a:buFontTx/>
              <a:buNone/>
            </a:pPr>
            <a:r>
              <a:rPr lang="en-US" altLang="it-IT" sz="1800" dirty="0" smtClean="0">
                <a:cs typeface="Arial" charset="0"/>
              </a:rPr>
              <a:t>More than </a:t>
            </a:r>
            <a:r>
              <a:rPr lang="en-US" altLang="it-IT" sz="1800" dirty="0" smtClean="0">
                <a:solidFill>
                  <a:srgbClr val="C00000"/>
                </a:solidFill>
                <a:cs typeface="Arial" charset="0"/>
              </a:rPr>
              <a:t>40</a:t>
            </a:r>
            <a:r>
              <a:rPr lang="en-US" altLang="it-IT" sz="1800" dirty="0" smtClean="0">
                <a:solidFill>
                  <a:srgbClr val="C00000"/>
                </a:solidFill>
                <a:cs typeface="Arial" charset="0"/>
              </a:rPr>
              <a:t> </a:t>
            </a:r>
            <a:r>
              <a:rPr lang="en-US" altLang="it-IT" sz="1800" dirty="0" smtClean="0">
                <a:solidFill>
                  <a:srgbClr val="C00000"/>
                </a:solidFill>
                <a:cs typeface="Arial" charset="0"/>
              </a:rPr>
              <a:t>Years </a:t>
            </a:r>
            <a:r>
              <a:rPr lang="en-US" altLang="it-IT" sz="1800" dirty="0" smtClean="0">
                <a:cs typeface="Arial" charset="0"/>
              </a:rPr>
              <a:t>of activity in Physics Research allow CAEN the right way to approach and collaborate wi</a:t>
            </a:r>
            <a:r>
              <a:rPr lang="en-US" altLang="it-IT" sz="1800" kern="1200" dirty="0"/>
              <a:t>th</a:t>
            </a:r>
            <a:r>
              <a:rPr lang="en-US" altLang="it-IT" sz="1800" dirty="0" smtClean="0">
                <a:cs typeface="Arial" charset="0"/>
              </a:rPr>
              <a:t> the big projects thanks to our:  </a:t>
            </a:r>
            <a:endParaRPr lang="en-US" altLang="it-IT" sz="1800" dirty="0" smtClean="0">
              <a:cs typeface="Arial" charset="0"/>
            </a:endParaRPr>
          </a:p>
          <a:p>
            <a:pPr>
              <a:spcAft>
                <a:spcPct val="20000"/>
              </a:spcAft>
              <a:buFont typeface="Wingdings" panose="05000000000000000000" pitchFamily="2" charset="2"/>
              <a:buChar char="ü"/>
            </a:pPr>
            <a:r>
              <a:rPr lang="en-US" altLang="it-IT" sz="1800" dirty="0" smtClean="0">
                <a:solidFill>
                  <a:srgbClr val="C00000"/>
                </a:solidFill>
                <a:cs typeface="Arial" charset="0"/>
              </a:rPr>
              <a:t>R&amp;D </a:t>
            </a:r>
            <a:r>
              <a:rPr lang="en-US" altLang="it-IT" sz="1800" dirty="0" smtClean="0">
                <a:solidFill>
                  <a:srgbClr val="C00000"/>
                </a:solidFill>
                <a:cs typeface="Arial" charset="0"/>
              </a:rPr>
              <a:t>Division(50 high level Physicists and Engineers </a:t>
            </a:r>
            <a:r>
              <a:rPr lang="en-US" altLang="it-IT" sz="1800" dirty="0" smtClean="0">
                <a:cs typeface="Arial" charset="0"/>
              </a:rPr>
              <a:t>at the forefront of technology</a:t>
            </a:r>
          </a:p>
          <a:p>
            <a:pPr lvl="1" eaLnBrk="1" hangingPunct="1">
              <a:spcAft>
                <a:spcPct val="20000"/>
              </a:spcAft>
              <a:buFont typeface="Arial" panose="020B0604020202020204" pitchFamily="34" charset="0"/>
              <a:buChar char="•"/>
            </a:pPr>
            <a:r>
              <a:rPr lang="en-US" altLang="it-IT" sz="1800" kern="1200" dirty="0" smtClean="0"/>
              <a:t>Catalog </a:t>
            </a:r>
            <a:r>
              <a:rPr lang="en-US" altLang="it-IT" sz="1800" kern="1200" dirty="0"/>
              <a:t>Products</a:t>
            </a:r>
          </a:p>
          <a:p>
            <a:pPr lvl="1" eaLnBrk="1" hangingPunct="1">
              <a:spcAft>
                <a:spcPct val="20000"/>
              </a:spcAft>
              <a:buFont typeface="Arial" panose="020B0604020202020204" pitchFamily="34" charset="0"/>
              <a:buChar char="•"/>
            </a:pPr>
            <a:r>
              <a:rPr lang="en-US" altLang="it-IT" sz="1800" kern="1200" dirty="0"/>
              <a:t>Customization of catalog models</a:t>
            </a:r>
          </a:p>
          <a:p>
            <a:pPr lvl="1" eaLnBrk="1" hangingPunct="1">
              <a:spcAft>
                <a:spcPct val="20000"/>
              </a:spcAft>
              <a:buFont typeface="Arial" panose="020B0604020202020204" pitchFamily="34" charset="0"/>
              <a:buChar char="•"/>
            </a:pPr>
            <a:r>
              <a:rPr lang="en-US" altLang="it-IT" sz="1800" kern="1200" dirty="0"/>
              <a:t>Custom projects </a:t>
            </a:r>
          </a:p>
          <a:p>
            <a:pPr eaLnBrk="1" hangingPunct="1">
              <a:spcAft>
                <a:spcPct val="20000"/>
              </a:spcAft>
              <a:buFont typeface="Wingdings" panose="05000000000000000000" pitchFamily="2" charset="2"/>
              <a:buChar char="ü"/>
            </a:pPr>
            <a:r>
              <a:rPr lang="en-US" altLang="it-IT" sz="1800" dirty="0" smtClean="0">
                <a:solidFill>
                  <a:srgbClr val="C00000"/>
                </a:solidFill>
                <a:cs typeface="Arial" charset="0"/>
              </a:rPr>
              <a:t>Production </a:t>
            </a:r>
            <a:r>
              <a:rPr lang="en-US" altLang="it-IT" sz="1800" dirty="0" smtClean="0">
                <a:solidFill>
                  <a:srgbClr val="C00000"/>
                </a:solidFill>
                <a:cs typeface="Arial" charset="0"/>
              </a:rPr>
              <a:t>Division</a:t>
            </a:r>
          </a:p>
          <a:p>
            <a:pPr>
              <a:spcAft>
                <a:spcPct val="20000"/>
              </a:spcAft>
            </a:pPr>
            <a:r>
              <a:rPr lang="en-US" altLang="it-IT" sz="1800" dirty="0">
                <a:solidFill>
                  <a:srgbClr val="C00000"/>
                </a:solidFill>
                <a:cs typeface="Arial" charset="0"/>
              </a:rPr>
              <a:t>Capability: 500 complex </a:t>
            </a:r>
            <a:r>
              <a:rPr lang="en-US" altLang="it-IT" sz="1800" dirty="0" smtClean="0">
                <a:solidFill>
                  <a:srgbClr val="C00000"/>
                </a:solidFill>
                <a:cs typeface="Arial" charset="0"/>
              </a:rPr>
              <a:t>modules/month</a:t>
            </a:r>
            <a:endParaRPr lang="en-US" altLang="it-IT" sz="1800" dirty="0" smtClean="0">
              <a:solidFill>
                <a:srgbClr val="C00000"/>
              </a:solidFill>
              <a:cs typeface="Arial" charset="0"/>
            </a:endParaRPr>
          </a:p>
          <a:p>
            <a:pPr eaLnBrk="1" hangingPunct="1">
              <a:spcAft>
                <a:spcPct val="20000"/>
              </a:spcAft>
              <a:buFont typeface="Wingdings" panose="05000000000000000000" pitchFamily="2" charset="2"/>
              <a:buChar char="ü"/>
            </a:pPr>
            <a:r>
              <a:rPr lang="en-US" altLang="it-IT" sz="1800" dirty="0">
                <a:solidFill>
                  <a:srgbClr val="C00000"/>
                </a:solidFill>
                <a:cs typeface="Arial" charset="0"/>
              </a:rPr>
              <a:t>Test </a:t>
            </a:r>
            <a:r>
              <a:rPr lang="en-US" altLang="it-IT" sz="1800" dirty="0" smtClean="0">
                <a:solidFill>
                  <a:srgbClr val="C00000"/>
                </a:solidFill>
                <a:cs typeface="Arial" charset="0"/>
              </a:rPr>
              <a:t>Division</a:t>
            </a:r>
          </a:p>
          <a:p>
            <a:pPr>
              <a:spcAft>
                <a:spcPct val="20000"/>
              </a:spcAft>
            </a:pPr>
            <a:r>
              <a:rPr lang="en-US" altLang="it-IT" sz="1800" dirty="0">
                <a:solidFill>
                  <a:srgbClr val="C00000"/>
                </a:solidFill>
                <a:cs typeface="Arial" charset="0"/>
              </a:rPr>
              <a:t>Experienced group of 20 engineers </a:t>
            </a:r>
            <a:r>
              <a:rPr lang="en-US" altLang="it-IT" sz="1800" dirty="0" smtClean="0">
                <a:solidFill>
                  <a:srgbClr val="C00000"/>
                </a:solidFill>
                <a:cs typeface="Arial" charset="0"/>
              </a:rPr>
              <a:t> </a:t>
            </a:r>
            <a:endParaRPr lang="en-US" altLang="it-IT" sz="1800" dirty="0" smtClean="0">
              <a:solidFill>
                <a:srgbClr val="C00000"/>
              </a:solidFill>
              <a:cs typeface="Arial" charset="0"/>
            </a:endParaRPr>
          </a:p>
          <a:p>
            <a:pPr>
              <a:spcAft>
                <a:spcPct val="20000"/>
              </a:spcAft>
              <a:buFont typeface="Wingdings" panose="05000000000000000000" pitchFamily="2" charset="2"/>
              <a:buChar char="ü"/>
            </a:pPr>
            <a:r>
              <a:rPr lang="en-US" altLang="it-IT" sz="1800" dirty="0" smtClean="0">
                <a:solidFill>
                  <a:srgbClr val="C00000"/>
                </a:solidFill>
                <a:cs typeface="Arial" charset="0"/>
              </a:rPr>
              <a:t>Maintenance </a:t>
            </a:r>
            <a:r>
              <a:rPr lang="en-US" altLang="it-IT" sz="1800" dirty="0" smtClean="0">
                <a:solidFill>
                  <a:srgbClr val="C00000"/>
                </a:solidFill>
                <a:cs typeface="Arial" charset="0"/>
              </a:rPr>
              <a:t>Division (</a:t>
            </a:r>
            <a:r>
              <a:rPr lang="en-US" sz="1800" dirty="0"/>
              <a:t>15 </a:t>
            </a:r>
            <a:r>
              <a:rPr lang="en-US" sz="1800" dirty="0" smtClean="0"/>
              <a:t>engineers)</a:t>
            </a:r>
            <a:endParaRPr lang="en-US" altLang="it-IT" sz="1800" dirty="0" smtClean="0">
              <a:solidFill>
                <a:srgbClr val="C00000"/>
              </a:solidFill>
              <a:cs typeface="Arial" charset="0"/>
            </a:endParaRPr>
          </a:p>
          <a:p>
            <a:pPr>
              <a:spcAft>
                <a:spcPct val="20000"/>
              </a:spcAft>
            </a:pPr>
            <a:r>
              <a:rPr lang="en-US" sz="1800" dirty="0" smtClean="0"/>
              <a:t>Long </a:t>
            </a:r>
            <a:r>
              <a:rPr lang="en-US" sz="1800" dirty="0"/>
              <a:t>Term Maintenance </a:t>
            </a:r>
            <a:r>
              <a:rPr lang="en-US" sz="2000" dirty="0"/>
              <a:t>Contract (CERN 10 years and </a:t>
            </a:r>
            <a:r>
              <a:rPr lang="en-US" sz="2000" dirty="0" smtClean="0"/>
              <a:t>more components stock)</a:t>
            </a:r>
            <a:endParaRPr lang="en-US" altLang="it-IT" sz="2000" dirty="0" smtClean="0">
              <a:solidFill>
                <a:srgbClr val="C00000"/>
              </a:solidFill>
              <a:cs typeface="Arial" charset="0"/>
            </a:endParaRPr>
          </a:p>
          <a:p>
            <a:pPr marL="0" indent="0" eaLnBrk="1" hangingPunct="1">
              <a:spcAft>
                <a:spcPct val="20000"/>
              </a:spcAft>
              <a:buNone/>
            </a:pPr>
            <a:r>
              <a:rPr lang="en-US" sz="2000" dirty="0" smtClean="0">
                <a:latin typeface="Arial" panose="020B0604020202020204" pitchFamily="34" charset="0"/>
                <a:cs typeface="Arial" panose="020B0604020202020204" pitchFamily="34" charset="0"/>
              </a:rPr>
              <a:t>CAEN </a:t>
            </a:r>
            <a:r>
              <a:rPr lang="en-US" sz="2000" dirty="0">
                <a:latin typeface="Arial" panose="020B0604020202020204" pitchFamily="34" charset="0"/>
                <a:cs typeface="Arial" panose="020B0604020202020204" pitchFamily="34" charset="0"/>
              </a:rPr>
              <a:t>is ISO 9001 certified since 1998</a:t>
            </a:r>
            <a:br>
              <a:rPr lang="en-US" sz="2000" dirty="0">
                <a:latin typeface="Arial" panose="020B0604020202020204" pitchFamily="34" charset="0"/>
                <a:cs typeface="Arial" panose="020B0604020202020204" pitchFamily="34" charset="0"/>
              </a:rPr>
            </a:br>
            <a:endParaRPr lang="en-US" altLang="it-IT" sz="2000" dirty="0" smtClean="0">
              <a:cs typeface="Arial" charset="0"/>
            </a:endParaRPr>
          </a:p>
        </p:txBody>
      </p:sp>
      <p:pic>
        <p:nvPicPr>
          <p:cNvPr id="11270" name="Picture 12" descr="http://crowdsourcingweek.com/wp-content/uploads/2012/12/ID-100834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288" y="2787327"/>
            <a:ext cx="3132037" cy="114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sz="2800" dirty="0" smtClean="0">
                <a:cs typeface="Arial" charset="0"/>
              </a:rPr>
              <a:t>CAEN Key Strengths</a:t>
            </a:r>
            <a:endParaRPr lang="en-GB" sz="2800" dirty="0">
              <a:solidFill>
                <a:srgbClr val="000000"/>
              </a:solidFill>
            </a:endParaRPr>
          </a:p>
        </p:txBody>
      </p:sp>
      <p:pic>
        <p:nvPicPr>
          <p:cNvPr id="9" name="Picture 12" descr="http://www.caen.it/documents/WOCateg/20/R&amp;D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6160" y="4077072"/>
            <a:ext cx="390690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
          <p:cNvSpPr txBox="1">
            <a:spLocks noChangeArrowheads="1"/>
          </p:cNvSpPr>
          <p:nvPr/>
        </p:nvSpPr>
        <p:spPr bwMode="auto">
          <a:xfrm>
            <a:off x="719667" y="6616700"/>
            <a:ext cx="10945284"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a:spcBef>
                <a:spcPct val="0"/>
              </a:spcBef>
            </a:pPr>
            <a:r>
              <a:rPr lang="en-US" altLang="it-IT" sz="800" i="1" dirty="0">
                <a:latin typeface="Arial" charset="0"/>
              </a:rPr>
              <a:t>Reproduction, transfer, distribution of part or all of the contents in this document in any form without prior written permission of  CAEN </a:t>
            </a:r>
            <a:r>
              <a:rPr lang="en-US" altLang="it-IT" sz="800" i="1" dirty="0" err="1">
                <a:latin typeface="Arial" charset="0"/>
              </a:rPr>
              <a:t>S.p.A</a:t>
            </a:r>
            <a:r>
              <a:rPr lang="en-US" altLang="it-IT" sz="800" i="1" dirty="0">
                <a:latin typeface="Arial" charset="0"/>
              </a:rPr>
              <a:t>. is prohibited </a:t>
            </a:r>
          </a:p>
          <a:p>
            <a:pPr algn="ctr">
              <a:spcBef>
                <a:spcPct val="0"/>
              </a:spcBef>
            </a:pPr>
            <a:endParaRPr lang="en-US" altLang="it-IT" sz="800" i="1" dirty="0">
              <a:latin typeface="Arial" charset="0"/>
            </a:endParaRPr>
          </a:p>
        </p:txBody>
      </p:sp>
      <p:grpSp>
        <p:nvGrpSpPr>
          <p:cNvPr id="14" name="Gruppo 4"/>
          <p:cNvGrpSpPr>
            <a:grpSpLocks/>
          </p:cNvGrpSpPr>
          <p:nvPr/>
        </p:nvGrpSpPr>
        <p:grpSpPr bwMode="auto">
          <a:xfrm>
            <a:off x="9192344" y="5877272"/>
            <a:ext cx="1518348" cy="559017"/>
            <a:chOff x="3500437" y="2362199"/>
            <a:chExt cx="4269382" cy="2133601"/>
          </a:xfrm>
        </p:grpSpPr>
        <p:pic>
          <p:nvPicPr>
            <p:cNvPr id="15" name="Immagin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0437" y="2362200"/>
              <a:ext cx="2143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2362199"/>
              <a:ext cx="2117699" cy="21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02190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7672" y="4884997"/>
            <a:ext cx="3501201" cy="124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piè di pagina 3"/>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7" name="Rettangolo 6"/>
          <p:cNvSpPr/>
          <p:nvPr/>
        </p:nvSpPr>
        <p:spPr>
          <a:xfrm>
            <a:off x="8444215" y="116637"/>
            <a:ext cx="3604448" cy="461665"/>
          </a:xfrm>
          <a:prstGeom prst="rect">
            <a:avLst/>
          </a:prstGeom>
        </p:spPr>
        <p:txBody>
          <a:bodyPr wrap="none">
            <a:spAutoFit/>
          </a:bodyPr>
          <a:lstStyle/>
          <a:p>
            <a:pPr algn="r"/>
            <a:r>
              <a:rPr lang="en-US" sz="2400" dirty="0">
                <a:solidFill>
                  <a:srgbClr val="000000"/>
                </a:solidFill>
              </a:rPr>
              <a:t>Digital Detector Emulator</a:t>
            </a:r>
          </a:p>
        </p:txBody>
      </p:sp>
      <p:sp>
        <p:nvSpPr>
          <p:cNvPr id="8" name="CasellaDiTesto 7"/>
          <p:cNvSpPr txBox="1"/>
          <p:nvPr/>
        </p:nvSpPr>
        <p:spPr>
          <a:xfrm>
            <a:off x="431373" y="908720"/>
            <a:ext cx="7872875" cy="1703030"/>
          </a:xfrm>
          <a:prstGeom prst="rect">
            <a:avLst/>
          </a:prstGeom>
          <a:noFill/>
        </p:spPr>
        <p:txBody>
          <a:bodyPr wrap="square" rtlCol="0">
            <a:spAutoFit/>
          </a:bodyPr>
          <a:lstStyle/>
          <a:p>
            <a:r>
              <a:rPr lang="en-US" dirty="0" smtClean="0">
                <a:solidFill>
                  <a:srgbClr val="000000"/>
                </a:solidFill>
              </a:rPr>
              <a:t>Products line:</a:t>
            </a:r>
          </a:p>
          <a:p>
            <a:pPr marL="285750" indent="-285750">
              <a:spcBef>
                <a:spcPts val="1000"/>
              </a:spcBef>
              <a:buFont typeface="Arial" panose="020B0604020202020204" pitchFamily="34" charset="0"/>
              <a:buChar char="•"/>
            </a:pPr>
            <a:r>
              <a:rPr lang="en-US" dirty="0" smtClean="0">
                <a:solidFill>
                  <a:srgbClr val="000000"/>
                </a:solidFill>
              </a:rPr>
              <a:t>DT5800 Desktop Digital Detector Emulator</a:t>
            </a:r>
          </a:p>
          <a:p>
            <a:pPr marL="1200150" lvl="2" indent="-285750">
              <a:spcBef>
                <a:spcPts val="600"/>
              </a:spcBef>
              <a:buFont typeface="Arial" panose="020B0604020202020204" pitchFamily="34" charset="0"/>
              <a:buChar char="•"/>
            </a:pPr>
            <a:r>
              <a:rPr lang="en-US" sz="1400" dirty="0" smtClean="0">
                <a:solidFill>
                  <a:srgbClr val="000000"/>
                </a:solidFill>
              </a:rPr>
              <a:t>DT5800S – Single Channel Version</a:t>
            </a:r>
          </a:p>
          <a:p>
            <a:pPr marL="1200150" lvl="2" indent="-285750">
              <a:spcBef>
                <a:spcPts val="600"/>
              </a:spcBef>
              <a:buFont typeface="Arial" panose="020B0604020202020204" pitchFamily="34" charset="0"/>
              <a:buChar char="•"/>
            </a:pPr>
            <a:r>
              <a:rPr lang="en-US" sz="1400" dirty="0" smtClean="0">
                <a:solidFill>
                  <a:srgbClr val="000000"/>
                </a:solidFill>
              </a:rPr>
              <a:t>DT5800D – Dual Channel Version</a:t>
            </a:r>
          </a:p>
          <a:p>
            <a:pPr>
              <a:spcBef>
                <a:spcPts val="600"/>
              </a:spcBef>
            </a:pPr>
            <a:endParaRPr lang="en-US" sz="1400" dirty="0">
              <a:solidFill>
                <a:srgbClr val="00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055" y="1213947"/>
            <a:ext cx="2627628" cy="109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426181" y="2420893"/>
            <a:ext cx="7872875" cy="1246495"/>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dirty="0" smtClean="0">
                <a:solidFill>
                  <a:srgbClr val="000000"/>
                </a:solidFill>
              </a:rPr>
              <a:t>NDT6800 NIM/Desktop Digital Detector Emulator</a:t>
            </a:r>
          </a:p>
          <a:p>
            <a:pPr marL="1200150" lvl="2" indent="-285750">
              <a:spcBef>
                <a:spcPts val="600"/>
              </a:spcBef>
              <a:buFont typeface="Arial" panose="020B0604020202020204" pitchFamily="34" charset="0"/>
              <a:buChar char="•"/>
            </a:pPr>
            <a:r>
              <a:rPr lang="en-US" sz="1400" dirty="0" smtClean="0">
                <a:solidFill>
                  <a:srgbClr val="000000"/>
                </a:solidFill>
              </a:rPr>
              <a:t>NDT6800S – Single Channel Version</a:t>
            </a:r>
          </a:p>
          <a:p>
            <a:pPr marL="1200150" lvl="2" indent="-285750">
              <a:spcBef>
                <a:spcPts val="600"/>
              </a:spcBef>
              <a:buFont typeface="Arial" panose="020B0604020202020204" pitchFamily="34" charset="0"/>
              <a:buChar char="•"/>
            </a:pPr>
            <a:r>
              <a:rPr lang="en-US" sz="1400" dirty="0" smtClean="0">
                <a:solidFill>
                  <a:srgbClr val="000000"/>
                </a:solidFill>
              </a:rPr>
              <a:t>NDT6800D – Dual Channel Version</a:t>
            </a:r>
          </a:p>
          <a:p>
            <a:pPr>
              <a:spcBef>
                <a:spcPts val="600"/>
              </a:spcBef>
            </a:pPr>
            <a:endParaRPr lang="en-US" sz="1400" dirty="0">
              <a:solidFill>
                <a:srgbClr val="000000"/>
              </a:solidFil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4386" y="1537807"/>
            <a:ext cx="1184487" cy="2147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sellaDiTesto 8"/>
          <p:cNvSpPr txBox="1"/>
          <p:nvPr/>
        </p:nvSpPr>
        <p:spPr>
          <a:xfrm>
            <a:off x="431372" y="3847400"/>
            <a:ext cx="8445957" cy="661720"/>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b="1" dirty="0" smtClean="0">
                <a:solidFill>
                  <a:srgbClr val="C00000"/>
                </a:solidFill>
              </a:rPr>
              <a:t>DT5810 Desktop Fast Digital Detector Emulator</a:t>
            </a:r>
          </a:p>
          <a:p>
            <a:pPr marL="1200150" lvl="2" indent="-285750">
              <a:spcBef>
                <a:spcPts val="600"/>
              </a:spcBef>
              <a:buFont typeface="Arial" panose="020B0604020202020204" pitchFamily="34" charset="0"/>
              <a:buChar char="•"/>
            </a:pPr>
            <a:r>
              <a:rPr lang="en-US" sz="1400" b="1" dirty="0" smtClean="0">
                <a:solidFill>
                  <a:srgbClr val="C00000"/>
                </a:solidFill>
              </a:rPr>
              <a:t>DT5810D – Dual Channel Version</a:t>
            </a:r>
          </a:p>
        </p:txBody>
      </p:sp>
      <p:sp>
        <p:nvSpPr>
          <p:cNvPr id="11" name="CasellaDiTesto 10"/>
          <p:cNvSpPr txBox="1"/>
          <p:nvPr/>
        </p:nvSpPr>
        <p:spPr>
          <a:xfrm>
            <a:off x="431373" y="4884992"/>
            <a:ext cx="8160907" cy="661720"/>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b="1" dirty="0" smtClean="0">
                <a:solidFill>
                  <a:srgbClr val="C00000"/>
                </a:solidFill>
              </a:rPr>
              <a:t>DT4800 Desktop Micro Digital Detector Emulator</a:t>
            </a:r>
          </a:p>
          <a:p>
            <a:pPr marL="1200150" lvl="2" indent="-285750">
              <a:spcBef>
                <a:spcPts val="600"/>
              </a:spcBef>
              <a:buFont typeface="Arial" panose="020B0604020202020204" pitchFamily="34" charset="0"/>
              <a:buChar char="•"/>
            </a:pPr>
            <a:r>
              <a:rPr lang="en-US" sz="1400" b="1" dirty="0" smtClean="0">
                <a:solidFill>
                  <a:srgbClr val="C00000"/>
                </a:solidFill>
              </a:rPr>
              <a:t>DT6800S – Single Channel Version</a:t>
            </a:r>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889" y="3767564"/>
            <a:ext cx="3350987" cy="105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651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5" name="Rettangolo 4"/>
          <p:cNvSpPr/>
          <p:nvPr/>
        </p:nvSpPr>
        <p:spPr>
          <a:xfrm>
            <a:off x="527383" y="2244928"/>
            <a:ext cx="10863068" cy="3416320"/>
          </a:xfrm>
          <a:prstGeom prst="rect">
            <a:avLst/>
          </a:prstGeom>
        </p:spPr>
        <p:txBody>
          <a:bodyPr wrap="square">
            <a:spAutoFit/>
          </a:bodyPr>
          <a:lstStyle/>
          <a:p>
            <a:r>
              <a:rPr lang="it-IT" dirty="0" smtClean="0">
                <a:solidFill>
                  <a:srgbClr val="000000"/>
                </a:solidFill>
              </a:rPr>
              <a:t>• </a:t>
            </a:r>
            <a:r>
              <a:rPr lang="it-IT" b="1" dirty="0" smtClean="0">
                <a:solidFill>
                  <a:srgbClr val="C00000"/>
                </a:solidFill>
              </a:rPr>
              <a:t>Sub-ns rise time</a:t>
            </a:r>
            <a:endParaRPr lang="it-IT" b="1" dirty="0">
              <a:solidFill>
                <a:srgbClr val="C00000"/>
              </a:solidFill>
            </a:endParaRPr>
          </a:p>
          <a:p>
            <a:r>
              <a:rPr lang="it-IT" dirty="0">
                <a:solidFill>
                  <a:srgbClr val="000000"/>
                </a:solidFill>
              </a:rPr>
              <a:t>• </a:t>
            </a:r>
            <a:r>
              <a:rPr lang="it-IT" dirty="0" err="1" smtClean="0">
                <a:solidFill>
                  <a:srgbClr val="000000"/>
                </a:solidFill>
              </a:rPr>
              <a:t>Pulser</a:t>
            </a:r>
            <a:r>
              <a:rPr lang="it-IT" dirty="0" smtClean="0">
                <a:solidFill>
                  <a:srgbClr val="000000"/>
                </a:solidFill>
              </a:rPr>
              <a:t>/Emulator/</a:t>
            </a:r>
            <a:r>
              <a:rPr lang="it-IT" dirty="0" err="1" smtClean="0">
                <a:solidFill>
                  <a:srgbClr val="000000"/>
                </a:solidFill>
              </a:rPr>
              <a:t>Function</a:t>
            </a:r>
            <a:r>
              <a:rPr lang="it-IT" dirty="0" smtClean="0">
                <a:solidFill>
                  <a:srgbClr val="000000"/>
                </a:solidFill>
              </a:rPr>
              <a:t> </a:t>
            </a:r>
            <a:r>
              <a:rPr lang="it-IT" dirty="0">
                <a:solidFill>
                  <a:srgbClr val="000000"/>
                </a:solidFill>
              </a:rPr>
              <a:t>Generator </a:t>
            </a:r>
            <a:r>
              <a:rPr lang="it-IT" dirty="0" err="1">
                <a:solidFill>
                  <a:srgbClr val="000000"/>
                </a:solidFill>
              </a:rPr>
              <a:t>operating</a:t>
            </a:r>
            <a:r>
              <a:rPr lang="it-IT" dirty="0">
                <a:solidFill>
                  <a:srgbClr val="000000"/>
                </a:solidFill>
              </a:rPr>
              <a:t> </a:t>
            </a:r>
            <a:r>
              <a:rPr lang="it-IT" dirty="0" err="1">
                <a:solidFill>
                  <a:srgbClr val="000000"/>
                </a:solidFill>
              </a:rPr>
              <a:t>modes</a:t>
            </a:r>
            <a:r>
              <a:rPr lang="it-IT" dirty="0">
                <a:solidFill>
                  <a:srgbClr val="000000"/>
                </a:solidFill>
              </a:rPr>
              <a:t> </a:t>
            </a:r>
          </a:p>
          <a:p>
            <a:r>
              <a:rPr lang="it-IT" dirty="0">
                <a:solidFill>
                  <a:srgbClr val="000000"/>
                </a:solidFill>
              </a:rPr>
              <a:t>• Energy </a:t>
            </a:r>
            <a:r>
              <a:rPr lang="it-IT" dirty="0" err="1">
                <a:solidFill>
                  <a:srgbClr val="000000"/>
                </a:solidFill>
              </a:rPr>
              <a:t>spectrum</a:t>
            </a:r>
            <a:r>
              <a:rPr lang="it-IT" dirty="0">
                <a:solidFill>
                  <a:srgbClr val="000000"/>
                </a:solidFill>
              </a:rPr>
              <a:t> </a:t>
            </a:r>
            <a:r>
              <a:rPr lang="it-IT" dirty="0" err="1">
                <a:solidFill>
                  <a:srgbClr val="000000"/>
                </a:solidFill>
              </a:rPr>
              <a:t>emulation</a:t>
            </a:r>
            <a:r>
              <a:rPr lang="it-IT" dirty="0">
                <a:solidFill>
                  <a:srgbClr val="000000"/>
                </a:solidFill>
              </a:rPr>
              <a:t> </a:t>
            </a:r>
          </a:p>
          <a:p>
            <a:r>
              <a:rPr lang="it-IT" dirty="0">
                <a:solidFill>
                  <a:srgbClr val="000000"/>
                </a:solidFill>
              </a:rPr>
              <a:t>• Time </a:t>
            </a:r>
            <a:r>
              <a:rPr lang="it-IT" dirty="0" err="1">
                <a:solidFill>
                  <a:srgbClr val="000000"/>
                </a:solidFill>
              </a:rPr>
              <a:t>distribution</a:t>
            </a:r>
            <a:r>
              <a:rPr lang="it-IT" dirty="0">
                <a:solidFill>
                  <a:srgbClr val="000000"/>
                </a:solidFill>
              </a:rPr>
              <a:t> </a:t>
            </a:r>
            <a:r>
              <a:rPr lang="it-IT" dirty="0" err="1">
                <a:solidFill>
                  <a:srgbClr val="000000"/>
                </a:solidFill>
              </a:rPr>
              <a:t>emulation</a:t>
            </a:r>
            <a:r>
              <a:rPr lang="it-IT" dirty="0">
                <a:solidFill>
                  <a:srgbClr val="000000"/>
                </a:solidFill>
              </a:rPr>
              <a:t> </a:t>
            </a:r>
          </a:p>
          <a:p>
            <a:r>
              <a:rPr lang="it-IT" dirty="0">
                <a:solidFill>
                  <a:srgbClr val="000000"/>
                </a:solidFill>
              </a:rPr>
              <a:t>• Custom </a:t>
            </a:r>
            <a:r>
              <a:rPr lang="it-IT" dirty="0" err="1">
                <a:solidFill>
                  <a:srgbClr val="000000"/>
                </a:solidFill>
              </a:rPr>
              <a:t>signal</a:t>
            </a:r>
            <a:r>
              <a:rPr lang="it-IT" dirty="0">
                <a:solidFill>
                  <a:srgbClr val="000000"/>
                </a:solidFill>
              </a:rPr>
              <a:t> </a:t>
            </a:r>
            <a:r>
              <a:rPr lang="it-IT" dirty="0" err="1">
                <a:solidFill>
                  <a:srgbClr val="000000"/>
                </a:solidFill>
              </a:rPr>
              <a:t>shape</a:t>
            </a:r>
            <a:r>
              <a:rPr lang="it-IT" dirty="0">
                <a:solidFill>
                  <a:srgbClr val="000000"/>
                </a:solidFill>
              </a:rPr>
              <a:t> </a:t>
            </a:r>
            <a:r>
              <a:rPr lang="it-IT" dirty="0" err="1">
                <a:solidFill>
                  <a:srgbClr val="000000"/>
                </a:solidFill>
              </a:rPr>
              <a:t>emulation</a:t>
            </a:r>
            <a:r>
              <a:rPr lang="it-IT" dirty="0">
                <a:solidFill>
                  <a:srgbClr val="000000"/>
                </a:solidFill>
              </a:rPr>
              <a:t> </a:t>
            </a:r>
          </a:p>
          <a:p>
            <a:r>
              <a:rPr lang="it-IT" dirty="0">
                <a:solidFill>
                  <a:srgbClr val="000000"/>
                </a:solidFill>
              </a:rPr>
              <a:t>• Pile-up </a:t>
            </a:r>
            <a:r>
              <a:rPr lang="it-IT" dirty="0" err="1">
                <a:solidFill>
                  <a:srgbClr val="000000"/>
                </a:solidFill>
              </a:rPr>
              <a:t>emulation</a:t>
            </a:r>
            <a:r>
              <a:rPr lang="it-IT" dirty="0">
                <a:solidFill>
                  <a:srgbClr val="000000"/>
                </a:solidFill>
              </a:rPr>
              <a:t> </a:t>
            </a:r>
          </a:p>
          <a:p>
            <a:r>
              <a:rPr lang="en-US" dirty="0">
                <a:solidFill>
                  <a:srgbClr val="000000"/>
                </a:solidFill>
              </a:rPr>
              <a:t>• Noise and periodic interference emulation </a:t>
            </a:r>
          </a:p>
          <a:p>
            <a:r>
              <a:rPr lang="it-IT" dirty="0">
                <a:solidFill>
                  <a:srgbClr val="000000"/>
                </a:solidFill>
              </a:rPr>
              <a:t>• Baseline </a:t>
            </a:r>
            <a:r>
              <a:rPr lang="it-IT" dirty="0" err="1">
                <a:solidFill>
                  <a:srgbClr val="000000"/>
                </a:solidFill>
              </a:rPr>
              <a:t>drift</a:t>
            </a:r>
            <a:r>
              <a:rPr lang="it-IT" dirty="0">
                <a:solidFill>
                  <a:srgbClr val="000000"/>
                </a:solidFill>
              </a:rPr>
              <a:t> </a:t>
            </a:r>
          </a:p>
          <a:p>
            <a:r>
              <a:rPr lang="en-US" dirty="0">
                <a:solidFill>
                  <a:srgbClr val="000000"/>
                </a:solidFill>
              </a:rPr>
              <a:t>• 1 ns/step programmable delay generator </a:t>
            </a:r>
          </a:p>
          <a:p>
            <a:r>
              <a:rPr lang="en-US" dirty="0">
                <a:solidFill>
                  <a:srgbClr val="000000"/>
                </a:solidFill>
              </a:rPr>
              <a:t>• Correlated signals generation on the two output channels </a:t>
            </a:r>
          </a:p>
          <a:p>
            <a:r>
              <a:rPr lang="en-US" dirty="0">
                <a:solidFill>
                  <a:srgbClr val="000000"/>
                </a:solidFill>
              </a:rPr>
              <a:t>• Two shape on the same channel for testing the pulse shape discrimination </a:t>
            </a:r>
          </a:p>
          <a:p>
            <a:r>
              <a:rPr lang="en-US" dirty="0">
                <a:solidFill>
                  <a:srgbClr val="000000"/>
                </a:solidFill>
              </a:rPr>
              <a:t>• Continuous and pulsed reset pre-amplifier emulation </a:t>
            </a:r>
            <a:endParaRPr lang="it-IT" dirty="0">
              <a:solidFill>
                <a:srgbClr val="00000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140" y="1124744"/>
            <a:ext cx="4599125" cy="145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444215" y="116637"/>
            <a:ext cx="3604448" cy="461665"/>
          </a:xfrm>
          <a:prstGeom prst="rect">
            <a:avLst/>
          </a:prstGeom>
        </p:spPr>
        <p:txBody>
          <a:bodyPr wrap="none">
            <a:spAutoFit/>
          </a:bodyPr>
          <a:lstStyle/>
          <a:p>
            <a:pPr algn="r"/>
            <a:r>
              <a:rPr lang="en-US" sz="2400" dirty="0">
                <a:solidFill>
                  <a:srgbClr val="000000"/>
                </a:solidFill>
              </a:rPr>
              <a:t>Digital Detector Emulator</a:t>
            </a:r>
          </a:p>
        </p:txBody>
      </p:sp>
      <p:sp>
        <p:nvSpPr>
          <p:cNvPr id="8" name="CasellaDiTesto 7"/>
          <p:cNvSpPr txBox="1"/>
          <p:nvPr/>
        </p:nvSpPr>
        <p:spPr>
          <a:xfrm>
            <a:off x="609528" y="740028"/>
            <a:ext cx="5173197" cy="769441"/>
          </a:xfrm>
          <a:prstGeom prst="rect">
            <a:avLst/>
          </a:prstGeom>
          <a:noFill/>
        </p:spPr>
        <p:txBody>
          <a:bodyPr wrap="square" rtlCol="0">
            <a:spAutoFit/>
          </a:bodyPr>
          <a:lstStyle/>
          <a:p>
            <a:r>
              <a:rPr lang="en-US" sz="2800" b="1" dirty="0" smtClean="0">
                <a:solidFill>
                  <a:srgbClr val="C00000"/>
                </a:solidFill>
              </a:rPr>
              <a:t>DT5810</a:t>
            </a:r>
          </a:p>
          <a:p>
            <a:r>
              <a:rPr lang="en-US" sz="1600" dirty="0" smtClean="0">
                <a:solidFill>
                  <a:srgbClr val="000000"/>
                </a:solidFill>
              </a:rPr>
              <a:t>Fast Digital Detector Emulator</a:t>
            </a:r>
            <a:endParaRPr lang="en-US" sz="1600" dirty="0">
              <a:solidFill>
                <a:srgbClr val="000000"/>
              </a:solidFill>
            </a:endParaRPr>
          </a:p>
        </p:txBody>
      </p:sp>
    </p:spTree>
    <p:extLst>
      <p:ext uri="{BB962C8B-B14F-4D97-AF65-F5344CB8AC3E}">
        <p14:creationId xmlns:p14="http://schemas.microsoft.com/office/powerpoint/2010/main" val="4277665582"/>
      </p:ext>
    </p:extLst>
  </p:cSld>
  <p:clrMapOvr>
    <a:masterClrMapping/>
  </p:clrMapOvr>
  <p:transition>
    <p:spli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blip>
          <a:srcRect/>
          <a:stretch>
            <a:fillRect t="82000"/>
          </a:stretch>
        </a:blipFill>
        <a:effectLst/>
      </p:bgPr>
    </p:bg>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3" name="CasellaDiTesto 2"/>
          <p:cNvSpPr txBox="1"/>
          <p:nvPr/>
        </p:nvSpPr>
        <p:spPr>
          <a:xfrm>
            <a:off x="1151747" y="997381"/>
            <a:ext cx="10081120" cy="830997"/>
          </a:xfrm>
          <a:prstGeom prst="rect">
            <a:avLst/>
          </a:prstGeom>
          <a:noFill/>
        </p:spPr>
        <p:txBody>
          <a:bodyPr wrap="square" rtlCol="0">
            <a:spAutoFit/>
          </a:bodyPr>
          <a:lstStyle/>
          <a:p>
            <a:pPr algn="ctr"/>
            <a:r>
              <a:rPr lang="en-US" sz="4800" dirty="0" smtClean="0">
                <a:solidFill>
                  <a:srgbClr val="C00000"/>
                </a:solidFill>
              </a:rPr>
              <a:t>Educational Kit</a:t>
            </a:r>
            <a:endParaRPr lang="en-US" sz="4800" dirty="0">
              <a:solidFill>
                <a:srgbClr val="C00000"/>
              </a:solidFill>
            </a:endParaRPr>
          </a:p>
        </p:txBody>
      </p:sp>
      <p:pic>
        <p:nvPicPr>
          <p:cNvPr id="13314" name="Picture 2" descr="C:\Users\Giuliano\Desktop\EduKITLN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378" y="1988841"/>
            <a:ext cx="3975865" cy="327636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151747" y="5446970"/>
            <a:ext cx="10081120" cy="646331"/>
          </a:xfrm>
          <a:prstGeom prst="rect">
            <a:avLst/>
          </a:prstGeom>
          <a:noFill/>
        </p:spPr>
        <p:txBody>
          <a:bodyPr wrap="square" rtlCol="0">
            <a:spAutoFit/>
          </a:bodyPr>
          <a:lstStyle/>
          <a:p>
            <a:pPr algn="ctr"/>
            <a:r>
              <a:rPr lang="en-US" i="1" dirty="0">
                <a:solidFill>
                  <a:srgbClr val="000000"/>
                </a:solidFill>
              </a:rPr>
              <a:t>A modern, digital yet flexible platform for teaching the fundamentals of </a:t>
            </a:r>
          </a:p>
          <a:p>
            <a:pPr algn="ctr"/>
            <a:r>
              <a:rPr lang="en-US" i="1" dirty="0">
                <a:solidFill>
                  <a:srgbClr val="000000"/>
                </a:solidFill>
              </a:rPr>
              <a:t>Statistics &amp; Particles Detection</a:t>
            </a:r>
          </a:p>
        </p:txBody>
      </p:sp>
    </p:spTree>
    <p:extLst>
      <p:ext uri="{BB962C8B-B14F-4D97-AF65-F5344CB8AC3E}">
        <p14:creationId xmlns:p14="http://schemas.microsoft.com/office/powerpoint/2010/main" val="751115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82000"/>
          </a:stretch>
        </a:blip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3" name="CasellaDiTesto 2"/>
          <p:cNvSpPr txBox="1"/>
          <p:nvPr/>
        </p:nvSpPr>
        <p:spPr>
          <a:xfrm>
            <a:off x="-34561" y="554428"/>
            <a:ext cx="12226561" cy="646331"/>
          </a:xfrm>
          <a:prstGeom prst="rect">
            <a:avLst/>
          </a:prstGeom>
          <a:noFill/>
        </p:spPr>
        <p:txBody>
          <a:bodyPr wrap="square" rtlCol="0">
            <a:spAutoFit/>
          </a:bodyPr>
          <a:lstStyle/>
          <a:p>
            <a:pPr algn="ctr"/>
            <a:r>
              <a:rPr lang="en-US" i="1" dirty="0">
                <a:solidFill>
                  <a:srgbClr val="000000"/>
                </a:solidFill>
              </a:rPr>
              <a:t>Developed together with the University of </a:t>
            </a:r>
            <a:r>
              <a:rPr lang="en-US" i="1" dirty="0" err="1">
                <a:solidFill>
                  <a:srgbClr val="000000"/>
                </a:solidFill>
              </a:rPr>
              <a:t>Insubria</a:t>
            </a:r>
            <a:r>
              <a:rPr lang="en-US" i="1" dirty="0">
                <a:solidFill>
                  <a:srgbClr val="000000"/>
                </a:solidFill>
              </a:rPr>
              <a:t>, Como, the Educational Kit is ideal for</a:t>
            </a:r>
          </a:p>
          <a:p>
            <a:pPr algn="ctr"/>
            <a:r>
              <a:rPr lang="en-US" i="1" dirty="0" smtClean="0">
                <a:solidFill>
                  <a:srgbClr val="000000"/>
                </a:solidFill>
              </a:rPr>
              <a:t>Physics teaching, </a:t>
            </a:r>
            <a:r>
              <a:rPr lang="en-US" i="1" dirty="0">
                <a:solidFill>
                  <a:srgbClr val="000000"/>
                </a:solidFill>
              </a:rPr>
              <a:t>thanks to its extraordinary features</a:t>
            </a:r>
          </a:p>
        </p:txBody>
      </p:sp>
      <p:sp>
        <p:nvSpPr>
          <p:cNvPr id="4" name="Rectangle 1"/>
          <p:cNvSpPr>
            <a:spLocks noChangeArrowheads="1"/>
          </p:cNvSpPr>
          <p:nvPr/>
        </p:nvSpPr>
        <p:spPr bwMode="auto">
          <a:xfrm>
            <a:off x="3215680" y="10212"/>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smtClean="0">
                <a:solidFill>
                  <a:srgbClr val="000000"/>
                </a:solidFill>
              </a:rPr>
              <a:t>Educational Kit</a:t>
            </a:r>
            <a:endParaRPr lang="en-US" sz="2400" dirty="0">
              <a:solidFill>
                <a:srgbClr val="000000"/>
              </a:solidFill>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91" y="1250058"/>
            <a:ext cx="6624736" cy="340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7434529" y="1357561"/>
            <a:ext cx="5289083" cy="1436291"/>
          </a:xfrm>
          <a:prstGeom prst="rect">
            <a:avLst/>
          </a:prstGeom>
          <a:noFill/>
        </p:spPr>
        <p:txBody>
          <a:bodyPr wrap="square" rtlCol="0">
            <a:spAutoFit/>
          </a:bodyPr>
          <a:lstStyle/>
          <a:p>
            <a:r>
              <a:rPr lang="en-US" dirty="0" smtClean="0">
                <a:solidFill>
                  <a:srgbClr val="000000"/>
                </a:solidFill>
              </a:rPr>
              <a:t>Highlights</a:t>
            </a:r>
          </a:p>
          <a:p>
            <a:pPr marL="285750" indent="-285750">
              <a:spcBef>
                <a:spcPts val="400"/>
              </a:spcBef>
              <a:buFont typeface="Arial" panose="020B0604020202020204" pitchFamily="34" charset="0"/>
              <a:buChar char="•"/>
            </a:pPr>
            <a:r>
              <a:rPr lang="en-US" sz="1400" dirty="0" smtClean="0">
                <a:solidFill>
                  <a:srgbClr val="000000"/>
                </a:solidFill>
              </a:rPr>
              <a:t>No Need of High Voltage</a:t>
            </a:r>
          </a:p>
          <a:p>
            <a:pPr marL="285750" indent="-285750">
              <a:spcBef>
                <a:spcPts val="400"/>
              </a:spcBef>
              <a:buFont typeface="Arial" panose="020B0604020202020204" pitchFamily="34" charset="0"/>
              <a:buChar char="•"/>
            </a:pPr>
            <a:r>
              <a:rPr lang="en-US" sz="1400" dirty="0" smtClean="0">
                <a:solidFill>
                  <a:srgbClr val="000000"/>
                </a:solidFill>
              </a:rPr>
              <a:t>Multidisciplinary</a:t>
            </a:r>
          </a:p>
          <a:p>
            <a:pPr marL="285750" indent="-285750">
              <a:spcBef>
                <a:spcPts val="400"/>
              </a:spcBef>
              <a:buFont typeface="Arial" panose="020B0604020202020204" pitchFamily="34" charset="0"/>
              <a:buChar char="•"/>
            </a:pPr>
            <a:r>
              <a:rPr lang="en-US" sz="1400" dirty="0" smtClean="0">
                <a:solidFill>
                  <a:srgbClr val="000000"/>
                </a:solidFill>
              </a:rPr>
              <a:t>Control and Analysis Software Included</a:t>
            </a:r>
          </a:p>
          <a:p>
            <a:pPr marL="285750" indent="-285750">
              <a:spcBef>
                <a:spcPts val="400"/>
              </a:spcBef>
              <a:buFont typeface="Arial" panose="020B0604020202020204" pitchFamily="34" charset="0"/>
              <a:buChar char="•"/>
            </a:pPr>
            <a:r>
              <a:rPr lang="en-US" sz="1400" dirty="0" smtClean="0">
                <a:solidFill>
                  <a:srgbClr val="000000"/>
                </a:solidFill>
              </a:rPr>
              <a:t>Educational Notes Included</a:t>
            </a:r>
            <a:endParaRPr lang="en-US" sz="1400" dirty="0">
              <a:solidFill>
                <a:srgbClr val="000000"/>
              </a:solidFill>
            </a:endParaRPr>
          </a:p>
        </p:txBody>
      </p:sp>
      <p:sp>
        <p:nvSpPr>
          <p:cNvPr id="6" name="CasellaDiTesto 5"/>
          <p:cNvSpPr txBox="1"/>
          <p:nvPr/>
        </p:nvSpPr>
        <p:spPr>
          <a:xfrm>
            <a:off x="7440149" y="2773642"/>
            <a:ext cx="4032448" cy="1703030"/>
          </a:xfrm>
          <a:prstGeom prst="rect">
            <a:avLst/>
          </a:prstGeom>
          <a:noFill/>
        </p:spPr>
        <p:txBody>
          <a:bodyPr wrap="square" rtlCol="0">
            <a:spAutoFit/>
          </a:bodyPr>
          <a:lstStyle/>
          <a:p>
            <a:r>
              <a:rPr lang="en-US" dirty="0" smtClean="0">
                <a:solidFill>
                  <a:srgbClr val="000000"/>
                </a:solidFill>
              </a:rPr>
              <a:t>Proposed Experiences</a:t>
            </a:r>
          </a:p>
          <a:p>
            <a:pPr marL="285750" indent="-285750">
              <a:spcBef>
                <a:spcPts val="400"/>
              </a:spcBef>
              <a:buFont typeface="Arial" panose="020B0604020202020204" pitchFamily="34" charset="0"/>
              <a:buChar char="•"/>
            </a:pPr>
            <a:r>
              <a:rPr lang="en-US" sz="1400" dirty="0" smtClean="0">
                <a:solidFill>
                  <a:srgbClr val="000000"/>
                </a:solidFill>
              </a:rPr>
              <a:t>Poisson Statistics</a:t>
            </a:r>
          </a:p>
          <a:p>
            <a:pPr marL="285750" indent="-285750">
              <a:spcBef>
                <a:spcPts val="400"/>
              </a:spcBef>
              <a:buFont typeface="Arial" panose="020B0604020202020204" pitchFamily="34" charset="0"/>
              <a:buChar char="•"/>
            </a:pPr>
            <a:r>
              <a:rPr lang="en-US" sz="1400" dirty="0" smtClean="0">
                <a:solidFill>
                  <a:srgbClr val="000000"/>
                </a:solidFill>
              </a:rPr>
              <a:t>Gamma Spectrometry</a:t>
            </a:r>
          </a:p>
          <a:p>
            <a:pPr marL="285750" indent="-285750">
              <a:spcBef>
                <a:spcPts val="400"/>
              </a:spcBef>
              <a:buFont typeface="Arial" panose="020B0604020202020204" pitchFamily="34" charset="0"/>
              <a:buChar char="•"/>
            </a:pPr>
            <a:r>
              <a:rPr lang="en-US" sz="1400" dirty="0" smtClean="0">
                <a:solidFill>
                  <a:srgbClr val="000000"/>
                </a:solidFill>
              </a:rPr>
              <a:t>Positron Annihilation</a:t>
            </a:r>
          </a:p>
          <a:p>
            <a:pPr marL="285750" indent="-285750">
              <a:spcBef>
                <a:spcPts val="400"/>
              </a:spcBef>
              <a:buFont typeface="Arial" panose="020B0604020202020204" pitchFamily="34" charset="0"/>
              <a:buChar char="•"/>
            </a:pPr>
            <a:r>
              <a:rPr lang="en-US" sz="1400" dirty="0" smtClean="0">
                <a:solidFill>
                  <a:srgbClr val="000000"/>
                </a:solidFill>
              </a:rPr>
              <a:t>Cosmic Rays</a:t>
            </a:r>
          </a:p>
          <a:p>
            <a:pPr marL="285750" indent="-285750">
              <a:spcBef>
                <a:spcPts val="400"/>
              </a:spcBef>
              <a:buFont typeface="Arial" panose="020B0604020202020204" pitchFamily="34" charset="0"/>
              <a:buChar char="•"/>
            </a:pPr>
            <a:r>
              <a:rPr lang="en-US" sz="1400" dirty="0" smtClean="0">
                <a:solidFill>
                  <a:srgbClr val="000000"/>
                </a:solidFill>
              </a:rPr>
              <a:t>X-Rays </a:t>
            </a:r>
          </a:p>
        </p:txBody>
      </p:sp>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85" y="4972645"/>
            <a:ext cx="3523147" cy="163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938" y="5003952"/>
            <a:ext cx="3444159" cy="160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4300" y="4161612"/>
            <a:ext cx="3072341" cy="2507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535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Segnaposto piè di pagina 3"/>
          <p:cNvSpPr txBox="1">
            <a:spLocks noGrp="1"/>
          </p:cNvSpPr>
          <p:nvPr/>
        </p:nvSpPr>
        <p:spPr bwMode="auto">
          <a:xfrm>
            <a:off x="719667" y="6616700"/>
            <a:ext cx="10945284"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800" i="1">
                <a:solidFill>
                  <a:srgbClr val="000000"/>
                </a:solidFill>
              </a:rPr>
              <a:t>Reproduction, transfer, distribution of part or all of the contents in this document in any form without prior written permission of  CAEN S.p.A. is prohibited </a:t>
            </a:r>
          </a:p>
          <a:p>
            <a:pPr algn="ctr" eaLnBrk="1" hangingPunct="1"/>
            <a:endParaRPr lang="it-IT" sz="800" i="1">
              <a:solidFill>
                <a:srgbClr val="000000"/>
              </a:solidFill>
            </a:endParaRPr>
          </a:p>
        </p:txBody>
      </p:sp>
      <p:sp>
        <p:nvSpPr>
          <p:cNvPr id="3" name="CasellaDiTesto 2"/>
          <p:cNvSpPr txBox="1"/>
          <p:nvPr/>
        </p:nvSpPr>
        <p:spPr>
          <a:xfrm>
            <a:off x="1151747" y="1772821"/>
            <a:ext cx="10081120" cy="830997"/>
          </a:xfrm>
          <a:prstGeom prst="rect">
            <a:avLst/>
          </a:prstGeom>
          <a:noFill/>
        </p:spPr>
        <p:txBody>
          <a:bodyPr wrap="square" rtlCol="0">
            <a:spAutoFit/>
          </a:bodyPr>
          <a:lstStyle/>
          <a:p>
            <a:pPr algn="ctr"/>
            <a:r>
              <a:rPr lang="en-US" sz="4800" dirty="0" smtClean="0">
                <a:solidFill>
                  <a:srgbClr val="C00000"/>
                </a:solidFill>
              </a:rPr>
              <a:t>Partnership</a:t>
            </a:r>
            <a:endParaRPr lang="en-US" sz="4800" dirty="0">
              <a:solidFill>
                <a:srgbClr val="C00000"/>
              </a:solidFill>
            </a:endParaRPr>
          </a:p>
        </p:txBody>
      </p:sp>
      <p:pic>
        <p:nvPicPr>
          <p:cNvPr id="16386" name="Picture 2" descr="Risultati immagini per partne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159" y="2780933"/>
            <a:ext cx="5448300" cy="287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35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sp>
        <p:nvSpPr>
          <p:cNvPr id="3" name="Rectangle 1"/>
          <p:cNvSpPr>
            <a:spLocks noChangeArrowheads="1"/>
          </p:cNvSpPr>
          <p:nvPr/>
        </p:nvSpPr>
        <p:spPr bwMode="auto">
          <a:xfrm>
            <a:off x="440267" y="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smtClean="0">
                <a:solidFill>
                  <a:srgbClr val="000000"/>
                </a:solidFill>
              </a:rPr>
              <a:t>CAEN &amp; </a:t>
            </a:r>
            <a:r>
              <a:rPr lang="en-GB" sz="2800" dirty="0" err="1" smtClean="0">
                <a:solidFill>
                  <a:srgbClr val="000000"/>
                </a:solidFill>
              </a:rPr>
              <a:t>Weeroc</a:t>
            </a:r>
            <a:endParaRPr lang="en-GB" sz="2800" dirty="0">
              <a:solidFill>
                <a:srgbClr val="000000"/>
              </a:solidFill>
            </a:endParaRPr>
          </a:p>
        </p:txBody>
      </p:sp>
      <p:sp>
        <p:nvSpPr>
          <p:cNvPr id="5" name="Text Box 3"/>
          <p:cNvSpPr txBox="1">
            <a:spLocks noChangeArrowheads="1"/>
          </p:cNvSpPr>
          <p:nvPr/>
        </p:nvSpPr>
        <p:spPr bwMode="auto">
          <a:xfrm>
            <a:off x="239352" y="764705"/>
            <a:ext cx="9409045" cy="771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1pPr>
            <a:lvl2pPr marL="739775" indent="-28257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9pPr>
          </a:lstStyle>
          <a:p>
            <a:pPr marL="0" indent="0" algn="just">
              <a:spcBef>
                <a:spcPts val="500"/>
              </a:spcBef>
              <a:spcAft>
                <a:spcPts val="500"/>
              </a:spcAft>
            </a:pPr>
            <a:r>
              <a:rPr lang="en-US" altLang="it-IT" sz="2000" dirty="0" smtClean="0"/>
              <a:t>CAEN is the </a:t>
            </a:r>
            <a:r>
              <a:rPr lang="en-US" altLang="it-IT" sz="2000" b="1" dirty="0" smtClean="0">
                <a:solidFill>
                  <a:srgbClr val="FF0000"/>
                </a:solidFill>
              </a:rPr>
              <a:t>worldwide distributor </a:t>
            </a:r>
            <a:r>
              <a:rPr lang="en-US" altLang="it-IT" sz="2000" dirty="0" smtClean="0"/>
              <a:t>of the </a:t>
            </a:r>
            <a:r>
              <a:rPr lang="en-US" altLang="it-IT" sz="2000" dirty="0" err="1" smtClean="0"/>
              <a:t>Weeroc</a:t>
            </a:r>
            <a:r>
              <a:rPr lang="en-US" altLang="it-IT" sz="2000" dirty="0" smtClean="0"/>
              <a:t> ASICs</a:t>
            </a:r>
          </a:p>
          <a:p>
            <a:pPr marL="0" indent="0">
              <a:spcBef>
                <a:spcPts val="500"/>
              </a:spcBef>
              <a:spcAft>
                <a:spcPts val="500"/>
              </a:spcAft>
            </a:pPr>
            <a:endParaRPr lang="en-US" altLang="it-IT" sz="2000" dirty="0"/>
          </a:p>
          <a:p>
            <a:pPr marL="0" indent="0">
              <a:spcBef>
                <a:spcPts val="500"/>
              </a:spcBef>
              <a:spcAft>
                <a:spcPts val="500"/>
              </a:spcAft>
            </a:pPr>
            <a:endParaRPr lang="en-US" altLang="it-IT" sz="2000" dirty="0" smtClean="0"/>
          </a:p>
          <a:p>
            <a:pPr>
              <a:spcBef>
                <a:spcPts val="500"/>
              </a:spcBef>
              <a:spcAft>
                <a:spcPts val="500"/>
              </a:spcAft>
              <a:buFont typeface="Tahoma" pitchFamily="32" charset="0"/>
              <a:buChar char="•"/>
            </a:pPr>
            <a:endParaRPr lang="en-US" altLang="it-IT" dirty="0"/>
          </a:p>
        </p:txBody>
      </p:sp>
      <p:pic>
        <p:nvPicPr>
          <p:cNvPr id="15362" name="Picture 2" descr="Risultati immagini per weer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3402" y="567319"/>
            <a:ext cx="2398601" cy="1938338"/>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239351" y="1700810"/>
            <a:ext cx="9409047" cy="1323439"/>
          </a:xfrm>
          <a:prstGeom prst="rect">
            <a:avLst/>
          </a:prstGeom>
        </p:spPr>
        <p:txBody>
          <a:bodyPr wrap="square">
            <a:spAutoFit/>
          </a:bodyPr>
          <a:lstStyle/>
          <a:p>
            <a:pPr algn="just">
              <a:spcBef>
                <a:spcPts val="500"/>
              </a:spcBef>
              <a:spcAft>
                <a:spcPts val="500"/>
              </a:spcAft>
            </a:pPr>
            <a:r>
              <a:rPr lang="en-US" sz="2000" dirty="0" err="1" smtClean="0">
                <a:solidFill>
                  <a:srgbClr val="000000"/>
                </a:solidFill>
              </a:rPr>
              <a:t>Weeroc</a:t>
            </a:r>
            <a:r>
              <a:rPr lang="en-US" sz="2000" dirty="0" smtClean="0">
                <a:solidFill>
                  <a:srgbClr val="000000"/>
                </a:solidFill>
              </a:rPr>
              <a:t> </a:t>
            </a:r>
            <a:r>
              <a:rPr lang="en-US" sz="2000" dirty="0">
                <a:solidFill>
                  <a:srgbClr val="000000"/>
                </a:solidFill>
              </a:rPr>
              <a:t>is a spin-off company from Omega </a:t>
            </a:r>
            <a:r>
              <a:rPr lang="en-US" sz="2000" dirty="0" smtClean="0">
                <a:solidFill>
                  <a:srgbClr val="000000"/>
                </a:solidFill>
              </a:rPr>
              <a:t>laboratory (</a:t>
            </a:r>
            <a:r>
              <a:rPr lang="en-US" sz="2000" dirty="0">
                <a:solidFill>
                  <a:srgbClr val="000000"/>
                </a:solidFill>
              </a:rPr>
              <a:t>IN2P3/CNRS, </a:t>
            </a:r>
            <a:r>
              <a:rPr lang="en-US" sz="2000" dirty="0" err="1">
                <a:solidFill>
                  <a:srgbClr val="000000"/>
                </a:solidFill>
              </a:rPr>
              <a:t>french</a:t>
            </a:r>
            <a:r>
              <a:rPr lang="en-US" sz="2000" dirty="0">
                <a:solidFill>
                  <a:srgbClr val="000000"/>
                </a:solidFill>
              </a:rPr>
              <a:t> governmental agency for fundamental research in astrophysics, particle physics and nuclear physics). </a:t>
            </a:r>
            <a:r>
              <a:rPr lang="en-US" sz="2000" dirty="0" err="1">
                <a:solidFill>
                  <a:srgbClr val="000000"/>
                </a:solidFill>
              </a:rPr>
              <a:t>Weeroc</a:t>
            </a:r>
            <a:r>
              <a:rPr lang="en-US" sz="2000" dirty="0">
                <a:solidFill>
                  <a:srgbClr val="000000"/>
                </a:solidFill>
              </a:rPr>
              <a:t> designs and provides analogue and mixed ASICs for </a:t>
            </a:r>
            <a:r>
              <a:rPr lang="en-US" sz="2000" dirty="0" smtClean="0">
                <a:solidFill>
                  <a:srgbClr val="000000"/>
                </a:solidFill>
              </a:rPr>
              <a:t>industry and research.</a:t>
            </a:r>
            <a:endParaRPr lang="en-US" sz="2000" dirty="0">
              <a:solidFill>
                <a:srgbClr val="000000"/>
              </a:solidFill>
            </a:endParaRPr>
          </a:p>
        </p:txBody>
      </p:sp>
      <p:sp>
        <p:nvSpPr>
          <p:cNvPr id="8" name="Rettangolo 7"/>
          <p:cNvSpPr/>
          <p:nvPr/>
        </p:nvSpPr>
        <p:spPr>
          <a:xfrm>
            <a:off x="2831637" y="3717037"/>
            <a:ext cx="6096000" cy="2031325"/>
          </a:xfrm>
          <a:prstGeom prst="rect">
            <a:avLst/>
          </a:prstGeom>
        </p:spPr>
        <p:txBody>
          <a:bodyPr>
            <a:spAutoFit/>
          </a:bodyPr>
          <a:lstStyle/>
          <a:p>
            <a:r>
              <a:rPr lang="en-US" b="1" dirty="0" smtClean="0">
                <a:solidFill>
                  <a:srgbClr val="000000"/>
                </a:solidFill>
              </a:rPr>
              <a:t>Applications:</a:t>
            </a:r>
          </a:p>
          <a:p>
            <a:endParaRPr lang="en-US" b="1" dirty="0" smtClean="0">
              <a:solidFill>
                <a:srgbClr val="000000"/>
              </a:solidFill>
            </a:endParaRPr>
          </a:p>
          <a:p>
            <a:pPr marL="285750" indent="-285750">
              <a:buFont typeface="Arial" panose="020B0604020202020204" pitchFamily="34" charset="0"/>
              <a:buChar char="•"/>
            </a:pPr>
            <a:r>
              <a:rPr lang="en-US" b="1" dirty="0" smtClean="0">
                <a:solidFill>
                  <a:srgbClr val="000000"/>
                </a:solidFill>
              </a:rPr>
              <a:t>Medical </a:t>
            </a:r>
            <a:r>
              <a:rPr lang="en-US" b="1" dirty="0">
                <a:solidFill>
                  <a:srgbClr val="000000"/>
                </a:solidFill>
              </a:rPr>
              <a:t>imaging</a:t>
            </a:r>
          </a:p>
          <a:p>
            <a:pPr marL="285750" indent="-285750">
              <a:buFont typeface="Arial" panose="020B0604020202020204" pitchFamily="34" charset="0"/>
              <a:buChar char="•"/>
            </a:pPr>
            <a:r>
              <a:rPr lang="en-US" b="1" dirty="0">
                <a:solidFill>
                  <a:srgbClr val="000000"/>
                </a:solidFill>
              </a:rPr>
              <a:t>Homeland security</a:t>
            </a:r>
          </a:p>
          <a:p>
            <a:pPr marL="285750" indent="-285750">
              <a:buFont typeface="Arial" panose="020B0604020202020204" pitchFamily="34" charset="0"/>
              <a:buChar char="•"/>
            </a:pPr>
            <a:r>
              <a:rPr lang="en-US" b="1" dirty="0">
                <a:solidFill>
                  <a:srgbClr val="000000"/>
                </a:solidFill>
              </a:rPr>
              <a:t>Nuclear protection</a:t>
            </a:r>
          </a:p>
          <a:p>
            <a:pPr marL="285750" indent="-285750">
              <a:buFont typeface="Arial" panose="020B0604020202020204" pitchFamily="34" charset="0"/>
              <a:buChar char="•"/>
            </a:pPr>
            <a:r>
              <a:rPr lang="en-US" b="1" dirty="0">
                <a:solidFill>
                  <a:srgbClr val="000000"/>
                </a:solidFill>
              </a:rPr>
              <a:t>Scientific instrumentation</a:t>
            </a:r>
          </a:p>
          <a:p>
            <a:pPr marL="285750" indent="-285750">
              <a:buFont typeface="Arial" panose="020B0604020202020204" pitchFamily="34" charset="0"/>
              <a:buChar char="•"/>
            </a:pPr>
            <a:r>
              <a:rPr lang="en-US" b="1" dirty="0">
                <a:solidFill>
                  <a:srgbClr val="000000"/>
                </a:solidFill>
              </a:rPr>
              <a:t>Space (launchers and satellites)</a:t>
            </a:r>
          </a:p>
        </p:txBody>
      </p:sp>
    </p:spTree>
    <p:extLst>
      <p:ext uri="{BB962C8B-B14F-4D97-AF65-F5344CB8AC3E}">
        <p14:creationId xmlns:p14="http://schemas.microsoft.com/office/powerpoint/2010/main" val="2017273578"/>
      </p:ext>
    </p:extLst>
  </p:cSld>
  <p:clrMapOvr>
    <a:masterClrMapping/>
  </p:clrMapOvr>
  <p:transition>
    <p:spli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p>
            <a:pPr>
              <a:defRPr/>
            </a:pPr>
            <a:r>
              <a:rPr lang="en-US" dirty="0" smtClean="0">
                <a:solidFill>
                  <a:srgbClr val="000000"/>
                </a:solidFill>
              </a:rPr>
              <a:t>Reproduction, transfer, distribution of part or all of the contents in this document in any form without prior written permission of  CAEN S.p.A. is prohibited </a:t>
            </a:r>
          </a:p>
          <a:p>
            <a:pPr>
              <a:defRPr/>
            </a:pPr>
            <a:endParaRPr lang="it-IT" dirty="0">
              <a:solidFill>
                <a:srgbClr val="000000"/>
              </a:solidFill>
            </a:endParaRPr>
          </a:p>
        </p:txBody>
      </p:sp>
      <p:sp>
        <p:nvSpPr>
          <p:cNvPr id="3" name="Rectangle 1"/>
          <p:cNvSpPr>
            <a:spLocks noChangeArrowheads="1"/>
          </p:cNvSpPr>
          <p:nvPr/>
        </p:nvSpPr>
        <p:spPr bwMode="auto">
          <a:xfrm>
            <a:off x="440267" y="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smtClean="0">
                <a:solidFill>
                  <a:srgbClr val="000000"/>
                </a:solidFill>
              </a:rPr>
              <a:t>CAEN &amp; </a:t>
            </a:r>
            <a:r>
              <a:rPr lang="en-GB" sz="2800" dirty="0" err="1" smtClean="0">
                <a:solidFill>
                  <a:srgbClr val="000000"/>
                </a:solidFill>
              </a:rPr>
              <a:t>Weeroc</a:t>
            </a:r>
            <a:endParaRPr lang="en-GB" sz="2800" dirty="0">
              <a:solidFill>
                <a:srgbClr val="000000"/>
              </a:solidFill>
            </a:endParaRPr>
          </a:p>
        </p:txBody>
      </p:sp>
      <p:pic>
        <p:nvPicPr>
          <p:cNvPr id="15362" name="Picture 2" descr="Risultati immagini per weer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3402" y="567319"/>
            <a:ext cx="2398601" cy="1938338"/>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143340" y="620693"/>
            <a:ext cx="9697077" cy="4401205"/>
          </a:xfrm>
          <a:prstGeom prst="rect">
            <a:avLst/>
          </a:prstGeom>
        </p:spPr>
        <p:txBody>
          <a:bodyPr wrap="square">
            <a:spAutoFit/>
          </a:bodyPr>
          <a:lstStyle/>
          <a:p>
            <a:pPr algn="just"/>
            <a:r>
              <a:rPr lang="en-US" sz="2000" b="1" dirty="0">
                <a:solidFill>
                  <a:srgbClr val="000000"/>
                </a:solidFill>
              </a:rPr>
              <a:t>CATIROC</a:t>
            </a:r>
            <a:r>
              <a:rPr lang="en-US" sz="2000" dirty="0">
                <a:solidFill>
                  <a:srgbClr val="000000"/>
                </a:solidFill>
              </a:rPr>
              <a:t> is a 16-channel front-end ASIC designed to readout photomultiplier tubes (PMTs) in large scale applications such as water Cerenkov </a:t>
            </a:r>
            <a:r>
              <a:rPr lang="en-US" sz="2000" dirty="0" smtClean="0">
                <a:solidFill>
                  <a:srgbClr val="000000"/>
                </a:solidFill>
              </a:rPr>
              <a:t>experiments</a:t>
            </a:r>
          </a:p>
          <a:p>
            <a:pPr algn="just"/>
            <a:endParaRPr lang="en-US" sz="2000" dirty="0">
              <a:solidFill>
                <a:srgbClr val="000000"/>
              </a:solidFill>
            </a:endParaRPr>
          </a:p>
          <a:p>
            <a:pPr algn="just"/>
            <a:r>
              <a:rPr lang="en-US" sz="2000" b="1" dirty="0" smtClean="0">
                <a:solidFill>
                  <a:srgbClr val="000000"/>
                </a:solidFill>
              </a:rPr>
              <a:t>CITIROC</a:t>
            </a:r>
            <a:r>
              <a:rPr lang="en-US" sz="2000" dirty="0" smtClean="0">
                <a:solidFill>
                  <a:srgbClr val="000000"/>
                </a:solidFill>
              </a:rPr>
              <a:t> </a:t>
            </a:r>
            <a:r>
              <a:rPr lang="en-US" sz="2000" dirty="0">
                <a:solidFill>
                  <a:srgbClr val="000000"/>
                </a:solidFill>
              </a:rPr>
              <a:t>is a 32-channel front-end ASIC designed to readout silicon photo-multipliers (</a:t>
            </a:r>
            <a:r>
              <a:rPr lang="en-US" sz="2000" dirty="0" err="1">
                <a:solidFill>
                  <a:srgbClr val="000000"/>
                </a:solidFill>
              </a:rPr>
              <a:t>SiPM</a:t>
            </a:r>
            <a:r>
              <a:rPr lang="en-US" sz="2000" dirty="0" smtClean="0">
                <a:solidFill>
                  <a:srgbClr val="000000"/>
                </a:solidFill>
              </a:rPr>
              <a:t>). </a:t>
            </a:r>
            <a:r>
              <a:rPr lang="en-US" sz="2000" i="1" dirty="0" smtClean="0">
                <a:solidFill>
                  <a:srgbClr val="000000"/>
                </a:solidFill>
              </a:rPr>
              <a:t>Used in the A1702/DT5702</a:t>
            </a:r>
          </a:p>
          <a:p>
            <a:pPr algn="just"/>
            <a:endParaRPr lang="en-US" sz="2000" dirty="0">
              <a:solidFill>
                <a:srgbClr val="000000"/>
              </a:solidFill>
            </a:endParaRPr>
          </a:p>
          <a:p>
            <a:pPr algn="just"/>
            <a:r>
              <a:rPr lang="en-US" sz="2000" b="1" dirty="0">
                <a:solidFill>
                  <a:srgbClr val="000000"/>
                </a:solidFill>
              </a:rPr>
              <a:t>MAROC3</a:t>
            </a:r>
            <a:r>
              <a:rPr lang="en-US" sz="2000" dirty="0">
                <a:solidFill>
                  <a:srgbClr val="000000"/>
                </a:solidFill>
              </a:rPr>
              <a:t> is a 64-channel chip designed to readout negative fast input current pulses such as those provided by Multi Anode Photo </a:t>
            </a:r>
            <a:r>
              <a:rPr lang="en-US" sz="2000" dirty="0" smtClean="0">
                <a:solidFill>
                  <a:srgbClr val="000000"/>
                </a:solidFill>
              </a:rPr>
              <a:t>Multipliers</a:t>
            </a:r>
          </a:p>
          <a:p>
            <a:pPr algn="just"/>
            <a:endParaRPr lang="en-US" sz="2000" dirty="0">
              <a:solidFill>
                <a:srgbClr val="000000"/>
              </a:solidFill>
            </a:endParaRPr>
          </a:p>
          <a:p>
            <a:pPr algn="just"/>
            <a:r>
              <a:rPr lang="en-US" sz="2000" b="1" dirty="0" smtClean="0">
                <a:solidFill>
                  <a:srgbClr val="000000"/>
                </a:solidFill>
              </a:rPr>
              <a:t>PETIROC2</a:t>
            </a:r>
            <a:r>
              <a:rPr lang="en-US" sz="2000" dirty="0" smtClean="0">
                <a:solidFill>
                  <a:srgbClr val="000000"/>
                </a:solidFill>
              </a:rPr>
              <a:t> </a:t>
            </a:r>
            <a:r>
              <a:rPr lang="en-US" sz="2000" dirty="0">
                <a:solidFill>
                  <a:srgbClr val="000000"/>
                </a:solidFill>
              </a:rPr>
              <a:t>is a 32-channel front-end ASIC designed to readout silicon photomultipliers (</a:t>
            </a:r>
            <a:r>
              <a:rPr lang="en-US" sz="2000" dirty="0" err="1">
                <a:solidFill>
                  <a:srgbClr val="000000"/>
                </a:solidFill>
              </a:rPr>
              <a:t>SiPMs</a:t>
            </a:r>
            <a:r>
              <a:rPr lang="en-US" sz="2000" dirty="0">
                <a:solidFill>
                  <a:srgbClr val="000000"/>
                </a:solidFill>
              </a:rPr>
              <a:t>) with both polarities for particle time-of-flight measurement </a:t>
            </a:r>
            <a:r>
              <a:rPr lang="en-US" sz="2000" dirty="0" smtClean="0">
                <a:solidFill>
                  <a:srgbClr val="000000"/>
                </a:solidFill>
              </a:rPr>
              <a:t>applications</a:t>
            </a:r>
          </a:p>
          <a:p>
            <a:pPr algn="just"/>
            <a:endParaRPr lang="en-US" sz="2000" dirty="0">
              <a:solidFill>
                <a:srgbClr val="000000"/>
              </a:solidFill>
            </a:endParaRPr>
          </a:p>
          <a:p>
            <a:pPr algn="just"/>
            <a:r>
              <a:rPr lang="en-US" sz="2000" b="1" dirty="0" smtClean="0">
                <a:solidFill>
                  <a:srgbClr val="000000"/>
                </a:solidFill>
              </a:rPr>
              <a:t>SKIROC2</a:t>
            </a:r>
            <a:r>
              <a:rPr lang="en-US" sz="2000" dirty="0" smtClean="0">
                <a:solidFill>
                  <a:srgbClr val="000000"/>
                </a:solidFill>
              </a:rPr>
              <a:t> </a:t>
            </a:r>
            <a:r>
              <a:rPr lang="en-US" sz="2000" dirty="0">
                <a:solidFill>
                  <a:srgbClr val="000000"/>
                </a:solidFill>
              </a:rPr>
              <a:t>is a 64-channel front-end ASIC designed to readout silicon PIN diodes</a:t>
            </a:r>
            <a:endParaRPr lang="it-IT" sz="2000" dirty="0">
              <a:solidFill>
                <a:srgbClr val="000000"/>
              </a:solidFill>
            </a:endParaRPr>
          </a:p>
        </p:txBody>
      </p:sp>
      <p:sp>
        <p:nvSpPr>
          <p:cNvPr id="11" name="Text Box 3"/>
          <p:cNvSpPr txBox="1">
            <a:spLocks noChangeArrowheads="1"/>
          </p:cNvSpPr>
          <p:nvPr/>
        </p:nvSpPr>
        <p:spPr bwMode="auto">
          <a:xfrm>
            <a:off x="812130" y="5157192"/>
            <a:ext cx="11390892" cy="580121"/>
          </a:xfrm>
          <a:prstGeom prst="rect">
            <a:avLst/>
          </a:prstGeom>
          <a:solidFill>
            <a:schemeClr val="bg1"/>
          </a:solidFill>
          <a:ln>
            <a:noFill/>
          </a:ln>
          <a:effectLst/>
          <a:extLst/>
        </p:spPr>
        <p:txBody>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1pPr>
            <a:lvl2pPr marL="739775" indent="-28257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Tahoma" pitchFamily="32" charset="0"/>
                <a:ea typeface="SimSun" charset="-122"/>
              </a:defRPr>
            </a:lvl9pPr>
          </a:lstStyle>
          <a:p>
            <a:pPr marL="0" indent="0" algn="just">
              <a:spcBef>
                <a:spcPts val="500"/>
              </a:spcBef>
              <a:spcAft>
                <a:spcPts val="500"/>
              </a:spcAft>
            </a:pPr>
            <a:r>
              <a:rPr lang="en-US" altLang="it-IT" sz="2000" dirty="0" smtClean="0"/>
              <a:t>CAEN will also provide an </a:t>
            </a:r>
            <a:r>
              <a:rPr lang="en-US" altLang="it-IT" sz="2000" b="1" dirty="0" smtClean="0">
                <a:solidFill>
                  <a:srgbClr val="FF0000"/>
                </a:solidFill>
              </a:rPr>
              <a:t>evaluation board</a:t>
            </a:r>
            <a:r>
              <a:rPr lang="en-US" altLang="it-IT" sz="2000" dirty="0" smtClean="0"/>
              <a:t> based on the DT5550</a:t>
            </a:r>
            <a:endParaRPr lang="en-US" altLang="it-IT" sz="2000" dirty="0"/>
          </a:p>
          <a:p>
            <a:pPr marL="0" indent="0">
              <a:spcBef>
                <a:spcPts val="500"/>
              </a:spcBef>
              <a:spcAft>
                <a:spcPts val="500"/>
              </a:spcAft>
            </a:pPr>
            <a:endParaRPr lang="en-US" altLang="it-IT" sz="2000" dirty="0" smtClean="0"/>
          </a:p>
          <a:p>
            <a:pPr>
              <a:spcBef>
                <a:spcPts val="500"/>
              </a:spcBef>
              <a:spcAft>
                <a:spcPts val="500"/>
              </a:spcAft>
              <a:buFont typeface="Tahoma" pitchFamily="32" charset="0"/>
              <a:buChar char="•"/>
            </a:pPr>
            <a:endParaRPr lang="en-US" altLang="it-IT" dirty="0"/>
          </a:p>
        </p:txBody>
      </p:sp>
    </p:spTree>
    <p:extLst>
      <p:ext uri="{BB962C8B-B14F-4D97-AF65-F5344CB8AC3E}">
        <p14:creationId xmlns:p14="http://schemas.microsoft.com/office/powerpoint/2010/main" val="1276401375"/>
      </p:ext>
    </p:extLst>
  </p:cSld>
  <p:clrMapOvr>
    <a:masterClrMapping/>
  </p:clrMapOvr>
  <p:transition>
    <p:spli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www.caen.it/documents/work_EcommerceProduct/1017/A1702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7" y="4005064"/>
            <a:ext cx="5109116"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0"/>
          </p:nvPr>
        </p:nvSpPr>
        <p:spPr/>
        <p:txBody>
          <a:bodyPr/>
          <a:lstStyle/>
          <a:p>
            <a:pPr>
              <a:defRPr/>
            </a:pPr>
            <a:r>
              <a:rPr lang="en-US" smtClean="0">
                <a:solidFill>
                  <a:srgbClr val="000000"/>
                </a:solidFill>
              </a:rPr>
              <a:t>Reproduction, transfer, distribution of part or all of the contents in this document in any form without prior written permission of  CAEN S.p.A. is prohibited </a:t>
            </a:r>
          </a:p>
          <a:p>
            <a:pPr>
              <a:defRPr/>
            </a:pPr>
            <a:endParaRPr lang="it-IT">
              <a:solidFill>
                <a:srgbClr val="000000"/>
              </a:solidFill>
            </a:endParaRPr>
          </a:p>
        </p:txBody>
      </p:sp>
      <p:pic>
        <p:nvPicPr>
          <p:cNvPr id="15362" name="Picture 2" descr="http://www.caen.it/documents/work_EcommerceProduct/1017/DT5702_cae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368" b="69684" l="0" r="100000"/>
                    </a14:imgEffect>
                  </a14:imgLayer>
                </a14:imgProps>
              </a:ext>
              <a:ext uri="{28A0092B-C50C-407E-A947-70E740481C1C}">
                <a14:useLocalDpi xmlns:a14="http://schemas.microsoft.com/office/drawing/2010/main" val="0"/>
              </a:ext>
            </a:extLst>
          </a:blip>
          <a:srcRect/>
          <a:stretch>
            <a:fillRect/>
          </a:stretch>
        </p:blipFill>
        <p:spPr bwMode="auto">
          <a:xfrm>
            <a:off x="6368497" y="2492896"/>
            <a:ext cx="5791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609528" y="740028"/>
            <a:ext cx="8558813" cy="769441"/>
          </a:xfrm>
          <a:prstGeom prst="rect">
            <a:avLst/>
          </a:prstGeom>
          <a:noFill/>
        </p:spPr>
        <p:txBody>
          <a:bodyPr wrap="square" rtlCol="0">
            <a:spAutoFit/>
          </a:bodyPr>
          <a:lstStyle/>
          <a:p>
            <a:r>
              <a:rPr lang="en-US" sz="2800" b="1" dirty="0" smtClean="0">
                <a:solidFill>
                  <a:srgbClr val="C00000"/>
                </a:solidFill>
              </a:rPr>
              <a:t>A1702/DT5702</a:t>
            </a:r>
          </a:p>
          <a:p>
            <a:r>
              <a:rPr lang="it-IT" sz="1600" dirty="0">
                <a:solidFill>
                  <a:srgbClr val="000000"/>
                </a:solidFill>
              </a:rPr>
              <a:t>32 Channel </a:t>
            </a:r>
            <a:r>
              <a:rPr lang="it-IT" sz="1600" dirty="0" err="1">
                <a:solidFill>
                  <a:srgbClr val="000000"/>
                </a:solidFill>
              </a:rPr>
              <a:t>Silicon</a:t>
            </a:r>
            <a:r>
              <a:rPr lang="it-IT" sz="1600" dirty="0">
                <a:solidFill>
                  <a:srgbClr val="000000"/>
                </a:solidFill>
              </a:rPr>
              <a:t> </a:t>
            </a:r>
            <a:r>
              <a:rPr lang="it-IT" sz="1600" dirty="0" err="1">
                <a:solidFill>
                  <a:srgbClr val="000000"/>
                </a:solidFill>
              </a:rPr>
              <a:t>Photomultipliers</a:t>
            </a:r>
            <a:r>
              <a:rPr lang="it-IT" sz="1600" dirty="0">
                <a:solidFill>
                  <a:srgbClr val="000000"/>
                </a:solidFill>
              </a:rPr>
              <a:t> </a:t>
            </a:r>
            <a:r>
              <a:rPr lang="it-IT" sz="1600" dirty="0" err="1">
                <a:solidFill>
                  <a:srgbClr val="000000"/>
                </a:solidFill>
              </a:rPr>
              <a:t>Readout</a:t>
            </a:r>
            <a:r>
              <a:rPr lang="it-IT" sz="1600" dirty="0">
                <a:solidFill>
                  <a:srgbClr val="000000"/>
                </a:solidFill>
              </a:rPr>
              <a:t> Front-End Board</a:t>
            </a:r>
            <a:endParaRPr lang="en-US" sz="1600" dirty="0">
              <a:solidFill>
                <a:srgbClr val="000000"/>
              </a:solidFill>
            </a:endParaRPr>
          </a:p>
        </p:txBody>
      </p:sp>
      <p:sp>
        <p:nvSpPr>
          <p:cNvPr id="7" name="Rettangolo 6"/>
          <p:cNvSpPr/>
          <p:nvPr/>
        </p:nvSpPr>
        <p:spPr>
          <a:xfrm>
            <a:off x="609528" y="1531324"/>
            <a:ext cx="10049493" cy="2462213"/>
          </a:xfrm>
          <a:prstGeom prst="rect">
            <a:avLst/>
          </a:prstGeom>
        </p:spPr>
        <p:txBody>
          <a:bodyPr wrap="square">
            <a:spAutoFit/>
          </a:bodyPr>
          <a:lstStyle/>
          <a:p>
            <a:pPr marL="285750" indent="-285750" fontAlgn="base">
              <a:buFont typeface="Arial" panose="020B0604020202020204" pitchFamily="34" charset="0"/>
              <a:buChar char="•"/>
            </a:pPr>
            <a:r>
              <a:rPr lang="en-US" sz="1400" dirty="0" smtClean="0">
                <a:solidFill>
                  <a:srgbClr val="000000"/>
                </a:solidFill>
              </a:rPr>
              <a:t>Provides </a:t>
            </a:r>
            <a:r>
              <a:rPr lang="en-US" sz="1400" dirty="0">
                <a:solidFill>
                  <a:srgbClr val="000000"/>
                </a:solidFill>
              </a:rPr>
              <a:t>bias voltage in the range of 20-90 V individually adjustable for each of 32 </a:t>
            </a:r>
            <a:r>
              <a:rPr lang="en-US" sz="1400" dirty="0" err="1">
                <a:solidFill>
                  <a:srgbClr val="000000"/>
                </a:solidFill>
              </a:rPr>
              <a:t>SiPMs</a:t>
            </a:r>
            <a:endParaRPr lang="en-US" sz="1400" dirty="0">
              <a:solidFill>
                <a:srgbClr val="000000"/>
              </a:solidFill>
            </a:endParaRPr>
          </a:p>
          <a:p>
            <a:pPr marL="285750" indent="-285750" fontAlgn="base">
              <a:buFont typeface="Arial" panose="020B0604020202020204" pitchFamily="34" charset="0"/>
              <a:buChar char="•"/>
            </a:pPr>
            <a:r>
              <a:rPr lang="en-US" sz="1400" dirty="0">
                <a:solidFill>
                  <a:srgbClr val="000000"/>
                </a:solidFill>
              </a:rPr>
              <a:t>Amplification and shaping of the </a:t>
            </a:r>
            <a:r>
              <a:rPr lang="en-US" sz="1400" dirty="0" err="1">
                <a:solidFill>
                  <a:srgbClr val="000000"/>
                </a:solidFill>
              </a:rPr>
              <a:t>SiPMs</a:t>
            </a:r>
            <a:r>
              <a:rPr lang="en-US" sz="1400" dirty="0">
                <a:solidFill>
                  <a:srgbClr val="000000"/>
                </a:solidFill>
              </a:rPr>
              <a:t> output pulse on each of 32 channels</a:t>
            </a:r>
          </a:p>
          <a:p>
            <a:pPr marL="285750" indent="-285750" fontAlgn="base">
              <a:buFont typeface="Arial" panose="020B0604020202020204" pitchFamily="34" charset="0"/>
              <a:buChar char="•"/>
            </a:pPr>
            <a:r>
              <a:rPr lang="en-US" sz="1400" dirty="0">
                <a:solidFill>
                  <a:srgbClr val="000000"/>
                </a:solidFill>
              </a:rPr>
              <a:t>Discrimination of shaped signal at configurable level from 0 to 50 </a:t>
            </a:r>
            <a:r>
              <a:rPr lang="en-US" sz="1400" dirty="0" err="1">
                <a:solidFill>
                  <a:srgbClr val="000000"/>
                </a:solidFill>
              </a:rPr>
              <a:t>SiPMs</a:t>
            </a:r>
            <a:r>
              <a:rPr lang="en-US" sz="1400" dirty="0">
                <a:solidFill>
                  <a:srgbClr val="000000"/>
                </a:solidFill>
              </a:rPr>
              <a:t> photo-electrons</a:t>
            </a:r>
          </a:p>
          <a:p>
            <a:pPr marL="285750" indent="-285750" fontAlgn="base">
              <a:buFont typeface="Arial" panose="020B0604020202020204" pitchFamily="34" charset="0"/>
              <a:buChar char="•"/>
            </a:pPr>
            <a:r>
              <a:rPr lang="en-US" sz="1400" dirty="0">
                <a:solidFill>
                  <a:srgbClr val="000000"/>
                </a:solidFill>
              </a:rPr>
              <a:t>Providing basic coincidence of signals from each pair of adjacent even-odd channels</a:t>
            </a:r>
          </a:p>
          <a:p>
            <a:pPr marL="285750" indent="-285750" fontAlgn="base">
              <a:buFont typeface="Arial" panose="020B0604020202020204" pitchFamily="34" charset="0"/>
              <a:buChar char="•"/>
            </a:pPr>
            <a:r>
              <a:rPr lang="en-US" sz="1400" dirty="0">
                <a:solidFill>
                  <a:srgbClr val="000000"/>
                </a:solidFill>
              </a:rPr>
              <a:t>Allows to trigger only on events that happen in coincidence with event in a group of other A1702 (event validation)</a:t>
            </a:r>
          </a:p>
          <a:p>
            <a:pPr marL="285750" indent="-285750" fontAlgn="base">
              <a:buFont typeface="Arial" panose="020B0604020202020204" pitchFamily="34" charset="0"/>
              <a:buChar char="•"/>
            </a:pPr>
            <a:r>
              <a:rPr lang="en-US" sz="1400" dirty="0">
                <a:solidFill>
                  <a:srgbClr val="000000"/>
                </a:solidFill>
              </a:rPr>
              <a:t>Formation of the trigger for digitization of the signal amplitude</a:t>
            </a:r>
          </a:p>
          <a:p>
            <a:pPr marL="285750" indent="-285750" fontAlgn="base">
              <a:buFont typeface="Arial" panose="020B0604020202020204" pitchFamily="34" charset="0"/>
              <a:buChar char="•"/>
            </a:pPr>
            <a:r>
              <a:rPr lang="en-US" sz="1400" dirty="0">
                <a:solidFill>
                  <a:srgbClr val="000000"/>
                </a:solidFill>
              </a:rPr>
              <a:t>Formation of the time stamp with respect to an input reference signal with 1 ns accuracy</a:t>
            </a:r>
          </a:p>
          <a:p>
            <a:pPr marL="285750" indent="-285750" fontAlgn="base">
              <a:buFont typeface="Arial" panose="020B0604020202020204" pitchFamily="34" charset="0"/>
              <a:buChar char="•"/>
            </a:pPr>
            <a:r>
              <a:rPr lang="en-US" sz="1400" dirty="0">
                <a:solidFill>
                  <a:srgbClr val="000000"/>
                </a:solidFill>
              </a:rPr>
              <a:t>Digitization of signal amplitude of all 32 channels</a:t>
            </a:r>
          </a:p>
          <a:p>
            <a:pPr marL="285750" indent="-285750" fontAlgn="base">
              <a:buFont typeface="Arial" panose="020B0604020202020204" pitchFamily="34" charset="0"/>
              <a:buChar char="•"/>
            </a:pPr>
            <a:r>
              <a:rPr lang="en-US" sz="1400" dirty="0">
                <a:solidFill>
                  <a:srgbClr val="000000"/>
                </a:solidFill>
              </a:rPr>
              <a:t>Data buffering</a:t>
            </a:r>
          </a:p>
          <a:p>
            <a:pPr marL="285750" indent="-285750" fontAlgn="base">
              <a:buFont typeface="Arial" panose="020B0604020202020204" pitchFamily="34" charset="0"/>
              <a:buChar char="•"/>
            </a:pPr>
            <a:r>
              <a:rPr lang="en-US" sz="1400" dirty="0">
                <a:solidFill>
                  <a:srgbClr val="000000"/>
                </a:solidFill>
              </a:rPr>
              <a:t>Efficient back-end communication based on Ethernet standard</a:t>
            </a:r>
          </a:p>
          <a:p>
            <a:pPr marL="285750" indent="-285750" fontAlgn="base">
              <a:buFont typeface="Arial" panose="020B0604020202020204" pitchFamily="34" charset="0"/>
              <a:buChar char="•"/>
            </a:pPr>
            <a:r>
              <a:rPr lang="en-US" sz="1400" dirty="0">
                <a:solidFill>
                  <a:srgbClr val="000000"/>
                </a:solidFill>
              </a:rPr>
              <a:t>Firmware upgrade via back end Ethernet link</a:t>
            </a:r>
          </a:p>
        </p:txBody>
      </p:sp>
      <p:sp>
        <p:nvSpPr>
          <p:cNvPr id="8" name="Rectangle 1"/>
          <p:cNvSpPr>
            <a:spLocks noChangeArrowheads="1"/>
          </p:cNvSpPr>
          <p:nvPr/>
        </p:nvSpPr>
        <p:spPr bwMode="auto">
          <a:xfrm>
            <a:off x="3215680" y="76200"/>
            <a:ext cx="88809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a:r>
              <a:rPr lang="en-US" sz="2400" dirty="0">
                <a:solidFill>
                  <a:srgbClr val="000000"/>
                </a:solidFill>
              </a:rPr>
              <a:t>Readout Systems</a:t>
            </a:r>
          </a:p>
        </p:txBody>
      </p:sp>
      <p:sp>
        <p:nvSpPr>
          <p:cNvPr id="9" name="Rettangolo 8"/>
          <p:cNvSpPr/>
          <p:nvPr/>
        </p:nvSpPr>
        <p:spPr>
          <a:xfrm>
            <a:off x="2447597" y="5886564"/>
            <a:ext cx="7584843" cy="369332"/>
          </a:xfrm>
          <a:prstGeom prst="rect">
            <a:avLst/>
          </a:prstGeom>
        </p:spPr>
        <p:txBody>
          <a:bodyPr wrap="square">
            <a:spAutoFit/>
          </a:bodyPr>
          <a:lstStyle/>
          <a:p>
            <a:pPr algn="ctr"/>
            <a:r>
              <a:rPr lang="it-IT" b="1" dirty="0" smtClean="0">
                <a:solidFill>
                  <a:srgbClr val="C00000"/>
                </a:solidFill>
              </a:rPr>
              <a:t>A compact </a:t>
            </a:r>
            <a:r>
              <a:rPr lang="it-IT" b="1" dirty="0" err="1" smtClean="0">
                <a:solidFill>
                  <a:srgbClr val="C00000"/>
                </a:solidFill>
              </a:rPr>
              <a:t>solution</a:t>
            </a:r>
            <a:r>
              <a:rPr lang="it-IT" b="1" dirty="0" smtClean="0">
                <a:solidFill>
                  <a:srgbClr val="C00000"/>
                </a:solidFill>
              </a:rPr>
              <a:t> for large </a:t>
            </a:r>
            <a:r>
              <a:rPr lang="it-IT" b="1" dirty="0" err="1" smtClean="0">
                <a:solidFill>
                  <a:srgbClr val="C00000"/>
                </a:solidFill>
              </a:rPr>
              <a:t>SiPM</a:t>
            </a:r>
            <a:r>
              <a:rPr lang="it-IT" b="1" dirty="0" smtClean="0">
                <a:solidFill>
                  <a:srgbClr val="C00000"/>
                </a:solidFill>
              </a:rPr>
              <a:t> arrays</a:t>
            </a:r>
            <a:endParaRPr lang="it-IT" b="1" dirty="0">
              <a:solidFill>
                <a:srgbClr val="C00000"/>
              </a:solidFill>
            </a:endParaRPr>
          </a:p>
        </p:txBody>
      </p:sp>
    </p:spTree>
    <p:extLst>
      <p:ext uri="{BB962C8B-B14F-4D97-AF65-F5344CB8AC3E}">
        <p14:creationId xmlns:p14="http://schemas.microsoft.com/office/powerpoint/2010/main" val="1436275723"/>
      </p:ext>
    </p:extLst>
  </p:cSld>
  <p:clrMapOvr>
    <a:masterClrMapping/>
  </p:clrMapOvr>
  <p:transition>
    <p:spli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244902" y="692696"/>
            <a:ext cx="8557151" cy="461665"/>
          </a:xfrm>
          <a:prstGeom prst="rect">
            <a:avLst/>
          </a:prstGeom>
          <a:noFill/>
          <a:ln>
            <a:noFill/>
          </a:ln>
          <a:effectLst/>
        </p:spPr>
        <p:txBody>
          <a:bodyPr wrap="square">
            <a:spAutoFit/>
          </a:bodyPr>
          <a:lstStyle>
            <a:defPPr>
              <a:defRPr lang="it-IT"/>
            </a:defPPr>
            <a:lvl1pPr>
              <a:lnSpc>
                <a:spcPct val="100000"/>
              </a:lnSpc>
              <a:spcBef>
                <a:spcPct val="0"/>
              </a:spcBef>
              <a:defRPr sz="2400" b="1">
                <a:solidFill>
                  <a:schemeClr val="tx2"/>
                </a:solidFill>
                <a:latin typeface="Arial Black" pitchFamily="34" charset="0"/>
              </a:defRPr>
            </a:lvl1pPr>
          </a:lstStyle>
          <a:p>
            <a:r>
              <a:rPr lang="it-IT" dirty="0"/>
              <a:t>DT5550W : ASIC </a:t>
            </a:r>
            <a:r>
              <a:rPr lang="it-IT" dirty="0" err="1"/>
              <a:t>Based</a:t>
            </a:r>
            <a:r>
              <a:rPr lang="it-IT" dirty="0"/>
              <a:t> Digital </a:t>
            </a:r>
            <a:r>
              <a:rPr lang="it-IT" dirty="0" err="1"/>
              <a:t>Acquisition</a:t>
            </a:r>
            <a:r>
              <a:rPr lang="it-IT" dirty="0"/>
              <a:t> system</a:t>
            </a:r>
          </a:p>
        </p:txBody>
      </p:sp>
      <p:pic>
        <p:nvPicPr>
          <p:cNvPr id="6" name="Picture 2" descr="http://www.nuclearinstruments.eu/images/dt5550w_small.png">
            <a:extLst>
              <a:ext uri="{FF2B5EF4-FFF2-40B4-BE49-F238E27FC236}">
                <a16:creationId xmlns:a16="http://schemas.microsoft.com/office/drawing/2014/main" xmlns="" id="{AB8666DC-5309-4525-BBF1-49E7D573C0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9393">
            <a:off x="2007220" y="1635043"/>
            <a:ext cx="7617149" cy="396528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2 7">
            <a:extLst>
              <a:ext uri="{FF2B5EF4-FFF2-40B4-BE49-F238E27FC236}">
                <a16:creationId xmlns:a16="http://schemas.microsoft.com/office/drawing/2014/main" xmlns="" id="{BECCECBB-EF02-4080-B44F-DF4D4E5BEA2E}"/>
              </a:ext>
            </a:extLst>
          </p:cNvPr>
          <p:cNvCxnSpPr>
            <a:cxnSpLocks/>
          </p:cNvCxnSpPr>
          <p:nvPr/>
        </p:nvCxnSpPr>
        <p:spPr>
          <a:xfrm>
            <a:off x="1826389" y="2284793"/>
            <a:ext cx="1788289" cy="59667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xmlns="" id="{7F0489FD-F5EF-4B39-B2D9-8B42F8C013EB}"/>
              </a:ext>
            </a:extLst>
          </p:cNvPr>
          <p:cNvSpPr txBox="1"/>
          <p:nvPr/>
        </p:nvSpPr>
        <p:spPr>
          <a:xfrm>
            <a:off x="616836" y="1960701"/>
            <a:ext cx="1697131" cy="369332"/>
          </a:xfrm>
          <a:prstGeom prst="rect">
            <a:avLst/>
          </a:prstGeom>
          <a:noFill/>
        </p:spPr>
        <p:txBody>
          <a:bodyPr wrap="none" rtlCol="0">
            <a:spAutoFit/>
          </a:bodyPr>
          <a:lstStyle/>
          <a:p>
            <a:pPr defTabSz="457200"/>
            <a:r>
              <a:rPr lang="en-US" dirty="0">
                <a:solidFill>
                  <a:prstClr val="black"/>
                </a:solidFill>
              </a:rPr>
              <a:t>MOTHERBOARD</a:t>
            </a:r>
          </a:p>
        </p:txBody>
      </p:sp>
      <p:cxnSp>
        <p:nvCxnSpPr>
          <p:cNvPr id="10" name="Connettore 2 9">
            <a:extLst>
              <a:ext uri="{FF2B5EF4-FFF2-40B4-BE49-F238E27FC236}">
                <a16:creationId xmlns:a16="http://schemas.microsoft.com/office/drawing/2014/main" xmlns="" id="{5E6EFE60-DF53-4D96-8250-C23FAE4BFA48}"/>
              </a:ext>
            </a:extLst>
          </p:cNvPr>
          <p:cNvCxnSpPr>
            <a:cxnSpLocks/>
          </p:cNvCxnSpPr>
          <p:nvPr/>
        </p:nvCxnSpPr>
        <p:spPr>
          <a:xfrm flipH="1">
            <a:off x="6296146" y="1396185"/>
            <a:ext cx="2666036" cy="19372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xmlns="" id="{163E72F4-0483-4F4E-9E27-1C0532152AAA}"/>
              </a:ext>
            </a:extLst>
          </p:cNvPr>
          <p:cNvSpPr txBox="1"/>
          <p:nvPr/>
        </p:nvSpPr>
        <p:spPr>
          <a:xfrm>
            <a:off x="8962182" y="1084114"/>
            <a:ext cx="2040687" cy="369332"/>
          </a:xfrm>
          <a:prstGeom prst="rect">
            <a:avLst/>
          </a:prstGeom>
          <a:noFill/>
        </p:spPr>
        <p:txBody>
          <a:bodyPr wrap="none" rtlCol="0">
            <a:spAutoFit/>
          </a:bodyPr>
          <a:lstStyle/>
          <a:p>
            <a:pPr defTabSz="457200"/>
            <a:r>
              <a:rPr lang="en-US" dirty="0">
                <a:solidFill>
                  <a:prstClr val="black"/>
                </a:solidFill>
              </a:rPr>
              <a:t>PIGGY BACK BOARD</a:t>
            </a:r>
          </a:p>
        </p:txBody>
      </p:sp>
      <p:sp>
        <p:nvSpPr>
          <p:cNvPr id="12" name="CasellaDiTesto 11">
            <a:extLst>
              <a:ext uri="{FF2B5EF4-FFF2-40B4-BE49-F238E27FC236}">
                <a16:creationId xmlns:a16="http://schemas.microsoft.com/office/drawing/2014/main" xmlns="" id="{1EF3CC0A-A41E-4911-8FF4-EBA9EB0D7DA0}"/>
              </a:ext>
            </a:extLst>
          </p:cNvPr>
          <p:cNvSpPr txBox="1"/>
          <p:nvPr/>
        </p:nvSpPr>
        <p:spPr>
          <a:xfrm>
            <a:off x="1244294" y="3617684"/>
            <a:ext cx="732893" cy="369332"/>
          </a:xfrm>
          <a:prstGeom prst="rect">
            <a:avLst/>
          </a:prstGeom>
          <a:noFill/>
        </p:spPr>
        <p:txBody>
          <a:bodyPr wrap="none" rtlCol="0">
            <a:spAutoFit/>
          </a:bodyPr>
          <a:lstStyle/>
          <a:p>
            <a:pPr defTabSz="457200"/>
            <a:r>
              <a:rPr lang="en-US" dirty="0">
                <a:solidFill>
                  <a:prstClr val="black"/>
                </a:solidFill>
              </a:rPr>
              <a:t>USB 3</a:t>
            </a:r>
          </a:p>
        </p:txBody>
      </p:sp>
      <p:sp>
        <p:nvSpPr>
          <p:cNvPr id="13" name="CasellaDiTesto 12">
            <a:extLst>
              <a:ext uri="{FF2B5EF4-FFF2-40B4-BE49-F238E27FC236}">
                <a16:creationId xmlns:a16="http://schemas.microsoft.com/office/drawing/2014/main" xmlns="" id="{BD8FF949-AD7F-4AC6-A2A2-AC4B397F72EB}"/>
              </a:ext>
            </a:extLst>
          </p:cNvPr>
          <p:cNvSpPr txBox="1"/>
          <p:nvPr/>
        </p:nvSpPr>
        <p:spPr>
          <a:xfrm>
            <a:off x="1340142" y="3056759"/>
            <a:ext cx="1096775" cy="369332"/>
          </a:xfrm>
          <a:prstGeom prst="rect">
            <a:avLst/>
          </a:prstGeom>
          <a:noFill/>
        </p:spPr>
        <p:txBody>
          <a:bodyPr wrap="none" rtlCol="0">
            <a:spAutoFit/>
          </a:bodyPr>
          <a:lstStyle/>
          <a:p>
            <a:pPr defTabSz="457200"/>
            <a:r>
              <a:rPr lang="en-US" dirty="0">
                <a:solidFill>
                  <a:prstClr val="black"/>
                </a:solidFill>
              </a:rPr>
              <a:t>LEMO I/O</a:t>
            </a:r>
          </a:p>
        </p:txBody>
      </p:sp>
      <p:cxnSp>
        <p:nvCxnSpPr>
          <p:cNvPr id="14" name="Connettore 2 13">
            <a:extLst>
              <a:ext uri="{FF2B5EF4-FFF2-40B4-BE49-F238E27FC236}">
                <a16:creationId xmlns:a16="http://schemas.microsoft.com/office/drawing/2014/main" xmlns="" id="{0AF0D4B0-6C14-475D-8F0A-1CCE79D90013}"/>
              </a:ext>
            </a:extLst>
          </p:cNvPr>
          <p:cNvCxnSpPr/>
          <p:nvPr/>
        </p:nvCxnSpPr>
        <p:spPr>
          <a:xfrm>
            <a:off x="2023159" y="3356556"/>
            <a:ext cx="295155" cy="26767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xmlns="" id="{74AC66EB-E5F5-402F-8861-7D6C327D8FC1}"/>
              </a:ext>
            </a:extLst>
          </p:cNvPr>
          <p:cNvCxnSpPr>
            <a:cxnSpLocks/>
          </p:cNvCxnSpPr>
          <p:nvPr/>
        </p:nvCxnSpPr>
        <p:spPr>
          <a:xfrm>
            <a:off x="1888529" y="3954177"/>
            <a:ext cx="432860" cy="11715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xmlns="" id="{3EF4A47C-91C4-49A4-BCAD-E0E3ADC36F56}"/>
              </a:ext>
            </a:extLst>
          </p:cNvPr>
          <p:cNvSpPr txBox="1"/>
          <p:nvPr/>
        </p:nvSpPr>
        <p:spPr>
          <a:xfrm>
            <a:off x="2665277" y="5500537"/>
            <a:ext cx="3716402" cy="369332"/>
          </a:xfrm>
          <a:prstGeom prst="rect">
            <a:avLst/>
          </a:prstGeom>
          <a:noFill/>
        </p:spPr>
        <p:txBody>
          <a:bodyPr wrap="none" rtlCol="0">
            <a:spAutoFit/>
          </a:bodyPr>
          <a:lstStyle/>
          <a:p>
            <a:pPr defTabSz="457200"/>
            <a:r>
              <a:rPr lang="en-US" dirty="0">
                <a:solidFill>
                  <a:prstClr val="black"/>
                </a:solidFill>
              </a:rPr>
              <a:t>FPGA  with OPEN SOURCE FIRMWARE</a:t>
            </a:r>
          </a:p>
        </p:txBody>
      </p:sp>
      <p:pic>
        <p:nvPicPr>
          <p:cNvPr id="17" name="Immagine 16">
            <a:extLst>
              <a:ext uri="{FF2B5EF4-FFF2-40B4-BE49-F238E27FC236}">
                <a16:creationId xmlns:a16="http://schemas.microsoft.com/office/drawing/2014/main" xmlns="" id="{CE2C8E6E-87D0-460D-8124-60F8C157C9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2525" y="3922362"/>
            <a:ext cx="1620428" cy="815681"/>
          </a:xfrm>
          <a:prstGeom prst="rect">
            <a:avLst/>
          </a:prstGeom>
        </p:spPr>
      </p:pic>
      <p:cxnSp>
        <p:nvCxnSpPr>
          <p:cNvPr id="18" name="Connettore 2 17">
            <a:extLst>
              <a:ext uri="{FF2B5EF4-FFF2-40B4-BE49-F238E27FC236}">
                <a16:creationId xmlns:a16="http://schemas.microsoft.com/office/drawing/2014/main" xmlns="" id="{CABFCFDF-EBA5-4738-A424-28E14ECE9AFD}"/>
              </a:ext>
            </a:extLst>
          </p:cNvPr>
          <p:cNvCxnSpPr/>
          <p:nvPr/>
        </p:nvCxnSpPr>
        <p:spPr>
          <a:xfrm flipH="1" flipV="1">
            <a:off x="3979280" y="4071337"/>
            <a:ext cx="329879" cy="133341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xmlns="" id="{1DE2965D-7A94-481F-A229-05B47478630C}"/>
              </a:ext>
            </a:extLst>
          </p:cNvPr>
          <p:cNvSpPr txBox="1"/>
          <p:nvPr/>
        </p:nvSpPr>
        <p:spPr>
          <a:xfrm>
            <a:off x="9685565" y="5416863"/>
            <a:ext cx="1509901" cy="369332"/>
          </a:xfrm>
          <a:prstGeom prst="rect">
            <a:avLst/>
          </a:prstGeom>
          <a:noFill/>
        </p:spPr>
        <p:txBody>
          <a:bodyPr wrap="none" rtlCol="0">
            <a:spAutoFit/>
          </a:bodyPr>
          <a:lstStyle/>
          <a:p>
            <a:pPr defTabSz="457200"/>
            <a:r>
              <a:rPr lang="en-US" dirty="0">
                <a:solidFill>
                  <a:prstClr val="black"/>
                </a:solidFill>
              </a:rPr>
              <a:t>Supported by:</a:t>
            </a:r>
          </a:p>
        </p:txBody>
      </p:sp>
      <p:sp>
        <p:nvSpPr>
          <p:cNvPr id="19" name="Segnaposto piè di pagina 2">
            <a:extLst>
              <a:ext uri="{FF2B5EF4-FFF2-40B4-BE49-F238E27FC236}">
                <a16:creationId xmlns:a16="http://schemas.microsoft.com/office/drawing/2014/main" xmlns="" id="{08214FCC-1C9B-444A-831D-C0A6D36F7023}"/>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Tree>
    <p:extLst>
      <p:ext uri="{BB962C8B-B14F-4D97-AF65-F5344CB8AC3E}">
        <p14:creationId xmlns:p14="http://schemas.microsoft.com/office/powerpoint/2010/main" val="4072156754"/>
      </p:ext>
    </p:extLst>
  </p:cSld>
  <p:clrMapOvr>
    <a:masterClrMapping/>
  </p:clrMapOvr>
  <p:transition>
    <p:spli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24000" y="3"/>
            <a:ext cx="10668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t-IT">
              <a:solidFill>
                <a:prstClr val="white"/>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66" y="5997308"/>
            <a:ext cx="2003503" cy="245111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1487" y="43238"/>
            <a:ext cx="957431" cy="311088"/>
          </a:xfrm>
          <a:prstGeom prst="rect">
            <a:avLst/>
          </a:prstGeom>
        </p:spPr>
      </p:pic>
      <p:sp>
        <p:nvSpPr>
          <p:cNvPr id="20" name="CasellaDiTesto 19">
            <a:extLst>
              <a:ext uri="{FF2B5EF4-FFF2-40B4-BE49-F238E27FC236}">
                <a16:creationId xmlns:a16="http://schemas.microsoft.com/office/drawing/2014/main" xmlns="" id="{34195ECB-553B-4E77-AB08-9F2C07969B77}"/>
              </a:ext>
            </a:extLst>
          </p:cNvPr>
          <p:cNvSpPr txBox="1"/>
          <p:nvPr/>
        </p:nvSpPr>
        <p:spPr>
          <a:xfrm>
            <a:off x="1199456" y="579637"/>
            <a:ext cx="8557151" cy="461665"/>
          </a:xfrm>
          <a:prstGeom prst="rect">
            <a:avLst/>
          </a:prstGeom>
          <a:noFill/>
          <a:ln>
            <a:noFill/>
          </a:ln>
          <a:effectLst/>
        </p:spPr>
        <p:txBody>
          <a:bodyPr wrap="square">
            <a:spAutoFit/>
          </a:bodyPr>
          <a:lstStyle>
            <a:defPPr>
              <a:defRPr lang="it-IT"/>
            </a:defPPr>
            <a:lvl1pPr>
              <a:lnSpc>
                <a:spcPct val="100000"/>
              </a:lnSpc>
              <a:spcBef>
                <a:spcPct val="0"/>
              </a:spcBef>
              <a:defRPr sz="2400" b="1">
                <a:solidFill>
                  <a:schemeClr val="tx2"/>
                </a:solidFill>
                <a:latin typeface="Arial Black" pitchFamily="34" charset="0"/>
              </a:defRPr>
            </a:lvl1pPr>
          </a:lstStyle>
          <a:p>
            <a:r>
              <a:rPr lang="it-IT" dirty="0"/>
              <a:t>DT5550W : ASIC </a:t>
            </a:r>
            <a:r>
              <a:rPr lang="it-IT" dirty="0" err="1"/>
              <a:t>Based</a:t>
            </a:r>
            <a:r>
              <a:rPr lang="it-IT" dirty="0"/>
              <a:t> Digital </a:t>
            </a:r>
            <a:r>
              <a:rPr lang="it-IT" dirty="0" err="1"/>
              <a:t>Acquisition</a:t>
            </a:r>
            <a:r>
              <a:rPr lang="it-IT" dirty="0"/>
              <a:t> system</a:t>
            </a:r>
          </a:p>
        </p:txBody>
      </p:sp>
      <p:sp>
        <p:nvSpPr>
          <p:cNvPr id="61" name="CasellaDiTesto 60">
            <a:extLst>
              <a:ext uri="{FF2B5EF4-FFF2-40B4-BE49-F238E27FC236}">
                <a16:creationId xmlns:a16="http://schemas.microsoft.com/office/drawing/2014/main" xmlns="" id="{A3A26BD6-EEA4-4D73-B16A-59E97755DB98}"/>
              </a:ext>
            </a:extLst>
          </p:cNvPr>
          <p:cNvSpPr txBox="1"/>
          <p:nvPr/>
        </p:nvSpPr>
        <p:spPr>
          <a:xfrm>
            <a:off x="939429" y="1052736"/>
            <a:ext cx="11183511" cy="4893647"/>
          </a:xfrm>
          <a:prstGeom prst="rect">
            <a:avLst/>
          </a:prstGeom>
          <a:noFill/>
        </p:spPr>
        <p:txBody>
          <a:bodyPr wrap="none" rtlCol="0">
            <a:spAutoFit/>
          </a:bodyPr>
          <a:lstStyle/>
          <a:p>
            <a:pPr defTabSz="457200"/>
            <a:r>
              <a:rPr lang="en-US" sz="3200" dirty="0">
                <a:solidFill>
                  <a:srgbClr val="FF0000"/>
                </a:solidFill>
              </a:rPr>
              <a:t>DT5550W + PETIROC PIGGY BACK:</a:t>
            </a:r>
          </a:p>
          <a:p>
            <a:pPr marL="285750" indent="-285750" defTabSz="457200">
              <a:buFont typeface="Arial" panose="020B0604020202020204" pitchFamily="34" charset="0"/>
              <a:buChar char="•"/>
            </a:pPr>
            <a:r>
              <a:rPr lang="en-US" sz="2000" dirty="0" smtClean="0">
                <a:solidFill>
                  <a:prstClr val="black"/>
                </a:solidFill>
              </a:rPr>
              <a:t>Up </a:t>
            </a:r>
            <a:r>
              <a:rPr lang="en-US" sz="2000" dirty="0">
                <a:solidFill>
                  <a:prstClr val="black"/>
                </a:solidFill>
              </a:rPr>
              <a:t>to 128 channels, multiple board can operate synchronized in order to extend channel count</a:t>
            </a:r>
          </a:p>
          <a:p>
            <a:pPr marL="285750" indent="-285750" defTabSz="457200">
              <a:buFont typeface="Arial" panose="020B0604020202020204" pitchFamily="34" charset="0"/>
              <a:buChar char="•"/>
            </a:pPr>
            <a:r>
              <a:rPr lang="en-US" sz="2000" dirty="0">
                <a:solidFill>
                  <a:prstClr val="black"/>
                </a:solidFill>
              </a:rPr>
              <a:t>Provide Bias to </a:t>
            </a:r>
            <a:r>
              <a:rPr lang="en-US" sz="2000" dirty="0" err="1">
                <a:solidFill>
                  <a:prstClr val="black"/>
                </a:solidFill>
              </a:rPr>
              <a:t>SiPM</a:t>
            </a:r>
            <a:r>
              <a:rPr lang="en-US" sz="2000" dirty="0">
                <a:solidFill>
                  <a:prstClr val="black"/>
                </a:solidFill>
              </a:rPr>
              <a:t> between 20 and 85V 10mA individually regulable</a:t>
            </a:r>
          </a:p>
          <a:p>
            <a:pPr marL="285750" indent="-285750" defTabSz="457200">
              <a:buFont typeface="Arial" panose="020B0604020202020204" pitchFamily="34" charset="0"/>
              <a:buChar char="•"/>
            </a:pPr>
            <a:r>
              <a:rPr lang="en-US" sz="2000" dirty="0">
                <a:solidFill>
                  <a:prstClr val="black"/>
                </a:solidFill>
              </a:rPr>
              <a:t>Amplification and programmable shaping of the </a:t>
            </a:r>
            <a:r>
              <a:rPr lang="en-US" sz="2000" dirty="0" err="1">
                <a:solidFill>
                  <a:prstClr val="black"/>
                </a:solidFill>
              </a:rPr>
              <a:t>SiPM</a:t>
            </a:r>
            <a:r>
              <a:rPr lang="en-US" sz="2000" dirty="0">
                <a:solidFill>
                  <a:prstClr val="black"/>
                </a:solidFill>
              </a:rPr>
              <a:t> output</a:t>
            </a:r>
          </a:p>
          <a:p>
            <a:pPr marL="285750" indent="-285750" defTabSz="457200">
              <a:buFont typeface="Arial" panose="020B0604020202020204" pitchFamily="34" charset="0"/>
              <a:buChar char="•"/>
            </a:pPr>
            <a:r>
              <a:rPr lang="en-US" sz="2000" dirty="0">
                <a:solidFill>
                  <a:prstClr val="black"/>
                </a:solidFill>
              </a:rPr>
              <a:t>Discriminator with independent threshold for each channel</a:t>
            </a:r>
          </a:p>
          <a:p>
            <a:pPr marL="285750" indent="-285750" defTabSz="457200">
              <a:buFont typeface="Arial" panose="020B0604020202020204" pitchFamily="34" charset="0"/>
              <a:buChar char="•"/>
            </a:pPr>
            <a:r>
              <a:rPr lang="en-US" sz="2000" dirty="0">
                <a:solidFill>
                  <a:prstClr val="black"/>
                </a:solidFill>
              </a:rPr>
              <a:t>Integrated TDC with 75 </a:t>
            </a:r>
            <a:r>
              <a:rPr lang="en-US" sz="2000" dirty="0" err="1">
                <a:solidFill>
                  <a:prstClr val="black"/>
                </a:solidFill>
              </a:rPr>
              <a:t>ps</a:t>
            </a:r>
            <a:r>
              <a:rPr lang="en-US" sz="2000" dirty="0">
                <a:solidFill>
                  <a:prstClr val="black"/>
                </a:solidFill>
              </a:rPr>
              <a:t> resolution</a:t>
            </a:r>
          </a:p>
          <a:p>
            <a:pPr marL="285750" indent="-285750" defTabSz="457200">
              <a:buFont typeface="Arial" panose="020B0604020202020204" pitchFamily="34" charset="0"/>
              <a:buChar char="•"/>
            </a:pPr>
            <a:r>
              <a:rPr lang="en-US" sz="2000" dirty="0">
                <a:solidFill>
                  <a:prstClr val="black"/>
                </a:solidFill>
              </a:rPr>
              <a:t>Charge measurements with 1024 channels energy spectrum generation</a:t>
            </a:r>
          </a:p>
          <a:p>
            <a:pPr marL="285750" indent="-285750" defTabSz="457200">
              <a:buFont typeface="Arial" panose="020B0604020202020204" pitchFamily="34" charset="0"/>
              <a:buChar char="•"/>
            </a:pPr>
            <a:r>
              <a:rPr lang="en-US" sz="2000" dirty="0">
                <a:solidFill>
                  <a:prstClr val="black"/>
                </a:solidFill>
              </a:rPr>
              <a:t>Configurable trigger logic:</a:t>
            </a:r>
          </a:p>
          <a:p>
            <a:pPr marL="742950" lvl="1" indent="-285750" defTabSz="457200">
              <a:buFont typeface="Arial" panose="020B0604020202020204" pitchFamily="34" charset="0"/>
              <a:buChar char="•"/>
            </a:pPr>
            <a:r>
              <a:rPr lang="en-US" sz="2000" dirty="0">
                <a:solidFill>
                  <a:prstClr val="black"/>
                </a:solidFill>
              </a:rPr>
              <a:t>Or of all channels also between different ASICs</a:t>
            </a:r>
          </a:p>
          <a:p>
            <a:pPr marL="742950" lvl="1" indent="-285750" defTabSz="457200">
              <a:buFont typeface="Arial" panose="020B0604020202020204" pitchFamily="34" charset="0"/>
              <a:buChar char="•"/>
            </a:pPr>
            <a:r>
              <a:rPr lang="en-US" sz="2000" dirty="0">
                <a:solidFill>
                  <a:prstClr val="black"/>
                </a:solidFill>
              </a:rPr>
              <a:t>Or of all channels of an ASIC</a:t>
            </a:r>
          </a:p>
          <a:p>
            <a:pPr marL="742950" lvl="1" indent="-285750" defTabSz="457200">
              <a:buFont typeface="Arial" panose="020B0604020202020204" pitchFamily="34" charset="0"/>
              <a:buChar char="•"/>
            </a:pPr>
            <a:r>
              <a:rPr lang="en-US" sz="2000" dirty="0">
                <a:solidFill>
                  <a:prstClr val="black"/>
                </a:solidFill>
              </a:rPr>
              <a:t>Specific channel</a:t>
            </a:r>
          </a:p>
          <a:p>
            <a:pPr marL="742950" lvl="1" indent="-285750" defTabSz="457200">
              <a:buFont typeface="Arial" panose="020B0604020202020204" pitchFamily="34" charset="0"/>
              <a:buChar char="•"/>
            </a:pPr>
            <a:r>
              <a:rPr lang="en-US" sz="2000" dirty="0">
                <a:solidFill>
                  <a:prstClr val="black"/>
                </a:solidFill>
              </a:rPr>
              <a:t>External trigger</a:t>
            </a:r>
          </a:p>
          <a:p>
            <a:pPr marL="742950" lvl="1" indent="-285750" defTabSz="457200">
              <a:buFont typeface="Arial" panose="020B0604020202020204" pitchFamily="34" charset="0"/>
              <a:buChar char="•"/>
            </a:pPr>
            <a:r>
              <a:rPr lang="en-US" sz="2000" dirty="0">
                <a:solidFill>
                  <a:prstClr val="black"/>
                </a:solidFill>
              </a:rPr>
              <a:t>USER CONFIGURABLE TRIGGER/COINCIDENCE LOGIC USING SCI-COMPILER</a:t>
            </a:r>
          </a:p>
          <a:p>
            <a:pPr marL="285750" indent="-285750" defTabSz="457200">
              <a:buFont typeface="Arial" panose="020B0604020202020204" pitchFamily="34" charset="0"/>
              <a:buChar char="•"/>
            </a:pPr>
            <a:r>
              <a:rPr lang="en-US" sz="2000" dirty="0">
                <a:solidFill>
                  <a:prstClr val="black"/>
                </a:solidFill>
              </a:rPr>
              <a:t>USB 3 fast readout</a:t>
            </a:r>
          </a:p>
          <a:p>
            <a:pPr marL="285750" indent="-285750" defTabSz="457200">
              <a:buFont typeface="Arial" panose="020B0604020202020204" pitchFamily="34" charset="0"/>
              <a:buChar char="•"/>
            </a:pPr>
            <a:r>
              <a:rPr lang="en-US" sz="2000" dirty="0">
                <a:solidFill>
                  <a:prstClr val="black"/>
                </a:solidFill>
              </a:rPr>
              <a:t>Monitor of digital/analog probe signal with on-board ADC</a:t>
            </a:r>
          </a:p>
        </p:txBody>
      </p:sp>
      <p:sp>
        <p:nvSpPr>
          <p:cNvPr id="8" name="Segnaposto piè di pagina 2">
            <a:extLst>
              <a:ext uri="{FF2B5EF4-FFF2-40B4-BE49-F238E27FC236}">
                <a16:creationId xmlns:a16="http://schemas.microsoft.com/office/drawing/2014/main" xmlns="" id="{3177C667-8269-485B-8F64-25B84A3370AA}"/>
              </a:ext>
            </a:extLst>
          </p:cNvPr>
          <p:cNvSpPr txBox="1">
            <a:spLocks noGrp="1"/>
          </p:cNvSpPr>
          <p:nvPr/>
        </p:nvSpPr>
        <p:spPr bwMode="auto">
          <a:xfrm>
            <a:off x="648272" y="6688534"/>
            <a:ext cx="8208963" cy="196850"/>
          </a:xfrm>
          <a:prstGeom prst="rect">
            <a:avLst/>
          </a:prstGeom>
          <a:noFill/>
          <a:ln w="9525">
            <a:noFill/>
            <a:miter lim="800000"/>
            <a:headEnd/>
            <a:tailEnd/>
          </a:ln>
        </p:spPr>
        <p:txBody>
          <a:bodyPr/>
          <a:lstStyle/>
          <a:p>
            <a:pPr defTabSz="457200">
              <a:spcBef>
                <a:spcPct val="0"/>
              </a:spcBef>
              <a:spcAft>
                <a:spcPct val="0"/>
              </a:spcAft>
            </a:pPr>
            <a:r>
              <a:rPr lang="en-US" sz="800" i="1" dirty="0">
                <a:solidFill>
                  <a:prstClr val="black"/>
                </a:solidFill>
                <a:latin typeface="Arial" charset="0"/>
              </a:rPr>
              <a:t>Reproduction, transfer, distribution of part or all of the contents in this document in any form without prior written permission of  CAEN S.p.A. is prohibited </a:t>
            </a:r>
          </a:p>
          <a:p>
            <a:pPr defTabSz="457200">
              <a:spcBef>
                <a:spcPct val="0"/>
              </a:spcBef>
              <a:spcAft>
                <a:spcPct val="0"/>
              </a:spcAft>
            </a:pPr>
            <a:endParaRPr lang="it-IT" sz="800" i="1" dirty="0">
              <a:solidFill>
                <a:prstClr val="black"/>
              </a:solidFill>
              <a:latin typeface="Arial" charset="0"/>
            </a:endParaRPr>
          </a:p>
        </p:txBody>
      </p:sp>
    </p:spTree>
    <p:extLst>
      <p:ext uri="{BB962C8B-B14F-4D97-AF65-F5344CB8AC3E}">
        <p14:creationId xmlns:p14="http://schemas.microsoft.com/office/powerpoint/2010/main" val="4041691604"/>
      </p:ext>
    </p:extLst>
  </p:cSld>
  <p:clrMapOvr>
    <a:masterClrMapping/>
  </p:clrMapOvr>
  <p:transition>
    <p:spli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2853099" y="1214753"/>
            <a:ext cx="9365265" cy="4428492"/>
          </a:xfrm>
          <a:prstGeom prst="rect">
            <a:avLst/>
          </a:prstGeom>
        </p:spPr>
        <p:txBody>
          <a:bodyPr/>
          <a:lstStyle/>
          <a:p>
            <a:pPr marL="0" indent="0" eaLnBrk="1" hangingPunct="1">
              <a:spcAft>
                <a:spcPct val="20000"/>
              </a:spcAft>
              <a:buNone/>
            </a:pPr>
            <a:endParaRPr lang="en-US" sz="2000" dirty="0" smtClean="0">
              <a:latin typeface="Arial" panose="020B0604020202020204" pitchFamily="34" charset="0"/>
              <a:cs typeface="Arial" panose="020B0604020202020204" pitchFamily="34" charset="0"/>
            </a:endParaRPr>
          </a:p>
          <a:p>
            <a:pPr marL="0" indent="0" eaLnBrk="1" hangingPunct="1">
              <a:spcAft>
                <a:spcPct val="20000"/>
              </a:spcAft>
              <a:buNone/>
            </a:pP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altLang="it-IT" sz="2000" dirty="0" smtClean="0">
              <a:cs typeface="Arial" charset="0"/>
            </a:endParaRPr>
          </a:p>
        </p:txBody>
      </p:sp>
      <p:sp>
        <p:nvSpPr>
          <p:cNvPr id="8" name="Rectangle 1"/>
          <p:cNvSpPr>
            <a:spLocks noChangeArrowheads="1"/>
          </p:cNvSpPr>
          <p:nvPr/>
        </p:nvSpPr>
        <p:spPr bwMode="auto">
          <a:xfrm>
            <a:off x="203200" y="76200"/>
            <a:ext cx="1178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r" defTabSz="449263" fontAlgn="base">
              <a:lnSpc>
                <a:spcPct val="80000"/>
              </a:lnSpc>
              <a:spcBef>
                <a:spcPct val="20000"/>
              </a:spcBef>
              <a:spcAft>
                <a:spcPct val="200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dirty="0">
              <a:solidFill>
                <a:srgbClr val="000000"/>
              </a:solidFill>
            </a:endParaRPr>
          </a:p>
        </p:txBody>
      </p:sp>
      <p:sp>
        <p:nvSpPr>
          <p:cNvPr id="11" name="Text Box 1"/>
          <p:cNvSpPr txBox="1">
            <a:spLocks noChangeArrowheads="1"/>
          </p:cNvSpPr>
          <p:nvPr/>
        </p:nvSpPr>
        <p:spPr bwMode="auto">
          <a:xfrm>
            <a:off x="719667" y="6616700"/>
            <a:ext cx="10945284"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5pPr>
            <a:lvl6pPr marL="25146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6pPr>
            <a:lvl7pPr marL="29718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7pPr>
            <a:lvl8pPr marL="34290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8pPr>
            <a:lvl9pPr marL="3886200" indent="-228600" defTabSz="449263" eaLnBrk="0" fontAlgn="base" hangingPunct="0">
              <a:lnSpc>
                <a:spcPct val="80000"/>
              </a:lnSpc>
              <a:spcBef>
                <a:spcPts val="45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pitchFamily="32" charset="0"/>
                <a:ea typeface="SimSun" charset="-122"/>
              </a:defRPr>
            </a:lvl9pPr>
          </a:lstStyle>
          <a:p>
            <a:pPr algn="ctr">
              <a:spcBef>
                <a:spcPct val="0"/>
              </a:spcBef>
            </a:pPr>
            <a:r>
              <a:rPr lang="en-US" altLang="it-IT" sz="800" i="1" dirty="0">
                <a:latin typeface="Arial" charset="0"/>
              </a:rPr>
              <a:t>Reproduction, transfer, distribution of part or all of the contents in this document in any form without prior written permission of  CAEN </a:t>
            </a:r>
            <a:r>
              <a:rPr lang="en-US" altLang="it-IT" sz="800" i="1" dirty="0" err="1">
                <a:latin typeface="Arial" charset="0"/>
              </a:rPr>
              <a:t>S.p.A</a:t>
            </a:r>
            <a:r>
              <a:rPr lang="en-US" altLang="it-IT" sz="800" i="1" dirty="0">
                <a:latin typeface="Arial" charset="0"/>
              </a:rPr>
              <a:t>. is prohibited </a:t>
            </a:r>
          </a:p>
          <a:p>
            <a:pPr algn="ctr">
              <a:spcBef>
                <a:spcPct val="0"/>
              </a:spcBef>
            </a:pPr>
            <a:endParaRPr lang="en-US" altLang="it-IT" sz="800" i="1" dirty="0">
              <a:latin typeface="Arial" charset="0"/>
            </a:endParaRPr>
          </a:p>
        </p:txBody>
      </p:sp>
      <p:sp>
        <p:nvSpPr>
          <p:cNvPr id="3" name="Rettangolo 2"/>
          <p:cNvSpPr/>
          <p:nvPr/>
        </p:nvSpPr>
        <p:spPr>
          <a:xfrm>
            <a:off x="4295800" y="1582340"/>
            <a:ext cx="6096000" cy="4893647"/>
          </a:xfrm>
          <a:prstGeom prst="rect">
            <a:avLst/>
          </a:prstGeom>
        </p:spPr>
        <p:txBody>
          <a:bodyPr>
            <a:spAutoFit/>
          </a:bodyPr>
          <a:lstStyle/>
          <a:p>
            <a:r>
              <a:rPr lang="it-IT" sz="3600" b="1" dirty="0"/>
              <a:t>Network of </a:t>
            </a:r>
            <a:r>
              <a:rPr lang="it-IT" sz="3600" b="1" dirty="0" smtClean="0"/>
              <a:t>Companies</a:t>
            </a:r>
          </a:p>
          <a:p>
            <a:endParaRPr lang="it-IT" sz="3600" b="1" dirty="0"/>
          </a:p>
          <a:p>
            <a:r>
              <a:rPr lang="it-IT" sz="2000" b="1" dirty="0" smtClean="0"/>
              <a:t>Core </a:t>
            </a:r>
            <a:r>
              <a:rPr lang="it-IT" sz="2000" b="1" dirty="0"/>
              <a:t>business</a:t>
            </a:r>
            <a:r>
              <a:rPr lang="it-IT" sz="2000" dirty="0"/>
              <a:t>: Electronic </a:t>
            </a:r>
            <a:r>
              <a:rPr lang="it-IT" sz="2000" dirty="0" err="1"/>
              <a:t>Instrumentation</a:t>
            </a:r>
            <a:r>
              <a:rPr lang="it-IT" sz="2000" dirty="0"/>
              <a:t> for </a:t>
            </a:r>
            <a:r>
              <a:rPr lang="it-IT" sz="2000" dirty="0" err="1"/>
              <a:t>physics</a:t>
            </a:r>
            <a:r>
              <a:rPr lang="it-IT" sz="2000" dirty="0"/>
              <a:t> </a:t>
            </a:r>
            <a:r>
              <a:rPr lang="it-IT" sz="2000" dirty="0" err="1"/>
              <a:t>experiments</a:t>
            </a:r>
            <a:r>
              <a:rPr lang="it-IT" sz="2000" dirty="0"/>
              <a:t> (</a:t>
            </a:r>
            <a:r>
              <a:rPr lang="it-IT" sz="2000" dirty="0" err="1" smtClean="0"/>
              <a:t>worldleader</a:t>
            </a:r>
            <a:r>
              <a:rPr lang="it-IT" sz="2000" dirty="0" smtClean="0"/>
              <a:t>)</a:t>
            </a:r>
          </a:p>
          <a:p>
            <a:endParaRPr lang="it-IT" sz="2000" dirty="0"/>
          </a:p>
          <a:p>
            <a:endParaRPr lang="it-IT" sz="2000" dirty="0"/>
          </a:p>
          <a:p>
            <a:r>
              <a:rPr lang="it-IT" sz="2000" b="1" dirty="0"/>
              <a:t>Spin-off </a:t>
            </a:r>
            <a:r>
              <a:rPr lang="it-IT" sz="2000" b="1" dirty="0" err="1"/>
              <a:t>activities</a:t>
            </a:r>
            <a:r>
              <a:rPr lang="it-IT" sz="2000" b="1" dirty="0" smtClean="0"/>
              <a:t>:</a:t>
            </a:r>
          </a:p>
          <a:p>
            <a:endParaRPr lang="it-IT" sz="2000" b="1" dirty="0"/>
          </a:p>
          <a:p>
            <a:r>
              <a:rPr lang="it-IT" sz="2000" dirty="0"/>
              <a:t>&gt; RFID (2003),</a:t>
            </a:r>
          </a:p>
          <a:p>
            <a:r>
              <a:rPr lang="it-IT" sz="2000" dirty="0"/>
              <a:t>&gt; </a:t>
            </a:r>
            <a:r>
              <a:rPr lang="it-IT" sz="2000" dirty="0" err="1"/>
              <a:t>CAENels</a:t>
            </a:r>
            <a:r>
              <a:rPr lang="it-IT" sz="2000" dirty="0"/>
              <a:t> (2010</a:t>
            </a:r>
            <a:r>
              <a:rPr lang="it-IT" sz="2000" dirty="0" smtClean="0"/>
              <a:t>)</a:t>
            </a:r>
            <a:endParaRPr lang="it-IT" sz="2000" dirty="0"/>
          </a:p>
          <a:p>
            <a:r>
              <a:rPr lang="it-IT" sz="2000" dirty="0"/>
              <a:t>&gt; </a:t>
            </a:r>
            <a:r>
              <a:rPr lang="it-IT" sz="2000" dirty="0" err="1"/>
              <a:t>CAENqS</a:t>
            </a:r>
            <a:r>
              <a:rPr lang="it-IT" sz="2000" dirty="0"/>
              <a:t> (2012</a:t>
            </a:r>
            <a:r>
              <a:rPr lang="it-IT" sz="2000" dirty="0" smtClean="0"/>
              <a:t>)</a:t>
            </a:r>
            <a:endParaRPr lang="it-IT" sz="2000" dirty="0"/>
          </a:p>
          <a:p>
            <a:r>
              <a:rPr lang="it-IT" sz="2000" dirty="0" smtClean="0"/>
              <a:t>&gt; CAEN </a:t>
            </a:r>
            <a:r>
              <a:rPr lang="it-IT" sz="2000" dirty="0" err="1"/>
              <a:t>SyS</a:t>
            </a:r>
            <a:r>
              <a:rPr lang="it-IT" sz="2000" dirty="0"/>
              <a:t> (2016</a:t>
            </a:r>
            <a:r>
              <a:rPr lang="it-IT" sz="2000" dirty="0" smtClean="0"/>
              <a:t>)</a:t>
            </a:r>
          </a:p>
          <a:p>
            <a:endParaRPr lang="it-IT" sz="2000" dirty="0"/>
          </a:p>
          <a:p>
            <a:r>
              <a:rPr lang="it-IT" sz="2000" b="1" dirty="0"/>
              <a:t>Total </a:t>
            </a:r>
            <a:r>
              <a:rPr lang="it-IT" sz="2000" b="1" dirty="0" err="1"/>
              <a:t>Employees</a:t>
            </a:r>
            <a:r>
              <a:rPr lang="it-IT" sz="2000" b="1" dirty="0"/>
              <a:t>: </a:t>
            </a:r>
            <a:r>
              <a:rPr lang="it-IT" sz="2000" dirty="0" smtClean="0"/>
              <a:t>154</a:t>
            </a:r>
            <a:endParaRPr lang="it-IT" sz="2000" dirty="0"/>
          </a:p>
        </p:txBody>
      </p:sp>
    </p:spTree>
    <p:extLst>
      <p:ext uri="{BB962C8B-B14F-4D97-AF65-F5344CB8AC3E}">
        <p14:creationId xmlns:p14="http://schemas.microsoft.com/office/powerpoint/2010/main" val="1724940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Scalable systems</a:t>
            </a:r>
          </a:p>
        </p:txBody>
      </p:sp>
      <p:pic>
        <p:nvPicPr>
          <p:cNvPr id="3080" name="Picture 8" descr="Risultati immagini per ATLAS CER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9183" y="4113982"/>
            <a:ext cx="2862291" cy="1864315"/>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1"/>
          <p:cNvSpPr>
            <a:spLocks noChangeArrowheads="1"/>
          </p:cNvSpPr>
          <p:nvPr/>
        </p:nvSpPr>
        <p:spPr bwMode="auto">
          <a:xfrm>
            <a:off x="1018803" y="6237314"/>
            <a:ext cx="1584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t>1-10 </a:t>
            </a:r>
            <a:r>
              <a:rPr lang="en-US" sz="2400" b="1" dirty="0" err="1" smtClean="0"/>
              <a:t>ch.</a:t>
            </a:r>
            <a:endParaRPr lang="en-US" sz="2400" b="1" dirty="0"/>
          </a:p>
        </p:txBody>
      </p:sp>
      <p:sp>
        <p:nvSpPr>
          <p:cNvPr id="10" name="Rettangolo 1"/>
          <p:cNvSpPr>
            <a:spLocks noChangeArrowheads="1"/>
          </p:cNvSpPr>
          <p:nvPr/>
        </p:nvSpPr>
        <p:spPr bwMode="auto">
          <a:xfrm>
            <a:off x="5015882" y="6237314"/>
            <a:ext cx="2016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t>10-100 </a:t>
            </a:r>
            <a:r>
              <a:rPr lang="en-US" sz="2400" b="1" dirty="0" err="1" smtClean="0"/>
              <a:t>ch.</a:t>
            </a:r>
            <a:endParaRPr lang="en-US" sz="2400" b="1" dirty="0"/>
          </a:p>
        </p:txBody>
      </p:sp>
      <p:sp>
        <p:nvSpPr>
          <p:cNvPr id="11" name="Rettangolo 1"/>
          <p:cNvSpPr>
            <a:spLocks noChangeArrowheads="1"/>
          </p:cNvSpPr>
          <p:nvPr/>
        </p:nvSpPr>
        <p:spPr bwMode="auto">
          <a:xfrm>
            <a:off x="9047715" y="6237314"/>
            <a:ext cx="2533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t>100-10000 </a:t>
            </a:r>
            <a:r>
              <a:rPr lang="en-US" sz="2400" b="1" dirty="0" err="1" smtClean="0"/>
              <a:t>ch.</a:t>
            </a:r>
            <a:endParaRPr lang="en-US" sz="2400" b="1" dirty="0"/>
          </a:p>
        </p:txBody>
      </p:sp>
      <p:pic>
        <p:nvPicPr>
          <p:cNvPr id="3088" name="Picture 16" descr="http://www.caen.it/documents/work_EcommerceProduct/982/heagon_big.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124" y="1378070"/>
            <a:ext cx="2762685" cy="68277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www.caen.it/documents/work_EcommerceProduct/757/DT5730_L.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6377" b="15941"/>
          <a:stretch/>
        </p:blipFill>
        <p:spPr bwMode="auto">
          <a:xfrm>
            <a:off x="47328" y="2204866"/>
            <a:ext cx="2034109" cy="94297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Risultati immagini per NaI detecto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65066">
            <a:off x="531984" y="4875474"/>
            <a:ext cx="1532435" cy="7815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isultati immagini per HPg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6239" y="4576558"/>
            <a:ext cx="1692823" cy="173094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po 19"/>
          <p:cNvGrpSpPr/>
          <p:nvPr/>
        </p:nvGrpSpPr>
        <p:grpSpPr>
          <a:xfrm>
            <a:off x="3744110" y="1265364"/>
            <a:ext cx="2504679" cy="1803596"/>
            <a:chOff x="611006" y="1180659"/>
            <a:chExt cx="7738300" cy="4411977"/>
          </a:xfrm>
        </p:grpSpPr>
        <p:pic>
          <p:nvPicPr>
            <p:cNvPr id="21" name="Picture 2" descr="http://www.caen.it/documents/work_EcommerceProduct/943/VME8008B-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9538" y="1180659"/>
              <a:ext cx="3584736" cy="15648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www.caen.it/documents/work_EcommerceProduct/952/V172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678" r="38001"/>
            <a:stretch/>
          </p:blipFill>
          <p:spPr bwMode="auto">
            <a:xfrm>
              <a:off x="2771799" y="2769364"/>
              <a:ext cx="698587" cy="27589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www.caen.it/documents/Ecommerce/657/1364_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2006" y="2844922"/>
              <a:ext cx="724244" cy="27329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www.caen.it/documents/work_EcommerceProduct/742/V6521H_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17262" y="2830205"/>
              <a:ext cx="732044" cy="27624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ttp://www.caen.it/documents/Ecommerce/417/1279_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006" y="2769989"/>
              <a:ext cx="792641" cy="276904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ttore 2 25"/>
            <p:cNvCxnSpPr/>
            <p:nvPr/>
          </p:nvCxnSpPr>
          <p:spPr>
            <a:xfrm flipH="1" flipV="1">
              <a:off x="5004048" y="2745480"/>
              <a:ext cx="280367" cy="2957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V="1">
              <a:off x="3363460" y="2708339"/>
              <a:ext cx="560468" cy="4049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flipV="1">
              <a:off x="5868144" y="2815159"/>
              <a:ext cx="1718308" cy="679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1115616" y="2636331"/>
              <a:ext cx="1656184"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 name="Picture 5" descr="C:\Users\ctintori\Desktop\IEEE_Strasbourg\a381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73883" y="2821138"/>
              <a:ext cx="808218" cy="198876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Connettore 2 30"/>
            <p:cNvCxnSpPr/>
            <p:nvPr/>
          </p:nvCxnSpPr>
          <p:spPr>
            <a:xfrm flipV="1">
              <a:off x="2987824" y="3749592"/>
              <a:ext cx="1004082" cy="4049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5" name="Connettore 1 4"/>
          <p:cNvCxnSpPr/>
          <p:nvPr/>
        </p:nvCxnSpPr>
        <p:spPr>
          <a:xfrm>
            <a:off x="3575720" y="836712"/>
            <a:ext cx="0" cy="5631432"/>
          </a:xfrm>
          <a:prstGeom prst="line">
            <a:avLst/>
          </a:prstGeom>
        </p:spPr>
        <p:style>
          <a:lnRef idx="3">
            <a:schemeClr val="accent5"/>
          </a:lnRef>
          <a:fillRef idx="0">
            <a:schemeClr val="accent5"/>
          </a:fillRef>
          <a:effectRef idx="2">
            <a:schemeClr val="accent5"/>
          </a:effectRef>
          <a:fontRef idx="minor">
            <a:schemeClr val="tx1"/>
          </a:fontRef>
        </p:style>
      </p:cxnSp>
      <p:cxnSp>
        <p:nvCxnSpPr>
          <p:cNvPr id="34" name="Connettore 1 33"/>
          <p:cNvCxnSpPr/>
          <p:nvPr/>
        </p:nvCxnSpPr>
        <p:spPr>
          <a:xfrm>
            <a:off x="8328248" y="836712"/>
            <a:ext cx="0" cy="5631432"/>
          </a:xfrm>
          <a:prstGeom prst="line">
            <a:avLst/>
          </a:prstGeom>
        </p:spPr>
        <p:style>
          <a:lnRef idx="3">
            <a:schemeClr val="accent5"/>
          </a:lnRef>
          <a:fillRef idx="0">
            <a:schemeClr val="accent5"/>
          </a:fillRef>
          <a:effectRef idx="2">
            <a:schemeClr val="accent5"/>
          </a:effectRef>
          <a:fontRef idx="minor">
            <a:schemeClr val="tx1"/>
          </a:fontRef>
        </p:style>
      </p:cxnSp>
      <p:sp>
        <p:nvSpPr>
          <p:cNvPr id="35" name="Rettangolo 1"/>
          <p:cNvSpPr>
            <a:spLocks noChangeArrowheads="1"/>
          </p:cNvSpPr>
          <p:nvPr/>
        </p:nvSpPr>
        <p:spPr bwMode="auto">
          <a:xfrm>
            <a:off x="119338" y="763502"/>
            <a:ext cx="31073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t>Desktop / Handheld</a:t>
            </a:r>
          </a:p>
        </p:txBody>
      </p:sp>
      <p:sp>
        <p:nvSpPr>
          <p:cNvPr id="36" name="Rettangolo 1"/>
          <p:cNvSpPr>
            <a:spLocks noChangeArrowheads="1"/>
          </p:cNvSpPr>
          <p:nvPr/>
        </p:nvSpPr>
        <p:spPr bwMode="auto">
          <a:xfrm>
            <a:off x="4101138" y="763502"/>
            <a:ext cx="34350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t>Mini crates / enclosures</a:t>
            </a:r>
          </a:p>
        </p:txBody>
      </p:sp>
      <p:sp>
        <p:nvSpPr>
          <p:cNvPr id="37" name="Rettangolo 1"/>
          <p:cNvSpPr>
            <a:spLocks noChangeArrowheads="1"/>
          </p:cNvSpPr>
          <p:nvPr/>
        </p:nvSpPr>
        <p:spPr bwMode="auto">
          <a:xfrm>
            <a:off x="8661997" y="763502"/>
            <a:ext cx="31073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t>Crates / Racks</a:t>
            </a:r>
          </a:p>
        </p:txBody>
      </p:sp>
      <p:pic>
        <p:nvPicPr>
          <p:cNvPr id="38" name="Immagine 37"/>
          <p:cNvPicPr>
            <a:picLocks noChangeAspect="1"/>
          </p:cNvPicPr>
          <p:nvPr/>
        </p:nvPicPr>
        <p:blipFill>
          <a:blip r:embed="rId13"/>
          <a:stretch>
            <a:fillRect/>
          </a:stretch>
        </p:blipFill>
        <p:spPr>
          <a:xfrm>
            <a:off x="3525373" y="4361527"/>
            <a:ext cx="2066571" cy="2163819"/>
          </a:xfrm>
          <a:prstGeom prst="rect">
            <a:avLst/>
          </a:prstGeom>
        </p:spPr>
      </p:pic>
      <p:pic>
        <p:nvPicPr>
          <p:cNvPr id="39" name="Picture 2" descr="Z:\001_Maurizio\1_2016_3_IAEA\_DSC1291 copia.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37179" y="1389530"/>
            <a:ext cx="1281567" cy="10123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isultati immagini per cargo scanni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9856" y="3414478"/>
            <a:ext cx="2744051" cy="152669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04312" y="1463993"/>
            <a:ext cx="2331981" cy="1748985"/>
          </a:xfrm>
          <a:prstGeom prst="rect">
            <a:avLst/>
          </a:prstGeom>
        </p:spPr>
      </p:pic>
      <p:pic>
        <p:nvPicPr>
          <p:cNvPr id="3086" name="Picture 14" descr="Risultati immagini per pet system"/>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6157" r="8900"/>
          <a:stretch/>
        </p:blipFill>
        <p:spPr bwMode="auto">
          <a:xfrm>
            <a:off x="6083101" y="4221088"/>
            <a:ext cx="2173139" cy="193313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www.caen.it/documents/work_EcommerceProduct/935/DT5770_big.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79038" y="2780930"/>
            <a:ext cx="1278885" cy="6324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610" y="1988840"/>
            <a:ext cx="803103" cy="70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descr="Risultati immagini per NaI detecto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090992">
            <a:off x="-173342" y="5119940"/>
            <a:ext cx="1743470" cy="8959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isultati immagini per czt detecto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8981" y="3284984"/>
            <a:ext cx="1788947"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pips detecto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78025" y="3654554"/>
            <a:ext cx="659593" cy="5760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i immagini per sipm detecto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389486" y="3491225"/>
            <a:ext cx="1383903" cy="1245513"/>
          </a:xfrm>
          <a:prstGeom prst="rect">
            <a:avLst/>
          </a:prstGeom>
          <a:noFill/>
          <a:extLst>
            <a:ext uri="{909E8E84-426E-40DD-AFC4-6F175D3DCCD1}">
              <a14:hiddenFill xmlns:a14="http://schemas.microsoft.com/office/drawing/2010/main">
                <a:solidFill>
                  <a:srgbClr val="FFFFFF"/>
                </a:solidFill>
              </a14:hiddenFill>
            </a:ext>
          </a:extLst>
        </p:spPr>
      </p:pic>
      <p:sp>
        <p:nvSpPr>
          <p:cNvPr id="41"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811036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V1781: octal digital MCA (32k)</a:t>
            </a:r>
            <a:endParaRPr lang="en-US" sz="2400" b="1" dirty="0">
              <a:solidFill>
                <a:schemeClr val="tx2"/>
              </a:solidFill>
              <a:latin typeface="Arial Black" pitchFamily="34" charset="0"/>
            </a:endParaRPr>
          </a:p>
        </p:txBody>
      </p:sp>
      <p:sp>
        <p:nvSpPr>
          <p:cNvPr id="63" name="Rettangolo 62"/>
          <p:cNvSpPr/>
          <p:nvPr/>
        </p:nvSpPr>
        <p:spPr>
          <a:xfrm>
            <a:off x="1668488" y="541862"/>
            <a:ext cx="10297143" cy="5740033"/>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400" dirty="0" smtClean="0"/>
              <a:t>Based on V1724: 8 channel, 14 bit, 100 MS/s digitizer</a:t>
            </a:r>
          </a:p>
          <a:p>
            <a:pPr marL="342900" indent="-342900">
              <a:spcAft>
                <a:spcPts val="600"/>
              </a:spcAft>
              <a:buFont typeface="Arial" panose="020B0604020202020204" pitchFamily="34" charset="0"/>
              <a:buChar char="•"/>
            </a:pPr>
            <a:r>
              <a:rPr lang="en-US" sz="2400" dirty="0" smtClean="0"/>
              <a:t>VME version (2U wide) of the DT5781</a:t>
            </a:r>
          </a:p>
          <a:p>
            <a:pPr marL="342900" indent="-342900">
              <a:spcAft>
                <a:spcPts val="600"/>
              </a:spcAft>
              <a:buFont typeface="Arial" panose="020B0604020202020204" pitchFamily="34" charset="0"/>
              <a:buChar char="•"/>
            </a:pPr>
            <a:r>
              <a:rPr lang="en-US" sz="2400" dirty="0" smtClean="0"/>
              <a:t>BNC inputs (1 k</a:t>
            </a:r>
            <a:r>
              <a:rPr lang="el-GR" sz="2400" dirty="0" smtClean="0"/>
              <a:t>Ω</a:t>
            </a:r>
            <a:r>
              <a:rPr lang="it-IT" sz="2400" dirty="0" smtClean="0"/>
              <a:t>)</a:t>
            </a:r>
          </a:p>
          <a:p>
            <a:pPr marL="342900" indent="-342900">
              <a:spcAft>
                <a:spcPts val="600"/>
              </a:spcAft>
              <a:buFont typeface="Arial" panose="020B0604020202020204" pitchFamily="34" charset="0"/>
              <a:buChar char="•"/>
            </a:pPr>
            <a:r>
              <a:rPr lang="it-IT" sz="2400" dirty="0" err="1" smtClean="0"/>
              <a:t>Coarse</a:t>
            </a:r>
            <a:r>
              <a:rPr lang="it-IT" sz="2400" dirty="0" smtClean="0"/>
              <a:t> gain (</a:t>
            </a:r>
            <a:r>
              <a:rPr lang="it-IT" sz="2400" dirty="0" err="1" smtClean="0"/>
              <a:t>analog</a:t>
            </a:r>
            <a:r>
              <a:rPr lang="it-IT" sz="2400" dirty="0" smtClean="0"/>
              <a:t>): x1, x2, x4, x8 software </a:t>
            </a:r>
            <a:r>
              <a:rPr lang="it-IT" sz="2400" dirty="0" err="1" smtClean="0"/>
              <a:t>selectable</a:t>
            </a:r>
            <a:r>
              <a:rPr lang="it-IT" sz="2400" dirty="0" smtClean="0"/>
              <a:t> (0.125, 0.25, 0.5, 1 </a:t>
            </a:r>
            <a:r>
              <a:rPr lang="it-IT" sz="2400" dirty="0" err="1" smtClean="0"/>
              <a:t>Vpp</a:t>
            </a:r>
            <a:r>
              <a:rPr lang="it-IT" sz="2400" dirty="0" smtClean="0"/>
              <a:t>)</a:t>
            </a:r>
          </a:p>
          <a:p>
            <a:pPr marL="342900" indent="-342900">
              <a:spcAft>
                <a:spcPts val="600"/>
              </a:spcAft>
              <a:buFont typeface="Arial" panose="020B0604020202020204" pitchFamily="34" charset="0"/>
              <a:buChar char="•"/>
            </a:pPr>
            <a:r>
              <a:rPr lang="it-IT" sz="2400" dirty="0" smtClean="0"/>
              <a:t>Dual </a:t>
            </a:r>
            <a:r>
              <a:rPr lang="it-IT" sz="2400" dirty="0" err="1" smtClean="0"/>
              <a:t>range</a:t>
            </a:r>
            <a:r>
              <a:rPr lang="it-IT" sz="2400" dirty="0" smtClean="0"/>
              <a:t> (</a:t>
            </a:r>
            <a:r>
              <a:rPr lang="it-IT" sz="2400" dirty="0" err="1" smtClean="0"/>
              <a:t>jumper</a:t>
            </a:r>
            <a:r>
              <a:rPr lang="it-IT" sz="2400" dirty="0" smtClean="0"/>
              <a:t> </a:t>
            </a:r>
            <a:r>
              <a:rPr lang="it-IT" sz="2400" dirty="0" err="1" smtClean="0"/>
              <a:t>selectable</a:t>
            </a:r>
            <a:r>
              <a:rPr lang="it-IT" sz="2400" dirty="0" smtClean="0"/>
              <a:t>): x1, x5</a:t>
            </a:r>
          </a:p>
          <a:p>
            <a:pPr marL="342900" indent="-342900">
              <a:spcAft>
                <a:spcPts val="600"/>
              </a:spcAft>
              <a:buFont typeface="Arial" panose="020B0604020202020204" pitchFamily="34" charset="0"/>
              <a:buChar char="•"/>
            </a:pPr>
            <a:r>
              <a:rPr lang="it-IT" sz="2400" dirty="0" smtClean="0"/>
              <a:t>AC/DC </a:t>
            </a:r>
            <a:r>
              <a:rPr lang="it-IT" sz="2400" dirty="0" err="1" smtClean="0"/>
              <a:t>coupling</a:t>
            </a:r>
            <a:r>
              <a:rPr lang="it-IT" sz="2400" dirty="0" smtClean="0"/>
              <a:t> (</a:t>
            </a:r>
            <a:r>
              <a:rPr lang="it-IT" sz="2400" dirty="0" err="1" smtClean="0"/>
              <a:t>jumper</a:t>
            </a:r>
            <a:r>
              <a:rPr lang="it-IT" sz="2400" dirty="0" smtClean="0"/>
              <a:t> </a:t>
            </a:r>
            <a:r>
              <a:rPr lang="it-IT" sz="2400" dirty="0" err="1" smtClean="0"/>
              <a:t>selectable</a:t>
            </a:r>
            <a:r>
              <a:rPr lang="it-IT" sz="2400" dirty="0" smtClean="0"/>
              <a:t>) =&gt; </a:t>
            </a:r>
            <a:r>
              <a:rPr lang="it-IT" sz="2400" dirty="0" err="1" smtClean="0"/>
              <a:t>supports</a:t>
            </a:r>
            <a:r>
              <a:rPr lang="it-IT" sz="2400" dirty="0" smtClean="0"/>
              <a:t> Transistor Reset </a:t>
            </a:r>
            <a:r>
              <a:rPr lang="it-IT" sz="2400" dirty="0" err="1" smtClean="0"/>
              <a:t>Preamplifiers</a:t>
            </a:r>
            <a:endParaRPr lang="it-IT" sz="2400" dirty="0" smtClean="0"/>
          </a:p>
          <a:p>
            <a:pPr marL="342900" indent="-342900">
              <a:spcAft>
                <a:spcPts val="600"/>
              </a:spcAft>
              <a:buFont typeface="Arial" panose="020B0604020202020204" pitchFamily="34" charset="0"/>
              <a:buChar char="•"/>
            </a:pPr>
            <a:r>
              <a:rPr lang="it-IT" sz="2400" dirty="0" smtClean="0"/>
              <a:t>DPP-PHA firmware (Time </a:t>
            </a:r>
            <a:r>
              <a:rPr lang="it-IT" sz="2400" dirty="0" err="1" smtClean="0"/>
              <a:t>stamped</a:t>
            </a:r>
            <a:r>
              <a:rPr lang="it-IT" sz="2400" dirty="0" smtClean="0"/>
              <a:t> List Mode, </a:t>
            </a:r>
            <a:r>
              <a:rPr lang="it-IT" sz="2400" dirty="0" err="1" smtClean="0"/>
              <a:t>Oscilloscope</a:t>
            </a:r>
            <a:r>
              <a:rPr lang="it-IT" sz="2400" dirty="0" smtClean="0"/>
              <a:t> mode)</a:t>
            </a:r>
          </a:p>
          <a:p>
            <a:pPr marL="342900" indent="-342900">
              <a:spcAft>
                <a:spcPts val="600"/>
              </a:spcAft>
              <a:buFont typeface="Arial" panose="020B0604020202020204" pitchFamily="34" charset="0"/>
              <a:buChar char="•"/>
            </a:pPr>
            <a:r>
              <a:rPr lang="it-IT" sz="2400" dirty="0" err="1" smtClean="0"/>
              <a:t>Improved</a:t>
            </a:r>
            <a:r>
              <a:rPr lang="it-IT" sz="2400" dirty="0" smtClean="0"/>
              <a:t> PHA and trigger </a:t>
            </a:r>
            <a:r>
              <a:rPr lang="it-IT" sz="2400" dirty="0" err="1" smtClean="0"/>
              <a:t>algorithms</a:t>
            </a:r>
            <a:r>
              <a:rPr lang="it-IT" sz="2400" dirty="0" smtClean="0"/>
              <a:t> (</a:t>
            </a:r>
            <a:r>
              <a:rPr lang="it-IT" sz="2400" dirty="0" err="1" smtClean="0"/>
              <a:t>inherited</a:t>
            </a:r>
            <a:r>
              <a:rPr lang="it-IT" sz="2400" dirty="0" smtClean="0"/>
              <a:t> from </a:t>
            </a:r>
            <a:r>
              <a:rPr lang="it-IT" sz="2400" dirty="0" err="1" smtClean="0"/>
              <a:t>Hexagon</a:t>
            </a:r>
            <a:r>
              <a:rPr lang="it-IT" sz="2400" dirty="0"/>
              <a:t>)</a:t>
            </a:r>
            <a:endParaRPr lang="it-IT" sz="2400" dirty="0" smtClean="0"/>
          </a:p>
          <a:p>
            <a:pPr marL="342900" indent="-342900">
              <a:spcAft>
                <a:spcPts val="600"/>
              </a:spcAft>
              <a:buFont typeface="Arial" panose="020B0604020202020204" pitchFamily="34" charset="0"/>
              <a:buChar char="•"/>
            </a:pPr>
            <a:r>
              <a:rPr lang="it-IT" sz="2400" dirty="0" err="1" smtClean="0"/>
              <a:t>Coincidence</a:t>
            </a:r>
            <a:r>
              <a:rPr lang="it-IT" sz="2400" dirty="0" smtClean="0"/>
              <a:t>/Anti-</a:t>
            </a:r>
            <a:r>
              <a:rPr lang="it-IT" sz="2400" dirty="0" err="1" smtClean="0"/>
              <a:t>coincidence</a:t>
            </a:r>
            <a:r>
              <a:rPr lang="it-IT" sz="2400" dirty="0" smtClean="0"/>
              <a:t> </a:t>
            </a:r>
            <a:r>
              <a:rPr lang="it-IT" sz="2400" dirty="0" err="1" smtClean="0"/>
              <a:t>between</a:t>
            </a:r>
            <a:r>
              <a:rPr lang="it-IT" sz="2400" dirty="0" smtClean="0"/>
              <a:t> </a:t>
            </a:r>
            <a:r>
              <a:rPr lang="it-IT" sz="2400" dirty="0" err="1" smtClean="0"/>
              <a:t>channels</a:t>
            </a:r>
            <a:r>
              <a:rPr lang="it-IT" sz="2400" dirty="0" smtClean="0"/>
              <a:t>. </a:t>
            </a:r>
            <a:br>
              <a:rPr lang="it-IT" sz="2400" dirty="0" smtClean="0"/>
            </a:br>
            <a:r>
              <a:rPr lang="it-IT" sz="2400" dirty="0" err="1" smtClean="0"/>
              <a:t>Ext</a:t>
            </a:r>
            <a:r>
              <a:rPr lang="it-IT" sz="2400" dirty="0" smtClean="0"/>
              <a:t> </a:t>
            </a:r>
            <a:r>
              <a:rPr lang="it-IT" sz="2400" dirty="0" err="1" smtClean="0"/>
              <a:t>Triggers</a:t>
            </a:r>
            <a:r>
              <a:rPr lang="it-IT" sz="2400" dirty="0" smtClean="0"/>
              <a:t> (in and out, global and </a:t>
            </a:r>
            <a:r>
              <a:rPr lang="it-IT" sz="2400" dirty="0" err="1" smtClean="0"/>
              <a:t>individual</a:t>
            </a:r>
            <a:r>
              <a:rPr lang="it-IT" sz="2400" dirty="0" smtClean="0"/>
              <a:t>), veto, gate</a:t>
            </a:r>
          </a:p>
          <a:p>
            <a:pPr marL="342900" indent="-342900">
              <a:spcAft>
                <a:spcPts val="600"/>
              </a:spcAft>
              <a:buFont typeface="Arial" panose="020B0604020202020204" pitchFamily="34" charset="0"/>
              <a:buChar char="•"/>
            </a:pPr>
            <a:r>
              <a:rPr lang="it-IT" sz="2400" dirty="0" err="1" smtClean="0"/>
              <a:t>Supported</a:t>
            </a:r>
            <a:r>
              <a:rPr lang="it-IT" sz="2400" dirty="0" smtClean="0"/>
              <a:t> by </a:t>
            </a:r>
            <a:r>
              <a:rPr lang="it-IT" sz="2400" i="1" dirty="0" smtClean="0"/>
              <a:t>MC2-Analyzer </a:t>
            </a:r>
            <a:r>
              <a:rPr lang="it-IT" sz="2400" dirty="0" smtClean="0"/>
              <a:t>and </a:t>
            </a:r>
            <a:r>
              <a:rPr lang="it-IT" sz="2400" i="1" dirty="0" err="1" smtClean="0"/>
              <a:t>CoMPASS</a:t>
            </a:r>
            <a:endParaRPr lang="it-IT" sz="2400" i="1" dirty="0" smtClean="0"/>
          </a:p>
          <a:p>
            <a:pPr marL="342900" indent="-342900">
              <a:spcAft>
                <a:spcPts val="600"/>
              </a:spcAft>
              <a:buFont typeface="Arial" panose="020B0604020202020204" pitchFamily="34" charset="0"/>
              <a:buChar char="•"/>
            </a:pPr>
            <a:r>
              <a:rPr lang="it-IT" sz="2400" dirty="0" smtClean="0"/>
              <a:t>Best </a:t>
            </a:r>
            <a:r>
              <a:rPr lang="it-IT" sz="2400" dirty="0" err="1" smtClean="0"/>
              <a:t>suited</a:t>
            </a:r>
            <a:r>
              <a:rPr lang="it-IT" sz="2400" dirty="0" smtClean="0"/>
              <a:t> for </a:t>
            </a:r>
            <a:r>
              <a:rPr lang="it-IT" sz="2400" dirty="0" err="1" smtClean="0"/>
              <a:t>Clover</a:t>
            </a:r>
            <a:r>
              <a:rPr lang="it-IT" sz="2400" dirty="0" smtClean="0"/>
              <a:t>, </a:t>
            </a:r>
            <a:r>
              <a:rPr lang="it-IT" sz="2400" dirty="0" err="1" smtClean="0"/>
              <a:t>Segmented</a:t>
            </a:r>
            <a:r>
              <a:rPr lang="it-IT" sz="2400" dirty="0" smtClean="0"/>
              <a:t> Si/</a:t>
            </a:r>
            <a:r>
              <a:rPr lang="it-IT" sz="2400" dirty="0" err="1" smtClean="0"/>
              <a:t>Ge</a:t>
            </a:r>
            <a:r>
              <a:rPr lang="it-IT" sz="2400" dirty="0" smtClean="0"/>
              <a:t> detectors</a:t>
            </a:r>
            <a:endParaRPr lang="en-US" sz="2400" dirty="0" smtClean="0"/>
          </a:p>
          <a:p>
            <a:pPr marL="342900" indent="-342900">
              <a:spcAft>
                <a:spcPts val="600"/>
              </a:spcAft>
              <a:buFont typeface="Arial" panose="020B0604020202020204" pitchFamily="34" charset="0"/>
              <a:buChar char="•"/>
            </a:pPr>
            <a:endParaRPr lang="en-US" sz="2400" dirty="0"/>
          </a:p>
        </p:txBody>
      </p:sp>
      <p:sp>
        <p:nvSpPr>
          <p:cNvPr id="5"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1567"/>
            <a:ext cx="1668488"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93865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9145016"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V1741/DT5741: 64/32 </a:t>
            </a:r>
            <a:r>
              <a:rPr lang="en-US" sz="2400" b="1" dirty="0" err="1" smtClean="0">
                <a:solidFill>
                  <a:schemeClr val="tx2"/>
                </a:solidFill>
                <a:latin typeface="Arial Black" pitchFamily="34" charset="0"/>
              </a:rPr>
              <a:t>ch</a:t>
            </a:r>
            <a:r>
              <a:rPr lang="en-US" sz="2400" b="1" dirty="0" smtClean="0">
                <a:solidFill>
                  <a:schemeClr val="tx2"/>
                </a:solidFill>
                <a:latin typeface="Arial Black" pitchFamily="34" charset="0"/>
              </a:rPr>
              <a:t>, 16K peak sensing ADC</a:t>
            </a:r>
            <a:endParaRPr lang="en-US" sz="2400" b="1" dirty="0">
              <a:solidFill>
                <a:schemeClr val="tx2"/>
              </a:solidFill>
              <a:latin typeface="Arial Black" pitchFamily="34" charset="0"/>
            </a:endParaRPr>
          </a:p>
        </p:txBody>
      </p:sp>
      <p:sp>
        <p:nvSpPr>
          <p:cNvPr id="63" name="Rettangolo 62"/>
          <p:cNvSpPr/>
          <p:nvPr/>
        </p:nvSpPr>
        <p:spPr>
          <a:xfrm>
            <a:off x="1591116" y="764705"/>
            <a:ext cx="10481549" cy="6017032"/>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dirty="0" smtClean="0"/>
              <a:t>Based on V1740: 64 channel, 12 bit, 62.5 MS/s digitizer</a:t>
            </a:r>
          </a:p>
          <a:p>
            <a:pPr marL="342900" indent="-342900">
              <a:spcAft>
                <a:spcPts val="600"/>
              </a:spcAft>
              <a:buFont typeface="Arial" panose="020B0604020202020204" pitchFamily="34" charset="0"/>
              <a:buChar char="•"/>
            </a:pPr>
            <a:r>
              <a:rPr lang="en-US" sz="2000" dirty="0" smtClean="0"/>
              <a:t>Modified input stage</a:t>
            </a:r>
            <a:r>
              <a:rPr lang="en-US" sz="2000" dirty="0"/>
              <a:t>: </a:t>
            </a:r>
            <a:r>
              <a:rPr lang="en-US" sz="2000" dirty="0" smtClean="0"/>
              <a:t>4Vpp, 1 </a:t>
            </a:r>
            <a:r>
              <a:rPr lang="en-US" sz="2000" dirty="0"/>
              <a:t>k</a:t>
            </a:r>
            <a:r>
              <a:rPr lang="el-GR" sz="2000" dirty="0" smtClean="0"/>
              <a:t>Ω</a:t>
            </a:r>
            <a:endParaRPr lang="it-IT" sz="2000" dirty="0" smtClean="0"/>
          </a:p>
          <a:p>
            <a:pPr marL="342900" indent="-342900">
              <a:spcAft>
                <a:spcPts val="600"/>
              </a:spcAft>
              <a:buFont typeface="Arial" panose="020B0604020202020204" pitchFamily="34" charset="0"/>
              <a:buChar char="•"/>
            </a:pPr>
            <a:r>
              <a:rPr lang="it-IT" sz="2000" dirty="0" smtClean="0"/>
              <a:t>Conversion Gain: 1k, 2k, 4k, 8k, 16k </a:t>
            </a:r>
          </a:p>
          <a:p>
            <a:pPr marL="342900" indent="-342900">
              <a:spcAft>
                <a:spcPts val="600"/>
              </a:spcAft>
              <a:buFont typeface="Arial" panose="020B0604020202020204" pitchFamily="34" charset="0"/>
              <a:buChar char="•"/>
            </a:pPr>
            <a:r>
              <a:rPr lang="it-IT" sz="2000" dirty="0" err="1" smtClean="0"/>
              <a:t>Almost</a:t>
            </a:r>
            <a:r>
              <a:rPr lang="it-IT" sz="2000" dirty="0" smtClean="0"/>
              <a:t> dead </a:t>
            </a:r>
            <a:r>
              <a:rPr lang="it-IT" sz="2000" dirty="0" err="1" smtClean="0"/>
              <a:t>timeless</a:t>
            </a:r>
            <a:r>
              <a:rPr lang="it-IT" sz="2000" dirty="0" smtClean="0"/>
              <a:t> (&lt; 100 ns </a:t>
            </a:r>
            <a:r>
              <a:rPr lang="it-IT" sz="2000" dirty="0" err="1" smtClean="0"/>
              <a:t>between</a:t>
            </a:r>
            <a:r>
              <a:rPr lang="it-IT" sz="2000" dirty="0" smtClean="0"/>
              <a:t> </a:t>
            </a:r>
            <a:r>
              <a:rPr lang="it-IT" sz="2000" dirty="0" err="1" smtClean="0"/>
              <a:t>gates</a:t>
            </a:r>
            <a:r>
              <a:rPr lang="it-IT" sz="2000" dirty="0" smtClean="0"/>
              <a:t>)</a:t>
            </a:r>
          </a:p>
          <a:p>
            <a:pPr marL="342900" indent="-342900">
              <a:spcAft>
                <a:spcPts val="600"/>
              </a:spcAft>
              <a:buFont typeface="Arial" panose="020B0604020202020204" pitchFamily="34" charset="0"/>
              <a:buChar char="•"/>
            </a:pPr>
            <a:r>
              <a:rPr lang="it-IT" sz="2000" dirty="0" err="1" smtClean="0"/>
              <a:t>Accepts</a:t>
            </a:r>
            <a:r>
              <a:rPr lang="it-IT" sz="2000" dirty="0" smtClean="0"/>
              <a:t> negative and positive </a:t>
            </a:r>
            <a:r>
              <a:rPr lang="it-IT" sz="2000" dirty="0" err="1" smtClean="0"/>
              <a:t>signals</a:t>
            </a:r>
            <a:endParaRPr lang="it-IT" sz="2000" dirty="0" smtClean="0"/>
          </a:p>
          <a:p>
            <a:pPr marL="342900" indent="-342900">
              <a:spcAft>
                <a:spcPts val="600"/>
              </a:spcAft>
              <a:buFont typeface="Arial" panose="020B0604020202020204" pitchFamily="34" charset="0"/>
              <a:buChar char="•"/>
            </a:pPr>
            <a:r>
              <a:rPr lang="it-IT" sz="2000" dirty="0" err="1" smtClean="0"/>
              <a:t>Sliding</a:t>
            </a:r>
            <a:r>
              <a:rPr lang="it-IT" sz="2000" dirty="0" smtClean="0"/>
              <a:t> scale (1/16 of the FSR) to reduce DNL (~1% @ 4K, </a:t>
            </a:r>
            <a:r>
              <a:rPr lang="it-IT" sz="2000" dirty="0" err="1" smtClean="0"/>
              <a:t>t.b.d</a:t>
            </a:r>
            <a:r>
              <a:rPr lang="it-IT" sz="2000" dirty="0" smtClean="0"/>
              <a:t>.)</a:t>
            </a:r>
          </a:p>
          <a:p>
            <a:pPr marL="342900" indent="-342900">
              <a:spcAft>
                <a:spcPts val="600"/>
              </a:spcAft>
              <a:buFont typeface="Arial" panose="020B0604020202020204" pitchFamily="34" charset="0"/>
              <a:buChar char="•"/>
            </a:pPr>
            <a:r>
              <a:rPr lang="it-IT" sz="2000" dirty="0" err="1" smtClean="0"/>
              <a:t>Very</a:t>
            </a:r>
            <a:r>
              <a:rPr lang="it-IT" sz="2000" dirty="0" smtClean="0"/>
              <a:t> </a:t>
            </a:r>
            <a:r>
              <a:rPr lang="it-IT" sz="2000" dirty="0" err="1" smtClean="0"/>
              <a:t>good</a:t>
            </a:r>
            <a:r>
              <a:rPr lang="it-IT" sz="2000" dirty="0" smtClean="0"/>
              <a:t> INL: &lt;0.05% over 99% FSR</a:t>
            </a:r>
          </a:p>
          <a:p>
            <a:pPr marL="342900" indent="-342900">
              <a:spcAft>
                <a:spcPts val="600"/>
              </a:spcAft>
              <a:buFont typeface="Arial" panose="020B0604020202020204" pitchFamily="34" charset="0"/>
              <a:buChar char="•"/>
            </a:pPr>
            <a:r>
              <a:rPr lang="it-IT" sz="2000" dirty="0" smtClean="0"/>
              <a:t>Multi </a:t>
            </a:r>
            <a:r>
              <a:rPr lang="it-IT" sz="2000" dirty="0" err="1" smtClean="0"/>
              <a:t>Event</a:t>
            </a:r>
            <a:r>
              <a:rPr lang="it-IT" sz="2000" dirty="0" smtClean="0"/>
              <a:t> Buffer (1K </a:t>
            </a:r>
            <a:r>
              <a:rPr lang="it-IT" sz="2000" dirty="0" err="1" smtClean="0"/>
              <a:t>events</a:t>
            </a:r>
            <a:r>
              <a:rPr lang="it-IT" sz="2000" dirty="0" smtClean="0"/>
              <a:t> per </a:t>
            </a:r>
            <a:r>
              <a:rPr lang="it-IT" sz="2000" dirty="0" err="1" smtClean="0"/>
              <a:t>channel</a:t>
            </a:r>
            <a:r>
              <a:rPr lang="it-IT" sz="2000" dirty="0" smtClean="0"/>
              <a:t>)</a:t>
            </a:r>
          </a:p>
          <a:p>
            <a:pPr marL="342900" indent="-342900">
              <a:spcAft>
                <a:spcPts val="600"/>
              </a:spcAft>
              <a:buFont typeface="Arial" panose="020B0604020202020204" pitchFamily="34" charset="0"/>
              <a:buChar char="•"/>
            </a:pPr>
            <a:r>
              <a:rPr lang="it-IT" sz="2000" dirty="0" smtClean="0"/>
              <a:t>Zero </a:t>
            </a:r>
            <a:r>
              <a:rPr lang="it-IT" sz="2000" dirty="0" err="1" smtClean="0"/>
              <a:t>Suppression</a:t>
            </a:r>
            <a:r>
              <a:rPr lang="it-IT" sz="2000" dirty="0" smtClean="0"/>
              <a:t> with </a:t>
            </a:r>
            <a:r>
              <a:rPr lang="it-IT" sz="2000" dirty="0" err="1" smtClean="0"/>
              <a:t>programmable</a:t>
            </a:r>
            <a:r>
              <a:rPr lang="it-IT" sz="2000" dirty="0" smtClean="0"/>
              <a:t> </a:t>
            </a:r>
            <a:r>
              <a:rPr lang="it-IT" sz="2000" dirty="0" err="1" smtClean="0"/>
              <a:t>threshold</a:t>
            </a:r>
            <a:endParaRPr lang="it-IT" sz="2000" dirty="0" smtClean="0"/>
          </a:p>
          <a:p>
            <a:pPr marL="342900" indent="-342900">
              <a:spcAft>
                <a:spcPts val="600"/>
              </a:spcAft>
              <a:buFont typeface="Arial" panose="020B0604020202020204" pitchFamily="34" charset="0"/>
              <a:buChar char="•"/>
            </a:pPr>
            <a:r>
              <a:rPr lang="it-IT" sz="2000" dirty="0" err="1" smtClean="0"/>
              <a:t>Dedicated</a:t>
            </a:r>
            <a:r>
              <a:rPr lang="it-IT" sz="2000" dirty="0" smtClean="0"/>
              <a:t> input for </a:t>
            </a:r>
            <a:r>
              <a:rPr lang="it-IT" sz="2000" dirty="0" err="1" smtClean="0"/>
              <a:t>Event</a:t>
            </a:r>
            <a:r>
              <a:rPr lang="it-IT" sz="2000" dirty="0" smtClean="0"/>
              <a:t> </a:t>
            </a:r>
            <a:r>
              <a:rPr lang="it-IT" sz="2000" dirty="0" err="1" smtClean="0"/>
              <a:t>Rejection</a:t>
            </a:r>
            <a:r>
              <a:rPr lang="it-IT" sz="2000" dirty="0" smtClean="0"/>
              <a:t> (PUR, Veto, </a:t>
            </a:r>
            <a:r>
              <a:rPr lang="it-IT" sz="2000" dirty="0" err="1" smtClean="0"/>
              <a:t>etc</a:t>
            </a:r>
            <a:r>
              <a:rPr lang="it-IT" sz="2000" dirty="0" smtClean="0"/>
              <a:t>…)</a:t>
            </a:r>
          </a:p>
          <a:p>
            <a:pPr marL="342900" indent="-342900">
              <a:spcAft>
                <a:spcPts val="600"/>
              </a:spcAft>
              <a:buFont typeface="Arial" panose="020B0604020202020204" pitchFamily="34" charset="0"/>
              <a:buChar char="•"/>
            </a:pPr>
            <a:r>
              <a:rPr lang="it-IT" sz="2000" dirty="0" smtClean="0"/>
              <a:t>Three </a:t>
            </a:r>
            <a:r>
              <a:rPr lang="it-IT" sz="2000" dirty="0" err="1" smtClean="0"/>
              <a:t>operating</a:t>
            </a:r>
            <a:r>
              <a:rPr lang="it-IT" sz="2000" dirty="0" smtClean="0"/>
              <a:t> </a:t>
            </a:r>
            <a:r>
              <a:rPr lang="it-IT" sz="2000" dirty="0" err="1" smtClean="0"/>
              <a:t>modes</a:t>
            </a:r>
            <a:r>
              <a:rPr lang="it-IT" sz="2000" dirty="0" smtClean="0"/>
              <a:t>: </a:t>
            </a:r>
          </a:p>
          <a:p>
            <a:pPr marL="800100" lvl="1" indent="-342900">
              <a:buFont typeface="Arial" panose="020B0604020202020204" pitchFamily="34" charset="0"/>
              <a:buChar char="•"/>
            </a:pPr>
            <a:r>
              <a:rPr lang="it-IT" sz="2000" dirty="0" err="1" smtClean="0"/>
              <a:t>External</a:t>
            </a:r>
            <a:r>
              <a:rPr lang="it-IT" sz="2000" dirty="0" smtClean="0"/>
              <a:t> common gate </a:t>
            </a:r>
          </a:p>
          <a:p>
            <a:pPr marL="800100" lvl="1" indent="-342900">
              <a:buFont typeface="Arial" panose="020B0604020202020204" pitchFamily="34" charset="0"/>
              <a:buChar char="•"/>
            </a:pPr>
            <a:r>
              <a:rPr lang="it-IT" sz="2000" dirty="0" err="1" smtClean="0"/>
              <a:t>External</a:t>
            </a:r>
            <a:r>
              <a:rPr lang="it-IT" sz="2000" dirty="0" smtClean="0"/>
              <a:t> common trigger (gate </a:t>
            </a:r>
            <a:r>
              <a:rPr lang="it-IT" sz="2000" dirty="0" err="1" smtClean="0"/>
              <a:t>generated</a:t>
            </a:r>
            <a:r>
              <a:rPr lang="it-IT" sz="2000" dirty="0" smtClean="0"/>
              <a:t> </a:t>
            </a:r>
            <a:r>
              <a:rPr lang="it-IT" sz="2000" dirty="0" err="1" smtClean="0"/>
              <a:t>internally</a:t>
            </a:r>
            <a:r>
              <a:rPr lang="it-IT" sz="2000" dirty="0" smtClean="0"/>
              <a:t> with a </a:t>
            </a:r>
            <a:r>
              <a:rPr lang="it-IT" sz="2000" dirty="0" err="1" smtClean="0"/>
              <a:t>programmable</a:t>
            </a:r>
            <a:r>
              <a:rPr lang="it-IT" sz="2000" dirty="0" smtClean="0"/>
              <a:t> </a:t>
            </a:r>
            <a:r>
              <a:rPr lang="it-IT" sz="2000" dirty="0" err="1" smtClean="0"/>
              <a:t>window</a:t>
            </a:r>
            <a:r>
              <a:rPr lang="it-IT" sz="2000" dirty="0" smtClean="0"/>
              <a:t>)</a:t>
            </a:r>
          </a:p>
          <a:p>
            <a:pPr marL="800100" lvl="1" indent="-342900">
              <a:spcAft>
                <a:spcPts val="600"/>
              </a:spcAft>
              <a:buFont typeface="Arial" panose="020B0604020202020204" pitchFamily="34" charset="0"/>
              <a:buChar char="•"/>
            </a:pPr>
            <a:r>
              <a:rPr lang="it-IT" sz="2000" dirty="0" err="1" smtClean="0"/>
              <a:t>Independent</a:t>
            </a:r>
            <a:r>
              <a:rPr lang="it-IT" sz="2000" dirty="0" smtClean="0"/>
              <a:t> self-</a:t>
            </a:r>
            <a:r>
              <a:rPr lang="it-IT" sz="2000" dirty="0" err="1" smtClean="0"/>
              <a:t>triggering</a:t>
            </a:r>
            <a:r>
              <a:rPr lang="it-IT" sz="2000" dirty="0" smtClean="0"/>
              <a:t> </a:t>
            </a:r>
            <a:r>
              <a:rPr lang="it-IT" sz="2000" dirty="0" err="1" smtClean="0"/>
              <a:t>channels</a:t>
            </a:r>
            <a:r>
              <a:rPr lang="it-IT" sz="2000" dirty="0" smtClean="0"/>
              <a:t> (future </a:t>
            </a:r>
            <a:r>
              <a:rPr lang="it-IT" sz="2000" dirty="0" err="1" smtClean="0"/>
              <a:t>development</a:t>
            </a:r>
            <a:r>
              <a:rPr lang="it-IT" sz="2000" dirty="0" smtClean="0"/>
              <a:t> on </a:t>
            </a:r>
            <a:r>
              <a:rPr lang="it-IT" sz="2000" dirty="0" err="1" smtClean="0"/>
              <a:t>request</a:t>
            </a:r>
            <a:r>
              <a:rPr lang="it-IT" sz="2000" dirty="0" smtClean="0"/>
              <a:t>)</a:t>
            </a:r>
          </a:p>
          <a:p>
            <a:pPr marL="342900" indent="-342900">
              <a:spcAft>
                <a:spcPts val="600"/>
              </a:spcAft>
              <a:buFont typeface="Arial" panose="020B0604020202020204" pitchFamily="34" charset="0"/>
              <a:buChar char="•"/>
            </a:pPr>
            <a:r>
              <a:rPr lang="en-US" sz="2000" dirty="0" smtClean="0"/>
              <a:t>Cable adapters for ERNI connector: 32 LEMO cables or two 34 wire ribbon cables (coming soon)</a:t>
            </a:r>
          </a:p>
          <a:p>
            <a:pPr marL="342900" indent="-342900">
              <a:spcAft>
                <a:spcPts val="600"/>
              </a:spcAft>
              <a:buFont typeface="Arial" panose="020B0604020202020204" pitchFamily="34" charset="0"/>
              <a:buChar char="•"/>
            </a:pPr>
            <a:r>
              <a:rPr lang="en-US" sz="2000" dirty="0" smtClean="0"/>
              <a:t>Works with N1068/N568</a:t>
            </a:r>
            <a:endParaRPr lang="en-US" sz="2000" dirty="0"/>
          </a:p>
        </p:txBody>
      </p:sp>
      <p:pic>
        <p:nvPicPr>
          <p:cNvPr id="5122" name="Picture 2" descr="C:\Users\ctintori\Desktop\TrainingWeek\V1740JPG.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418" r="12639"/>
          <a:stretch/>
        </p:blipFill>
        <p:spPr bwMode="auto">
          <a:xfrm>
            <a:off x="119338" y="332656"/>
            <a:ext cx="1368151" cy="533437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ctintori\Desktop\TrainingWeek\DT5740.JPG"/>
          <p:cNvPicPr>
            <a:picLocks noChangeAspect="1" noChangeArrowheads="1"/>
          </p:cNvPicPr>
          <p:nvPr/>
        </p:nvPicPr>
        <p:blipFill rotWithShape="1">
          <a:blip r:embed="rId3">
            <a:extLst>
              <a:ext uri="{28A0092B-C50C-407E-A947-70E740481C1C}">
                <a14:useLocalDpi xmlns:a14="http://schemas.microsoft.com/office/drawing/2010/main" val="0"/>
              </a:ext>
            </a:extLst>
          </a:blip>
          <a:srcRect t="16666" b="17111"/>
          <a:stretch/>
        </p:blipFill>
        <p:spPr bwMode="auto">
          <a:xfrm>
            <a:off x="8974388" y="908720"/>
            <a:ext cx="2754669" cy="1368152"/>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481788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379" y="4531112"/>
            <a:ext cx="5291378" cy="20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9"/>
          <p:cNvSpPr txBox="1">
            <a:spLocks noChangeArrowheads="1"/>
          </p:cNvSpPr>
          <p:nvPr/>
        </p:nvSpPr>
        <p:spPr bwMode="auto">
          <a:xfrm>
            <a:off x="119336" y="-27384"/>
            <a:ext cx="9145016"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V2495/DT5495: user programmable logic unit</a:t>
            </a:r>
            <a:endParaRPr lang="en-US" sz="2400" b="1" dirty="0">
              <a:solidFill>
                <a:schemeClr val="tx2"/>
              </a:solidFill>
              <a:latin typeface="Arial Black" pitchFamily="34" charset="0"/>
            </a:endParaRPr>
          </a:p>
        </p:txBody>
      </p:sp>
      <p:sp>
        <p:nvSpPr>
          <p:cNvPr id="63" name="Rettangolo 62"/>
          <p:cNvSpPr/>
          <p:nvPr/>
        </p:nvSpPr>
        <p:spPr>
          <a:xfrm>
            <a:off x="119336" y="404665"/>
            <a:ext cx="11665296" cy="4724370"/>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dirty="0" smtClean="0"/>
              <a:t>FPGA based Logic and Trigger Unit with customizable firmware</a:t>
            </a:r>
          </a:p>
          <a:p>
            <a:pPr marL="342900" indent="-342900">
              <a:spcAft>
                <a:spcPts val="600"/>
              </a:spcAft>
              <a:buFont typeface="Arial" panose="020B0604020202020204" pitchFamily="34" charset="0"/>
              <a:buChar char="•"/>
            </a:pPr>
            <a:r>
              <a:rPr lang="en-US" sz="2000" dirty="0"/>
              <a:t>Up to 162 inputs, up to 130 outputs LVDS/ECL/PECL/NIM/TTL </a:t>
            </a:r>
            <a:endParaRPr lang="en-US" sz="2000" dirty="0" smtClean="0"/>
          </a:p>
          <a:p>
            <a:pPr marL="342900" indent="-342900">
              <a:spcAft>
                <a:spcPts val="600"/>
              </a:spcAft>
              <a:buFont typeface="Arial" panose="020B0604020202020204" pitchFamily="34" charset="0"/>
              <a:buChar char="•"/>
            </a:pPr>
            <a:r>
              <a:rPr lang="en-US" sz="2000" dirty="0" smtClean="0"/>
              <a:t>Three expansion slots for digital I/</a:t>
            </a:r>
            <a:r>
              <a:rPr lang="en-US" sz="2000" dirty="0" err="1" smtClean="0"/>
              <a:t>Os</a:t>
            </a:r>
            <a:r>
              <a:rPr lang="en-US" sz="2000" dirty="0" smtClean="0"/>
              <a:t> and DACs</a:t>
            </a:r>
          </a:p>
          <a:p>
            <a:pPr marL="342900" indent="-342900">
              <a:spcAft>
                <a:spcPts val="600"/>
              </a:spcAft>
              <a:buFont typeface="Arial" panose="020B0604020202020204" pitchFamily="34" charset="0"/>
              <a:buChar char="•"/>
            </a:pPr>
            <a:r>
              <a:rPr lang="en-US" sz="2000" dirty="0" smtClean="0"/>
              <a:t>VME, USB2 and Ethernet</a:t>
            </a:r>
            <a:r>
              <a:rPr lang="en-US" sz="2000" baseline="30000" dirty="0" smtClean="0"/>
              <a:t>(1)</a:t>
            </a:r>
            <a:r>
              <a:rPr lang="en-US" sz="2000" dirty="0" smtClean="0"/>
              <a:t> interfaces</a:t>
            </a:r>
          </a:p>
          <a:p>
            <a:pPr marL="342900" indent="-342900">
              <a:spcAft>
                <a:spcPts val="600"/>
              </a:spcAft>
              <a:buFont typeface="Arial" panose="020B0604020202020204" pitchFamily="34" charset="0"/>
              <a:buChar char="•"/>
            </a:pPr>
            <a:r>
              <a:rPr lang="en-US" sz="2000" dirty="0" smtClean="0"/>
              <a:t>32 programmable Gate &amp; Delay lines</a:t>
            </a:r>
          </a:p>
          <a:p>
            <a:pPr marL="342900" indent="-342900">
              <a:spcAft>
                <a:spcPts val="600"/>
              </a:spcAft>
              <a:buFont typeface="Arial" panose="020B0604020202020204" pitchFamily="34" charset="0"/>
              <a:buChar char="•"/>
            </a:pPr>
            <a:r>
              <a:rPr lang="en-US" sz="2000" b="1" dirty="0" err="1" smtClean="0"/>
              <a:t>Sci</a:t>
            </a:r>
            <a:r>
              <a:rPr lang="en-US" sz="2000" b="1" dirty="0"/>
              <a:t>-Compiler</a:t>
            </a:r>
            <a:r>
              <a:rPr lang="en-US" sz="2000" dirty="0"/>
              <a:t>: Automatic VHDL generation starting from logic </a:t>
            </a:r>
            <a:r>
              <a:rPr lang="en-US" sz="2000" dirty="0" smtClean="0"/>
              <a:t>blocks </a:t>
            </a:r>
            <a:r>
              <a:rPr lang="en-US" sz="2000" dirty="0"/>
              <a:t>and virtual </a:t>
            </a:r>
            <a:r>
              <a:rPr lang="en-US" sz="2000" dirty="0" smtClean="0"/>
              <a:t>instruments</a:t>
            </a:r>
          </a:p>
          <a:p>
            <a:pPr marL="342900" indent="-342900">
              <a:spcAft>
                <a:spcPts val="600"/>
              </a:spcAft>
              <a:buFont typeface="Arial" panose="020B0604020202020204" pitchFamily="34" charset="0"/>
              <a:buChar char="•"/>
            </a:pPr>
            <a:r>
              <a:rPr lang="en-US" sz="2000" dirty="0" smtClean="0"/>
              <a:t>Typical applications:</a:t>
            </a:r>
          </a:p>
          <a:p>
            <a:pPr marL="800100" lvl="1" indent="-342900">
              <a:buFont typeface="Arial" panose="020B0604020202020204" pitchFamily="34" charset="0"/>
              <a:buChar char="•"/>
            </a:pPr>
            <a:r>
              <a:rPr lang="en-US" dirty="0" smtClean="0"/>
              <a:t>Complex Trigger/Coincidence Logic (typically with Digitizers)</a:t>
            </a:r>
          </a:p>
          <a:p>
            <a:pPr marL="800100" lvl="1" indent="-342900">
              <a:buFont typeface="Arial" panose="020B0604020202020204" pitchFamily="34" charset="0"/>
              <a:buChar char="•"/>
            </a:pPr>
            <a:r>
              <a:rPr lang="en-US" dirty="0" smtClean="0"/>
              <a:t>Counters (</a:t>
            </a:r>
            <a:r>
              <a:rPr lang="en-US" dirty="0" err="1" smtClean="0"/>
              <a:t>Scalers</a:t>
            </a:r>
            <a:r>
              <a:rPr lang="en-US" dirty="0" smtClean="0"/>
              <a:t>) or Time stampers</a:t>
            </a:r>
          </a:p>
          <a:p>
            <a:pPr marL="800100" lvl="1" indent="-342900">
              <a:buFont typeface="Arial" panose="020B0604020202020204" pitchFamily="34" charset="0"/>
              <a:buChar char="•"/>
            </a:pPr>
            <a:r>
              <a:rPr lang="en-US" dirty="0" smtClean="0"/>
              <a:t>Low resolution TDCs (~ 0.5 ns)</a:t>
            </a:r>
          </a:p>
          <a:p>
            <a:pPr marL="800100" lvl="1" indent="-342900">
              <a:buFont typeface="Arial" panose="020B0604020202020204" pitchFamily="34" charset="0"/>
              <a:buChar char="•"/>
            </a:pPr>
            <a:r>
              <a:rPr lang="en-US" dirty="0" smtClean="0"/>
              <a:t>Replacement of NIM units (AND, OR, Timer, Fan In-Out, Translators)</a:t>
            </a:r>
          </a:p>
          <a:p>
            <a:pPr marL="800100" lvl="1" indent="-342900">
              <a:buFont typeface="Arial" panose="020B0604020202020204" pitchFamily="34" charset="0"/>
              <a:buChar char="•"/>
            </a:pPr>
            <a:r>
              <a:rPr lang="en-US" dirty="0" smtClean="0"/>
              <a:t>Programmable I/O register</a:t>
            </a:r>
          </a:p>
          <a:p>
            <a:pPr marL="800100" lvl="1" indent="-342900">
              <a:buFont typeface="Arial" panose="020B0604020202020204" pitchFamily="34" charset="0"/>
              <a:buChar char="•"/>
            </a:pPr>
            <a:r>
              <a:rPr lang="en-US" dirty="0" smtClean="0"/>
              <a:t>Pattern recorder/generator</a:t>
            </a:r>
          </a:p>
          <a:p>
            <a:pPr marL="800100" lvl="1" indent="-342900">
              <a:buFont typeface="Arial" panose="020B0604020202020204" pitchFamily="34" charset="0"/>
              <a:buChar char="•"/>
            </a:pPr>
            <a:r>
              <a:rPr lang="en-US" dirty="0" smtClean="0"/>
              <a:t>Threshold setting</a:t>
            </a:r>
          </a:p>
        </p:txBody>
      </p:sp>
      <p:pic>
        <p:nvPicPr>
          <p:cNvPr id="2050" name="Picture 2" descr="Risultati immagini per caen v24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296371" y="2798094"/>
            <a:ext cx="5809680" cy="174290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o 1"/>
          <p:cNvGrpSpPr/>
          <p:nvPr/>
        </p:nvGrpSpPr>
        <p:grpSpPr>
          <a:xfrm>
            <a:off x="8012757" y="3041660"/>
            <a:ext cx="2331715" cy="3267660"/>
            <a:chOff x="7752184" y="2996952"/>
            <a:chExt cx="2331715" cy="3267660"/>
          </a:xfrm>
        </p:grpSpPr>
        <p:pic>
          <p:nvPicPr>
            <p:cNvPr id="2062" name="Picture 14" descr="http://www.caen.it/documents/WebPage/attach/A395B_32_LVD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99" y="2996952"/>
              <a:ext cx="14478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aen.it/documents/WebPage/attach/A395A_32_LVD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240" y="3442186"/>
              <a:ext cx="14478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caen.it/documents/WebPage/attach/A395C_32_EC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2184" y="3898754"/>
              <a:ext cx="14478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aen.it/documents/WebPage/attach/A395C_32_ECL_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2224" y="4517879"/>
              <a:ext cx="124777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caen.it/documents/WebPage/attach/A395E_8_analog.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6096" y="5026362"/>
              <a:ext cx="1247775" cy="123825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ttangolo 14"/>
          <p:cNvSpPr/>
          <p:nvPr/>
        </p:nvSpPr>
        <p:spPr>
          <a:xfrm>
            <a:off x="7608169" y="6451351"/>
            <a:ext cx="2380084" cy="338554"/>
          </a:xfrm>
          <a:prstGeom prst="rect">
            <a:avLst/>
          </a:prstGeom>
          <a:effectLst>
            <a:glow rad="673100">
              <a:schemeClr val="accent1">
                <a:alpha val="40000"/>
              </a:schemeClr>
            </a:glow>
            <a:softEdge rad="596900"/>
          </a:effectLst>
        </p:spPr>
        <p:txBody>
          <a:bodyPr wrap="square">
            <a:spAutoFit/>
          </a:bodyPr>
          <a:lstStyle/>
          <a:p>
            <a:pPr>
              <a:spcAft>
                <a:spcPts val="600"/>
              </a:spcAft>
            </a:pPr>
            <a:r>
              <a:rPr lang="en-US" sz="1600" dirty="0" smtClean="0"/>
              <a:t>(1) Desktop version only</a:t>
            </a:r>
          </a:p>
        </p:txBody>
      </p:sp>
      <p:sp>
        <p:nvSpPr>
          <p:cNvPr id="13" name="Segnaposto piè di pagina 2"/>
          <p:cNvSpPr txBox="1">
            <a:spLocks/>
          </p:cNvSpPr>
          <p:nvPr/>
        </p:nvSpPr>
        <p:spPr bwMode="auto">
          <a:xfrm>
            <a:off x="2495601" y="6688534"/>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108603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3215680" y="3140968"/>
            <a:ext cx="6912768" cy="923330"/>
          </a:xfrm>
          <a:prstGeom prst="rect">
            <a:avLst/>
          </a:prstGeom>
          <a:noFill/>
          <a:ln>
            <a:noFill/>
          </a:ln>
          <a:effectLst/>
        </p:spPr>
        <p:txBody>
          <a:bodyPr wrap="square">
            <a:spAutoFit/>
          </a:bodyPr>
          <a:lstStyle/>
          <a:p>
            <a:pPr algn="ctr">
              <a:lnSpc>
                <a:spcPct val="100000"/>
              </a:lnSpc>
              <a:spcBef>
                <a:spcPct val="0"/>
              </a:spcBef>
              <a:defRPr/>
            </a:pPr>
            <a:r>
              <a:rPr lang="en-US" sz="5400" b="1" dirty="0" smtClean="0">
                <a:solidFill>
                  <a:schemeClr val="tx2"/>
                </a:solidFill>
                <a:latin typeface="Arial Black" pitchFamily="34" charset="0"/>
              </a:rPr>
              <a:t>Thank You!</a:t>
            </a:r>
            <a:endParaRPr lang="en-US" sz="5400" b="1" dirty="0">
              <a:solidFill>
                <a:schemeClr val="tx2"/>
              </a:solidFill>
              <a:latin typeface="Arial Black" pitchFamily="34" charset="0"/>
            </a:endParaRPr>
          </a:p>
        </p:txBody>
      </p:sp>
      <p:sp>
        <p:nvSpPr>
          <p:cNvPr id="3"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54623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3215680" y="1772816"/>
            <a:ext cx="6912768" cy="3416320"/>
          </a:xfrm>
          <a:prstGeom prst="rect">
            <a:avLst/>
          </a:prstGeom>
          <a:noFill/>
          <a:ln>
            <a:noFill/>
          </a:ln>
          <a:effectLst/>
        </p:spPr>
        <p:txBody>
          <a:bodyPr wrap="square">
            <a:spAutoFit/>
          </a:bodyPr>
          <a:lstStyle/>
          <a:p>
            <a:pPr algn="ctr">
              <a:lnSpc>
                <a:spcPct val="100000"/>
              </a:lnSpc>
              <a:spcBef>
                <a:spcPct val="0"/>
              </a:spcBef>
              <a:defRPr/>
            </a:pPr>
            <a:r>
              <a:rPr lang="en-US" sz="5400" b="1" dirty="0" err="1" smtClean="0">
                <a:solidFill>
                  <a:schemeClr val="tx2"/>
                </a:solidFill>
                <a:latin typeface="Arial Black" pitchFamily="34" charset="0"/>
              </a:rPr>
              <a:t>BackUp</a:t>
            </a:r>
            <a:r>
              <a:rPr lang="en-US" sz="5400" b="1" dirty="0" smtClean="0">
                <a:solidFill>
                  <a:schemeClr val="tx2"/>
                </a:solidFill>
                <a:latin typeface="Arial Black" pitchFamily="34" charset="0"/>
              </a:rPr>
              <a:t> </a:t>
            </a:r>
          </a:p>
          <a:p>
            <a:pPr algn="ctr">
              <a:lnSpc>
                <a:spcPct val="100000"/>
              </a:lnSpc>
              <a:spcBef>
                <a:spcPct val="0"/>
              </a:spcBef>
              <a:defRPr/>
            </a:pPr>
            <a:endParaRPr lang="en-US" sz="5400" b="1" dirty="0">
              <a:solidFill>
                <a:schemeClr val="tx2"/>
              </a:solidFill>
              <a:latin typeface="Arial Black" pitchFamily="34" charset="0"/>
            </a:endParaRPr>
          </a:p>
          <a:p>
            <a:pPr algn="ctr">
              <a:lnSpc>
                <a:spcPct val="100000"/>
              </a:lnSpc>
              <a:spcBef>
                <a:spcPct val="0"/>
              </a:spcBef>
              <a:defRPr/>
            </a:pPr>
            <a:r>
              <a:rPr lang="en-US" sz="5400" b="1" dirty="0" smtClean="0">
                <a:solidFill>
                  <a:schemeClr val="tx2"/>
                </a:solidFill>
                <a:latin typeface="Arial Black" pitchFamily="34" charset="0"/>
              </a:rPr>
              <a:t>Digital Readout Electronics</a:t>
            </a:r>
            <a:endParaRPr lang="en-US" sz="5400" b="1" dirty="0">
              <a:solidFill>
                <a:schemeClr val="tx2"/>
              </a:solidFill>
              <a:latin typeface="Arial Black" pitchFamily="34" charset="0"/>
            </a:endParaRPr>
          </a:p>
        </p:txBody>
      </p:sp>
      <p:sp>
        <p:nvSpPr>
          <p:cNvPr id="3"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77975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HW+FW combinations</a:t>
            </a:r>
            <a:endParaRPr lang="en-US" sz="2400" b="1" dirty="0">
              <a:solidFill>
                <a:schemeClr val="tx2"/>
              </a:solidFill>
              <a:latin typeface="Arial Black" pitchFamily="34" charset="0"/>
            </a:endParaRPr>
          </a:p>
        </p:txBody>
      </p:sp>
      <p:sp>
        <p:nvSpPr>
          <p:cNvPr id="3" name="Text Box 2"/>
          <p:cNvSpPr txBox="1">
            <a:spLocks noChangeArrowheads="1"/>
          </p:cNvSpPr>
          <p:nvPr/>
        </p:nvSpPr>
        <p:spPr bwMode="auto">
          <a:xfrm>
            <a:off x="191344" y="332656"/>
            <a:ext cx="11665296"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1pPr>
            <a:lvl2pPr marL="742950" indent="-28575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2pPr>
            <a:lvl3pPr marL="11430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3pPr>
            <a:lvl4pPr marL="16002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4pPr>
            <a:lvl5pPr marL="20574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5pPr>
            <a:lvl6pPr marL="25146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6pPr>
            <a:lvl7pPr marL="29718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7pPr>
            <a:lvl8pPr marL="34290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8pPr>
            <a:lvl9pPr marL="38862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9pPr>
          </a:lstStyle>
          <a:p>
            <a:pPr marL="0" indent="0" eaLnBrk="1" hangingPunct="1">
              <a:lnSpc>
                <a:spcPct val="100000"/>
              </a:lnSpc>
              <a:spcBef>
                <a:spcPts val="1500"/>
              </a:spcBef>
              <a:buClr>
                <a:srgbClr val="003546"/>
              </a:buClr>
              <a:buSzPct val="100000"/>
            </a:pPr>
            <a:r>
              <a:rPr lang="en-US" sz="1400" b="1" dirty="0" smtClean="0">
                <a:latin typeface="Tahoma" pitchFamily="34" charset="0"/>
              </a:rPr>
              <a:t>x724/x781 + DPP-PHA</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High energy resolution </a:t>
            </a:r>
            <a:r>
              <a:rPr lang="it-IT" sz="1400" dirty="0" smtClean="0">
                <a:latin typeface="Tahoma" pitchFamily="34" charset="0"/>
              </a:rPr>
              <a:t>Gamma (and Alpha) </a:t>
            </a:r>
            <a:r>
              <a:rPr lang="en-US" sz="1400" dirty="0" smtClean="0">
                <a:latin typeface="Tahoma" pitchFamily="34" charset="0"/>
              </a:rPr>
              <a:t>Spectroscopy with </a:t>
            </a:r>
            <a:r>
              <a:rPr lang="en-US" sz="1400" dirty="0" err="1" smtClean="0">
                <a:latin typeface="Tahoma" pitchFamily="34" charset="0"/>
              </a:rPr>
              <a:t>HPGe</a:t>
            </a:r>
            <a:r>
              <a:rPr lang="en-US" sz="1400" dirty="0" smtClean="0">
                <a:latin typeface="Tahoma" pitchFamily="34" charset="0"/>
              </a:rPr>
              <a:t>, Clover and Silicon detectors</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Reads Charge Sensitive Preamps (RC or TRP) =&gt; Slow Signals (typ. 50 µs decay). No shaping amplifiers!</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Energy = Pulse Height (via Trapezoidal filter)</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No PHA histogram in HW: Time Stamped List Mode (10 ns)</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Coincidence, Anti-Coincidence, Veto, Gate, </a:t>
            </a:r>
            <a:r>
              <a:rPr lang="en-US" sz="1400" dirty="0" err="1" smtClean="0">
                <a:latin typeface="Tahoma" pitchFamily="34" charset="0"/>
              </a:rPr>
              <a:t>Neighbour</a:t>
            </a:r>
            <a:r>
              <a:rPr lang="en-US" sz="1400" dirty="0" smtClean="0">
                <a:latin typeface="Tahoma" pitchFamily="34" charset="0"/>
              </a:rPr>
              <a:t> Triggering options</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Possible to read scintillators (e.g. BGO) for Background or Anti-Compton shields</a:t>
            </a:r>
          </a:p>
          <a:p>
            <a:pPr marL="0" indent="0" eaLnBrk="1" hangingPunct="1">
              <a:lnSpc>
                <a:spcPct val="100000"/>
              </a:lnSpc>
              <a:spcBef>
                <a:spcPts val="1500"/>
              </a:spcBef>
              <a:buClr>
                <a:srgbClr val="003546"/>
              </a:buClr>
              <a:buSzPct val="100000"/>
            </a:pPr>
            <a:r>
              <a:rPr lang="en-US" sz="1400" b="1" dirty="0" smtClean="0">
                <a:latin typeface="Tahoma" pitchFamily="34" charset="0"/>
              </a:rPr>
              <a:t>x725 + </a:t>
            </a:r>
            <a:r>
              <a:rPr lang="en-US" sz="1400" b="1" dirty="0">
                <a:latin typeface="Tahoma" pitchFamily="34" charset="0"/>
              </a:rPr>
              <a:t>DPP-PHA</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Same as above, but lower cost per channel and slightly lower performance</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Better timing resolution (&lt; 1 ns) thanks to zero crossing interpolation. Even better with x730+DPP-PHA</a:t>
            </a:r>
          </a:p>
          <a:p>
            <a:pPr marL="0" indent="0" eaLnBrk="1" hangingPunct="1">
              <a:lnSpc>
                <a:spcPct val="100000"/>
              </a:lnSpc>
              <a:spcBef>
                <a:spcPts val="1500"/>
              </a:spcBef>
              <a:buClr>
                <a:srgbClr val="003546"/>
              </a:buClr>
              <a:buSzPct val="100000"/>
            </a:pPr>
            <a:r>
              <a:rPr lang="en-US" sz="1400" b="1" dirty="0" smtClean="0">
                <a:latin typeface="Tahoma" pitchFamily="34" charset="0"/>
              </a:rPr>
              <a:t>x730/x725 </a:t>
            </a:r>
            <a:r>
              <a:rPr lang="en-US" sz="1400" b="1" dirty="0">
                <a:latin typeface="Tahoma" pitchFamily="34" charset="0"/>
              </a:rPr>
              <a:t>+ </a:t>
            </a:r>
            <a:r>
              <a:rPr lang="en-US" sz="1400" b="1" dirty="0" smtClean="0">
                <a:latin typeface="Tahoma" pitchFamily="34" charset="0"/>
              </a:rPr>
              <a:t>DPP-PSD</a:t>
            </a:r>
          </a:p>
          <a:p>
            <a:pPr lvl="1" eaLnBrk="1" hangingPunct="1">
              <a:spcBef>
                <a:spcPts val="600"/>
              </a:spcBef>
              <a:buClr>
                <a:srgbClr val="003546"/>
              </a:buClr>
              <a:buSzPct val="100000"/>
              <a:buFont typeface="Tahoma" pitchFamily="34" charset="0"/>
              <a:buChar char="•"/>
            </a:pPr>
            <a:r>
              <a:rPr lang="it-IT" sz="1400" dirty="0" smtClean="0">
                <a:latin typeface="Tahoma" pitchFamily="34" charset="0"/>
              </a:rPr>
              <a:t>PMT/</a:t>
            </a:r>
            <a:r>
              <a:rPr lang="it-IT" sz="1400" dirty="0" err="1" smtClean="0">
                <a:latin typeface="Tahoma" pitchFamily="34" charset="0"/>
              </a:rPr>
              <a:t>SiPM</a:t>
            </a:r>
            <a:r>
              <a:rPr lang="it-IT" sz="1400" dirty="0" smtClean="0">
                <a:latin typeface="Tahoma" pitchFamily="34" charset="0"/>
              </a:rPr>
              <a:t> + </a:t>
            </a:r>
            <a:r>
              <a:rPr lang="it-IT" sz="1400" dirty="0" err="1" smtClean="0">
                <a:latin typeface="Tahoma" pitchFamily="34" charset="0"/>
              </a:rPr>
              <a:t>Scintillation</a:t>
            </a:r>
            <a:r>
              <a:rPr lang="it-IT" sz="1400" dirty="0" smtClean="0">
                <a:latin typeface="Tahoma" pitchFamily="34" charset="0"/>
              </a:rPr>
              <a:t> </a:t>
            </a:r>
            <a:r>
              <a:rPr lang="en-US" sz="1400" dirty="0" smtClean="0">
                <a:latin typeface="Tahoma" pitchFamily="34" charset="0"/>
              </a:rPr>
              <a:t>detectors (</a:t>
            </a:r>
            <a:r>
              <a:rPr lang="en-US" sz="1400" dirty="0" err="1" smtClean="0">
                <a:latin typeface="Tahoma" pitchFamily="34" charset="0"/>
              </a:rPr>
              <a:t>NaI</a:t>
            </a:r>
            <a:r>
              <a:rPr lang="en-US" sz="1400" dirty="0" smtClean="0">
                <a:latin typeface="Tahoma" pitchFamily="34" charset="0"/>
              </a:rPr>
              <a:t>, </a:t>
            </a:r>
            <a:r>
              <a:rPr lang="en-US" sz="1400" dirty="0" err="1" smtClean="0">
                <a:latin typeface="Tahoma" pitchFamily="34" charset="0"/>
              </a:rPr>
              <a:t>CsI</a:t>
            </a:r>
            <a:r>
              <a:rPr lang="en-US" sz="1400" dirty="0" smtClean="0">
                <a:latin typeface="Tahoma" pitchFamily="34" charset="0"/>
              </a:rPr>
              <a:t>, LaBr</a:t>
            </a:r>
            <a:r>
              <a:rPr lang="en-US" sz="1400" baseline="-25000" dirty="0" smtClean="0">
                <a:latin typeface="Tahoma" pitchFamily="34" charset="0"/>
              </a:rPr>
              <a:t>3</a:t>
            </a:r>
            <a:r>
              <a:rPr lang="en-US" sz="1400" dirty="0" smtClean="0">
                <a:latin typeface="Tahoma" pitchFamily="34" charset="0"/>
              </a:rPr>
              <a:t>, CeBr</a:t>
            </a:r>
            <a:r>
              <a:rPr lang="en-US" sz="1400" baseline="-25000" dirty="0" smtClean="0">
                <a:latin typeface="Tahoma" pitchFamily="34" charset="0"/>
              </a:rPr>
              <a:t>3</a:t>
            </a:r>
            <a:r>
              <a:rPr lang="en-US" sz="1400" dirty="0" smtClean="0">
                <a:latin typeface="Tahoma" pitchFamily="34" charset="0"/>
              </a:rPr>
              <a:t>, BaF</a:t>
            </a:r>
            <a:r>
              <a:rPr lang="en-US" sz="1400" baseline="-25000" dirty="0" smtClean="0">
                <a:latin typeface="Tahoma" pitchFamily="34" charset="0"/>
              </a:rPr>
              <a:t>2</a:t>
            </a:r>
            <a:r>
              <a:rPr lang="en-US" sz="1400" dirty="0" smtClean="0">
                <a:latin typeface="Tahoma" pitchFamily="34" charset="0"/>
              </a:rPr>
              <a:t>, </a:t>
            </a:r>
            <a:r>
              <a:rPr lang="en-US" sz="1400" dirty="0" err="1" smtClean="0">
                <a:latin typeface="Tahoma" pitchFamily="34" charset="0"/>
              </a:rPr>
              <a:t>ClyC</a:t>
            </a:r>
            <a:r>
              <a:rPr lang="en-US" sz="1400" dirty="0" smtClean="0">
                <a:latin typeface="Tahoma" pitchFamily="34" charset="0"/>
              </a:rPr>
              <a:t>, Liquid Cells, Plastic, etc…)</a:t>
            </a:r>
            <a:endParaRPr lang="en-US" sz="1400"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a:latin typeface="Tahoma" pitchFamily="34" charset="0"/>
              </a:rPr>
              <a:t>Reads </a:t>
            </a:r>
            <a:r>
              <a:rPr lang="en-US" sz="1400" dirty="0" smtClean="0">
                <a:latin typeface="Tahoma" pitchFamily="34" charset="0"/>
              </a:rPr>
              <a:t>Anode signal </a:t>
            </a:r>
            <a:r>
              <a:rPr lang="en-US" sz="1400" dirty="0">
                <a:latin typeface="Tahoma" pitchFamily="34" charset="0"/>
              </a:rPr>
              <a:t>=&gt; </a:t>
            </a:r>
            <a:r>
              <a:rPr lang="en-US" sz="1400" dirty="0" smtClean="0">
                <a:latin typeface="Tahoma" pitchFamily="34" charset="0"/>
              </a:rPr>
              <a:t>Fast signals (typ</a:t>
            </a:r>
            <a:r>
              <a:rPr lang="en-US" sz="1400" dirty="0">
                <a:latin typeface="Tahoma" pitchFamily="34" charset="0"/>
              </a:rPr>
              <a:t>. </a:t>
            </a:r>
            <a:r>
              <a:rPr lang="en-US" sz="1400" dirty="0" smtClean="0">
                <a:latin typeface="Tahoma" pitchFamily="34" charset="0"/>
              </a:rPr>
              <a:t>10/100 ns). </a:t>
            </a:r>
            <a:r>
              <a:rPr lang="en-US" sz="1400" dirty="0">
                <a:latin typeface="Tahoma" pitchFamily="34" charset="0"/>
              </a:rPr>
              <a:t>No </a:t>
            </a:r>
            <a:r>
              <a:rPr lang="en-US" sz="1400" dirty="0" smtClean="0">
                <a:latin typeface="Tahoma" pitchFamily="34" charset="0"/>
              </a:rPr>
              <a:t>CSP/shaping needed</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Energy = Charge (gated integrator). </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PSD information (e.g. N/G discrimination) via dual integral (fast and slow components)</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Digital CFD+TDC: very good timing (100 </a:t>
            </a:r>
            <a:r>
              <a:rPr lang="en-US" sz="1400" dirty="0" err="1" smtClean="0">
                <a:latin typeface="Tahoma" pitchFamily="34" charset="0"/>
              </a:rPr>
              <a:t>ps</a:t>
            </a:r>
            <a:r>
              <a:rPr lang="en-US" sz="1400" dirty="0" smtClean="0">
                <a:latin typeface="Tahoma" pitchFamily="34" charset="0"/>
              </a:rPr>
              <a:t> order of magnitude)</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List Mode with T, E, PSD</a:t>
            </a:r>
          </a:p>
          <a:p>
            <a:pPr lvl="1" eaLnBrk="1" hangingPunct="1">
              <a:spcBef>
                <a:spcPts val="600"/>
              </a:spcBef>
              <a:buClr>
                <a:srgbClr val="003546"/>
              </a:buClr>
              <a:buSzPct val="100000"/>
              <a:buFont typeface="Tahoma" pitchFamily="34" charset="0"/>
              <a:buChar char="•"/>
            </a:pPr>
            <a:r>
              <a:rPr lang="en-US" sz="1400" dirty="0">
                <a:latin typeface="Tahoma" pitchFamily="34" charset="0"/>
              </a:rPr>
              <a:t>Coincidence, Anti-Coincidence, Veto, </a:t>
            </a:r>
            <a:r>
              <a:rPr lang="en-US" sz="1400" dirty="0" smtClean="0">
                <a:latin typeface="Tahoma" pitchFamily="34" charset="0"/>
              </a:rPr>
              <a:t>Gate (with some restrictions due to channel pairing)</a:t>
            </a:r>
            <a:endParaRPr lang="en-US" sz="1400" dirty="0">
              <a:latin typeface="Tahoma" pitchFamily="34" charset="0"/>
            </a:endParaRPr>
          </a:p>
          <a:p>
            <a:pPr marL="0" indent="0" eaLnBrk="1" hangingPunct="1">
              <a:lnSpc>
                <a:spcPct val="100000"/>
              </a:lnSpc>
              <a:spcBef>
                <a:spcPts val="1500"/>
              </a:spcBef>
              <a:buClr>
                <a:srgbClr val="003546"/>
              </a:buClr>
              <a:buSzPct val="100000"/>
            </a:pPr>
            <a:r>
              <a:rPr lang="en-US" sz="1400" b="1" dirty="0" smtClean="0">
                <a:latin typeface="Tahoma" pitchFamily="34" charset="0"/>
              </a:rPr>
              <a:t>x751 </a:t>
            </a:r>
            <a:r>
              <a:rPr lang="en-US" sz="1400" b="1" dirty="0">
                <a:latin typeface="Tahoma" pitchFamily="34" charset="0"/>
              </a:rPr>
              <a:t>+ </a:t>
            </a:r>
            <a:r>
              <a:rPr lang="en-US" sz="1400" b="1" dirty="0" smtClean="0">
                <a:latin typeface="Tahoma" pitchFamily="34" charset="0"/>
              </a:rPr>
              <a:t>DPP-PSD</a:t>
            </a:r>
            <a:endParaRPr lang="en-US" sz="1400" b="1"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a:latin typeface="Tahoma" pitchFamily="34" charset="0"/>
              </a:rPr>
              <a:t>Same as above, but </a:t>
            </a:r>
            <a:r>
              <a:rPr lang="en-US" sz="1400" dirty="0" smtClean="0">
                <a:latin typeface="Tahoma" pitchFamily="34" charset="0"/>
              </a:rPr>
              <a:t>higher cost, lower Energy/PSD performance, better timing performance, better temperature stability</a:t>
            </a:r>
            <a:endParaRPr lang="en-US" sz="1400"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No channel pairing</a:t>
            </a:r>
          </a:p>
          <a:p>
            <a:pPr marL="457200" lvl="1" indent="0" eaLnBrk="1" hangingPunct="1">
              <a:spcBef>
                <a:spcPts val="600"/>
              </a:spcBef>
              <a:buClr>
                <a:srgbClr val="003546"/>
              </a:buClr>
              <a:buSzPct val="100000"/>
            </a:pPr>
            <a:endParaRPr lang="en-US" dirty="0" smtClean="0">
              <a:latin typeface="Tahoma" pitchFamily="34" charset="0"/>
            </a:endParaRPr>
          </a:p>
          <a:p>
            <a:pPr lvl="1" eaLnBrk="1" hangingPunct="1">
              <a:spcBef>
                <a:spcPts val="600"/>
              </a:spcBef>
              <a:buClr>
                <a:srgbClr val="003546"/>
              </a:buClr>
              <a:buSzPct val="100000"/>
              <a:buFont typeface="Tahoma" pitchFamily="34" charset="0"/>
              <a:buChar char="•"/>
            </a:pPr>
            <a:endParaRPr lang="en-US" dirty="0">
              <a:latin typeface="Tahoma" pitchFamily="34" charset="0"/>
            </a:endParaRPr>
          </a:p>
          <a:p>
            <a:pPr eaLnBrk="1" hangingPunct="1">
              <a:lnSpc>
                <a:spcPct val="100000"/>
              </a:lnSpc>
              <a:spcBef>
                <a:spcPts val="1500"/>
              </a:spcBef>
              <a:buClr>
                <a:srgbClr val="003546"/>
              </a:buClr>
              <a:buSzPct val="100000"/>
              <a:buFont typeface="Tahoma" pitchFamily="34" charset="0"/>
              <a:buChar char="•"/>
            </a:pPr>
            <a:endParaRPr lang="en-US" b="1" dirty="0">
              <a:latin typeface="Tahoma" pitchFamily="34" charset="0"/>
            </a:endParaRPr>
          </a:p>
          <a:p>
            <a:pPr lvl="1" eaLnBrk="1" hangingPunct="1">
              <a:spcBef>
                <a:spcPts val="600"/>
              </a:spcBef>
              <a:buClr>
                <a:srgbClr val="003546"/>
              </a:buClr>
              <a:buSzPct val="100000"/>
              <a:buFont typeface="Tahoma" pitchFamily="34" charset="0"/>
              <a:buChar char="•"/>
            </a:pPr>
            <a:endParaRPr lang="en-US" dirty="0">
              <a:latin typeface="Tahoma" pitchFamily="34" charset="0"/>
            </a:endParaRPr>
          </a:p>
        </p:txBody>
      </p:sp>
      <p:sp>
        <p:nvSpPr>
          <p:cNvPr id="4"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504569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HW+FW combinations</a:t>
            </a:r>
            <a:endParaRPr lang="en-US" sz="2400" b="1" dirty="0">
              <a:solidFill>
                <a:schemeClr val="tx2"/>
              </a:solidFill>
              <a:latin typeface="Arial Black" pitchFamily="34" charset="0"/>
            </a:endParaRPr>
          </a:p>
        </p:txBody>
      </p:sp>
      <p:sp>
        <p:nvSpPr>
          <p:cNvPr id="3" name="Text Box 2"/>
          <p:cNvSpPr txBox="1">
            <a:spLocks noChangeArrowheads="1"/>
          </p:cNvSpPr>
          <p:nvPr/>
        </p:nvSpPr>
        <p:spPr bwMode="auto">
          <a:xfrm>
            <a:off x="191344" y="434280"/>
            <a:ext cx="11665296" cy="63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1pPr>
            <a:lvl2pPr marL="742950" indent="-28575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2pPr>
            <a:lvl3pPr marL="11430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3pPr>
            <a:lvl4pPr marL="16002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4pPr>
            <a:lvl5pPr marL="20574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5pPr>
            <a:lvl6pPr marL="25146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6pPr>
            <a:lvl7pPr marL="29718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7pPr>
            <a:lvl8pPr marL="34290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8pPr>
            <a:lvl9pPr marL="38862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9pPr>
          </a:lstStyle>
          <a:p>
            <a:pPr marL="0" indent="0" eaLnBrk="1" hangingPunct="1">
              <a:lnSpc>
                <a:spcPct val="100000"/>
              </a:lnSpc>
              <a:spcBef>
                <a:spcPts val="1500"/>
              </a:spcBef>
              <a:buClr>
                <a:srgbClr val="003546"/>
              </a:buClr>
              <a:buSzPct val="100000"/>
            </a:pPr>
            <a:r>
              <a:rPr lang="en-US" sz="1400" b="1" dirty="0" smtClean="0">
                <a:latin typeface="Tahoma" pitchFamily="34" charset="0"/>
              </a:rPr>
              <a:t>x740 + DPP-QDC</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64 input, 4k MCA</a:t>
            </a:r>
            <a:endParaRPr lang="en-US" sz="1400"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Low energy resolution </a:t>
            </a:r>
            <a:r>
              <a:rPr lang="it-IT" sz="1400" dirty="0" smtClean="0">
                <a:latin typeface="Tahoma" pitchFamily="34" charset="0"/>
              </a:rPr>
              <a:t>Gamma </a:t>
            </a:r>
            <a:r>
              <a:rPr lang="en-US" sz="1400" dirty="0" smtClean="0">
                <a:latin typeface="Tahoma" pitchFamily="34" charset="0"/>
              </a:rPr>
              <a:t>Spectroscopy with </a:t>
            </a:r>
            <a:r>
              <a:rPr lang="en-US" sz="1400" dirty="0">
                <a:latin typeface="Tahoma" pitchFamily="34" charset="0"/>
              </a:rPr>
              <a:t>scintillators (</a:t>
            </a:r>
            <a:r>
              <a:rPr lang="en-US" sz="1400" dirty="0" err="1">
                <a:latin typeface="Tahoma" pitchFamily="34" charset="0"/>
              </a:rPr>
              <a:t>NaI</a:t>
            </a:r>
            <a:r>
              <a:rPr lang="en-US" sz="1400" dirty="0">
                <a:latin typeface="Tahoma" pitchFamily="34" charset="0"/>
              </a:rPr>
              <a:t>, </a:t>
            </a:r>
            <a:r>
              <a:rPr lang="en-US" sz="1400" dirty="0" err="1">
                <a:latin typeface="Tahoma" pitchFamily="34" charset="0"/>
              </a:rPr>
              <a:t>CsI</a:t>
            </a:r>
            <a:r>
              <a:rPr lang="en-US" sz="1400" dirty="0">
                <a:latin typeface="Tahoma" pitchFamily="34" charset="0"/>
              </a:rPr>
              <a:t>, </a:t>
            </a:r>
            <a:r>
              <a:rPr lang="en-US" sz="1400" dirty="0" smtClean="0">
                <a:latin typeface="Tahoma" pitchFamily="34" charset="0"/>
              </a:rPr>
              <a:t>LaBr</a:t>
            </a:r>
            <a:r>
              <a:rPr lang="en-US" sz="1400" baseline="-25000" dirty="0" smtClean="0">
                <a:latin typeface="Tahoma" pitchFamily="34" charset="0"/>
              </a:rPr>
              <a:t>3 </a:t>
            </a:r>
            <a:r>
              <a:rPr lang="en-US" sz="1400" dirty="0" smtClean="0">
                <a:latin typeface="Tahoma" pitchFamily="34" charset="0"/>
              </a:rPr>
              <a:t>…)</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Can read direct anode from PMT or shaped signals from CSP (e.g. array of Position Sensitive Gas Tubes)</a:t>
            </a:r>
          </a:p>
          <a:p>
            <a:pPr lvl="1" eaLnBrk="1" hangingPunct="1">
              <a:spcBef>
                <a:spcPts val="600"/>
              </a:spcBef>
              <a:buClr>
                <a:srgbClr val="003546"/>
              </a:buClr>
              <a:buSzPct val="100000"/>
              <a:buFont typeface="Tahoma" pitchFamily="34" charset="0"/>
              <a:buChar char="•"/>
            </a:pPr>
            <a:r>
              <a:rPr lang="en-US" sz="1400" dirty="0">
                <a:latin typeface="Tahoma" pitchFamily="34" charset="0"/>
              </a:rPr>
              <a:t>Energy = Charge (gated integrator</a:t>
            </a:r>
            <a:r>
              <a:rPr lang="en-US" sz="1400" dirty="0" smtClean="0">
                <a:latin typeface="Tahoma" pitchFamily="34" charset="0"/>
              </a:rPr>
              <a:t>). List </a:t>
            </a:r>
            <a:r>
              <a:rPr lang="en-US" sz="1400" dirty="0">
                <a:latin typeface="Tahoma" pitchFamily="34" charset="0"/>
              </a:rPr>
              <a:t>Mode with </a:t>
            </a:r>
            <a:r>
              <a:rPr lang="en-US" sz="1400" dirty="0" smtClean="0">
                <a:latin typeface="Tahoma" pitchFamily="34" charset="0"/>
              </a:rPr>
              <a:t>T</a:t>
            </a:r>
            <a:r>
              <a:rPr lang="en-US" sz="1400" dirty="0">
                <a:latin typeface="Tahoma" pitchFamily="34" charset="0"/>
              </a:rPr>
              <a:t> </a:t>
            </a:r>
            <a:r>
              <a:rPr lang="en-US" sz="1400" dirty="0" smtClean="0">
                <a:latin typeface="Tahoma" pitchFamily="34" charset="0"/>
              </a:rPr>
              <a:t>+ Q</a:t>
            </a:r>
            <a:endParaRPr lang="en-US" sz="1400"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64 self-triggering independent channels</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8 channel grouping: limited capabilities to implement coincidences and complex trigger logic</a:t>
            </a:r>
            <a:endParaRPr lang="en-US" sz="1400" dirty="0">
              <a:latin typeface="Tahoma" pitchFamily="34" charset="0"/>
            </a:endParaRPr>
          </a:p>
          <a:p>
            <a:pPr marL="0" indent="0" eaLnBrk="1" hangingPunct="1">
              <a:lnSpc>
                <a:spcPct val="100000"/>
              </a:lnSpc>
              <a:spcBef>
                <a:spcPts val="1500"/>
              </a:spcBef>
              <a:buClr>
                <a:srgbClr val="003546"/>
              </a:buClr>
              <a:buSzPct val="100000"/>
            </a:pPr>
            <a:r>
              <a:rPr lang="en-US" sz="1400" b="1" dirty="0" smtClean="0">
                <a:latin typeface="Tahoma" pitchFamily="34" charset="0"/>
              </a:rPr>
              <a:t>x725/x730/x751 + ZLE</a:t>
            </a:r>
            <a:endParaRPr lang="en-US" sz="1400" b="1"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Waveform recording with zero suppression/data reduction. Typically used for neutrino/dark matter experiments</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Triggered acquisition (typ. from beam or from dedicated trigger detector)</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Trigger-less </a:t>
            </a:r>
            <a:r>
              <a:rPr lang="en-US" sz="1400" dirty="0">
                <a:latin typeface="Tahoma" pitchFamily="34" charset="0"/>
              </a:rPr>
              <a:t>acquisition: </a:t>
            </a:r>
            <a:r>
              <a:rPr lang="en-US" sz="1400" dirty="0" smtClean="0">
                <a:latin typeface="Tahoma" pitchFamily="34" charset="0"/>
              </a:rPr>
              <a:t>one channel fired above trigger threshold (high) =&gt; all channels acquire and apply ZLE with low threshold</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Simultaneous acquisition on all channels. Common time stamp: 1 trigger = 1 event</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No algorithms for energy, PSD…</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ZLE available for x724 and x720 too, but readout is slow (high dead time)</a:t>
            </a:r>
          </a:p>
          <a:p>
            <a:pPr marL="0" indent="0" eaLnBrk="1" hangingPunct="1">
              <a:lnSpc>
                <a:spcPct val="100000"/>
              </a:lnSpc>
              <a:spcBef>
                <a:spcPts val="1500"/>
              </a:spcBef>
              <a:buClr>
                <a:srgbClr val="003546"/>
              </a:buClr>
              <a:buSzPct val="100000"/>
            </a:pPr>
            <a:r>
              <a:rPr lang="en-US" sz="1400" b="1" dirty="0" smtClean="0">
                <a:latin typeface="Tahoma" pitchFamily="34" charset="0"/>
              </a:rPr>
              <a:t>x725/x730/x724 </a:t>
            </a:r>
            <a:r>
              <a:rPr lang="en-US" sz="1400" b="1" dirty="0">
                <a:latin typeface="Tahoma" pitchFamily="34" charset="0"/>
              </a:rPr>
              <a:t>+ </a:t>
            </a:r>
            <a:r>
              <a:rPr lang="en-US" sz="1400" b="1" dirty="0" smtClean="0">
                <a:latin typeface="Tahoma" pitchFamily="34" charset="0"/>
              </a:rPr>
              <a:t>DAW</a:t>
            </a:r>
            <a:endParaRPr lang="en-US" sz="1400" b="1"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a:latin typeface="Tahoma" pitchFamily="34" charset="0"/>
              </a:rPr>
              <a:t>Waveform recording with </a:t>
            </a:r>
            <a:r>
              <a:rPr lang="en-US" sz="1400" dirty="0" smtClean="0">
                <a:latin typeface="Tahoma" pitchFamily="34" charset="0"/>
              </a:rPr>
              <a:t>dynamically adapted acquisition window. </a:t>
            </a:r>
            <a:r>
              <a:rPr lang="en-US" sz="1400" dirty="0">
                <a:latin typeface="Tahoma" pitchFamily="34" charset="0"/>
              </a:rPr>
              <a:t>Typically used for </a:t>
            </a:r>
            <a:r>
              <a:rPr lang="en-US" sz="1400" dirty="0" smtClean="0">
                <a:latin typeface="Tahoma" pitchFamily="34" charset="0"/>
              </a:rPr>
              <a:t>dark </a:t>
            </a:r>
            <a:r>
              <a:rPr lang="en-US" sz="1400" dirty="0">
                <a:latin typeface="Tahoma" pitchFamily="34" charset="0"/>
              </a:rPr>
              <a:t>matter experiments</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Trigger-less </a:t>
            </a:r>
            <a:r>
              <a:rPr lang="en-US" sz="1400" dirty="0">
                <a:latin typeface="Tahoma" pitchFamily="34" charset="0"/>
              </a:rPr>
              <a:t>acquisition: </a:t>
            </a:r>
            <a:r>
              <a:rPr lang="en-US" sz="1400" dirty="0" smtClean="0">
                <a:latin typeface="Tahoma" pitchFamily="34" charset="0"/>
              </a:rPr>
              <a:t>independent self-triggering channels</a:t>
            </a:r>
            <a:endParaRPr lang="en-US" sz="1400"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Provides time stamp + waveform of variable length</a:t>
            </a:r>
            <a:endParaRPr lang="en-US" sz="1400" dirty="0">
              <a:latin typeface="Tahoma" pitchFamily="34" charset="0"/>
            </a:endParaRPr>
          </a:p>
          <a:p>
            <a:pPr lvl="1" eaLnBrk="1" hangingPunct="1">
              <a:spcBef>
                <a:spcPts val="600"/>
              </a:spcBef>
              <a:buClr>
                <a:srgbClr val="003546"/>
              </a:buClr>
              <a:buSzPct val="100000"/>
              <a:buFont typeface="Tahoma" pitchFamily="34" charset="0"/>
              <a:buChar char="•"/>
            </a:pPr>
            <a:r>
              <a:rPr lang="en-US" sz="1400" dirty="0">
                <a:latin typeface="Tahoma" pitchFamily="34" charset="0"/>
              </a:rPr>
              <a:t>No algorithms for energy, PSD</a:t>
            </a:r>
            <a:r>
              <a:rPr lang="en-US" sz="1400" dirty="0" smtClean="0">
                <a:latin typeface="Tahoma" pitchFamily="34" charset="0"/>
              </a:rPr>
              <a:t>…</a:t>
            </a:r>
          </a:p>
          <a:p>
            <a:pPr lvl="1" eaLnBrk="1" hangingPunct="1">
              <a:spcBef>
                <a:spcPts val="600"/>
              </a:spcBef>
              <a:buClr>
                <a:srgbClr val="003546"/>
              </a:buClr>
              <a:buSzPct val="100000"/>
              <a:buFont typeface="Tahoma" pitchFamily="34" charset="0"/>
              <a:buChar char="•"/>
            </a:pPr>
            <a:r>
              <a:rPr lang="en-US" sz="1400" dirty="0" smtClean="0">
                <a:latin typeface="Tahoma" pitchFamily="34" charset="0"/>
              </a:rPr>
              <a:t>Event building in SW </a:t>
            </a:r>
          </a:p>
          <a:p>
            <a:pPr marL="457200" lvl="1" indent="0" eaLnBrk="1" hangingPunct="1">
              <a:spcBef>
                <a:spcPts val="600"/>
              </a:spcBef>
              <a:buClr>
                <a:srgbClr val="003546"/>
              </a:buClr>
              <a:buSzPct val="100000"/>
            </a:pPr>
            <a:endParaRPr lang="en-US" dirty="0" smtClean="0">
              <a:latin typeface="Tahoma" pitchFamily="34" charset="0"/>
            </a:endParaRPr>
          </a:p>
          <a:p>
            <a:pPr lvl="1" eaLnBrk="1" hangingPunct="1">
              <a:spcBef>
                <a:spcPts val="600"/>
              </a:spcBef>
              <a:buClr>
                <a:srgbClr val="003546"/>
              </a:buClr>
              <a:buSzPct val="100000"/>
              <a:buFont typeface="Tahoma" pitchFamily="34" charset="0"/>
              <a:buChar char="•"/>
            </a:pPr>
            <a:endParaRPr lang="en-US" dirty="0">
              <a:latin typeface="Tahoma" pitchFamily="34" charset="0"/>
            </a:endParaRPr>
          </a:p>
          <a:p>
            <a:pPr eaLnBrk="1" hangingPunct="1">
              <a:lnSpc>
                <a:spcPct val="100000"/>
              </a:lnSpc>
              <a:spcBef>
                <a:spcPts val="1500"/>
              </a:spcBef>
              <a:buClr>
                <a:srgbClr val="003546"/>
              </a:buClr>
              <a:buSzPct val="100000"/>
              <a:buFont typeface="Tahoma" pitchFamily="34" charset="0"/>
              <a:buChar char="•"/>
            </a:pPr>
            <a:endParaRPr lang="en-US" b="1" dirty="0">
              <a:latin typeface="Tahoma" pitchFamily="34" charset="0"/>
            </a:endParaRPr>
          </a:p>
          <a:p>
            <a:pPr lvl="1" eaLnBrk="1" hangingPunct="1">
              <a:spcBef>
                <a:spcPts val="600"/>
              </a:spcBef>
              <a:buClr>
                <a:srgbClr val="003546"/>
              </a:buClr>
              <a:buSzPct val="100000"/>
              <a:buFont typeface="Tahoma" pitchFamily="34" charset="0"/>
              <a:buChar char="•"/>
            </a:pPr>
            <a:endParaRPr lang="en-US" dirty="0">
              <a:latin typeface="Tahoma" pitchFamily="34" charset="0"/>
            </a:endParaRPr>
          </a:p>
        </p:txBody>
      </p:sp>
      <p:sp>
        <p:nvSpPr>
          <p:cNvPr id="4"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66549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Readout interfaces</a:t>
            </a:r>
          </a:p>
        </p:txBody>
      </p:sp>
      <p:sp>
        <p:nvSpPr>
          <p:cNvPr id="3" name="Text Box 2"/>
          <p:cNvSpPr txBox="1">
            <a:spLocks noChangeArrowheads="1"/>
          </p:cNvSpPr>
          <p:nvPr/>
        </p:nvSpPr>
        <p:spPr bwMode="auto">
          <a:xfrm>
            <a:off x="335360" y="476672"/>
            <a:ext cx="10945216"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1pPr>
            <a:lvl2pPr marL="742950" indent="-28575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2pPr>
            <a:lvl3pPr marL="11430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3pPr>
            <a:lvl4pPr marL="16002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4pPr>
            <a:lvl5pPr marL="20574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5pPr>
            <a:lvl6pPr marL="25146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6pPr>
            <a:lvl7pPr marL="29718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7pPr>
            <a:lvl8pPr marL="34290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8pPr>
            <a:lvl9pPr marL="38862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9pPr>
          </a:lstStyle>
          <a:p>
            <a:pPr marL="0" indent="0" eaLnBrk="1" hangingPunct="1">
              <a:lnSpc>
                <a:spcPct val="100000"/>
              </a:lnSpc>
              <a:spcBef>
                <a:spcPts val="1500"/>
              </a:spcBef>
              <a:buClr>
                <a:srgbClr val="003546"/>
              </a:buClr>
              <a:buSzPct val="100000"/>
            </a:pPr>
            <a:r>
              <a:rPr lang="en-US" b="1" dirty="0" smtClean="0">
                <a:latin typeface="Tahoma" pitchFamily="34" charset="0"/>
              </a:rPr>
              <a:t>Optical Link (CONET 2)</a:t>
            </a:r>
          </a:p>
          <a:p>
            <a:pPr lvl="1" eaLnBrk="1" hangingPunct="1">
              <a:spcBef>
                <a:spcPts val="600"/>
              </a:spcBef>
              <a:buClr>
                <a:srgbClr val="003546"/>
              </a:buClr>
              <a:buSzPct val="100000"/>
              <a:buFont typeface="Tahoma" pitchFamily="34" charset="0"/>
              <a:buChar char="•"/>
            </a:pPr>
            <a:r>
              <a:rPr lang="en-US" dirty="0" smtClean="0">
                <a:latin typeface="Tahoma" pitchFamily="34" charset="0"/>
              </a:rPr>
              <a:t>Requires a </a:t>
            </a:r>
            <a:r>
              <a:rPr lang="en-US" dirty="0" err="1" smtClean="0">
                <a:latin typeface="Tahoma" pitchFamily="34" charset="0"/>
              </a:rPr>
              <a:t>PCIe</a:t>
            </a:r>
            <a:r>
              <a:rPr lang="en-US" dirty="0" smtClean="0">
                <a:latin typeface="Tahoma" pitchFamily="34" charset="0"/>
              </a:rPr>
              <a:t> card in the host PC (A3818); can read up to 32 boards (up to 2048 channels)</a:t>
            </a:r>
          </a:p>
          <a:p>
            <a:pPr lvl="1" eaLnBrk="1" hangingPunct="1">
              <a:spcBef>
                <a:spcPts val="600"/>
              </a:spcBef>
              <a:buClr>
                <a:srgbClr val="003546"/>
              </a:buClr>
              <a:buSzPct val="100000"/>
              <a:buFont typeface="Tahoma" pitchFamily="34" charset="0"/>
              <a:buChar char="•"/>
            </a:pPr>
            <a:r>
              <a:rPr lang="en-US" dirty="0" smtClean="0">
                <a:latin typeface="Tahoma" pitchFamily="34" charset="0"/>
              </a:rPr>
              <a:t>80 MB/s per board </a:t>
            </a:r>
            <a:r>
              <a:rPr lang="en-US" dirty="0" smtClean="0">
                <a:latin typeface="Tahoma" pitchFamily="34" charset="0"/>
                <a:sym typeface="Symbol"/>
              </a:rPr>
              <a:t> a</a:t>
            </a:r>
            <a:r>
              <a:rPr lang="en-US" dirty="0" smtClean="0">
                <a:latin typeface="Tahoma" pitchFamily="34" charset="0"/>
              </a:rPr>
              <a:t>ggregate bandwidth = 320 MB/s</a:t>
            </a:r>
          </a:p>
          <a:p>
            <a:pPr lvl="1" eaLnBrk="1" hangingPunct="1">
              <a:spcBef>
                <a:spcPts val="600"/>
              </a:spcBef>
              <a:buClr>
                <a:srgbClr val="003546"/>
              </a:buClr>
              <a:buSzPct val="100000"/>
              <a:buFont typeface="Tahoma" pitchFamily="34" charset="0"/>
              <a:buChar char="•"/>
            </a:pPr>
            <a:r>
              <a:rPr lang="en-US" dirty="0" smtClean="0">
                <a:latin typeface="Tahoma" pitchFamily="34" charset="0"/>
              </a:rPr>
              <a:t>Low and predictable latency (typ. ~10 µs)</a:t>
            </a:r>
          </a:p>
          <a:p>
            <a:pPr lvl="1" eaLnBrk="1" hangingPunct="1">
              <a:spcBef>
                <a:spcPts val="600"/>
              </a:spcBef>
              <a:buClr>
                <a:srgbClr val="003546"/>
              </a:buClr>
              <a:buSzPct val="100000"/>
              <a:buFont typeface="Tahoma" pitchFamily="34" charset="0"/>
              <a:buChar char="•"/>
            </a:pPr>
            <a:r>
              <a:rPr lang="en-US" dirty="0" smtClean="0">
                <a:latin typeface="Tahoma" pitchFamily="34" charset="0"/>
              </a:rPr>
              <a:t>Galvanic isolation</a:t>
            </a:r>
          </a:p>
          <a:p>
            <a:pPr lvl="1" eaLnBrk="1" hangingPunct="1">
              <a:spcBef>
                <a:spcPts val="600"/>
              </a:spcBef>
              <a:buClr>
                <a:srgbClr val="003546"/>
              </a:buClr>
              <a:buSzPct val="100000"/>
              <a:buFont typeface="Tahoma" pitchFamily="34" charset="0"/>
              <a:buChar char="•"/>
            </a:pPr>
            <a:r>
              <a:rPr lang="en-US" dirty="0" smtClean="0">
                <a:latin typeface="Tahoma" pitchFamily="34" charset="0"/>
              </a:rPr>
              <a:t>Possible upgrade to ~300 MB/s (?) in the future</a:t>
            </a:r>
            <a:endParaRPr lang="en-US" sz="1400" dirty="0" smtClean="0">
              <a:latin typeface="Tahoma" pitchFamily="34" charset="0"/>
            </a:endParaRPr>
          </a:p>
          <a:p>
            <a:pPr marL="0" indent="0" eaLnBrk="1" hangingPunct="1">
              <a:lnSpc>
                <a:spcPct val="100000"/>
              </a:lnSpc>
              <a:spcBef>
                <a:spcPts val="1500"/>
              </a:spcBef>
              <a:buClr>
                <a:srgbClr val="003546"/>
              </a:buClr>
              <a:buSzPct val="100000"/>
            </a:pPr>
            <a:r>
              <a:rPr lang="en-US" b="1" dirty="0" smtClean="0">
                <a:latin typeface="Tahoma" pitchFamily="34" charset="0"/>
              </a:rPr>
              <a:t>USB 2.0</a:t>
            </a:r>
          </a:p>
          <a:p>
            <a:pPr lvl="1" eaLnBrk="1" hangingPunct="1">
              <a:spcBef>
                <a:spcPts val="600"/>
              </a:spcBef>
              <a:buClr>
                <a:srgbClr val="003546"/>
              </a:buClr>
              <a:buSzPct val="100000"/>
              <a:buFont typeface="Tahoma" pitchFamily="34" charset="0"/>
              <a:buChar char="•"/>
            </a:pPr>
            <a:r>
              <a:rPr lang="en-US" dirty="0" smtClean="0">
                <a:latin typeface="Tahoma" pitchFamily="34" charset="0"/>
              </a:rPr>
              <a:t>No external hardware required, plug and play</a:t>
            </a:r>
          </a:p>
          <a:p>
            <a:pPr lvl="1" eaLnBrk="1" hangingPunct="1">
              <a:spcBef>
                <a:spcPts val="600"/>
              </a:spcBef>
              <a:buClr>
                <a:srgbClr val="003546"/>
              </a:buClr>
              <a:buSzPct val="100000"/>
              <a:buFont typeface="Tahoma" pitchFamily="34" charset="0"/>
              <a:buChar char="•"/>
            </a:pPr>
            <a:r>
              <a:rPr lang="en-US" dirty="0" smtClean="0">
                <a:latin typeface="Tahoma" pitchFamily="34" charset="0"/>
              </a:rPr>
              <a:t>30 MB/s per board </a:t>
            </a:r>
          </a:p>
          <a:p>
            <a:pPr lvl="1" eaLnBrk="1" hangingPunct="1">
              <a:spcBef>
                <a:spcPts val="600"/>
              </a:spcBef>
              <a:buClr>
                <a:srgbClr val="003546"/>
              </a:buClr>
              <a:buSzPct val="100000"/>
              <a:buFont typeface="Tahoma" pitchFamily="34" charset="0"/>
              <a:buChar char="•"/>
            </a:pPr>
            <a:r>
              <a:rPr lang="en-US" dirty="0" smtClean="0">
                <a:latin typeface="Tahoma" pitchFamily="34" charset="0"/>
              </a:rPr>
              <a:t>Upgrade to USB 3.0 in the next generation digitizers</a:t>
            </a:r>
          </a:p>
          <a:p>
            <a:pPr marL="0" indent="0" eaLnBrk="1" hangingPunct="1">
              <a:lnSpc>
                <a:spcPct val="100000"/>
              </a:lnSpc>
              <a:spcBef>
                <a:spcPts val="1500"/>
              </a:spcBef>
              <a:buClr>
                <a:srgbClr val="003546"/>
              </a:buClr>
              <a:buSzPct val="100000"/>
            </a:pPr>
            <a:r>
              <a:rPr lang="en-US" b="1" dirty="0" smtClean="0">
                <a:latin typeface="Tahoma" pitchFamily="34" charset="0"/>
              </a:rPr>
              <a:t>Ethernet</a:t>
            </a:r>
          </a:p>
          <a:p>
            <a:pPr lvl="1" eaLnBrk="1" hangingPunct="1">
              <a:spcBef>
                <a:spcPts val="600"/>
              </a:spcBef>
              <a:buClr>
                <a:srgbClr val="003546"/>
              </a:buClr>
              <a:buSzPct val="100000"/>
              <a:buFont typeface="Tahoma" pitchFamily="34" charset="0"/>
              <a:buChar char="•"/>
            </a:pPr>
            <a:r>
              <a:rPr lang="en-US" dirty="0" smtClean="0">
                <a:latin typeface="Tahoma" pitchFamily="34" charset="0"/>
              </a:rPr>
              <a:t>Only supported by MCAs (DT5770, Hexagon, Gamma-Stream)</a:t>
            </a:r>
          </a:p>
          <a:p>
            <a:pPr lvl="1" eaLnBrk="1" hangingPunct="1">
              <a:spcBef>
                <a:spcPts val="600"/>
              </a:spcBef>
              <a:buClr>
                <a:srgbClr val="003546"/>
              </a:buClr>
              <a:buSzPct val="100000"/>
              <a:buFont typeface="Tahoma" pitchFamily="34" charset="0"/>
              <a:buChar char="•"/>
            </a:pPr>
            <a:r>
              <a:rPr lang="en-US" dirty="0" smtClean="0">
                <a:latin typeface="Tahoma" pitchFamily="34" charset="0"/>
              </a:rPr>
              <a:t>Will be supported (up to 10 </a:t>
            </a:r>
            <a:r>
              <a:rPr lang="en-US" dirty="0" err="1" smtClean="0">
                <a:latin typeface="Tahoma" pitchFamily="34" charset="0"/>
              </a:rPr>
              <a:t>Gbps</a:t>
            </a:r>
            <a:r>
              <a:rPr lang="en-US" dirty="0" smtClean="0">
                <a:latin typeface="Tahoma" pitchFamily="34" charset="0"/>
              </a:rPr>
              <a:t>) in the next generation digitizers </a:t>
            </a:r>
          </a:p>
          <a:p>
            <a:pPr marL="0" indent="0" eaLnBrk="1" hangingPunct="1">
              <a:lnSpc>
                <a:spcPct val="100000"/>
              </a:lnSpc>
              <a:spcBef>
                <a:spcPts val="1500"/>
              </a:spcBef>
              <a:buClr>
                <a:srgbClr val="003546"/>
              </a:buClr>
              <a:buSzPct val="100000"/>
            </a:pPr>
            <a:r>
              <a:rPr lang="en-US" b="1" dirty="0" smtClean="0">
                <a:latin typeface="Tahoma" pitchFamily="34" charset="0"/>
              </a:rPr>
              <a:t>VME</a:t>
            </a:r>
          </a:p>
          <a:p>
            <a:pPr lvl="1" eaLnBrk="1" hangingPunct="1">
              <a:spcBef>
                <a:spcPts val="600"/>
              </a:spcBef>
              <a:buClr>
                <a:srgbClr val="003546"/>
              </a:buClr>
              <a:buSzPct val="100000"/>
              <a:buFont typeface="Tahoma" pitchFamily="34" charset="0"/>
              <a:buChar char="•"/>
            </a:pPr>
            <a:r>
              <a:rPr lang="en-US" dirty="0" smtClean="0">
                <a:latin typeface="Tahoma" pitchFamily="34" charset="0"/>
              </a:rPr>
              <a:t>up to 200 MB/s in 2eSST mode (Bandwidth shared between boards in the crate)</a:t>
            </a:r>
          </a:p>
          <a:p>
            <a:pPr lvl="1" eaLnBrk="1" hangingPunct="1">
              <a:spcBef>
                <a:spcPts val="600"/>
              </a:spcBef>
              <a:buClr>
                <a:srgbClr val="003546"/>
              </a:buClr>
              <a:buSzPct val="100000"/>
              <a:buFont typeface="Tahoma" pitchFamily="34" charset="0"/>
              <a:buChar char="•"/>
            </a:pPr>
            <a:r>
              <a:rPr lang="en-US" dirty="0" smtClean="0">
                <a:latin typeface="Tahoma" pitchFamily="34" charset="0"/>
              </a:rPr>
              <a:t>SBC required for 2eSST; PCI bridges A3818/V2718 support BLT/MBLT only (up to 80 MB/s)</a:t>
            </a:r>
          </a:p>
          <a:p>
            <a:pPr lvl="1" eaLnBrk="1" hangingPunct="1">
              <a:spcBef>
                <a:spcPts val="600"/>
              </a:spcBef>
              <a:buClr>
                <a:srgbClr val="003546"/>
              </a:buClr>
              <a:buSzPct val="100000"/>
              <a:buFont typeface="Tahoma" pitchFamily="34" charset="0"/>
              <a:buChar char="•"/>
            </a:pPr>
            <a:r>
              <a:rPr lang="en-US" b="1" dirty="0" smtClean="0">
                <a:latin typeface="Tahoma" pitchFamily="34" charset="0"/>
              </a:rPr>
              <a:t>NOTE</a:t>
            </a:r>
            <a:r>
              <a:rPr lang="en-US" dirty="0" smtClean="0">
                <a:latin typeface="Tahoma" pitchFamily="34" charset="0"/>
              </a:rPr>
              <a:t>: the usage </a:t>
            </a:r>
            <a:r>
              <a:rPr lang="en-US" dirty="0">
                <a:latin typeface="Tahoma" pitchFamily="34" charset="0"/>
              </a:rPr>
              <a:t>of the VME bus for communication is discouraged. Front panel readout is backplane independent. </a:t>
            </a:r>
            <a:r>
              <a:rPr lang="en-US" dirty="0" smtClean="0">
                <a:latin typeface="Tahoma" pitchFamily="34" charset="0"/>
              </a:rPr>
              <a:t>VME </a:t>
            </a:r>
            <a:r>
              <a:rPr lang="en-US" dirty="0">
                <a:latin typeface="Tahoma" pitchFamily="34" charset="0"/>
              </a:rPr>
              <a:t>used for power supply, ventilation and mechanics</a:t>
            </a:r>
            <a:endParaRPr lang="en-US" dirty="0" smtClean="0">
              <a:latin typeface="Tahoma" pitchFamily="34" charset="0"/>
            </a:endParaRPr>
          </a:p>
          <a:p>
            <a:pPr marL="457200" lvl="1" indent="0" eaLnBrk="1" hangingPunct="1">
              <a:spcBef>
                <a:spcPts val="600"/>
              </a:spcBef>
              <a:buClr>
                <a:srgbClr val="003546"/>
              </a:buClr>
              <a:buSzPct val="100000"/>
            </a:pPr>
            <a:endParaRPr lang="en-US" sz="1400" dirty="0" smtClean="0">
              <a:latin typeface="Tahoma" pitchFamily="34" charset="0"/>
            </a:endParaRPr>
          </a:p>
          <a:p>
            <a:pPr lvl="1" eaLnBrk="1" hangingPunct="1">
              <a:spcBef>
                <a:spcPts val="600"/>
              </a:spcBef>
              <a:buClr>
                <a:srgbClr val="003546"/>
              </a:buClr>
              <a:buSzPct val="100000"/>
              <a:buFont typeface="Tahoma" pitchFamily="34" charset="0"/>
              <a:buChar char="•"/>
            </a:pPr>
            <a:endParaRPr lang="en-US" sz="1400" dirty="0" smtClean="0">
              <a:latin typeface="Tahoma" pitchFamily="34" charset="0"/>
            </a:endParaRPr>
          </a:p>
          <a:p>
            <a:pPr marL="0" indent="0" eaLnBrk="1" hangingPunct="1">
              <a:lnSpc>
                <a:spcPct val="100000"/>
              </a:lnSpc>
              <a:spcBef>
                <a:spcPts val="1500"/>
              </a:spcBef>
              <a:buClr>
                <a:srgbClr val="003546"/>
              </a:buClr>
              <a:buSzPct val="100000"/>
            </a:pPr>
            <a:endParaRPr lang="en-US" dirty="0">
              <a:latin typeface="Tahoma" pitchFamily="34" charset="0"/>
            </a:endParaRPr>
          </a:p>
        </p:txBody>
      </p:sp>
      <p:sp>
        <p:nvSpPr>
          <p:cNvPr id="4"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32418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Multi-Board Readout example (</a:t>
            </a:r>
            <a:r>
              <a:rPr lang="en-US" sz="2400" b="1" dirty="0" err="1" smtClean="0">
                <a:solidFill>
                  <a:schemeClr val="tx2"/>
                </a:solidFill>
                <a:latin typeface="Arial Black" pitchFamily="34" charset="0"/>
              </a:rPr>
              <a:t>Xmass</a:t>
            </a:r>
            <a:r>
              <a:rPr lang="en-US" sz="2400" b="1" dirty="0" smtClean="0">
                <a:solidFill>
                  <a:schemeClr val="tx2"/>
                </a:solidFill>
                <a:latin typeface="Arial Black" pitchFamily="34" charset="0"/>
              </a:rPr>
              <a:t>)</a:t>
            </a:r>
            <a:endParaRPr lang="en-US" sz="2400" b="1" dirty="0">
              <a:solidFill>
                <a:schemeClr val="tx2"/>
              </a:solidFill>
              <a:latin typeface="Arial Black" pitchFamily="34" charset="0"/>
            </a:endParaRPr>
          </a:p>
        </p:txBody>
      </p:sp>
      <p:sp>
        <p:nvSpPr>
          <p:cNvPr id="4" name="Text Box 2"/>
          <p:cNvSpPr txBox="1">
            <a:spLocks noChangeArrowheads="1"/>
          </p:cNvSpPr>
          <p:nvPr/>
        </p:nvSpPr>
        <p:spPr bwMode="auto">
          <a:xfrm>
            <a:off x="219075" y="908050"/>
            <a:ext cx="10701461"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1pPr>
            <a:lvl2pPr marL="742950" indent="-285750" defTabSz="449263" eaLnBrk="0" hangingPunct="0">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2pPr>
            <a:lvl3pPr marL="1143000" indent="-228600" defTabSz="449263" eaLnBrk="0" hangingPunct="0">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3pPr>
            <a:lvl4pPr marL="1600200" indent="-228600" defTabSz="449263" eaLnBrk="0" hangingPunct="0">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4pPr>
            <a:lvl5pPr marL="2057400" indent="-228600" defTabSz="449263" eaLnBrk="0" hangingPunct="0">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5pPr>
            <a:lvl6pPr marL="2514600" indent="-228600" defTabSz="449263" eaLnBrk="0" fontAlgn="base" hangingPunct="0">
              <a:lnSpc>
                <a:spcPct val="80000"/>
              </a:lnSpc>
              <a:spcBef>
                <a:spcPct val="20000"/>
              </a:spcBef>
              <a:spcAft>
                <a:spcPct val="0"/>
              </a:spcAft>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6pPr>
            <a:lvl7pPr marL="2971800" indent="-228600" defTabSz="449263" eaLnBrk="0" fontAlgn="base" hangingPunct="0">
              <a:lnSpc>
                <a:spcPct val="80000"/>
              </a:lnSpc>
              <a:spcBef>
                <a:spcPct val="20000"/>
              </a:spcBef>
              <a:spcAft>
                <a:spcPct val="0"/>
              </a:spcAft>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7pPr>
            <a:lvl8pPr marL="3429000" indent="-228600" defTabSz="449263" eaLnBrk="0" fontAlgn="base" hangingPunct="0">
              <a:lnSpc>
                <a:spcPct val="80000"/>
              </a:lnSpc>
              <a:spcBef>
                <a:spcPct val="20000"/>
              </a:spcBef>
              <a:spcAft>
                <a:spcPct val="0"/>
              </a:spcAft>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8pPr>
            <a:lvl9pPr marL="3886200" indent="-228600" defTabSz="449263" eaLnBrk="0" fontAlgn="base" hangingPunct="0">
              <a:lnSpc>
                <a:spcPct val="80000"/>
              </a:lnSpc>
              <a:spcBef>
                <a:spcPct val="20000"/>
              </a:spcBef>
              <a:spcAft>
                <a:spcPct val="0"/>
              </a:spcAft>
              <a:tabLst>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9pPr>
          </a:lstStyle>
          <a:p>
            <a:pPr eaLnBrk="1" hangingPunct="1">
              <a:lnSpc>
                <a:spcPct val="100000"/>
              </a:lnSpc>
              <a:spcBef>
                <a:spcPts val="600"/>
              </a:spcBef>
              <a:buFontTx/>
              <a:buChar char="•"/>
            </a:pPr>
            <a:r>
              <a:rPr lang="en-US" sz="1800" dirty="0" smtClean="0">
                <a:latin typeface="Tahoma" pitchFamily="34" charset="0"/>
              </a:rPr>
              <a:t>16 digitizers in one VME crate read out by 1 computer @ 350 MB/s</a:t>
            </a:r>
            <a:endParaRPr lang="en-US" sz="1800" dirty="0">
              <a:latin typeface="Tahoma" pitchFamily="34" charset="0"/>
            </a:endParaRPr>
          </a:p>
          <a:p>
            <a:pPr eaLnBrk="1" hangingPunct="1">
              <a:lnSpc>
                <a:spcPct val="100000"/>
              </a:lnSpc>
              <a:spcBef>
                <a:spcPts val="600"/>
              </a:spcBef>
              <a:buFontTx/>
              <a:buChar char="•"/>
            </a:pPr>
            <a:r>
              <a:rPr lang="en-US" sz="1800" dirty="0" smtClean="0">
                <a:latin typeface="Tahoma" pitchFamily="34" charset="0"/>
              </a:rPr>
              <a:t>One 4 link A3818 </a:t>
            </a:r>
            <a:r>
              <a:rPr lang="en-US" sz="1800" dirty="0" err="1" smtClean="0">
                <a:latin typeface="Tahoma" pitchFamily="34" charset="0"/>
              </a:rPr>
              <a:t>PCIe</a:t>
            </a:r>
            <a:r>
              <a:rPr lang="en-US" sz="1800" dirty="0" smtClean="0">
                <a:latin typeface="Tahoma" pitchFamily="34" charset="0"/>
              </a:rPr>
              <a:t> card. Each link reads 4 digitizers in daisy chain</a:t>
            </a:r>
            <a:endParaRPr lang="en-US" sz="1800" dirty="0">
              <a:latin typeface="Tahoma" pitchFamily="34" charset="0"/>
            </a:endParaRPr>
          </a:p>
          <a:p>
            <a:pPr eaLnBrk="1" hangingPunct="1">
              <a:lnSpc>
                <a:spcPct val="100000"/>
              </a:lnSpc>
              <a:spcBef>
                <a:spcPts val="600"/>
              </a:spcBef>
              <a:buFontTx/>
              <a:buChar char="•"/>
            </a:pPr>
            <a:r>
              <a:rPr lang="en-US" sz="1800" dirty="0" smtClean="0">
                <a:latin typeface="Tahoma" pitchFamily="34" charset="0"/>
              </a:rPr>
              <a:t>~22 MB/s per digitizer (can be 4 times higher in a P-to-P topology)</a:t>
            </a:r>
          </a:p>
          <a:p>
            <a:pPr eaLnBrk="1" hangingPunct="1">
              <a:lnSpc>
                <a:spcPct val="100000"/>
              </a:lnSpc>
              <a:spcBef>
                <a:spcPts val="600"/>
              </a:spcBef>
              <a:buFontTx/>
              <a:buChar char="•"/>
            </a:pPr>
            <a:r>
              <a:rPr lang="en-US" sz="1800" dirty="0" smtClean="0">
                <a:latin typeface="Tahoma" pitchFamily="34" charset="0"/>
              </a:rPr>
              <a:t>VME crate just for power and mechanics (no backplane communication)</a:t>
            </a:r>
            <a:endParaRPr lang="en-US" sz="1800" dirty="0">
              <a:latin typeface="Tahoma" pitchFamily="34" charset="0"/>
            </a:endParaRPr>
          </a:p>
        </p:txBody>
      </p:sp>
      <p:pic>
        <p:nvPicPr>
          <p:cNvPr id="5"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7569" y="3261327"/>
            <a:ext cx="8041004" cy="287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uppo 5"/>
          <p:cNvGrpSpPr/>
          <p:nvPr/>
        </p:nvGrpSpPr>
        <p:grpSpPr>
          <a:xfrm>
            <a:off x="3314371" y="3178565"/>
            <a:ext cx="1843088" cy="686595"/>
            <a:chOff x="2081212" y="2608951"/>
            <a:chExt cx="1843088" cy="686595"/>
          </a:xfrm>
        </p:grpSpPr>
        <p:sp>
          <p:nvSpPr>
            <p:cNvPr id="7" name="Freccia a destra 6"/>
            <p:cNvSpPr/>
            <p:nvPr/>
          </p:nvSpPr>
          <p:spPr bwMode="auto">
            <a:xfrm rot="10800000">
              <a:off x="2081212" y="2608951"/>
              <a:ext cx="1785937" cy="686595"/>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marL="342900" indent="-342900" algn="r">
                <a:buFontTx/>
                <a:buChar char="•"/>
                <a:defRPr/>
              </a:pPr>
              <a:endParaRPr lang="it-IT" sz="2400" dirty="0">
                <a:solidFill>
                  <a:schemeClr val="tx1"/>
                </a:solidFill>
                <a:latin typeface="Arial" charset="0"/>
              </a:endParaRPr>
            </a:p>
          </p:txBody>
        </p:sp>
        <p:sp>
          <p:nvSpPr>
            <p:cNvPr id="9" name="CasellaDiTesto 51"/>
            <p:cNvSpPr txBox="1">
              <a:spLocks noChangeArrowheads="1"/>
            </p:cNvSpPr>
            <p:nvPr/>
          </p:nvSpPr>
          <p:spPr bwMode="auto">
            <a:xfrm>
              <a:off x="2401888" y="2736857"/>
              <a:ext cx="152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sz="2000" b="1" dirty="0" smtClean="0">
                  <a:latin typeface="Comic Sans MS" pitchFamily="66" charset="0"/>
                </a:rPr>
                <a:t>350 MB/s</a:t>
              </a:r>
              <a:endParaRPr lang="it-IT" sz="2000" b="1" dirty="0">
                <a:latin typeface="Comic Sans MS" pitchFamily="66" charset="0"/>
              </a:endParaRPr>
            </a:p>
          </p:txBody>
        </p:sp>
      </p:grpSp>
      <p:sp>
        <p:nvSpPr>
          <p:cNvPr id="10"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3617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piè di pagina 3"/>
          <p:cNvSpPr>
            <a:spLocks noGrp="1"/>
          </p:cNvSpPr>
          <p:nvPr>
            <p:ph type="ftr" sz="quarter" idx="10"/>
          </p:nvPr>
        </p:nvSpPr>
        <p:spPr>
          <a:noFill/>
        </p:spPr>
        <p:txBody>
          <a:bodyPr/>
          <a:lstStyle>
            <a:lvl1pPr eaLnBrk="0" hangingPunct="0">
              <a:defRPr sz="3200">
                <a:solidFill>
                  <a:schemeClr val="tx1"/>
                </a:solidFill>
                <a:latin typeface="Tahoma" pitchFamily="34" charset="0"/>
              </a:defRPr>
            </a:lvl1pPr>
            <a:lvl2pPr marL="742950" indent="-285750" eaLnBrk="0" hangingPunct="0">
              <a:buChar char="–"/>
              <a:defRPr sz="28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buChar char="–"/>
              <a:defRPr sz="2000">
                <a:solidFill>
                  <a:schemeClr val="tx1"/>
                </a:solidFill>
                <a:latin typeface="Tahoma" pitchFamily="34" charset="0"/>
              </a:defRPr>
            </a:lvl4pPr>
            <a:lvl5pPr marL="2057400" indent="-228600" eaLnBrk="0" hangingPunct="0">
              <a:buChar char="»"/>
              <a:defRPr sz="2000">
                <a:solidFill>
                  <a:schemeClr val="tx1"/>
                </a:solidFill>
                <a:latin typeface="Tahoma"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defRPr>
            </a:lvl9pPr>
          </a:lstStyle>
          <a:p>
            <a:pPr eaLnBrk="1" hangingPunct="1"/>
            <a:r>
              <a:rPr lang="en-US" altLang="it-IT" sz="800" smtClean="0">
                <a:latin typeface="Arial" charset="0"/>
              </a:rPr>
              <a:t>Reproduction, transfer, distribution of part or all of the contents in this document in any form without prior written permission of  CAEN S.p.A. is prohibited </a:t>
            </a:r>
          </a:p>
          <a:p>
            <a:pPr eaLnBrk="1" hangingPunct="1"/>
            <a:endParaRPr lang="it-IT" altLang="it-IT" sz="800" smtClean="0">
              <a:latin typeface="Arial" charset="0"/>
            </a:endParaRPr>
          </a:p>
        </p:txBody>
      </p:sp>
      <p:sp>
        <p:nvSpPr>
          <p:cNvPr id="5123" name="Rectangle 2"/>
          <p:cNvSpPr>
            <a:spLocks noGrp="1" noChangeArrowheads="1"/>
          </p:cNvSpPr>
          <p:nvPr>
            <p:ph type="title"/>
          </p:nvPr>
        </p:nvSpPr>
        <p:spPr>
          <a:xfrm>
            <a:off x="2207568" y="1196752"/>
            <a:ext cx="8064896" cy="868363"/>
          </a:xfrm>
        </p:spPr>
        <p:txBody>
          <a:bodyPr/>
          <a:lstStyle/>
          <a:p>
            <a:pPr eaLnBrk="1" hangingPunct="1"/>
            <a:r>
              <a:rPr lang="en-US" altLang="it-IT" sz="2800" dirty="0" smtClean="0">
                <a:solidFill>
                  <a:schemeClr val="tx1"/>
                </a:solidFill>
              </a:rPr>
              <a:t>LHC </a:t>
            </a:r>
            <a:r>
              <a:rPr lang="en-US" altLang="it-IT" sz="2800" dirty="0">
                <a:solidFill>
                  <a:schemeClr val="tx1"/>
                </a:solidFill>
              </a:rPr>
              <a:t>&amp;</a:t>
            </a:r>
            <a:r>
              <a:rPr lang="en-US" altLang="it-IT" sz="2800" dirty="0" smtClean="0">
                <a:solidFill>
                  <a:schemeClr val="tx1"/>
                </a:solidFill>
              </a:rPr>
              <a:t> CAEN: a decade of Research &amp; Development</a:t>
            </a:r>
          </a:p>
        </p:txBody>
      </p:sp>
      <p:sp>
        <p:nvSpPr>
          <p:cNvPr id="406531" name="Rectangle 3"/>
          <p:cNvSpPr>
            <a:spLocks noGrp="1" noChangeArrowheads="1"/>
          </p:cNvSpPr>
          <p:nvPr>
            <p:ph type="body" idx="1"/>
          </p:nvPr>
        </p:nvSpPr>
        <p:spPr>
          <a:xfrm>
            <a:off x="2927648" y="1916832"/>
            <a:ext cx="9264352" cy="4536504"/>
          </a:xfrm>
        </p:spPr>
        <p:txBody>
          <a:bodyPr/>
          <a:lstStyle/>
          <a:p>
            <a:pPr eaLnBrk="1" hangingPunct="1">
              <a:lnSpc>
                <a:spcPct val="90000"/>
              </a:lnSpc>
            </a:pPr>
            <a:r>
              <a:rPr lang="en-US" altLang="it-IT" sz="2400" dirty="0"/>
              <a:t>The involvement of CAEN in LHC was in the design, manufacture and supply of HV/LV power supplies and readout electronic to many sub detectors of the 4 Experiments</a:t>
            </a:r>
          </a:p>
          <a:p>
            <a:pPr eaLnBrk="1" hangingPunct="1">
              <a:lnSpc>
                <a:spcPct val="90000"/>
              </a:lnSpc>
            </a:pPr>
            <a:r>
              <a:rPr lang="en-US" altLang="it-IT" sz="2400" dirty="0"/>
              <a:t>The first phase of research &amp; development began in the second half of the 90s and ended around 2005 to 2008</a:t>
            </a:r>
          </a:p>
          <a:p>
            <a:pPr eaLnBrk="1" hangingPunct="1">
              <a:lnSpc>
                <a:spcPct val="90000"/>
              </a:lnSpc>
            </a:pPr>
            <a:r>
              <a:rPr lang="en-US" altLang="it-IT" sz="2400" dirty="0"/>
              <a:t>The challenges faced and overcome:</a:t>
            </a:r>
          </a:p>
          <a:p>
            <a:pPr lvl="1" eaLnBrk="1" hangingPunct="1">
              <a:lnSpc>
                <a:spcPct val="90000"/>
              </a:lnSpc>
            </a:pPr>
            <a:r>
              <a:rPr lang="en-US" altLang="it-IT" dirty="0"/>
              <a:t>The ” hostile environment”</a:t>
            </a:r>
          </a:p>
          <a:p>
            <a:pPr lvl="1" eaLnBrk="1" hangingPunct="1">
              <a:lnSpc>
                <a:spcPct val="90000"/>
              </a:lnSpc>
            </a:pPr>
            <a:r>
              <a:rPr lang="en-US" altLang="it-IT" dirty="0"/>
              <a:t>The harmonization of the different user requirements to be implemented in a consistent line of products</a:t>
            </a:r>
          </a:p>
          <a:p>
            <a:pPr lvl="1" eaLnBrk="1" hangingPunct="1">
              <a:lnSpc>
                <a:spcPct val="90000"/>
              </a:lnSpc>
            </a:pPr>
            <a:r>
              <a:rPr lang="en-US" altLang="it-IT" dirty="0"/>
              <a:t>Special requests of some users (Alice TOF; Atlas Trigger; CMS DT, </a:t>
            </a:r>
            <a:r>
              <a:rPr lang="en-US" altLang="it-IT" dirty="0" smtClean="0"/>
              <a:t>ECAL </a:t>
            </a:r>
            <a:r>
              <a:rPr lang="en-US" altLang="it-IT" dirty="0"/>
              <a:t>e Tracker</a:t>
            </a:r>
            <a:r>
              <a:rPr lang="en-US" altLang="it-IT" dirty="0" smtClean="0"/>
              <a:t>)</a:t>
            </a:r>
          </a:p>
          <a:p>
            <a:pPr lvl="1" eaLnBrk="1" hangingPunct="1">
              <a:lnSpc>
                <a:spcPct val="90000"/>
              </a:lnSpc>
            </a:pPr>
            <a:r>
              <a:rPr lang="en-US" altLang="it-IT" dirty="0" smtClean="0"/>
              <a:t>CERN preselected CAEN as reliable electronic supplier</a:t>
            </a:r>
            <a:endParaRPr lang="en-US" altLang="it-IT" dirty="0"/>
          </a:p>
        </p:txBody>
      </p:sp>
    </p:spTree>
    <p:extLst>
      <p:ext uri="{BB962C8B-B14F-4D97-AF65-F5344CB8AC3E}">
        <p14:creationId xmlns:p14="http://schemas.microsoft.com/office/powerpoint/2010/main" val="3263603767"/>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blinds(horizontal)">
                                      <p:cBhvr>
                                        <p:cTn id="7" dur="500"/>
                                        <p:tgtEl>
                                          <p:spTgt spid="40653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6531">
                                            <p:txEl>
                                              <p:pRg st="1" end="1"/>
                                            </p:txEl>
                                          </p:spTgt>
                                        </p:tgtEl>
                                        <p:attrNameLst>
                                          <p:attrName>style.visibility</p:attrName>
                                        </p:attrNameLst>
                                      </p:cBhvr>
                                      <p:to>
                                        <p:strVal val="visible"/>
                                      </p:to>
                                    </p:set>
                                    <p:animEffect transition="in" filter="blinds(horizontal)">
                                      <p:cBhvr>
                                        <p:cTn id="10" dur="500"/>
                                        <p:tgtEl>
                                          <p:spTgt spid="40653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406531">
                                            <p:txEl>
                                              <p:pRg st="2" end="2"/>
                                            </p:txEl>
                                          </p:spTgt>
                                        </p:tgtEl>
                                        <p:attrNameLst>
                                          <p:attrName>style.visibility</p:attrName>
                                        </p:attrNameLst>
                                      </p:cBhvr>
                                      <p:to>
                                        <p:strVal val="visible"/>
                                      </p:to>
                                    </p:set>
                                    <p:animEffect transition="in" filter="blinds(horizontal)">
                                      <p:cBhvr>
                                        <p:cTn id="15" dur="500"/>
                                        <p:tgtEl>
                                          <p:spTgt spid="406531">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06531">
                                            <p:txEl>
                                              <p:pRg st="3" end="3"/>
                                            </p:txEl>
                                          </p:spTgt>
                                        </p:tgtEl>
                                        <p:attrNameLst>
                                          <p:attrName>style.visibility</p:attrName>
                                        </p:attrNameLst>
                                      </p:cBhvr>
                                      <p:to>
                                        <p:strVal val="visible"/>
                                      </p:to>
                                    </p:set>
                                    <p:animEffect transition="in" filter="blinds(horizontal)">
                                      <p:cBhvr>
                                        <p:cTn id="18" dur="500"/>
                                        <p:tgtEl>
                                          <p:spTgt spid="406531">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406531">
                                            <p:txEl>
                                              <p:pRg st="4" end="4"/>
                                            </p:txEl>
                                          </p:spTgt>
                                        </p:tgtEl>
                                        <p:attrNameLst>
                                          <p:attrName>style.visibility</p:attrName>
                                        </p:attrNameLst>
                                      </p:cBhvr>
                                      <p:to>
                                        <p:strVal val="visible"/>
                                      </p:to>
                                    </p:set>
                                    <p:animEffect transition="in" filter="blinds(horizontal)">
                                      <p:cBhvr>
                                        <p:cTn id="21" dur="500"/>
                                        <p:tgtEl>
                                          <p:spTgt spid="406531">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406531">
                                            <p:txEl>
                                              <p:pRg st="5" end="5"/>
                                            </p:txEl>
                                          </p:spTgt>
                                        </p:tgtEl>
                                        <p:attrNameLst>
                                          <p:attrName>style.visibility</p:attrName>
                                        </p:attrNameLst>
                                      </p:cBhvr>
                                      <p:to>
                                        <p:strVal val="visible"/>
                                      </p:to>
                                    </p:set>
                                    <p:animEffect transition="in" filter="blinds(horizontal)">
                                      <p:cBhvr>
                                        <p:cTn id="24" dur="500"/>
                                        <p:tgtEl>
                                          <p:spTgt spid="406531">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406531">
                                            <p:txEl>
                                              <p:pRg st="6" end="6"/>
                                            </p:txEl>
                                          </p:spTgt>
                                        </p:tgtEl>
                                        <p:attrNameLst>
                                          <p:attrName>style.visibility</p:attrName>
                                        </p:attrNameLst>
                                      </p:cBhvr>
                                      <p:to>
                                        <p:strVal val="visible"/>
                                      </p:to>
                                    </p:set>
                                    <p:animEffect transition="in" filter="blinds(horizontal)">
                                      <p:cBhvr>
                                        <p:cTn id="27" dur="500"/>
                                        <p:tgtEl>
                                          <p:spTgt spid="406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smtClean="0">
                <a:solidFill>
                  <a:schemeClr val="tx2"/>
                </a:solidFill>
                <a:latin typeface="Arial Black" pitchFamily="34" charset="0"/>
              </a:rPr>
              <a:t>General Architecture</a:t>
            </a:r>
            <a:endParaRPr lang="en-US" sz="2400" b="1" dirty="0">
              <a:solidFill>
                <a:schemeClr val="tx2"/>
              </a:solidFill>
              <a:latin typeface="Arial Black" pitchFamily="34" charset="0"/>
            </a:endParaRPr>
          </a:p>
        </p:txBody>
      </p:sp>
      <p:sp>
        <p:nvSpPr>
          <p:cNvPr id="217" name="Rectangle 11"/>
          <p:cNvSpPr>
            <a:spLocks noChangeArrowheads="1"/>
          </p:cNvSpPr>
          <p:nvPr/>
        </p:nvSpPr>
        <p:spPr bwMode="auto">
          <a:xfrm>
            <a:off x="1" y="15774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pic>
        <p:nvPicPr>
          <p:cNvPr id="218" name="Picture 1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4064" y="2348880"/>
            <a:ext cx="2708275" cy="3852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9" name="Picture 1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4063" y="1150317"/>
            <a:ext cx="2667000" cy="1074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20" name="Object 20"/>
          <p:cNvGraphicFramePr>
            <a:graphicFrameLocks noChangeAspect="1"/>
          </p:cNvGraphicFramePr>
          <p:nvPr>
            <p:extLst>
              <p:ext uri="{D42A27DB-BD31-4B8C-83A1-F6EECF244321}">
                <p14:modId xmlns:p14="http://schemas.microsoft.com/office/powerpoint/2010/main" val="3140152286"/>
              </p:ext>
            </p:extLst>
          </p:nvPr>
        </p:nvGraphicFramePr>
        <p:xfrm>
          <a:off x="1199456" y="836714"/>
          <a:ext cx="5616624" cy="5744517"/>
        </p:xfrm>
        <a:graphic>
          <a:graphicData uri="http://schemas.openxmlformats.org/presentationml/2006/ole">
            <mc:AlternateContent xmlns:mc="http://schemas.openxmlformats.org/markup-compatibility/2006">
              <mc:Choice xmlns:v="urn:schemas-microsoft-com:vml" Requires="v">
                <p:oleObj spid="_x0000_s1069" name="Visio" r:id="rId5" imgW="3322739" imgH="3360540" progId="Visio.Drawing.11">
                  <p:embed/>
                </p:oleObj>
              </mc:Choice>
              <mc:Fallback>
                <p:oleObj name="Visio" r:id="rId5" imgW="3322739" imgH="3360540" progId="Visio.Drawing.11">
                  <p:embed/>
                  <p:pic>
                    <p:nvPicPr>
                      <p:cNvPr id="0" name=""/>
                      <p:cNvPicPr>
                        <a:picLocks noChangeAspect="1" noChangeArrowheads="1"/>
                      </p:cNvPicPr>
                      <p:nvPr/>
                    </p:nvPicPr>
                    <p:blipFill>
                      <a:blip r:embed="rId6"/>
                      <a:srcRect/>
                      <a:stretch>
                        <a:fillRect/>
                      </a:stretch>
                    </p:blipFill>
                    <p:spPr bwMode="auto">
                      <a:xfrm>
                        <a:off x="1199456" y="836714"/>
                        <a:ext cx="5616624" cy="5744517"/>
                      </a:xfrm>
                      <a:prstGeom prst="rect">
                        <a:avLst/>
                      </a:prstGeom>
                      <a:noFill/>
                      <a:ln>
                        <a:noFill/>
                      </a:ln>
                      <a:effectLst/>
                      <a:extLst/>
                    </p:spPr>
                  </p:pic>
                </p:oleObj>
              </mc:Fallback>
            </mc:AlternateContent>
          </a:graphicData>
        </a:graphic>
      </p:graphicFrame>
      <p:sp>
        <p:nvSpPr>
          <p:cNvPr id="7"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6960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6" name="Connettore 1 185"/>
          <p:cNvCxnSpPr/>
          <p:nvPr/>
        </p:nvCxnSpPr>
        <p:spPr>
          <a:xfrm>
            <a:off x="3719736" y="836712"/>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DPP PHA: Block Diagram</a:t>
            </a:r>
          </a:p>
        </p:txBody>
      </p:sp>
      <p:pic>
        <p:nvPicPr>
          <p:cNvPr id="84" name="Picture 2" descr="Risultati immagini per HP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7328" y="2564906"/>
            <a:ext cx="1692823" cy="173094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Risultati immagini per radioactiv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16"/>
          <a:stretch/>
        </p:blipFill>
        <p:spPr bwMode="auto">
          <a:xfrm>
            <a:off x="1703513" y="4193221"/>
            <a:ext cx="323543" cy="315901"/>
          </a:xfrm>
          <a:prstGeom prst="rect">
            <a:avLst/>
          </a:prstGeom>
          <a:noFill/>
          <a:extLst>
            <a:ext uri="{909E8E84-426E-40DD-AFC4-6F175D3DCCD1}">
              <a14:hiddenFill xmlns:a14="http://schemas.microsoft.com/office/drawing/2010/main">
                <a:solidFill>
                  <a:srgbClr val="FFFFFF"/>
                </a:solidFill>
              </a14:hiddenFill>
            </a:ext>
          </a:extLst>
        </p:spPr>
      </p:pic>
      <p:sp>
        <p:nvSpPr>
          <p:cNvPr id="73" name="Rettangolo 72"/>
          <p:cNvSpPr/>
          <p:nvPr/>
        </p:nvSpPr>
        <p:spPr bwMode="auto">
          <a:xfrm>
            <a:off x="5216807" y="2263802"/>
            <a:ext cx="1220744" cy="759619"/>
          </a:xfrm>
          <a:prstGeom prst="rect">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Fast</a:t>
            </a:r>
          </a:p>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Timing</a:t>
            </a:r>
          </a:p>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err="1">
                <a:ln>
                  <a:noFill/>
                </a:ln>
                <a:solidFill>
                  <a:srgbClr val="000000"/>
                </a:solidFill>
                <a:effectLst/>
                <a:uLnTx/>
                <a:uFillTx/>
                <a:latin typeface="Comic Sans MS" pitchFamily="66" charset="0"/>
                <a:ea typeface="+mn-ea"/>
                <a:cs typeface="+mn-cs"/>
              </a:rPr>
              <a:t>Filter</a:t>
            </a:r>
            <a:endPar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cxnSp>
        <p:nvCxnSpPr>
          <p:cNvPr id="76" name="Connettore 1 75"/>
          <p:cNvCxnSpPr/>
          <p:nvPr/>
        </p:nvCxnSpPr>
        <p:spPr bwMode="auto">
          <a:xfrm flipH="1">
            <a:off x="6433581" y="2665392"/>
            <a:ext cx="882331" cy="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sp>
        <p:nvSpPr>
          <p:cNvPr id="86" name="CasellaDiTesto 1"/>
          <p:cNvSpPr txBox="1">
            <a:spLocks noChangeArrowheads="1"/>
          </p:cNvSpPr>
          <p:nvPr/>
        </p:nvSpPr>
        <p:spPr bwMode="auto">
          <a:xfrm>
            <a:off x="10592073" y="4804281"/>
            <a:ext cx="1212999"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ENERGY</a:t>
            </a:r>
          </a:p>
        </p:txBody>
      </p:sp>
      <p:sp>
        <p:nvSpPr>
          <p:cNvPr id="93" name="Rettangolo 92"/>
          <p:cNvSpPr/>
          <p:nvPr/>
        </p:nvSpPr>
        <p:spPr bwMode="auto">
          <a:xfrm>
            <a:off x="5216807" y="4541591"/>
            <a:ext cx="1220744" cy="759619"/>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Energy</a:t>
            </a:r>
          </a:p>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err="1" smtClean="0">
                <a:ln>
                  <a:noFill/>
                </a:ln>
                <a:solidFill>
                  <a:srgbClr val="000000"/>
                </a:solidFill>
                <a:effectLst/>
                <a:uLnTx/>
                <a:uFillTx/>
                <a:latin typeface="Comic Sans MS" pitchFamily="66" charset="0"/>
                <a:ea typeface="+mn-ea"/>
                <a:cs typeface="+mn-cs"/>
              </a:rPr>
              <a:t>Filter</a:t>
            </a:r>
            <a:endPar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grpSp>
        <p:nvGrpSpPr>
          <p:cNvPr id="97" name="Gruppo 96"/>
          <p:cNvGrpSpPr/>
          <p:nvPr/>
        </p:nvGrpSpPr>
        <p:grpSpPr>
          <a:xfrm>
            <a:off x="6814354" y="2234186"/>
            <a:ext cx="706687" cy="828675"/>
            <a:chOff x="5041389" y="2359466"/>
            <a:chExt cx="895351" cy="828675"/>
          </a:xfrm>
        </p:grpSpPr>
        <p:sp>
          <p:nvSpPr>
            <p:cNvPr id="98" name="Triangolo isoscele 97"/>
            <p:cNvSpPr/>
            <p:nvPr/>
          </p:nvSpPr>
          <p:spPr bwMode="auto">
            <a:xfrm rot="5400000">
              <a:off x="5074727" y="2326129"/>
              <a:ext cx="828675" cy="895350"/>
            </a:xfrm>
            <a:prstGeom prst="triangle">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endParaRPr kumimoji="0" lang="it-IT" sz="1600" b="1" i="0" u="none" strike="noStrike" kern="0" cap="none" spc="0" normalizeH="0" baseline="0" noProof="0">
                <a:ln>
                  <a:noFill/>
                </a:ln>
                <a:solidFill>
                  <a:srgbClr val="000000"/>
                </a:solidFill>
                <a:effectLst/>
                <a:uLnTx/>
                <a:uFillTx/>
                <a:latin typeface="Comic Sans MS" pitchFamily="66" charset="0"/>
                <a:ea typeface="+mn-ea"/>
                <a:cs typeface="+mn-cs"/>
              </a:endParaRPr>
            </a:p>
          </p:txBody>
        </p:sp>
        <p:sp>
          <p:nvSpPr>
            <p:cNvPr id="99" name="CasellaDiTesto 20"/>
            <p:cNvSpPr txBox="1">
              <a:spLocks noChangeArrowheads="1"/>
            </p:cNvSpPr>
            <p:nvPr/>
          </p:nvSpPr>
          <p:spPr bwMode="auto">
            <a:xfrm>
              <a:off x="5041389" y="2640013"/>
              <a:ext cx="706687"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ZC</a:t>
              </a:r>
            </a:p>
          </p:txBody>
        </p:sp>
      </p:grpSp>
      <p:cxnSp>
        <p:nvCxnSpPr>
          <p:cNvPr id="100" name="Connettore 1 99"/>
          <p:cNvCxnSpPr>
            <a:endCxn id="98" idx="0"/>
          </p:cNvCxnSpPr>
          <p:nvPr/>
        </p:nvCxnSpPr>
        <p:spPr bwMode="auto">
          <a:xfrm flipH="1">
            <a:off x="7521041" y="2648523"/>
            <a:ext cx="2999025" cy="0"/>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cxnSp>
        <p:nvCxnSpPr>
          <p:cNvPr id="104" name="Connettore 1 103"/>
          <p:cNvCxnSpPr/>
          <p:nvPr/>
        </p:nvCxnSpPr>
        <p:spPr bwMode="auto">
          <a:xfrm flipH="1">
            <a:off x="9287593" y="2013061"/>
            <a:ext cx="6259" cy="631179"/>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118" name="Freccia a destra 117"/>
          <p:cNvSpPr/>
          <p:nvPr/>
        </p:nvSpPr>
        <p:spPr bwMode="auto">
          <a:xfrm>
            <a:off x="10012616" y="4826700"/>
            <a:ext cx="507448" cy="244475"/>
          </a:xfrm>
          <a:prstGeom prst="rightArrow">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algn="ctr" fontAlgn="base">
              <a:lnSpc>
                <a:spcPct val="80000"/>
              </a:lnSpc>
              <a:spcBef>
                <a:spcPct val="20000"/>
              </a:spcBef>
              <a:spcAft>
                <a:spcPct val="0"/>
              </a:spcAft>
            </a:pPr>
            <a:endParaRPr lang="it-IT" sz="1600" b="1" kern="0">
              <a:solidFill>
                <a:srgbClr val="000000"/>
              </a:solidFill>
              <a:latin typeface="Comic Sans MS" pitchFamily="66" charset="0"/>
            </a:endParaRPr>
          </a:p>
        </p:txBody>
      </p:sp>
      <p:sp>
        <p:nvSpPr>
          <p:cNvPr id="135" name="Rettangolo 134"/>
          <p:cNvSpPr/>
          <p:nvPr/>
        </p:nvSpPr>
        <p:spPr bwMode="auto">
          <a:xfrm>
            <a:off x="7176120" y="4541591"/>
            <a:ext cx="1220744" cy="759619"/>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BLR</a:t>
            </a:r>
          </a:p>
        </p:txBody>
      </p:sp>
      <p:sp>
        <p:nvSpPr>
          <p:cNvPr id="137" name="CasellaDiTesto 1"/>
          <p:cNvSpPr txBox="1">
            <a:spLocks noChangeArrowheads="1"/>
          </p:cNvSpPr>
          <p:nvPr/>
        </p:nvSpPr>
        <p:spPr bwMode="auto">
          <a:xfrm>
            <a:off x="10592071" y="2519614"/>
            <a:ext cx="792088"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smtClean="0">
                <a:ln>
                  <a:noFill/>
                </a:ln>
                <a:solidFill>
                  <a:srgbClr val="000000"/>
                </a:solidFill>
                <a:effectLst/>
                <a:uLnTx/>
                <a:uFillTx/>
                <a:latin typeface="Comic Sans MS" pitchFamily="66" charset="0"/>
              </a:rPr>
              <a:t>ICR</a:t>
            </a:r>
            <a:r>
              <a:rPr kumimoji="0" lang="it-IT" sz="1600" b="1" i="0" u="none" strike="noStrike" kern="0" cap="none" spc="0" normalizeH="0" baseline="-25000" noProof="0" dirty="0" smtClean="0">
                <a:ln>
                  <a:noFill/>
                </a:ln>
                <a:solidFill>
                  <a:srgbClr val="000000"/>
                </a:solidFill>
                <a:effectLst/>
                <a:uLnTx/>
                <a:uFillTx/>
                <a:latin typeface="Comic Sans MS" pitchFamily="66" charset="0"/>
              </a:rPr>
              <a:t>FF</a:t>
            </a:r>
            <a:endParaRPr kumimoji="0" lang="it-IT" sz="1600" b="1" i="0" u="none" strike="noStrike" kern="0" cap="none" spc="0" normalizeH="0" baseline="-25000" noProof="0" dirty="0">
              <a:ln>
                <a:noFill/>
              </a:ln>
              <a:solidFill>
                <a:srgbClr val="000000"/>
              </a:solidFill>
              <a:effectLst/>
              <a:uLnTx/>
              <a:uFillTx/>
              <a:latin typeface="Comic Sans MS" pitchFamily="66" charset="0"/>
            </a:endParaRPr>
          </a:p>
        </p:txBody>
      </p:sp>
      <p:sp>
        <p:nvSpPr>
          <p:cNvPr id="141" name="Rettangolo 140"/>
          <p:cNvSpPr/>
          <p:nvPr/>
        </p:nvSpPr>
        <p:spPr bwMode="auto">
          <a:xfrm>
            <a:off x="8791872" y="4541591"/>
            <a:ext cx="1220744" cy="759619"/>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err="1">
                <a:ln>
                  <a:noFill/>
                </a:ln>
                <a:solidFill>
                  <a:srgbClr val="000000"/>
                </a:solidFill>
                <a:effectLst/>
                <a:uLnTx/>
                <a:uFillTx/>
                <a:latin typeface="Comic Sans MS" pitchFamily="66" charset="0"/>
                <a:ea typeface="+mn-ea"/>
                <a:cs typeface="+mn-cs"/>
              </a:rPr>
              <a:t>Peak</a:t>
            </a:r>
            <a:endPar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endParaRPr>
          </a:p>
          <a:p>
            <a:pPr marL="0" marR="0" lvl="0" indent="0" algn="ctr" defTabSz="914400" eaLnBrk="1" fontAlgn="base" latinLnBrk="0" hangingPunct="1">
              <a:lnSpc>
                <a:spcPct val="80000"/>
              </a:lnSpc>
              <a:spcBef>
                <a:spcPct val="20000"/>
              </a:spcBef>
              <a:spcAft>
                <a:spcPct val="0"/>
              </a:spcAft>
              <a:buClrTx/>
              <a:buSzTx/>
              <a:buFontTx/>
              <a:buNone/>
              <a:tabLst/>
              <a:defRPr/>
            </a:pPr>
            <a:r>
              <a:rPr lang="it-IT" sz="1600" b="1" kern="0" dirty="0">
                <a:solidFill>
                  <a:srgbClr val="000000"/>
                </a:solidFill>
                <a:latin typeface="Comic Sans MS" pitchFamily="66" charset="0"/>
              </a:rPr>
              <a:t>(</a:t>
            </a:r>
            <a:r>
              <a:rPr lang="it-IT" sz="1600" b="1" kern="0" dirty="0" err="1">
                <a:solidFill>
                  <a:srgbClr val="000000"/>
                </a:solidFill>
                <a:latin typeface="Comic Sans MS" pitchFamily="66" charset="0"/>
              </a:rPr>
              <a:t>Flat</a:t>
            </a:r>
            <a:r>
              <a:rPr lang="it-IT" sz="1600" b="1" kern="0" dirty="0">
                <a:solidFill>
                  <a:srgbClr val="000000"/>
                </a:solidFill>
                <a:latin typeface="Comic Sans MS" pitchFamily="66" charset="0"/>
              </a:rPr>
              <a:t> Top)</a:t>
            </a:r>
            <a:endPar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cxnSp>
        <p:nvCxnSpPr>
          <p:cNvPr id="143" name="Connettore 1 142"/>
          <p:cNvCxnSpPr/>
          <p:nvPr/>
        </p:nvCxnSpPr>
        <p:spPr bwMode="auto">
          <a:xfrm flipV="1">
            <a:off x="9393619" y="2665394"/>
            <a:ext cx="0" cy="751583"/>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144" name="Rettangolo 143"/>
          <p:cNvSpPr/>
          <p:nvPr/>
        </p:nvSpPr>
        <p:spPr bwMode="auto">
          <a:xfrm>
            <a:off x="8791872" y="3416976"/>
            <a:ext cx="1220744" cy="759619"/>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PUR</a:t>
            </a:r>
          </a:p>
        </p:txBody>
      </p:sp>
      <p:cxnSp>
        <p:nvCxnSpPr>
          <p:cNvPr id="146" name="Connettore 1 145"/>
          <p:cNvCxnSpPr/>
          <p:nvPr/>
        </p:nvCxnSpPr>
        <p:spPr bwMode="auto">
          <a:xfrm flipV="1">
            <a:off x="7793225" y="2659388"/>
            <a:ext cx="0" cy="1892239"/>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cxnSp>
        <p:nvCxnSpPr>
          <p:cNvPr id="149" name="Connettore 1 148"/>
          <p:cNvCxnSpPr>
            <a:endCxn id="144" idx="2"/>
          </p:cNvCxnSpPr>
          <p:nvPr/>
        </p:nvCxnSpPr>
        <p:spPr bwMode="auto">
          <a:xfrm flipV="1">
            <a:off x="9393621" y="4176593"/>
            <a:ext cx="8625" cy="375792"/>
          </a:xfrm>
          <a:prstGeom prst="line">
            <a:avLst/>
          </a:prstGeom>
          <a:noFill/>
          <a:ln w="25400" cap="flat" cmpd="sng" algn="ctr">
            <a:solidFill>
              <a:srgbClr val="00B050"/>
            </a:solidFill>
            <a:prstDash val="solid"/>
            <a:headEnd type="triangle" w="lg" len="lg"/>
            <a:tailEnd type="none" w="med" len="med"/>
          </a:ln>
          <a:effectLst>
            <a:outerShdw blurRad="40000" dist="20000" dir="5400000" rotWithShape="0">
              <a:srgbClr val="000000">
                <a:alpha val="38000"/>
              </a:srgbClr>
            </a:outerShdw>
          </a:effectLst>
        </p:spPr>
      </p:cxnSp>
      <p:cxnSp>
        <p:nvCxnSpPr>
          <p:cNvPr id="152" name="Connettore 1 151"/>
          <p:cNvCxnSpPr/>
          <p:nvPr/>
        </p:nvCxnSpPr>
        <p:spPr bwMode="auto">
          <a:xfrm flipH="1">
            <a:off x="10012616" y="3797408"/>
            <a:ext cx="507448" cy="0"/>
          </a:xfrm>
          <a:prstGeom prst="line">
            <a:avLst/>
          </a:prstGeom>
          <a:noFill/>
          <a:ln w="25400" cap="flat" cmpd="sng" algn="ctr">
            <a:solidFill>
              <a:srgbClr val="00B050"/>
            </a:solidFill>
            <a:prstDash val="solid"/>
            <a:headEnd type="triangle" w="lg" len="lg"/>
            <a:tailEnd type="none" w="med" len="med"/>
          </a:ln>
          <a:effectLst>
            <a:outerShdw blurRad="40000" dist="20000" dir="5400000" rotWithShape="0">
              <a:srgbClr val="000000">
                <a:alpha val="38000"/>
              </a:srgbClr>
            </a:outerShdw>
          </a:effectLst>
        </p:spPr>
      </p:cxnSp>
      <p:sp>
        <p:nvSpPr>
          <p:cNvPr id="155" name="Rettangolo 154"/>
          <p:cNvSpPr/>
          <p:nvPr/>
        </p:nvSpPr>
        <p:spPr bwMode="auto">
          <a:xfrm>
            <a:off x="8706612" y="1402846"/>
            <a:ext cx="1220744" cy="610214"/>
          </a:xfrm>
          <a:prstGeom prst="rect">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smtClean="0">
                <a:ln>
                  <a:noFill/>
                </a:ln>
                <a:solidFill>
                  <a:srgbClr val="000000"/>
                </a:solidFill>
                <a:effectLst/>
                <a:uLnTx/>
                <a:uFillTx/>
                <a:latin typeface="Comic Sans MS" pitchFamily="66" charset="0"/>
                <a:ea typeface="+mn-ea"/>
                <a:cs typeface="+mn-cs"/>
              </a:rPr>
              <a:t>TDC</a:t>
            </a:r>
            <a:endPar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cxnSp>
        <p:nvCxnSpPr>
          <p:cNvPr id="156" name="Connettore 1 155"/>
          <p:cNvCxnSpPr/>
          <p:nvPr/>
        </p:nvCxnSpPr>
        <p:spPr bwMode="auto">
          <a:xfrm flipH="1">
            <a:off x="8286183" y="1693116"/>
            <a:ext cx="431991" cy="1"/>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157" name="CasellaDiTesto 1"/>
          <p:cNvSpPr txBox="1">
            <a:spLocks noChangeArrowheads="1"/>
          </p:cNvSpPr>
          <p:nvPr/>
        </p:nvSpPr>
        <p:spPr bwMode="auto">
          <a:xfrm>
            <a:off x="7453915" y="1555515"/>
            <a:ext cx="776991"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i="0" u="none" strike="noStrike" kern="0" cap="none" spc="0" normalizeH="0" baseline="0" noProof="0" dirty="0" err="1">
                <a:ln>
                  <a:noFill/>
                </a:ln>
                <a:solidFill>
                  <a:srgbClr val="000000"/>
                </a:solidFill>
                <a:effectLst/>
                <a:uLnTx/>
                <a:uFillTx/>
                <a:latin typeface="Comic Sans MS" pitchFamily="66" charset="0"/>
              </a:rPr>
              <a:t>sync</a:t>
            </a:r>
            <a:endParaRPr kumimoji="0" lang="it-IT" sz="1600" i="0" u="none" strike="noStrike" kern="0" cap="none" spc="0" normalizeH="0" baseline="0" noProof="0" dirty="0">
              <a:ln>
                <a:noFill/>
              </a:ln>
              <a:solidFill>
                <a:srgbClr val="000000"/>
              </a:solidFill>
              <a:effectLst/>
              <a:uLnTx/>
              <a:uFillTx/>
              <a:latin typeface="Comic Sans MS" pitchFamily="66" charset="0"/>
            </a:endParaRPr>
          </a:p>
        </p:txBody>
      </p:sp>
      <p:sp>
        <p:nvSpPr>
          <p:cNvPr id="158" name="Freccia a destra 157"/>
          <p:cNvSpPr/>
          <p:nvPr/>
        </p:nvSpPr>
        <p:spPr bwMode="auto">
          <a:xfrm>
            <a:off x="9935665" y="1585717"/>
            <a:ext cx="507448" cy="244475"/>
          </a:xfrm>
          <a:prstGeom prst="rightArrow">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algn="ctr" fontAlgn="base">
              <a:lnSpc>
                <a:spcPct val="80000"/>
              </a:lnSpc>
              <a:spcBef>
                <a:spcPct val="20000"/>
              </a:spcBef>
              <a:spcAft>
                <a:spcPct val="0"/>
              </a:spcAft>
            </a:pPr>
            <a:endParaRPr lang="it-IT" sz="1600" b="1" kern="0">
              <a:solidFill>
                <a:srgbClr val="000000"/>
              </a:solidFill>
              <a:latin typeface="Comic Sans MS" pitchFamily="66" charset="0"/>
            </a:endParaRPr>
          </a:p>
        </p:txBody>
      </p:sp>
      <p:sp>
        <p:nvSpPr>
          <p:cNvPr id="159" name="CasellaDiTesto 1"/>
          <p:cNvSpPr txBox="1">
            <a:spLocks noChangeArrowheads="1"/>
          </p:cNvSpPr>
          <p:nvPr/>
        </p:nvSpPr>
        <p:spPr bwMode="auto">
          <a:xfrm>
            <a:off x="10592071" y="1563298"/>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TIME STAMP</a:t>
            </a:r>
          </a:p>
        </p:txBody>
      </p:sp>
      <p:sp>
        <p:nvSpPr>
          <p:cNvPr id="160" name="CasellaDiTesto 1"/>
          <p:cNvSpPr txBox="1">
            <a:spLocks noChangeArrowheads="1"/>
          </p:cNvSpPr>
          <p:nvPr/>
        </p:nvSpPr>
        <p:spPr bwMode="auto">
          <a:xfrm>
            <a:off x="10592072" y="3651631"/>
            <a:ext cx="678507"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OCR</a:t>
            </a:r>
          </a:p>
        </p:txBody>
      </p:sp>
      <p:cxnSp>
        <p:nvCxnSpPr>
          <p:cNvPr id="161" name="Connettore 1 160"/>
          <p:cNvCxnSpPr>
            <a:stCxn id="135" idx="1"/>
            <a:endCxn id="93" idx="3"/>
          </p:cNvCxnSpPr>
          <p:nvPr/>
        </p:nvCxnSpPr>
        <p:spPr bwMode="auto">
          <a:xfrm flipH="1">
            <a:off x="6437553" y="4921399"/>
            <a:ext cx="738569" cy="0"/>
          </a:xfrm>
          <a:prstGeom prst="line">
            <a:avLst/>
          </a:prstGeom>
          <a:noFill/>
          <a:ln w="25400" cap="flat" cmpd="sng" algn="ctr">
            <a:solidFill>
              <a:srgbClr val="00B050"/>
            </a:solidFill>
            <a:prstDash val="solid"/>
            <a:headEnd type="triangle" w="lg" len="lg"/>
            <a:tailEnd type="none" w="med" len="med"/>
          </a:ln>
          <a:effectLst>
            <a:outerShdw blurRad="40000" dist="20000" dir="5400000" rotWithShape="0">
              <a:srgbClr val="000000">
                <a:alpha val="38000"/>
              </a:srgbClr>
            </a:outerShdw>
          </a:effectLst>
        </p:spPr>
      </p:cxnSp>
      <p:cxnSp>
        <p:nvCxnSpPr>
          <p:cNvPr id="163" name="Connettore 1 162"/>
          <p:cNvCxnSpPr/>
          <p:nvPr/>
        </p:nvCxnSpPr>
        <p:spPr bwMode="auto">
          <a:xfrm flipH="1">
            <a:off x="8396865" y="4921397"/>
            <a:ext cx="407961" cy="2"/>
          </a:xfrm>
          <a:prstGeom prst="line">
            <a:avLst/>
          </a:prstGeom>
          <a:noFill/>
          <a:ln w="25400" cap="flat" cmpd="sng" algn="ctr">
            <a:solidFill>
              <a:srgbClr val="00B050"/>
            </a:solidFill>
            <a:prstDash val="solid"/>
            <a:headEnd type="triangle" w="lg" len="lg"/>
            <a:tailEnd type="none" w="med" len="med"/>
          </a:ln>
          <a:effectLst>
            <a:outerShdw blurRad="40000" dist="20000" dir="5400000" rotWithShape="0">
              <a:srgbClr val="000000">
                <a:alpha val="38000"/>
              </a:srgbClr>
            </a:outerShdw>
          </a:effectLst>
        </p:spPr>
      </p:cxnSp>
      <p:pic>
        <p:nvPicPr>
          <p:cNvPr id="1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680" y="4534767"/>
            <a:ext cx="615432" cy="27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8531" y="1844825"/>
            <a:ext cx="566215" cy="46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5" name="Connettore 1 174"/>
          <p:cNvCxnSpPr/>
          <p:nvPr/>
        </p:nvCxnSpPr>
        <p:spPr bwMode="auto">
          <a:xfrm flipH="1">
            <a:off x="4763882" y="2666503"/>
            <a:ext cx="431991" cy="1"/>
          </a:xfrm>
          <a:prstGeom prst="line">
            <a:avLst/>
          </a:prstGeom>
          <a:noFill/>
          <a:ln w="25400" cap="flat" cmpd="sng" algn="ctr">
            <a:solidFill>
              <a:srgbClr val="0F01BF"/>
            </a:solidFill>
            <a:prstDash val="solid"/>
            <a:headEnd type="triangle" w="lg" len="lg"/>
            <a:tailEnd type="none" w="med" len="med"/>
          </a:ln>
          <a:effectLst>
            <a:outerShdw blurRad="40000" dist="20000" dir="5400000" rotWithShape="0">
              <a:srgbClr val="000000">
                <a:alpha val="38000"/>
              </a:srgbClr>
            </a:outerShdw>
          </a:effectLst>
        </p:spPr>
      </p:cxnSp>
      <p:cxnSp>
        <p:nvCxnSpPr>
          <p:cNvPr id="176" name="Connettore 1 175"/>
          <p:cNvCxnSpPr/>
          <p:nvPr/>
        </p:nvCxnSpPr>
        <p:spPr bwMode="auto">
          <a:xfrm flipH="1">
            <a:off x="4793814" y="4948938"/>
            <a:ext cx="431991" cy="1"/>
          </a:xfrm>
          <a:prstGeom prst="line">
            <a:avLst/>
          </a:prstGeom>
          <a:noFill/>
          <a:ln w="25400" cap="flat" cmpd="sng" algn="ctr">
            <a:solidFill>
              <a:srgbClr val="0F01BF"/>
            </a:solidFill>
            <a:prstDash val="solid"/>
            <a:headEnd type="triangle" w="lg" len="lg"/>
            <a:tailEnd type="none" w="med" len="med"/>
          </a:ln>
          <a:effectLst>
            <a:outerShdw blurRad="40000" dist="20000" dir="5400000" rotWithShape="0">
              <a:srgbClr val="000000">
                <a:alpha val="38000"/>
              </a:srgbClr>
            </a:outerShdw>
          </a:effectLst>
        </p:spPr>
      </p:cxnSp>
      <p:cxnSp>
        <p:nvCxnSpPr>
          <p:cNvPr id="177" name="Connettore 1 176"/>
          <p:cNvCxnSpPr/>
          <p:nvPr/>
        </p:nvCxnSpPr>
        <p:spPr bwMode="auto">
          <a:xfrm flipH="1">
            <a:off x="4511825" y="2666502"/>
            <a:ext cx="252057" cy="1118100"/>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cxnSp>
        <p:nvCxnSpPr>
          <p:cNvPr id="180" name="Connettore 1 179"/>
          <p:cNvCxnSpPr/>
          <p:nvPr/>
        </p:nvCxnSpPr>
        <p:spPr bwMode="auto">
          <a:xfrm>
            <a:off x="4511825" y="3784604"/>
            <a:ext cx="281991" cy="1164333"/>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cxnSp>
        <p:nvCxnSpPr>
          <p:cNvPr id="183" name="Connettore 1 182"/>
          <p:cNvCxnSpPr/>
          <p:nvPr/>
        </p:nvCxnSpPr>
        <p:spPr bwMode="auto">
          <a:xfrm>
            <a:off x="4223792" y="3797408"/>
            <a:ext cx="288032" cy="0"/>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sp>
        <p:nvSpPr>
          <p:cNvPr id="188" name="Rettangolo 187"/>
          <p:cNvSpPr/>
          <p:nvPr/>
        </p:nvSpPr>
        <p:spPr bwMode="auto">
          <a:xfrm>
            <a:off x="3160093" y="3396596"/>
            <a:ext cx="1080120" cy="824492"/>
          </a:xfrm>
          <a:prstGeom prst="rect">
            <a:avLst/>
          </a:prstGeom>
          <a:gradFill rotWithShape="1">
            <a:gsLst>
              <a:gs pos="0">
                <a:srgbClr val="2D2D8A">
                  <a:tint val="50000"/>
                  <a:satMod val="300000"/>
                </a:srgbClr>
              </a:gs>
              <a:gs pos="35000">
                <a:srgbClr val="2D2D8A">
                  <a:tint val="37000"/>
                  <a:satMod val="300000"/>
                </a:srgbClr>
              </a:gs>
              <a:gs pos="100000">
                <a:srgbClr val="2D2D8A">
                  <a:tint val="15000"/>
                  <a:satMod val="350000"/>
                </a:srgbClr>
              </a:gs>
            </a:gsLst>
            <a:lin ang="16200000" scaled="1"/>
          </a:gradFill>
          <a:ln w="9525" cap="flat" cmpd="sng" algn="ctr">
            <a:solidFill>
              <a:srgbClr val="2D2D8A">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FADC</a:t>
            </a:r>
          </a:p>
        </p:txBody>
      </p:sp>
      <p:pic>
        <p:nvPicPr>
          <p:cNvPr id="189"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1465" y="3183264"/>
            <a:ext cx="675267" cy="39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0" name="Connettore 1 189"/>
          <p:cNvCxnSpPr/>
          <p:nvPr/>
        </p:nvCxnSpPr>
        <p:spPr bwMode="auto">
          <a:xfrm>
            <a:off x="1055440" y="3772010"/>
            <a:ext cx="2104653" cy="0"/>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sp>
        <p:nvSpPr>
          <p:cNvPr id="194" name="CasellaDiTesto 1"/>
          <p:cNvSpPr txBox="1">
            <a:spLocks noChangeArrowheads="1"/>
          </p:cNvSpPr>
          <p:nvPr/>
        </p:nvSpPr>
        <p:spPr bwMode="auto">
          <a:xfrm>
            <a:off x="3791744" y="954588"/>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70C0"/>
                </a:solidFill>
                <a:effectLst/>
                <a:uLnTx/>
                <a:uFillTx/>
                <a:latin typeface="Comic Sans MS" pitchFamily="66" charset="0"/>
              </a:rPr>
              <a:t>DIGITAL</a:t>
            </a:r>
          </a:p>
        </p:txBody>
      </p:sp>
      <p:sp>
        <p:nvSpPr>
          <p:cNvPr id="196" name="CasellaDiTesto 1"/>
          <p:cNvSpPr txBox="1">
            <a:spLocks noChangeArrowheads="1"/>
          </p:cNvSpPr>
          <p:nvPr/>
        </p:nvSpPr>
        <p:spPr bwMode="auto">
          <a:xfrm>
            <a:off x="2063552" y="954588"/>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70C0"/>
                </a:solidFill>
                <a:effectLst/>
                <a:uLnTx/>
                <a:uFillTx/>
                <a:latin typeface="Comic Sans MS" pitchFamily="66" charset="0"/>
              </a:rPr>
              <a:t>ANALOG</a:t>
            </a:r>
          </a:p>
        </p:txBody>
      </p:sp>
      <p:sp>
        <p:nvSpPr>
          <p:cNvPr id="46" name="CasellaDiTesto 1"/>
          <p:cNvSpPr txBox="1">
            <a:spLocks noChangeArrowheads="1"/>
          </p:cNvSpPr>
          <p:nvPr/>
        </p:nvSpPr>
        <p:spPr bwMode="auto">
          <a:xfrm>
            <a:off x="5056552" y="5373216"/>
            <a:ext cx="158417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err="1" smtClean="0">
                <a:ln>
                  <a:noFill/>
                </a:ln>
                <a:solidFill>
                  <a:srgbClr val="000000"/>
                </a:solidFill>
                <a:effectLst/>
                <a:uLnTx/>
                <a:uFillTx/>
                <a:latin typeface="Comic Sans MS" pitchFamily="66" charset="0"/>
              </a:rPr>
              <a:t>Trapezoidal</a:t>
            </a:r>
            <a:endParaRPr kumimoji="0" lang="it-IT" sz="1600" b="1" i="0" u="none" strike="noStrike" kern="0" cap="none" spc="0" normalizeH="0" baseline="0" noProof="0" dirty="0" smtClean="0">
              <a:ln>
                <a:noFill/>
              </a:ln>
              <a:solidFill>
                <a:srgbClr val="000000"/>
              </a:solidFill>
              <a:effectLst/>
              <a:uLnTx/>
              <a:uFillTx/>
              <a:latin typeface="Comic Sans MS" pitchFamily="66" charset="0"/>
            </a:endParaRPr>
          </a:p>
          <a:p>
            <a:pPr marL="0" marR="0" lvl="0" indent="0" algn="ctr" defTabSz="914400" eaLnBrk="1" fontAlgn="base" latinLnBrk="0" hangingPunct="1">
              <a:lnSpc>
                <a:spcPct val="80000"/>
              </a:lnSpc>
              <a:spcBef>
                <a:spcPct val="20000"/>
              </a:spcBef>
              <a:spcAft>
                <a:spcPct val="0"/>
              </a:spcAft>
              <a:buClrTx/>
              <a:buSzTx/>
              <a:buFontTx/>
              <a:buNone/>
              <a:tabLst/>
              <a:defRPr/>
            </a:pPr>
            <a:r>
              <a:rPr lang="it-IT" b="1" kern="0" dirty="0" err="1" smtClean="0">
                <a:solidFill>
                  <a:srgbClr val="000000"/>
                </a:solidFill>
                <a:latin typeface="Comic Sans MS" pitchFamily="66" charset="0"/>
              </a:rPr>
              <a:t>Shaper</a:t>
            </a:r>
            <a:endParaRPr kumimoji="0" lang="it-IT" sz="1600" b="1" i="0" u="none" strike="noStrike" kern="0" cap="none" spc="0" normalizeH="0" baseline="0" noProof="0" dirty="0">
              <a:ln>
                <a:noFill/>
              </a:ln>
              <a:solidFill>
                <a:srgbClr val="000000"/>
              </a:solidFill>
              <a:effectLst/>
              <a:uLnTx/>
              <a:uFillTx/>
              <a:latin typeface="Comic Sans MS" pitchFamily="66" charset="0"/>
            </a:endParaRPr>
          </a:p>
        </p:txBody>
      </p:sp>
      <p:cxnSp>
        <p:nvCxnSpPr>
          <p:cNvPr id="47" name="Connettore 1 46"/>
          <p:cNvCxnSpPr/>
          <p:nvPr/>
        </p:nvCxnSpPr>
        <p:spPr bwMode="auto">
          <a:xfrm flipV="1">
            <a:off x="5793109" y="4129169"/>
            <a:ext cx="0" cy="379953"/>
          </a:xfrm>
          <a:prstGeom prst="line">
            <a:avLst/>
          </a:prstGeom>
          <a:noFill/>
          <a:ln w="25400" cap="flat" cmpd="sng" algn="ctr">
            <a:solidFill>
              <a:srgbClr val="0F01BF"/>
            </a:solidFill>
            <a:prstDash val="sysDot"/>
            <a:headEnd type="triangle" w="lg" len="lg"/>
            <a:tailEnd type="none" w="med" len="med"/>
          </a:ln>
          <a:effectLst>
            <a:outerShdw blurRad="40000" dist="20000" dir="5400000" rotWithShape="0">
              <a:srgbClr val="000000">
                <a:alpha val="38000"/>
              </a:srgbClr>
            </a:outerShdw>
          </a:effectLst>
        </p:spPr>
      </p:cxnSp>
      <p:sp>
        <p:nvSpPr>
          <p:cNvPr id="49" name="CasellaDiTesto 1"/>
          <p:cNvSpPr txBox="1">
            <a:spLocks noChangeArrowheads="1"/>
          </p:cNvSpPr>
          <p:nvPr/>
        </p:nvSpPr>
        <p:spPr bwMode="auto">
          <a:xfrm>
            <a:off x="4879137" y="3367329"/>
            <a:ext cx="1864937" cy="78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i="1" u="none" strike="noStrike" kern="0" cap="none" spc="0" normalizeH="0" baseline="0" noProof="0" dirty="0" smtClean="0">
                <a:ln>
                  <a:noFill/>
                </a:ln>
                <a:solidFill>
                  <a:srgbClr val="0F01BF"/>
                </a:solidFill>
                <a:effectLst/>
                <a:uLnTx/>
                <a:uFillTx/>
                <a:latin typeface="Comic Sans MS" pitchFamily="66" charset="0"/>
              </a:rPr>
              <a:t>Fine Gain,</a:t>
            </a:r>
          </a:p>
          <a:p>
            <a:pPr marL="0" marR="0" lvl="0" indent="0" algn="ctr" defTabSz="914400" eaLnBrk="1" fontAlgn="base" latinLnBrk="0" hangingPunct="1">
              <a:lnSpc>
                <a:spcPct val="80000"/>
              </a:lnSpc>
              <a:spcBef>
                <a:spcPct val="20000"/>
              </a:spcBef>
              <a:spcAft>
                <a:spcPct val="0"/>
              </a:spcAft>
              <a:buClrTx/>
              <a:buSzTx/>
              <a:buFontTx/>
              <a:buNone/>
              <a:tabLst/>
              <a:defRPr/>
            </a:pPr>
            <a:r>
              <a:rPr lang="it-IT" i="1" kern="0" dirty="0" err="1" smtClean="0">
                <a:solidFill>
                  <a:srgbClr val="0F01BF"/>
                </a:solidFill>
                <a:latin typeface="Comic Sans MS" pitchFamily="66" charset="0"/>
              </a:rPr>
              <a:t>Shaping</a:t>
            </a:r>
            <a:r>
              <a:rPr lang="it-IT" i="1" kern="0" dirty="0" smtClean="0">
                <a:solidFill>
                  <a:srgbClr val="0F01BF"/>
                </a:solidFill>
                <a:latin typeface="Comic Sans MS" pitchFamily="66" charset="0"/>
              </a:rPr>
              <a:t> Time,</a:t>
            </a:r>
          </a:p>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i="1" u="none" strike="noStrike" kern="0" cap="none" spc="0" normalizeH="0" baseline="0" noProof="0" dirty="0" smtClean="0">
                <a:ln>
                  <a:noFill/>
                </a:ln>
                <a:solidFill>
                  <a:srgbClr val="0F01BF"/>
                </a:solidFill>
                <a:effectLst/>
                <a:uLnTx/>
                <a:uFillTx/>
                <a:latin typeface="Comic Sans MS" pitchFamily="66" charset="0"/>
              </a:rPr>
              <a:t>PZ</a:t>
            </a:r>
            <a:r>
              <a:rPr kumimoji="0" lang="it-IT" sz="1600" i="1" u="none" strike="noStrike" kern="0" cap="none" spc="0" normalizeH="0" noProof="0" dirty="0" smtClean="0">
                <a:ln>
                  <a:noFill/>
                </a:ln>
                <a:solidFill>
                  <a:srgbClr val="0F01BF"/>
                </a:solidFill>
                <a:effectLst/>
                <a:uLnTx/>
                <a:uFillTx/>
                <a:latin typeface="Comic Sans MS" pitchFamily="66" charset="0"/>
              </a:rPr>
              <a:t> </a:t>
            </a:r>
            <a:r>
              <a:rPr kumimoji="0" lang="it-IT" sz="1600" i="1" u="none" strike="noStrike" kern="0" cap="none" spc="0" normalizeH="0" noProof="0" dirty="0" err="1" smtClean="0">
                <a:ln>
                  <a:noFill/>
                </a:ln>
                <a:solidFill>
                  <a:srgbClr val="0F01BF"/>
                </a:solidFill>
                <a:effectLst/>
                <a:uLnTx/>
                <a:uFillTx/>
                <a:latin typeface="Comic Sans MS" pitchFamily="66" charset="0"/>
              </a:rPr>
              <a:t>cancel</a:t>
            </a:r>
            <a:endParaRPr kumimoji="0" lang="it-IT" sz="1600" i="1" u="none" strike="noStrike" kern="0" cap="none" spc="0" normalizeH="0" baseline="0" noProof="0" dirty="0">
              <a:ln>
                <a:noFill/>
              </a:ln>
              <a:solidFill>
                <a:srgbClr val="0F01BF"/>
              </a:solidFill>
              <a:effectLst/>
              <a:uLnTx/>
              <a:uFillTx/>
              <a:latin typeface="Comic Sans MS" pitchFamily="66" charset="0"/>
            </a:endParaRPr>
          </a:p>
        </p:txBody>
      </p:sp>
      <p:sp>
        <p:nvSpPr>
          <p:cNvPr id="52" name="Triangolo isoscele 51"/>
          <p:cNvSpPr/>
          <p:nvPr/>
        </p:nvSpPr>
        <p:spPr bwMode="auto">
          <a:xfrm rot="5400000">
            <a:off x="2087960" y="3418668"/>
            <a:ext cx="828675" cy="706687"/>
          </a:xfrm>
          <a:prstGeom prst="triangle">
            <a:avLst/>
          </a:prstGeom>
          <a:gradFill rotWithShape="1">
            <a:gsLst>
              <a:gs pos="0">
                <a:srgbClr val="2D2D8A">
                  <a:tint val="50000"/>
                  <a:satMod val="300000"/>
                </a:srgbClr>
              </a:gs>
              <a:gs pos="35000">
                <a:srgbClr val="2D2D8A">
                  <a:tint val="37000"/>
                  <a:satMod val="300000"/>
                </a:srgbClr>
              </a:gs>
              <a:gs pos="100000">
                <a:srgbClr val="2D2D8A">
                  <a:tint val="15000"/>
                  <a:satMod val="350000"/>
                </a:srgbClr>
              </a:gs>
            </a:gsLst>
            <a:lin ang="16200000" scaled="1"/>
          </a:gradFill>
          <a:ln w="9525" cap="flat" cmpd="sng" algn="ctr">
            <a:solidFill>
              <a:srgbClr val="2D2D8A">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pPr>
            <a:endParaRPr lang="it-IT" sz="1600" b="1" kern="0">
              <a:solidFill>
                <a:srgbClr val="000000"/>
              </a:solidFill>
              <a:latin typeface="Comic Sans MS" pitchFamily="66" charset="0"/>
            </a:endParaRPr>
          </a:p>
        </p:txBody>
      </p:sp>
      <p:cxnSp>
        <p:nvCxnSpPr>
          <p:cNvPr id="55" name="Connettore 1 54"/>
          <p:cNvCxnSpPr/>
          <p:nvPr/>
        </p:nvCxnSpPr>
        <p:spPr bwMode="auto">
          <a:xfrm flipV="1">
            <a:off x="2482971" y="2921839"/>
            <a:ext cx="0" cy="579171"/>
          </a:xfrm>
          <a:prstGeom prst="line">
            <a:avLst/>
          </a:prstGeom>
          <a:noFill/>
          <a:ln w="25400" cap="flat" cmpd="sng" algn="ctr">
            <a:solidFill>
              <a:srgbClr val="0F01BF"/>
            </a:solidFill>
            <a:prstDash val="sysDot"/>
            <a:headEnd type="triangle" w="lg" len="lg"/>
            <a:tailEnd type="none" w="med" len="med"/>
          </a:ln>
          <a:effectLst>
            <a:outerShdw blurRad="40000" dist="20000" dir="5400000" rotWithShape="0">
              <a:srgbClr val="000000">
                <a:alpha val="38000"/>
              </a:srgbClr>
            </a:outerShdw>
          </a:effectLst>
        </p:spPr>
      </p:cxnSp>
      <p:sp>
        <p:nvSpPr>
          <p:cNvPr id="56" name="CasellaDiTesto 1"/>
          <p:cNvSpPr txBox="1">
            <a:spLocks noChangeArrowheads="1"/>
          </p:cNvSpPr>
          <p:nvPr/>
        </p:nvSpPr>
        <p:spPr bwMode="auto">
          <a:xfrm>
            <a:off x="1699671" y="2653719"/>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i="1" u="none" strike="noStrike" kern="0" cap="none" spc="0" normalizeH="0" baseline="0" noProof="0" dirty="0" err="1" smtClean="0">
                <a:ln>
                  <a:noFill/>
                </a:ln>
                <a:solidFill>
                  <a:srgbClr val="0F01BF"/>
                </a:solidFill>
                <a:effectLst/>
                <a:uLnTx/>
                <a:uFillTx/>
                <a:latin typeface="Comic Sans MS" pitchFamily="66" charset="0"/>
              </a:rPr>
              <a:t>Coarse</a:t>
            </a:r>
            <a:r>
              <a:rPr kumimoji="0" lang="it-IT" sz="1600" i="1" u="none" strike="noStrike" kern="0" cap="none" spc="0" normalizeH="0" baseline="0" noProof="0" dirty="0" smtClean="0">
                <a:ln>
                  <a:noFill/>
                </a:ln>
                <a:solidFill>
                  <a:srgbClr val="0F01BF"/>
                </a:solidFill>
                <a:effectLst/>
                <a:uLnTx/>
                <a:uFillTx/>
                <a:latin typeface="Comic Sans MS" pitchFamily="66" charset="0"/>
              </a:rPr>
              <a:t> Gain</a:t>
            </a:r>
            <a:endParaRPr kumimoji="0" lang="it-IT" sz="1600" i="1" u="none" strike="noStrike" kern="0" cap="none" spc="0" normalizeH="0" baseline="0" noProof="0" dirty="0">
              <a:ln>
                <a:noFill/>
              </a:ln>
              <a:solidFill>
                <a:srgbClr val="0F01BF"/>
              </a:solidFill>
              <a:effectLst/>
              <a:uLnTx/>
              <a:uFillTx/>
              <a:latin typeface="Comic Sans MS" pitchFamily="66" charset="0"/>
            </a:endParaRPr>
          </a:p>
        </p:txBody>
      </p:sp>
      <p:sp>
        <p:nvSpPr>
          <p:cNvPr id="58" name="CasellaDiTesto 1"/>
          <p:cNvSpPr txBox="1">
            <a:spLocks noChangeArrowheads="1"/>
          </p:cNvSpPr>
          <p:nvPr/>
        </p:nvSpPr>
        <p:spPr bwMode="auto">
          <a:xfrm>
            <a:off x="2131717" y="3645025"/>
            <a:ext cx="579907"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err="1" smtClean="0">
                <a:ln>
                  <a:noFill/>
                </a:ln>
                <a:solidFill>
                  <a:srgbClr val="000000"/>
                </a:solidFill>
                <a:effectLst/>
                <a:uLnTx/>
                <a:uFillTx/>
                <a:latin typeface="Comic Sans MS" pitchFamily="66" charset="0"/>
              </a:rPr>
              <a:t>xG</a:t>
            </a:r>
            <a:endParaRPr kumimoji="0" lang="it-IT" sz="1600" b="1" i="0" u="none" strike="noStrike" kern="0" cap="none" spc="0" normalizeH="0" baseline="0" noProof="0" dirty="0">
              <a:ln>
                <a:noFill/>
              </a:ln>
              <a:solidFill>
                <a:srgbClr val="000000"/>
              </a:solidFill>
              <a:effectLst/>
              <a:uLnTx/>
              <a:uFillTx/>
              <a:latin typeface="Comic Sans MS" pitchFamily="66" charset="0"/>
            </a:endParaRPr>
          </a:p>
        </p:txBody>
      </p:sp>
      <p:sp>
        <p:nvSpPr>
          <p:cNvPr id="59" name="CasellaDiTesto 1"/>
          <p:cNvSpPr txBox="1">
            <a:spLocks noChangeArrowheads="1"/>
          </p:cNvSpPr>
          <p:nvPr/>
        </p:nvSpPr>
        <p:spPr bwMode="auto">
          <a:xfrm>
            <a:off x="159355" y="4729712"/>
            <a:ext cx="158417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err="1" smtClean="0">
                <a:ln>
                  <a:noFill/>
                </a:ln>
                <a:solidFill>
                  <a:srgbClr val="000000"/>
                </a:solidFill>
                <a:effectLst/>
                <a:uLnTx/>
                <a:uFillTx/>
                <a:latin typeface="Comic Sans MS" pitchFamily="66" charset="0"/>
              </a:rPr>
              <a:t>Preamp</a:t>
            </a:r>
            <a:endParaRPr kumimoji="0" lang="it-IT" sz="1600" b="1" i="0" u="none" strike="noStrike" kern="0" cap="none" spc="0" normalizeH="0" baseline="0" noProof="0" dirty="0" smtClean="0">
              <a:ln>
                <a:noFill/>
              </a:ln>
              <a:solidFill>
                <a:srgbClr val="000000"/>
              </a:solidFill>
              <a:effectLst/>
              <a:uLnTx/>
              <a:uFillTx/>
              <a:latin typeface="Comic Sans MS" pitchFamily="66" charset="0"/>
            </a:endParaRPr>
          </a:p>
          <a:p>
            <a:pPr marL="0" marR="0" lvl="0" indent="0" algn="ctr" defTabSz="914400" eaLnBrk="1" fontAlgn="base" latinLnBrk="0" hangingPunct="1">
              <a:lnSpc>
                <a:spcPct val="80000"/>
              </a:lnSpc>
              <a:spcBef>
                <a:spcPct val="20000"/>
              </a:spcBef>
              <a:spcAft>
                <a:spcPct val="0"/>
              </a:spcAft>
              <a:buClrTx/>
              <a:buSzTx/>
              <a:buFontTx/>
              <a:buNone/>
              <a:tabLst/>
              <a:defRPr/>
            </a:pPr>
            <a:r>
              <a:rPr lang="it-IT" b="1" kern="0" dirty="0" smtClean="0">
                <a:solidFill>
                  <a:srgbClr val="000000"/>
                </a:solidFill>
                <a:latin typeface="Comic Sans MS" pitchFamily="66" charset="0"/>
              </a:rPr>
              <a:t>(</a:t>
            </a:r>
            <a:r>
              <a:rPr lang="it-IT" b="1" kern="0" dirty="0" err="1" smtClean="0">
                <a:solidFill>
                  <a:srgbClr val="000000"/>
                </a:solidFill>
                <a:latin typeface="Comic Sans MS" pitchFamily="66" charset="0"/>
              </a:rPr>
              <a:t>embedded</a:t>
            </a:r>
            <a:r>
              <a:rPr lang="it-IT" b="1" kern="0" dirty="0" smtClean="0">
                <a:solidFill>
                  <a:srgbClr val="000000"/>
                </a:solidFill>
                <a:latin typeface="Comic Sans MS" pitchFamily="66" charset="0"/>
              </a:rPr>
              <a:t>)</a:t>
            </a:r>
            <a:endParaRPr kumimoji="0" lang="it-IT" sz="1600" b="1" i="0" u="none" strike="noStrike" kern="0" cap="none" spc="0" normalizeH="0" baseline="0" noProof="0" dirty="0">
              <a:ln>
                <a:noFill/>
              </a:ln>
              <a:solidFill>
                <a:srgbClr val="000000"/>
              </a:solidFill>
              <a:effectLst/>
              <a:uLnTx/>
              <a:uFillTx/>
              <a:latin typeface="Comic Sans MS" pitchFamily="66" charset="0"/>
            </a:endParaRPr>
          </a:p>
        </p:txBody>
      </p:sp>
      <p:cxnSp>
        <p:nvCxnSpPr>
          <p:cNvPr id="60" name="Connettore 1 59"/>
          <p:cNvCxnSpPr/>
          <p:nvPr/>
        </p:nvCxnSpPr>
        <p:spPr bwMode="auto">
          <a:xfrm>
            <a:off x="913337" y="4120646"/>
            <a:ext cx="0" cy="553356"/>
          </a:xfrm>
          <a:prstGeom prst="line">
            <a:avLst/>
          </a:prstGeom>
          <a:noFill/>
          <a:ln w="25400" cap="flat" cmpd="sng" algn="ctr">
            <a:solidFill>
              <a:srgbClr val="0F01BF"/>
            </a:solidFill>
            <a:prstDash val="solid"/>
            <a:headEnd type="triangle" w="lg" len="lg"/>
            <a:tailEnd type="none" w="med" len="med"/>
          </a:ln>
          <a:effectLst>
            <a:outerShdw blurRad="40000" dist="20000" dir="5400000" rotWithShape="0">
              <a:srgbClr val="000000">
                <a:alpha val="38000"/>
              </a:srgbClr>
            </a:outerShdw>
          </a:effectLst>
        </p:spPr>
      </p:cxnSp>
      <p:cxnSp>
        <p:nvCxnSpPr>
          <p:cNvPr id="53" name="Connettore 1 52"/>
          <p:cNvCxnSpPr/>
          <p:nvPr/>
        </p:nvCxnSpPr>
        <p:spPr bwMode="auto">
          <a:xfrm flipV="1">
            <a:off x="7143480" y="1607449"/>
            <a:ext cx="0" cy="751583"/>
          </a:xfrm>
          <a:prstGeom prst="line">
            <a:avLst/>
          </a:prstGeom>
          <a:noFill/>
          <a:ln w="25400" cap="flat" cmpd="sng" algn="ctr">
            <a:solidFill>
              <a:srgbClr val="0F01BF"/>
            </a:solidFill>
            <a:prstDash val="sysDot"/>
            <a:headEnd type="triangle" w="lg" len="lg"/>
            <a:tailEnd type="none" w="med" len="med"/>
          </a:ln>
          <a:effectLst>
            <a:outerShdw blurRad="40000" dist="20000" dir="5400000" rotWithShape="0">
              <a:srgbClr val="000000">
                <a:alpha val="38000"/>
              </a:srgbClr>
            </a:outerShdw>
          </a:effectLst>
        </p:spPr>
      </p:cxnSp>
      <p:sp>
        <p:nvSpPr>
          <p:cNvPr id="54" name="CasellaDiTesto 1"/>
          <p:cNvSpPr txBox="1">
            <a:spLocks noChangeArrowheads="1"/>
          </p:cNvSpPr>
          <p:nvPr/>
        </p:nvSpPr>
        <p:spPr bwMode="auto">
          <a:xfrm>
            <a:off x="6312024" y="1339490"/>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i="1" u="none" strike="noStrike" kern="0" cap="none" spc="0" normalizeH="0" baseline="0" noProof="0" dirty="0" smtClean="0">
                <a:ln>
                  <a:noFill/>
                </a:ln>
                <a:solidFill>
                  <a:srgbClr val="0F01BF"/>
                </a:solidFill>
                <a:effectLst/>
                <a:uLnTx/>
                <a:uFillTx/>
                <a:latin typeface="Comic Sans MS" pitchFamily="66" charset="0"/>
              </a:rPr>
              <a:t>LLD </a:t>
            </a:r>
            <a:r>
              <a:rPr kumimoji="0" lang="it-IT" sz="1600" i="1" u="none" strike="noStrike" kern="0" cap="none" spc="0" normalizeH="0" baseline="0" noProof="0" dirty="0" err="1" smtClean="0">
                <a:ln>
                  <a:noFill/>
                </a:ln>
                <a:solidFill>
                  <a:srgbClr val="0F01BF"/>
                </a:solidFill>
                <a:effectLst/>
                <a:uLnTx/>
                <a:uFillTx/>
                <a:latin typeface="Comic Sans MS" pitchFamily="66" charset="0"/>
              </a:rPr>
              <a:t>thr</a:t>
            </a:r>
            <a:endParaRPr kumimoji="0" lang="it-IT" sz="1600" i="1" u="none" strike="noStrike" kern="0" cap="none" spc="0" normalizeH="0" baseline="0" noProof="0" dirty="0" smtClean="0">
              <a:ln>
                <a:noFill/>
              </a:ln>
              <a:solidFill>
                <a:srgbClr val="0F01BF"/>
              </a:solidFill>
              <a:effectLst/>
              <a:uLnTx/>
              <a:uFillTx/>
              <a:latin typeface="Comic Sans MS" pitchFamily="66" charset="0"/>
            </a:endParaRPr>
          </a:p>
        </p:txBody>
      </p:sp>
      <p:sp>
        <p:nvSpPr>
          <p:cNvPr id="57"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96436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DPP PHA: signals</a:t>
            </a:r>
          </a:p>
        </p:txBody>
      </p:sp>
      <p:sp>
        <p:nvSpPr>
          <p:cNvPr id="9" name="CasellaDiTesto 1"/>
          <p:cNvSpPr txBox="1">
            <a:spLocks noChangeArrowheads="1"/>
          </p:cNvSpPr>
          <p:nvPr/>
        </p:nvSpPr>
        <p:spPr bwMode="auto">
          <a:xfrm>
            <a:off x="47328" y="1867076"/>
            <a:ext cx="2045499"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INPUT (from PA)</a:t>
            </a:r>
          </a:p>
        </p:txBody>
      </p:sp>
      <p:sp>
        <p:nvSpPr>
          <p:cNvPr id="10" name="CasellaDiTesto 1"/>
          <p:cNvSpPr txBox="1">
            <a:spLocks noChangeArrowheads="1"/>
          </p:cNvSpPr>
          <p:nvPr/>
        </p:nvSpPr>
        <p:spPr bwMode="auto">
          <a:xfrm>
            <a:off x="47328" y="2878710"/>
            <a:ext cx="204549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smtClean="0">
                <a:ln>
                  <a:noFill/>
                </a:ln>
                <a:solidFill>
                  <a:srgbClr val="000000"/>
                </a:solidFill>
                <a:effectLst/>
                <a:uLnTx/>
                <a:uFillTx/>
                <a:latin typeface="Comic Sans MS" pitchFamily="66" charset="0"/>
              </a:rPr>
              <a:t>TIMING FILTER</a:t>
            </a:r>
          </a:p>
          <a:p>
            <a:pPr marL="0" marR="0" lvl="0" indent="0" algn="r" defTabSz="914400" eaLnBrk="1" fontAlgn="base" latinLnBrk="0" hangingPunct="1">
              <a:lnSpc>
                <a:spcPct val="80000"/>
              </a:lnSpc>
              <a:spcBef>
                <a:spcPct val="20000"/>
              </a:spcBef>
              <a:spcAft>
                <a:spcPct val="0"/>
              </a:spcAft>
              <a:buClrTx/>
              <a:buSzTx/>
              <a:buFontTx/>
              <a:buNone/>
              <a:tabLst/>
              <a:defRPr/>
            </a:pPr>
            <a:r>
              <a:rPr lang="it-IT" b="1" kern="0" dirty="0" smtClean="0">
                <a:solidFill>
                  <a:srgbClr val="000000"/>
                </a:solidFill>
                <a:latin typeface="Comic Sans MS" pitchFamily="66" charset="0"/>
              </a:rPr>
              <a:t>(FAST DISCRIM)</a:t>
            </a:r>
            <a:endParaRPr kumimoji="0" lang="it-IT" sz="1600" b="1" i="0" u="none" strike="noStrike" kern="0" cap="none" spc="0" normalizeH="0" baseline="0" noProof="0" dirty="0">
              <a:ln>
                <a:noFill/>
              </a:ln>
              <a:solidFill>
                <a:srgbClr val="000000"/>
              </a:solidFill>
              <a:effectLst/>
              <a:uLnTx/>
              <a:uFillTx/>
              <a:latin typeface="Comic Sans MS" pitchFamily="66" charset="0"/>
            </a:endParaRPr>
          </a:p>
        </p:txBody>
      </p:sp>
      <p:sp>
        <p:nvSpPr>
          <p:cNvPr id="11" name="CasellaDiTesto 1"/>
          <p:cNvSpPr txBox="1">
            <a:spLocks noChangeArrowheads="1"/>
          </p:cNvSpPr>
          <p:nvPr/>
        </p:nvSpPr>
        <p:spPr bwMode="auto">
          <a:xfrm>
            <a:off x="47328" y="4171332"/>
            <a:ext cx="2045499"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lvl="0" algn="r" eaLnBrk="1" fontAlgn="base" hangingPunct="1">
              <a:lnSpc>
                <a:spcPct val="80000"/>
              </a:lnSpc>
              <a:spcBef>
                <a:spcPct val="20000"/>
              </a:spcBef>
              <a:spcAft>
                <a:spcPct val="0"/>
              </a:spcAft>
              <a:defRPr/>
            </a:pPr>
            <a:r>
              <a:rPr lang="it-IT" b="1" kern="0" dirty="0">
                <a:solidFill>
                  <a:srgbClr val="000000"/>
                </a:solidFill>
                <a:latin typeface="Comic Sans MS" pitchFamily="66" charset="0"/>
              </a:rPr>
              <a:t>ICR</a:t>
            </a:r>
            <a:r>
              <a:rPr lang="it-IT" b="1" kern="0" baseline="-25000" dirty="0">
                <a:solidFill>
                  <a:srgbClr val="000000"/>
                </a:solidFill>
                <a:latin typeface="Comic Sans MS" pitchFamily="66" charset="0"/>
              </a:rPr>
              <a:t>FF</a:t>
            </a:r>
            <a:endParaRPr kumimoji="0" lang="it-IT" sz="1600" b="1" i="0" u="none" strike="noStrike" kern="0" cap="none" spc="0" normalizeH="0" baseline="0" noProof="0" dirty="0">
              <a:ln>
                <a:noFill/>
              </a:ln>
              <a:solidFill>
                <a:srgbClr val="000000"/>
              </a:solidFill>
              <a:effectLst/>
              <a:uLnTx/>
              <a:uFillTx/>
              <a:latin typeface="Comic Sans MS" pitchFamily="66" charset="0"/>
            </a:endParaRPr>
          </a:p>
        </p:txBody>
      </p:sp>
      <p:sp>
        <p:nvSpPr>
          <p:cNvPr id="12" name="CasellaDiTesto 1"/>
          <p:cNvSpPr txBox="1">
            <a:spLocks noChangeArrowheads="1"/>
          </p:cNvSpPr>
          <p:nvPr/>
        </p:nvSpPr>
        <p:spPr bwMode="auto">
          <a:xfrm>
            <a:off x="47328" y="5509286"/>
            <a:ext cx="204549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ENERGY FILTER</a:t>
            </a:r>
          </a:p>
          <a:p>
            <a:pPr marL="0" marR="0" lvl="0" indent="0" algn="r" defTabSz="914400" eaLnBrk="1" fontAlgn="base" latinLnBrk="0" hangingPunct="1">
              <a:lnSpc>
                <a:spcPct val="80000"/>
              </a:lnSpc>
              <a:spcBef>
                <a:spcPct val="20000"/>
              </a:spcBef>
              <a:spcAft>
                <a:spcPct val="0"/>
              </a:spcAft>
              <a:buClrTx/>
              <a:buSzTx/>
              <a:buFontTx/>
              <a:buNone/>
              <a:tabLst/>
              <a:defRPr/>
            </a:pPr>
            <a:r>
              <a:rPr lang="it-IT" b="1" kern="0" dirty="0">
                <a:solidFill>
                  <a:srgbClr val="000000"/>
                </a:solidFill>
                <a:latin typeface="Comic Sans MS" pitchFamily="66" charset="0"/>
              </a:rPr>
              <a:t>(TRAPEZOIDAL)</a:t>
            </a:r>
            <a:endParaRPr kumimoji="0" lang="it-IT" sz="1600" b="1" i="0" u="none" strike="noStrike" kern="0" cap="none" spc="0" normalizeH="0" baseline="0" noProof="0" dirty="0">
              <a:ln>
                <a:noFill/>
              </a:ln>
              <a:solidFill>
                <a:srgbClr val="000000"/>
              </a:solidFill>
              <a:effectLst/>
              <a:uLnTx/>
              <a:uFillTx/>
              <a:latin typeface="Comic Sans MS" pitchFamily="66" charset="0"/>
            </a:endParaRPr>
          </a:p>
        </p:txBody>
      </p:sp>
      <p:sp>
        <p:nvSpPr>
          <p:cNvPr id="13" name="CasellaDiTesto 1"/>
          <p:cNvSpPr txBox="1">
            <a:spLocks noChangeArrowheads="1"/>
          </p:cNvSpPr>
          <p:nvPr/>
        </p:nvSpPr>
        <p:spPr bwMode="auto">
          <a:xfrm>
            <a:off x="47328" y="6335095"/>
            <a:ext cx="2045499"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OCR</a:t>
            </a:r>
          </a:p>
        </p:txBody>
      </p:sp>
      <p:sp>
        <p:nvSpPr>
          <p:cNvPr id="14" name="CasellaDiTesto 1"/>
          <p:cNvSpPr txBox="1">
            <a:spLocks noChangeArrowheads="1"/>
          </p:cNvSpPr>
          <p:nvPr/>
        </p:nvSpPr>
        <p:spPr bwMode="auto">
          <a:xfrm>
            <a:off x="3647728" y="4318870"/>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a:ln>
                  <a:noFill/>
                </a:ln>
                <a:solidFill>
                  <a:srgbClr val="FF0000"/>
                </a:solidFill>
                <a:effectLst/>
                <a:uLnTx/>
                <a:uFillTx/>
                <a:latin typeface="Comic Sans MS" pitchFamily="66" charset="0"/>
              </a:rPr>
              <a:t>T1</a:t>
            </a:r>
          </a:p>
        </p:txBody>
      </p:sp>
      <p:sp>
        <p:nvSpPr>
          <p:cNvPr id="15" name="CasellaDiTesto 1"/>
          <p:cNvSpPr txBox="1">
            <a:spLocks noChangeArrowheads="1"/>
          </p:cNvSpPr>
          <p:nvPr/>
        </p:nvSpPr>
        <p:spPr bwMode="auto">
          <a:xfrm>
            <a:off x="4799856" y="4318870"/>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a:ln>
                  <a:noFill/>
                </a:ln>
                <a:solidFill>
                  <a:srgbClr val="FF0000"/>
                </a:solidFill>
                <a:effectLst/>
                <a:uLnTx/>
                <a:uFillTx/>
                <a:latin typeface="Comic Sans MS" pitchFamily="66" charset="0"/>
              </a:rPr>
              <a:t>T2</a:t>
            </a:r>
          </a:p>
        </p:txBody>
      </p:sp>
      <p:sp>
        <p:nvSpPr>
          <p:cNvPr id="16" name="CasellaDiTesto 1"/>
          <p:cNvSpPr txBox="1">
            <a:spLocks noChangeArrowheads="1"/>
          </p:cNvSpPr>
          <p:nvPr/>
        </p:nvSpPr>
        <p:spPr bwMode="auto">
          <a:xfrm>
            <a:off x="5447928" y="4318870"/>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a:ln>
                  <a:noFill/>
                </a:ln>
                <a:solidFill>
                  <a:srgbClr val="FF0000"/>
                </a:solidFill>
                <a:effectLst/>
                <a:uLnTx/>
                <a:uFillTx/>
                <a:latin typeface="Comic Sans MS" pitchFamily="66" charset="0"/>
              </a:rPr>
              <a:t>T3</a:t>
            </a:r>
          </a:p>
        </p:txBody>
      </p:sp>
      <p:sp>
        <p:nvSpPr>
          <p:cNvPr id="17" name="CasellaDiTesto 1"/>
          <p:cNvSpPr txBox="1">
            <a:spLocks noChangeArrowheads="1"/>
          </p:cNvSpPr>
          <p:nvPr/>
        </p:nvSpPr>
        <p:spPr bwMode="auto">
          <a:xfrm>
            <a:off x="7392144" y="4318870"/>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a:ln>
                  <a:noFill/>
                </a:ln>
                <a:solidFill>
                  <a:srgbClr val="FF0000"/>
                </a:solidFill>
                <a:effectLst/>
                <a:uLnTx/>
                <a:uFillTx/>
                <a:latin typeface="Comic Sans MS" pitchFamily="66" charset="0"/>
              </a:rPr>
              <a:t>T4</a:t>
            </a:r>
          </a:p>
        </p:txBody>
      </p:sp>
      <p:sp>
        <p:nvSpPr>
          <p:cNvPr id="18" name="CasellaDiTesto 1"/>
          <p:cNvSpPr txBox="1">
            <a:spLocks noChangeArrowheads="1"/>
          </p:cNvSpPr>
          <p:nvPr/>
        </p:nvSpPr>
        <p:spPr bwMode="auto">
          <a:xfrm>
            <a:off x="7608168" y="4318870"/>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a:ln>
                  <a:noFill/>
                </a:ln>
                <a:solidFill>
                  <a:srgbClr val="FF0000"/>
                </a:solidFill>
                <a:effectLst/>
                <a:uLnTx/>
                <a:uFillTx/>
                <a:latin typeface="Comic Sans MS" pitchFamily="66" charset="0"/>
              </a:rPr>
              <a:t>T5</a:t>
            </a:r>
          </a:p>
        </p:txBody>
      </p:sp>
      <p:sp>
        <p:nvSpPr>
          <p:cNvPr id="19" name="CasellaDiTesto 1"/>
          <p:cNvSpPr txBox="1">
            <a:spLocks noChangeArrowheads="1"/>
          </p:cNvSpPr>
          <p:nvPr/>
        </p:nvSpPr>
        <p:spPr bwMode="auto">
          <a:xfrm>
            <a:off x="3935760" y="4725145"/>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a:ln>
                  <a:noFill/>
                </a:ln>
                <a:solidFill>
                  <a:schemeClr val="accent6">
                    <a:lumMod val="75000"/>
                  </a:schemeClr>
                </a:solidFill>
                <a:effectLst/>
                <a:uLnTx/>
                <a:uFillTx/>
                <a:latin typeface="Comic Sans MS" pitchFamily="66" charset="0"/>
              </a:rPr>
              <a:t>E1</a:t>
            </a:r>
          </a:p>
        </p:txBody>
      </p:sp>
      <p:sp>
        <p:nvSpPr>
          <p:cNvPr id="20" name="CasellaDiTesto 1"/>
          <p:cNvSpPr txBox="1">
            <a:spLocks noChangeArrowheads="1"/>
          </p:cNvSpPr>
          <p:nvPr/>
        </p:nvSpPr>
        <p:spPr bwMode="auto">
          <a:xfrm>
            <a:off x="5087888" y="4894934"/>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a:ln>
                  <a:noFill/>
                </a:ln>
                <a:solidFill>
                  <a:schemeClr val="accent6">
                    <a:lumMod val="75000"/>
                  </a:schemeClr>
                </a:solidFill>
                <a:effectLst/>
                <a:uLnTx/>
                <a:uFillTx/>
                <a:latin typeface="Comic Sans MS" pitchFamily="66" charset="0"/>
              </a:rPr>
              <a:t>E2</a:t>
            </a:r>
          </a:p>
        </p:txBody>
      </p:sp>
      <p:sp>
        <p:nvSpPr>
          <p:cNvPr id="21" name="CasellaDiTesto 1"/>
          <p:cNvSpPr txBox="1">
            <a:spLocks noChangeArrowheads="1"/>
          </p:cNvSpPr>
          <p:nvPr/>
        </p:nvSpPr>
        <p:spPr bwMode="auto">
          <a:xfrm>
            <a:off x="5735960" y="5445225"/>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a:ln>
                  <a:noFill/>
                </a:ln>
                <a:solidFill>
                  <a:schemeClr val="accent6">
                    <a:lumMod val="75000"/>
                  </a:schemeClr>
                </a:solidFill>
                <a:effectLst/>
                <a:uLnTx/>
                <a:uFillTx/>
                <a:latin typeface="Comic Sans MS" pitchFamily="66" charset="0"/>
              </a:rPr>
              <a:t>E3</a:t>
            </a:r>
          </a:p>
        </p:txBody>
      </p:sp>
      <p:pic>
        <p:nvPicPr>
          <p:cNvPr id="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5077" y="430439"/>
            <a:ext cx="8553451" cy="170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6183" y="2230639"/>
            <a:ext cx="8534400" cy="150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7562" y="3093906"/>
            <a:ext cx="8562975" cy="122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CasellaDiTesto 1"/>
          <p:cNvSpPr txBox="1">
            <a:spLocks noChangeArrowheads="1"/>
          </p:cNvSpPr>
          <p:nvPr/>
        </p:nvSpPr>
        <p:spPr bwMode="auto">
          <a:xfrm>
            <a:off x="9120336" y="4318869"/>
            <a:ext cx="576064"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smtClean="0">
                <a:ln>
                  <a:noFill/>
                </a:ln>
                <a:solidFill>
                  <a:srgbClr val="FF0000"/>
                </a:solidFill>
                <a:effectLst/>
                <a:uLnTx/>
                <a:uFillTx/>
                <a:latin typeface="Comic Sans MS" pitchFamily="66" charset="0"/>
              </a:rPr>
              <a:t>T6</a:t>
            </a:r>
            <a:endParaRPr kumimoji="0" lang="it-IT" sz="1200" b="1" i="0" u="none" strike="noStrike" kern="0" cap="none" spc="0" normalizeH="0" baseline="0" noProof="0" dirty="0">
              <a:ln>
                <a:noFill/>
              </a:ln>
              <a:solidFill>
                <a:srgbClr val="FF0000"/>
              </a:solidFill>
              <a:effectLst/>
              <a:uLnTx/>
              <a:uFillTx/>
              <a:latin typeface="Comic Sans MS" pitchFamily="66" charset="0"/>
            </a:endParaRPr>
          </a:p>
        </p:txBody>
      </p:sp>
      <p:sp>
        <p:nvSpPr>
          <p:cNvPr id="29" name="CasellaDiTesto 1"/>
          <p:cNvSpPr txBox="1">
            <a:spLocks noChangeArrowheads="1"/>
          </p:cNvSpPr>
          <p:nvPr/>
        </p:nvSpPr>
        <p:spPr bwMode="auto">
          <a:xfrm>
            <a:off x="3575720" y="1036303"/>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smtClean="0">
                <a:ln>
                  <a:noFill/>
                </a:ln>
                <a:solidFill>
                  <a:srgbClr val="0F01BF"/>
                </a:solidFill>
                <a:effectLst/>
                <a:uLnTx/>
                <a:uFillTx/>
                <a:latin typeface="Comic Sans MS" pitchFamily="66" charset="0"/>
              </a:rPr>
              <a:t>P1</a:t>
            </a:r>
            <a:endParaRPr kumimoji="0" lang="it-IT" sz="1200" b="1" i="0" u="none" strike="noStrike" kern="0" cap="none" spc="0" normalizeH="0" baseline="0" noProof="0" dirty="0">
              <a:ln>
                <a:noFill/>
              </a:ln>
              <a:solidFill>
                <a:srgbClr val="0F01BF"/>
              </a:solidFill>
              <a:effectLst/>
              <a:uLnTx/>
              <a:uFillTx/>
              <a:latin typeface="Comic Sans MS" pitchFamily="66" charset="0"/>
            </a:endParaRPr>
          </a:p>
        </p:txBody>
      </p:sp>
      <p:sp>
        <p:nvSpPr>
          <p:cNvPr id="30" name="CasellaDiTesto 1"/>
          <p:cNvSpPr txBox="1">
            <a:spLocks noChangeArrowheads="1"/>
          </p:cNvSpPr>
          <p:nvPr/>
        </p:nvSpPr>
        <p:spPr bwMode="auto">
          <a:xfrm>
            <a:off x="4727848" y="692697"/>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smtClean="0">
                <a:ln>
                  <a:noFill/>
                </a:ln>
                <a:solidFill>
                  <a:srgbClr val="0F01BF"/>
                </a:solidFill>
                <a:effectLst/>
                <a:uLnTx/>
                <a:uFillTx/>
                <a:latin typeface="Comic Sans MS" pitchFamily="66" charset="0"/>
              </a:rPr>
              <a:t>P2</a:t>
            </a:r>
            <a:endParaRPr kumimoji="0" lang="it-IT" sz="1200" b="1" i="0" u="none" strike="noStrike" kern="0" cap="none" spc="0" normalizeH="0" baseline="0" noProof="0" dirty="0">
              <a:ln>
                <a:noFill/>
              </a:ln>
              <a:solidFill>
                <a:srgbClr val="0F01BF"/>
              </a:solidFill>
              <a:effectLst/>
              <a:uLnTx/>
              <a:uFillTx/>
              <a:latin typeface="Comic Sans MS" pitchFamily="66" charset="0"/>
            </a:endParaRPr>
          </a:p>
        </p:txBody>
      </p:sp>
      <p:sp>
        <p:nvSpPr>
          <p:cNvPr id="31" name="CasellaDiTesto 1"/>
          <p:cNvSpPr txBox="1">
            <a:spLocks noChangeArrowheads="1"/>
          </p:cNvSpPr>
          <p:nvPr/>
        </p:nvSpPr>
        <p:spPr bwMode="auto">
          <a:xfrm>
            <a:off x="5375920" y="776002"/>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lang="it-IT" sz="1200" b="1" kern="0" dirty="0">
                <a:solidFill>
                  <a:srgbClr val="0F01BF"/>
                </a:solidFill>
                <a:latin typeface="Comic Sans MS" pitchFamily="66" charset="0"/>
              </a:rPr>
              <a:t>P</a:t>
            </a:r>
            <a:r>
              <a:rPr kumimoji="0" lang="it-IT" sz="1200" b="1" i="0" u="none" strike="noStrike" kern="0" cap="none" spc="0" normalizeH="0" baseline="0" noProof="0" dirty="0" smtClean="0">
                <a:ln>
                  <a:noFill/>
                </a:ln>
                <a:solidFill>
                  <a:srgbClr val="0F01BF"/>
                </a:solidFill>
                <a:effectLst/>
                <a:uLnTx/>
                <a:uFillTx/>
                <a:latin typeface="Comic Sans MS" pitchFamily="66" charset="0"/>
              </a:rPr>
              <a:t>3</a:t>
            </a:r>
            <a:endParaRPr kumimoji="0" lang="it-IT" sz="1200" b="1" i="0" u="none" strike="noStrike" kern="0" cap="none" spc="0" normalizeH="0" baseline="0" noProof="0" dirty="0">
              <a:ln>
                <a:noFill/>
              </a:ln>
              <a:solidFill>
                <a:srgbClr val="0F01BF"/>
              </a:solidFill>
              <a:effectLst/>
              <a:uLnTx/>
              <a:uFillTx/>
              <a:latin typeface="Comic Sans MS" pitchFamily="66" charset="0"/>
            </a:endParaRPr>
          </a:p>
        </p:txBody>
      </p:sp>
      <p:sp>
        <p:nvSpPr>
          <p:cNvPr id="32" name="CasellaDiTesto 1"/>
          <p:cNvSpPr txBox="1">
            <a:spLocks noChangeArrowheads="1"/>
          </p:cNvSpPr>
          <p:nvPr/>
        </p:nvSpPr>
        <p:spPr bwMode="auto">
          <a:xfrm>
            <a:off x="7320136" y="1160166"/>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lang="it-IT" sz="1200" b="1" kern="0" dirty="0" smtClean="0">
                <a:solidFill>
                  <a:srgbClr val="0F01BF"/>
                </a:solidFill>
                <a:latin typeface="Comic Sans MS" pitchFamily="66" charset="0"/>
              </a:rPr>
              <a:t>P4</a:t>
            </a:r>
            <a:endParaRPr kumimoji="0" lang="it-IT" sz="1200" b="1" i="0" u="none" strike="noStrike" kern="0" cap="none" spc="0" normalizeH="0" baseline="0" noProof="0" dirty="0">
              <a:ln>
                <a:noFill/>
              </a:ln>
              <a:solidFill>
                <a:srgbClr val="0F01BF"/>
              </a:solidFill>
              <a:effectLst/>
              <a:uLnTx/>
              <a:uFillTx/>
              <a:latin typeface="Comic Sans MS" pitchFamily="66" charset="0"/>
            </a:endParaRPr>
          </a:p>
        </p:txBody>
      </p:sp>
      <p:sp>
        <p:nvSpPr>
          <p:cNvPr id="33" name="CasellaDiTesto 1"/>
          <p:cNvSpPr txBox="1">
            <a:spLocks noChangeArrowheads="1"/>
          </p:cNvSpPr>
          <p:nvPr/>
        </p:nvSpPr>
        <p:spPr bwMode="auto">
          <a:xfrm>
            <a:off x="7511628" y="571798"/>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lang="it-IT" sz="1200" b="1" kern="0" dirty="0" smtClean="0">
                <a:solidFill>
                  <a:srgbClr val="0F01BF"/>
                </a:solidFill>
                <a:latin typeface="Comic Sans MS" pitchFamily="66" charset="0"/>
              </a:rPr>
              <a:t>P5</a:t>
            </a:r>
            <a:endParaRPr kumimoji="0" lang="it-IT" sz="1200" b="1" i="0" u="none" strike="noStrike" kern="0" cap="none" spc="0" normalizeH="0" baseline="0" noProof="0" dirty="0">
              <a:ln>
                <a:noFill/>
              </a:ln>
              <a:solidFill>
                <a:srgbClr val="0F01BF"/>
              </a:solidFill>
              <a:effectLst/>
              <a:uLnTx/>
              <a:uFillTx/>
              <a:latin typeface="Comic Sans MS" pitchFamily="66" charset="0"/>
            </a:endParaRPr>
          </a:p>
        </p:txBody>
      </p:sp>
      <p:sp>
        <p:nvSpPr>
          <p:cNvPr id="34" name="CasellaDiTesto 1"/>
          <p:cNvSpPr txBox="1">
            <a:spLocks noChangeArrowheads="1"/>
          </p:cNvSpPr>
          <p:nvPr/>
        </p:nvSpPr>
        <p:spPr bwMode="auto">
          <a:xfrm>
            <a:off x="8904312" y="836713"/>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lang="it-IT" sz="1200" b="1" kern="0" dirty="0" smtClean="0">
                <a:solidFill>
                  <a:srgbClr val="0F01BF"/>
                </a:solidFill>
                <a:latin typeface="Comic Sans MS" pitchFamily="66" charset="0"/>
              </a:rPr>
              <a:t>P6</a:t>
            </a:r>
            <a:endParaRPr kumimoji="0" lang="it-IT" sz="1200" b="1" i="0" u="none" strike="noStrike" kern="0" cap="none" spc="0" normalizeH="0" baseline="0" noProof="0" dirty="0">
              <a:ln>
                <a:noFill/>
              </a:ln>
              <a:solidFill>
                <a:srgbClr val="0F01BF"/>
              </a:solidFill>
              <a:effectLst/>
              <a:uLnTx/>
              <a:uFillTx/>
              <a:latin typeface="Comic Sans MS" pitchFamily="66" charset="0"/>
            </a:endParaRPr>
          </a:p>
        </p:txBody>
      </p:sp>
      <p:sp>
        <p:nvSpPr>
          <p:cNvPr id="35" name="CasellaDiTesto 1"/>
          <p:cNvSpPr txBox="1">
            <a:spLocks noChangeArrowheads="1"/>
          </p:cNvSpPr>
          <p:nvPr/>
        </p:nvSpPr>
        <p:spPr bwMode="auto">
          <a:xfrm>
            <a:off x="9120336" y="234876"/>
            <a:ext cx="432048"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lang="it-IT" sz="1200" b="1" kern="0" dirty="0" smtClean="0">
                <a:solidFill>
                  <a:srgbClr val="0F01BF"/>
                </a:solidFill>
                <a:latin typeface="Comic Sans MS" pitchFamily="66" charset="0"/>
              </a:rPr>
              <a:t>P7</a:t>
            </a:r>
            <a:endParaRPr kumimoji="0" lang="it-IT" sz="1200" b="1" i="0" u="none" strike="noStrike" kern="0" cap="none" spc="0" normalizeH="0" baseline="0" noProof="0" dirty="0">
              <a:ln>
                <a:noFill/>
              </a:ln>
              <a:solidFill>
                <a:srgbClr val="0F01BF"/>
              </a:solidFill>
              <a:effectLst/>
              <a:uLnTx/>
              <a:uFillTx/>
              <a:latin typeface="Comic Sans MS" pitchFamily="66" charset="0"/>
            </a:endParaRPr>
          </a:p>
        </p:txBody>
      </p:sp>
      <p:sp>
        <p:nvSpPr>
          <p:cNvPr id="37" name="CasellaDiTesto 1"/>
          <p:cNvSpPr txBox="1">
            <a:spLocks noChangeArrowheads="1"/>
          </p:cNvSpPr>
          <p:nvPr/>
        </p:nvSpPr>
        <p:spPr bwMode="auto">
          <a:xfrm>
            <a:off x="9408368" y="4606901"/>
            <a:ext cx="720080"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smtClean="0">
                <a:ln>
                  <a:noFill/>
                </a:ln>
                <a:solidFill>
                  <a:schemeClr val="accent6">
                    <a:lumMod val="75000"/>
                  </a:schemeClr>
                </a:solidFill>
                <a:effectLst/>
                <a:uLnTx/>
                <a:uFillTx/>
                <a:latin typeface="Comic Sans MS" pitchFamily="66" charset="0"/>
              </a:rPr>
              <a:t>E6+E7</a:t>
            </a:r>
            <a:endParaRPr kumimoji="0" lang="it-IT" sz="1200" b="1" i="0" u="none" strike="noStrike" kern="0" cap="none" spc="0" normalizeH="0" baseline="0" noProof="0" dirty="0">
              <a:ln>
                <a:noFill/>
              </a:ln>
              <a:solidFill>
                <a:schemeClr val="accent6">
                  <a:lumMod val="75000"/>
                </a:schemeClr>
              </a:solidFill>
              <a:effectLst/>
              <a:uLnTx/>
              <a:uFillTx/>
              <a:latin typeface="Comic Sans MS" pitchFamily="66" charset="0"/>
            </a:endParaRPr>
          </a:p>
        </p:txBody>
      </p:sp>
      <p:sp>
        <p:nvSpPr>
          <p:cNvPr id="38" name="CasellaDiTesto 1"/>
          <p:cNvSpPr txBox="1">
            <a:spLocks noChangeArrowheads="1"/>
          </p:cNvSpPr>
          <p:nvPr/>
        </p:nvSpPr>
        <p:spPr bwMode="auto">
          <a:xfrm>
            <a:off x="7608168" y="4644905"/>
            <a:ext cx="720080"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smtClean="0">
                <a:ln>
                  <a:noFill/>
                </a:ln>
                <a:solidFill>
                  <a:schemeClr val="accent6">
                    <a:lumMod val="75000"/>
                  </a:schemeClr>
                </a:solidFill>
                <a:effectLst/>
                <a:uLnTx/>
                <a:uFillTx/>
                <a:latin typeface="Comic Sans MS" pitchFamily="66" charset="0"/>
              </a:rPr>
              <a:t>Pile Up</a:t>
            </a:r>
            <a:endParaRPr kumimoji="0" lang="it-IT" sz="1200" b="1" i="0" u="none" strike="noStrike" kern="0" cap="none" spc="0" normalizeH="0" baseline="0" noProof="0" dirty="0">
              <a:ln>
                <a:noFill/>
              </a:ln>
              <a:solidFill>
                <a:schemeClr val="accent6">
                  <a:lumMod val="75000"/>
                </a:schemeClr>
              </a:solidFill>
              <a:effectLst/>
              <a:uLnTx/>
              <a:uFillTx/>
              <a:latin typeface="Comic Sans MS" pitchFamily="66" charset="0"/>
            </a:endParaRPr>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553" y="4861768"/>
            <a:ext cx="8553451" cy="161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CasellaDiTesto 1"/>
          <p:cNvSpPr txBox="1">
            <a:spLocks noChangeArrowheads="1"/>
          </p:cNvSpPr>
          <p:nvPr/>
        </p:nvSpPr>
        <p:spPr bwMode="auto">
          <a:xfrm>
            <a:off x="9552384" y="2132858"/>
            <a:ext cx="1620931" cy="42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i="0" u="none" strike="noStrike" kern="0" cap="none" spc="0" normalizeH="0" baseline="0" noProof="0" dirty="0" err="1" smtClean="0">
                <a:ln>
                  <a:noFill/>
                </a:ln>
                <a:solidFill>
                  <a:srgbClr val="000000"/>
                </a:solidFill>
                <a:effectLst/>
                <a:uLnTx/>
                <a:uFillTx/>
                <a:latin typeface="Comic Sans MS" pitchFamily="66" charset="0"/>
              </a:rPr>
              <a:t>Unresolved</a:t>
            </a:r>
            <a:endParaRPr kumimoji="0" lang="it-IT" sz="1200" i="0" u="none" strike="noStrike" kern="0" cap="none" spc="0" normalizeH="0" baseline="0" noProof="0" dirty="0" smtClean="0">
              <a:ln>
                <a:noFill/>
              </a:ln>
              <a:solidFill>
                <a:srgbClr val="000000"/>
              </a:solidFill>
              <a:effectLst/>
              <a:uLnTx/>
              <a:uFillTx/>
              <a:latin typeface="Comic Sans MS" pitchFamily="66" charset="0"/>
            </a:endParaRPr>
          </a:p>
          <a:p>
            <a:pPr marL="0" marR="0" lvl="0" indent="0" algn="ctr" defTabSz="914400" eaLnBrk="1" fontAlgn="base" latinLnBrk="0" hangingPunct="1">
              <a:lnSpc>
                <a:spcPct val="80000"/>
              </a:lnSpc>
              <a:spcBef>
                <a:spcPct val="20000"/>
              </a:spcBef>
              <a:spcAft>
                <a:spcPct val="0"/>
              </a:spcAft>
              <a:buClrTx/>
              <a:buSzTx/>
              <a:buFontTx/>
              <a:buNone/>
              <a:tabLst/>
              <a:defRPr/>
            </a:pPr>
            <a:r>
              <a:rPr lang="it-IT" sz="1200" kern="0" dirty="0" smtClean="0">
                <a:solidFill>
                  <a:srgbClr val="000000"/>
                </a:solidFill>
                <a:latin typeface="Comic Sans MS" pitchFamily="66" charset="0"/>
              </a:rPr>
              <a:t>Double </a:t>
            </a:r>
            <a:r>
              <a:rPr lang="it-IT" sz="1200" kern="0" dirty="0" err="1" smtClean="0">
                <a:solidFill>
                  <a:srgbClr val="000000"/>
                </a:solidFill>
                <a:latin typeface="Comic Sans MS" pitchFamily="66" charset="0"/>
              </a:rPr>
              <a:t>Pulse</a:t>
            </a:r>
            <a:endParaRPr kumimoji="0" lang="it-IT" sz="1200" i="0" u="none" strike="noStrike" kern="0" cap="none" spc="0" normalizeH="0" baseline="0" noProof="0" dirty="0">
              <a:ln>
                <a:noFill/>
              </a:ln>
              <a:solidFill>
                <a:srgbClr val="000000"/>
              </a:solidFill>
              <a:effectLst/>
              <a:uLnTx/>
              <a:uFillTx/>
              <a:latin typeface="Comic Sans MS" pitchFamily="66" charset="0"/>
            </a:endParaRPr>
          </a:p>
        </p:txBody>
      </p:sp>
      <p:cxnSp>
        <p:nvCxnSpPr>
          <p:cNvPr id="6" name="Connettore 2 5"/>
          <p:cNvCxnSpPr/>
          <p:nvPr/>
        </p:nvCxnSpPr>
        <p:spPr>
          <a:xfrm flipH="1">
            <a:off x="9480376" y="2492896"/>
            <a:ext cx="432048" cy="4904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05497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it-IT" sz="2400" b="1" dirty="0" smtClean="0">
                <a:solidFill>
                  <a:schemeClr val="tx2"/>
                </a:solidFill>
                <a:latin typeface="Arial Black" pitchFamily="34" charset="0"/>
              </a:rPr>
              <a:t>DPP-PHA: Pile-up </a:t>
            </a:r>
            <a:r>
              <a:rPr lang="it-IT" sz="2400" b="1" dirty="0" err="1" smtClean="0">
                <a:solidFill>
                  <a:schemeClr val="tx2"/>
                </a:solidFill>
                <a:latin typeface="Arial Black" pitchFamily="34" charset="0"/>
              </a:rPr>
              <a:t>Rejection</a:t>
            </a:r>
            <a:r>
              <a:rPr lang="it-IT" sz="2400" b="1" dirty="0" smtClean="0">
                <a:solidFill>
                  <a:schemeClr val="tx2"/>
                </a:solidFill>
                <a:latin typeface="Arial Black" pitchFamily="34" charset="0"/>
              </a:rPr>
              <a:t> and Dead Time</a:t>
            </a:r>
            <a:endParaRPr lang="en-US" sz="2400" b="1" dirty="0">
              <a:solidFill>
                <a:schemeClr val="tx2"/>
              </a:solidFill>
              <a:latin typeface="Arial Black" pitchFamily="34" charset="0"/>
            </a:endParaRPr>
          </a:p>
        </p:txBody>
      </p:sp>
      <p:sp>
        <p:nvSpPr>
          <p:cNvPr id="4" name="Rettangolo 3"/>
          <p:cNvSpPr/>
          <p:nvPr/>
        </p:nvSpPr>
        <p:spPr>
          <a:xfrm>
            <a:off x="302562" y="760636"/>
            <a:ext cx="11626087" cy="5370701"/>
          </a:xfrm>
          <a:prstGeom prst="rect">
            <a:avLst/>
          </a:prstGeom>
          <a:effectLst>
            <a:glow rad="673100">
              <a:schemeClr val="accent1">
                <a:alpha val="40000"/>
              </a:schemeClr>
            </a:glow>
            <a:softEdge rad="596900"/>
          </a:effectLst>
        </p:spPr>
        <p:txBody>
          <a:bodyPr wrap="square">
            <a:spAutoFit/>
          </a:bodyPr>
          <a:lstStyle/>
          <a:p>
            <a:r>
              <a:rPr lang="en-US" sz="2000" dirty="0" smtClean="0"/>
              <a:t>The waveform digitizer operates continuously =&gt; No dead time in A/D conversion.</a:t>
            </a:r>
          </a:p>
          <a:p>
            <a:r>
              <a:rPr lang="en-US" sz="2000" b="1" dirty="0" smtClean="0"/>
              <a:t>Dead time due to algorithms (pulse processing), not to electronics</a:t>
            </a:r>
          </a:p>
          <a:p>
            <a:endParaRPr lang="en-US" sz="2000" dirty="0" smtClean="0"/>
          </a:p>
          <a:p>
            <a:r>
              <a:rPr lang="en-US" sz="2400" b="1" dirty="0" smtClean="0"/>
              <a:t>Energy Filter: </a:t>
            </a:r>
          </a:p>
          <a:p>
            <a:pPr marL="342900" indent="-342900">
              <a:spcBef>
                <a:spcPts val="600"/>
              </a:spcBef>
              <a:buFont typeface="Arial" panose="020B0604020202020204" pitchFamily="34" charset="0"/>
              <a:buChar char="•"/>
            </a:pPr>
            <a:r>
              <a:rPr lang="en-US" sz="2000" dirty="0" smtClean="0"/>
              <a:t>T5-T4 &lt; </a:t>
            </a:r>
            <a:r>
              <a:rPr lang="en-US" sz="2000" dirty="0" err="1" smtClean="0"/>
              <a:t>Trapez</a:t>
            </a:r>
            <a:r>
              <a:rPr lang="en-US" sz="2000" dirty="0" smtClean="0"/>
              <a:t>(</a:t>
            </a:r>
            <a:r>
              <a:rPr lang="en-US" sz="2000" dirty="0" err="1" smtClean="0"/>
              <a:t>Rise+Flat</a:t>
            </a:r>
            <a:r>
              <a:rPr lang="en-US" sz="2000" dirty="0" smtClean="0"/>
              <a:t>) =&gt; pile-up =&gt; Get time stamps (ICR</a:t>
            </a:r>
            <a:r>
              <a:rPr lang="en-US" sz="2000" baseline="-25000" dirty="0" smtClean="0"/>
              <a:t>FF</a:t>
            </a:r>
            <a:r>
              <a:rPr lang="en-US" sz="2000" dirty="0" smtClean="0"/>
              <a:t>), no energies (OCR)</a:t>
            </a:r>
            <a:br>
              <a:rPr lang="en-US" sz="2000" dirty="0" smtClean="0"/>
            </a:br>
            <a:r>
              <a:rPr lang="en-US" sz="2000" i="1" dirty="0" err="1" smtClean="0">
                <a:solidFill>
                  <a:srgbClr val="0F01BF"/>
                </a:solidFill>
              </a:rPr>
              <a:t>DeadTime</a:t>
            </a:r>
            <a:r>
              <a:rPr lang="en-US" sz="2000" i="1" baseline="-25000" dirty="0" err="1" smtClean="0">
                <a:solidFill>
                  <a:srgbClr val="0F01BF"/>
                </a:solidFill>
              </a:rPr>
              <a:t>TRAPEZ</a:t>
            </a:r>
            <a:r>
              <a:rPr lang="en-US" sz="2000" i="1" dirty="0" smtClean="0">
                <a:solidFill>
                  <a:srgbClr val="0F01BF"/>
                </a:solidFill>
              </a:rPr>
              <a:t> (%) = 100 * (ICR</a:t>
            </a:r>
            <a:r>
              <a:rPr lang="en-US" sz="2000" i="1" baseline="-25000" dirty="0" smtClean="0">
                <a:solidFill>
                  <a:srgbClr val="0F01BF"/>
                </a:solidFill>
              </a:rPr>
              <a:t>FF </a:t>
            </a:r>
            <a:r>
              <a:rPr lang="en-US" sz="2000" i="1" dirty="0" smtClean="0">
                <a:solidFill>
                  <a:srgbClr val="0F01BF"/>
                </a:solidFill>
              </a:rPr>
              <a:t>- OCR) / ICR</a:t>
            </a:r>
            <a:r>
              <a:rPr lang="en-US" sz="2000" i="1" baseline="-25000" dirty="0" smtClean="0">
                <a:solidFill>
                  <a:srgbClr val="0F01BF"/>
                </a:solidFill>
              </a:rPr>
              <a:t>FF</a:t>
            </a:r>
          </a:p>
          <a:p>
            <a:pPr marL="342900" indent="-342900">
              <a:spcBef>
                <a:spcPts val="600"/>
              </a:spcBef>
              <a:buFont typeface="Arial" panose="020B0604020202020204" pitchFamily="34" charset="0"/>
              <a:buChar char="•"/>
            </a:pPr>
            <a:r>
              <a:rPr lang="en-US" sz="2000" dirty="0" smtClean="0"/>
              <a:t>T3-T2 &lt; </a:t>
            </a:r>
            <a:r>
              <a:rPr lang="en-US" sz="2000" dirty="0" err="1" smtClean="0"/>
              <a:t>Trapez</a:t>
            </a:r>
            <a:r>
              <a:rPr lang="en-US" sz="2000" dirty="0" smtClean="0"/>
              <a:t>(</a:t>
            </a:r>
            <a:r>
              <a:rPr lang="en-US" sz="2000" dirty="0" err="1" smtClean="0"/>
              <a:t>Rise+Flat+Fall</a:t>
            </a:r>
            <a:r>
              <a:rPr lang="en-US" sz="2000" dirty="0" smtClean="0"/>
              <a:t>) =&gt; no pile-up (get T and E), but no fresh baseline for E3 =&gt; worse resolution.</a:t>
            </a:r>
            <a:br>
              <a:rPr lang="en-US" sz="2000" dirty="0" smtClean="0"/>
            </a:br>
            <a:r>
              <a:rPr lang="en-US" sz="2000" dirty="0" smtClean="0"/>
              <a:t>It is possible to extend the PUR window and allow BLR to recover for every pulse ("</a:t>
            </a:r>
            <a:r>
              <a:rPr lang="en-US" sz="2000" i="1" dirty="0" smtClean="0"/>
              <a:t>Peak Hold-off</a:t>
            </a:r>
            <a:r>
              <a:rPr lang="en-US" sz="2000" dirty="0" smtClean="0"/>
              <a:t>")</a:t>
            </a:r>
          </a:p>
          <a:p>
            <a:endParaRPr lang="it-IT" sz="2000" dirty="0" smtClean="0"/>
          </a:p>
          <a:p>
            <a:r>
              <a:rPr lang="en-US" sz="2400" b="1" dirty="0" smtClean="0"/>
              <a:t>Fast Timing Filter</a:t>
            </a:r>
            <a:r>
              <a:rPr lang="en-US" sz="2400" b="1" dirty="0"/>
              <a:t>: </a:t>
            </a:r>
          </a:p>
          <a:p>
            <a:pPr marL="342900" indent="-342900">
              <a:spcBef>
                <a:spcPts val="600"/>
              </a:spcBef>
              <a:buFont typeface="Arial" panose="020B0604020202020204" pitchFamily="34" charset="0"/>
              <a:buChar char="•"/>
            </a:pPr>
            <a:r>
              <a:rPr lang="en-US" sz="2000" dirty="0" smtClean="0"/>
              <a:t>T7-T6 </a:t>
            </a:r>
            <a:r>
              <a:rPr lang="en-US" sz="2000" dirty="0"/>
              <a:t>&lt; </a:t>
            </a:r>
            <a:r>
              <a:rPr lang="en-US" sz="2000" dirty="0" smtClean="0"/>
              <a:t>Double Pulse Resolution (Typ. 300-500 ns) =&gt; summed pulses =&gt; get single T, E (=E6+E7)</a:t>
            </a:r>
            <a:br>
              <a:rPr lang="en-US" sz="2000" dirty="0" smtClean="0"/>
            </a:br>
            <a:r>
              <a:rPr lang="en-US" sz="2000" dirty="0" smtClean="0"/>
              <a:t>Sum peaks in the energy spectrum. </a:t>
            </a:r>
            <a:br>
              <a:rPr lang="en-US" sz="2000" dirty="0" smtClean="0"/>
            </a:br>
            <a:r>
              <a:rPr lang="en-US" sz="2000" dirty="0" smtClean="0"/>
              <a:t>Dead time </a:t>
            </a:r>
            <a:r>
              <a:rPr lang="en-US" sz="2000" dirty="0"/>
              <a:t>(</a:t>
            </a:r>
            <a:r>
              <a:rPr lang="en-US" sz="2000" dirty="0" err="1" smtClean="0"/>
              <a:t>paralyzable</a:t>
            </a:r>
            <a:r>
              <a:rPr lang="en-US" sz="2000" dirty="0"/>
              <a:t>) </a:t>
            </a:r>
            <a:r>
              <a:rPr lang="en-US" sz="2000" dirty="0" smtClean="0"/>
              <a:t>corrected on statistical base:</a:t>
            </a:r>
            <a:r>
              <a:rPr lang="en-US" sz="2000" dirty="0"/>
              <a:t/>
            </a:r>
            <a:br>
              <a:rPr lang="en-US" sz="2000" dirty="0"/>
            </a:br>
            <a:r>
              <a:rPr lang="en-US" sz="2000" i="1" dirty="0">
                <a:solidFill>
                  <a:srgbClr val="0F01BF"/>
                </a:solidFill>
              </a:rPr>
              <a:t>ICR</a:t>
            </a:r>
            <a:r>
              <a:rPr lang="en-US" sz="2000" i="1" baseline="-25000" dirty="0">
                <a:solidFill>
                  <a:srgbClr val="0F01BF"/>
                </a:solidFill>
              </a:rPr>
              <a:t>FF</a:t>
            </a:r>
            <a:r>
              <a:rPr lang="en-US" sz="2000" i="1" dirty="0" smtClean="0">
                <a:solidFill>
                  <a:srgbClr val="0F01BF"/>
                </a:solidFill>
              </a:rPr>
              <a:t> = ICR * </a:t>
            </a:r>
            <a:r>
              <a:rPr lang="en-US" sz="2000" i="1" dirty="0" err="1" smtClean="0">
                <a:solidFill>
                  <a:srgbClr val="0F01BF"/>
                </a:solidFill>
              </a:rPr>
              <a:t>exp</a:t>
            </a:r>
            <a:r>
              <a:rPr lang="en-US" sz="2000" i="1" dirty="0" smtClean="0">
                <a:solidFill>
                  <a:srgbClr val="0F01BF"/>
                </a:solidFill>
              </a:rPr>
              <a:t> (- ICR * T</a:t>
            </a:r>
            <a:r>
              <a:rPr lang="en-US" sz="2000" i="1" baseline="-25000" dirty="0" smtClean="0">
                <a:solidFill>
                  <a:srgbClr val="0F01BF"/>
                </a:solidFill>
              </a:rPr>
              <a:t>DPR</a:t>
            </a:r>
            <a:r>
              <a:rPr lang="en-US" sz="2000" i="1" dirty="0" smtClean="0">
                <a:solidFill>
                  <a:srgbClr val="0F01BF"/>
                </a:solidFill>
              </a:rPr>
              <a:t>)     where </a:t>
            </a:r>
            <a:r>
              <a:rPr lang="en-US" sz="2000" i="1" dirty="0">
                <a:solidFill>
                  <a:srgbClr val="0F01BF"/>
                </a:solidFill>
              </a:rPr>
              <a:t>T</a:t>
            </a:r>
            <a:r>
              <a:rPr lang="en-US" sz="2000" i="1" baseline="-25000" dirty="0">
                <a:solidFill>
                  <a:srgbClr val="0F01BF"/>
                </a:solidFill>
              </a:rPr>
              <a:t>DPR </a:t>
            </a:r>
            <a:r>
              <a:rPr lang="en-US" sz="2000" i="1" baseline="-25000" dirty="0" smtClean="0">
                <a:solidFill>
                  <a:srgbClr val="0F01BF"/>
                </a:solidFill>
              </a:rPr>
              <a:t> </a:t>
            </a:r>
            <a:r>
              <a:rPr lang="en-US" sz="2000" i="1" dirty="0" smtClean="0">
                <a:solidFill>
                  <a:srgbClr val="0F01BF"/>
                </a:solidFill>
              </a:rPr>
              <a:t>is the double pulse resolution (i.e. resolving time)</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smtClean="0"/>
          </a:p>
        </p:txBody>
      </p:sp>
      <p:sp>
        <p:nvSpPr>
          <p:cNvPr id="5"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887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6" name="Connettore 1 185"/>
          <p:cNvCxnSpPr/>
          <p:nvPr/>
        </p:nvCxnSpPr>
        <p:spPr>
          <a:xfrm>
            <a:off x="3132229" y="638643"/>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DPP PSD/QDC: Block Diagram</a:t>
            </a:r>
          </a:p>
        </p:txBody>
      </p:sp>
      <p:pic>
        <p:nvPicPr>
          <p:cNvPr id="85" name="Picture 2" descr="Risultati immagini per radioactiv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16"/>
          <a:stretch/>
        </p:blipFill>
        <p:spPr bwMode="auto">
          <a:xfrm>
            <a:off x="731898" y="6137437"/>
            <a:ext cx="323543" cy="315901"/>
          </a:xfrm>
          <a:prstGeom prst="rect">
            <a:avLst/>
          </a:prstGeom>
          <a:noFill/>
          <a:extLst>
            <a:ext uri="{909E8E84-426E-40DD-AFC4-6F175D3DCCD1}">
              <a14:hiddenFill xmlns:a14="http://schemas.microsoft.com/office/drawing/2010/main">
                <a:solidFill>
                  <a:srgbClr val="FFFFFF"/>
                </a:solidFill>
              </a14:hiddenFill>
            </a:ext>
          </a:extLst>
        </p:spPr>
      </p:pic>
      <p:sp>
        <p:nvSpPr>
          <p:cNvPr id="73" name="Rettangolo 72"/>
          <p:cNvSpPr/>
          <p:nvPr/>
        </p:nvSpPr>
        <p:spPr bwMode="auto">
          <a:xfrm>
            <a:off x="5392671" y="1781224"/>
            <a:ext cx="1220744" cy="759619"/>
          </a:xfrm>
          <a:prstGeom prst="rect">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Timing</a:t>
            </a:r>
          </a:p>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err="1">
                <a:ln>
                  <a:noFill/>
                </a:ln>
                <a:solidFill>
                  <a:srgbClr val="000000"/>
                </a:solidFill>
                <a:effectLst/>
                <a:uLnTx/>
                <a:uFillTx/>
                <a:latin typeface="Comic Sans MS" pitchFamily="66" charset="0"/>
                <a:ea typeface="+mn-ea"/>
                <a:cs typeface="+mn-cs"/>
              </a:rPr>
              <a:t>Filter</a:t>
            </a:r>
            <a:endPar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cxnSp>
        <p:nvCxnSpPr>
          <p:cNvPr id="76" name="Connettore 1 75"/>
          <p:cNvCxnSpPr/>
          <p:nvPr/>
        </p:nvCxnSpPr>
        <p:spPr bwMode="auto">
          <a:xfrm flipH="1">
            <a:off x="6609444" y="2182814"/>
            <a:ext cx="882331" cy="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sp>
        <p:nvSpPr>
          <p:cNvPr id="86" name="CasellaDiTesto 1"/>
          <p:cNvSpPr txBox="1">
            <a:spLocks noChangeArrowheads="1"/>
          </p:cNvSpPr>
          <p:nvPr/>
        </p:nvSpPr>
        <p:spPr bwMode="auto">
          <a:xfrm>
            <a:off x="10433230" y="4804281"/>
            <a:ext cx="1212999"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ENERGY</a:t>
            </a:r>
          </a:p>
        </p:txBody>
      </p:sp>
      <p:sp>
        <p:nvSpPr>
          <p:cNvPr id="93" name="Rettangolo 92"/>
          <p:cNvSpPr/>
          <p:nvPr/>
        </p:nvSpPr>
        <p:spPr bwMode="auto">
          <a:xfrm>
            <a:off x="5392671" y="4541591"/>
            <a:ext cx="1220744" cy="759619"/>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Delay</a:t>
            </a:r>
          </a:p>
        </p:txBody>
      </p:sp>
      <p:grpSp>
        <p:nvGrpSpPr>
          <p:cNvPr id="97" name="Gruppo 96"/>
          <p:cNvGrpSpPr/>
          <p:nvPr/>
        </p:nvGrpSpPr>
        <p:grpSpPr>
          <a:xfrm>
            <a:off x="6744074" y="1751608"/>
            <a:ext cx="865823" cy="828675"/>
            <a:chOff x="4952343" y="2359466"/>
            <a:chExt cx="1096971" cy="828675"/>
          </a:xfrm>
        </p:grpSpPr>
        <p:sp>
          <p:nvSpPr>
            <p:cNvPr id="98" name="Triangolo isoscele 97"/>
            <p:cNvSpPr/>
            <p:nvPr/>
          </p:nvSpPr>
          <p:spPr bwMode="auto">
            <a:xfrm rot="5400000">
              <a:off x="5074727" y="2326129"/>
              <a:ext cx="828675" cy="895350"/>
            </a:xfrm>
            <a:prstGeom prst="triangle">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endParaRPr kumimoji="0" lang="it-IT" sz="1600" b="1" i="0" u="none" strike="noStrike" kern="0" cap="none" spc="0" normalizeH="0" baseline="0" noProof="0">
                <a:ln>
                  <a:noFill/>
                </a:ln>
                <a:solidFill>
                  <a:srgbClr val="000000"/>
                </a:solidFill>
                <a:effectLst/>
                <a:uLnTx/>
                <a:uFillTx/>
                <a:latin typeface="Comic Sans MS" pitchFamily="66" charset="0"/>
                <a:ea typeface="+mn-ea"/>
                <a:cs typeface="+mn-cs"/>
              </a:endParaRPr>
            </a:p>
          </p:txBody>
        </p:sp>
        <p:sp>
          <p:nvSpPr>
            <p:cNvPr id="99" name="CasellaDiTesto 20"/>
            <p:cNvSpPr txBox="1">
              <a:spLocks noChangeArrowheads="1"/>
            </p:cNvSpPr>
            <p:nvPr/>
          </p:nvSpPr>
          <p:spPr bwMode="auto">
            <a:xfrm>
              <a:off x="4952343" y="2640013"/>
              <a:ext cx="1096971"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err="1">
                  <a:ln>
                    <a:noFill/>
                  </a:ln>
                  <a:solidFill>
                    <a:srgbClr val="000000"/>
                  </a:solidFill>
                  <a:effectLst/>
                  <a:uLnTx/>
                  <a:uFillTx/>
                  <a:latin typeface="Comic Sans MS" pitchFamily="66" charset="0"/>
                </a:rPr>
                <a:t>Discr</a:t>
              </a:r>
              <a:endParaRPr kumimoji="0" lang="it-IT" sz="1600" b="1" i="0" u="none" strike="noStrike" kern="0" cap="none" spc="0" normalizeH="0" baseline="0" noProof="0" dirty="0">
                <a:ln>
                  <a:noFill/>
                </a:ln>
                <a:solidFill>
                  <a:srgbClr val="000000"/>
                </a:solidFill>
                <a:effectLst/>
                <a:uLnTx/>
                <a:uFillTx/>
                <a:latin typeface="Comic Sans MS" pitchFamily="66" charset="0"/>
              </a:endParaRPr>
            </a:p>
          </p:txBody>
        </p:sp>
      </p:grpSp>
      <p:cxnSp>
        <p:nvCxnSpPr>
          <p:cNvPr id="100" name="Connettore 1 99"/>
          <p:cNvCxnSpPr>
            <a:endCxn id="98" idx="0"/>
          </p:cNvCxnSpPr>
          <p:nvPr/>
        </p:nvCxnSpPr>
        <p:spPr bwMode="auto">
          <a:xfrm flipH="1">
            <a:off x="7521042" y="2165945"/>
            <a:ext cx="2664319" cy="0"/>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cxnSp>
        <p:nvCxnSpPr>
          <p:cNvPr id="104" name="Connettore 1 103"/>
          <p:cNvCxnSpPr/>
          <p:nvPr/>
        </p:nvCxnSpPr>
        <p:spPr bwMode="auto">
          <a:xfrm>
            <a:off x="9192344" y="1362246"/>
            <a:ext cx="0" cy="2270974"/>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137" name="CasellaDiTesto 1"/>
          <p:cNvSpPr txBox="1">
            <a:spLocks noChangeArrowheads="1"/>
          </p:cNvSpPr>
          <p:nvPr/>
        </p:nvSpPr>
        <p:spPr bwMode="auto">
          <a:xfrm>
            <a:off x="10433229" y="2037038"/>
            <a:ext cx="678507"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ICR</a:t>
            </a:r>
          </a:p>
        </p:txBody>
      </p:sp>
      <p:cxnSp>
        <p:nvCxnSpPr>
          <p:cNvPr id="146" name="Connettore 1 145"/>
          <p:cNvCxnSpPr>
            <a:stCxn id="135" idx="0"/>
          </p:cNvCxnSpPr>
          <p:nvPr/>
        </p:nvCxnSpPr>
        <p:spPr bwMode="auto">
          <a:xfrm flipV="1">
            <a:off x="3866211" y="1362248"/>
            <a:ext cx="0" cy="1868685"/>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155" name="Rettangolo 154"/>
          <p:cNvSpPr/>
          <p:nvPr/>
        </p:nvSpPr>
        <p:spPr bwMode="auto">
          <a:xfrm>
            <a:off x="8547771" y="714175"/>
            <a:ext cx="1220744" cy="610214"/>
          </a:xfrm>
          <a:prstGeom prst="rect">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smtClean="0">
                <a:ln>
                  <a:noFill/>
                </a:ln>
                <a:solidFill>
                  <a:srgbClr val="000000"/>
                </a:solidFill>
                <a:effectLst/>
                <a:uLnTx/>
                <a:uFillTx/>
                <a:latin typeface="Comic Sans MS" pitchFamily="66" charset="0"/>
                <a:ea typeface="+mn-ea"/>
                <a:cs typeface="+mn-cs"/>
              </a:rPr>
              <a:t>TDC</a:t>
            </a:r>
            <a:endPar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cxnSp>
        <p:nvCxnSpPr>
          <p:cNvPr id="156" name="Connettore 1 155"/>
          <p:cNvCxnSpPr/>
          <p:nvPr/>
        </p:nvCxnSpPr>
        <p:spPr bwMode="auto">
          <a:xfrm flipH="1">
            <a:off x="8127342" y="994514"/>
            <a:ext cx="431991" cy="1"/>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157" name="CasellaDiTesto 1"/>
          <p:cNvSpPr txBox="1">
            <a:spLocks noChangeArrowheads="1"/>
          </p:cNvSpPr>
          <p:nvPr/>
        </p:nvSpPr>
        <p:spPr bwMode="auto">
          <a:xfrm>
            <a:off x="7295074" y="856913"/>
            <a:ext cx="776991"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i="0" u="none" strike="noStrike" kern="0" cap="none" spc="0" normalizeH="0" baseline="0" noProof="0" dirty="0" err="1">
                <a:ln>
                  <a:noFill/>
                </a:ln>
                <a:solidFill>
                  <a:srgbClr val="000000"/>
                </a:solidFill>
                <a:effectLst/>
                <a:uLnTx/>
                <a:uFillTx/>
                <a:latin typeface="Comic Sans MS" pitchFamily="66" charset="0"/>
              </a:rPr>
              <a:t>sync</a:t>
            </a:r>
            <a:endParaRPr kumimoji="0" lang="it-IT" sz="1600" i="0" u="none" strike="noStrike" kern="0" cap="none" spc="0" normalizeH="0" baseline="0" noProof="0" dirty="0">
              <a:ln>
                <a:noFill/>
              </a:ln>
              <a:solidFill>
                <a:srgbClr val="000000"/>
              </a:solidFill>
              <a:effectLst/>
              <a:uLnTx/>
              <a:uFillTx/>
              <a:latin typeface="Comic Sans MS" pitchFamily="66" charset="0"/>
            </a:endParaRPr>
          </a:p>
        </p:txBody>
      </p:sp>
      <p:sp>
        <p:nvSpPr>
          <p:cNvPr id="158" name="Freccia a destra 157"/>
          <p:cNvSpPr/>
          <p:nvPr/>
        </p:nvSpPr>
        <p:spPr bwMode="auto">
          <a:xfrm>
            <a:off x="9776823" y="897046"/>
            <a:ext cx="507448" cy="244475"/>
          </a:xfrm>
          <a:prstGeom prst="rightArrow">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algn="ctr" fontAlgn="base">
              <a:lnSpc>
                <a:spcPct val="80000"/>
              </a:lnSpc>
              <a:spcBef>
                <a:spcPct val="20000"/>
              </a:spcBef>
              <a:spcAft>
                <a:spcPct val="0"/>
              </a:spcAft>
            </a:pPr>
            <a:endParaRPr lang="it-IT" sz="1600" b="1" kern="0">
              <a:solidFill>
                <a:srgbClr val="000000"/>
              </a:solidFill>
              <a:latin typeface="Comic Sans MS" pitchFamily="66" charset="0"/>
            </a:endParaRPr>
          </a:p>
        </p:txBody>
      </p:sp>
      <p:sp>
        <p:nvSpPr>
          <p:cNvPr id="159" name="CasellaDiTesto 1"/>
          <p:cNvSpPr txBox="1">
            <a:spLocks noChangeArrowheads="1"/>
          </p:cNvSpPr>
          <p:nvPr/>
        </p:nvSpPr>
        <p:spPr bwMode="auto">
          <a:xfrm>
            <a:off x="10433229" y="874628"/>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TIME STAMP</a:t>
            </a:r>
          </a:p>
        </p:txBody>
      </p:sp>
      <p:cxnSp>
        <p:nvCxnSpPr>
          <p:cNvPr id="161" name="Connettore 1 160"/>
          <p:cNvCxnSpPr>
            <a:endCxn id="93" idx="3"/>
          </p:cNvCxnSpPr>
          <p:nvPr/>
        </p:nvCxnSpPr>
        <p:spPr bwMode="auto">
          <a:xfrm flipH="1">
            <a:off x="6613416" y="4921397"/>
            <a:ext cx="407961" cy="2"/>
          </a:xfrm>
          <a:prstGeom prst="line">
            <a:avLst/>
          </a:prstGeom>
          <a:noFill/>
          <a:ln w="25400" cap="flat" cmpd="sng" algn="ctr">
            <a:solidFill>
              <a:srgbClr val="00B050"/>
            </a:solidFill>
            <a:prstDash val="solid"/>
            <a:headEnd type="triangle" w="lg" len="lg"/>
            <a:tailEnd type="none" w="med" len="med"/>
          </a:ln>
          <a:effectLst>
            <a:outerShdw blurRad="40000" dist="20000" dir="5400000" rotWithShape="0">
              <a:srgbClr val="000000">
                <a:alpha val="38000"/>
              </a:srgbClr>
            </a:outerShdw>
          </a:effectLst>
        </p:spPr>
      </p:cxnSp>
      <p:cxnSp>
        <p:nvCxnSpPr>
          <p:cNvPr id="168" name="Connettore 1 167"/>
          <p:cNvCxnSpPr/>
          <p:nvPr/>
        </p:nvCxnSpPr>
        <p:spPr bwMode="auto">
          <a:xfrm flipH="1">
            <a:off x="3866210" y="1362246"/>
            <a:ext cx="4133847" cy="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170" name="Connettore 1 169"/>
          <p:cNvCxnSpPr/>
          <p:nvPr/>
        </p:nvCxnSpPr>
        <p:spPr bwMode="auto">
          <a:xfrm flipV="1">
            <a:off x="7983872" y="1362248"/>
            <a:ext cx="0" cy="798785"/>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175" name="Connettore 1 174"/>
          <p:cNvCxnSpPr/>
          <p:nvPr/>
        </p:nvCxnSpPr>
        <p:spPr bwMode="auto">
          <a:xfrm flipH="1">
            <a:off x="4939745" y="2183925"/>
            <a:ext cx="431991" cy="1"/>
          </a:xfrm>
          <a:prstGeom prst="line">
            <a:avLst/>
          </a:prstGeom>
          <a:noFill/>
          <a:ln w="25400" cap="flat" cmpd="sng" algn="ctr">
            <a:solidFill>
              <a:srgbClr val="0F01BF"/>
            </a:solidFill>
            <a:prstDash val="solid"/>
            <a:headEnd type="triangle" w="lg" len="lg"/>
            <a:tailEnd type="none" w="med" len="med"/>
          </a:ln>
          <a:effectLst>
            <a:outerShdw blurRad="40000" dist="20000" dir="5400000" rotWithShape="0">
              <a:srgbClr val="000000">
                <a:alpha val="38000"/>
              </a:srgbClr>
            </a:outerShdw>
          </a:effectLst>
        </p:spPr>
      </p:cxnSp>
      <p:cxnSp>
        <p:nvCxnSpPr>
          <p:cNvPr id="176" name="Connettore 1 175"/>
          <p:cNvCxnSpPr/>
          <p:nvPr/>
        </p:nvCxnSpPr>
        <p:spPr bwMode="auto">
          <a:xfrm flipH="1">
            <a:off x="4969677" y="4948938"/>
            <a:ext cx="431991" cy="1"/>
          </a:xfrm>
          <a:prstGeom prst="line">
            <a:avLst/>
          </a:prstGeom>
          <a:noFill/>
          <a:ln w="25400" cap="flat" cmpd="sng" algn="ctr">
            <a:solidFill>
              <a:srgbClr val="0F01BF"/>
            </a:solidFill>
            <a:prstDash val="solid"/>
            <a:headEnd type="triangle" w="lg" len="lg"/>
            <a:tailEnd type="none" w="med" len="med"/>
          </a:ln>
          <a:effectLst>
            <a:outerShdw blurRad="40000" dist="20000" dir="5400000" rotWithShape="0">
              <a:srgbClr val="000000">
                <a:alpha val="38000"/>
              </a:srgbClr>
            </a:outerShdw>
          </a:effectLst>
        </p:spPr>
      </p:cxnSp>
      <p:cxnSp>
        <p:nvCxnSpPr>
          <p:cNvPr id="177" name="Connettore 1 176"/>
          <p:cNvCxnSpPr/>
          <p:nvPr/>
        </p:nvCxnSpPr>
        <p:spPr bwMode="auto">
          <a:xfrm flipH="1">
            <a:off x="4687688" y="2183926"/>
            <a:ext cx="252056" cy="1402609"/>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cxnSp>
        <p:nvCxnSpPr>
          <p:cNvPr id="180" name="Connettore 1 179"/>
          <p:cNvCxnSpPr/>
          <p:nvPr/>
        </p:nvCxnSpPr>
        <p:spPr bwMode="auto">
          <a:xfrm>
            <a:off x="4687687" y="3586533"/>
            <a:ext cx="281991" cy="1362402"/>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cxnSp>
        <p:nvCxnSpPr>
          <p:cNvPr id="183" name="Connettore 1 182"/>
          <p:cNvCxnSpPr/>
          <p:nvPr/>
        </p:nvCxnSpPr>
        <p:spPr bwMode="auto">
          <a:xfrm>
            <a:off x="2959495" y="3599339"/>
            <a:ext cx="1728192" cy="0"/>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cxnSp>
        <p:nvCxnSpPr>
          <p:cNvPr id="190" name="Connettore 1 189"/>
          <p:cNvCxnSpPr/>
          <p:nvPr/>
        </p:nvCxnSpPr>
        <p:spPr bwMode="auto">
          <a:xfrm>
            <a:off x="908743" y="3573941"/>
            <a:ext cx="1281143" cy="0"/>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sp>
        <p:nvSpPr>
          <p:cNvPr id="194" name="CasellaDiTesto 1"/>
          <p:cNvSpPr txBox="1">
            <a:spLocks noChangeArrowheads="1"/>
          </p:cNvSpPr>
          <p:nvPr/>
        </p:nvSpPr>
        <p:spPr bwMode="auto">
          <a:xfrm>
            <a:off x="3204237" y="756519"/>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70C0"/>
                </a:solidFill>
                <a:effectLst/>
                <a:uLnTx/>
                <a:uFillTx/>
                <a:latin typeface="Comic Sans MS" pitchFamily="66" charset="0"/>
              </a:rPr>
              <a:t>DIGITAL</a:t>
            </a:r>
          </a:p>
        </p:txBody>
      </p:sp>
      <p:sp>
        <p:nvSpPr>
          <p:cNvPr id="196" name="CasellaDiTesto 1"/>
          <p:cNvSpPr txBox="1">
            <a:spLocks noChangeArrowheads="1"/>
          </p:cNvSpPr>
          <p:nvPr/>
        </p:nvSpPr>
        <p:spPr bwMode="auto">
          <a:xfrm>
            <a:off x="1476045" y="756519"/>
            <a:ext cx="15841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70C0"/>
                </a:solidFill>
                <a:effectLst/>
                <a:uLnTx/>
                <a:uFillTx/>
                <a:latin typeface="Comic Sans MS" pitchFamily="66" charset="0"/>
              </a:rPr>
              <a:t>ANALOG</a:t>
            </a:r>
          </a:p>
        </p:txBody>
      </p:sp>
      <p:sp>
        <p:nvSpPr>
          <p:cNvPr id="135" name="Rettangolo 134"/>
          <p:cNvSpPr/>
          <p:nvPr/>
        </p:nvSpPr>
        <p:spPr bwMode="auto">
          <a:xfrm>
            <a:off x="3255839" y="3230933"/>
            <a:ext cx="1220744" cy="759619"/>
          </a:xfrm>
          <a:prstGeom prst="rect">
            <a:avLst/>
          </a:prstGeom>
          <a:gradFill rotWithShape="1">
            <a:gsLst>
              <a:gs pos="0">
                <a:srgbClr val="2D2D8A">
                  <a:tint val="50000"/>
                  <a:satMod val="300000"/>
                </a:srgbClr>
              </a:gs>
              <a:gs pos="35000">
                <a:srgbClr val="2D2D8A">
                  <a:tint val="37000"/>
                  <a:satMod val="300000"/>
                </a:srgbClr>
              </a:gs>
              <a:gs pos="100000">
                <a:srgbClr val="2D2D8A">
                  <a:tint val="15000"/>
                  <a:satMod val="350000"/>
                </a:srgbClr>
              </a:gs>
            </a:gsLst>
            <a:lin ang="16200000" scaled="1"/>
          </a:gradFill>
          <a:ln w="9525" cap="flat" cmpd="sng" algn="ctr">
            <a:solidFill>
              <a:srgbClr val="2D2D8A">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fontAlgn="base">
              <a:lnSpc>
                <a:spcPct val="80000"/>
              </a:lnSpc>
              <a:spcBef>
                <a:spcPct val="20000"/>
              </a:spcBef>
              <a:spcAft>
                <a:spcPct val="0"/>
              </a:spcAft>
            </a:pPr>
            <a:r>
              <a:rPr lang="it-IT" sz="1600" b="1" kern="0" dirty="0">
                <a:solidFill>
                  <a:srgbClr val="000000"/>
                </a:solidFill>
                <a:latin typeface="Comic Sans MS" pitchFamily="66" charset="0"/>
              </a:rPr>
              <a:t>BLR</a:t>
            </a:r>
          </a:p>
        </p:txBody>
      </p:sp>
      <p:pic>
        <p:nvPicPr>
          <p:cNvPr id="3074" name="Picture 2" descr="Risultati immagini per NaI detecto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090992">
            <a:off x="-242336" y="4305930"/>
            <a:ext cx="2302159" cy="1183055"/>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Connettore 1 53"/>
          <p:cNvCxnSpPr/>
          <p:nvPr/>
        </p:nvCxnSpPr>
        <p:spPr bwMode="auto">
          <a:xfrm flipV="1">
            <a:off x="911424" y="3573941"/>
            <a:ext cx="0" cy="168930"/>
          </a:xfrm>
          <a:prstGeom prst="line">
            <a:avLst/>
          </a:prstGeom>
          <a:noFill/>
          <a:ln w="25400" cap="flat" cmpd="sng" algn="ctr">
            <a:solidFill>
              <a:srgbClr val="0F01BF"/>
            </a:solidFill>
            <a:prstDash val="solid"/>
            <a:headEnd type="none" w="med" len="med"/>
            <a:tailEnd type="none" w="med" len="med"/>
          </a:ln>
          <a:effectLst>
            <a:outerShdw blurRad="40000" dist="20000" dir="5400000" rotWithShape="0">
              <a:srgbClr val="000000">
                <a:alpha val="38000"/>
              </a:srgbClr>
            </a:outerShdw>
          </a:effectLst>
        </p:spPr>
      </p:cxnSp>
      <p:sp>
        <p:nvSpPr>
          <p:cNvPr id="60" name="Rettangolo 59"/>
          <p:cNvSpPr/>
          <p:nvPr/>
        </p:nvSpPr>
        <p:spPr bwMode="auto">
          <a:xfrm>
            <a:off x="7032959" y="3278598"/>
            <a:ext cx="1220744" cy="759619"/>
          </a:xfrm>
          <a:prstGeom prst="rect">
            <a:avLst/>
          </a:prstGeom>
          <a:gradFill rotWithShape="1">
            <a:gsLst>
              <a:gs pos="0">
                <a:srgbClr val="FF0000">
                  <a:lumMod val="34000"/>
                  <a:lumOff val="66000"/>
                </a:srgbClr>
              </a:gs>
              <a:gs pos="100000">
                <a:srgbClr val="FD8B8B">
                  <a:lumMod val="33000"/>
                  <a:lumOff val="67000"/>
                </a:srgbClr>
              </a:gs>
            </a:gsLst>
            <a:lin ang="16200000" scaled="0"/>
          </a:gra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Gate</a:t>
            </a:r>
          </a:p>
          <a:p>
            <a:pPr marL="0" marR="0" lvl="0" indent="0" algn="ctr" defTabSz="914400" eaLnBrk="1" fontAlgn="base" latinLnBrk="0" hangingPunct="1">
              <a:lnSpc>
                <a:spcPct val="80000"/>
              </a:lnSpc>
              <a:spcBef>
                <a:spcPct val="20000"/>
              </a:spcBef>
              <a:spcAft>
                <a:spcPct val="0"/>
              </a:spcAft>
              <a:buClrTx/>
              <a:buSzTx/>
              <a:buFontTx/>
              <a:buNone/>
              <a:tabLst/>
              <a:defRPr/>
            </a:pPr>
            <a:r>
              <a:rPr lang="it-IT" sz="1600" b="1" kern="0" dirty="0">
                <a:solidFill>
                  <a:srgbClr val="000000"/>
                </a:solidFill>
                <a:latin typeface="Comic Sans MS" pitchFamily="66" charset="0"/>
              </a:rPr>
              <a:t>Generator</a:t>
            </a:r>
            <a:endPar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endParaRPr>
          </a:p>
        </p:txBody>
      </p:sp>
      <p:sp>
        <p:nvSpPr>
          <p:cNvPr id="63" name="Rettangolo 62"/>
          <p:cNvSpPr/>
          <p:nvPr/>
        </p:nvSpPr>
        <p:spPr bwMode="auto">
          <a:xfrm>
            <a:off x="7032959" y="5549703"/>
            <a:ext cx="1220744" cy="759619"/>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smtClean="0">
                <a:ln>
                  <a:noFill/>
                </a:ln>
                <a:solidFill>
                  <a:srgbClr val="000000"/>
                </a:solidFill>
                <a:effectLst/>
                <a:uLnTx/>
                <a:uFillTx/>
                <a:latin typeface="Comic Sans MS" pitchFamily="66" charset="0"/>
                <a:ea typeface="+mn-ea"/>
                <a:cs typeface="+mn-cs"/>
              </a:rPr>
              <a:t>QDC</a:t>
            </a:r>
            <a:r>
              <a:rPr kumimoji="0" lang="it-IT" sz="1600" b="1" i="0" u="none" strike="noStrike" kern="0" cap="none" spc="0" normalizeH="0" baseline="-25000" noProof="0" dirty="0" smtClean="0">
                <a:ln>
                  <a:noFill/>
                </a:ln>
                <a:solidFill>
                  <a:srgbClr val="000000"/>
                </a:solidFill>
                <a:effectLst/>
                <a:uLnTx/>
                <a:uFillTx/>
                <a:latin typeface="Comic Sans MS" pitchFamily="66" charset="0"/>
                <a:ea typeface="+mn-ea"/>
                <a:cs typeface="+mn-cs"/>
              </a:rPr>
              <a:t>S</a:t>
            </a:r>
            <a:endParaRPr kumimoji="0" lang="it-IT" sz="1600" b="1" i="0" u="none" strike="noStrike" kern="0" cap="none" spc="0" normalizeH="0" baseline="-25000" noProof="0" dirty="0">
              <a:ln>
                <a:noFill/>
              </a:ln>
              <a:solidFill>
                <a:srgbClr val="000000"/>
              </a:solidFill>
              <a:effectLst/>
              <a:uLnTx/>
              <a:uFillTx/>
              <a:latin typeface="Comic Sans MS" pitchFamily="66" charset="0"/>
              <a:ea typeface="+mn-ea"/>
              <a:cs typeface="+mn-cs"/>
            </a:endParaRPr>
          </a:p>
        </p:txBody>
      </p:sp>
      <p:cxnSp>
        <p:nvCxnSpPr>
          <p:cNvPr id="65" name="Connettore 1 64"/>
          <p:cNvCxnSpPr>
            <a:stCxn id="60" idx="0"/>
          </p:cNvCxnSpPr>
          <p:nvPr/>
        </p:nvCxnSpPr>
        <p:spPr bwMode="auto">
          <a:xfrm flipV="1">
            <a:off x="7643331" y="2165947"/>
            <a:ext cx="0" cy="1112651"/>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67" name="Rettangolo 66"/>
          <p:cNvSpPr/>
          <p:nvPr/>
        </p:nvSpPr>
        <p:spPr bwMode="auto">
          <a:xfrm>
            <a:off x="8793418" y="5749491"/>
            <a:ext cx="1046999" cy="360040"/>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Ratio</a:t>
            </a:r>
          </a:p>
        </p:txBody>
      </p:sp>
      <p:sp>
        <p:nvSpPr>
          <p:cNvPr id="188" name="Rettangolo 187"/>
          <p:cNvSpPr/>
          <p:nvPr/>
        </p:nvSpPr>
        <p:spPr bwMode="auto">
          <a:xfrm>
            <a:off x="1895796" y="3198527"/>
            <a:ext cx="1080120" cy="824492"/>
          </a:xfrm>
          <a:prstGeom prst="rect">
            <a:avLst/>
          </a:prstGeom>
          <a:gradFill rotWithShape="1">
            <a:gsLst>
              <a:gs pos="0">
                <a:srgbClr val="2D2D8A">
                  <a:tint val="50000"/>
                  <a:satMod val="300000"/>
                </a:srgbClr>
              </a:gs>
              <a:gs pos="35000">
                <a:srgbClr val="2D2D8A">
                  <a:tint val="37000"/>
                  <a:satMod val="300000"/>
                </a:srgbClr>
              </a:gs>
              <a:gs pos="100000">
                <a:srgbClr val="2D2D8A">
                  <a:tint val="15000"/>
                  <a:satMod val="350000"/>
                </a:srgbClr>
              </a:gs>
            </a:gsLst>
            <a:lin ang="16200000" scaled="1"/>
          </a:gradFill>
          <a:ln w="9525" cap="flat" cmpd="sng" algn="ctr">
            <a:solidFill>
              <a:srgbClr val="2D2D8A">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FADC</a:t>
            </a:r>
          </a:p>
        </p:txBody>
      </p:sp>
      <p:cxnSp>
        <p:nvCxnSpPr>
          <p:cNvPr id="49" name="Connettore 1 48"/>
          <p:cNvCxnSpPr/>
          <p:nvPr/>
        </p:nvCxnSpPr>
        <p:spPr bwMode="auto">
          <a:xfrm flipH="1">
            <a:off x="6787293" y="5929507"/>
            <a:ext cx="244811" cy="0"/>
          </a:xfrm>
          <a:prstGeom prst="line">
            <a:avLst/>
          </a:prstGeom>
          <a:noFill/>
          <a:ln w="25400" cap="flat" cmpd="sng" algn="ctr">
            <a:solidFill>
              <a:srgbClr val="00B050"/>
            </a:solidFill>
            <a:prstDash val="solid"/>
            <a:headEnd type="triangle" w="lg" len="lg"/>
            <a:tailEnd type="none" w="med" len="med"/>
          </a:ln>
          <a:effectLst>
            <a:outerShdw blurRad="40000" dist="20000" dir="5400000" rotWithShape="0">
              <a:srgbClr val="000000">
                <a:alpha val="38000"/>
              </a:srgbClr>
            </a:outerShdw>
          </a:effectLst>
        </p:spPr>
      </p:cxnSp>
      <p:cxnSp>
        <p:nvCxnSpPr>
          <p:cNvPr id="51" name="Connettore 1 50"/>
          <p:cNvCxnSpPr/>
          <p:nvPr/>
        </p:nvCxnSpPr>
        <p:spPr bwMode="auto">
          <a:xfrm flipV="1">
            <a:off x="6787295" y="4921401"/>
            <a:ext cx="0" cy="1008106"/>
          </a:xfrm>
          <a:prstGeom prst="line">
            <a:avLst/>
          </a:prstGeom>
          <a:noFill/>
          <a:ln w="25400" cap="flat" cmpd="sng" algn="ctr">
            <a:solidFill>
              <a:srgbClr val="00B050"/>
            </a:solidFill>
            <a:prstDash val="solid"/>
            <a:headEnd type="none" w="med" len="med"/>
            <a:tailEnd type="none" w="med" len="med"/>
          </a:ln>
          <a:effectLst>
            <a:outerShdw blurRad="40000" dist="20000" dir="5400000" rotWithShape="0">
              <a:srgbClr val="000000">
                <a:alpha val="38000"/>
              </a:srgbClr>
            </a:outerShdw>
          </a:effectLst>
        </p:spPr>
      </p:cxnSp>
      <p:sp>
        <p:nvSpPr>
          <p:cNvPr id="55" name="Freccia a destra 54"/>
          <p:cNvSpPr/>
          <p:nvPr/>
        </p:nvSpPr>
        <p:spPr bwMode="auto">
          <a:xfrm>
            <a:off x="9853775" y="5793050"/>
            <a:ext cx="507448" cy="244475"/>
          </a:xfrm>
          <a:prstGeom prst="rightArrow">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algn="ctr" fontAlgn="base">
              <a:lnSpc>
                <a:spcPct val="80000"/>
              </a:lnSpc>
              <a:spcBef>
                <a:spcPct val="20000"/>
              </a:spcBef>
              <a:spcAft>
                <a:spcPct val="0"/>
              </a:spcAft>
            </a:pPr>
            <a:endParaRPr lang="it-IT" sz="1600" b="1" kern="0">
              <a:solidFill>
                <a:srgbClr val="000000"/>
              </a:solidFill>
              <a:latin typeface="Comic Sans MS" pitchFamily="66" charset="0"/>
            </a:endParaRPr>
          </a:p>
        </p:txBody>
      </p:sp>
      <p:sp>
        <p:nvSpPr>
          <p:cNvPr id="66" name="CasellaDiTesto 1"/>
          <p:cNvSpPr txBox="1">
            <a:spLocks noChangeArrowheads="1"/>
          </p:cNvSpPr>
          <p:nvPr/>
        </p:nvSpPr>
        <p:spPr bwMode="auto">
          <a:xfrm>
            <a:off x="10433230" y="5803986"/>
            <a:ext cx="1212999"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PSD</a:t>
            </a:r>
          </a:p>
        </p:txBody>
      </p:sp>
      <p:sp>
        <p:nvSpPr>
          <p:cNvPr id="68" name="Freccia a destra 67"/>
          <p:cNvSpPr/>
          <p:nvPr/>
        </p:nvSpPr>
        <p:spPr bwMode="auto">
          <a:xfrm>
            <a:off x="8258868" y="5793050"/>
            <a:ext cx="507448" cy="244475"/>
          </a:xfrm>
          <a:prstGeom prst="rightArrow">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algn="ctr" fontAlgn="base">
              <a:lnSpc>
                <a:spcPct val="80000"/>
              </a:lnSpc>
              <a:spcBef>
                <a:spcPct val="20000"/>
              </a:spcBef>
              <a:spcAft>
                <a:spcPct val="0"/>
              </a:spcAft>
            </a:pPr>
            <a:endParaRPr lang="it-IT" sz="1600" b="1" kern="0">
              <a:solidFill>
                <a:srgbClr val="000000"/>
              </a:solidFill>
              <a:latin typeface="Comic Sans MS" pitchFamily="66" charset="0"/>
            </a:endParaRPr>
          </a:p>
        </p:txBody>
      </p:sp>
      <p:sp>
        <p:nvSpPr>
          <p:cNvPr id="69" name="Freccia a destra 68"/>
          <p:cNvSpPr/>
          <p:nvPr/>
        </p:nvSpPr>
        <p:spPr bwMode="auto">
          <a:xfrm rot="5400000">
            <a:off x="8954541" y="5250981"/>
            <a:ext cx="720080" cy="244475"/>
          </a:xfrm>
          <a:prstGeom prst="rightArrow">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algn="ctr" fontAlgn="base">
              <a:lnSpc>
                <a:spcPct val="80000"/>
              </a:lnSpc>
              <a:spcBef>
                <a:spcPct val="20000"/>
              </a:spcBef>
              <a:spcAft>
                <a:spcPct val="0"/>
              </a:spcAft>
            </a:pPr>
            <a:endParaRPr lang="it-IT" sz="1600" b="1" kern="0">
              <a:solidFill>
                <a:srgbClr val="000000"/>
              </a:solidFill>
              <a:latin typeface="Comic Sans MS" pitchFamily="66" charset="0"/>
            </a:endParaRPr>
          </a:p>
        </p:txBody>
      </p:sp>
      <p:grpSp>
        <p:nvGrpSpPr>
          <p:cNvPr id="25" name="Gruppo 24"/>
          <p:cNvGrpSpPr/>
          <p:nvPr/>
        </p:nvGrpSpPr>
        <p:grpSpPr>
          <a:xfrm>
            <a:off x="1012839" y="3030765"/>
            <a:ext cx="648072" cy="400335"/>
            <a:chOff x="1127448" y="1988840"/>
            <a:chExt cx="648072" cy="400335"/>
          </a:xfrm>
        </p:grpSpPr>
        <p:cxnSp>
          <p:nvCxnSpPr>
            <p:cNvPr id="20" name="Connettore 1 19"/>
            <p:cNvCxnSpPr/>
            <p:nvPr/>
          </p:nvCxnSpPr>
          <p:spPr>
            <a:xfrm>
              <a:off x="1127448" y="1988840"/>
              <a:ext cx="216024" cy="0"/>
            </a:xfrm>
            <a:prstGeom prst="line">
              <a:avLst/>
            </a:prstGeom>
            <a:noFill/>
            <a:ln w="28575">
              <a:solidFill>
                <a:srgbClr val="0F01BF"/>
              </a:solidFill>
            </a:ln>
          </p:spPr>
          <p:style>
            <a:lnRef idx="2">
              <a:schemeClr val="accent1">
                <a:shade val="50000"/>
              </a:schemeClr>
            </a:lnRef>
            <a:fillRef idx="1">
              <a:schemeClr val="accent1"/>
            </a:fillRef>
            <a:effectRef idx="0">
              <a:schemeClr val="accent1"/>
            </a:effectRef>
            <a:fontRef idx="minor">
              <a:schemeClr val="lt1"/>
            </a:fontRef>
          </p:style>
        </p:cxnSp>
        <p:sp>
          <p:nvSpPr>
            <p:cNvPr id="21" name="Figura a mano libera 20"/>
            <p:cNvSpPr/>
            <p:nvPr/>
          </p:nvSpPr>
          <p:spPr>
            <a:xfrm>
              <a:off x="1346200" y="1990008"/>
              <a:ext cx="279400" cy="399167"/>
            </a:xfrm>
            <a:custGeom>
              <a:avLst/>
              <a:gdLst>
                <a:gd name="connsiteX0" fmla="*/ 0 w 279400"/>
                <a:gd name="connsiteY0" fmla="*/ 20799 h 419250"/>
                <a:gd name="connsiteX1" fmla="*/ 34925 w 279400"/>
                <a:gd name="connsiteY1" fmla="*/ 417674 h 419250"/>
                <a:gd name="connsiteX2" fmla="*/ 69850 w 279400"/>
                <a:gd name="connsiteY2" fmla="*/ 154149 h 419250"/>
                <a:gd name="connsiteX3" fmla="*/ 149225 w 279400"/>
                <a:gd name="connsiteY3" fmla="*/ 17624 h 419250"/>
                <a:gd name="connsiteX4" fmla="*/ 279400 w 279400"/>
                <a:gd name="connsiteY4" fmla="*/ 1749 h 419250"/>
                <a:gd name="connsiteX5" fmla="*/ 279400 w 279400"/>
                <a:gd name="connsiteY5" fmla="*/ 1749 h 4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00" h="419250">
                  <a:moveTo>
                    <a:pt x="0" y="20799"/>
                  </a:moveTo>
                  <a:cubicBezTo>
                    <a:pt x="11641" y="208124"/>
                    <a:pt x="23283" y="395449"/>
                    <a:pt x="34925" y="417674"/>
                  </a:cubicBezTo>
                  <a:cubicBezTo>
                    <a:pt x="46567" y="439899"/>
                    <a:pt x="50800" y="220824"/>
                    <a:pt x="69850" y="154149"/>
                  </a:cubicBezTo>
                  <a:cubicBezTo>
                    <a:pt x="88900" y="87474"/>
                    <a:pt x="114300" y="43024"/>
                    <a:pt x="149225" y="17624"/>
                  </a:cubicBezTo>
                  <a:cubicBezTo>
                    <a:pt x="184150" y="-7776"/>
                    <a:pt x="279400" y="1749"/>
                    <a:pt x="279400" y="1749"/>
                  </a:cubicBezTo>
                  <a:lnTo>
                    <a:pt x="279400" y="1749"/>
                  </a:lnTo>
                </a:path>
              </a:pathLst>
            </a:custGeom>
            <a:noFill/>
            <a:ln w="28575">
              <a:solidFill>
                <a:srgbClr val="0F0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F01BF"/>
                </a:solidFill>
              </a:endParaRPr>
            </a:p>
          </p:txBody>
        </p:sp>
        <p:cxnSp>
          <p:nvCxnSpPr>
            <p:cNvPr id="77" name="Connettore 1 76"/>
            <p:cNvCxnSpPr>
              <a:endCxn id="21" idx="0"/>
            </p:cNvCxnSpPr>
            <p:nvPr/>
          </p:nvCxnSpPr>
          <p:spPr>
            <a:xfrm>
              <a:off x="1336874" y="1988840"/>
              <a:ext cx="9326" cy="20971"/>
            </a:xfrm>
            <a:prstGeom prst="line">
              <a:avLst/>
            </a:prstGeom>
            <a:noFill/>
            <a:ln w="28575">
              <a:solidFill>
                <a:srgbClr val="0F01BF"/>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Connettore 1 79"/>
            <p:cNvCxnSpPr/>
            <p:nvPr/>
          </p:nvCxnSpPr>
          <p:spPr>
            <a:xfrm>
              <a:off x="1559496" y="1990505"/>
              <a:ext cx="216024" cy="0"/>
            </a:xfrm>
            <a:prstGeom prst="line">
              <a:avLst/>
            </a:prstGeom>
            <a:noFill/>
            <a:ln w="28575">
              <a:solidFill>
                <a:srgbClr val="0F01BF"/>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2" name="Connettore 1 81"/>
          <p:cNvCxnSpPr/>
          <p:nvPr/>
        </p:nvCxnSpPr>
        <p:spPr bwMode="auto">
          <a:xfrm flipV="1">
            <a:off x="7392144" y="4038215"/>
            <a:ext cx="0" cy="1511486"/>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cxnSp>
        <p:nvCxnSpPr>
          <p:cNvPr id="84" name="Connettore 1 83"/>
          <p:cNvCxnSpPr/>
          <p:nvPr/>
        </p:nvCxnSpPr>
        <p:spPr bwMode="auto">
          <a:xfrm flipV="1">
            <a:off x="7896200" y="4038215"/>
            <a:ext cx="0" cy="503374"/>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61" name="Rettangolo 60"/>
          <p:cNvSpPr/>
          <p:nvPr/>
        </p:nvSpPr>
        <p:spPr bwMode="auto">
          <a:xfrm>
            <a:off x="7032959" y="4541591"/>
            <a:ext cx="1220744" cy="759619"/>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smtClean="0">
                <a:ln>
                  <a:noFill/>
                </a:ln>
                <a:solidFill>
                  <a:srgbClr val="000000"/>
                </a:solidFill>
                <a:effectLst/>
                <a:uLnTx/>
                <a:uFillTx/>
                <a:latin typeface="Comic Sans MS" pitchFamily="66" charset="0"/>
                <a:ea typeface="+mn-ea"/>
                <a:cs typeface="+mn-cs"/>
              </a:rPr>
              <a:t>QDC</a:t>
            </a:r>
            <a:r>
              <a:rPr kumimoji="0" lang="it-IT" sz="1600" b="1" i="0" u="none" strike="noStrike" kern="0" cap="none" spc="0" normalizeH="0" baseline="-25000" noProof="0" dirty="0" smtClean="0">
                <a:ln>
                  <a:noFill/>
                </a:ln>
                <a:solidFill>
                  <a:srgbClr val="000000"/>
                </a:solidFill>
                <a:effectLst/>
                <a:uLnTx/>
                <a:uFillTx/>
                <a:latin typeface="Comic Sans MS" pitchFamily="66" charset="0"/>
                <a:ea typeface="+mn-ea"/>
                <a:cs typeface="+mn-cs"/>
              </a:rPr>
              <a:t>L</a:t>
            </a:r>
          </a:p>
        </p:txBody>
      </p:sp>
      <p:cxnSp>
        <p:nvCxnSpPr>
          <p:cNvPr id="90" name="Connettore 1 89"/>
          <p:cNvCxnSpPr/>
          <p:nvPr/>
        </p:nvCxnSpPr>
        <p:spPr bwMode="auto">
          <a:xfrm flipH="1">
            <a:off x="4687687" y="3599339"/>
            <a:ext cx="704984" cy="0"/>
          </a:xfrm>
          <a:prstGeom prst="line">
            <a:avLst/>
          </a:prstGeom>
          <a:noFill/>
          <a:ln w="25400" cap="flat" cmpd="sng" algn="ctr">
            <a:solidFill>
              <a:srgbClr val="0F01BF"/>
            </a:solidFill>
            <a:prstDash val="solid"/>
            <a:headEnd type="triangle" w="lg" len="lg"/>
            <a:tailEnd type="none" w="med" len="med"/>
          </a:ln>
          <a:effectLst>
            <a:outerShdw blurRad="40000" dist="20000" dir="5400000" rotWithShape="0">
              <a:srgbClr val="000000">
                <a:alpha val="38000"/>
              </a:srgbClr>
            </a:outerShdw>
          </a:effectLst>
        </p:spPr>
      </p:cxnSp>
      <p:sp>
        <p:nvSpPr>
          <p:cNvPr id="94" name="Rettangolo 93"/>
          <p:cNvSpPr/>
          <p:nvPr/>
        </p:nvSpPr>
        <p:spPr bwMode="auto">
          <a:xfrm>
            <a:off x="5392671" y="3263402"/>
            <a:ext cx="1220744" cy="759619"/>
          </a:xfrm>
          <a:prstGeom prst="rect">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ea typeface="+mn-ea"/>
                <a:cs typeface="+mn-cs"/>
              </a:rPr>
              <a:t>PUR</a:t>
            </a:r>
          </a:p>
        </p:txBody>
      </p:sp>
      <p:cxnSp>
        <p:nvCxnSpPr>
          <p:cNvPr id="95" name="Connettore 1 94"/>
          <p:cNvCxnSpPr>
            <a:stCxn id="60" idx="1"/>
          </p:cNvCxnSpPr>
          <p:nvPr/>
        </p:nvCxnSpPr>
        <p:spPr bwMode="auto">
          <a:xfrm flipH="1" flipV="1">
            <a:off x="6613415" y="3652643"/>
            <a:ext cx="419545" cy="5765"/>
          </a:xfrm>
          <a:prstGeom prst="line">
            <a:avLst/>
          </a:prstGeom>
          <a:noFill/>
          <a:ln w="25400" cap="flat" cmpd="sng" algn="ctr">
            <a:solidFill>
              <a:srgbClr val="00B050"/>
            </a:solidFill>
            <a:prstDash val="solid"/>
            <a:headEnd type="triangle" w="lg" len="lg"/>
            <a:tailEnd type="none" w="med" len="med"/>
          </a:ln>
          <a:effectLst>
            <a:outerShdw blurRad="40000" dist="20000" dir="5400000" rotWithShape="0">
              <a:srgbClr val="000000">
                <a:alpha val="38000"/>
              </a:srgbClr>
            </a:outerShdw>
          </a:effectLst>
        </p:spPr>
      </p:cxnSp>
      <p:cxnSp>
        <p:nvCxnSpPr>
          <p:cNvPr id="101" name="Connettore 1 100"/>
          <p:cNvCxnSpPr/>
          <p:nvPr/>
        </p:nvCxnSpPr>
        <p:spPr bwMode="auto">
          <a:xfrm flipH="1">
            <a:off x="8253706" y="3643209"/>
            <a:ext cx="1931655" cy="0"/>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sp>
        <p:nvSpPr>
          <p:cNvPr id="102" name="CasellaDiTesto 1"/>
          <p:cNvSpPr txBox="1">
            <a:spLocks noChangeArrowheads="1"/>
          </p:cNvSpPr>
          <p:nvPr/>
        </p:nvSpPr>
        <p:spPr bwMode="auto">
          <a:xfrm>
            <a:off x="10433229" y="3464997"/>
            <a:ext cx="678507"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600" b="1" i="0" u="none" strike="noStrike" kern="0" cap="none" spc="0" normalizeH="0" baseline="0" noProof="0" dirty="0">
                <a:ln>
                  <a:noFill/>
                </a:ln>
                <a:solidFill>
                  <a:srgbClr val="000000"/>
                </a:solidFill>
                <a:effectLst/>
                <a:uLnTx/>
                <a:uFillTx/>
                <a:latin typeface="Comic Sans MS" pitchFamily="66" charset="0"/>
              </a:rPr>
              <a:t>OCR</a:t>
            </a:r>
          </a:p>
        </p:txBody>
      </p:sp>
      <p:sp>
        <p:nvSpPr>
          <p:cNvPr id="62" name="CasellaDiTesto 1"/>
          <p:cNvSpPr txBox="1">
            <a:spLocks noChangeArrowheads="1"/>
          </p:cNvSpPr>
          <p:nvPr/>
        </p:nvSpPr>
        <p:spPr bwMode="auto">
          <a:xfrm>
            <a:off x="7831644" y="4149080"/>
            <a:ext cx="856645" cy="22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100" b="1" i="0" u="none" strike="noStrike" kern="0" cap="none" spc="0" normalizeH="0" baseline="0" noProof="0" dirty="0" smtClean="0">
                <a:ln>
                  <a:noFill/>
                </a:ln>
                <a:solidFill>
                  <a:srgbClr val="000000"/>
                </a:solidFill>
                <a:effectLst/>
                <a:uLnTx/>
                <a:uFillTx/>
                <a:latin typeface="Comic Sans MS" pitchFamily="66" charset="0"/>
              </a:rPr>
              <a:t>LONG</a:t>
            </a:r>
            <a:endParaRPr kumimoji="0" lang="it-IT" sz="1100" b="1" i="0" u="none" strike="noStrike" kern="0" cap="none" spc="0" normalizeH="0" baseline="0" noProof="0" dirty="0">
              <a:ln>
                <a:noFill/>
              </a:ln>
              <a:solidFill>
                <a:srgbClr val="000000"/>
              </a:solidFill>
              <a:effectLst/>
              <a:uLnTx/>
              <a:uFillTx/>
              <a:latin typeface="Comic Sans MS" pitchFamily="66" charset="0"/>
            </a:endParaRPr>
          </a:p>
        </p:txBody>
      </p:sp>
      <p:sp>
        <p:nvSpPr>
          <p:cNvPr id="64" name="CasellaDiTesto 1"/>
          <p:cNvSpPr txBox="1">
            <a:spLocks noChangeArrowheads="1"/>
          </p:cNvSpPr>
          <p:nvPr/>
        </p:nvSpPr>
        <p:spPr bwMode="auto">
          <a:xfrm>
            <a:off x="6600056" y="4149080"/>
            <a:ext cx="856645"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100" b="1" i="0" u="none" strike="noStrike" kern="0" cap="none" spc="0" normalizeH="0" baseline="0" noProof="0" dirty="0" smtClean="0">
                <a:ln>
                  <a:noFill/>
                </a:ln>
                <a:solidFill>
                  <a:srgbClr val="000000"/>
                </a:solidFill>
                <a:effectLst/>
                <a:uLnTx/>
                <a:uFillTx/>
                <a:latin typeface="Comic Sans MS" pitchFamily="66" charset="0"/>
              </a:rPr>
              <a:t>SHORT</a:t>
            </a:r>
            <a:endParaRPr kumimoji="0" lang="it-IT" sz="1100" b="1" i="0" u="none" strike="noStrike" kern="0" cap="none" spc="0" normalizeH="0" baseline="0" noProof="0" dirty="0">
              <a:ln>
                <a:noFill/>
              </a:ln>
              <a:solidFill>
                <a:srgbClr val="000000"/>
              </a:solidFill>
              <a:effectLst/>
              <a:uLnTx/>
              <a:uFillTx/>
              <a:latin typeface="Comic Sans MS" pitchFamily="66" charset="0"/>
            </a:endParaRPr>
          </a:p>
        </p:txBody>
      </p:sp>
      <p:sp>
        <p:nvSpPr>
          <p:cNvPr id="70" name="CasellaDiTesto 1"/>
          <p:cNvSpPr txBox="1">
            <a:spLocks noChangeArrowheads="1"/>
          </p:cNvSpPr>
          <p:nvPr/>
        </p:nvSpPr>
        <p:spPr bwMode="auto">
          <a:xfrm>
            <a:off x="6619558" y="2611140"/>
            <a:ext cx="1023775"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smtClean="0">
                <a:ln>
                  <a:noFill/>
                </a:ln>
                <a:solidFill>
                  <a:srgbClr val="000000"/>
                </a:solidFill>
                <a:effectLst/>
                <a:uLnTx/>
                <a:uFillTx/>
                <a:latin typeface="Comic Sans MS" pitchFamily="66" charset="0"/>
              </a:rPr>
              <a:t>CFD/LED</a:t>
            </a:r>
            <a:endParaRPr kumimoji="0" lang="it-IT" sz="1200" b="1" i="0" u="none" strike="noStrike" kern="0" cap="none" spc="0" normalizeH="0" baseline="0" noProof="0" dirty="0">
              <a:ln>
                <a:noFill/>
              </a:ln>
              <a:solidFill>
                <a:srgbClr val="000000"/>
              </a:solidFill>
              <a:effectLst/>
              <a:uLnTx/>
              <a:uFillTx/>
              <a:latin typeface="Comic Sans MS" pitchFamily="66" charset="0"/>
            </a:endParaRPr>
          </a:p>
        </p:txBody>
      </p:sp>
      <p:cxnSp>
        <p:nvCxnSpPr>
          <p:cNvPr id="71" name="Connettore 1 70"/>
          <p:cNvCxnSpPr/>
          <p:nvPr/>
        </p:nvCxnSpPr>
        <p:spPr bwMode="auto">
          <a:xfrm>
            <a:off x="8253703" y="4653136"/>
            <a:ext cx="1776844" cy="0"/>
          </a:xfrm>
          <a:prstGeom prst="line">
            <a:avLst/>
          </a:prstGeom>
          <a:noFill/>
          <a:ln w="25400" cap="flat" cmpd="sng" algn="ctr">
            <a:solidFill>
              <a:srgbClr val="0F01BF"/>
            </a:solidFill>
            <a:prstDash val="sysDot"/>
            <a:headEnd type="triangle" w="lg" len="lg"/>
            <a:tailEnd type="none" w="med" len="med"/>
          </a:ln>
          <a:effectLst>
            <a:outerShdw blurRad="40000" dist="20000" dir="5400000" rotWithShape="0">
              <a:srgbClr val="000000">
                <a:alpha val="38000"/>
              </a:srgbClr>
            </a:outerShdw>
          </a:effectLst>
        </p:spPr>
      </p:cxnSp>
      <p:cxnSp>
        <p:nvCxnSpPr>
          <p:cNvPr id="72" name="Connettore 1 71"/>
          <p:cNvCxnSpPr/>
          <p:nvPr/>
        </p:nvCxnSpPr>
        <p:spPr bwMode="auto">
          <a:xfrm>
            <a:off x="8253705" y="5661248"/>
            <a:ext cx="362577" cy="0"/>
          </a:xfrm>
          <a:prstGeom prst="line">
            <a:avLst/>
          </a:prstGeom>
          <a:noFill/>
          <a:ln w="25400" cap="flat" cmpd="sng" algn="ctr">
            <a:solidFill>
              <a:srgbClr val="0F01BF"/>
            </a:solidFill>
            <a:prstDash val="sysDot"/>
            <a:headEnd type="triangle" w="lg" len="lg"/>
            <a:tailEnd type="none" w="med" len="med"/>
          </a:ln>
          <a:effectLst>
            <a:outerShdw blurRad="40000" dist="20000" dir="5400000" rotWithShape="0">
              <a:srgbClr val="000000">
                <a:alpha val="38000"/>
              </a:srgbClr>
            </a:outerShdw>
          </a:effectLst>
        </p:spPr>
      </p:cxnSp>
      <p:cxnSp>
        <p:nvCxnSpPr>
          <p:cNvPr id="74" name="Connettore 1 73"/>
          <p:cNvCxnSpPr/>
          <p:nvPr/>
        </p:nvCxnSpPr>
        <p:spPr bwMode="auto">
          <a:xfrm flipV="1">
            <a:off x="8616280" y="4653136"/>
            <a:ext cx="0" cy="1008112"/>
          </a:xfrm>
          <a:prstGeom prst="line">
            <a:avLst/>
          </a:prstGeom>
          <a:noFill/>
          <a:ln w="25400" cap="flat" cmpd="sng" algn="ctr">
            <a:solidFill>
              <a:srgbClr val="0F01BF"/>
            </a:solidFill>
            <a:prstDash val="sysDot"/>
            <a:headEnd type="none" w="med" len="med"/>
            <a:tailEnd type="none" w="med" len="med"/>
          </a:ln>
          <a:effectLst>
            <a:outerShdw blurRad="40000" dist="20000" dir="5400000" rotWithShape="0">
              <a:srgbClr val="000000">
                <a:alpha val="38000"/>
              </a:srgbClr>
            </a:outerShdw>
          </a:effectLst>
        </p:spPr>
      </p:cxnSp>
      <p:sp>
        <p:nvSpPr>
          <p:cNvPr id="118" name="Freccia a destra 117"/>
          <p:cNvSpPr/>
          <p:nvPr/>
        </p:nvSpPr>
        <p:spPr bwMode="auto">
          <a:xfrm>
            <a:off x="8253705" y="4826700"/>
            <a:ext cx="2107519" cy="244475"/>
          </a:xfrm>
          <a:prstGeom prst="rightArrow">
            <a:avLst/>
          </a:prstGeom>
          <a:gradFill rotWithShape="1">
            <a:gsLst>
              <a:gs pos="0">
                <a:srgbClr val="00B050">
                  <a:lumMod val="89000"/>
                  <a:lumOff val="11000"/>
                </a:srgbClr>
              </a:gs>
              <a:gs pos="100000">
                <a:srgbClr val="00B050">
                  <a:lumMod val="39000"/>
                  <a:lumOff val="61000"/>
                </a:srgbClr>
              </a:gs>
            </a:gsLst>
            <a:lin ang="16200000" scaled="0"/>
          </a:gradFill>
          <a:ln w="9525" cap="flat" cmpd="sng" algn="ctr">
            <a:solidFill>
              <a:srgbClr val="00B050"/>
            </a:solidFill>
            <a:prstDash val="solid"/>
            <a:headEnd type="none" w="med" len="med"/>
            <a:tailEnd type="none" w="med" len="med"/>
          </a:ln>
          <a:effectLst>
            <a:outerShdw blurRad="40000" dist="23000" dir="5400000" rotWithShape="0">
              <a:srgbClr val="000000">
                <a:alpha val="35000"/>
              </a:srgbClr>
            </a:outerShdw>
          </a:effectLst>
        </p:spPr>
        <p:txBody>
          <a:bodyPr anchor="ctr"/>
          <a:lstStyle/>
          <a:p>
            <a:pPr algn="ctr" fontAlgn="base">
              <a:lnSpc>
                <a:spcPct val="80000"/>
              </a:lnSpc>
              <a:spcBef>
                <a:spcPct val="20000"/>
              </a:spcBef>
              <a:spcAft>
                <a:spcPct val="0"/>
              </a:spcAft>
            </a:pPr>
            <a:endParaRPr lang="it-IT" sz="1600" b="1" kern="0">
              <a:solidFill>
                <a:srgbClr val="000000"/>
              </a:solidFill>
              <a:latin typeface="Comic Sans MS" pitchFamily="66" charset="0"/>
            </a:endParaRPr>
          </a:p>
        </p:txBody>
      </p:sp>
      <p:sp>
        <p:nvSpPr>
          <p:cNvPr id="75" name="CasellaDiTesto 1"/>
          <p:cNvSpPr txBox="1">
            <a:spLocks noChangeArrowheads="1"/>
          </p:cNvSpPr>
          <p:nvPr/>
        </p:nvSpPr>
        <p:spPr bwMode="auto">
          <a:xfrm>
            <a:off x="8400256" y="4365105"/>
            <a:ext cx="230425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base">
              <a:lnSpc>
                <a:spcPct val="80000"/>
              </a:lnSpc>
              <a:spcBef>
                <a:spcPct val="20000"/>
              </a:spcBef>
              <a:spcAft>
                <a:spcPct val="0"/>
              </a:spcAft>
              <a:buClrTx/>
              <a:buSzTx/>
              <a:buFontTx/>
              <a:buNone/>
              <a:tabLst/>
              <a:defRPr kumimoji="0" sz="1600" i="1" u="none" strike="noStrike" kern="0" cap="none" spc="0" normalizeH="0" baseline="0">
                <a:ln>
                  <a:noFill/>
                </a:ln>
                <a:solidFill>
                  <a:srgbClr val="0F01BF"/>
                </a:solidFill>
                <a:effectLst/>
                <a:uLnTx/>
                <a:uFillTx/>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dirty="0" err="1" smtClean="0"/>
              <a:t>Coarse</a:t>
            </a:r>
            <a:r>
              <a:rPr lang="it-IT" dirty="0" smtClean="0"/>
              <a:t> Gain (= </a:t>
            </a:r>
            <a:r>
              <a:rPr lang="it-IT" dirty="0" err="1" smtClean="0"/>
              <a:t>Qsens</a:t>
            </a:r>
            <a:r>
              <a:rPr lang="it-IT" dirty="0"/>
              <a:t>)</a:t>
            </a:r>
          </a:p>
        </p:txBody>
      </p:sp>
      <p:sp>
        <p:nvSpPr>
          <p:cNvPr id="78" name="CasellaDiTesto 1"/>
          <p:cNvSpPr txBox="1">
            <a:spLocks noChangeArrowheads="1"/>
          </p:cNvSpPr>
          <p:nvPr/>
        </p:nvSpPr>
        <p:spPr bwMode="auto">
          <a:xfrm>
            <a:off x="901288" y="2553369"/>
            <a:ext cx="856645"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ctr" defTabSz="914400" eaLnBrk="1" fontAlgn="base" latinLnBrk="0" hangingPunct="1">
              <a:lnSpc>
                <a:spcPct val="80000"/>
              </a:lnSpc>
              <a:spcBef>
                <a:spcPct val="20000"/>
              </a:spcBef>
              <a:spcAft>
                <a:spcPct val="0"/>
              </a:spcAft>
              <a:buClrTx/>
              <a:buSzTx/>
              <a:buFontTx/>
              <a:buNone/>
              <a:tabLst/>
              <a:defRPr/>
            </a:pPr>
            <a:r>
              <a:rPr kumimoji="0" lang="it-IT" sz="1200" b="1" i="0" u="none" strike="noStrike" kern="0" cap="none" spc="0" normalizeH="0" baseline="0" noProof="0" dirty="0" smtClean="0">
                <a:ln>
                  <a:noFill/>
                </a:ln>
                <a:solidFill>
                  <a:srgbClr val="000000"/>
                </a:solidFill>
                <a:effectLst/>
                <a:uLnTx/>
                <a:uFillTx/>
                <a:latin typeface="Comic Sans MS" pitchFamily="66" charset="0"/>
              </a:rPr>
              <a:t>ANODE SIGNAL</a:t>
            </a:r>
            <a:endParaRPr kumimoji="0" lang="it-IT" sz="1200" b="1" i="0" u="none" strike="noStrike" kern="0" cap="none" spc="0" normalizeH="0" baseline="0" noProof="0" dirty="0">
              <a:ln>
                <a:noFill/>
              </a:ln>
              <a:solidFill>
                <a:srgbClr val="000000"/>
              </a:solidFill>
              <a:effectLst/>
              <a:uLnTx/>
              <a:uFillTx/>
              <a:latin typeface="Comic Sans MS" pitchFamily="66" charset="0"/>
            </a:endParaRPr>
          </a:p>
        </p:txBody>
      </p:sp>
      <p:cxnSp>
        <p:nvCxnSpPr>
          <p:cNvPr id="79" name="Connettore 1 78"/>
          <p:cNvCxnSpPr/>
          <p:nvPr/>
        </p:nvCxnSpPr>
        <p:spPr bwMode="auto">
          <a:xfrm>
            <a:off x="5948131" y="5293654"/>
            <a:ext cx="0" cy="367594"/>
          </a:xfrm>
          <a:prstGeom prst="line">
            <a:avLst/>
          </a:prstGeom>
          <a:noFill/>
          <a:ln w="25400" cap="flat" cmpd="sng" algn="ctr">
            <a:solidFill>
              <a:srgbClr val="0F01BF"/>
            </a:solidFill>
            <a:prstDash val="sysDot"/>
            <a:headEnd type="triangle" w="lg" len="lg"/>
            <a:tailEnd type="none" w="med" len="med"/>
          </a:ln>
          <a:effectLst>
            <a:outerShdw blurRad="40000" dist="20000" dir="5400000" rotWithShape="0">
              <a:srgbClr val="000000">
                <a:alpha val="38000"/>
              </a:srgbClr>
            </a:outerShdw>
          </a:effectLst>
        </p:spPr>
      </p:cxnSp>
      <p:sp>
        <p:nvSpPr>
          <p:cNvPr id="81" name="CasellaDiTesto 1"/>
          <p:cNvSpPr txBox="1">
            <a:spLocks noChangeArrowheads="1"/>
          </p:cNvSpPr>
          <p:nvPr/>
        </p:nvSpPr>
        <p:spPr bwMode="auto">
          <a:xfrm>
            <a:off x="5364122" y="5721527"/>
            <a:ext cx="1235935"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base">
              <a:lnSpc>
                <a:spcPct val="80000"/>
              </a:lnSpc>
              <a:spcBef>
                <a:spcPct val="20000"/>
              </a:spcBef>
              <a:spcAft>
                <a:spcPct val="0"/>
              </a:spcAft>
              <a:buClrTx/>
              <a:buSzTx/>
              <a:buFontTx/>
              <a:buNone/>
              <a:tabLst/>
              <a:defRPr kumimoji="0" sz="1600" i="1" u="none" strike="noStrike" kern="0" cap="none" spc="0" normalizeH="0" baseline="0">
                <a:ln>
                  <a:noFill/>
                </a:ln>
                <a:solidFill>
                  <a:srgbClr val="0F01BF"/>
                </a:solidFill>
                <a:effectLst/>
                <a:uLnTx/>
                <a:uFillTx/>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dirty="0" err="1"/>
              <a:t>PreTrigger</a:t>
            </a:r>
            <a:endParaRPr lang="it-IT" dirty="0"/>
          </a:p>
        </p:txBody>
      </p:sp>
      <p:cxnSp>
        <p:nvCxnSpPr>
          <p:cNvPr id="83" name="Connettore 1 82"/>
          <p:cNvCxnSpPr/>
          <p:nvPr/>
        </p:nvCxnSpPr>
        <p:spPr bwMode="auto">
          <a:xfrm flipV="1">
            <a:off x="7176447" y="1045829"/>
            <a:ext cx="0" cy="871004"/>
          </a:xfrm>
          <a:prstGeom prst="line">
            <a:avLst/>
          </a:prstGeom>
          <a:noFill/>
          <a:ln w="25400" cap="flat" cmpd="sng" algn="ctr">
            <a:solidFill>
              <a:srgbClr val="0F01BF"/>
            </a:solidFill>
            <a:prstDash val="sysDot"/>
            <a:headEnd type="triangle" w="lg" len="lg"/>
            <a:tailEnd type="none" w="med" len="med"/>
          </a:ln>
          <a:effectLst>
            <a:outerShdw blurRad="40000" dist="20000" dir="5400000" rotWithShape="0">
              <a:srgbClr val="000000">
                <a:alpha val="38000"/>
              </a:srgbClr>
            </a:outerShdw>
          </a:effectLst>
        </p:spPr>
      </p:cxnSp>
      <p:sp>
        <p:nvSpPr>
          <p:cNvPr id="87" name="CasellaDiTesto 1"/>
          <p:cNvSpPr txBox="1">
            <a:spLocks noChangeArrowheads="1"/>
          </p:cNvSpPr>
          <p:nvPr/>
        </p:nvSpPr>
        <p:spPr bwMode="auto">
          <a:xfrm>
            <a:off x="5580146" y="908722"/>
            <a:ext cx="1235935"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base">
              <a:lnSpc>
                <a:spcPct val="80000"/>
              </a:lnSpc>
              <a:spcBef>
                <a:spcPct val="20000"/>
              </a:spcBef>
              <a:spcAft>
                <a:spcPct val="0"/>
              </a:spcAft>
              <a:buClrTx/>
              <a:buSzTx/>
              <a:buFontTx/>
              <a:buNone/>
              <a:tabLst/>
              <a:defRPr kumimoji="0" sz="1600" i="1" u="none" strike="noStrike" kern="0" cap="none" spc="0" normalizeH="0" baseline="0">
                <a:ln>
                  <a:noFill/>
                </a:ln>
                <a:solidFill>
                  <a:srgbClr val="0F01BF"/>
                </a:solidFill>
                <a:effectLst/>
                <a:uLnTx/>
                <a:uFillTx/>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dirty="0" err="1"/>
              <a:t>Threshold</a:t>
            </a:r>
            <a:endParaRPr lang="it-IT" dirty="0"/>
          </a:p>
        </p:txBody>
      </p:sp>
      <p:cxnSp>
        <p:nvCxnSpPr>
          <p:cNvPr id="88" name="Connettore 1 87"/>
          <p:cNvCxnSpPr/>
          <p:nvPr/>
        </p:nvCxnSpPr>
        <p:spPr bwMode="auto">
          <a:xfrm flipV="1">
            <a:off x="8000056" y="2996952"/>
            <a:ext cx="0" cy="288174"/>
          </a:xfrm>
          <a:prstGeom prst="line">
            <a:avLst/>
          </a:prstGeom>
          <a:noFill/>
          <a:ln w="25400" cap="flat" cmpd="sng" algn="ctr">
            <a:solidFill>
              <a:srgbClr val="FF0000"/>
            </a:solidFill>
            <a:prstDash val="solid"/>
            <a:headEnd type="triangle" w="lg" len="lg"/>
            <a:tailEnd type="none" w="med" len="med"/>
          </a:ln>
          <a:effectLst>
            <a:outerShdw blurRad="40000" dist="20000" dir="5400000" rotWithShape="0">
              <a:srgbClr val="000000">
                <a:alpha val="38000"/>
              </a:srgbClr>
            </a:outerShdw>
          </a:effectLst>
        </p:spPr>
      </p:cxnSp>
      <p:cxnSp>
        <p:nvCxnSpPr>
          <p:cNvPr id="89" name="Connettore 1 88"/>
          <p:cNvCxnSpPr/>
          <p:nvPr/>
        </p:nvCxnSpPr>
        <p:spPr bwMode="auto">
          <a:xfrm flipH="1">
            <a:off x="8000056" y="2996952"/>
            <a:ext cx="2107443" cy="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sp>
        <p:nvSpPr>
          <p:cNvPr id="91" name="CasellaDiTesto 1"/>
          <p:cNvSpPr txBox="1">
            <a:spLocks noChangeArrowheads="1"/>
          </p:cNvSpPr>
          <p:nvPr/>
        </p:nvSpPr>
        <p:spPr bwMode="auto">
          <a:xfrm>
            <a:off x="10119156" y="2725302"/>
            <a:ext cx="1305437"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marL="0" marR="0" lvl="0" indent="0" algn="r" defTabSz="914400" eaLnBrk="1" fontAlgn="base" latinLnBrk="0" hangingPunct="1">
              <a:lnSpc>
                <a:spcPct val="80000"/>
              </a:lnSpc>
              <a:spcBef>
                <a:spcPct val="20000"/>
              </a:spcBef>
              <a:spcAft>
                <a:spcPct val="0"/>
              </a:spcAft>
              <a:buClrTx/>
              <a:buSzTx/>
              <a:buFontTx/>
              <a:buNone/>
              <a:tabLst/>
              <a:defRPr/>
            </a:pPr>
            <a:r>
              <a:rPr kumimoji="0" lang="it-IT" sz="1600" i="0" u="none" strike="noStrike" kern="0" cap="none" spc="0" normalizeH="0" baseline="0" noProof="0" dirty="0" err="1" smtClean="0">
                <a:ln>
                  <a:noFill/>
                </a:ln>
                <a:solidFill>
                  <a:srgbClr val="000000"/>
                </a:solidFill>
                <a:effectLst/>
                <a:uLnTx/>
                <a:uFillTx/>
                <a:latin typeface="Comic Sans MS" pitchFamily="66" charset="0"/>
              </a:rPr>
              <a:t>Coinc</a:t>
            </a:r>
            <a:r>
              <a:rPr kumimoji="0" lang="it-IT" sz="1600" i="0" u="none" strike="noStrike" kern="0" cap="none" spc="0" normalizeH="0" baseline="0" noProof="0" dirty="0" smtClean="0">
                <a:ln>
                  <a:noFill/>
                </a:ln>
                <a:solidFill>
                  <a:srgbClr val="000000"/>
                </a:solidFill>
                <a:effectLst/>
                <a:uLnTx/>
                <a:uFillTx/>
                <a:latin typeface="Comic Sans MS" pitchFamily="66" charset="0"/>
              </a:rPr>
              <a:t>/Veto</a:t>
            </a:r>
            <a:endParaRPr kumimoji="0" lang="it-IT" sz="1600" i="0" u="none" strike="noStrike" kern="0" cap="none" spc="0" normalizeH="0" baseline="0" noProof="0" dirty="0">
              <a:ln>
                <a:noFill/>
              </a:ln>
              <a:solidFill>
                <a:srgbClr val="000000"/>
              </a:solidFill>
              <a:effectLst/>
              <a:uLnTx/>
              <a:uFillTx/>
              <a:latin typeface="Comic Sans MS" pitchFamily="66" charset="0"/>
            </a:endParaRPr>
          </a:p>
        </p:txBody>
      </p:sp>
      <p:cxnSp>
        <p:nvCxnSpPr>
          <p:cNvPr id="92" name="Connettore 1 91"/>
          <p:cNvCxnSpPr/>
          <p:nvPr/>
        </p:nvCxnSpPr>
        <p:spPr bwMode="auto">
          <a:xfrm flipH="1">
            <a:off x="6456040" y="2996952"/>
            <a:ext cx="839032" cy="0"/>
          </a:xfrm>
          <a:prstGeom prst="line">
            <a:avLst/>
          </a:prstGeom>
          <a:noFill/>
          <a:ln w="25400" cap="flat" cmpd="sng" algn="ctr">
            <a:solidFill>
              <a:srgbClr val="0F01BF"/>
            </a:solidFill>
            <a:prstDash val="sysDot"/>
            <a:headEnd type="none" w="med" len="med"/>
            <a:tailEnd type="none" w="med" len="med"/>
          </a:ln>
          <a:effectLst>
            <a:outerShdw blurRad="40000" dist="20000" dir="5400000" rotWithShape="0">
              <a:srgbClr val="000000">
                <a:alpha val="38000"/>
              </a:srgbClr>
            </a:outerShdw>
          </a:effectLst>
        </p:spPr>
      </p:cxnSp>
      <p:cxnSp>
        <p:nvCxnSpPr>
          <p:cNvPr id="96" name="Connettore 1 95"/>
          <p:cNvCxnSpPr/>
          <p:nvPr/>
        </p:nvCxnSpPr>
        <p:spPr bwMode="auto">
          <a:xfrm flipV="1">
            <a:off x="7289365" y="2996952"/>
            <a:ext cx="0" cy="288174"/>
          </a:xfrm>
          <a:prstGeom prst="line">
            <a:avLst/>
          </a:prstGeom>
          <a:noFill/>
          <a:ln w="25400" cap="flat" cmpd="sng" algn="ctr">
            <a:solidFill>
              <a:srgbClr val="0F01BF"/>
            </a:solidFill>
            <a:prstDash val="sysDot"/>
            <a:headEnd type="triangle" w="lg" len="lg"/>
            <a:tailEnd type="none" w="med" len="med"/>
          </a:ln>
          <a:effectLst>
            <a:outerShdw blurRad="40000" dist="20000" dir="5400000" rotWithShape="0">
              <a:srgbClr val="000000">
                <a:alpha val="38000"/>
              </a:srgbClr>
            </a:outerShdw>
          </a:effectLst>
        </p:spPr>
      </p:cxnSp>
      <p:sp>
        <p:nvSpPr>
          <p:cNvPr id="103" name="CasellaDiTesto 1"/>
          <p:cNvSpPr txBox="1">
            <a:spLocks noChangeArrowheads="1"/>
          </p:cNvSpPr>
          <p:nvPr/>
        </p:nvSpPr>
        <p:spPr bwMode="auto">
          <a:xfrm>
            <a:off x="5220106" y="2864793"/>
            <a:ext cx="1235935" cy="29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R="0" lvl="0" indent="0" algn="ctr" fontAlgn="base">
              <a:lnSpc>
                <a:spcPct val="80000"/>
              </a:lnSpc>
              <a:spcBef>
                <a:spcPct val="20000"/>
              </a:spcBef>
              <a:spcAft>
                <a:spcPct val="0"/>
              </a:spcAft>
              <a:buClrTx/>
              <a:buSzTx/>
              <a:buFontTx/>
              <a:buNone/>
              <a:tabLst/>
              <a:defRPr kumimoji="0" sz="1600" i="1" u="none" strike="noStrike" kern="0" cap="none" spc="0" normalizeH="0" baseline="0">
                <a:ln>
                  <a:noFill/>
                </a:ln>
                <a:solidFill>
                  <a:srgbClr val="0F01BF"/>
                </a:solidFill>
                <a:effectLst/>
                <a:uLnTx/>
                <a:uFillTx/>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dirty="0" err="1" smtClean="0"/>
              <a:t>Width</a:t>
            </a:r>
            <a:endParaRPr lang="it-IT" dirty="0"/>
          </a:p>
        </p:txBody>
      </p:sp>
      <p:cxnSp>
        <p:nvCxnSpPr>
          <p:cNvPr id="105" name="Connettore 1 104"/>
          <p:cNvCxnSpPr/>
          <p:nvPr/>
        </p:nvCxnSpPr>
        <p:spPr bwMode="auto">
          <a:xfrm flipH="1">
            <a:off x="6787294" y="1052736"/>
            <a:ext cx="376295" cy="0"/>
          </a:xfrm>
          <a:prstGeom prst="line">
            <a:avLst/>
          </a:prstGeom>
          <a:noFill/>
          <a:ln w="25400" cap="flat" cmpd="sng" algn="ctr">
            <a:solidFill>
              <a:srgbClr val="0F01BF"/>
            </a:solidFill>
            <a:prstDash val="sysDot"/>
            <a:headEnd type="none" w="med" len="med"/>
            <a:tailEnd type="none" w="med" len="med"/>
          </a:ln>
          <a:effectLst>
            <a:outerShdw blurRad="40000" dist="20000" dir="5400000" rotWithShape="0">
              <a:srgbClr val="000000">
                <a:alpha val="38000"/>
              </a:srgbClr>
            </a:outerShdw>
          </a:effectLst>
        </p:spPr>
      </p:cxnSp>
      <p:sp>
        <p:nvSpPr>
          <p:cNvPr id="106"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60173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DPP PSD/QDC: signals</a:t>
            </a:r>
          </a:p>
        </p:txBody>
      </p:sp>
      <p:pic>
        <p:nvPicPr>
          <p:cNvPr id="3"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2902" y="1202268"/>
            <a:ext cx="5391151"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51"/>
          <p:cNvSpPr txBox="1">
            <a:spLocks noChangeArrowheads="1"/>
          </p:cNvSpPr>
          <p:nvPr/>
        </p:nvSpPr>
        <p:spPr bwMode="auto">
          <a:xfrm>
            <a:off x="227588" y="2098780"/>
            <a:ext cx="114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chemeClr val="tx2"/>
                </a:solidFill>
              </a:rPr>
              <a:t>Input from PMT</a:t>
            </a:r>
          </a:p>
        </p:txBody>
      </p:sp>
      <p:sp>
        <p:nvSpPr>
          <p:cNvPr id="5" name="CasellaDiTesto 51"/>
          <p:cNvSpPr txBox="1">
            <a:spLocks noChangeArrowheads="1"/>
          </p:cNvSpPr>
          <p:nvPr/>
        </p:nvSpPr>
        <p:spPr bwMode="auto">
          <a:xfrm>
            <a:off x="319552" y="4478076"/>
            <a:ext cx="1051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FF0000"/>
                </a:solidFill>
              </a:rPr>
              <a:t>CFD</a:t>
            </a:r>
          </a:p>
        </p:txBody>
      </p:sp>
      <p:sp>
        <p:nvSpPr>
          <p:cNvPr id="6" name="CasellaDiTesto 51"/>
          <p:cNvSpPr txBox="1">
            <a:spLocks noChangeArrowheads="1"/>
          </p:cNvSpPr>
          <p:nvPr/>
        </p:nvSpPr>
        <p:spPr bwMode="auto">
          <a:xfrm>
            <a:off x="39577" y="1256388"/>
            <a:ext cx="1331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0E7C1B"/>
                </a:solidFill>
              </a:rPr>
              <a:t>Long Gate</a:t>
            </a:r>
          </a:p>
        </p:txBody>
      </p:sp>
      <p:sp>
        <p:nvSpPr>
          <p:cNvPr id="7" name="CasellaDiTesto 51"/>
          <p:cNvSpPr txBox="1">
            <a:spLocks noChangeArrowheads="1"/>
          </p:cNvSpPr>
          <p:nvPr/>
        </p:nvSpPr>
        <p:spPr bwMode="auto">
          <a:xfrm>
            <a:off x="3729325" y="3926468"/>
            <a:ext cx="1750289" cy="215444"/>
          </a:xfrm>
          <a:prstGeom prst="rect">
            <a:avLst/>
          </a:prstGeom>
          <a:solidFill>
            <a:schemeClr val="bg1">
              <a:lumMod val="95000"/>
            </a:schemeClr>
          </a:solidFill>
          <a:ln w="9525">
            <a:solidFill>
              <a:srgbClr val="FF0000"/>
            </a:solidFill>
            <a:miter lim="800000"/>
            <a:headEnd/>
            <a:tailEnd/>
          </a:ln>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rgbClr val="FF0000"/>
                </a:solidFill>
              </a:rPr>
              <a:t>ZC = TIME STAMP</a:t>
            </a:r>
          </a:p>
        </p:txBody>
      </p:sp>
      <p:cxnSp>
        <p:nvCxnSpPr>
          <p:cNvPr id="9" name="Connettore 2 8"/>
          <p:cNvCxnSpPr/>
          <p:nvPr/>
        </p:nvCxnSpPr>
        <p:spPr>
          <a:xfrm flipH="1">
            <a:off x="3363657" y="4141911"/>
            <a:ext cx="365671" cy="4211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51"/>
          <p:cNvSpPr txBox="1">
            <a:spLocks noChangeArrowheads="1"/>
          </p:cNvSpPr>
          <p:nvPr/>
        </p:nvSpPr>
        <p:spPr bwMode="auto">
          <a:xfrm>
            <a:off x="39577" y="1677288"/>
            <a:ext cx="1331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0E7C1B"/>
                </a:solidFill>
              </a:rPr>
              <a:t>Short Gate</a:t>
            </a:r>
          </a:p>
        </p:txBody>
      </p:sp>
      <p:sp>
        <p:nvSpPr>
          <p:cNvPr id="11" name="CasellaDiTesto 51"/>
          <p:cNvSpPr txBox="1">
            <a:spLocks noChangeArrowheads="1"/>
          </p:cNvSpPr>
          <p:nvPr/>
        </p:nvSpPr>
        <p:spPr bwMode="auto">
          <a:xfrm>
            <a:off x="319552" y="5853867"/>
            <a:ext cx="1051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FF0000"/>
                </a:solidFill>
              </a:rPr>
              <a:t>Trigger</a:t>
            </a:r>
          </a:p>
        </p:txBody>
      </p:sp>
      <p:sp>
        <p:nvSpPr>
          <p:cNvPr id="12" name="CasellaDiTesto 51"/>
          <p:cNvSpPr txBox="1">
            <a:spLocks noChangeArrowheads="1"/>
          </p:cNvSpPr>
          <p:nvPr/>
        </p:nvSpPr>
        <p:spPr bwMode="auto">
          <a:xfrm>
            <a:off x="1617215" y="2832631"/>
            <a:ext cx="1130992" cy="288147"/>
          </a:xfrm>
          <a:prstGeom prst="rect">
            <a:avLst/>
          </a:prstGeom>
          <a:noFill/>
          <a:ln w="9525">
            <a:solidFill>
              <a:srgbClr val="0E7C1B"/>
            </a:solidFill>
            <a:miter lim="800000"/>
            <a:headEnd/>
            <a:tailEnd/>
          </a:ln>
          <a:extLst>
            <a:ext uri="{909E8E84-426E-40DD-AFC4-6F175D3DCCD1}">
              <a14:hiddenFill xmlns:a14="http://schemas.microsoft.com/office/drawing/2010/main">
                <a:solidFill>
                  <a:srgbClr val="FFFFFF"/>
                </a:solidFill>
              </a14:hiddenFill>
            </a:ext>
          </a:extLst>
        </p:spPr>
        <p:txBody>
          <a:bodyPr wrap="square" lIns="0" tIns="36000" rIns="0" bIns="3600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rgbClr val="0E7C1B"/>
                </a:solidFill>
              </a:rPr>
              <a:t>Q</a:t>
            </a:r>
            <a:r>
              <a:rPr lang="it-IT" sz="1400" baseline="-25000" dirty="0">
                <a:solidFill>
                  <a:srgbClr val="0E7C1B"/>
                </a:solidFill>
              </a:rPr>
              <a:t>S</a:t>
            </a:r>
            <a:r>
              <a:rPr lang="it-IT" sz="1400" dirty="0">
                <a:solidFill>
                  <a:srgbClr val="0E7C1B"/>
                </a:solidFill>
              </a:rPr>
              <a:t> = FAST</a:t>
            </a:r>
          </a:p>
        </p:txBody>
      </p:sp>
      <p:sp>
        <p:nvSpPr>
          <p:cNvPr id="13" name="CasellaDiTesto 51"/>
          <p:cNvSpPr txBox="1">
            <a:spLocks noChangeArrowheads="1"/>
          </p:cNvSpPr>
          <p:nvPr/>
        </p:nvSpPr>
        <p:spPr bwMode="auto">
          <a:xfrm>
            <a:off x="3939716" y="2838589"/>
            <a:ext cx="1440160" cy="288147"/>
          </a:xfrm>
          <a:prstGeom prst="rect">
            <a:avLst/>
          </a:prstGeom>
          <a:solidFill>
            <a:schemeClr val="bg1"/>
          </a:solidFill>
          <a:ln w="9525">
            <a:solidFill>
              <a:schemeClr val="accent6">
                <a:lumMod val="75000"/>
              </a:schemeClr>
            </a:solidFill>
            <a:miter lim="800000"/>
            <a:headEnd/>
            <a:tailEnd/>
          </a:ln>
          <a:extLst/>
        </p:spPr>
        <p:txBody>
          <a:bodyPr wrap="square" lIns="0" tIns="36000" rIns="0" bIns="3600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chemeClr val="accent6">
                    <a:lumMod val="75000"/>
                  </a:schemeClr>
                </a:solidFill>
              </a:rPr>
              <a:t>Q</a:t>
            </a:r>
            <a:r>
              <a:rPr lang="it-IT" sz="1400" baseline="-25000" dirty="0">
                <a:solidFill>
                  <a:schemeClr val="accent6">
                    <a:lumMod val="75000"/>
                  </a:schemeClr>
                </a:solidFill>
              </a:rPr>
              <a:t>L </a:t>
            </a:r>
            <a:r>
              <a:rPr lang="it-IT" sz="1400" dirty="0">
                <a:solidFill>
                  <a:schemeClr val="accent6">
                    <a:lumMod val="75000"/>
                  </a:schemeClr>
                </a:solidFill>
              </a:rPr>
              <a:t>– Q</a:t>
            </a:r>
            <a:r>
              <a:rPr lang="it-IT" sz="1400" baseline="-25000" dirty="0">
                <a:solidFill>
                  <a:schemeClr val="accent6">
                    <a:lumMod val="75000"/>
                  </a:schemeClr>
                </a:solidFill>
              </a:rPr>
              <a:t>S </a:t>
            </a:r>
            <a:r>
              <a:rPr lang="it-IT" sz="1400" dirty="0">
                <a:solidFill>
                  <a:schemeClr val="accent6">
                    <a:lumMod val="75000"/>
                  </a:schemeClr>
                </a:solidFill>
              </a:rPr>
              <a:t>= TAIL</a:t>
            </a:r>
          </a:p>
        </p:txBody>
      </p:sp>
      <p:grpSp>
        <p:nvGrpSpPr>
          <p:cNvPr id="2" name="Gruppo 1"/>
          <p:cNvGrpSpPr/>
          <p:nvPr/>
        </p:nvGrpSpPr>
        <p:grpSpPr>
          <a:xfrm>
            <a:off x="8376085" y="1335446"/>
            <a:ext cx="2040396" cy="619899"/>
            <a:chOff x="8376084" y="1335444"/>
            <a:chExt cx="2040396" cy="619899"/>
          </a:xfrm>
        </p:grpSpPr>
        <p:sp>
          <p:nvSpPr>
            <p:cNvPr id="14" name="CasellaDiTesto 51"/>
            <p:cNvSpPr txBox="1">
              <a:spLocks noChangeArrowheads="1"/>
            </p:cNvSpPr>
            <p:nvPr/>
          </p:nvSpPr>
          <p:spPr bwMode="auto">
            <a:xfrm>
              <a:off x="8376084" y="1473944"/>
              <a:ext cx="11161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800" b="0" dirty="0">
                  <a:solidFill>
                    <a:schemeClr val="tx2"/>
                  </a:solidFill>
                </a:rPr>
                <a:t>PSD =</a:t>
              </a:r>
            </a:p>
          </p:txBody>
        </p:sp>
        <p:sp>
          <p:nvSpPr>
            <p:cNvPr id="15" name="CasellaDiTesto 51"/>
            <p:cNvSpPr txBox="1">
              <a:spLocks noChangeArrowheads="1"/>
            </p:cNvSpPr>
            <p:nvPr/>
          </p:nvSpPr>
          <p:spPr bwMode="auto">
            <a:xfrm>
              <a:off x="9120336" y="1335444"/>
              <a:ext cx="12961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b="1">
                  <a:solidFill>
                    <a:schemeClr val="tx2"/>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b="0" dirty="0"/>
                <a:t>TAIL</a:t>
              </a:r>
            </a:p>
          </p:txBody>
        </p:sp>
        <p:cxnSp>
          <p:nvCxnSpPr>
            <p:cNvPr id="16" name="Connettore 1 15"/>
            <p:cNvCxnSpPr/>
            <p:nvPr/>
          </p:nvCxnSpPr>
          <p:spPr>
            <a:xfrm flipH="1">
              <a:off x="9336360" y="1617960"/>
              <a:ext cx="86409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CasellaDiTesto 51"/>
            <p:cNvSpPr txBox="1">
              <a:spLocks noChangeArrowheads="1"/>
            </p:cNvSpPr>
            <p:nvPr/>
          </p:nvSpPr>
          <p:spPr bwMode="auto">
            <a:xfrm>
              <a:off x="9120336" y="1678344"/>
              <a:ext cx="12961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b="1">
                  <a:solidFill>
                    <a:schemeClr val="tx2"/>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b="0" dirty="0"/>
                <a:t>TOTAL</a:t>
              </a:r>
            </a:p>
          </p:txBody>
        </p:sp>
      </p:grpSp>
      <p:sp>
        <p:nvSpPr>
          <p:cNvPr id="18" name="CasellaDiTesto 51"/>
          <p:cNvSpPr txBox="1">
            <a:spLocks noChangeArrowheads="1"/>
          </p:cNvSpPr>
          <p:nvPr/>
        </p:nvSpPr>
        <p:spPr bwMode="auto">
          <a:xfrm>
            <a:off x="2859596" y="813307"/>
            <a:ext cx="1882776" cy="288147"/>
          </a:xfrm>
          <a:prstGeom prst="rect">
            <a:avLst/>
          </a:prstGeom>
          <a:noFill/>
          <a:ln w="9525">
            <a:solidFill>
              <a:srgbClr val="0E7C1B"/>
            </a:solidFill>
            <a:miter lim="800000"/>
            <a:headEnd/>
            <a:tailEnd/>
          </a:ln>
          <a:extLst>
            <a:ext uri="{909E8E84-426E-40DD-AFC4-6F175D3DCCD1}">
              <a14:hiddenFill xmlns:a14="http://schemas.microsoft.com/office/drawing/2010/main">
                <a:solidFill>
                  <a:srgbClr val="FFFFFF"/>
                </a:solidFill>
              </a14:hiddenFill>
            </a:ext>
          </a:extLst>
        </p:spPr>
        <p:txBody>
          <a:bodyPr wrap="square" lIns="0" tIns="36000" rIns="0" bIns="3600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rgbClr val="0E7C1B"/>
                </a:solidFill>
              </a:rPr>
              <a:t>Q</a:t>
            </a:r>
            <a:r>
              <a:rPr lang="it-IT" sz="1400" baseline="-25000" dirty="0">
                <a:solidFill>
                  <a:srgbClr val="0E7C1B"/>
                </a:solidFill>
              </a:rPr>
              <a:t>L</a:t>
            </a:r>
            <a:r>
              <a:rPr lang="it-IT" sz="1400" dirty="0">
                <a:solidFill>
                  <a:srgbClr val="0E7C1B"/>
                </a:solidFill>
              </a:rPr>
              <a:t>=TOTAL=ENERGY</a:t>
            </a:r>
          </a:p>
        </p:txBody>
      </p:sp>
      <p:cxnSp>
        <p:nvCxnSpPr>
          <p:cNvPr id="19" name="Connettore 2 18"/>
          <p:cNvCxnSpPr/>
          <p:nvPr/>
        </p:nvCxnSpPr>
        <p:spPr>
          <a:xfrm flipV="1">
            <a:off x="2772585" y="4917764"/>
            <a:ext cx="303035" cy="22705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51"/>
          <p:cNvSpPr txBox="1">
            <a:spLocks noChangeArrowheads="1"/>
          </p:cNvSpPr>
          <p:nvPr/>
        </p:nvSpPr>
        <p:spPr bwMode="auto">
          <a:xfrm>
            <a:off x="1579957" y="5145400"/>
            <a:ext cx="1186900" cy="215444"/>
          </a:xfrm>
          <a:prstGeom prst="rect">
            <a:avLst/>
          </a:prstGeom>
          <a:solidFill>
            <a:schemeClr val="bg1"/>
          </a:solidFill>
          <a:ln w="9525">
            <a:solidFill>
              <a:srgbClr val="FF0000"/>
            </a:solidFill>
            <a:miter lim="800000"/>
            <a:headEnd/>
            <a:tailEnd/>
          </a:ln>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rgbClr val="FF0000"/>
                </a:solidFill>
              </a:rPr>
              <a:t>THRESHOLD</a:t>
            </a:r>
          </a:p>
        </p:txBody>
      </p:sp>
      <p:cxnSp>
        <p:nvCxnSpPr>
          <p:cNvPr id="21" name="Connettore 1 20"/>
          <p:cNvCxnSpPr/>
          <p:nvPr/>
        </p:nvCxnSpPr>
        <p:spPr>
          <a:xfrm>
            <a:off x="3014833" y="4869301"/>
            <a:ext cx="2160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H="1" flipV="1">
            <a:off x="3679340" y="2420054"/>
            <a:ext cx="260376" cy="418534"/>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51"/>
          <p:cNvSpPr txBox="1">
            <a:spLocks noChangeArrowheads="1"/>
          </p:cNvSpPr>
          <p:nvPr/>
        </p:nvSpPr>
        <p:spPr bwMode="auto">
          <a:xfrm>
            <a:off x="1621769" y="1955343"/>
            <a:ext cx="1093812" cy="21544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rgbClr val="0070C0"/>
                </a:solidFill>
              </a:rPr>
              <a:t>Baseline</a:t>
            </a:r>
          </a:p>
        </p:txBody>
      </p:sp>
      <p:cxnSp>
        <p:nvCxnSpPr>
          <p:cNvPr id="24" name="Connettore 2 23"/>
          <p:cNvCxnSpPr/>
          <p:nvPr/>
        </p:nvCxnSpPr>
        <p:spPr>
          <a:xfrm>
            <a:off x="2168677" y="2170789"/>
            <a:ext cx="84977" cy="15468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V="1">
            <a:off x="2736376" y="2547866"/>
            <a:ext cx="339245" cy="284764"/>
          </a:xfrm>
          <a:prstGeom prst="straightConnector1">
            <a:avLst/>
          </a:prstGeom>
          <a:ln>
            <a:solidFill>
              <a:srgbClr val="0E7C1B"/>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1030" descr="Run31_2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4113" y="2143055"/>
            <a:ext cx="5152276" cy="371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67714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7770" y="1078954"/>
            <a:ext cx="5848351"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a:t>
            </a:r>
            <a:r>
              <a:rPr lang="en-US" sz="2400" b="1" dirty="0" smtClean="0">
                <a:solidFill>
                  <a:schemeClr val="tx2"/>
                </a:solidFill>
                <a:latin typeface="Arial Black" pitchFamily="34" charset="0"/>
              </a:rPr>
              <a:t>CFD + TDC</a:t>
            </a:r>
            <a:endParaRPr lang="en-US" sz="2400" b="1" dirty="0">
              <a:solidFill>
                <a:schemeClr val="tx2"/>
              </a:solidFill>
              <a:latin typeface="Arial Black" pitchFamily="34" charset="0"/>
            </a:endParaRPr>
          </a:p>
        </p:txBody>
      </p:sp>
      <p:sp>
        <p:nvSpPr>
          <p:cNvPr id="5" name="CasellaDiTesto 51"/>
          <p:cNvSpPr txBox="1">
            <a:spLocks noChangeArrowheads="1"/>
          </p:cNvSpPr>
          <p:nvPr/>
        </p:nvSpPr>
        <p:spPr bwMode="auto">
          <a:xfrm>
            <a:off x="175643" y="1502500"/>
            <a:ext cx="9709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0F01BF"/>
                </a:solidFill>
              </a:rPr>
              <a:t>INPUT</a:t>
            </a:r>
          </a:p>
        </p:txBody>
      </p:sp>
      <p:sp>
        <p:nvSpPr>
          <p:cNvPr id="6" name="CasellaDiTesto 51"/>
          <p:cNvSpPr txBox="1">
            <a:spLocks noChangeArrowheads="1"/>
          </p:cNvSpPr>
          <p:nvPr/>
        </p:nvSpPr>
        <p:spPr bwMode="auto">
          <a:xfrm>
            <a:off x="407368" y="4679357"/>
            <a:ext cx="7392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0F01BF"/>
                </a:solidFill>
              </a:rPr>
              <a:t>CFD</a:t>
            </a:r>
          </a:p>
        </p:txBody>
      </p:sp>
      <p:sp>
        <p:nvSpPr>
          <p:cNvPr id="9" name="CasellaDiTesto 51"/>
          <p:cNvSpPr txBox="1">
            <a:spLocks noChangeArrowheads="1"/>
          </p:cNvSpPr>
          <p:nvPr/>
        </p:nvSpPr>
        <p:spPr bwMode="auto">
          <a:xfrm>
            <a:off x="2416879" y="5353473"/>
            <a:ext cx="3228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2000" dirty="0">
                <a:solidFill>
                  <a:srgbClr val="FF0000"/>
                </a:solidFill>
              </a:rPr>
              <a:t>A</a:t>
            </a:r>
          </a:p>
        </p:txBody>
      </p:sp>
      <p:sp>
        <p:nvSpPr>
          <p:cNvPr id="10" name="CasellaDiTesto 51"/>
          <p:cNvSpPr txBox="1">
            <a:spLocks noChangeArrowheads="1"/>
          </p:cNvSpPr>
          <p:nvPr/>
        </p:nvSpPr>
        <p:spPr bwMode="auto">
          <a:xfrm>
            <a:off x="2632903" y="4344325"/>
            <a:ext cx="3228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2000" dirty="0">
                <a:solidFill>
                  <a:srgbClr val="FF0000"/>
                </a:solidFill>
              </a:rPr>
              <a:t>B</a:t>
            </a:r>
          </a:p>
        </p:txBody>
      </p:sp>
      <p:sp>
        <p:nvSpPr>
          <p:cNvPr id="11" name="CasellaDiTesto 51"/>
          <p:cNvSpPr txBox="1">
            <a:spLocks noChangeArrowheads="1"/>
          </p:cNvSpPr>
          <p:nvPr/>
        </p:nvSpPr>
        <p:spPr bwMode="auto">
          <a:xfrm>
            <a:off x="175643" y="1078956"/>
            <a:ext cx="9709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chemeClr val="tx1"/>
                </a:solidFill>
              </a:rPr>
              <a:t>CLK</a:t>
            </a:r>
          </a:p>
        </p:txBody>
      </p:sp>
      <p:sp>
        <p:nvSpPr>
          <p:cNvPr id="12" name="CasellaDiTesto 51"/>
          <p:cNvSpPr txBox="1">
            <a:spLocks noChangeArrowheads="1"/>
          </p:cNvSpPr>
          <p:nvPr/>
        </p:nvSpPr>
        <p:spPr bwMode="auto">
          <a:xfrm>
            <a:off x="33859" y="5986533"/>
            <a:ext cx="11127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FF0000"/>
                </a:solidFill>
              </a:rPr>
              <a:t>TRIGGER</a:t>
            </a:r>
          </a:p>
        </p:txBody>
      </p:sp>
      <p:cxnSp>
        <p:nvCxnSpPr>
          <p:cNvPr id="13" name="Connettore 2 12"/>
          <p:cNvCxnSpPr/>
          <p:nvPr/>
        </p:nvCxnSpPr>
        <p:spPr>
          <a:xfrm>
            <a:off x="1903835" y="3729851"/>
            <a:ext cx="864096" cy="10215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51"/>
          <p:cNvSpPr txBox="1">
            <a:spLocks noChangeArrowheads="1"/>
          </p:cNvSpPr>
          <p:nvPr/>
        </p:nvSpPr>
        <p:spPr bwMode="auto">
          <a:xfrm>
            <a:off x="247651" y="3514408"/>
            <a:ext cx="1653952" cy="215444"/>
          </a:xfrm>
          <a:prstGeom prst="rect">
            <a:avLst/>
          </a:prstGeom>
          <a:solidFill>
            <a:schemeClr val="bg1"/>
          </a:solidFill>
          <a:ln w="9525">
            <a:solidFill>
              <a:schemeClr val="tx1"/>
            </a:solidFill>
            <a:miter lim="800000"/>
            <a:headEnd/>
            <a:tailEnd/>
          </a:ln>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chemeClr val="tx1"/>
                </a:solidFill>
              </a:rPr>
              <a:t>ZC FINE TSTAMP</a:t>
            </a:r>
          </a:p>
        </p:txBody>
      </p:sp>
      <p:cxnSp>
        <p:nvCxnSpPr>
          <p:cNvPr id="19" name="Connettore 2 18"/>
          <p:cNvCxnSpPr/>
          <p:nvPr/>
        </p:nvCxnSpPr>
        <p:spPr>
          <a:xfrm>
            <a:off x="1903835" y="5509496"/>
            <a:ext cx="936104" cy="610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CasellaDiTesto 51"/>
          <p:cNvSpPr txBox="1">
            <a:spLocks noChangeArrowheads="1"/>
          </p:cNvSpPr>
          <p:nvPr/>
        </p:nvSpPr>
        <p:spPr bwMode="auto">
          <a:xfrm>
            <a:off x="249883" y="5294051"/>
            <a:ext cx="1653952" cy="215444"/>
          </a:xfrm>
          <a:prstGeom prst="rect">
            <a:avLst/>
          </a:prstGeom>
          <a:solidFill>
            <a:schemeClr val="bg1"/>
          </a:solidFill>
          <a:ln w="9525">
            <a:solidFill>
              <a:schemeClr val="tx1"/>
            </a:solidFill>
            <a:miter lim="800000"/>
            <a:headEnd/>
            <a:tailEnd/>
          </a:ln>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chemeClr val="tx1"/>
                </a:solidFill>
              </a:rPr>
              <a:t>COARSE TSTAMP</a:t>
            </a:r>
          </a:p>
        </p:txBody>
      </p:sp>
      <p:sp>
        <p:nvSpPr>
          <p:cNvPr id="21" name="Rettangolo 20"/>
          <p:cNvSpPr/>
          <p:nvPr/>
        </p:nvSpPr>
        <p:spPr>
          <a:xfrm>
            <a:off x="7263829" y="833076"/>
            <a:ext cx="4928171" cy="5332229"/>
          </a:xfrm>
          <a:prstGeom prst="rect">
            <a:avLst/>
          </a:prstGeom>
        </p:spPr>
        <p:txBody>
          <a:bodyPr wrap="square">
            <a:spAutoFit/>
          </a:bodyPr>
          <a:lstStyle/>
          <a:p>
            <a:pPr>
              <a:spcBef>
                <a:spcPts val="1500"/>
              </a:spcBef>
              <a:buClr>
                <a:srgbClr val="003546"/>
              </a:buClr>
              <a:buSzPct val="100000"/>
            </a:pPr>
            <a:r>
              <a:rPr lang="en-US" b="1" dirty="0">
                <a:latin typeface="Tahoma" pitchFamily="34" charset="0"/>
              </a:rPr>
              <a:t>digital CFD: </a:t>
            </a:r>
            <a:r>
              <a:rPr lang="en-US" dirty="0">
                <a:latin typeface="Tahoma" pitchFamily="34" charset="0"/>
              </a:rPr>
              <a:t>same principle as analog</a:t>
            </a:r>
          </a:p>
          <a:p>
            <a:pPr>
              <a:spcBef>
                <a:spcPts val="1500"/>
              </a:spcBef>
              <a:buClr>
                <a:srgbClr val="003546"/>
              </a:buClr>
              <a:buSzPct val="100000"/>
            </a:pPr>
            <a:r>
              <a:rPr lang="en-US" b="1" dirty="0">
                <a:latin typeface="Tahoma" pitchFamily="34" charset="0"/>
              </a:rPr>
              <a:t>CFD</a:t>
            </a:r>
            <a:r>
              <a:rPr lang="en-US" b="1" baseline="-25000" dirty="0">
                <a:latin typeface="Tahoma" pitchFamily="34" charset="0"/>
              </a:rPr>
              <a:t>N+1</a:t>
            </a:r>
            <a:r>
              <a:rPr lang="en-US" b="1" dirty="0">
                <a:latin typeface="Tahoma" pitchFamily="34" charset="0"/>
              </a:rPr>
              <a:t> = f </a:t>
            </a:r>
            <a:r>
              <a:rPr lang="en-US" sz="1200" b="1" dirty="0">
                <a:latin typeface="Tahoma" pitchFamily="34" charset="0"/>
              </a:rPr>
              <a:t>* </a:t>
            </a:r>
            <a:r>
              <a:rPr lang="en-US" b="1" dirty="0">
                <a:latin typeface="Tahoma" pitchFamily="34" charset="0"/>
              </a:rPr>
              <a:t>S</a:t>
            </a:r>
            <a:r>
              <a:rPr lang="en-US" b="1" baseline="-25000" dirty="0">
                <a:latin typeface="Tahoma" pitchFamily="34" charset="0"/>
              </a:rPr>
              <a:t>N </a:t>
            </a:r>
            <a:r>
              <a:rPr lang="en-US" b="1" dirty="0">
                <a:latin typeface="Tahoma" pitchFamily="34" charset="0"/>
              </a:rPr>
              <a:t>- </a:t>
            </a:r>
            <a:r>
              <a:rPr lang="en-US" b="1" dirty="0" smtClean="0">
                <a:latin typeface="Tahoma" pitchFamily="34" charset="0"/>
              </a:rPr>
              <a:t>S</a:t>
            </a:r>
            <a:r>
              <a:rPr lang="en-US" b="1" baseline="-25000" dirty="0" smtClean="0">
                <a:latin typeface="Tahoma" pitchFamily="34" charset="0"/>
              </a:rPr>
              <a:t>N-D</a:t>
            </a:r>
            <a:r>
              <a:rPr lang="en-US" b="1" dirty="0" smtClean="0">
                <a:latin typeface="Tahoma" pitchFamily="34" charset="0"/>
              </a:rPr>
              <a:t>   </a:t>
            </a:r>
            <a:r>
              <a:rPr lang="en-US" dirty="0" smtClean="0">
                <a:latin typeface="Tahoma" pitchFamily="34" charset="0"/>
              </a:rPr>
              <a:t>f=Fraction</a:t>
            </a:r>
            <a:r>
              <a:rPr lang="en-US" dirty="0">
                <a:latin typeface="Tahoma" pitchFamily="34" charset="0"/>
              </a:rPr>
              <a:t>, </a:t>
            </a:r>
            <a:r>
              <a:rPr lang="en-US" dirty="0" smtClean="0">
                <a:latin typeface="Tahoma" pitchFamily="34" charset="0"/>
              </a:rPr>
              <a:t>D=delay</a:t>
            </a:r>
            <a:endParaRPr lang="en-US" dirty="0">
              <a:latin typeface="Tahoma" pitchFamily="34" charset="0"/>
            </a:endParaRPr>
          </a:p>
          <a:p>
            <a:pPr>
              <a:spcBef>
                <a:spcPts val="1500"/>
              </a:spcBef>
              <a:buClr>
                <a:srgbClr val="003546"/>
              </a:buClr>
              <a:buSzPct val="100000"/>
            </a:pPr>
            <a:endParaRPr lang="en-US" baseline="-25000" dirty="0">
              <a:latin typeface="Tahoma" pitchFamily="34" charset="0"/>
            </a:endParaRPr>
          </a:p>
          <a:p>
            <a:pPr>
              <a:spcBef>
                <a:spcPts val="1500"/>
              </a:spcBef>
              <a:buClr>
                <a:srgbClr val="003546"/>
              </a:buClr>
              <a:buSzPct val="100000"/>
            </a:pPr>
            <a:r>
              <a:rPr lang="en-US" b="1" dirty="0" smtClean="0">
                <a:latin typeface="Tahoma" pitchFamily="34" charset="0"/>
              </a:rPr>
              <a:t>Linear interpolation A-B</a:t>
            </a:r>
            <a:r>
              <a:rPr lang="en-US" dirty="0" smtClean="0">
                <a:latin typeface="Tahoma" pitchFamily="34" charset="0"/>
              </a:rPr>
              <a:t>: </a:t>
            </a:r>
          </a:p>
          <a:p>
            <a:pPr>
              <a:spcBef>
                <a:spcPts val="1500"/>
              </a:spcBef>
              <a:buClr>
                <a:srgbClr val="003546"/>
              </a:buClr>
              <a:buSzPct val="100000"/>
            </a:pPr>
            <a:r>
              <a:rPr lang="en-US" b="1" dirty="0">
                <a:latin typeface="Tahoma" pitchFamily="34" charset="0"/>
              </a:rPr>
              <a:t>COARSE TSTAMP </a:t>
            </a:r>
            <a:r>
              <a:rPr lang="en-US" dirty="0" smtClean="0">
                <a:latin typeface="Tahoma" pitchFamily="34" charset="0"/>
              </a:rPr>
              <a:t>= </a:t>
            </a:r>
            <a:r>
              <a:rPr lang="en-US" dirty="0">
                <a:latin typeface="Tahoma" pitchFamily="34" charset="0"/>
              </a:rPr>
              <a:t>T</a:t>
            </a:r>
            <a:r>
              <a:rPr lang="en-US" baseline="-25000" dirty="0">
                <a:latin typeface="Tahoma" pitchFamily="34" charset="0"/>
              </a:rPr>
              <a:t>CLK</a:t>
            </a:r>
            <a:r>
              <a:rPr lang="en-US" dirty="0">
                <a:latin typeface="Tahoma" pitchFamily="34" charset="0"/>
              </a:rPr>
              <a:t> * Clock Counter </a:t>
            </a:r>
          </a:p>
          <a:p>
            <a:pPr>
              <a:buClr>
                <a:srgbClr val="003546"/>
              </a:buClr>
              <a:buSzPct val="100000"/>
            </a:pPr>
            <a:r>
              <a:rPr lang="en-US" b="1" dirty="0">
                <a:latin typeface="Tahoma" pitchFamily="34" charset="0"/>
              </a:rPr>
              <a:t>FINE TSTAMP  </a:t>
            </a:r>
            <a:r>
              <a:rPr lang="en-US" b="1" dirty="0" smtClean="0">
                <a:latin typeface="Tahoma" pitchFamily="34" charset="0"/>
              </a:rPr>
              <a:t>    </a:t>
            </a:r>
            <a:r>
              <a:rPr lang="en-US" dirty="0" smtClean="0">
                <a:latin typeface="Tahoma" pitchFamily="34" charset="0"/>
              </a:rPr>
              <a:t>=  </a:t>
            </a:r>
            <a:r>
              <a:rPr lang="en-US" dirty="0">
                <a:latin typeface="Tahoma" pitchFamily="34" charset="0"/>
              </a:rPr>
              <a:t>T</a:t>
            </a:r>
            <a:r>
              <a:rPr lang="en-US" baseline="-25000" dirty="0">
                <a:latin typeface="Tahoma" pitchFamily="34" charset="0"/>
              </a:rPr>
              <a:t>CLK</a:t>
            </a:r>
            <a:r>
              <a:rPr lang="en-US" dirty="0">
                <a:latin typeface="Tahoma" pitchFamily="34" charset="0"/>
              </a:rPr>
              <a:t> * B</a:t>
            </a:r>
            <a:r>
              <a:rPr lang="en-US" dirty="0" smtClean="0">
                <a:latin typeface="Tahoma" pitchFamily="34" charset="0"/>
              </a:rPr>
              <a:t>/(A-B)</a:t>
            </a:r>
            <a:endParaRPr lang="en-US" dirty="0">
              <a:latin typeface="Tahoma" pitchFamily="34" charset="0"/>
            </a:endParaRPr>
          </a:p>
          <a:p>
            <a:pPr>
              <a:spcBef>
                <a:spcPts val="1500"/>
              </a:spcBef>
              <a:buClr>
                <a:srgbClr val="003546"/>
              </a:buClr>
              <a:buSzPct val="100000"/>
            </a:pPr>
            <a:r>
              <a:rPr lang="en-US" dirty="0" smtClean="0">
                <a:latin typeface="Tahoma" pitchFamily="34" charset="0"/>
              </a:rPr>
              <a:t>good fit if Leading-Edge &gt; 3-5 T</a:t>
            </a:r>
            <a:r>
              <a:rPr lang="en-US" baseline="-25000" dirty="0" smtClean="0">
                <a:latin typeface="Tahoma" pitchFamily="34" charset="0"/>
              </a:rPr>
              <a:t>SAMPLE</a:t>
            </a:r>
          </a:p>
          <a:p>
            <a:pPr>
              <a:spcBef>
                <a:spcPts val="1500"/>
              </a:spcBef>
              <a:buClr>
                <a:srgbClr val="003546"/>
              </a:buClr>
              <a:buSzPct val="100000"/>
            </a:pPr>
            <a:r>
              <a:rPr lang="it-IT" dirty="0" err="1" smtClean="0">
                <a:latin typeface="Tahoma" pitchFamily="34" charset="0"/>
              </a:rPr>
              <a:t>Faster</a:t>
            </a:r>
            <a:r>
              <a:rPr lang="it-IT" dirty="0" smtClean="0">
                <a:latin typeface="Tahoma" pitchFamily="34" charset="0"/>
              </a:rPr>
              <a:t> </a:t>
            </a:r>
            <a:r>
              <a:rPr lang="it-IT" dirty="0" err="1" smtClean="0">
                <a:latin typeface="Tahoma" pitchFamily="34" charset="0"/>
              </a:rPr>
              <a:t>signals</a:t>
            </a:r>
            <a:r>
              <a:rPr lang="it-IT" dirty="0" smtClean="0">
                <a:latin typeface="Tahoma" pitchFamily="34" charset="0"/>
              </a:rPr>
              <a:t> produce </a:t>
            </a:r>
            <a:r>
              <a:rPr lang="it-IT" dirty="0" err="1" smtClean="0">
                <a:latin typeface="Tahoma" pitchFamily="34" charset="0"/>
              </a:rPr>
              <a:t>artifacts</a:t>
            </a:r>
            <a:r>
              <a:rPr lang="it-IT" dirty="0" smtClean="0">
                <a:latin typeface="Tahoma" pitchFamily="34" charset="0"/>
              </a:rPr>
              <a:t> and </a:t>
            </a:r>
            <a:r>
              <a:rPr lang="it-IT" dirty="0" err="1" smtClean="0">
                <a:latin typeface="Tahoma" pitchFamily="34" charset="0"/>
              </a:rPr>
              <a:t>degradation</a:t>
            </a:r>
            <a:r>
              <a:rPr lang="it-IT" dirty="0" smtClean="0">
                <a:latin typeface="Tahoma" pitchFamily="34" charset="0"/>
              </a:rPr>
              <a:t> of the timing </a:t>
            </a:r>
            <a:r>
              <a:rPr lang="it-IT" dirty="0" err="1" smtClean="0">
                <a:latin typeface="Tahoma" pitchFamily="34" charset="0"/>
              </a:rPr>
              <a:t>resolution</a:t>
            </a:r>
            <a:endParaRPr lang="en-US" dirty="0" smtClean="0">
              <a:latin typeface="Tahoma" pitchFamily="34" charset="0"/>
            </a:endParaRPr>
          </a:p>
          <a:p>
            <a:pPr>
              <a:spcBef>
                <a:spcPts val="1500"/>
              </a:spcBef>
              <a:buClr>
                <a:srgbClr val="003546"/>
              </a:buClr>
              <a:buSzPct val="100000"/>
            </a:pPr>
            <a:r>
              <a:rPr lang="en-US" i="1" dirty="0" smtClean="0">
                <a:solidFill>
                  <a:srgbClr val="0F01BF"/>
                </a:solidFill>
                <a:latin typeface="Tahoma" pitchFamily="34" charset="0"/>
              </a:rPr>
              <a:t>ZC calibration algorithm</a:t>
            </a:r>
            <a:r>
              <a:rPr lang="en-US" i="1" dirty="0" smtClean="0">
                <a:latin typeface="Tahoma" pitchFamily="34" charset="0"/>
              </a:rPr>
              <a:t>  </a:t>
            </a:r>
            <a:r>
              <a:rPr lang="en-US" dirty="0" smtClean="0">
                <a:latin typeface="Tahoma" pitchFamily="34" charset="0"/>
              </a:rPr>
              <a:t>corrects interpolation errors for signals as fast as </a:t>
            </a:r>
            <a:r>
              <a:rPr lang="en-US" dirty="0">
                <a:latin typeface="Tahoma" pitchFamily="34" charset="0"/>
              </a:rPr>
              <a:t>½ </a:t>
            </a:r>
            <a:r>
              <a:rPr lang="en-US" dirty="0" smtClean="0">
                <a:latin typeface="Tahoma" pitchFamily="34" charset="0"/>
              </a:rPr>
              <a:t>T</a:t>
            </a:r>
            <a:r>
              <a:rPr lang="en-US" baseline="-25000" dirty="0" smtClean="0">
                <a:latin typeface="Tahoma" pitchFamily="34" charset="0"/>
              </a:rPr>
              <a:t>SAMPLE</a:t>
            </a:r>
            <a:r>
              <a:rPr lang="it-IT" dirty="0">
                <a:latin typeface="Tahoma" pitchFamily="34" charset="0"/>
              </a:rPr>
              <a:t> </a:t>
            </a:r>
            <a:endParaRPr lang="it-IT" dirty="0" smtClean="0">
              <a:latin typeface="Tahoma" pitchFamily="34" charset="0"/>
            </a:endParaRPr>
          </a:p>
          <a:p>
            <a:pPr>
              <a:spcBef>
                <a:spcPts val="1500"/>
              </a:spcBef>
              <a:buClr>
                <a:srgbClr val="003546"/>
              </a:buClr>
              <a:buSzPct val="100000"/>
            </a:pPr>
            <a:r>
              <a:rPr lang="it-IT" dirty="0" smtClean="0">
                <a:latin typeface="Tahoma" pitchFamily="34" charset="0"/>
              </a:rPr>
              <a:t>~10 </a:t>
            </a:r>
            <a:r>
              <a:rPr lang="it-IT" dirty="0" err="1" smtClean="0">
                <a:latin typeface="Tahoma" pitchFamily="34" charset="0"/>
              </a:rPr>
              <a:t>ps</a:t>
            </a:r>
            <a:r>
              <a:rPr lang="it-IT" dirty="0" smtClean="0">
                <a:latin typeface="Tahoma" pitchFamily="34" charset="0"/>
              </a:rPr>
              <a:t> RMS for 1 ns </a:t>
            </a:r>
            <a:r>
              <a:rPr lang="it-IT" dirty="0" err="1" smtClean="0">
                <a:latin typeface="Tahoma" pitchFamily="34" charset="0"/>
              </a:rPr>
              <a:t>rising</a:t>
            </a:r>
            <a:r>
              <a:rPr lang="it-IT" dirty="0" smtClean="0">
                <a:latin typeface="Tahoma" pitchFamily="34" charset="0"/>
              </a:rPr>
              <a:t> </a:t>
            </a:r>
            <a:r>
              <a:rPr lang="it-IT" dirty="0" err="1" smtClean="0">
                <a:latin typeface="Tahoma" pitchFamily="34" charset="0"/>
              </a:rPr>
              <a:t>edge</a:t>
            </a:r>
            <a:r>
              <a:rPr lang="it-IT" dirty="0" smtClean="0">
                <a:latin typeface="Tahoma" pitchFamily="34" charset="0"/>
              </a:rPr>
              <a:t> @ 500 MS/s</a:t>
            </a:r>
          </a:p>
          <a:p>
            <a:pPr>
              <a:spcBef>
                <a:spcPts val="1500"/>
              </a:spcBef>
              <a:buClr>
                <a:srgbClr val="003546"/>
              </a:buClr>
              <a:buSzPct val="100000"/>
            </a:pPr>
            <a:endParaRPr lang="en-US" dirty="0" smtClean="0">
              <a:latin typeface="Tahoma" pitchFamily="34" charset="0"/>
            </a:endParaRPr>
          </a:p>
        </p:txBody>
      </p:sp>
      <p:sp>
        <p:nvSpPr>
          <p:cNvPr id="15"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285474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CFD: results</a:t>
            </a:r>
          </a:p>
        </p:txBody>
      </p:sp>
      <p:graphicFrame>
        <p:nvGraphicFramePr>
          <p:cNvPr id="3" name="Tabella 2"/>
          <p:cNvGraphicFramePr>
            <a:graphicFrameLocks noGrp="1"/>
          </p:cNvGraphicFramePr>
          <p:nvPr>
            <p:extLst>
              <p:ext uri="{D42A27DB-BD31-4B8C-83A1-F6EECF244321}">
                <p14:modId xmlns:p14="http://schemas.microsoft.com/office/powerpoint/2010/main" val="2305968269"/>
              </p:ext>
            </p:extLst>
          </p:nvPr>
        </p:nvGraphicFramePr>
        <p:xfrm>
          <a:off x="158192" y="980733"/>
          <a:ext cx="7536536" cy="3384373"/>
        </p:xfrm>
        <a:graphic>
          <a:graphicData uri="http://schemas.openxmlformats.org/drawingml/2006/table">
            <a:tbl>
              <a:tblPr firstRow="1" bandRow="1">
                <a:tableStyleId>{35758FB7-9AC5-4552-8A53-C91805E547FA}</a:tableStyleId>
              </a:tblPr>
              <a:tblGrid>
                <a:gridCol w="1884040">
                  <a:extLst>
                    <a:ext uri="{9D8B030D-6E8A-4147-A177-3AD203B41FA5}">
                      <a16:colId xmlns="" xmlns:a16="http://schemas.microsoft.com/office/drawing/2014/main" val="20000"/>
                    </a:ext>
                  </a:extLst>
                </a:gridCol>
                <a:gridCol w="1296144">
                  <a:extLst>
                    <a:ext uri="{9D8B030D-6E8A-4147-A177-3AD203B41FA5}">
                      <a16:colId xmlns="" xmlns:a16="http://schemas.microsoft.com/office/drawing/2014/main" val="20001"/>
                    </a:ext>
                  </a:extLst>
                </a:gridCol>
                <a:gridCol w="1440160">
                  <a:extLst>
                    <a:ext uri="{9D8B030D-6E8A-4147-A177-3AD203B41FA5}">
                      <a16:colId xmlns="" xmlns:a16="http://schemas.microsoft.com/office/drawing/2014/main" val="20002"/>
                    </a:ext>
                  </a:extLst>
                </a:gridCol>
                <a:gridCol w="792088">
                  <a:extLst>
                    <a:ext uri="{9D8B030D-6E8A-4147-A177-3AD203B41FA5}">
                      <a16:colId xmlns="" xmlns:a16="http://schemas.microsoft.com/office/drawing/2014/main" val="20003"/>
                    </a:ext>
                  </a:extLst>
                </a:gridCol>
                <a:gridCol w="936104">
                  <a:extLst>
                    <a:ext uri="{9D8B030D-6E8A-4147-A177-3AD203B41FA5}">
                      <a16:colId xmlns="" xmlns:a16="http://schemas.microsoft.com/office/drawing/2014/main" val="20004"/>
                    </a:ext>
                  </a:extLst>
                </a:gridCol>
                <a:gridCol w="1188000">
                  <a:extLst>
                    <a:ext uri="{9D8B030D-6E8A-4147-A177-3AD203B41FA5}">
                      <a16:colId xmlns="" xmlns:a16="http://schemas.microsoft.com/office/drawing/2014/main" val="20005"/>
                    </a:ext>
                  </a:extLst>
                </a:gridCol>
              </a:tblGrid>
              <a:tr h="391188">
                <a:tc rowSpan="2">
                  <a:txBody>
                    <a:bodyPr/>
                    <a:lstStyle/>
                    <a:p>
                      <a:pPr>
                        <a:lnSpc>
                          <a:spcPct val="100000"/>
                        </a:lnSpc>
                        <a:spcAft>
                          <a:spcPts val="0"/>
                        </a:spcAft>
                      </a:pPr>
                      <a:r>
                        <a:rPr lang="en-US" sz="1600" kern="1200" dirty="0">
                          <a:effectLst/>
                        </a:rPr>
                        <a:t>Test</a:t>
                      </a:r>
                      <a:endParaRPr lang="it-IT" sz="2400" dirty="0">
                        <a:effectLst/>
                        <a:latin typeface="Calibri"/>
                        <a:ea typeface="Calibri"/>
                        <a:cs typeface="Times New Roman"/>
                      </a:endParaRPr>
                    </a:p>
                  </a:txBody>
                  <a:tcPr marL="68580" marR="68580" marT="0" marB="0" anchor="ctr"/>
                </a:tc>
                <a:tc rowSpan="2">
                  <a:txBody>
                    <a:bodyPr/>
                    <a:lstStyle/>
                    <a:p>
                      <a:pPr algn="ctr">
                        <a:lnSpc>
                          <a:spcPct val="100000"/>
                        </a:lnSpc>
                        <a:spcAft>
                          <a:spcPts val="0"/>
                        </a:spcAft>
                      </a:pPr>
                      <a:r>
                        <a:rPr lang="en-US" sz="1600" kern="1200" dirty="0">
                          <a:effectLst/>
                        </a:rPr>
                        <a:t>Rise Time</a:t>
                      </a:r>
                      <a:endParaRPr lang="it-IT" sz="2400" dirty="0">
                        <a:effectLst/>
                        <a:latin typeface="Calibri"/>
                        <a:ea typeface="Calibri"/>
                        <a:cs typeface="Times New Roman"/>
                      </a:endParaRPr>
                    </a:p>
                  </a:txBody>
                  <a:tcPr marL="68580" marR="68580" marT="0" marB="0" anchor="ctr"/>
                </a:tc>
                <a:tc rowSpan="2">
                  <a:txBody>
                    <a:bodyPr/>
                    <a:lstStyle/>
                    <a:p>
                      <a:pPr algn="ctr">
                        <a:lnSpc>
                          <a:spcPct val="100000"/>
                        </a:lnSpc>
                        <a:spcAft>
                          <a:spcPts val="0"/>
                        </a:spcAft>
                      </a:pPr>
                      <a:r>
                        <a:rPr lang="it-IT" sz="1600" kern="1200" dirty="0" err="1">
                          <a:effectLst/>
                        </a:rPr>
                        <a:t>Amplitude</a:t>
                      </a:r>
                      <a:endParaRPr lang="it-IT" sz="2400" dirty="0">
                        <a:effectLst/>
                        <a:latin typeface="Calibri"/>
                        <a:ea typeface="Calibri"/>
                        <a:cs typeface="Times New Roman"/>
                      </a:endParaRPr>
                    </a:p>
                  </a:txBody>
                  <a:tcPr marL="68580" marR="68580" marT="0" marB="0" anchor="ctr"/>
                </a:tc>
                <a:tc rowSpan="2">
                  <a:txBody>
                    <a:bodyPr/>
                    <a:lstStyle/>
                    <a:p>
                      <a:pPr algn="ctr">
                        <a:lnSpc>
                          <a:spcPct val="100000"/>
                        </a:lnSpc>
                        <a:spcAft>
                          <a:spcPts val="0"/>
                        </a:spcAft>
                      </a:pPr>
                      <a:r>
                        <a:rPr lang="it-IT" sz="1600" kern="1200" dirty="0">
                          <a:effectLst/>
                        </a:rPr>
                        <a:t>ZC </a:t>
                      </a:r>
                      <a:r>
                        <a:rPr lang="it-IT" sz="1600" kern="1200" dirty="0" err="1">
                          <a:effectLst/>
                        </a:rPr>
                        <a:t>corr</a:t>
                      </a:r>
                      <a:endParaRPr lang="it-IT" sz="1600" b="1" kern="1200" dirty="0">
                        <a:solidFill>
                          <a:srgbClr val="000000"/>
                        </a:solidFill>
                        <a:effectLst/>
                        <a:latin typeface="Calibri"/>
                        <a:ea typeface="Calibri"/>
                        <a:cs typeface="Times New Roman"/>
                      </a:endParaRPr>
                    </a:p>
                  </a:txBody>
                  <a:tcPr marL="68580" marR="68580" marT="0" marB="0" anchor="ctr"/>
                </a:tc>
                <a:tc gridSpan="2">
                  <a:txBody>
                    <a:bodyPr/>
                    <a:lstStyle/>
                    <a:p>
                      <a:pPr algn="ctr">
                        <a:lnSpc>
                          <a:spcPct val="100000"/>
                        </a:lnSpc>
                        <a:spcAft>
                          <a:spcPts val="0"/>
                        </a:spcAft>
                      </a:pPr>
                      <a:r>
                        <a:rPr lang="it-IT" sz="1600" kern="1200" dirty="0">
                          <a:effectLst/>
                          <a:sym typeface="Symbol"/>
                        </a:rPr>
                        <a:t>Start-Stop </a:t>
                      </a:r>
                      <a:r>
                        <a:rPr lang="it-IT" sz="1600" kern="1200" dirty="0" err="1">
                          <a:effectLst/>
                          <a:sym typeface="Symbol"/>
                        </a:rPr>
                        <a:t>Resolution</a:t>
                      </a:r>
                      <a:endParaRPr lang="it-IT" sz="2400" dirty="0">
                        <a:effectLst/>
                        <a:latin typeface="Calibri"/>
                        <a:ea typeface="Calibri"/>
                        <a:cs typeface="Times New Roman"/>
                      </a:endParaRPr>
                    </a:p>
                  </a:txBody>
                  <a:tcPr marL="68580" marR="68580" marT="0" marB="0" anchor="ctr"/>
                </a:tc>
                <a:tc hMerge="1">
                  <a:txBody>
                    <a:bodyPr/>
                    <a:lstStyle/>
                    <a:p>
                      <a:pPr algn="ctr">
                        <a:lnSpc>
                          <a:spcPct val="100000"/>
                        </a:lnSpc>
                        <a:spcAft>
                          <a:spcPts val="0"/>
                        </a:spcAft>
                      </a:pPr>
                      <a:endParaRPr lang="it-IT" sz="2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r h="254869">
                <a:tc vMerge="1">
                  <a:txBody>
                    <a:bodyPr/>
                    <a:lstStyle/>
                    <a:p>
                      <a:pPr>
                        <a:lnSpc>
                          <a:spcPct val="100000"/>
                        </a:lnSpc>
                        <a:spcAft>
                          <a:spcPts val="0"/>
                        </a:spcAft>
                      </a:pPr>
                      <a:endParaRPr lang="it-IT" sz="2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vMerge="1">
                  <a:txBody>
                    <a:bodyPr/>
                    <a:lstStyle/>
                    <a:p>
                      <a:pPr algn="ctr">
                        <a:lnSpc>
                          <a:spcPct val="100000"/>
                        </a:lnSpc>
                        <a:spcAft>
                          <a:spcPts val="0"/>
                        </a:spcAft>
                      </a:pPr>
                      <a:endParaRPr lang="it-IT" sz="2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vMerge="1">
                  <a:txBody>
                    <a:bodyPr/>
                    <a:lstStyle/>
                    <a:p>
                      <a:pPr algn="ctr">
                        <a:lnSpc>
                          <a:spcPct val="100000"/>
                        </a:lnSpc>
                        <a:spcAft>
                          <a:spcPts val="0"/>
                        </a:spcAft>
                      </a:pPr>
                      <a:endParaRPr lang="it-IT" sz="2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vMerge="1">
                  <a:txBody>
                    <a:bodyPr/>
                    <a:lstStyle/>
                    <a:p>
                      <a:pPr algn="ctr">
                        <a:lnSpc>
                          <a:spcPct val="100000"/>
                        </a:lnSpc>
                        <a:spcAft>
                          <a:spcPts val="0"/>
                        </a:spcAft>
                      </a:pPr>
                      <a:endParaRPr lang="it-IT" sz="1800" kern="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algn="ctr" defTabSz="914400" rtl="0" eaLnBrk="1" latinLnBrk="0" hangingPunct="1">
                        <a:lnSpc>
                          <a:spcPct val="100000"/>
                        </a:lnSpc>
                        <a:spcAft>
                          <a:spcPts val="0"/>
                        </a:spcAft>
                      </a:pPr>
                      <a:r>
                        <a:rPr lang="it-IT" sz="1600" b="1" kern="1200" dirty="0">
                          <a:solidFill>
                            <a:schemeClr val="lt1"/>
                          </a:solidFill>
                          <a:effectLst/>
                          <a:latin typeface="+mn-lt"/>
                          <a:ea typeface="+mn-ea"/>
                          <a:cs typeface="+mn-cs"/>
                        </a:rPr>
                        <a:t>RMS</a:t>
                      </a:r>
                    </a:p>
                  </a:txBody>
                  <a:tcPr marL="68580" marR="68580" marT="0" marB="0" anchor="ctr"/>
                </a:tc>
                <a:tc>
                  <a:txBody>
                    <a:bodyPr/>
                    <a:lstStyle/>
                    <a:p>
                      <a:pPr marL="0" algn="ctr" defTabSz="914400" rtl="0" eaLnBrk="1" latinLnBrk="0" hangingPunct="1">
                        <a:lnSpc>
                          <a:spcPct val="100000"/>
                        </a:lnSpc>
                        <a:spcAft>
                          <a:spcPts val="0"/>
                        </a:spcAft>
                      </a:pPr>
                      <a:r>
                        <a:rPr lang="it-IT" sz="1600" b="1" kern="1200" dirty="0">
                          <a:solidFill>
                            <a:schemeClr val="lt1"/>
                          </a:solidFill>
                          <a:effectLst/>
                          <a:latin typeface="+mn-lt"/>
                          <a:ea typeface="+mn-ea"/>
                          <a:cs typeface="+mn-cs"/>
                        </a:rPr>
                        <a:t>FWHM</a:t>
                      </a:r>
                    </a:p>
                  </a:txBody>
                  <a:tcPr marL="68580" marR="68580" marT="0" marB="0" anchor="ctr"/>
                </a:tc>
                <a:extLst>
                  <a:ext uri="{0D108BD9-81ED-4DB2-BD59-A6C34878D82A}">
                    <a16:rowId xmlns="" xmlns:a16="http://schemas.microsoft.com/office/drawing/2014/main" val="10001"/>
                  </a:ext>
                </a:extLst>
              </a:tr>
              <a:tr h="391188">
                <a:tc>
                  <a:txBody>
                    <a:bodyPr/>
                    <a:lstStyle/>
                    <a:p>
                      <a:pPr>
                        <a:lnSpc>
                          <a:spcPct val="100000"/>
                        </a:lnSpc>
                        <a:spcAft>
                          <a:spcPts val="0"/>
                        </a:spcAft>
                      </a:pPr>
                      <a:r>
                        <a:rPr lang="it-IT" sz="1800" kern="1200" dirty="0" err="1">
                          <a:effectLst/>
                        </a:rPr>
                        <a:t>Pulse</a:t>
                      </a:r>
                      <a:r>
                        <a:rPr lang="it-IT" sz="1800" kern="1200" dirty="0">
                          <a:effectLst/>
                        </a:rPr>
                        <a:t> Generator</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1 ns</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450 </a:t>
                      </a:r>
                      <a:r>
                        <a:rPr lang="it-IT" sz="1800" kern="1200" dirty="0" err="1">
                          <a:effectLst/>
                        </a:rPr>
                        <a:t>mV</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9.5 </a:t>
                      </a:r>
                      <a:r>
                        <a:rPr lang="it-IT" sz="1800" kern="1200" dirty="0" err="1">
                          <a:effectLst/>
                        </a:rPr>
                        <a:t>ps</a:t>
                      </a:r>
                      <a:endParaRPr lang="it-IT" sz="24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22 </a:t>
                      </a:r>
                      <a:r>
                        <a:rPr lang="it-IT" sz="1800" kern="1200" dirty="0" err="1">
                          <a:effectLst/>
                        </a:rPr>
                        <a:t>ps</a:t>
                      </a:r>
                      <a:endParaRPr lang="it-IT" sz="18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2"/>
                  </a:ext>
                </a:extLst>
              </a:tr>
              <a:tr h="391188">
                <a:tc>
                  <a:txBody>
                    <a:bodyPr/>
                    <a:lstStyle/>
                    <a:p>
                      <a:pPr>
                        <a:lnSpc>
                          <a:spcPct val="100000"/>
                        </a:lnSpc>
                        <a:spcAft>
                          <a:spcPts val="0"/>
                        </a:spcAft>
                      </a:pPr>
                      <a:r>
                        <a:rPr lang="it-IT" sz="1800" kern="1200" dirty="0" err="1">
                          <a:effectLst/>
                        </a:rPr>
                        <a:t>Pulse</a:t>
                      </a:r>
                      <a:r>
                        <a:rPr lang="it-IT" sz="1800" kern="1200" dirty="0">
                          <a:effectLst/>
                        </a:rPr>
                        <a:t> Generator</a:t>
                      </a:r>
                      <a:endParaRPr lang="it-IT" sz="2400" dirty="0">
                        <a:effectLst/>
                        <a:latin typeface="+mn-lt"/>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5 ns</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450 </a:t>
                      </a:r>
                      <a:r>
                        <a:rPr lang="it-IT" sz="1800" kern="1200" dirty="0" err="1">
                          <a:effectLst/>
                        </a:rPr>
                        <a:t>mV</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1800" kern="1200" dirty="0">
                          <a:effectLst/>
                        </a:rPr>
                        <a:t>10.1 </a:t>
                      </a:r>
                      <a:r>
                        <a:rPr lang="en-US" sz="1800" kern="1200" dirty="0" err="1">
                          <a:effectLst/>
                        </a:rPr>
                        <a:t>ps</a:t>
                      </a:r>
                      <a:endParaRPr lang="it-IT" sz="24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24 </a:t>
                      </a:r>
                      <a:r>
                        <a:rPr lang="it-IT" sz="1800" kern="1200" dirty="0" err="1">
                          <a:effectLst/>
                        </a:rPr>
                        <a:t>ps</a:t>
                      </a:r>
                      <a:endParaRPr lang="it-IT" sz="18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3"/>
                  </a:ext>
                </a:extLst>
              </a:tr>
              <a:tr h="391188">
                <a:tc>
                  <a:txBody>
                    <a:bodyPr/>
                    <a:lstStyle/>
                    <a:p>
                      <a:pPr>
                        <a:lnSpc>
                          <a:spcPct val="100000"/>
                        </a:lnSpc>
                        <a:spcAft>
                          <a:spcPts val="0"/>
                        </a:spcAft>
                      </a:pPr>
                      <a:r>
                        <a:rPr lang="it-IT" sz="1800" kern="1200" dirty="0" err="1">
                          <a:effectLst/>
                        </a:rPr>
                        <a:t>Pulse</a:t>
                      </a:r>
                      <a:r>
                        <a:rPr lang="it-IT" sz="1800" kern="1200" dirty="0">
                          <a:effectLst/>
                        </a:rPr>
                        <a:t> Generator</a:t>
                      </a:r>
                      <a:endParaRPr lang="it-IT" sz="2400" dirty="0">
                        <a:effectLst/>
                        <a:latin typeface="+mn-lt"/>
                        <a:ea typeface="Calibri"/>
                        <a:cs typeface="Times New Roman"/>
                      </a:endParaRPr>
                    </a:p>
                  </a:txBody>
                  <a:tcPr marL="68580" marR="68580" marT="0" marB="0" anchor="ctr"/>
                </a:tc>
                <a:tc>
                  <a:txBody>
                    <a:bodyPr/>
                    <a:lstStyle/>
                    <a:p>
                      <a:pPr algn="ctr">
                        <a:lnSpc>
                          <a:spcPct val="100000"/>
                        </a:lnSpc>
                        <a:spcAft>
                          <a:spcPts val="0"/>
                        </a:spcAft>
                      </a:pPr>
                      <a:r>
                        <a:rPr lang="en-US" sz="1800" kern="1200" dirty="0">
                          <a:effectLst/>
                        </a:rPr>
                        <a:t>20 ns</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1800" kern="1200" dirty="0">
                          <a:effectLst/>
                        </a:rPr>
                        <a:t>450 mV</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1800" kern="1200" dirty="0">
                          <a:effectLst/>
                        </a:rPr>
                        <a:t>1.9 </a:t>
                      </a:r>
                      <a:r>
                        <a:rPr lang="en-US" sz="1800" kern="1200" dirty="0" err="1">
                          <a:effectLst/>
                        </a:rPr>
                        <a:t>ps</a:t>
                      </a:r>
                      <a:endParaRPr lang="it-IT" sz="24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4.5 </a:t>
                      </a:r>
                      <a:r>
                        <a:rPr lang="it-IT" sz="1800" kern="1200" dirty="0" err="1">
                          <a:effectLst/>
                        </a:rPr>
                        <a:t>ps</a:t>
                      </a:r>
                      <a:endParaRPr lang="it-IT" sz="18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4"/>
                  </a:ext>
                </a:extLst>
              </a:tr>
              <a:tr h="391188">
                <a:tc>
                  <a:txBody>
                    <a:bodyPr/>
                    <a:lstStyle/>
                    <a:p>
                      <a:pPr>
                        <a:lnSpc>
                          <a:spcPct val="100000"/>
                        </a:lnSpc>
                        <a:spcAft>
                          <a:spcPts val="0"/>
                        </a:spcAft>
                      </a:pPr>
                      <a:r>
                        <a:rPr lang="en-US" sz="1800" kern="1200" dirty="0">
                          <a:effectLst/>
                        </a:rPr>
                        <a:t>BaF</a:t>
                      </a:r>
                      <a:r>
                        <a:rPr lang="en-US" sz="1800" kern="1200" baseline="-25000" dirty="0">
                          <a:effectLst/>
                        </a:rPr>
                        <a:t>2</a:t>
                      </a:r>
                      <a:r>
                        <a:rPr lang="en-US" sz="1800" kern="1200" dirty="0">
                          <a:effectLst/>
                        </a:rPr>
                        <a:t> to BaF</a:t>
                      </a:r>
                      <a:r>
                        <a:rPr lang="en-US" sz="1800" kern="1200" baseline="-25000" dirty="0">
                          <a:effectLst/>
                        </a:rPr>
                        <a:t>2</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1800" kern="1200" dirty="0">
                          <a:effectLst/>
                        </a:rPr>
                        <a:t>1.3 </a:t>
                      </a:r>
                      <a:r>
                        <a:rPr lang="it-IT" sz="1800" kern="1200" dirty="0">
                          <a:effectLst/>
                        </a:rPr>
                        <a:t>ns</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130 </a:t>
                      </a:r>
                      <a:r>
                        <a:rPr lang="it-IT" sz="1800" kern="1200" dirty="0" err="1">
                          <a:effectLst/>
                        </a:rPr>
                        <a:t>mV</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120 </a:t>
                      </a:r>
                      <a:r>
                        <a:rPr lang="it-IT" sz="1800" kern="1200" dirty="0" err="1">
                          <a:effectLst/>
                        </a:rPr>
                        <a:t>ps</a:t>
                      </a:r>
                      <a:endParaRPr lang="it-IT" sz="24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280</a:t>
                      </a:r>
                      <a:r>
                        <a:rPr lang="it-IT" sz="1800" kern="1200" baseline="0" dirty="0">
                          <a:effectLst/>
                        </a:rPr>
                        <a:t> </a:t>
                      </a:r>
                      <a:r>
                        <a:rPr lang="it-IT" sz="1800" kern="1200" baseline="0" dirty="0" err="1">
                          <a:effectLst/>
                        </a:rPr>
                        <a:t>ps</a:t>
                      </a:r>
                      <a:endParaRPr lang="it-IT" sz="18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5"/>
                  </a:ext>
                </a:extLst>
              </a:tr>
              <a:tr h="391188">
                <a:tc>
                  <a:txBody>
                    <a:bodyPr/>
                    <a:lstStyle/>
                    <a:p>
                      <a:pPr>
                        <a:lnSpc>
                          <a:spcPct val="100000"/>
                        </a:lnSpc>
                        <a:spcAft>
                          <a:spcPts val="0"/>
                        </a:spcAft>
                      </a:pPr>
                      <a:r>
                        <a:rPr lang="en-US" sz="1800" i="1" kern="1200" dirty="0">
                          <a:effectLst/>
                        </a:rPr>
                        <a:t>BaF</a:t>
                      </a:r>
                      <a:r>
                        <a:rPr lang="en-US" sz="1800" i="1" kern="1200" baseline="-25000" dirty="0">
                          <a:effectLst/>
                        </a:rPr>
                        <a:t>2</a:t>
                      </a:r>
                      <a:r>
                        <a:rPr lang="en-US" sz="1800" i="1" kern="1200" dirty="0">
                          <a:effectLst/>
                        </a:rPr>
                        <a:t> to BaF</a:t>
                      </a:r>
                      <a:r>
                        <a:rPr lang="en-US" sz="1800" i="1" kern="1200" baseline="-25000" dirty="0">
                          <a:effectLst/>
                        </a:rPr>
                        <a:t>2</a:t>
                      </a:r>
                      <a:endParaRPr lang="it-IT" sz="2400" i="1" baseline="0"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1800" i="1" kern="1200" dirty="0">
                          <a:effectLst/>
                        </a:rPr>
                        <a:t>1.3 </a:t>
                      </a:r>
                      <a:r>
                        <a:rPr lang="it-IT" sz="1800" i="1" kern="1200" dirty="0">
                          <a:effectLst/>
                        </a:rPr>
                        <a:t>ns</a:t>
                      </a:r>
                      <a:endParaRPr lang="it-IT" sz="2400" i="1"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i="1" kern="1200" dirty="0">
                          <a:effectLst/>
                        </a:rPr>
                        <a:t>130 </a:t>
                      </a:r>
                      <a:r>
                        <a:rPr lang="it-IT" sz="1800" i="1" kern="1200" dirty="0" err="1">
                          <a:effectLst/>
                        </a:rPr>
                        <a:t>mV</a:t>
                      </a:r>
                      <a:endParaRPr lang="it-IT" sz="2400" i="1"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1800" i="1"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i="1" kern="1200" dirty="0">
                          <a:effectLst/>
                        </a:rPr>
                        <a:t>538 </a:t>
                      </a:r>
                      <a:r>
                        <a:rPr lang="it-IT" sz="1800" i="1" kern="1200" dirty="0" err="1">
                          <a:effectLst/>
                        </a:rPr>
                        <a:t>ps</a:t>
                      </a:r>
                      <a:endParaRPr lang="it-IT" sz="2400" i="1" dirty="0">
                        <a:solidFill>
                          <a:schemeClr val="tx1"/>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i="1" kern="1200" dirty="0">
                          <a:effectLst/>
                        </a:rPr>
                        <a:t>1.3 ns</a:t>
                      </a:r>
                      <a:endParaRPr lang="it-IT" sz="1800" i="1" kern="1200" dirty="0">
                        <a:solidFill>
                          <a:srgbClr val="000000"/>
                        </a:solidFill>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6"/>
                  </a:ext>
                </a:extLst>
              </a:tr>
              <a:tr h="391188">
                <a:tc>
                  <a:txBody>
                    <a:bodyPr/>
                    <a:lstStyle/>
                    <a:p>
                      <a:pPr>
                        <a:lnSpc>
                          <a:spcPct val="100000"/>
                        </a:lnSpc>
                        <a:spcAft>
                          <a:spcPts val="0"/>
                        </a:spcAft>
                      </a:pPr>
                      <a:r>
                        <a:rPr lang="en-US" sz="1800" kern="1200" dirty="0">
                          <a:effectLst/>
                        </a:rPr>
                        <a:t>BaF</a:t>
                      </a:r>
                      <a:r>
                        <a:rPr lang="en-US" sz="1800" kern="1200" baseline="-25000" dirty="0">
                          <a:effectLst/>
                        </a:rPr>
                        <a:t>2</a:t>
                      </a:r>
                      <a:r>
                        <a:rPr lang="en-US" sz="1800" kern="1200" dirty="0">
                          <a:effectLst/>
                        </a:rPr>
                        <a:t> to LaBr</a:t>
                      </a:r>
                      <a:r>
                        <a:rPr lang="en-US" sz="1800" kern="1200" baseline="-25000" dirty="0">
                          <a:effectLst/>
                        </a:rPr>
                        <a:t>3</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1800" kern="1200" dirty="0">
                          <a:effectLst/>
                        </a:rPr>
                        <a:t>1.3/15 ns</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130/200 </a:t>
                      </a:r>
                      <a:r>
                        <a:rPr lang="it-IT" sz="1800" kern="1200" dirty="0" err="1">
                          <a:effectLst/>
                        </a:rPr>
                        <a:t>mV</a:t>
                      </a:r>
                      <a:endParaRPr lang="it-IT" sz="24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1800" kern="1200" dirty="0">
                          <a:effectLst/>
                        </a:rPr>
                        <a:t>186 </a:t>
                      </a:r>
                      <a:r>
                        <a:rPr lang="it-IT" sz="1800" kern="1200" dirty="0" err="1">
                          <a:effectLst/>
                        </a:rPr>
                        <a:t>ps</a:t>
                      </a:r>
                      <a:endParaRPr lang="it-IT" sz="24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437 </a:t>
                      </a:r>
                      <a:r>
                        <a:rPr lang="it-IT" sz="1800" kern="1200" dirty="0" err="1">
                          <a:effectLst/>
                        </a:rPr>
                        <a:t>ps</a:t>
                      </a:r>
                      <a:endParaRPr lang="it-IT" sz="18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7"/>
                  </a:ext>
                </a:extLst>
              </a:tr>
              <a:tr h="391188">
                <a:tc>
                  <a:txBody>
                    <a:bodyPr/>
                    <a:lstStyle/>
                    <a:p>
                      <a:pPr marL="0" algn="l" defTabSz="914400" rtl="0" eaLnBrk="1" latinLnBrk="0" hangingPunct="1">
                        <a:lnSpc>
                          <a:spcPct val="100000"/>
                        </a:lnSpc>
                        <a:spcAft>
                          <a:spcPts val="0"/>
                        </a:spcAft>
                      </a:pPr>
                      <a:r>
                        <a:rPr lang="it-IT" sz="1800" kern="1200" dirty="0" err="1">
                          <a:effectLst/>
                        </a:rPr>
                        <a:t>NaI</a:t>
                      </a:r>
                      <a:r>
                        <a:rPr lang="it-IT" sz="1800" kern="1200" dirty="0">
                          <a:effectLst/>
                        </a:rPr>
                        <a:t> to </a:t>
                      </a:r>
                      <a:r>
                        <a:rPr lang="it-IT" sz="1800" kern="1200" dirty="0" err="1">
                          <a:effectLst/>
                        </a:rPr>
                        <a:t>NaI</a:t>
                      </a: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20 ns</a:t>
                      </a: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100 </a:t>
                      </a:r>
                      <a:r>
                        <a:rPr lang="it-IT" sz="1800" kern="1200" dirty="0" err="1">
                          <a:effectLst/>
                        </a:rPr>
                        <a:t>mV</a:t>
                      </a: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1.02 ns</a:t>
                      </a:r>
                      <a:endParaRPr lang="it-IT" sz="18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1800" kern="1200" dirty="0">
                          <a:effectLst/>
                        </a:rPr>
                        <a:t>2.40 ns</a:t>
                      </a:r>
                      <a:endParaRPr lang="it-IT" sz="18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8"/>
                  </a:ext>
                </a:extLst>
              </a:tr>
            </a:tbl>
          </a:graphicData>
        </a:graphic>
      </p:graphicFrame>
      <p:pic>
        <p:nvPicPr>
          <p:cNvPr id="5" name="Immagin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192" y="980728"/>
            <a:ext cx="4320480" cy="3384376"/>
          </a:xfrm>
          <a:prstGeom prst="rect">
            <a:avLst/>
          </a:prstGeom>
          <a:noFill/>
        </p:spPr>
      </p:pic>
      <p:graphicFrame>
        <p:nvGraphicFramePr>
          <p:cNvPr id="2" name="Tabella 1"/>
          <p:cNvGraphicFramePr>
            <a:graphicFrameLocks noGrp="1"/>
          </p:cNvGraphicFramePr>
          <p:nvPr>
            <p:extLst>
              <p:ext uri="{D42A27DB-BD31-4B8C-83A1-F6EECF244321}">
                <p14:modId xmlns:p14="http://schemas.microsoft.com/office/powerpoint/2010/main" val="3675130734"/>
              </p:ext>
            </p:extLst>
          </p:nvPr>
        </p:nvGraphicFramePr>
        <p:xfrm>
          <a:off x="191344" y="4653136"/>
          <a:ext cx="11809314" cy="1854200"/>
        </p:xfrm>
        <a:graphic>
          <a:graphicData uri="http://schemas.openxmlformats.org/drawingml/2006/table">
            <a:tbl>
              <a:tblPr firstRow="1" bandRow="1">
                <a:tableStyleId>{35758FB7-9AC5-4552-8A53-C91805E547FA}</a:tableStyleId>
              </a:tblPr>
              <a:tblGrid>
                <a:gridCol w="1702876">
                  <a:extLst>
                    <a:ext uri="{9D8B030D-6E8A-4147-A177-3AD203B41FA5}">
                      <a16:colId xmlns="" xmlns:a16="http://schemas.microsoft.com/office/drawing/2014/main" val="20000"/>
                    </a:ext>
                  </a:extLst>
                </a:gridCol>
                <a:gridCol w="644219">
                  <a:extLst>
                    <a:ext uri="{9D8B030D-6E8A-4147-A177-3AD203B41FA5}">
                      <a16:colId xmlns="" xmlns:a16="http://schemas.microsoft.com/office/drawing/2014/main" val="20001"/>
                    </a:ext>
                  </a:extLst>
                </a:gridCol>
                <a:gridCol w="1213464">
                  <a:extLst>
                    <a:ext uri="{9D8B030D-6E8A-4147-A177-3AD203B41FA5}">
                      <a16:colId xmlns="" xmlns:a16="http://schemas.microsoft.com/office/drawing/2014/main" val="20002"/>
                    </a:ext>
                  </a:extLst>
                </a:gridCol>
                <a:gridCol w="1749211">
                  <a:extLst>
                    <a:ext uri="{9D8B030D-6E8A-4147-A177-3AD203B41FA5}">
                      <a16:colId xmlns="" xmlns:a16="http://schemas.microsoft.com/office/drawing/2014/main" val="20003"/>
                    </a:ext>
                  </a:extLst>
                </a:gridCol>
                <a:gridCol w="6499544">
                  <a:extLst>
                    <a:ext uri="{9D8B030D-6E8A-4147-A177-3AD203B41FA5}">
                      <a16:colId xmlns="" xmlns:a16="http://schemas.microsoft.com/office/drawing/2014/main" val="20004"/>
                    </a:ext>
                  </a:extLst>
                </a:gridCol>
              </a:tblGrid>
              <a:tr h="370840">
                <a:tc gridSpan="5">
                  <a:txBody>
                    <a:bodyPr/>
                    <a:lstStyle/>
                    <a:p>
                      <a:r>
                        <a:rPr lang="en-US" dirty="0"/>
                        <a:t>Single Detector Resolution</a:t>
                      </a:r>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0000"/>
                  </a:ext>
                </a:extLst>
              </a:tr>
              <a:tr h="370840">
                <a:tc>
                  <a:txBody>
                    <a:bodyPr/>
                    <a:lstStyle/>
                    <a:p>
                      <a:r>
                        <a:rPr lang="en-US" dirty="0"/>
                        <a:t>Detector Type</a:t>
                      </a:r>
                      <a:endParaRPr lang="en-US" b="1" dirty="0"/>
                    </a:p>
                  </a:txBody>
                  <a:tcPr/>
                </a:tc>
                <a:tc>
                  <a:txBody>
                    <a:bodyPr/>
                    <a:lstStyle/>
                    <a:p>
                      <a:pPr algn="ctr"/>
                      <a:r>
                        <a:rPr lang="en-US" dirty="0"/>
                        <a:t>Size</a:t>
                      </a:r>
                      <a:endParaRPr lang="en-US" b="1" dirty="0"/>
                    </a:p>
                  </a:txBody>
                  <a:tcPr/>
                </a:tc>
                <a:tc>
                  <a:txBody>
                    <a:bodyPr/>
                    <a:lstStyle/>
                    <a:p>
                      <a:pPr algn="ctr"/>
                      <a:r>
                        <a:rPr lang="en-US" dirty="0"/>
                        <a:t>PMT</a:t>
                      </a:r>
                      <a:endParaRPr lang="en-US" b="1" dirty="0"/>
                    </a:p>
                  </a:txBody>
                  <a:tcPr/>
                </a:tc>
                <a:tc>
                  <a:txBody>
                    <a:bodyPr/>
                    <a:lstStyle/>
                    <a:p>
                      <a:pPr algn="ctr"/>
                      <a:r>
                        <a:rPr lang="en-US" dirty="0"/>
                        <a:t>T</a:t>
                      </a:r>
                      <a:r>
                        <a:rPr lang="en-US" baseline="-25000" dirty="0"/>
                        <a:t>RES</a:t>
                      </a:r>
                      <a:r>
                        <a:rPr lang="en-US" baseline="0" dirty="0"/>
                        <a:t> (FWHM)</a:t>
                      </a:r>
                      <a:endParaRPr lang="en-US" b="1" dirty="0"/>
                    </a:p>
                  </a:txBody>
                  <a:tcPr/>
                </a:tc>
                <a:tc>
                  <a:txBody>
                    <a:bodyPr/>
                    <a:lstStyle/>
                    <a:p>
                      <a:r>
                        <a:rPr lang="en-US" dirty="0"/>
                        <a:t>Notes</a:t>
                      </a:r>
                      <a:endParaRPr lang="en-US" b="1" dirty="0"/>
                    </a:p>
                  </a:txBody>
                  <a:tcPr/>
                </a:tc>
                <a:extLst>
                  <a:ext uri="{0D108BD9-81ED-4DB2-BD59-A6C34878D82A}">
                    <a16:rowId xmlns="" xmlns:a16="http://schemas.microsoft.com/office/drawing/2014/main" val="10001"/>
                  </a:ext>
                </a:extLst>
              </a:tr>
              <a:tr h="370840">
                <a:tc>
                  <a:txBody>
                    <a:bodyPr/>
                    <a:lstStyle/>
                    <a:p>
                      <a:r>
                        <a:rPr lang="en-GB" sz="1800" dirty="0"/>
                        <a:t>BaF</a:t>
                      </a:r>
                      <a:r>
                        <a:rPr lang="en-GB" sz="1800" baseline="-25000" dirty="0"/>
                        <a:t>2</a:t>
                      </a:r>
                      <a:endParaRPr lang="en-US" b="0" dirty="0"/>
                    </a:p>
                  </a:txBody>
                  <a:tcPr/>
                </a:tc>
                <a:tc>
                  <a:txBody>
                    <a:bodyPr/>
                    <a:lstStyle/>
                    <a:p>
                      <a:pPr algn="ctr"/>
                      <a:r>
                        <a:rPr lang="en-GB" sz="1800" dirty="0"/>
                        <a:t>1"</a:t>
                      </a:r>
                      <a:endParaRPr lang="en-US" b="0" dirty="0"/>
                    </a:p>
                  </a:txBody>
                  <a:tcPr/>
                </a:tc>
                <a:tc>
                  <a:txBody>
                    <a:bodyPr/>
                    <a:lstStyle/>
                    <a:p>
                      <a:pPr algn="ctr"/>
                      <a:r>
                        <a:rPr lang="en-US" dirty="0"/>
                        <a:t>H3378-51</a:t>
                      </a:r>
                      <a:endParaRPr lang="en-US" b="0" dirty="0"/>
                    </a:p>
                  </a:txBody>
                  <a:tcPr/>
                </a:tc>
                <a:tc>
                  <a:txBody>
                    <a:bodyPr/>
                    <a:lstStyle/>
                    <a:p>
                      <a:pPr algn="ctr"/>
                      <a:r>
                        <a:rPr lang="en-US" dirty="0"/>
                        <a:t>200 </a:t>
                      </a:r>
                      <a:r>
                        <a:rPr lang="en-US" dirty="0" err="1"/>
                        <a:t>ps</a:t>
                      </a:r>
                      <a:endParaRPr lang="en-US" dirty="0"/>
                    </a:p>
                  </a:txBody>
                  <a:tcPr/>
                </a:tc>
                <a:tc>
                  <a:txBody>
                    <a:bodyPr/>
                    <a:lstStyle/>
                    <a:p>
                      <a:endParaRPr lang="en-US" dirty="0"/>
                    </a:p>
                  </a:txBody>
                  <a:tcPr/>
                </a:tc>
                <a:extLst>
                  <a:ext uri="{0D108BD9-81ED-4DB2-BD59-A6C34878D82A}">
                    <a16:rowId xmlns="" xmlns:a16="http://schemas.microsoft.com/office/drawing/2014/main" val="10002"/>
                  </a:ext>
                </a:extLst>
              </a:tr>
              <a:tr h="370840">
                <a:tc>
                  <a:txBody>
                    <a:bodyPr/>
                    <a:lstStyle/>
                    <a:p>
                      <a:r>
                        <a:rPr lang="en-GB" sz="1800" dirty="0"/>
                        <a:t>LaBr</a:t>
                      </a:r>
                      <a:r>
                        <a:rPr lang="en-GB" sz="1800" baseline="-25000" dirty="0"/>
                        <a:t>3</a:t>
                      </a:r>
                      <a:endParaRPr lang="en-US" b="0" dirty="0"/>
                    </a:p>
                  </a:txBody>
                  <a:tcPr/>
                </a:tc>
                <a:tc>
                  <a:txBody>
                    <a:bodyPr/>
                    <a:lstStyle/>
                    <a:p>
                      <a:pPr algn="ctr"/>
                      <a:r>
                        <a:rPr lang="en-GB" sz="1800" dirty="0"/>
                        <a:t>2"</a:t>
                      </a:r>
                      <a:endParaRPr lang="en-US" b="0" dirty="0"/>
                    </a:p>
                  </a:txBody>
                  <a:tcPr/>
                </a:tc>
                <a:tc>
                  <a:txBody>
                    <a:bodyPr/>
                    <a:lstStyle/>
                    <a:p>
                      <a:pPr algn="ctr"/>
                      <a:r>
                        <a:rPr lang="en-US" dirty="0"/>
                        <a:t>R6231</a:t>
                      </a:r>
                      <a:endParaRPr lang="en-US" b="0" dirty="0"/>
                    </a:p>
                  </a:txBody>
                  <a:tcPr/>
                </a:tc>
                <a:tc>
                  <a:txBody>
                    <a:bodyPr/>
                    <a:lstStyle/>
                    <a:p>
                      <a:pPr algn="ctr"/>
                      <a:r>
                        <a:rPr lang="en-US" dirty="0"/>
                        <a:t>~ 400</a:t>
                      </a:r>
                      <a:r>
                        <a:rPr lang="en-US" baseline="0" dirty="0"/>
                        <a:t> </a:t>
                      </a:r>
                      <a:r>
                        <a:rPr lang="en-US" baseline="0" dirty="0" err="1"/>
                        <a:t>ps</a:t>
                      </a:r>
                      <a:endParaRPr lang="en-US" dirty="0"/>
                    </a:p>
                  </a:txBody>
                  <a:tcPr/>
                </a:tc>
                <a:tc>
                  <a:txBody>
                    <a:bodyPr/>
                    <a:lstStyle/>
                    <a:p>
                      <a:r>
                        <a:rPr lang="en-GB" sz="1800" dirty="0"/>
                        <a:t>extrapolated from BaF</a:t>
                      </a:r>
                      <a:r>
                        <a:rPr lang="en-GB" sz="1800" baseline="-25000" dirty="0"/>
                        <a:t>2</a:t>
                      </a:r>
                      <a:r>
                        <a:rPr lang="en-GB" sz="1800" dirty="0"/>
                        <a:t> to LaBr</a:t>
                      </a:r>
                      <a:r>
                        <a:rPr lang="en-GB" sz="1800" baseline="-25000" dirty="0"/>
                        <a:t>3</a:t>
                      </a:r>
                      <a:r>
                        <a:rPr lang="en-GB" sz="1800" dirty="0"/>
                        <a:t> Timing</a:t>
                      </a:r>
                      <a:endParaRPr lang="en-US" dirty="0"/>
                    </a:p>
                  </a:txBody>
                  <a:tcPr/>
                </a:tc>
                <a:extLst>
                  <a:ext uri="{0D108BD9-81ED-4DB2-BD59-A6C34878D82A}">
                    <a16:rowId xmlns="" xmlns:a16="http://schemas.microsoft.com/office/drawing/2014/main" val="10003"/>
                  </a:ext>
                </a:extLst>
              </a:tr>
              <a:tr h="370840">
                <a:tc>
                  <a:txBody>
                    <a:bodyPr/>
                    <a:lstStyle/>
                    <a:p>
                      <a:r>
                        <a:rPr lang="en-GB" sz="1800" dirty="0" err="1"/>
                        <a:t>NaI</a:t>
                      </a:r>
                      <a:r>
                        <a:rPr lang="en-GB" sz="1800" dirty="0"/>
                        <a:t> (Tl)</a:t>
                      </a:r>
                      <a:endParaRPr lang="en-US" b="0" dirty="0"/>
                    </a:p>
                  </a:txBody>
                  <a:tcPr/>
                </a:tc>
                <a:tc>
                  <a:txBody>
                    <a:bodyPr/>
                    <a:lstStyle/>
                    <a:p>
                      <a:pPr algn="ctr"/>
                      <a:r>
                        <a:rPr lang="en-GB" sz="1800" dirty="0"/>
                        <a:t>2"</a:t>
                      </a:r>
                      <a:endParaRPr lang="en-US" b="0" dirty="0"/>
                    </a:p>
                  </a:txBody>
                  <a:tcPr/>
                </a:tc>
                <a:tc>
                  <a:txBody>
                    <a:bodyPr/>
                    <a:lstStyle/>
                    <a:p>
                      <a:pPr algn="ctr"/>
                      <a:r>
                        <a:rPr lang="en-US" dirty="0"/>
                        <a:t>ETL 9266</a:t>
                      </a:r>
                      <a:endParaRPr lang="en-US" b="0" dirty="0"/>
                    </a:p>
                  </a:txBody>
                  <a:tcPr/>
                </a:tc>
                <a:tc>
                  <a:txBody>
                    <a:bodyPr/>
                    <a:lstStyle/>
                    <a:p>
                      <a:pPr algn="ctr"/>
                      <a:r>
                        <a:rPr lang="en-US" dirty="0"/>
                        <a:t>1.7 ns</a:t>
                      </a:r>
                    </a:p>
                  </a:txBody>
                  <a:tcPr/>
                </a:tc>
                <a:tc>
                  <a:txBody>
                    <a:bodyPr/>
                    <a:lstStyle/>
                    <a:p>
                      <a:endParaRPr lang="en-US" dirty="0"/>
                    </a:p>
                  </a:txBody>
                  <a:tcPr/>
                </a:tc>
                <a:extLst>
                  <a:ext uri="{0D108BD9-81ED-4DB2-BD59-A6C34878D82A}">
                    <a16:rowId xmlns="" xmlns:a16="http://schemas.microsoft.com/office/drawing/2014/main" val="10004"/>
                  </a:ext>
                </a:extLst>
              </a:tr>
            </a:tbl>
          </a:graphicData>
        </a:graphic>
      </p:graphicFrame>
      <p:pic>
        <p:nvPicPr>
          <p:cNvPr id="7174" name="Picture 6" descr="C:\Users\ctintori\AppData\Local\Microsoft\Windows\INetCache\IE\0VRI97R4\quality-500950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881" y="1628800"/>
            <a:ext cx="430863" cy="4308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ctintori\AppData\Local\Microsoft\Windows\INetCache\IE\0VRI97R4\quality-500950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881" y="1988840"/>
            <a:ext cx="430863" cy="4308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ctintori\AppData\Local\Microsoft\Windows\INetCache\IE\0VRI97R4\quality-500950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881" y="2348880"/>
            <a:ext cx="430863" cy="4308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ctintori\AppData\Local\Microsoft\Windows\INetCache\IE\0VRI97R4\quality-500950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881" y="2762778"/>
            <a:ext cx="430863" cy="4308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ctintori\AppData\Local\Microsoft\Windows\INetCache\IE\0VRI97R4\quality-500950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881" y="3546854"/>
            <a:ext cx="430863" cy="4308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ctintori\AppData\Local\Microsoft\Windows\INetCache\IE\0VRI97R4\quality-500950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881" y="3905577"/>
            <a:ext cx="430863" cy="430862"/>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ctintori\AppData\Local\Microsoft\Windows\INetCache\IE\I55V8X0T\red-29985_960_72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1581" y="3299295"/>
            <a:ext cx="202332" cy="202332"/>
          </a:xfrm>
          <a:prstGeom prst="rect">
            <a:avLst/>
          </a:prstGeom>
          <a:noFill/>
          <a:extLst>
            <a:ext uri="{909E8E84-426E-40DD-AFC4-6F175D3DCCD1}">
              <a14:hiddenFill xmlns:a14="http://schemas.microsoft.com/office/drawing/2010/main">
                <a:solidFill>
                  <a:srgbClr val="FFFFFF"/>
                </a:solidFill>
              </a14:hiddenFill>
            </a:ext>
          </a:extLst>
        </p:spPr>
      </p:pic>
      <p:sp>
        <p:nvSpPr>
          <p:cNvPr id="16"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772617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Compass: root based DAQ</a:t>
            </a:r>
          </a:p>
        </p:txBody>
      </p:sp>
      <p:pic>
        <p:nvPicPr>
          <p:cNvPr id="2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84433" y="4020898"/>
            <a:ext cx="1081839" cy="151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descr="C:\Users\ctintori\Desktop\IEEE_Strasbourg\compass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568" y="4153924"/>
            <a:ext cx="147012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ctintori\Desktop\IEEE_Strasbourg\compass splash.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298"/>
          <a:stretch/>
        </p:blipFill>
        <p:spPr bwMode="auto">
          <a:xfrm>
            <a:off x="8298705" y="3282955"/>
            <a:ext cx="2592288" cy="640217"/>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
          <p:cNvSpPr txBox="1">
            <a:spLocks noChangeArrowheads="1"/>
          </p:cNvSpPr>
          <p:nvPr/>
        </p:nvSpPr>
        <p:spPr bwMode="auto">
          <a:xfrm>
            <a:off x="249187" y="696315"/>
            <a:ext cx="8610600" cy="222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1pPr>
            <a:lvl2pPr marL="742950" indent="-28575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2pPr>
            <a:lvl3pPr marL="11430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3pPr>
            <a:lvl4pPr marL="16002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4pPr>
            <a:lvl5pPr marL="20574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5pPr>
            <a:lvl6pPr marL="25146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6pPr>
            <a:lvl7pPr marL="29718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7pPr>
            <a:lvl8pPr marL="34290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8pPr>
            <a:lvl9pPr marL="38862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9pPr>
          </a:lstStyle>
          <a:p>
            <a:pPr eaLnBrk="1" hangingPunct="1">
              <a:lnSpc>
                <a:spcPct val="100000"/>
              </a:lnSpc>
              <a:spcBef>
                <a:spcPts val="1500"/>
              </a:spcBef>
              <a:buClr>
                <a:srgbClr val="003546"/>
              </a:buClr>
              <a:buSzPct val="100000"/>
              <a:buFont typeface="Tahoma" pitchFamily="34" charset="0"/>
              <a:buChar char="•"/>
            </a:pPr>
            <a:r>
              <a:rPr lang="en-US" sz="2000" dirty="0">
                <a:latin typeface="Tahoma" pitchFamily="34" charset="0"/>
              </a:rPr>
              <a:t>Multi-board, multi-channel, multi-parametric: </a:t>
            </a:r>
            <a:r>
              <a:rPr lang="en-US" sz="2000" b="1" dirty="0">
                <a:latin typeface="Tahoma" pitchFamily="34" charset="0"/>
              </a:rPr>
              <a:t>Energy, Time, PSD</a:t>
            </a:r>
          </a:p>
          <a:p>
            <a:pPr eaLnBrk="1" hangingPunct="1">
              <a:lnSpc>
                <a:spcPct val="100000"/>
              </a:lnSpc>
              <a:spcBef>
                <a:spcPts val="1500"/>
              </a:spcBef>
              <a:buClr>
                <a:srgbClr val="003546"/>
              </a:buClr>
              <a:buSzPct val="100000"/>
              <a:buFont typeface="Tahoma" pitchFamily="34" charset="0"/>
              <a:buChar char="•"/>
            </a:pPr>
            <a:r>
              <a:rPr lang="en-US" sz="2000" b="1" dirty="0">
                <a:latin typeface="Tahoma" pitchFamily="34" charset="0"/>
              </a:rPr>
              <a:t>Root </a:t>
            </a:r>
            <a:r>
              <a:rPr lang="en-US" sz="2000" dirty="0">
                <a:latin typeface="Tahoma" pitchFamily="34" charset="0"/>
              </a:rPr>
              <a:t>data format: T-tree, 1-D and 2-D histograms</a:t>
            </a:r>
          </a:p>
          <a:p>
            <a:pPr eaLnBrk="1" hangingPunct="1">
              <a:lnSpc>
                <a:spcPct val="100000"/>
              </a:lnSpc>
              <a:spcBef>
                <a:spcPts val="1500"/>
              </a:spcBef>
              <a:buClr>
                <a:srgbClr val="003546"/>
              </a:buClr>
              <a:buSzPct val="100000"/>
              <a:buFont typeface="Tahoma" pitchFamily="34" charset="0"/>
              <a:buChar char="•"/>
            </a:pPr>
            <a:r>
              <a:rPr lang="en-US" sz="2000" dirty="0" smtClean="0">
                <a:latin typeface="Tahoma" pitchFamily="34" charset="0"/>
              </a:rPr>
              <a:t>Coincidences (HW or SW), veto/gate, </a:t>
            </a:r>
            <a:r>
              <a:rPr lang="en-US" sz="2000" dirty="0">
                <a:latin typeface="Tahoma" pitchFamily="34" charset="0"/>
              </a:rPr>
              <a:t>cuts and event selection</a:t>
            </a:r>
          </a:p>
          <a:p>
            <a:pPr eaLnBrk="1" hangingPunct="1">
              <a:lnSpc>
                <a:spcPct val="100000"/>
              </a:lnSpc>
              <a:spcBef>
                <a:spcPts val="1500"/>
              </a:spcBef>
              <a:buClr>
                <a:srgbClr val="003546"/>
              </a:buClr>
              <a:buSzPct val="100000"/>
              <a:buFont typeface="Tahoma" pitchFamily="34" charset="0"/>
              <a:buChar char="•"/>
            </a:pPr>
            <a:r>
              <a:rPr lang="en-US" sz="2000" dirty="0">
                <a:latin typeface="Tahoma" pitchFamily="34" charset="0"/>
              </a:rPr>
              <a:t>Acquisition mode: live (from boards) or off-line (from data files)</a:t>
            </a:r>
          </a:p>
        </p:txBody>
      </p:sp>
      <p:pic>
        <p:nvPicPr>
          <p:cNvPr id="31" name="Immagin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2" y="2964827"/>
            <a:ext cx="6331151" cy="3561273"/>
          </a:xfrm>
          <a:prstGeom prst="rect">
            <a:avLst/>
          </a:prstGeom>
        </p:spPr>
      </p:pic>
      <p:sp>
        <p:nvSpPr>
          <p:cNvPr id="9" name="Text Box 2"/>
          <p:cNvSpPr txBox="1">
            <a:spLocks noChangeArrowheads="1"/>
          </p:cNvSpPr>
          <p:nvPr/>
        </p:nvSpPr>
        <p:spPr bwMode="auto">
          <a:xfrm>
            <a:off x="8616280" y="681085"/>
            <a:ext cx="3210000" cy="222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1pPr>
            <a:lvl2pPr marL="742950" indent="-28575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2pPr>
            <a:lvl3pPr marL="11430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3pPr>
            <a:lvl4pPr marL="16002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4pPr>
            <a:lvl5pPr marL="2057400" indent="-228600" defTabSz="449263" eaLnBrk="0" hangingPunc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5pPr>
            <a:lvl6pPr marL="25146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6pPr>
            <a:lvl7pPr marL="29718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7pPr>
            <a:lvl8pPr marL="34290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8pPr>
            <a:lvl9pPr marL="3886200" indent="-228600" defTabSz="449263" eaLnBrk="0" fontAlgn="base" hangingPunct="0">
              <a:lnSpc>
                <a:spcPct val="80000"/>
              </a:lnSpc>
              <a:spcBef>
                <a:spcPct val="20000"/>
              </a:spcBef>
              <a:spcAft>
                <a:spcPct val="0"/>
              </a:spcAft>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1600">
                <a:solidFill>
                  <a:schemeClr val="tx1"/>
                </a:solidFill>
                <a:latin typeface="Arial" charset="0"/>
              </a:defRPr>
            </a:lvl9pPr>
          </a:lstStyle>
          <a:p>
            <a:pPr marL="0" indent="0" eaLnBrk="1" hangingPunct="1">
              <a:lnSpc>
                <a:spcPct val="100000"/>
              </a:lnSpc>
              <a:spcBef>
                <a:spcPts val="1500"/>
              </a:spcBef>
              <a:buClr>
                <a:srgbClr val="003546"/>
              </a:buClr>
              <a:buSzPct val="100000"/>
            </a:pPr>
            <a:r>
              <a:rPr lang="en-US" sz="2000" dirty="0" smtClean="0">
                <a:latin typeface="Tahoma" pitchFamily="34" charset="0"/>
              </a:rPr>
              <a:t>Supported Boards &amp; FW:</a:t>
            </a:r>
          </a:p>
          <a:p>
            <a:pPr marL="342900" indent="-342900" eaLnBrk="1" hangingPunct="1">
              <a:lnSpc>
                <a:spcPct val="100000"/>
              </a:lnSpc>
              <a:buClr>
                <a:srgbClr val="003546"/>
              </a:buClr>
              <a:buSzPct val="100000"/>
              <a:buFont typeface="Arial" pitchFamily="34" charset="0"/>
              <a:buChar char="•"/>
            </a:pPr>
            <a:r>
              <a:rPr lang="en-US" sz="2000" dirty="0" smtClean="0">
                <a:latin typeface="Tahoma" pitchFamily="34" charset="0"/>
              </a:rPr>
              <a:t>x724/x781 PHA</a:t>
            </a:r>
          </a:p>
          <a:p>
            <a:pPr marL="342900" indent="-342900" eaLnBrk="1" hangingPunct="1">
              <a:lnSpc>
                <a:spcPct val="100000"/>
              </a:lnSpc>
              <a:buClr>
                <a:srgbClr val="003546"/>
              </a:buClr>
              <a:buSzPct val="100000"/>
              <a:buFont typeface="Arial" pitchFamily="34" charset="0"/>
              <a:buChar char="•"/>
            </a:pPr>
            <a:r>
              <a:rPr lang="en-US" sz="2000" dirty="0" smtClean="0">
                <a:latin typeface="Tahoma" pitchFamily="34" charset="0"/>
              </a:rPr>
              <a:t>x725/x730 PHA</a:t>
            </a:r>
          </a:p>
          <a:p>
            <a:pPr marL="342900" indent="-342900" eaLnBrk="1" hangingPunct="1">
              <a:lnSpc>
                <a:spcPct val="100000"/>
              </a:lnSpc>
              <a:buClr>
                <a:srgbClr val="003546"/>
              </a:buClr>
              <a:buSzPct val="100000"/>
              <a:buFont typeface="Arial" pitchFamily="34" charset="0"/>
              <a:buChar char="•"/>
            </a:pPr>
            <a:r>
              <a:rPr lang="en-US" sz="2000" dirty="0" smtClean="0">
                <a:latin typeface="Tahoma" pitchFamily="34" charset="0"/>
              </a:rPr>
              <a:t>x725/x730 PSD</a:t>
            </a:r>
          </a:p>
          <a:p>
            <a:pPr marL="342900" indent="-342900" eaLnBrk="1" hangingPunct="1">
              <a:lnSpc>
                <a:spcPct val="100000"/>
              </a:lnSpc>
              <a:buClr>
                <a:srgbClr val="003546"/>
              </a:buClr>
              <a:buSzPct val="100000"/>
              <a:buFont typeface="Arial" pitchFamily="34" charset="0"/>
              <a:buChar char="•"/>
            </a:pPr>
            <a:r>
              <a:rPr lang="en-US" sz="2000" dirty="0" smtClean="0">
                <a:latin typeface="Tahoma" pitchFamily="34" charset="0"/>
              </a:rPr>
              <a:t>x751 PSD</a:t>
            </a:r>
          </a:p>
          <a:p>
            <a:pPr marL="342900" indent="-342900" eaLnBrk="1" hangingPunct="1">
              <a:lnSpc>
                <a:spcPct val="100000"/>
              </a:lnSpc>
              <a:buClr>
                <a:srgbClr val="003546"/>
              </a:buClr>
              <a:buSzPct val="100000"/>
              <a:buFont typeface="Arial" pitchFamily="34" charset="0"/>
              <a:buChar char="•"/>
            </a:pPr>
            <a:r>
              <a:rPr lang="en-US" sz="2000" dirty="0" smtClean="0">
                <a:latin typeface="Tahoma" pitchFamily="34" charset="0"/>
              </a:rPr>
              <a:t>x720 PSD/CI</a:t>
            </a:r>
          </a:p>
          <a:p>
            <a:pPr marL="0" indent="0" eaLnBrk="1" hangingPunct="1">
              <a:lnSpc>
                <a:spcPct val="100000"/>
              </a:lnSpc>
              <a:spcBef>
                <a:spcPts val="1500"/>
              </a:spcBef>
              <a:buClr>
                <a:srgbClr val="003546"/>
              </a:buClr>
              <a:buSzPct val="100000"/>
            </a:pPr>
            <a:endParaRPr lang="en-US" sz="2000" dirty="0">
              <a:latin typeface="Tahoma" pitchFamily="34" charset="0"/>
            </a:endParaRPr>
          </a:p>
        </p:txBody>
      </p:sp>
      <p:sp>
        <p:nvSpPr>
          <p:cNvPr id="10"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9747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Compass: block diagram</a:t>
            </a:r>
          </a:p>
        </p:txBody>
      </p:sp>
      <p:sp>
        <p:nvSpPr>
          <p:cNvPr id="120" name="Rettangolo 119"/>
          <p:cNvSpPr/>
          <p:nvPr/>
        </p:nvSpPr>
        <p:spPr bwMode="auto">
          <a:xfrm>
            <a:off x="6760051" y="2499990"/>
            <a:ext cx="3458880" cy="1679921"/>
          </a:xfrm>
          <a:prstGeom prst="rect">
            <a:avLst/>
          </a:prstGeom>
          <a:solidFill>
            <a:srgbClr val="4BACC6">
              <a:lumMod val="40000"/>
              <a:lumOff val="6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p:txBody>
      </p:sp>
      <p:sp>
        <p:nvSpPr>
          <p:cNvPr id="121" name="Freccia in giù 120"/>
          <p:cNvSpPr/>
          <p:nvPr/>
        </p:nvSpPr>
        <p:spPr bwMode="auto">
          <a:xfrm rot="16200000">
            <a:off x="3047339" y="3440556"/>
            <a:ext cx="169829" cy="366163"/>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22" name="Freccia in giù 121"/>
          <p:cNvSpPr/>
          <p:nvPr/>
        </p:nvSpPr>
        <p:spPr bwMode="auto">
          <a:xfrm rot="16200000">
            <a:off x="3047339" y="3322354"/>
            <a:ext cx="169829" cy="366163"/>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23" name="Rettangolo 122"/>
          <p:cNvSpPr/>
          <p:nvPr/>
        </p:nvSpPr>
        <p:spPr bwMode="auto">
          <a:xfrm>
            <a:off x="2290936" y="3276505"/>
            <a:ext cx="659681" cy="604963"/>
          </a:xfrm>
          <a:prstGeom prst="rect">
            <a:avLst/>
          </a:prstGeom>
          <a:solidFill>
            <a:srgbClr val="FD8B8B"/>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HW</a:t>
            </a:r>
          </a:p>
        </p:txBody>
      </p:sp>
      <p:sp>
        <p:nvSpPr>
          <p:cNvPr id="124" name="Rettangolo 123"/>
          <p:cNvSpPr/>
          <p:nvPr/>
        </p:nvSpPr>
        <p:spPr bwMode="auto">
          <a:xfrm>
            <a:off x="3315333" y="3093111"/>
            <a:ext cx="979155" cy="788359"/>
          </a:xfrm>
          <a:prstGeom prst="rect">
            <a:avLst/>
          </a:prstGeom>
          <a:solidFill>
            <a:srgbClr val="FFC00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Readout</a:t>
            </a: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Server</a:t>
            </a:r>
          </a:p>
        </p:txBody>
      </p:sp>
      <p:sp>
        <p:nvSpPr>
          <p:cNvPr id="125" name="Freccia in giù 124"/>
          <p:cNvSpPr/>
          <p:nvPr/>
        </p:nvSpPr>
        <p:spPr bwMode="auto">
          <a:xfrm rot="16200000">
            <a:off x="3047338" y="3213909"/>
            <a:ext cx="169829" cy="366163"/>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26" name="Rettangolo 125"/>
          <p:cNvSpPr/>
          <p:nvPr/>
        </p:nvSpPr>
        <p:spPr bwMode="auto">
          <a:xfrm>
            <a:off x="3563654" y="1854676"/>
            <a:ext cx="5337183" cy="485727"/>
          </a:xfrm>
          <a:prstGeom prst="rect">
            <a:avLst/>
          </a:prstGeom>
          <a:solidFill>
            <a:srgbClr val="92D05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Configuration</a:t>
            </a: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 GUI</a:t>
            </a:r>
          </a:p>
        </p:txBody>
      </p:sp>
      <p:sp>
        <p:nvSpPr>
          <p:cNvPr id="127" name="Freccia in giù 126"/>
          <p:cNvSpPr/>
          <p:nvPr/>
        </p:nvSpPr>
        <p:spPr bwMode="auto">
          <a:xfrm>
            <a:off x="3719995" y="2384762"/>
            <a:ext cx="169829" cy="230457"/>
          </a:xfrm>
          <a:prstGeom prst="downArrow">
            <a:avLst/>
          </a:prstGeom>
          <a:solidFill>
            <a:srgbClr val="92D05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28" name="Freccia in giù 127"/>
          <p:cNvSpPr/>
          <p:nvPr/>
        </p:nvSpPr>
        <p:spPr bwMode="auto">
          <a:xfrm>
            <a:off x="7246636" y="4068593"/>
            <a:ext cx="169829" cy="312248"/>
          </a:xfrm>
          <a:prstGeom prst="downArrow">
            <a:avLst/>
          </a:prstGeom>
          <a:solidFill>
            <a:srgbClr val="1F497D">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29" name="Memoria ad accesso diretto 128"/>
          <p:cNvSpPr/>
          <p:nvPr/>
        </p:nvSpPr>
        <p:spPr bwMode="auto">
          <a:xfrm rot="16200000">
            <a:off x="9427503" y="1867329"/>
            <a:ext cx="439859" cy="503669"/>
          </a:xfrm>
          <a:prstGeom prst="flowChartMagneticDrum">
            <a:avLst/>
          </a:prstGeom>
          <a:solidFill>
            <a:srgbClr val="92D050"/>
          </a:solidFill>
          <a:ln w="28575">
            <a:solidFill>
              <a:srgbClr val="9BBB59">
                <a:lumMod val="50000"/>
              </a:srgbClr>
            </a:soli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30" name="Rettangolo 129"/>
          <p:cNvSpPr/>
          <p:nvPr/>
        </p:nvSpPr>
        <p:spPr bwMode="auto">
          <a:xfrm>
            <a:off x="2362944" y="3174594"/>
            <a:ext cx="659681" cy="604963"/>
          </a:xfrm>
          <a:prstGeom prst="rect">
            <a:avLst/>
          </a:prstGeom>
          <a:solidFill>
            <a:srgbClr val="FD8B8B"/>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HW</a:t>
            </a:r>
          </a:p>
        </p:txBody>
      </p:sp>
      <p:sp>
        <p:nvSpPr>
          <p:cNvPr id="131" name="Rettangolo 130"/>
          <p:cNvSpPr/>
          <p:nvPr/>
        </p:nvSpPr>
        <p:spPr bwMode="auto">
          <a:xfrm>
            <a:off x="2438589" y="3060483"/>
            <a:ext cx="659681" cy="604963"/>
          </a:xfrm>
          <a:prstGeom prst="rect">
            <a:avLst/>
          </a:prstGeom>
          <a:solidFill>
            <a:srgbClr val="FD8B8B"/>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HW</a:t>
            </a:r>
          </a:p>
        </p:txBody>
      </p:sp>
      <p:sp>
        <p:nvSpPr>
          <p:cNvPr id="132" name="Freccia in giù 131"/>
          <p:cNvSpPr/>
          <p:nvPr/>
        </p:nvSpPr>
        <p:spPr bwMode="auto">
          <a:xfrm rot="16200000">
            <a:off x="6678182" y="2998214"/>
            <a:ext cx="169829" cy="294367"/>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33" name="Rettangolo 132"/>
          <p:cNvSpPr/>
          <p:nvPr/>
        </p:nvSpPr>
        <p:spPr bwMode="auto">
          <a:xfrm>
            <a:off x="8058287" y="2844706"/>
            <a:ext cx="842549" cy="1161086"/>
          </a:xfrm>
          <a:prstGeom prst="rect">
            <a:avLst/>
          </a:prstGeom>
          <a:solidFill>
            <a:srgbClr val="4BACC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Spectra</a:t>
            </a: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p:txBody>
      </p:sp>
      <p:sp>
        <p:nvSpPr>
          <p:cNvPr id="134" name="Rettangolo 133"/>
          <p:cNvSpPr/>
          <p:nvPr/>
        </p:nvSpPr>
        <p:spPr bwMode="auto">
          <a:xfrm>
            <a:off x="6910279" y="2844706"/>
            <a:ext cx="842549" cy="1161086"/>
          </a:xfrm>
          <a:prstGeom prst="rect">
            <a:avLst/>
          </a:prstGeom>
          <a:solidFill>
            <a:srgbClr val="4BACC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T-</a:t>
            </a: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tree</a:t>
            </a: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p:txBody>
      </p:sp>
      <p:sp>
        <p:nvSpPr>
          <p:cNvPr id="135" name="Rettangolo 134"/>
          <p:cNvSpPr/>
          <p:nvPr/>
        </p:nvSpPr>
        <p:spPr bwMode="auto">
          <a:xfrm>
            <a:off x="9208870" y="2844706"/>
            <a:ext cx="842549" cy="1161086"/>
          </a:xfrm>
          <a:prstGeom prst="rect">
            <a:avLst/>
          </a:prstGeom>
          <a:solidFill>
            <a:srgbClr val="4BACC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Plots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Stats</a:t>
            </a: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p:txBody>
      </p:sp>
      <p:sp>
        <p:nvSpPr>
          <p:cNvPr id="136" name="Rettangolo 135"/>
          <p:cNvSpPr/>
          <p:nvPr/>
        </p:nvSpPr>
        <p:spPr>
          <a:xfrm>
            <a:off x="5328239" y="3460025"/>
            <a:ext cx="224277" cy="90821"/>
          </a:xfrm>
          <a:prstGeom prst="rect">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a:ln>
                <a:noFill/>
              </a:ln>
              <a:solidFill>
                <a:prstClr val="white"/>
              </a:solidFill>
              <a:effectLst/>
              <a:uLnTx/>
              <a:uFillTx/>
              <a:latin typeface="Calibri"/>
              <a:ea typeface="+mn-ea"/>
              <a:cs typeface="+mn-cs"/>
            </a:endParaRPr>
          </a:p>
        </p:txBody>
      </p:sp>
      <p:sp>
        <p:nvSpPr>
          <p:cNvPr id="137" name="Freccia in giù 136"/>
          <p:cNvSpPr/>
          <p:nvPr/>
        </p:nvSpPr>
        <p:spPr bwMode="auto">
          <a:xfrm rot="16200000">
            <a:off x="4360743" y="3328907"/>
            <a:ext cx="169829" cy="294367"/>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38" name="Freccia in giù 137"/>
          <p:cNvSpPr/>
          <p:nvPr/>
        </p:nvSpPr>
        <p:spPr bwMode="auto">
          <a:xfrm rot="16200000">
            <a:off x="5564927" y="2998214"/>
            <a:ext cx="169829" cy="294367"/>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39" name="Freccia in giù 138"/>
          <p:cNvSpPr/>
          <p:nvPr/>
        </p:nvSpPr>
        <p:spPr bwMode="auto">
          <a:xfrm rot="16200000">
            <a:off x="6121555" y="3050936"/>
            <a:ext cx="169829" cy="1407621"/>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40" name="Freccia in giù 139"/>
          <p:cNvSpPr/>
          <p:nvPr/>
        </p:nvSpPr>
        <p:spPr bwMode="auto">
          <a:xfrm>
            <a:off x="5440376" y="3106432"/>
            <a:ext cx="169829" cy="1073479"/>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41" name="Freccia in giù 140"/>
          <p:cNvSpPr/>
          <p:nvPr/>
        </p:nvSpPr>
        <p:spPr bwMode="auto">
          <a:xfrm rot="16200000">
            <a:off x="7826190" y="2998214"/>
            <a:ext cx="169829" cy="294367"/>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42" name="Freccia in giù 141"/>
          <p:cNvSpPr/>
          <p:nvPr/>
        </p:nvSpPr>
        <p:spPr bwMode="auto">
          <a:xfrm rot="16200000">
            <a:off x="7826190" y="3607563"/>
            <a:ext cx="169829" cy="294367"/>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43" name="Freccia in giù 142"/>
          <p:cNvSpPr/>
          <p:nvPr/>
        </p:nvSpPr>
        <p:spPr bwMode="auto">
          <a:xfrm rot="16200000">
            <a:off x="8963106" y="2998214"/>
            <a:ext cx="169829" cy="294367"/>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44" name="Freccia in giù 143"/>
          <p:cNvSpPr/>
          <p:nvPr/>
        </p:nvSpPr>
        <p:spPr bwMode="auto">
          <a:xfrm rot="16200000">
            <a:off x="8963106" y="3607563"/>
            <a:ext cx="169829" cy="294367"/>
          </a:xfrm>
          <a:prstGeom prst="downArrow">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45" name="Memoria ad accesso diretto 144"/>
          <p:cNvSpPr/>
          <p:nvPr/>
        </p:nvSpPr>
        <p:spPr bwMode="auto">
          <a:xfrm rot="16200000">
            <a:off x="8259632" y="4475415"/>
            <a:ext cx="439859" cy="503669"/>
          </a:xfrm>
          <a:prstGeom prst="flowChartMagneticDrum">
            <a:avLst/>
          </a:prstGeom>
          <a:solidFill>
            <a:srgbClr val="4BACC6">
              <a:lumMod val="60000"/>
              <a:lumOff val="40000"/>
            </a:srgbClr>
          </a:solidFill>
          <a:ln w="28575">
            <a:solidFill>
              <a:srgbClr val="1F497D"/>
            </a:soli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46" name="Freccia in giù 145"/>
          <p:cNvSpPr/>
          <p:nvPr/>
        </p:nvSpPr>
        <p:spPr bwMode="auto">
          <a:xfrm>
            <a:off x="8394644" y="4068593"/>
            <a:ext cx="169829" cy="312248"/>
          </a:xfrm>
          <a:prstGeom prst="downArrow">
            <a:avLst/>
          </a:prstGeom>
          <a:solidFill>
            <a:srgbClr val="1F497D">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47" name="Rettangolo 146"/>
          <p:cNvSpPr/>
          <p:nvPr/>
        </p:nvSpPr>
        <p:spPr bwMode="auto">
          <a:xfrm>
            <a:off x="3315333" y="2628433"/>
            <a:ext cx="979155" cy="394180"/>
          </a:xfrm>
          <a:prstGeom prst="rect">
            <a:avLst/>
          </a:prstGeom>
          <a:solidFill>
            <a:srgbClr val="FFC00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Config</a:t>
            </a: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p:txBody>
      </p:sp>
      <p:sp>
        <p:nvSpPr>
          <p:cNvPr id="148" name="Rettangolo 147"/>
          <p:cNvSpPr/>
          <p:nvPr/>
        </p:nvSpPr>
        <p:spPr>
          <a:xfrm>
            <a:off x="2873710" y="2780114"/>
            <a:ext cx="441623" cy="90821"/>
          </a:xfrm>
          <a:prstGeom prst="rect">
            <a:avLst/>
          </a:prstGeom>
          <a:solidFill>
            <a:srgbClr val="C0504D">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a:ln>
                <a:noFill/>
              </a:ln>
              <a:solidFill>
                <a:prstClr val="white"/>
              </a:solidFill>
              <a:effectLst/>
              <a:uLnTx/>
              <a:uFillTx/>
              <a:latin typeface="Calibri"/>
              <a:ea typeface="+mn-ea"/>
              <a:cs typeface="+mn-cs"/>
            </a:endParaRPr>
          </a:p>
        </p:txBody>
      </p:sp>
      <p:sp>
        <p:nvSpPr>
          <p:cNvPr id="149" name="Freccia in giù 148"/>
          <p:cNvSpPr/>
          <p:nvPr/>
        </p:nvSpPr>
        <p:spPr bwMode="auto">
          <a:xfrm>
            <a:off x="6121552" y="2384762"/>
            <a:ext cx="169829" cy="441219"/>
          </a:xfrm>
          <a:prstGeom prst="downArrow">
            <a:avLst/>
          </a:prstGeom>
          <a:solidFill>
            <a:srgbClr val="92D05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50" name="Freccia in giù 149"/>
          <p:cNvSpPr/>
          <p:nvPr/>
        </p:nvSpPr>
        <p:spPr bwMode="auto">
          <a:xfrm>
            <a:off x="8381240" y="2384762"/>
            <a:ext cx="169829" cy="441219"/>
          </a:xfrm>
          <a:prstGeom prst="downArrow">
            <a:avLst/>
          </a:prstGeom>
          <a:solidFill>
            <a:srgbClr val="92D05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51" name="Rettangolo 150"/>
          <p:cNvSpPr/>
          <p:nvPr/>
        </p:nvSpPr>
        <p:spPr bwMode="auto">
          <a:xfrm>
            <a:off x="5115847" y="4212611"/>
            <a:ext cx="818887" cy="615319"/>
          </a:xfrm>
          <a:prstGeom prst="rect">
            <a:avLst/>
          </a:prstGeom>
          <a:solidFill>
            <a:sysClr val="window" lastClr="FFFFFF">
              <a:lumMod val="50000"/>
            </a:sys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Output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Socket</a:t>
            </a: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p:txBody>
      </p:sp>
      <p:sp>
        <p:nvSpPr>
          <p:cNvPr id="152" name="Freccia bidirezionale orizzontale 151"/>
          <p:cNvSpPr/>
          <p:nvPr/>
        </p:nvSpPr>
        <p:spPr>
          <a:xfrm>
            <a:off x="8927873" y="2041945"/>
            <a:ext cx="395793" cy="154441"/>
          </a:xfrm>
          <a:prstGeom prst="leftRightArrow">
            <a:avLst/>
          </a:prstGeom>
          <a:solidFill>
            <a:srgbClr val="92D05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53" name="Freccia in giù 152"/>
          <p:cNvSpPr/>
          <p:nvPr/>
        </p:nvSpPr>
        <p:spPr bwMode="auto">
          <a:xfrm>
            <a:off x="2801703" y="2780114"/>
            <a:ext cx="169829" cy="280369"/>
          </a:xfrm>
          <a:prstGeom prst="downArrow">
            <a:avLst/>
          </a:prstGeom>
          <a:solidFill>
            <a:srgbClr val="C0504D">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54" name="Rettangolo 153"/>
          <p:cNvSpPr/>
          <p:nvPr/>
        </p:nvSpPr>
        <p:spPr>
          <a:xfrm>
            <a:off x="2843083" y="2780570"/>
            <a:ext cx="90000" cy="90821"/>
          </a:xfrm>
          <a:prstGeom prst="rect">
            <a:avLst/>
          </a:prstGeom>
          <a:solidFill>
            <a:srgbClr val="C0504D">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a:ln>
                <a:noFill/>
              </a:ln>
              <a:solidFill>
                <a:prstClr val="white"/>
              </a:solidFill>
              <a:effectLst/>
              <a:uLnTx/>
              <a:uFillTx/>
              <a:latin typeface="Calibri"/>
              <a:ea typeface="+mn-ea"/>
              <a:cs typeface="+mn-cs"/>
            </a:endParaRPr>
          </a:p>
        </p:txBody>
      </p:sp>
      <p:sp>
        <p:nvSpPr>
          <p:cNvPr id="155" name="Rettangolo 154"/>
          <p:cNvSpPr/>
          <p:nvPr/>
        </p:nvSpPr>
        <p:spPr>
          <a:xfrm>
            <a:off x="5480291" y="3714018"/>
            <a:ext cx="90000" cy="90821"/>
          </a:xfrm>
          <a:prstGeom prst="rect">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a:ln>
                <a:noFill/>
              </a:ln>
              <a:solidFill>
                <a:prstClr val="white"/>
              </a:solidFill>
              <a:effectLst/>
              <a:uLnTx/>
              <a:uFillTx/>
              <a:latin typeface="Calibri"/>
              <a:ea typeface="+mn-ea"/>
              <a:cs typeface="+mn-cs"/>
            </a:endParaRPr>
          </a:p>
        </p:txBody>
      </p:sp>
      <p:sp>
        <p:nvSpPr>
          <p:cNvPr id="156" name="Rettangolo 155"/>
          <p:cNvSpPr/>
          <p:nvPr/>
        </p:nvSpPr>
        <p:spPr>
          <a:xfrm>
            <a:off x="5480291" y="3099986"/>
            <a:ext cx="90000" cy="90821"/>
          </a:xfrm>
          <a:prstGeom prst="rect">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a:ln>
                <a:noFill/>
              </a:ln>
              <a:solidFill>
                <a:prstClr val="white"/>
              </a:solidFill>
              <a:effectLst/>
              <a:uLnTx/>
              <a:uFillTx/>
              <a:latin typeface="Calibri"/>
              <a:ea typeface="+mn-ea"/>
              <a:cs typeface="+mn-cs"/>
            </a:endParaRPr>
          </a:p>
        </p:txBody>
      </p:sp>
      <p:sp>
        <p:nvSpPr>
          <p:cNvPr id="157" name="Rettangolo 156"/>
          <p:cNvSpPr/>
          <p:nvPr/>
        </p:nvSpPr>
        <p:spPr>
          <a:xfrm>
            <a:off x="5480291" y="3460025"/>
            <a:ext cx="90000" cy="90821"/>
          </a:xfrm>
          <a:prstGeom prst="rect">
            <a:avLst/>
          </a:prstGeom>
          <a:solidFill>
            <a:srgbClr val="F79646">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a:ln>
                <a:noFill/>
              </a:ln>
              <a:solidFill>
                <a:prstClr val="white"/>
              </a:solidFill>
              <a:effectLst/>
              <a:uLnTx/>
              <a:uFillTx/>
              <a:latin typeface="Calibri"/>
              <a:ea typeface="+mn-ea"/>
              <a:cs typeface="+mn-cs"/>
            </a:endParaRPr>
          </a:p>
        </p:txBody>
      </p:sp>
      <p:sp>
        <p:nvSpPr>
          <p:cNvPr id="158" name="Memoria ad accesso diretto 157"/>
          <p:cNvSpPr/>
          <p:nvPr/>
        </p:nvSpPr>
        <p:spPr bwMode="auto">
          <a:xfrm rot="16200000">
            <a:off x="7111624" y="4475415"/>
            <a:ext cx="439859" cy="503669"/>
          </a:xfrm>
          <a:prstGeom prst="flowChartMagneticDrum">
            <a:avLst/>
          </a:prstGeom>
          <a:solidFill>
            <a:srgbClr val="4BACC6">
              <a:lumMod val="60000"/>
              <a:lumOff val="40000"/>
            </a:srgbClr>
          </a:solidFill>
          <a:ln w="28575">
            <a:solidFill>
              <a:srgbClr val="1F497D"/>
            </a:soli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59" name="CasellaDiTesto 51"/>
          <p:cNvSpPr txBox="1">
            <a:spLocks noChangeArrowheads="1"/>
          </p:cNvSpPr>
          <p:nvPr/>
        </p:nvSpPr>
        <p:spPr bwMode="auto">
          <a:xfrm>
            <a:off x="6760051" y="5028915"/>
            <a:ext cx="114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err="1">
                <a:ln>
                  <a:noFill/>
                </a:ln>
                <a:solidFill>
                  <a:srgbClr val="0070C0"/>
                </a:solidFill>
                <a:effectLst/>
                <a:uLnTx/>
                <a:uFillTx/>
                <a:latin typeface="Comic Sans MS" pitchFamily="66" charset="0"/>
              </a:rPr>
              <a:t>Sorted</a:t>
            </a:r>
            <a:endParaRPr kumimoji="0" lang="it-IT" sz="1600" b="1" i="0" u="none" strike="noStrike" kern="0" cap="none" spc="0" normalizeH="0" baseline="0" noProof="0" dirty="0">
              <a:ln>
                <a:noFill/>
              </a:ln>
              <a:solidFill>
                <a:srgbClr val="0070C0"/>
              </a:solidFill>
              <a:effectLst/>
              <a:uLnTx/>
              <a:uFillTx/>
              <a:latin typeface="Comic Sans MS"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rgbClr val="0070C0"/>
                </a:solidFill>
                <a:effectLst/>
                <a:uLnTx/>
                <a:uFillTx/>
                <a:latin typeface="Comic Sans MS" pitchFamily="66" charset="0"/>
              </a:rPr>
              <a:t>List</a:t>
            </a:r>
          </a:p>
        </p:txBody>
      </p:sp>
      <p:sp>
        <p:nvSpPr>
          <p:cNvPr id="160" name="CasellaDiTesto 51"/>
          <p:cNvSpPr txBox="1">
            <a:spLocks noChangeArrowheads="1"/>
          </p:cNvSpPr>
          <p:nvPr/>
        </p:nvSpPr>
        <p:spPr bwMode="auto">
          <a:xfrm>
            <a:off x="7924505" y="5028915"/>
            <a:ext cx="114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b="1" dirty="0">
                <a:solidFill>
                  <a:srgbClr val="0070C0"/>
                </a:solidFill>
                <a:latin typeface="Comic Sans MS" pitchFamily="66" charset="0"/>
              </a:rPr>
              <a:t>E,T,PSD</a:t>
            </a:r>
          </a:p>
          <a:p>
            <a:pPr algn="ctr" eaLnBrk="1" hangingPunct="1"/>
            <a:r>
              <a:rPr lang="it-IT" b="1" dirty="0" err="1">
                <a:solidFill>
                  <a:srgbClr val="0070C0"/>
                </a:solidFill>
                <a:latin typeface="Comic Sans MS" pitchFamily="66" charset="0"/>
              </a:rPr>
              <a:t>Spectra</a:t>
            </a:r>
            <a:endParaRPr lang="it-IT" b="1" dirty="0">
              <a:solidFill>
                <a:srgbClr val="0070C0"/>
              </a:solidFill>
              <a:latin typeface="Comic Sans MS" pitchFamily="66" charset="0"/>
            </a:endParaRPr>
          </a:p>
        </p:txBody>
      </p:sp>
      <p:sp>
        <p:nvSpPr>
          <p:cNvPr id="161" name="CasellaDiTesto 51"/>
          <p:cNvSpPr txBox="1">
            <a:spLocks noChangeArrowheads="1"/>
          </p:cNvSpPr>
          <p:nvPr/>
        </p:nvSpPr>
        <p:spPr bwMode="auto">
          <a:xfrm>
            <a:off x="9048019" y="150359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b="1" dirty="0" err="1">
                <a:solidFill>
                  <a:srgbClr val="9BBB59">
                    <a:lumMod val="50000"/>
                  </a:srgbClr>
                </a:solidFill>
                <a:latin typeface="Comic Sans MS" pitchFamily="66" charset="0"/>
              </a:rPr>
              <a:t>Config</a:t>
            </a:r>
            <a:r>
              <a:rPr lang="it-IT" b="1" dirty="0">
                <a:solidFill>
                  <a:srgbClr val="9BBB59">
                    <a:lumMod val="50000"/>
                  </a:srgbClr>
                </a:solidFill>
                <a:latin typeface="Comic Sans MS" pitchFamily="66" charset="0"/>
              </a:rPr>
              <a:t> File</a:t>
            </a:r>
          </a:p>
        </p:txBody>
      </p:sp>
      <p:sp>
        <p:nvSpPr>
          <p:cNvPr id="163" name="CasellaDiTesto 51"/>
          <p:cNvSpPr txBox="1">
            <a:spLocks noChangeArrowheads="1"/>
          </p:cNvSpPr>
          <p:nvPr/>
        </p:nvSpPr>
        <p:spPr bwMode="auto">
          <a:xfrm>
            <a:off x="6844386" y="2564668"/>
            <a:ext cx="7131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sz="1400" b="1" dirty="0">
                <a:solidFill>
                  <a:srgbClr val="1F497D">
                    <a:lumMod val="60000"/>
                    <a:lumOff val="40000"/>
                  </a:srgbClr>
                </a:solidFill>
                <a:latin typeface="Comic Sans MS" pitchFamily="66" charset="0"/>
              </a:rPr>
              <a:t>ROOT</a:t>
            </a:r>
          </a:p>
        </p:txBody>
      </p:sp>
      <p:sp>
        <p:nvSpPr>
          <p:cNvPr id="164" name="Memoria ad accesso diretto 163"/>
          <p:cNvSpPr/>
          <p:nvPr/>
        </p:nvSpPr>
        <p:spPr bwMode="auto">
          <a:xfrm rot="16200000">
            <a:off x="3595558" y="4391153"/>
            <a:ext cx="439859" cy="503669"/>
          </a:xfrm>
          <a:prstGeom prst="flowChartMagneticDrum">
            <a:avLst/>
          </a:prstGeom>
          <a:solidFill>
            <a:srgbClr val="FFC000"/>
          </a:solidFill>
          <a:ln w="28575">
            <a:solidFill>
              <a:srgbClr val="F79646">
                <a:lumMod val="50000"/>
              </a:srgbClr>
            </a:soli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65" name="CasellaDiTesto 51"/>
          <p:cNvSpPr txBox="1">
            <a:spLocks noChangeArrowheads="1"/>
          </p:cNvSpPr>
          <p:nvPr/>
        </p:nvSpPr>
        <p:spPr bwMode="auto">
          <a:xfrm>
            <a:off x="3243985" y="4944653"/>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err="1">
                <a:ln>
                  <a:noFill/>
                </a:ln>
                <a:solidFill>
                  <a:srgbClr val="F79646">
                    <a:lumMod val="50000"/>
                  </a:srgbClr>
                </a:solidFill>
                <a:effectLst/>
                <a:uLnTx/>
                <a:uFillTx/>
                <a:latin typeface="Comic Sans MS" pitchFamily="66" charset="0"/>
              </a:rPr>
              <a:t>Raw</a:t>
            </a:r>
            <a:r>
              <a:rPr kumimoji="0" lang="it-IT" sz="1600" b="1" i="0" u="none" strike="noStrike" kern="0" cap="none" spc="0" normalizeH="0" baseline="0" noProof="0" dirty="0">
                <a:ln>
                  <a:noFill/>
                </a:ln>
                <a:solidFill>
                  <a:srgbClr val="F79646">
                    <a:lumMod val="50000"/>
                  </a:srgbClr>
                </a:solidFill>
                <a:effectLst/>
                <a:uLnTx/>
                <a:uFillTx/>
                <a:latin typeface="Comic Sans MS" pitchFamily="66" charset="0"/>
              </a:rPr>
              <a:t> Data</a:t>
            </a:r>
          </a:p>
        </p:txBody>
      </p:sp>
      <p:sp>
        <p:nvSpPr>
          <p:cNvPr id="166" name="Freccia bidirezionale orizzontale 165"/>
          <p:cNvSpPr/>
          <p:nvPr/>
        </p:nvSpPr>
        <p:spPr>
          <a:xfrm rot="5400000">
            <a:off x="3614708" y="4074199"/>
            <a:ext cx="395793" cy="154441"/>
          </a:xfrm>
          <a:prstGeom prst="leftRightArrow">
            <a:avLst/>
          </a:prstGeom>
          <a:solidFill>
            <a:srgbClr val="FFC00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67" name="Rettangolo 166"/>
          <p:cNvSpPr/>
          <p:nvPr/>
        </p:nvSpPr>
        <p:spPr bwMode="auto">
          <a:xfrm>
            <a:off x="4608159" y="3106430"/>
            <a:ext cx="720080" cy="775038"/>
          </a:xfrm>
          <a:prstGeom prst="rect">
            <a:avLst/>
          </a:prstGeom>
          <a:solidFill>
            <a:srgbClr val="F79646">
              <a:lumMod val="75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Sort</a:t>
            </a: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p:txBody>
      </p:sp>
      <p:sp>
        <p:nvSpPr>
          <p:cNvPr id="168" name="Rettangolo 167"/>
          <p:cNvSpPr/>
          <p:nvPr/>
        </p:nvSpPr>
        <p:spPr bwMode="auto">
          <a:xfrm>
            <a:off x="5797026" y="2844708"/>
            <a:ext cx="818887" cy="615319"/>
          </a:xfrm>
          <a:prstGeom prst="rect">
            <a:avLst/>
          </a:prstGeom>
          <a:solidFill>
            <a:srgbClr val="F79646">
              <a:lumMod val="75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rPr>
              <a:t>Select</a:t>
            </a:r>
          </a:p>
        </p:txBody>
      </p:sp>
      <p:sp>
        <p:nvSpPr>
          <p:cNvPr id="170" name="Rettangolo 169"/>
          <p:cNvSpPr/>
          <p:nvPr/>
        </p:nvSpPr>
        <p:spPr bwMode="auto">
          <a:xfrm>
            <a:off x="2423061" y="1854674"/>
            <a:ext cx="693665" cy="484418"/>
          </a:xfrm>
          <a:prstGeom prst="rect">
            <a:avLst/>
          </a:prstGeom>
          <a:solidFill>
            <a:srgbClr val="FFC00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a:ln>
                  <a:noFill/>
                </a:ln>
                <a:solidFill>
                  <a:prstClr val="black"/>
                </a:solidFill>
                <a:effectLst/>
                <a:uLnTx/>
                <a:uFillTx/>
                <a:latin typeface="Comic Sans MS" pitchFamily="66" charset="0"/>
                <a:ea typeface="+mn-ea"/>
                <a:cs typeface="+mn-cs"/>
              </a:rPr>
              <a:t>Scan</a:t>
            </a:r>
            <a:endParaRPr kumimoji="0" lang="it-IT" sz="1400" b="1" i="0" u="none" strike="noStrike" kern="0" cap="none" spc="0" normalizeH="0" baseline="0" noProof="0" dirty="0">
              <a:ln>
                <a:noFill/>
              </a:ln>
              <a:solidFill>
                <a:prstClr val="black"/>
              </a:solidFill>
              <a:effectLst/>
              <a:uLnTx/>
              <a:uFillTx/>
              <a:latin typeface="Comic Sans MS" pitchFamily="66" charset="0"/>
              <a:ea typeface="+mn-ea"/>
              <a:cs typeface="+mn-cs"/>
            </a:endParaRPr>
          </a:p>
        </p:txBody>
      </p:sp>
      <p:sp>
        <p:nvSpPr>
          <p:cNvPr id="171" name="Freccia in giù 170"/>
          <p:cNvSpPr/>
          <p:nvPr/>
        </p:nvSpPr>
        <p:spPr bwMode="auto">
          <a:xfrm rot="10800000">
            <a:off x="2585676" y="2340403"/>
            <a:ext cx="169829" cy="723885"/>
          </a:xfrm>
          <a:prstGeom prst="downArrow">
            <a:avLst/>
          </a:prstGeom>
          <a:solidFill>
            <a:srgbClr val="C0504D">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sp>
        <p:nvSpPr>
          <p:cNvPr id="172" name="Freccia in giù 171"/>
          <p:cNvSpPr/>
          <p:nvPr/>
        </p:nvSpPr>
        <p:spPr bwMode="auto">
          <a:xfrm rot="16200000">
            <a:off x="3261291" y="1901711"/>
            <a:ext cx="169829" cy="434896"/>
          </a:xfrm>
          <a:prstGeom prst="downArrow">
            <a:avLst/>
          </a:prstGeom>
          <a:solidFill>
            <a:srgbClr val="92D05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pic>
        <p:nvPicPr>
          <p:cNvPr id="56" name="Picture 2" descr="Risultati immagini per HP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803" y="3619861"/>
            <a:ext cx="1099336" cy="1124097"/>
          </a:xfrm>
          <a:prstGeom prst="rect">
            <a:avLst/>
          </a:prstGeom>
          <a:noFill/>
          <a:extLst>
            <a:ext uri="{909E8E84-426E-40DD-AFC4-6F175D3DCCD1}">
              <a14:hiddenFill xmlns:a14="http://schemas.microsoft.com/office/drawing/2010/main">
                <a:solidFill>
                  <a:srgbClr val="FFFFFF"/>
                </a:solidFill>
              </a14:hiddenFill>
            </a:ext>
          </a:extLst>
        </p:spPr>
      </p:pic>
      <p:pic>
        <p:nvPicPr>
          <p:cNvPr id="57" name="Immagine 56"/>
          <p:cNvPicPr>
            <a:picLocks noChangeAspect="1"/>
          </p:cNvPicPr>
          <p:nvPr/>
        </p:nvPicPr>
        <p:blipFill>
          <a:blip r:embed="rId3"/>
          <a:stretch>
            <a:fillRect/>
          </a:stretch>
        </p:blipFill>
        <p:spPr>
          <a:xfrm>
            <a:off x="298578" y="2384760"/>
            <a:ext cx="1154527" cy="1208858"/>
          </a:xfrm>
          <a:prstGeom prst="rect">
            <a:avLst/>
          </a:prstGeom>
        </p:spPr>
      </p:pic>
      <p:pic>
        <p:nvPicPr>
          <p:cNvPr id="58" name="Picture 2" descr="Risultati immagini per NaI detecto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090992">
            <a:off x="896924" y="3047699"/>
            <a:ext cx="1384435" cy="711447"/>
          </a:xfrm>
          <a:prstGeom prst="rect">
            <a:avLst/>
          </a:prstGeom>
          <a:noFill/>
          <a:extLst>
            <a:ext uri="{909E8E84-426E-40DD-AFC4-6F175D3DCCD1}">
              <a14:hiddenFill xmlns:a14="http://schemas.microsoft.com/office/drawing/2010/main">
                <a:solidFill>
                  <a:srgbClr val="FFFFFF"/>
                </a:solidFill>
              </a14:hiddenFill>
            </a:ext>
          </a:extLst>
        </p:spPr>
      </p:pic>
      <p:sp>
        <p:nvSpPr>
          <p:cNvPr id="59" name="Freccia in giù 58"/>
          <p:cNvSpPr/>
          <p:nvPr/>
        </p:nvSpPr>
        <p:spPr bwMode="auto">
          <a:xfrm rot="16200000">
            <a:off x="1968943" y="3398014"/>
            <a:ext cx="169829" cy="361943"/>
          </a:xfrm>
          <a:prstGeom prst="downArrow">
            <a:avLst/>
          </a:prstGeom>
          <a:solidFill>
            <a:srgbClr val="C0504D">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pic>
        <p:nvPicPr>
          <p:cNvPr id="60" name="Immagin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6237" y="4576980"/>
            <a:ext cx="2394987" cy="1787214"/>
          </a:xfrm>
          <a:prstGeom prst="rect">
            <a:avLst/>
          </a:prstGeom>
        </p:spPr>
      </p:pic>
      <p:sp>
        <p:nvSpPr>
          <p:cNvPr id="61" name="Freccia in giù 60"/>
          <p:cNvSpPr/>
          <p:nvPr/>
        </p:nvSpPr>
        <p:spPr bwMode="auto">
          <a:xfrm>
            <a:off x="9534604" y="4068593"/>
            <a:ext cx="169829" cy="312248"/>
          </a:xfrm>
          <a:prstGeom prst="downArrow">
            <a:avLst/>
          </a:prstGeom>
          <a:solidFill>
            <a:srgbClr val="1F497D">
              <a:lumMod val="60000"/>
              <a:lumOff val="4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vert" wrap="square" lIns="0" tIns="0" rIns="3600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a:ln>
                <a:noFill/>
              </a:ln>
              <a:solidFill>
                <a:prstClr val="white"/>
              </a:solidFill>
              <a:effectLst/>
              <a:uLnTx/>
              <a:uFillTx/>
              <a:latin typeface="Calibri"/>
              <a:ea typeface="+mn-ea"/>
              <a:cs typeface="+mn-cs"/>
            </a:endParaRPr>
          </a:p>
        </p:txBody>
      </p:sp>
      <p:pic>
        <p:nvPicPr>
          <p:cNvPr id="62" name="Picture 3" descr="C:\Users\ctintori\Desktop\IEEE_Strasbourg\compass splash.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298"/>
          <a:stretch/>
        </p:blipFill>
        <p:spPr bwMode="auto">
          <a:xfrm>
            <a:off x="5440376" y="1380534"/>
            <a:ext cx="1794432" cy="443171"/>
          </a:xfrm>
          <a:prstGeom prst="rect">
            <a:avLst/>
          </a:prstGeom>
          <a:noFill/>
          <a:extLst>
            <a:ext uri="{909E8E84-426E-40DD-AFC4-6F175D3DCCD1}">
              <a14:hiddenFill xmlns:a14="http://schemas.microsoft.com/office/drawing/2010/main">
                <a:solidFill>
                  <a:srgbClr val="FFFFFF"/>
                </a:solidFill>
              </a14:hiddenFill>
            </a:ext>
          </a:extLst>
        </p:spPr>
      </p:pic>
      <p:sp>
        <p:nvSpPr>
          <p:cNvPr id="63" name="Segnaposto piè di pagina 2"/>
          <p:cNvSpPr txBox="1">
            <a:spLocks/>
          </p:cNvSpPr>
          <p:nvPr/>
        </p:nvSpPr>
        <p:spPr bwMode="auto">
          <a:xfrm>
            <a:off x="1991545" y="6616700"/>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algn="ctr" rtl="0" fontAlgn="base">
              <a:lnSpc>
                <a:spcPct val="100000"/>
              </a:lnSpc>
              <a:spcBef>
                <a:spcPct val="0"/>
              </a:spcBef>
              <a:spcAft>
                <a:spcPct val="0"/>
              </a:spcAft>
              <a:buFontTx/>
              <a:buNone/>
              <a:defRPr sz="800" i="1" kern="1200">
                <a:solidFill>
                  <a:schemeClr val="tx1"/>
                </a:solidFill>
                <a:latin typeface="Arial" charset="0"/>
                <a:ea typeface="+mn-ea"/>
                <a:cs typeface="+mn-cs"/>
              </a:defRPr>
            </a:lvl1pPr>
            <a:lvl2pPr marL="457200" algn="l" rtl="0" fontAlgn="base">
              <a:lnSpc>
                <a:spcPct val="80000"/>
              </a:lnSpc>
              <a:spcBef>
                <a:spcPct val="20000"/>
              </a:spcBef>
              <a:spcAft>
                <a:spcPct val="0"/>
              </a:spcAft>
              <a:defRPr sz="1600" kern="1200">
                <a:solidFill>
                  <a:schemeClr val="tx1"/>
                </a:solidFill>
                <a:latin typeface="Arial" charset="0"/>
                <a:ea typeface="+mn-ea"/>
                <a:cs typeface="+mn-cs"/>
              </a:defRPr>
            </a:lvl2pPr>
            <a:lvl3pPr marL="914400" algn="l" rtl="0" fontAlgn="base">
              <a:lnSpc>
                <a:spcPct val="80000"/>
              </a:lnSpc>
              <a:spcBef>
                <a:spcPct val="20000"/>
              </a:spcBef>
              <a:spcAft>
                <a:spcPct val="0"/>
              </a:spcAft>
              <a:defRPr sz="1600" kern="1200">
                <a:solidFill>
                  <a:schemeClr val="tx1"/>
                </a:solidFill>
                <a:latin typeface="Arial" charset="0"/>
                <a:ea typeface="+mn-ea"/>
                <a:cs typeface="+mn-cs"/>
              </a:defRPr>
            </a:lvl3pPr>
            <a:lvl4pPr marL="1371600" algn="l" rtl="0" fontAlgn="base">
              <a:lnSpc>
                <a:spcPct val="80000"/>
              </a:lnSpc>
              <a:spcBef>
                <a:spcPct val="20000"/>
              </a:spcBef>
              <a:spcAft>
                <a:spcPct val="0"/>
              </a:spcAft>
              <a:defRPr sz="1600" kern="1200">
                <a:solidFill>
                  <a:schemeClr val="tx1"/>
                </a:solidFill>
                <a:latin typeface="Arial" charset="0"/>
                <a:ea typeface="+mn-ea"/>
                <a:cs typeface="+mn-cs"/>
              </a:defRPr>
            </a:lvl4pPr>
            <a:lvl5pPr marL="1828800" algn="l" rtl="0" fontAlgn="base">
              <a:lnSpc>
                <a:spcPct val="80000"/>
              </a:lnSpc>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0792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piè di pagina 3"/>
          <p:cNvSpPr>
            <a:spLocks noGrp="1"/>
          </p:cNvSpPr>
          <p:nvPr>
            <p:ph type="ftr" sz="quarter" idx="10"/>
          </p:nvPr>
        </p:nvSpPr>
        <p:spPr>
          <a:noFill/>
        </p:spPr>
        <p:txBody>
          <a:bodyPr/>
          <a:lstStyle>
            <a:lvl1pPr eaLnBrk="0" hangingPunct="0">
              <a:defRPr sz="3200">
                <a:solidFill>
                  <a:schemeClr val="tx1"/>
                </a:solidFill>
                <a:latin typeface="Tahoma" pitchFamily="34" charset="0"/>
              </a:defRPr>
            </a:lvl1pPr>
            <a:lvl2pPr marL="742950" indent="-285750" eaLnBrk="0" hangingPunct="0">
              <a:buChar char="–"/>
              <a:defRPr sz="28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buChar char="–"/>
              <a:defRPr sz="2000">
                <a:solidFill>
                  <a:schemeClr val="tx1"/>
                </a:solidFill>
                <a:latin typeface="Tahoma" pitchFamily="34" charset="0"/>
              </a:defRPr>
            </a:lvl4pPr>
            <a:lvl5pPr marL="2057400" indent="-228600" eaLnBrk="0" hangingPunct="0">
              <a:buChar char="»"/>
              <a:defRPr sz="2000">
                <a:solidFill>
                  <a:schemeClr val="tx1"/>
                </a:solidFill>
                <a:latin typeface="Tahoma" pitchFamily="34" charset="0"/>
              </a:defRPr>
            </a:lvl5pPr>
            <a:lvl6pPr marL="2514600" indent="-228600" eaLnBrk="0" fontAlgn="base" hangingPunct="0">
              <a:spcBef>
                <a:spcPct val="20000"/>
              </a:spcBef>
              <a:spcAft>
                <a:spcPct val="0"/>
              </a:spcAft>
              <a:buChar char="»"/>
              <a:defRPr sz="2000">
                <a:solidFill>
                  <a:schemeClr val="tx1"/>
                </a:solidFill>
                <a:latin typeface="Tahoma" pitchFamily="34" charset="0"/>
              </a:defRPr>
            </a:lvl6pPr>
            <a:lvl7pPr marL="2971800" indent="-228600" eaLnBrk="0" fontAlgn="base" hangingPunct="0">
              <a:spcBef>
                <a:spcPct val="20000"/>
              </a:spcBef>
              <a:spcAft>
                <a:spcPct val="0"/>
              </a:spcAft>
              <a:buChar char="»"/>
              <a:defRPr sz="2000">
                <a:solidFill>
                  <a:schemeClr val="tx1"/>
                </a:solidFill>
                <a:latin typeface="Tahoma" pitchFamily="34" charset="0"/>
              </a:defRPr>
            </a:lvl7pPr>
            <a:lvl8pPr marL="3429000" indent="-228600" eaLnBrk="0" fontAlgn="base" hangingPunct="0">
              <a:spcBef>
                <a:spcPct val="20000"/>
              </a:spcBef>
              <a:spcAft>
                <a:spcPct val="0"/>
              </a:spcAft>
              <a:buChar char="»"/>
              <a:defRPr sz="2000">
                <a:solidFill>
                  <a:schemeClr val="tx1"/>
                </a:solidFill>
                <a:latin typeface="Tahoma" pitchFamily="34" charset="0"/>
              </a:defRPr>
            </a:lvl8pPr>
            <a:lvl9pPr marL="3886200" indent="-228600" eaLnBrk="0" fontAlgn="base" hangingPunct="0">
              <a:spcBef>
                <a:spcPct val="20000"/>
              </a:spcBef>
              <a:spcAft>
                <a:spcPct val="0"/>
              </a:spcAft>
              <a:buChar char="»"/>
              <a:defRPr sz="2000">
                <a:solidFill>
                  <a:schemeClr val="tx1"/>
                </a:solidFill>
                <a:latin typeface="Tahoma" pitchFamily="34" charset="0"/>
              </a:defRPr>
            </a:lvl9pPr>
          </a:lstStyle>
          <a:p>
            <a:pPr eaLnBrk="1" hangingPunct="1"/>
            <a:r>
              <a:rPr lang="en-US" altLang="it-IT" sz="800" smtClean="0">
                <a:latin typeface="Arial" charset="0"/>
              </a:rPr>
              <a:t>Reproduction, transfer, distribution of part or all of the contents in this document in any form without prior written permission of  CAEN S.p.A. is prohibited </a:t>
            </a:r>
          </a:p>
          <a:p>
            <a:pPr eaLnBrk="1" hangingPunct="1"/>
            <a:endParaRPr lang="it-IT" altLang="it-IT" sz="800" smtClean="0">
              <a:latin typeface="Arial" charset="0"/>
            </a:endParaRPr>
          </a:p>
        </p:txBody>
      </p:sp>
      <p:sp>
        <p:nvSpPr>
          <p:cNvPr id="8195" name="Rectangle 2"/>
          <p:cNvSpPr>
            <a:spLocks noGrp="1" noChangeArrowheads="1"/>
          </p:cNvSpPr>
          <p:nvPr>
            <p:ph type="title"/>
          </p:nvPr>
        </p:nvSpPr>
        <p:spPr>
          <a:xfrm>
            <a:off x="3071664" y="1052736"/>
            <a:ext cx="9183141" cy="868363"/>
          </a:xfrm>
        </p:spPr>
        <p:txBody>
          <a:bodyPr/>
          <a:lstStyle/>
          <a:p>
            <a:pPr eaLnBrk="1" hangingPunct="1"/>
            <a:r>
              <a:rPr lang="it-IT" altLang="it-IT" dirty="0" smtClean="0">
                <a:solidFill>
                  <a:schemeClr val="tx1"/>
                </a:solidFill>
              </a:rPr>
              <a:t>The EASY </a:t>
            </a:r>
            <a:r>
              <a:rPr lang="it-IT" altLang="it-IT" dirty="0" smtClean="0">
                <a:solidFill>
                  <a:schemeClr val="tx1"/>
                </a:solidFill>
              </a:rPr>
              <a:t>System for LHC (CERN)</a:t>
            </a:r>
            <a:endParaRPr lang="it-IT" altLang="it-IT" dirty="0" smtClean="0">
              <a:solidFill>
                <a:schemeClr val="tx1"/>
              </a:solidFill>
            </a:endParaRPr>
          </a:p>
        </p:txBody>
      </p:sp>
      <p:sp>
        <p:nvSpPr>
          <p:cNvPr id="414723" name="Rectangle 3"/>
          <p:cNvSpPr>
            <a:spLocks noGrp="1" noChangeArrowheads="1"/>
          </p:cNvSpPr>
          <p:nvPr>
            <p:ph type="body" idx="1"/>
          </p:nvPr>
        </p:nvSpPr>
        <p:spPr>
          <a:xfrm>
            <a:off x="3071664" y="1817687"/>
            <a:ext cx="9120336" cy="5040313"/>
          </a:xfrm>
        </p:spPr>
        <p:txBody>
          <a:bodyPr/>
          <a:lstStyle/>
          <a:p>
            <a:pPr eaLnBrk="1" hangingPunct="1">
              <a:lnSpc>
                <a:spcPct val="80000"/>
              </a:lnSpc>
            </a:pPr>
            <a:r>
              <a:rPr lang="en-US" altLang="it-IT" sz="2000" dirty="0" smtClean="0"/>
              <a:t>The EASY system is thus the end product of a long period of research, and we can say that CAEN was the only company willing to invest heavily in this particular area</a:t>
            </a:r>
            <a:endParaRPr lang="it-IT" altLang="it-IT" sz="2000" dirty="0" smtClean="0"/>
          </a:p>
          <a:p>
            <a:pPr eaLnBrk="1" hangingPunct="1">
              <a:lnSpc>
                <a:spcPct val="80000"/>
              </a:lnSpc>
            </a:pPr>
            <a:r>
              <a:rPr lang="en-US" altLang="it-IT" sz="2000" dirty="0" smtClean="0"/>
              <a:t>The EASY system has proved successful, and has been adopted in a large extent, especially in Atlas and CMS</a:t>
            </a:r>
            <a:endParaRPr lang="it-IT" altLang="it-IT" sz="2000" dirty="0" smtClean="0"/>
          </a:p>
          <a:p>
            <a:pPr eaLnBrk="1" hangingPunct="1">
              <a:lnSpc>
                <a:spcPct val="80000"/>
              </a:lnSpc>
            </a:pPr>
            <a:r>
              <a:rPr lang="en-US" altLang="it-IT" sz="2000" dirty="0" smtClean="0"/>
              <a:t>The ability to manage LV modules also allowed the company to expand its offerings beyond traditional HV power </a:t>
            </a:r>
            <a:r>
              <a:rPr lang="en-US" altLang="it-IT" sz="2000" dirty="0" smtClean="0"/>
              <a:t>supplies</a:t>
            </a:r>
          </a:p>
          <a:p>
            <a:pPr marL="0" indent="0" eaLnBrk="1" hangingPunct="1">
              <a:lnSpc>
                <a:spcPct val="80000"/>
              </a:lnSpc>
              <a:buNone/>
            </a:pPr>
            <a:r>
              <a:rPr lang="en-US" altLang="it-IT" sz="2000" b="1" dirty="0" smtClean="0"/>
              <a:t>                                              Main EASY System features</a:t>
            </a:r>
          </a:p>
          <a:p>
            <a:pPr>
              <a:tabLst>
                <a:tab pos="3340100" algn="l"/>
              </a:tabLst>
            </a:pPr>
            <a:r>
              <a:rPr lang="en-GB" altLang="it-IT" sz="2000" dirty="0"/>
              <a:t>21 slots per crate</a:t>
            </a:r>
          </a:p>
          <a:p>
            <a:pPr>
              <a:tabLst>
                <a:tab pos="3340100" algn="l"/>
              </a:tabLst>
            </a:pPr>
            <a:r>
              <a:rPr lang="en-GB" altLang="it-IT" sz="2000" dirty="0"/>
              <a:t>3 kW Maximum Output Power</a:t>
            </a:r>
          </a:p>
          <a:p>
            <a:pPr>
              <a:tabLst>
                <a:tab pos="3340100" algn="l"/>
              </a:tabLst>
            </a:pPr>
            <a:r>
              <a:rPr lang="en-GB" altLang="it-IT" sz="2000" dirty="0"/>
              <a:t>Magnetic field tolerance: 5 </a:t>
            </a:r>
            <a:r>
              <a:rPr lang="en-GB" altLang="it-IT" sz="2000" dirty="0" err="1"/>
              <a:t>kGauss</a:t>
            </a:r>
            <a:endParaRPr lang="en-GB" altLang="it-IT" sz="2000" dirty="0"/>
          </a:p>
          <a:p>
            <a:pPr>
              <a:tabLst>
                <a:tab pos="3340100" algn="l"/>
              </a:tabLst>
            </a:pPr>
            <a:r>
              <a:rPr lang="en-GB" altLang="it-IT" sz="2000" dirty="0"/>
              <a:t>Radiation tolerance</a:t>
            </a:r>
            <a:r>
              <a:rPr lang="it-IT" altLang="it-IT" sz="2000" dirty="0"/>
              <a:t>:	5*1010 p/cm2  TD</a:t>
            </a:r>
          </a:p>
          <a:p>
            <a:pPr>
              <a:buFontTx/>
              <a:buNone/>
              <a:tabLst>
                <a:tab pos="3340100" algn="l"/>
              </a:tabLst>
            </a:pPr>
            <a:r>
              <a:rPr lang="it-IT" altLang="it-IT" sz="2000" dirty="0"/>
              <a:t>		</a:t>
            </a:r>
            <a:r>
              <a:rPr lang="it-IT" altLang="it-IT" sz="2000" dirty="0" smtClean="0"/>
              <a:t>2*1011 </a:t>
            </a:r>
            <a:r>
              <a:rPr lang="it-IT" altLang="it-IT" sz="2000" dirty="0"/>
              <a:t>n/cm2  TD</a:t>
            </a:r>
          </a:p>
          <a:p>
            <a:pPr>
              <a:buFontTx/>
              <a:buNone/>
              <a:tabLst>
                <a:tab pos="3340100" algn="l"/>
              </a:tabLst>
            </a:pPr>
            <a:r>
              <a:rPr lang="it-IT" altLang="it-IT" sz="2000" dirty="0"/>
              <a:t>		</a:t>
            </a:r>
            <a:r>
              <a:rPr lang="it-IT" altLang="it-IT" sz="2000" dirty="0" smtClean="0"/>
              <a:t>15 </a:t>
            </a:r>
            <a:r>
              <a:rPr lang="it-IT" altLang="it-IT" sz="2000" dirty="0" err="1"/>
              <a:t>kRad</a:t>
            </a:r>
            <a:r>
              <a:rPr lang="it-IT" altLang="it-IT" sz="2000" dirty="0"/>
              <a:t>  TID</a:t>
            </a:r>
            <a:endParaRPr lang="en-GB" altLang="it-IT" sz="2000" dirty="0"/>
          </a:p>
          <a:p>
            <a:pPr eaLnBrk="1" hangingPunct="1">
              <a:lnSpc>
                <a:spcPct val="80000"/>
              </a:lnSpc>
            </a:pPr>
            <a:endParaRPr lang="it-IT" altLang="it-IT" sz="2400" dirty="0" smtClean="0"/>
          </a:p>
        </p:txBody>
      </p:sp>
      <p:pic>
        <p:nvPicPr>
          <p:cNvPr id="5" name="Picture 2" descr="http://www.caen.it/documents/WebPage/attach/architec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280" y="4263265"/>
            <a:ext cx="3554509" cy="2478103"/>
          </a:xfrm>
          <a:prstGeom prst="rect">
            <a:avLst/>
          </a:prstGeom>
          <a:noFill/>
          <a:ln w="22225">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883783"/>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Effect transition="in" filter="blinds(horizontal)">
                                      <p:cBhvr>
                                        <p:cTn id="7" dur="500"/>
                                        <p:tgtEl>
                                          <p:spTgt spid="41472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14723">
                                            <p:txEl>
                                              <p:pRg st="1" end="1"/>
                                            </p:txEl>
                                          </p:spTgt>
                                        </p:tgtEl>
                                        <p:attrNameLst>
                                          <p:attrName>style.visibility</p:attrName>
                                        </p:attrNameLst>
                                      </p:cBhvr>
                                      <p:to>
                                        <p:strVal val="visible"/>
                                      </p:to>
                                    </p:set>
                                    <p:animEffect transition="in" filter="blinds(horizontal)">
                                      <p:cBhvr>
                                        <p:cTn id="10" dur="500"/>
                                        <p:tgtEl>
                                          <p:spTgt spid="41472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14723">
                                            <p:txEl>
                                              <p:pRg st="2" end="2"/>
                                            </p:txEl>
                                          </p:spTgt>
                                        </p:tgtEl>
                                        <p:attrNameLst>
                                          <p:attrName>style.visibility</p:attrName>
                                        </p:attrNameLst>
                                      </p:cBhvr>
                                      <p:to>
                                        <p:strVal val="visible"/>
                                      </p:to>
                                    </p:set>
                                    <p:animEffect transition="in" filter="blinds(horizontal)">
                                      <p:cBhvr>
                                        <p:cTn id="13" dur="500"/>
                                        <p:tgtEl>
                                          <p:spTgt spid="41472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14723">
                                            <p:txEl>
                                              <p:pRg st="3" end="3"/>
                                            </p:txEl>
                                          </p:spTgt>
                                        </p:tgtEl>
                                        <p:attrNameLst>
                                          <p:attrName>style.visibility</p:attrName>
                                        </p:attrNameLst>
                                      </p:cBhvr>
                                      <p:to>
                                        <p:strVal val="visible"/>
                                      </p:to>
                                    </p:set>
                                    <p:animEffect transition="in" filter="blinds(horizontal)">
                                      <p:cBhvr>
                                        <p:cTn id="16" dur="500"/>
                                        <p:tgtEl>
                                          <p:spTgt spid="41472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14723">
                                            <p:txEl>
                                              <p:pRg st="4" end="4"/>
                                            </p:txEl>
                                          </p:spTgt>
                                        </p:tgtEl>
                                        <p:attrNameLst>
                                          <p:attrName>style.visibility</p:attrName>
                                        </p:attrNameLst>
                                      </p:cBhvr>
                                      <p:to>
                                        <p:strVal val="visible"/>
                                      </p:to>
                                    </p:set>
                                    <p:animEffect transition="in" filter="blinds(horizontal)">
                                      <p:cBhvr>
                                        <p:cTn id="19" dur="500"/>
                                        <p:tgtEl>
                                          <p:spTgt spid="41472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14723">
                                            <p:txEl>
                                              <p:pRg st="5" end="5"/>
                                            </p:txEl>
                                          </p:spTgt>
                                        </p:tgtEl>
                                        <p:attrNameLst>
                                          <p:attrName>style.visibility</p:attrName>
                                        </p:attrNameLst>
                                      </p:cBhvr>
                                      <p:to>
                                        <p:strVal val="visible"/>
                                      </p:to>
                                    </p:set>
                                    <p:animEffect transition="in" filter="blinds(horizontal)">
                                      <p:cBhvr>
                                        <p:cTn id="22" dur="500"/>
                                        <p:tgtEl>
                                          <p:spTgt spid="41472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14723">
                                            <p:txEl>
                                              <p:pRg st="6" end="6"/>
                                            </p:txEl>
                                          </p:spTgt>
                                        </p:tgtEl>
                                        <p:attrNameLst>
                                          <p:attrName>style.visibility</p:attrName>
                                        </p:attrNameLst>
                                      </p:cBhvr>
                                      <p:to>
                                        <p:strVal val="visible"/>
                                      </p:to>
                                    </p:set>
                                    <p:animEffect transition="in" filter="blinds(horizontal)">
                                      <p:cBhvr>
                                        <p:cTn id="25" dur="500"/>
                                        <p:tgtEl>
                                          <p:spTgt spid="41472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414723">
                                            <p:txEl>
                                              <p:pRg st="7" end="7"/>
                                            </p:txEl>
                                          </p:spTgt>
                                        </p:tgtEl>
                                        <p:attrNameLst>
                                          <p:attrName>style.visibility</p:attrName>
                                        </p:attrNameLst>
                                      </p:cBhvr>
                                      <p:to>
                                        <p:strVal val="visible"/>
                                      </p:to>
                                    </p:set>
                                    <p:animEffect transition="in" filter="blinds(horizontal)">
                                      <p:cBhvr>
                                        <p:cTn id="28" dur="500"/>
                                        <p:tgtEl>
                                          <p:spTgt spid="414723">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414723">
                                            <p:txEl>
                                              <p:pRg st="8" end="8"/>
                                            </p:txEl>
                                          </p:spTgt>
                                        </p:tgtEl>
                                        <p:attrNameLst>
                                          <p:attrName>style.visibility</p:attrName>
                                        </p:attrNameLst>
                                      </p:cBhvr>
                                      <p:to>
                                        <p:strVal val="visible"/>
                                      </p:to>
                                    </p:set>
                                    <p:animEffect transition="in" filter="blinds(horizontal)">
                                      <p:cBhvr>
                                        <p:cTn id="31" dur="500"/>
                                        <p:tgtEl>
                                          <p:spTgt spid="414723">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414723">
                                            <p:txEl>
                                              <p:pRg st="9" end="9"/>
                                            </p:txEl>
                                          </p:spTgt>
                                        </p:tgtEl>
                                        <p:attrNameLst>
                                          <p:attrName>style.visibility</p:attrName>
                                        </p:attrNameLst>
                                      </p:cBhvr>
                                      <p:to>
                                        <p:strVal val="visible"/>
                                      </p:to>
                                    </p:set>
                                    <p:animEffect transition="in" filter="blinds(horizontal)">
                                      <p:cBhvr>
                                        <p:cTn id="34" dur="500"/>
                                        <p:tgtEl>
                                          <p:spTgt spid="4147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spcBef>
                <a:spcPct val="0"/>
              </a:spcBef>
              <a:defRPr/>
            </a:pPr>
            <a:r>
              <a:rPr lang="en-US" sz="2400" b="1" dirty="0" smtClean="0">
                <a:solidFill>
                  <a:srgbClr val="44546A"/>
                </a:solidFill>
                <a:latin typeface="Arial Black" pitchFamily="34" charset="0"/>
              </a:rPr>
              <a:t>ZLE/DAW firmware for x725/x730</a:t>
            </a:r>
            <a:endParaRPr lang="en-US" sz="2400" b="1" dirty="0">
              <a:solidFill>
                <a:srgbClr val="44546A"/>
              </a:solidFill>
              <a:latin typeface="Arial Black" pitchFamily="34" charset="0"/>
            </a:endParaRPr>
          </a:p>
        </p:txBody>
      </p:sp>
      <p:sp>
        <p:nvSpPr>
          <p:cNvPr id="63" name="Rettangolo 62"/>
          <p:cNvSpPr/>
          <p:nvPr/>
        </p:nvSpPr>
        <p:spPr>
          <a:xfrm>
            <a:off x="270292" y="764706"/>
            <a:ext cx="11514341" cy="5709255"/>
          </a:xfrm>
          <a:prstGeom prst="rect">
            <a:avLst/>
          </a:prstGeom>
          <a:effectLst>
            <a:glow rad="673100">
              <a:schemeClr val="accent1">
                <a:alpha val="40000"/>
              </a:schemeClr>
            </a:glow>
            <a:softEdge rad="596900"/>
          </a:effectLst>
        </p:spPr>
        <p:txBody>
          <a:bodyPr wrap="square">
            <a:spAutoFit/>
          </a:bodyPr>
          <a:lstStyle/>
          <a:p>
            <a:pPr>
              <a:spcAft>
                <a:spcPts val="600"/>
              </a:spcAft>
            </a:pPr>
            <a:r>
              <a:rPr lang="en-US" sz="2000" b="1" dirty="0" smtClean="0">
                <a:solidFill>
                  <a:prstClr val="black"/>
                </a:solidFill>
              </a:rPr>
              <a:t>ZLE</a:t>
            </a:r>
          </a:p>
          <a:p>
            <a:pPr marL="342900" indent="-342900">
              <a:spcAft>
                <a:spcPts val="600"/>
              </a:spcAft>
              <a:buFont typeface="Arial" panose="020B0604020202020204" pitchFamily="34" charset="0"/>
              <a:buChar char="•"/>
            </a:pPr>
            <a:r>
              <a:rPr lang="en-US" sz="2000" dirty="0" smtClean="0">
                <a:solidFill>
                  <a:prstClr val="black"/>
                </a:solidFill>
              </a:rPr>
              <a:t>Raw Waveform acquisition with zero suppression: extraction of chunks from a fixed size window</a:t>
            </a:r>
          </a:p>
          <a:p>
            <a:pPr marL="342900" indent="-342900">
              <a:spcAft>
                <a:spcPts val="600"/>
              </a:spcAft>
              <a:buFont typeface="Arial" panose="020B0604020202020204" pitchFamily="34" charset="0"/>
              <a:buChar char="•"/>
            </a:pPr>
            <a:r>
              <a:rPr lang="en-US" sz="2000" b="1" dirty="0" smtClean="0">
                <a:solidFill>
                  <a:prstClr val="black"/>
                </a:solidFill>
              </a:rPr>
              <a:t>Common trigger</a:t>
            </a:r>
            <a:r>
              <a:rPr lang="en-US" sz="2000" dirty="0" smtClean="0">
                <a:solidFill>
                  <a:prstClr val="black"/>
                </a:solidFill>
              </a:rPr>
              <a:t> (simultaneous acquisition on all channels)</a:t>
            </a:r>
          </a:p>
          <a:p>
            <a:pPr marL="342900" indent="-342900">
              <a:spcAft>
                <a:spcPts val="600"/>
              </a:spcAft>
              <a:buFont typeface="Arial" panose="020B0604020202020204" pitchFamily="34" charset="0"/>
              <a:buChar char="•"/>
            </a:pPr>
            <a:r>
              <a:rPr lang="en-US" sz="2000" dirty="0" smtClean="0">
                <a:solidFill>
                  <a:prstClr val="black"/>
                </a:solidFill>
              </a:rPr>
              <a:t>Channel self-triggers (digital discriminators) can generate the common trigger (masked OR)</a:t>
            </a:r>
          </a:p>
          <a:p>
            <a:pPr marL="342900" indent="-342900">
              <a:spcAft>
                <a:spcPts val="600"/>
              </a:spcAft>
              <a:buFont typeface="Arial" panose="020B0604020202020204" pitchFamily="34" charset="0"/>
              <a:buChar char="•"/>
            </a:pPr>
            <a:r>
              <a:rPr lang="en-US" sz="2000" dirty="0" smtClean="0">
                <a:solidFill>
                  <a:prstClr val="black"/>
                </a:solidFill>
              </a:rPr>
              <a:t>Baseline subtraction</a:t>
            </a:r>
          </a:p>
          <a:p>
            <a:pPr marL="342900" indent="-342900">
              <a:spcAft>
                <a:spcPts val="600"/>
              </a:spcAft>
              <a:buFont typeface="Arial" panose="020B0604020202020204" pitchFamily="34" charset="0"/>
              <a:buChar char="•"/>
            </a:pPr>
            <a:r>
              <a:rPr lang="en-US" sz="2000" dirty="0" smtClean="0">
                <a:solidFill>
                  <a:prstClr val="black"/>
                </a:solidFill>
              </a:rPr>
              <a:t>Max 16/32 µs acquisition window for x730/x725 respectively</a:t>
            </a:r>
          </a:p>
          <a:p>
            <a:pPr marL="342900" indent="-342900">
              <a:spcAft>
                <a:spcPts val="600"/>
              </a:spcAft>
              <a:buFont typeface="Arial" panose="020B0604020202020204" pitchFamily="34" charset="0"/>
              <a:buChar char="•"/>
            </a:pPr>
            <a:r>
              <a:rPr lang="en-US" sz="2000" dirty="0" smtClean="0">
                <a:solidFill>
                  <a:prstClr val="black"/>
                </a:solidFill>
              </a:rPr>
              <a:t>Separate thresholds for trigger and ZS: typically high threshold for triggering (well above noise, to prevent false triggering), lower threshold for zero suppression (to acquire small pulses at the noise level)</a:t>
            </a:r>
          </a:p>
          <a:p>
            <a:pPr marL="342900" indent="-342900">
              <a:spcAft>
                <a:spcPts val="600"/>
              </a:spcAft>
              <a:buFont typeface="Arial" panose="020B0604020202020204" pitchFamily="34" charset="0"/>
              <a:buChar char="•"/>
            </a:pPr>
            <a:r>
              <a:rPr lang="en-US" sz="2000" dirty="0" smtClean="0">
                <a:solidFill>
                  <a:prstClr val="black"/>
                </a:solidFill>
              </a:rPr>
              <a:t>Event Building in HW (1 trigger =&gt; N channels)</a:t>
            </a:r>
          </a:p>
          <a:p>
            <a:pPr>
              <a:spcAft>
                <a:spcPts val="600"/>
              </a:spcAft>
            </a:pPr>
            <a:r>
              <a:rPr lang="en-US" sz="2000" b="1" dirty="0" smtClean="0">
                <a:solidFill>
                  <a:prstClr val="black"/>
                </a:solidFill>
              </a:rPr>
              <a:t>DAW</a:t>
            </a:r>
          </a:p>
          <a:p>
            <a:pPr marL="342900" indent="-342900">
              <a:spcAft>
                <a:spcPts val="600"/>
              </a:spcAft>
              <a:buFont typeface="Arial" panose="020B0604020202020204" pitchFamily="34" charset="0"/>
              <a:buChar char="•"/>
            </a:pPr>
            <a:r>
              <a:rPr lang="en-US" sz="2000" dirty="0">
                <a:solidFill>
                  <a:prstClr val="black"/>
                </a:solidFill>
              </a:rPr>
              <a:t>Raw Waveform acquisition with </a:t>
            </a:r>
            <a:r>
              <a:rPr lang="en-US" sz="2000" b="1" dirty="0">
                <a:solidFill>
                  <a:prstClr val="black"/>
                </a:solidFill>
              </a:rPr>
              <a:t>independent self-triggering </a:t>
            </a:r>
            <a:r>
              <a:rPr lang="en-US" sz="2000" dirty="0">
                <a:solidFill>
                  <a:prstClr val="black"/>
                </a:solidFill>
              </a:rPr>
              <a:t>channels</a:t>
            </a:r>
          </a:p>
          <a:p>
            <a:pPr marL="342900" indent="-342900">
              <a:spcAft>
                <a:spcPts val="600"/>
              </a:spcAft>
              <a:buFont typeface="Arial" panose="020B0604020202020204" pitchFamily="34" charset="0"/>
              <a:buChar char="•"/>
            </a:pPr>
            <a:r>
              <a:rPr lang="en-US" sz="2000" dirty="0">
                <a:solidFill>
                  <a:prstClr val="black"/>
                </a:solidFill>
              </a:rPr>
              <a:t>Acquisition window dynamically adapted to the pulse width</a:t>
            </a:r>
          </a:p>
          <a:p>
            <a:pPr marL="342900" indent="-342900">
              <a:spcAft>
                <a:spcPts val="600"/>
              </a:spcAft>
              <a:buFont typeface="Arial" panose="020B0604020202020204" pitchFamily="34" charset="0"/>
              <a:buChar char="•"/>
            </a:pPr>
            <a:r>
              <a:rPr lang="en-US" sz="2000" dirty="0">
                <a:solidFill>
                  <a:prstClr val="black"/>
                </a:solidFill>
              </a:rPr>
              <a:t>Baseline </a:t>
            </a:r>
            <a:r>
              <a:rPr lang="en-US" sz="2000" dirty="0" smtClean="0">
                <a:solidFill>
                  <a:prstClr val="black"/>
                </a:solidFill>
              </a:rPr>
              <a:t>subtraction</a:t>
            </a:r>
          </a:p>
          <a:p>
            <a:pPr marL="342900" indent="-342900">
              <a:spcAft>
                <a:spcPts val="600"/>
              </a:spcAft>
              <a:buFont typeface="Arial" panose="020B0604020202020204" pitchFamily="34" charset="0"/>
              <a:buChar char="•"/>
            </a:pPr>
            <a:r>
              <a:rPr lang="en-US" sz="2000" dirty="0" smtClean="0">
                <a:solidFill>
                  <a:prstClr val="black"/>
                </a:solidFill>
              </a:rPr>
              <a:t>“Unlimited” acquisition window</a:t>
            </a:r>
          </a:p>
          <a:p>
            <a:pPr marL="342900" indent="-342900">
              <a:spcAft>
                <a:spcPts val="600"/>
              </a:spcAft>
              <a:buFont typeface="Arial" panose="020B0604020202020204" pitchFamily="34" charset="0"/>
              <a:buChar char="•"/>
            </a:pPr>
            <a:r>
              <a:rPr lang="en-US" sz="2000" dirty="0" smtClean="0">
                <a:solidFill>
                  <a:prstClr val="black"/>
                </a:solidFill>
              </a:rPr>
              <a:t>Event Building in SW by time stamp sorting</a:t>
            </a:r>
          </a:p>
        </p:txBody>
      </p:sp>
      <p:sp>
        <p:nvSpPr>
          <p:cNvPr id="4"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800" i="1" smtClean="0">
                <a:solidFill>
                  <a:srgbClr val="000000"/>
                </a:solidFill>
                <a:latin typeface="Arial" charset="0"/>
              </a:rPr>
              <a:t>Reproduction, transfer, distribution of part or all of the contents in this document in any form without prior written permission of  CAEN S.p.A. is prohibited </a:t>
            </a:r>
          </a:p>
          <a:p>
            <a:pPr algn="ctr" fontAlgn="base">
              <a:spcBef>
                <a:spcPct val="0"/>
              </a:spcBef>
              <a:spcAft>
                <a:spcPct val="0"/>
              </a:spcAft>
              <a:defRPr/>
            </a:pPr>
            <a:endParaRPr lang="en-US" sz="800" i="1">
              <a:solidFill>
                <a:srgbClr val="000000"/>
              </a:solidFill>
              <a:latin typeface="Arial" charset="0"/>
            </a:endParaRPr>
          </a:p>
        </p:txBody>
      </p:sp>
    </p:spTree>
    <p:extLst>
      <p:ext uri="{BB962C8B-B14F-4D97-AF65-F5344CB8AC3E}">
        <p14:creationId xmlns:p14="http://schemas.microsoft.com/office/powerpoint/2010/main" val="42318932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spcBef>
                <a:spcPct val="0"/>
              </a:spcBef>
              <a:defRPr/>
            </a:pPr>
            <a:r>
              <a:rPr lang="en-US" sz="2400" b="1" dirty="0" smtClean="0">
                <a:solidFill>
                  <a:srgbClr val="44546A"/>
                </a:solidFill>
                <a:latin typeface="Arial Black" pitchFamily="34" charset="0"/>
              </a:rPr>
              <a:t>STD firmware</a:t>
            </a:r>
            <a:endParaRPr lang="en-US" sz="2400" b="1" dirty="0">
              <a:solidFill>
                <a:srgbClr val="44546A"/>
              </a:solidFill>
              <a:latin typeface="Arial Black" pitchFamily="34"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49" y="980728"/>
            <a:ext cx="9039225"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ttore 2 8"/>
          <p:cNvCxnSpPr/>
          <p:nvPr/>
        </p:nvCxnSpPr>
        <p:spPr>
          <a:xfrm flipH="1">
            <a:off x="10272465" y="4599130"/>
            <a:ext cx="108012" cy="1980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Rettangolo 9"/>
          <p:cNvSpPr/>
          <p:nvPr/>
        </p:nvSpPr>
        <p:spPr>
          <a:xfrm>
            <a:off x="10351412" y="4129916"/>
            <a:ext cx="1073181" cy="523220"/>
          </a:xfrm>
          <a:prstGeom prst="rect">
            <a:avLst/>
          </a:prstGeom>
          <a:effectLst>
            <a:glow rad="673100">
              <a:schemeClr val="accent1">
                <a:alpha val="40000"/>
              </a:schemeClr>
            </a:glow>
            <a:softEdge rad="596900"/>
          </a:effectLst>
        </p:spPr>
        <p:txBody>
          <a:bodyPr wrap="square">
            <a:spAutoFit/>
          </a:bodyPr>
          <a:lstStyle/>
          <a:p>
            <a:r>
              <a:rPr lang="en-US" sz="1400" b="1" dirty="0" smtClean="0">
                <a:solidFill>
                  <a:prstClr val="black"/>
                </a:solidFill>
              </a:rPr>
              <a:t>Incomplete</a:t>
            </a:r>
          </a:p>
          <a:p>
            <a:r>
              <a:rPr lang="en-US" sz="1400" b="1" dirty="0" smtClean="0">
                <a:solidFill>
                  <a:prstClr val="black"/>
                </a:solidFill>
              </a:rPr>
              <a:t>Pulse</a:t>
            </a:r>
          </a:p>
        </p:txBody>
      </p:sp>
      <p:sp>
        <p:nvSpPr>
          <p:cNvPr id="11" name="Rettangolo 10"/>
          <p:cNvSpPr/>
          <p:nvPr/>
        </p:nvSpPr>
        <p:spPr>
          <a:xfrm>
            <a:off x="10272464" y="3429000"/>
            <a:ext cx="1073181" cy="523220"/>
          </a:xfrm>
          <a:prstGeom prst="rect">
            <a:avLst/>
          </a:prstGeom>
          <a:effectLst>
            <a:glow rad="673100">
              <a:schemeClr val="accent1">
                <a:alpha val="40000"/>
              </a:schemeClr>
            </a:glow>
            <a:softEdge rad="596900"/>
          </a:effectLst>
        </p:spPr>
        <p:txBody>
          <a:bodyPr wrap="square">
            <a:spAutoFit/>
          </a:bodyPr>
          <a:lstStyle/>
          <a:p>
            <a:r>
              <a:rPr lang="en-US" sz="1400" b="1" dirty="0" smtClean="0">
                <a:solidFill>
                  <a:prstClr val="black"/>
                </a:solidFill>
              </a:rPr>
              <a:t>Empty Channel</a:t>
            </a:r>
          </a:p>
        </p:txBody>
      </p:sp>
      <p:cxnSp>
        <p:nvCxnSpPr>
          <p:cNvPr id="12" name="Connettore 2 11"/>
          <p:cNvCxnSpPr/>
          <p:nvPr/>
        </p:nvCxnSpPr>
        <p:spPr>
          <a:xfrm flipH="1">
            <a:off x="10218459" y="3908779"/>
            <a:ext cx="108012" cy="1980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800" i="1" smtClean="0">
                <a:solidFill>
                  <a:srgbClr val="000000"/>
                </a:solidFill>
                <a:latin typeface="Arial" charset="0"/>
              </a:rPr>
              <a:t>Reproduction, transfer, distribution of part or all of the contents in this document in any form without prior written permission of  CAEN S.p.A. is prohibited </a:t>
            </a:r>
          </a:p>
          <a:p>
            <a:pPr algn="ctr" fontAlgn="base">
              <a:spcBef>
                <a:spcPct val="0"/>
              </a:spcBef>
              <a:spcAft>
                <a:spcPct val="0"/>
              </a:spcAft>
              <a:defRPr/>
            </a:pPr>
            <a:endParaRPr lang="en-US" sz="800" i="1">
              <a:solidFill>
                <a:srgbClr val="000000"/>
              </a:solidFill>
              <a:latin typeface="Arial" charset="0"/>
            </a:endParaRPr>
          </a:p>
        </p:txBody>
      </p:sp>
    </p:spTree>
    <p:extLst>
      <p:ext uri="{BB962C8B-B14F-4D97-AF65-F5344CB8AC3E}">
        <p14:creationId xmlns:p14="http://schemas.microsoft.com/office/powerpoint/2010/main" val="37837729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spcBef>
                <a:spcPct val="0"/>
              </a:spcBef>
              <a:defRPr/>
            </a:pPr>
            <a:r>
              <a:rPr lang="en-US" sz="2400" b="1" dirty="0" smtClean="0">
                <a:solidFill>
                  <a:srgbClr val="44546A"/>
                </a:solidFill>
                <a:latin typeface="Arial Black" pitchFamily="34" charset="0"/>
              </a:rPr>
              <a:t>ZLE firmware</a:t>
            </a:r>
            <a:endParaRPr lang="en-US" sz="2400" b="1" dirty="0">
              <a:solidFill>
                <a:srgbClr val="44546A"/>
              </a:solidFill>
              <a:latin typeface="Arial Black" pitchFamily="34" charset="0"/>
            </a:endParaRPr>
          </a:p>
        </p:txBody>
      </p:sp>
      <p:cxnSp>
        <p:nvCxnSpPr>
          <p:cNvPr id="3" name="Connettore 2 2"/>
          <p:cNvCxnSpPr/>
          <p:nvPr/>
        </p:nvCxnSpPr>
        <p:spPr>
          <a:xfrm flipH="1">
            <a:off x="10272464" y="4168244"/>
            <a:ext cx="216024" cy="3960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Rettangolo 8"/>
          <p:cNvSpPr/>
          <p:nvPr/>
        </p:nvSpPr>
        <p:spPr>
          <a:xfrm>
            <a:off x="10482708" y="3645024"/>
            <a:ext cx="1073181" cy="523220"/>
          </a:xfrm>
          <a:prstGeom prst="rect">
            <a:avLst/>
          </a:prstGeom>
          <a:effectLst>
            <a:glow rad="673100">
              <a:schemeClr val="accent1">
                <a:alpha val="40000"/>
              </a:schemeClr>
            </a:glow>
            <a:softEdge rad="596900"/>
          </a:effectLst>
        </p:spPr>
        <p:txBody>
          <a:bodyPr wrap="square">
            <a:spAutoFit/>
          </a:bodyPr>
          <a:lstStyle/>
          <a:p>
            <a:r>
              <a:rPr lang="en-US" sz="1400" b="1" dirty="0" smtClean="0">
                <a:solidFill>
                  <a:prstClr val="black"/>
                </a:solidFill>
              </a:rPr>
              <a:t>Incomplete</a:t>
            </a:r>
          </a:p>
          <a:p>
            <a:r>
              <a:rPr lang="en-US" sz="1400" b="1" dirty="0" smtClean="0">
                <a:solidFill>
                  <a:prstClr val="black"/>
                </a:solidFill>
              </a:rPr>
              <a:t>Pulse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692698"/>
            <a:ext cx="8940165" cy="521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800" i="1" smtClean="0">
                <a:solidFill>
                  <a:srgbClr val="000000"/>
                </a:solidFill>
                <a:latin typeface="Arial" charset="0"/>
              </a:rPr>
              <a:t>Reproduction, transfer, distribution of part or all of the contents in this document in any form without prior written permission of  CAEN S.p.A. is prohibited </a:t>
            </a:r>
          </a:p>
          <a:p>
            <a:pPr algn="ctr" fontAlgn="base">
              <a:spcBef>
                <a:spcPct val="0"/>
              </a:spcBef>
              <a:spcAft>
                <a:spcPct val="0"/>
              </a:spcAft>
              <a:defRPr/>
            </a:pPr>
            <a:endParaRPr lang="en-US" sz="800" i="1">
              <a:solidFill>
                <a:srgbClr val="000000"/>
              </a:solidFill>
              <a:latin typeface="Arial" charset="0"/>
            </a:endParaRPr>
          </a:p>
        </p:txBody>
      </p:sp>
    </p:spTree>
    <p:extLst>
      <p:ext uri="{BB962C8B-B14F-4D97-AF65-F5344CB8AC3E}">
        <p14:creationId xmlns:p14="http://schemas.microsoft.com/office/powerpoint/2010/main" val="36302820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spcBef>
                <a:spcPct val="0"/>
              </a:spcBef>
              <a:defRPr/>
            </a:pPr>
            <a:r>
              <a:rPr lang="en-US" sz="2400" b="1" dirty="0" smtClean="0">
                <a:solidFill>
                  <a:srgbClr val="44546A"/>
                </a:solidFill>
                <a:latin typeface="Arial Black" pitchFamily="34" charset="0"/>
              </a:rPr>
              <a:t>DAW firmware</a:t>
            </a:r>
            <a:endParaRPr lang="en-US" sz="2400" b="1" dirty="0">
              <a:solidFill>
                <a:srgbClr val="44546A"/>
              </a:solidFill>
              <a:latin typeface="Arial Black"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908722"/>
            <a:ext cx="11144251"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2 5"/>
          <p:cNvCxnSpPr/>
          <p:nvPr/>
        </p:nvCxnSpPr>
        <p:spPr>
          <a:xfrm>
            <a:off x="2963653" y="3969060"/>
            <a:ext cx="468052" cy="3828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ttangolo 6"/>
          <p:cNvSpPr/>
          <p:nvPr/>
        </p:nvSpPr>
        <p:spPr>
          <a:xfrm>
            <a:off x="2286516" y="3645024"/>
            <a:ext cx="1073181" cy="523220"/>
          </a:xfrm>
          <a:prstGeom prst="rect">
            <a:avLst/>
          </a:prstGeom>
          <a:effectLst>
            <a:glow rad="673100">
              <a:schemeClr val="accent1">
                <a:alpha val="40000"/>
              </a:schemeClr>
            </a:glow>
            <a:softEdge rad="596900"/>
          </a:effectLst>
        </p:spPr>
        <p:txBody>
          <a:bodyPr wrap="square">
            <a:spAutoFit/>
          </a:bodyPr>
          <a:lstStyle/>
          <a:p>
            <a:r>
              <a:rPr lang="en-US" sz="1400" b="1" dirty="0" smtClean="0">
                <a:solidFill>
                  <a:prstClr val="black"/>
                </a:solidFill>
              </a:rPr>
              <a:t>Missing</a:t>
            </a:r>
          </a:p>
          <a:p>
            <a:r>
              <a:rPr lang="en-US" sz="1400" b="1" dirty="0" smtClean="0">
                <a:solidFill>
                  <a:prstClr val="black"/>
                </a:solidFill>
              </a:rPr>
              <a:t>Pulse</a:t>
            </a:r>
          </a:p>
        </p:txBody>
      </p:sp>
      <p:sp>
        <p:nvSpPr>
          <p:cNvPr id="9"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800" i="1" smtClean="0">
                <a:solidFill>
                  <a:srgbClr val="000000"/>
                </a:solidFill>
                <a:latin typeface="Arial" charset="0"/>
              </a:rPr>
              <a:t>Reproduction, transfer, distribution of part or all of the contents in this document in any form without prior written permission of  CAEN S.p.A. is prohibited </a:t>
            </a:r>
          </a:p>
          <a:p>
            <a:pPr algn="ctr" fontAlgn="base">
              <a:spcBef>
                <a:spcPct val="0"/>
              </a:spcBef>
              <a:spcAft>
                <a:spcPct val="0"/>
              </a:spcAft>
              <a:defRPr/>
            </a:pPr>
            <a:endParaRPr lang="en-US" sz="800" i="1">
              <a:solidFill>
                <a:srgbClr val="000000"/>
              </a:solidFill>
              <a:latin typeface="Arial" charset="0"/>
            </a:endParaRPr>
          </a:p>
        </p:txBody>
      </p:sp>
    </p:spTree>
    <p:extLst>
      <p:ext uri="{BB962C8B-B14F-4D97-AF65-F5344CB8AC3E}">
        <p14:creationId xmlns:p14="http://schemas.microsoft.com/office/powerpoint/2010/main" val="10669948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40" y="836712"/>
            <a:ext cx="10463213" cy="479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spcBef>
                <a:spcPct val="0"/>
              </a:spcBef>
              <a:defRPr/>
            </a:pPr>
            <a:r>
              <a:rPr lang="en-US" sz="2400" b="1" dirty="0" smtClean="0">
                <a:solidFill>
                  <a:srgbClr val="44546A"/>
                </a:solidFill>
                <a:latin typeface="Arial Black" pitchFamily="34" charset="0"/>
              </a:rPr>
              <a:t>DPP firmware</a:t>
            </a:r>
            <a:endParaRPr lang="en-US" sz="2400" b="1" dirty="0">
              <a:solidFill>
                <a:srgbClr val="44546A"/>
              </a:solidFill>
              <a:latin typeface="Arial Black" pitchFamily="34" charset="0"/>
            </a:endParaRPr>
          </a:p>
        </p:txBody>
      </p:sp>
      <p:cxnSp>
        <p:nvCxnSpPr>
          <p:cNvPr id="6" name="Connettore 2 5"/>
          <p:cNvCxnSpPr/>
          <p:nvPr/>
        </p:nvCxnSpPr>
        <p:spPr>
          <a:xfrm>
            <a:off x="2963653" y="4041070"/>
            <a:ext cx="468052" cy="3828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ttangolo 6"/>
          <p:cNvSpPr/>
          <p:nvPr/>
        </p:nvSpPr>
        <p:spPr>
          <a:xfrm>
            <a:off x="2286516" y="3717032"/>
            <a:ext cx="1073181" cy="523220"/>
          </a:xfrm>
          <a:prstGeom prst="rect">
            <a:avLst/>
          </a:prstGeom>
          <a:effectLst>
            <a:glow rad="673100">
              <a:schemeClr val="accent1">
                <a:alpha val="40000"/>
              </a:schemeClr>
            </a:glow>
            <a:softEdge rad="596900"/>
          </a:effectLst>
        </p:spPr>
        <p:txBody>
          <a:bodyPr wrap="square">
            <a:spAutoFit/>
          </a:bodyPr>
          <a:lstStyle/>
          <a:p>
            <a:r>
              <a:rPr lang="en-US" sz="1400" b="1" dirty="0" smtClean="0">
                <a:solidFill>
                  <a:prstClr val="black"/>
                </a:solidFill>
              </a:rPr>
              <a:t>Missing</a:t>
            </a:r>
          </a:p>
          <a:p>
            <a:r>
              <a:rPr lang="en-US" sz="1400" b="1" dirty="0" smtClean="0">
                <a:solidFill>
                  <a:prstClr val="black"/>
                </a:solidFill>
              </a:rPr>
              <a:t>Pulse</a:t>
            </a:r>
          </a:p>
        </p:txBody>
      </p:sp>
      <p:cxnSp>
        <p:nvCxnSpPr>
          <p:cNvPr id="9" name="Connettore 2 8"/>
          <p:cNvCxnSpPr/>
          <p:nvPr/>
        </p:nvCxnSpPr>
        <p:spPr>
          <a:xfrm flipH="1" flipV="1">
            <a:off x="3719736" y="5373216"/>
            <a:ext cx="504056"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Rettangolo 9"/>
          <p:cNvSpPr/>
          <p:nvPr/>
        </p:nvSpPr>
        <p:spPr>
          <a:xfrm>
            <a:off x="4151784" y="5693758"/>
            <a:ext cx="1728192" cy="523220"/>
          </a:xfrm>
          <a:prstGeom prst="rect">
            <a:avLst/>
          </a:prstGeom>
          <a:effectLst>
            <a:glow rad="673100">
              <a:schemeClr val="accent1">
                <a:alpha val="40000"/>
              </a:schemeClr>
            </a:glow>
            <a:softEdge rad="596900"/>
          </a:effectLst>
        </p:spPr>
        <p:txBody>
          <a:bodyPr wrap="square">
            <a:spAutoFit/>
          </a:bodyPr>
          <a:lstStyle/>
          <a:p>
            <a:r>
              <a:rPr lang="en-US" sz="1400" b="1" dirty="0" smtClean="0">
                <a:solidFill>
                  <a:prstClr val="black"/>
                </a:solidFill>
              </a:rPr>
              <a:t>Incomplete Pulse, </a:t>
            </a:r>
            <a:br>
              <a:rPr lang="en-US" sz="1400" b="1" dirty="0" smtClean="0">
                <a:solidFill>
                  <a:prstClr val="black"/>
                </a:solidFill>
              </a:rPr>
            </a:br>
            <a:r>
              <a:rPr lang="en-US" sz="1400" b="1" dirty="0" smtClean="0">
                <a:solidFill>
                  <a:prstClr val="black"/>
                </a:solidFill>
              </a:rPr>
              <a:t>Wrong Energy</a:t>
            </a:r>
          </a:p>
        </p:txBody>
      </p:sp>
      <p:sp>
        <p:nvSpPr>
          <p:cNvPr id="11"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800" i="1" smtClean="0">
                <a:solidFill>
                  <a:srgbClr val="000000"/>
                </a:solidFill>
                <a:latin typeface="Arial" charset="0"/>
              </a:rPr>
              <a:t>Reproduction, transfer, distribution of part or all of the contents in this document in any form without prior written permission of  CAEN S.p.A. is prohibited </a:t>
            </a:r>
          </a:p>
          <a:p>
            <a:pPr algn="ctr" fontAlgn="base">
              <a:spcBef>
                <a:spcPct val="0"/>
              </a:spcBef>
              <a:spcAft>
                <a:spcPct val="0"/>
              </a:spcAft>
              <a:defRPr/>
            </a:pPr>
            <a:endParaRPr lang="en-US" sz="800" i="1">
              <a:solidFill>
                <a:srgbClr val="000000"/>
              </a:solidFill>
              <a:latin typeface="Arial" charset="0"/>
            </a:endParaRPr>
          </a:p>
        </p:txBody>
      </p:sp>
    </p:spTree>
    <p:extLst>
      <p:ext uri="{BB962C8B-B14F-4D97-AF65-F5344CB8AC3E}">
        <p14:creationId xmlns:p14="http://schemas.microsoft.com/office/powerpoint/2010/main" val="16066136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856895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Hexagon: Single/Dual 32k Digital MCA</a:t>
            </a:r>
            <a:endParaRPr lang="en-US" sz="2600" b="1" dirty="0">
              <a:solidFill>
                <a:schemeClr val="tx2"/>
              </a:solidFill>
              <a:latin typeface="Arial Black" pitchFamily="34" charset="0"/>
            </a:endParaRPr>
          </a:p>
        </p:txBody>
      </p:sp>
      <p:grpSp>
        <p:nvGrpSpPr>
          <p:cNvPr id="3" name="Gruppo 2"/>
          <p:cNvGrpSpPr/>
          <p:nvPr/>
        </p:nvGrpSpPr>
        <p:grpSpPr>
          <a:xfrm>
            <a:off x="1575004" y="2929840"/>
            <a:ext cx="8763441" cy="3696134"/>
            <a:chOff x="1575004" y="2929840"/>
            <a:chExt cx="8763441" cy="3696134"/>
          </a:xfrm>
        </p:grpSpPr>
        <p:sp>
          <p:nvSpPr>
            <p:cNvPr id="10" name="Rettangolo 9"/>
            <p:cNvSpPr/>
            <p:nvPr/>
          </p:nvSpPr>
          <p:spPr>
            <a:xfrm>
              <a:off x="1575004" y="4802048"/>
              <a:ext cx="8706941" cy="157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1631504" y="2929840"/>
              <a:ext cx="8706941" cy="157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3" name="Picture 2" descr="chil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4149" y="2929840"/>
              <a:ext cx="8712968" cy="3696134"/>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Rettangolo 63"/>
          <p:cNvSpPr/>
          <p:nvPr/>
        </p:nvSpPr>
        <p:spPr>
          <a:xfrm>
            <a:off x="119336" y="692696"/>
            <a:ext cx="11881320" cy="2139047"/>
          </a:xfrm>
          <a:prstGeom prst="rect">
            <a:avLst/>
          </a:prstGeom>
        </p:spPr>
        <p:txBody>
          <a:bodyPr wrap="square">
            <a:spAutoFit/>
          </a:bodyPr>
          <a:lstStyle/>
          <a:p>
            <a:pPr>
              <a:spcBef>
                <a:spcPts val="600"/>
              </a:spcBef>
            </a:pPr>
            <a:r>
              <a:rPr lang="en-US" dirty="0" smtClean="0"/>
              <a:t>Fully integrated, digital MCA operating in PHA mode (up to 32k), Time stamped List mode, MCS</a:t>
            </a:r>
            <a:r>
              <a:rPr lang="en-US" baseline="30000" dirty="0" smtClean="0"/>
              <a:t>(*)</a:t>
            </a:r>
            <a:r>
              <a:rPr lang="en-US" dirty="0" smtClean="0"/>
              <a:t>, SCA</a:t>
            </a:r>
            <a:r>
              <a:rPr lang="en-US" baseline="30000" dirty="0"/>
              <a:t>(*)</a:t>
            </a:r>
            <a:r>
              <a:rPr lang="en-US" dirty="0" smtClean="0"/>
              <a:t>, Multi-PHA</a:t>
            </a:r>
            <a:r>
              <a:rPr lang="en-US" baseline="30000" dirty="0" smtClean="0"/>
              <a:t>(*)</a:t>
            </a:r>
            <a:r>
              <a:rPr lang="en-US" dirty="0" smtClean="0"/>
              <a:t>.</a:t>
            </a:r>
          </a:p>
          <a:p>
            <a:pPr>
              <a:spcBef>
                <a:spcPts val="600"/>
              </a:spcBef>
            </a:pPr>
            <a:r>
              <a:rPr lang="en-US" dirty="0" smtClean="0"/>
              <a:t>Suitable for </a:t>
            </a:r>
            <a:r>
              <a:rPr lang="en-US" dirty="0" err="1" smtClean="0"/>
              <a:t>HPGe</a:t>
            </a:r>
            <a:r>
              <a:rPr lang="en-US" dirty="0" smtClean="0"/>
              <a:t>, Si, </a:t>
            </a:r>
            <a:r>
              <a:rPr lang="en-US" dirty="0" err="1" smtClean="0"/>
              <a:t>NaI</a:t>
            </a:r>
            <a:r>
              <a:rPr lang="en-US" dirty="0" smtClean="0"/>
              <a:t>, </a:t>
            </a:r>
            <a:r>
              <a:rPr lang="en-US" dirty="0" err="1" smtClean="0"/>
              <a:t>CsI</a:t>
            </a:r>
            <a:r>
              <a:rPr lang="en-US" dirty="0" smtClean="0"/>
              <a:t>, LaBr</a:t>
            </a:r>
            <a:r>
              <a:rPr lang="en-US" baseline="-25000" dirty="0" smtClean="0"/>
              <a:t>3</a:t>
            </a:r>
            <a:r>
              <a:rPr lang="en-US" dirty="0" smtClean="0"/>
              <a:t>,</a:t>
            </a:r>
            <a:r>
              <a:rPr lang="en-US" baseline="-25000" dirty="0" smtClean="0"/>
              <a:t> </a:t>
            </a:r>
            <a:r>
              <a:rPr lang="en-US" dirty="0" err="1" smtClean="0"/>
              <a:t>CdTe</a:t>
            </a:r>
            <a:r>
              <a:rPr lang="en-US" dirty="0" smtClean="0"/>
              <a:t>, CZT and other detectors. Accepts RC and TRP preamps and PMT anode signals.</a:t>
            </a:r>
          </a:p>
          <a:p>
            <a:pPr>
              <a:spcBef>
                <a:spcPts val="600"/>
              </a:spcBef>
            </a:pPr>
            <a:r>
              <a:rPr lang="en-US" dirty="0" smtClean="0"/>
              <a:t>Embedded Linux (ARM) for unattended acquisition, data logging (SDD), user programmable routines (SDK provided).</a:t>
            </a:r>
          </a:p>
          <a:p>
            <a:pPr>
              <a:spcBef>
                <a:spcPts val="600"/>
              </a:spcBef>
            </a:pPr>
            <a:r>
              <a:rPr lang="en-US" dirty="0"/>
              <a:t>Dual range HV: 5kV/20µA (</a:t>
            </a:r>
            <a:r>
              <a:rPr lang="en-US" dirty="0" err="1"/>
              <a:t>HPGe</a:t>
            </a:r>
            <a:r>
              <a:rPr lang="en-US" dirty="0"/>
              <a:t> mode) </a:t>
            </a:r>
            <a:r>
              <a:rPr lang="en-US" dirty="0" smtClean="0"/>
              <a:t>or 2kV/1mA </a:t>
            </a:r>
            <a:r>
              <a:rPr lang="en-US" dirty="0"/>
              <a:t>(PMT mode), </a:t>
            </a:r>
            <a:r>
              <a:rPr lang="en-US" dirty="0" smtClean="0"/>
              <a:t>positive/negative. </a:t>
            </a:r>
            <a:endParaRPr lang="en-US" dirty="0"/>
          </a:p>
          <a:p>
            <a:pPr>
              <a:spcBef>
                <a:spcPts val="600"/>
              </a:spcBef>
            </a:pPr>
            <a:r>
              <a:rPr lang="en-US" dirty="0" smtClean="0"/>
              <a:t>10/100T Ethernet and USB 2.0 interfaces. OLED Display. Configurable digital I/</a:t>
            </a:r>
            <a:r>
              <a:rPr lang="en-US" dirty="0" err="1" smtClean="0"/>
              <a:t>Os</a:t>
            </a:r>
            <a:r>
              <a:rPr lang="en-US" dirty="0"/>
              <a:t> </a:t>
            </a:r>
            <a:r>
              <a:rPr lang="en-US" dirty="0" smtClean="0"/>
              <a:t>and Sync bus.</a:t>
            </a:r>
          </a:p>
          <a:p>
            <a:pPr>
              <a:spcBef>
                <a:spcPts val="600"/>
              </a:spcBef>
            </a:pPr>
            <a:r>
              <a:rPr lang="en-US" dirty="0" smtClean="0"/>
              <a:t>Coincidence and Anti-Coincidence mode (e.g. Anti-Compton or Background Active Shields)</a:t>
            </a:r>
          </a:p>
        </p:txBody>
      </p:sp>
      <p:sp>
        <p:nvSpPr>
          <p:cNvPr id="6" name="Rettangolo 5"/>
          <p:cNvSpPr/>
          <p:nvPr/>
        </p:nvSpPr>
        <p:spPr>
          <a:xfrm>
            <a:off x="10297117" y="6463208"/>
            <a:ext cx="1894883" cy="307777"/>
          </a:xfrm>
          <a:prstGeom prst="rect">
            <a:avLst/>
          </a:prstGeom>
        </p:spPr>
        <p:txBody>
          <a:bodyPr wrap="square">
            <a:spAutoFit/>
          </a:bodyPr>
          <a:lstStyle/>
          <a:p>
            <a:pPr algn="r">
              <a:spcBef>
                <a:spcPts val="600"/>
              </a:spcBef>
            </a:pPr>
            <a:r>
              <a:rPr lang="en-US" sz="1400" dirty="0" smtClean="0"/>
              <a:t>(*) work in progress</a:t>
            </a:r>
          </a:p>
        </p:txBody>
      </p:sp>
      <p:sp>
        <p:nvSpPr>
          <p:cNvPr id="9"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7109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856895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Acquisition Modes</a:t>
            </a:r>
            <a:endParaRPr lang="en-US" sz="2600" b="1" dirty="0">
              <a:solidFill>
                <a:schemeClr val="tx2"/>
              </a:solidFill>
              <a:latin typeface="Arial Black" pitchFamily="34" charset="0"/>
            </a:endParaRPr>
          </a:p>
        </p:txBody>
      </p:sp>
      <p:sp>
        <p:nvSpPr>
          <p:cNvPr id="2" name="Rettangolo 1"/>
          <p:cNvSpPr/>
          <p:nvPr/>
        </p:nvSpPr>
        <p:spPr>
          <a:xfrm>
            <a:off x="263352" y="764704"/>
            <a:ext cx="11449272" cy="5709255"/>
          </a:xfrm>
          <a:prstGeom prst="rect">
            <a:avLst/>
          </a:prstGeom>
        </p:spPr>
        <p:txBody>
          <a:bodyPr wrap="square">
            <a:spAutoFit/>
          </a:bodyPr>
          <a:lstStyle/>
          <a:p>
            <a:pPr marL="342900" indent="-342900">
              <a:spcBef>
                <a:spcPts val="600"/>
              </a:spcBef>
              <a:buFont typeface="Arial" pitchFamily="34" charset="0"/>
              <a:buChar char="•"/>
            </a:pPr>
            <a:r>
              <a:rPr lang="en-US" sz="2000" b="1" dirty="0" smtClean="0"/>
              <a:t>PHA</a:t>
            </a:r>
            <a:r>
              <a:rPr lang="en-US" sz="2000" dirty="0" smtClean="0"/>
              <a:t>: 1k to 32k, 32 bit depth, Start/Stop from SW, external TTL input or </a:t>
            </a:r>
            <a:r>
              <a:rPr lang="en-US" sz="2000" dirty="0" err="1" smtClean="0"/>
              <a:t>SyncBus</a:t>
            </a:r>
            <a:r>
              <a:rPr lang="en-US" sz="2000" dirty="0" smtClean="0"/>
              <a:t> (multiple MCAs)</a:t>
            </a:r>
            <a:endParaRPr lang="en-US" sz="2000" dirty="0"/>
          </a:p>
          <a:p>
            <a:pPr marL="342900" indent="-342900">
              <a:spcBef>
                <a:spcPts val="600"/>
              </a:spcBef>
              <a:buFont typeface="Arial" pitchFamily="34" charset="0"/>
              <a:buChar char="•"/>
            </a:pPr>
            <a:r>
              <a:rPr lang="en-US" sz="2000" dirty="0" smtClean="0"/>
              <a:t>Time stamped </a:t>
            </a:r>
            <a:r>
              <a:rPr lang="en-US" sz="2000" b="1" dirty="0" smtClean="0"/>
              <a:t>List Mode </a:t>
            </a:r>
            <a:r>
              <a:rPr lang="en-US" sz="2000" dirty="0" smtClean="0"/>
              <a:t>(Resolution = 10 ns)</a:t>
            </a:r>
          </a:p>
          <a:p>
            <a:pPr marL="342900" indent="-342900">
              <a:spcBef>
                <a:spcPts val="600"/>
              </a:spcBef>
              <a:buFont typeface="Arial" pitchFamily="34" charset="0"/>
              <a:buChar char="•"/>
            </a:pPr>
            <a:r>
              <a:rPr lang="en-US" sz="2000" b="1" dirty="0" smtClean="0"/>
              <a:t>SCA</a:t>
            </a:r>
            <a:r>
              <a:rPr lang="en-US" sz="2000" baseline="30000" dirty="0"/>
              <a:t>(*)</a:t>
            </a:r>
            <a:r>
              <a:rPr lang="en-US" sz="2000" dirty="0" smtClean="0"/>
              <a:t>: programmable LLD and ULD; can drive TTL outputs, internal readable counters, MCS and Signal Inspector</a:t>
            </a:r>
            <a:endParaRPr lang="en-US" sz="2000" i="1" dirty="0" smtClean="0"/>
          </a:p>
          <a:p>
            <a:pPr marL="342900" indent="-342900">
              <a:spcBef>
                <a:spcPts val="600"/>
              </a:spcBef>
              <a:buFont typeface="Arial" pitchFamily="34" charset="0"/>
              <a:buChar char="•"/>
            </a:pPr>
            <a:r>
              <a:rPr lang="en-US" sz="2000" b="1" dirty="0" smtClean="0"/>
              <a:t>MCS</a:t>
            </a:r>
            <a:r>
              <a:rPr lang="en-US" sz="2000" baseline="30000" dirty="0"/>
              <a:t>(*)</a:t>
            </a:r>
            <a:r>
              <a:rPr lang="en-US" sz="2000" dirty="0" smtClean="0"/>
              <a:t>: counts on Fast Discriminator, SCA or external inputs; programmable Dwell time or external Channel Advance command; Sweep Start command from SW or external input.</a:t>
            </a:r>
          </a:p>
          <a:p>
            <a:pPr marL="342900" indent="-342900">
              <a:spcBef>
                <a:spcPts val="600"/>
              </a:spcBef>
              <a:buFont typeface="Arial" pitchFamily="34" charset="0"/>
              <a:buChar char="•"/>
            </a:pPr>
            <a:r>
              <a:rPr lang="en-US" sz="2000" b="1" dirty="0" smtClean="0"/>
              <a:t>Multi-PHA</a:t>
            </a:r>
            <a:r>
              <a:rPr lang="en-US" sz="2000" baseline="30000" dirty="0" smtClean="0"/>
              <a:t>(*)</a:t>
            </a:r>
            <a:r>
              <a:rPr lang="en-US" sz="2000" dirty="0" smtClean="0"/>
              <a:t>: series of consecutive PHA spectra; SW or external TTL input Spectrum Advance command. No dead-time while switching to a new spectrum</a:t>
            </a:r>
          </a:p>
          <a:p>
            <a:pPr marL="342900" indent="-342900">
              <a:spcBef>
                <a:spcPts val="600"/>
              </a:spcBef>
              <a:buFont typeface="Arial" pitchFamily="34" charset="0"/>
              <a:buChar char="•"/>
            </a:pPr>
            <a:r>
              <a:rPr lang="en-US" sz="2000" b="1" dirty="0" smtClean="0"/>
              <a:t>Coincidence/Anti-Coincidence</a:t>
            </a:r>
            <a:r>
              <a:rPr lang="en-US" sz="2000" dirty="0" smtClean="0"/>
              <a:t>: between 2 channels and/or external NIM/TTL Inputs. Applies to PHA, List Mode, SCA and MCS. Programmable coincidence window. Suitable for Anti-Compton or Background Active Shields with scintillators (e.g. CH0 reads </a:t>
            </a:r>
            <a:r>
              <a:rPr lang="en-US" sz="2000" dirty="0" err="1" smtClean="0"/>
              <a:t>HPGe</a:t>
            </a:r>
            <a:r>
              <a:rPr lang="en-US" sz="2000" dirty="0" smtClean="0"/>
              <a:t>, CH1 reads shield)</a:t>
            </a:r>
          </a:p>
          <a:p>
            <a:pPr marL="342900" indent="-342900">
              <a:spcBef>
                <a:spcPts val="600"/>
              </a:spcBef>
              <a:buFont typeface="Arial" pitchFamily="34" charset="0"/>
              <a:buChar char="•"/>
            </a:pPr>
            <a:r>
              <a:rPr lang="en-US" sz="2000" b="1" dirty="0" smtClean="0"/>
              <a:t>Signal Inspection</a:t>
            </a:r>
            <a:r>
              <a:rPr lang="en-US" sz="2000" dirty="0" smtClean="0"/>
              <a:t>: mixed signal oscilloscope for detector signals, internal filters, control signals and flags; SCA or event driven waveform capture (e.g. see the pulses that generate events in a ROI)</a:t>
            </a:r>
          </a:p>
          <a:p>
            <a:pPr marL="342900" indent="-342900">
              <a:spcBef>
                <a:spcPts val="600"/>
              </a:spcBef>
              <a:buFont typeface="Arial" pitchFamily="34" charset="0"/>
              <a:buChar char="•"/>
            </a:pPr>
            <a:r>
              <a:rPr lang="en-US" sz="2000" dirty="0" smtClean="0"/>
              <a:t>Local </a:t>
            </a:r>
            <a:r>
              <a:rPr lang="en-US" sz="2000" dirty="0"/>
              <a:t>storage </a:t>
            </a:r>
            <a:r>
              <a:rPr lang="en-US" sz="2000" dirty="0" smtClean="0"/>
              <a:t>of spectra and lists on </a:t>
            </a:r>
            <a:r>
              <a:rPr lang="en-US" sz="2000" dirty="0"/>
              <a:t>SDD for unattended </a:t>
            </a:r>
            <a:r>
              <a:rPr lang="en-US" sz="2000" dirty="0" smtClean="0"/>
              <a:t>mode (no need of external PC control)</a:t>
            </a:r>
            <a:endParaRPr lang="en-US" sz="2000" dirty="0"/>
          </a:p>
          <a:p>
            <a:pPr marL="342900" indent="-342900">
              <a:spcBef>
                <a:spcPts val="600"/>
              </a:spcBef>
              <a:buFont typeface="Arial" pitchFamily="34" charset="0"/>
              <a:buChar char="•"/>
            </a:pPr>
            <a:endParaRPr lang="en-US" sz="2000" dirty="0" smtClean="0"/>
          </a:p>
          <a:p>
            <a:pPr>
              <a:spcBef>
                <a:spcPts val="600"/>
              </a:spcBef>
            </a:pPr>
            <a:endParaRPr lang="en-US" sz="2000" dirty="0"/>
          </a:p>
        </p:txBody>
      </p:sp>
      <p:sp>
        <p:nvSpPr>
          <p:cNvPr id="4" name="Rettangolo 3"/>
          <p:cNvSpPr/>
          <p:nvPr/>
        </p:nvSpPr>
        <p:spPr>
          <a:xfrm>
            <a:off x="10297117" y="6463208"/>
            <a:ext cx="1894883" cy="307777"/>
          </a:xfrm>
          <a:prstGeom prst="rect">
            <a:avLst/>
          </a:prstGeom>
        </p:spPr>
        <p:txBody>
          <a:bodyPr wrap="square">
            <a:spAutoFit/>
          </a:bodyPr>
          <a:lstStyle/>
          <a:p>
            <a:pPr algn="r">
              <a:spcBef>
                <a:spcPts val="600"/>
              </a:spcBef>
            </a:pPr>
            <a:r>
              <a:rPr lang="en-US" sz="1400" dirty="0" smtClean="0"/>
              <a:t>(*) work in progress</a:t>
            </a:r>
          </a:p>
        </p:txBody>
      </p:sp>
      <p:sp>
        <p:nvSpPr>
          <p:cNvPr id="5"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70249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856895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ADC</a:t>
            </a:r>
            <a:endParaRPr lang="en-US" sz="2600" b="1" dirty="0">
              <a:solidFill>
                <a:schemeClr val="tx2"/>
              </a:solidFill>
              <a:latin typeface="Arial Black" pitchFamily="34" charset="0"/>
            </a:endParaRPr>
          </a:p>
        </p:txBody>
      </p:sp>
      <p:sp>
        <p:nvSpPr>
          <p:cNvPr id="2" name="Rettangolo 1"/>
          <p:cNvSpPr/>
          <p:nvPr/>
        </p:nvSpPr>
        <p:spPr>
          <a:xfrm>
            <a:off x="263352" y="620688"/>
            <a:ext cx="11449272" cy="6093976"/>
          </a:xfrm>
          <a:prstGeom prst="rect">
            <a:avLst/>
          </a:prstGeom>
        </p:spPr>
        <p:txBody>
          <a:bodyPr wrap="square">
            <a:spAutoFit/>
          </a:bodyPr>
          <a:lstStyle/>
          <a:p>
            <a:pPr marL="342900" indent="-342900">
              <a:spcBef>
                <a:spcPts val="600"/>
              </a:spcBef>
              <a:buFont typeface="Arial" pitchFamily="34" charset="0"/>
              <a:buChar char="•"/>
            </a:pPr>
            <a:r>
              <a:rPr lang="en-US" sz="2000" dirty="0" smtClean="0"/>
              <a:t>Input Connector: BNC (~600 ohm)</a:t>
            </a:r>
          </a:p>
          <a:p>
            <a:pPr marL="342900" indent="-342900">
              <a:spcBef>
                <a:spcPts val="600"/>
              </a:spcBef>
              <a:buFont typeface="Arial" pitchFamily="34" charset="0"/>
              <a:buChar char="•"/>
            </a:pPr>
            <a:r>
              <a:rPr lang="en-US" sz="2000" dirty="0" smtClean="0"/>
              <a:t>Coupling: DC or AC with three differentiation time constants (5, 12, 30 µs)</a:t>
            </a:r>
          </a:p>
          <a:p>
            <a:pPr marL="342900" indent="-342900">
              <a:spcBef>
                <a:spcPts val="600"/>
              </a:spcBef>
              <a:buFont typeface="Arial" pitchFamily="34" charset="0"/>
              <a:buChar char="•"/>
            </a:pPr>
            <a:r>
              <a:rPr lang="en-US" sz="2000" dirty="0" smtClean="0"/>
              <a:t>SW controlled analogic Pole-Zero compensation for AC coupling. Manual or Auto</a:t>
            </a:r>
            <a:r>
              <a:rPr lang="en-US" sz="2000" baseline="30000" dirty="0"/>
              <a:t>(*)</a:t>
            </a:r>
            <a:r>
              <a:rPr lang="en-US" sz="2000" dirty="0" smtClean="0"/>
              <a:t> set.</a:t>
            </a:r>
          </a:p>
          <a:p>
            <a:pPr marL="342900" indent="-342900">
              <a:spcBef>
                <a:spcPts val="600"/>
              </a:spcBef>
              <a:buFont typeface="Arial" pitchFamily="34" charset="0"/>
              <a:buChar char="•"/>
            </a:pPr>
            <a:r>
              <a:rPr lang="en-US" sz="2000" dirty="0" smtClean="0"/>
              <a:t>Positive or negative inputs</a:t>
            </a:r>
          </a:p>
          <a:p>
            <a:pPr marL="342900" indent="-342900">
              <a:spcBef>
                <a:spcPts val="600"/>
              </a:spcBef>
              <a:buFont typeface="Arial" pitchFamily="34" charset="0"/>
              <a:buChar char="•"/>
            </a:pPr>
            <a:r>
              <a:rPr lang="en-US" sz="2000" dirty="0" smtClean="0"/>
              <a:t>Supports RC and TRP Preamps as well as direct PMT Anode signals</a:t>
            </a:r>
          </a:p>
          <a:p>
            <a:pPr marL="342900" indent="-342900">
              <a:spcBef>
                <a:spcPts val="600"/>
              </a:spcBef>
              <a:buFont typeface="Arial" pitchFamily="34" charset="0"/>
              <a:buChar char="•"/>
            </a:pPr>
            <a:r>
              <a:rPr lang="en-US" sz="2000" dirty="0" smtClean="0"/>
              <a:t>Throughput: tested </a:t>
            </a:r>
            <a:r>
              <a:rPr lang="en-US" sz="2000" dirty="0"/>
              <a:t>up to 200 </a:t>
            </a:r>
            <a:r>
              <a:rPr lang="en-US" sz="2000" dirty="0" err="1"/>
              <a:t>Kcps</a:t>
            </a:r>
            <a:r>
              <a:rPr lang="en-US" sz="2000" dirty="0"/>
              <a:t> (max. rate T.B.D</a:t>
            </a:r>
            <a:r>
              <a:rPr lang="en-US" sz="2000" dirty="0" smtClean="0"/>
              <a:t>.)</a:t>
            </a:r>
          </a:p>
          <a:p>
            <a:pPr marL="342900" indent="-342900">
              <a:spcBef>
                <a:spcPts val="600"/>
              </a:spcBef>
              <a:buFont typeface="Arial" pitchFamily="34" charset="0"/>
              <a:buChar char="•"/>
            </a:pPr>
            <a:r>
              <a:rPr lang="en-US" sz="2000" dirty="0" smtClean="0"/>
              <a:t>Conversion Gain: 32K, 16K, 8K, 4K, 2K, 1K computer selectable</a:t>
            </a:r>
          </a:p>
          <a:p>
            <a:pPr marL="342900" indent="-342900">
              <a:spcBef>
                <a:spcPts val="600"/>
              </a:spcBef>
              <a:buFont typeface="Arial" pitchFamily="34" charset="0"/>
              <a:buChar char="•"/>
            </a:pPr>
            <a:r>
              <a:rPr lang="en-US" sz="2000" dirty="0" smtClean="0"/>
              <a:t>Coarse Gain: 1, 2, 4, 8, 16, 32, 64, 128, 256 (Coarse Gain=1 corresponds to 1 </a:t>
            </a:r>
            <a:r>
              <a:rPr lang="en-US" sz="2000" dirty="0" err="1" smtClean="0"/>
              <a:t>Vpp</a:t>
            </a:r>
            <a:r>
              <a:rPr lang="en-US" sz="2000" dirty="0" smtClean="0"/>
              <a:t> input range)</a:t>
            </a:r>
          </a:p>
          <a:p>
            <a:pPr marL="342900" indent="-342900">
              <a:spcBef>
                <a:spcPts val="600"/>
              </a:spcBef>
              <a:buFont typeface="Arial" pitchFamily="34" charset="0"/>
              <a:buChar char="•"/>
            </a:pPr>
            <a:r>
              <a:rPr lang="en-US" sz="2000" dirty="0"/>
              <a:t>Input Attenuator: 0.25 software </a:t>
            </a:r>
            <a:r>
              <a:rPr lang="en-US" sz="2000" dirty="0" smtClean="0"/>
              <a:t>selectable</a:t>
            </a:r>
          </a:p>
          <a:p>
            <a:pPr marL="342900" indent="-342900">
              <a:spcBef>
                <a:spcPts val="600"/>
              </a:spcBef>
              <a:buFont typeface="Arial" pitchFamily="34" charset="0"/>
              <a:buChar char="•"/>
            </a:pPr>
            <a:r>
              <a:rPr lang="en-US" sz="2000" dirty="0"/>
              <a:t>Fine Gain (digital</a:t>
            </a:r>
            <a:r>
              <a:rPr lang="en-US" sz="2000" dirty="0" smtClean="0"/>
              <a:t>): 1 </a:t>
            </a:r>
            <a:r>
              <a:rPr lang="en-US" sz="2000" dirty="0"/>
              <a:t>to </a:t>
            </a:r>
            <a:r>
              <a:rPr lang="en-US" sz="2000" dirty="0" smtClean="0"/>
              <a:t>2.2, increments &lt; 0.0001</a:t>
            </a:r>
            <a:endParaRPr lang="en-US" sz="2000" dirty="0"/>
          </a:p>
          <a:p>
            <a:pPr marL="342900" indent="-342900">
              <a:spcBef>
                <a:spcPts val="600"/>
              </a:spcBef>
              <a:buFont typeface="Arial" pitchFamily="34" charset="0"/>
              <a:buChar char="•"/>
            </a:pPr>
            <a:r>
              <a:rPr lang="en-US" sz="2000" dirty="0" smtClean="0"/>
              <a:t>DC offset programmable in the full range</a:t>
            </a:r>
          </a:p>
          <a:p>
            <a:pPr marL="342900" indent="-342900">
              <a:spcBef>
                <a:spcPts val="600"/>
              </a:spcBef>
              <a:buFont typeface="Arial" pitchFamily="34" charset="0"/>
              <a:buChar char="•"/>
            </a:pPr>
            <a:r>
              <a:rPr lang="en-US" sz="2000" dirty="0" smtClean="0"/>
              <a:t>INL 0.05%  for Coarse Gain &lt; 8; 0.1% for higher gains</a:t>
            </a:r>
          </a:p>
          <a:p>
            <a:pPr marL="342900" indent="-342900">
              <a:spcBef>
                <a:spcPts val="600"/>
              </a:spcBef>
              <a:buFont typeface="Arial" pitchFamily="34" charset="0"/>
              <a:buChar char="•"/>
            </a:pPr>
            <a:r>
              <a:rPr lang="en-US" sz="2000" dirty="0" smtClean="0"/>
              <a:t>DNL: &lt; ±1% over 99% of the FSR</a:t>
            </a:r>
          </a:p>
          <a:p>
            <a:pPr marL="342900" indent="-342900">
              <a:spcBef>
                <a:spcPts val="600"/>
              </a:spcBef>
              <a:buFont typeface="Arial" pitchFamily="34" charset="0"/>
              <a:buChar char="•"/>
            </a:pPr>
            <a:r>
              <a:rPr lang="en-US" sz="2000" dirty="0" smtClean="0"/>
              <a:t>FWHM Resolution: 0.61 </a:t>
            </a:r>
            <a:r>
              <a:rPr lang="en-US" sz="2000" dirty="0" err="1" smtClean="0"/>
              <a:t>keV</a:t>
            </a:r>
            <a:r>
              <a:rPr lang="en-US" sz="2000" dirty="0" smtClean="0"/>
              <a:t> @ 122 </a:t>
            </a:r>
            <a:r>
              <a:rPr lang="en-US" sz="2000" dirty="0" err="1" smtClean="0"/>
              <a:t>keV</a:t>
            </a:r>
            <a:r>
              <a:rPr lang="en-US" sz="2000" dirty="0" smtClean="0"/>
              <a:t>, 1.63 </a:t>
            </a:r>
            <a:r>
              <a:rPr lang="en-US" sz="2000" dirty="0" err="1" smtClean="0"/>
              <a:t>keV</a:t>
            </a:r>
            <a:r>
              <a:rPr lang="en-US" sz="2000" dirty="0" smtClean="0"/>
              <a:t> @ 1332 </a:t>
            </a:r>
            <a:r>
              <a:rPr lang="en-US" sz="2000" dirty="0" err="1" smtClean="0"/>
              <a:t>keV</a:t>
            </a:r>
            <a:r>
              <a:rPr lang="en-US" sz="2000" dirty="0" smtClean="0"/>
              <a:t> (tested with </a:t>
            </a:r>
            <a:r>
              <a:rPr lang="en-US" sz="2000" dirty="0" err="1" smtClean="0"/>
              <a:t>HPGe</a:t>
            </a:r>
            <a:r>
              <a:rPr lang="en-US" sz="2000" dirty="0" smtClean="0"/>
              <a:t> Mod. Canberra </a:t>
            </a:r>
            <a:r>
              <a:rPr lang="en-US" sz="2000" dirty="0" err="1" smtClean="0"/>
              <a:t>Cryo</a:t>
            </a:r>
            <a:r>
              <a:rPr lang="en-US" sz="2000" dirty="0" smtClean="0"/>
              <a:t>-Pulse 5 Plus Electrically Refrigerated Cryostat, equipped with </a:t>
            </a:r>
            <a:r>
              <a:rPr lang="en-US" sz="2000" dirty="0" err="1" smtClean="0"/>
              <a:t>iPa</a:t>
            </a:r>
            <a:r>
              <a:rPr lang="en-US" sz="2000" dirty="0" smtClean="0"/>
              <a:t> Preamp)</a:t>
            </a:r>
          </a:p>
          <a:p>
            <a:pPr marL="342900" indent="-342900">
              <a:spcBef>
                <a:spcPts val="600"/>
              </a:spcBef>
              <a:buFont typeface="Arial" pitchFamily="34" charset="0"/>
              <a:buChar char="•"/>
            </a:pPr>
            <a:r>
              <a:rPr lang="en-US" sz="2000" dirty="0" smtClean="0"/>
              <a:t>Dynamics: down to 4 </a:t>
            </a:r>
            <a:r>
              <a:rPr lang="en-US" sz="2000" dirty="0" err="1" smtClean="0"/>
              <a:t>keV</a:t>
            </a:r>
            <a:r>
              <a:rPr lang="en-US" sz="2000" dirty="0" smtClean="0"/>
              <a:t> with 3 MeV FSR (noise peak at same height of </a:t>
            </a:r>
            <a:r>
              <a:rPr lang="en-US" sz="2000" dirty="0" err="1" smtClean="0"/>
              <a:t>compton</a:t>
            </a:r>
            <a:r>
              <a:rPr lang="en-US" sz="2000" dirty="0" smtClean="0"/>
              <a:t>)</a:t>
            </a:r>
            <a:endParaRPr lang="en-US" sz="2000" dirty="0"/>
          </a:p>
        </p:txBody>
      </p:sp>
      <p:sp>
        <p:nvSpPr>
          <p:cNvPr id="4" name="Rettangolo 3"/>
          <p:cNvSpPr/>
          <p:nvPr/>
        </p:nvSpPr>
        <p:spPr>
          <a:xfrm>
            <a:off x="10297117" y="6463208"/>
            <a:ext cx="1894883" cy="307777"/>
          </a:xfrm>
          <a:prstGeom prst="rect">
            <a:avLst/>
          </a:prstGeom>
        </p:spPr>
        <p:txBody>
          <a:bodyPr wrap="square">
            <a:spAutoFit/>
          </a:bodyPr>
          <a:lstStyle/>
          <a:p>
            <a:pPr algn="r">
              <a:spcBef>
                <a:spcPts val="600"/>
              </a:spcBef>
            </a:pPr>
            <a:r>
              <a:rPr lang="en-US" sz="1400" dirty="0" smtClean="0"/>
              <a:t>(*) work in progress</a:t>
            </a:r>
          </a:p>
        </p:txBody>
      </p:sp>
      <p:pic>
        <p:nvPicPr>
          <p:cNvPr id="5" name="Picture 2" descr="child"/>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1140" t="13462" r="37574" b="61098"/>
          <a:stretch/>
        </p:blipFill>
        <p:spPr bwMode="auto">
          <a:xfrm>
            <a:off x="10128448" y="764115"/>
            <a:ext cx="1854680" cy="940279"/>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7678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856895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Digital Processing</a:t>
            </a:r>
            <a:endParaRPr lang="en-US" sz="2600" b="1" dirty="0">
              <a:solidFill>
                <a:schemeClr val="tx2"/>
              </a:solidFill>
              <a:latin typeface="Arial Black" pitchFamily="34" charset="0"/>
            </a:endParaRPr>
          </a:p>
        </p:txBody>
      </p:sp>
      <p:sp>
        <p:nvSpPr>
          <p:cNvPr id="2" name="Rettangolo 1"/>
          <p:cNvSpPr/>
          <p:nvPr/>
        </p:nvSpPr>
        <p:spPr>
          <a:xfrm>
            <a:off x="263352" y="842804"/>
            <a:ext cx="11449272" cy="4170372"/>
          </a:xfrm>
          <a:prstGeom prst="rect">
            <a:avLst/>
          </a:prstGeom>
        </p:spPr>
        <p:txBody>
          <a:bodyPr wrap="square">
            <a:spAutoFit/>
          </a:bodyPr>
          <a:lstStyle/>
          <a:p>
            <a:pPr marL="342900" indent="-342900">
              <a:spcBef>
                <a:spcPts val="600"/>
              </a:spcBef>
              <a:buFont typeface="Arial" pitchFamily="34" charset="0"/>
              <a:buChar char="•"/>
            </a:pPr>
            <a:r>
              <a:rPr lang="en-US" sz="2000" dirty="0" smtClean="0"/>
              <a:t>Energy </a:t>
            </a:r>
            <a:r>
              <a:rPr lang="en-US" sz="2000" dirty="0"/>
              <a:t>Trapezoidal </a:t>
            </a:r>
            <a:r>
              <a:rPr lang="en-US" sz="2000" dirty="0" smtClean="0"/>
              <a:t>Filter: Rise time 0.02 to 40 µs, Flat Top 0.02 to 20 µs</a:t>
            </a:r>
          </a:p>
          <a:p>
            <a:pPr marL="342900" indent="-342900">
              <a:spcBef>
                <a:spcPts val="600"/>
              </a:spcBef>
              <a:buFont typeface="Arial" pitchFamily="34" charset="0"/>
              <a:buChar char="•"/>
            </a:pPr>
            <a:r>
              <a:rPr lang="en-US" sz="2000" dirty="0" smtClean="0"/>
              <a:t>Pole-Zero compensation (exponential decay time): from 0.1 to 650 µs. </a:t>
            </a:r>
            <a:r>
              <a:rPr lang="en-US" sz="2000" dirty="0"/>
              <a:t>Manual or Auto</a:t>
            </a:r>
            <a:r>
              <a:rPr lang="en-US" sz="2000" baseline="30000" dirty="0"/>
              <a:t>(*)</a:t>
            </a:r>
            <a:r>
              <a:rPr lang="en-US" sz="2000" dirty="0"/>
              <a:t> set.</a:t>
            </a:r>
          </a:p>
          <a:p>
            <a:pPr marL="342900" indent="-342900">
              <a:spcBef>
                <a:spcPts val="600"/>
              </a:spcBef>
              <a:buFont typeface="Arial" pitchFamily="34" charset="0"/>
              <a:buChar char="•"/>
            </a:pPr>
            <a:r>
              <a:rPr lang="en-US" sz="2000" dirty="0" smtClean="0"/>
              <a:t>Fast Discriminator: double Triangular Filter; shaping time 0.01 to </a:t>
            </a:r>
            <a:r>
              <a:rPr lang="en-US" sz="2000" dirty="0"/>
              <a:t>2.4 </a:t>
            </a:r>
            <a:r>
              <a:rPr lang="en-US" sz="2000" dirty="0" smtClean="0"/>
              <a:t>µs. </a:t>
            </a:r>
            <a:r>
              <a:rPr lang="en-US" sz="2000" dirty="0"/>
              <a:t>Manual or Auto</a:t>
            </a:r>
            <a:r>
              <a:rPr lang="en-US" sz="2000" baseline="30000" dirty="0"/>
              <a:t> (*)</a:t>
            </a:r>
            <a:r>
              <a:rPr lang="en-US" sz="2000" dirty="0"/>
              <a:t> </a:t>
            </a:r>
            <a:r>
              <a:rPr lang="en-US" sz="2000" dirty="0" smtClean="0"/>
              <a:t>Threshold</a:t>
            </a:r>
          </a:p>
          <a:p>
            <a:pPr marL="342900" indent="-342900">
              <a:spcBef>
                <a:spcPts val="600"/>
              </a:spcBef>
              <a:buFont typeface="Arial" pitchFamily="34" charset="0"/>
              <a:buChar char="•"/>
            </a:pPr>
            <a:r>
              <a:rPr lang="en-US" sz="2000" dirty="0" smtClean="0"/>
              <a:t>Pulse Pair Resolution: typ. 0.5 </a:t>
            </a:r>
            <a:r>
              <a:rPr lang="en-US" sz="2000" dirty="0"/>
              <a:t>µs</a:t>
            </a:r>
            <a:r>
              <a:rPr lang="en-US" sz="2000" dirty="0" smtClean="0"/>
              <a:t> (with triangular shaping time = 1 </a:t>
            </a:r>
            <a:r>
              <a:rPr lang="en-US" sz="2000" dirty="0"/>
              <a:t>µs</a:t>
            </a:r>
            <a:r>
              <a:rPr lang="en-US" sz="2000" dirty="0" smtClean="0"/>
              <a:t>)</a:t>
            </a:r>
          </a:p>
          <a:p>
            <a:pPr marL="342900" indent="-342900">
              <a:spcBef>
                <a:spcPts val="600"/>
              </a:spcBef>
              <a:buFont typeface="Arial" pitchFamily="34" charset="0"/>
              <a:buChar char="•"/>
            </a:pPr>
            <a:r>
              <a:rPr lang="en-US" sz="2000" dirty="0" smtClean="0"/>
              <a:t>Trigger hold-off (imposed dead-time) to prevent </a:t>
            </a:r>
            <a:r>
              <a:rPr lang="en-US" sz="2000" dirty="0"/>
              <a:t>after pulses or </a:t>
            </a:r>
            <a:r>
              <a:rPr lang="en-US" sz="2000" dirty="0" smtClean="0"/>
              <a:t>overshoot retriggering: 0 to </a:t>
            </a:r>
            <a:r>
              <a:rPr lang="en-US" sz="2000" dirty="0"/>
              <a:t>4</a:t>
            </a:r>
            <a:r>
              <a:rPr lang="en-US" sz="2000" dirty="0" smtClean="0"/>
              <a:t>0 </a:t>
            </a:r>
            <a:r>
              <a:rPr lang="en-US" sz="2000" dirty="0"/>
              <a:t>µs</a:t>
            </a:r>
            <a:endParaRPr lang="en-US" sz="2000" dirty="0" smtClean="0"/>
          </a:p>
          <a:p>
            <a:pPr marL="342900" indent="-342900">
              <a:spcBef>
                <a:spcPts val="600"/>
              </a:spcBef>
              <a:buFont typeface="Arial" pitchFamily="34" charset="0"/>
              <a:buChar char="•"/>
            </a:pPr>
            <a:r>
              <a:rPr lang="en-US" sz="2000" dirty="0" smtClean="0"/>
              <a:t>Programmable Pile-up Guard Duration: 0 to 80 µs beyond the end of the flat top</a:t>
            </a:r>
          </a:p>
          <a:p>
            <a:pPr marL="342900" indent="-342900">
              <a:spcBef>
                <a:spcPts val="600"/>
              </a:spcBef>
              <a:buFont typeface="Arial" pitchFamily="34" charset="0"/>
              <a:buChar char="•"/>
            </a:pPr>
            <a:r>
              <a:rPr lang="en-US" sz="2000" dirty="0" smtClean="0"/>
              <a:t>Baseline Restorer: fast, medium, slow</a:t>
            </a:r>
          </a:p>
          <a:p>
            <a:pPr marL="342900" indent="-342900">
              <a:spcBef>
                <a:spcPts val="600"/>
              </a:spcBef>
              <a:buFont typeface="Arial" pitchFamily="34" charset="0"/>
              <a:buChar char="•"/>
            </a:pPr>
            <a:r>
              <a:rPr lang="en-US" sz="2000" dirty="0" smtClean="0"/>
              <a:t>Low Frequency </a:t>
            </a:r>
            <a:r>
              <a:rPr lang="en-US" sz="2000" dirty="0" err="1" smtClean="0"/>
              <a:t>Rejector</a:t>
            </a:r>
            <a:r>
              <a:rPr lang="en-US" sz="2000" dirty="0"/>
              <a:t> </a:t>
            </a:r>
            <a:r>
              <a:rPr lang="en-US" sz="2000" dirty="0" smtClean="0"/>
              <a:t>for electrical cooling (</a:t>
            </a:r>
            <a:r>
              <a:rPr lang="en-US" sz="2000" dirty="0" err="1" smtClean="0"/>
              <a:t>microphonic</a:t>
            </a:r>
            <a:r>
              <a:rPr lang="en-US" sz="2000" dirty="0" smtClean="0"/>
              <a:t> noise suppression)</a:t>
            </a:r>
          </a:p>
          <a:p>
            <a:pPr marL="342900" indent="-342900">
              <a:spcBef>
                <a:spcPts val="600"/>
              </a:spcBef>
              <a:buFont typeface="Arial" pitchFamily="34" charset="0"/>
              <a:buChar char="•"/>
            </a:pPr>
            <a:r>
              <a:rPr lang="en-US" sz="2000" dirty="0" smtClean="0"/>
              <a:t>Dead-time correction: error &lt; 5%</a:t>
            </a:r>
            <a:r>
              <a:rPr lang="en-US" sz="2000" dirty="0"/>
              <a:t> </a:t>
            </a:r>
            <a:r>
              <a:rPr lang="en-US" sz="2000" dirty="0" smtClean="0"/>
              <a:t>on the net area of a static reference source offended by a variable rate source ranging from 1 to 100 </a:t>
            </a:r>
            <a:r>
              <a:rPr lang="en-US" sz="2000" dirty="0" err="1" smtClean="0"/>
              <a:t>Kcps</a:t>
            </a:r>
            <a:r>
              <a:rPr lang="en-US" sz="2000" dirty="0" smtClean="0"/>
              <a:t> (at fixed live time Preset)</a:t>
            </a:r>
            <a:endParaRPr lang="en-US" sz="2000" dirty="0"/>
          </a:p>
          <a:p>
            <a:pPr marL="342900" indent="-342900">
              <a:spcBef>
                <a:spcPts val="600"/>
              </a:spcBef>
              <a:buFont typeface="Arial" pitchFamily="34" charset="0"/>
              <a:buChar char="•"/>
            </a:pPr>
            <a:endParaRPr lang="en-US" sz="2000" dirty="0" smtClean="0"/>
          </a:p>
        </p:txBody>
      </p:sp>
      <p:sp>
        <p:nvSpPr>
          <p:cNvPr id="4" name="Rettangolo 3"/>
          <p:cNvSpPr/>
          <p:nvPr/>
        </p:nvSpPr>
        <p:spPr>
          <a:xfrm>
            <a:off x="10297117" y="6463208"/>
            <a:ext cx="1894883" cy="307777"/>
          </a:xfrm>
          <a:prstGeom prst="rect">
            <a:avLst/>
          </a:prstGeom>
        </p:spPr>
        <p:txBody>
          <a:bodyPr wrap="square">
            <a:spAutoFit/>
          </a:bodyPr>
          <a:lstStyle/>
          <a:p>
            <a:pPr algn="r">
              <a:spcBef>
                <a:spcPts val="600"/>
              </a:spcBef>
            </a:pPr>
            <a:r>
              <a:rPr lang="en-US" sz="1400" dirty="0" smtClean="0"/>
              <a:t>(*) work in progress</a:t>
            </a:r>
          </a:p>
        </p:txBody>
      </p:sp>
      <p:sp>
        <p:nvSpPr>
          <p:cNvPr id="5"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846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188640"/>
            <a:ext cx="8568952" cy="492443"/>
          </a:xfrm>
          <a:prstGeom prst="rect">
            <a:avLst/>
          </a:prstGeom>
          <a:noFill/>
          <a:ln>
            <a:noFill/>
          </a:ln>
          <a:effectLst/>
        </p:spPr>
        <p:txBody>
          <a:bodyPr wrap="square">
            <a:spAutoFit/>
          </a:bodyPr>
          <a:lstStyle/>
          <a:p>
            <a:pPr>
              <a:lnSpc>
                <a:spcPct val="100000"/>
              </a:lnSpc>
              <a:spcBef>
                <a:spcPct val="0"/>
              </a:spcBef>
              <a:defRPr/>
            </a:pPr>
            <a:r>
              <a:rPr lang="en-US" sz="2600" b="1" dirty="0" smtClean="0">
                <a:solidFill>
                  <a:schemeClr val="tx2"/>
                </a:solidFill>
                <a:latin typeface="Arial Black" pitchFamily="34" charset="0"/>
              </a:rPr>
              <a:t>Power Supply</a:t>
            </a:r>
            <a:endParaRPr lang="en-US" sz="2600" b="1" dirty="0">
              <a:solidFill>
                <a:schemeClr val="tx2"/>
              </a:solidFill>
              <a:latin typeface="Arial Black" pitchFamily="34" charset="0"/>
            </a:endParaRPr>
          </a:p>
        </p:txBody>
      </p:sp>
      <p:sp>
        <p:nvSpPr>
          <p:cNvPr id="2" name="Rettangolo 1"/>
          <p:cNvSpPr/>
          <p:nvPr/>
        </p:nvSpPr>
        <p:spPr>
          <a:xfrm>
            <a:off x="119336" y="835833"/>
            <a:ext cx="11881320" cy="5401479"/>
          </a:xfrm>
          <a:prstGeom prst="rect">
            <a:avLst/>
          </a:prstGeom>
        </p:spPr>
        <p:txBody>
          <a:bodyPr wrap="square">
            <a:spAutoFit/>
          </a:bodyPr>
          <a:lstStyle/>
          <a:p>
            <a:pPr>
              <a:spcBef>
                <a:spcPts val="600"/>
              </a:spcBef>
            </a:pPr>
            <a:r>
              <a:rPr lang="en-US" sz="2000" b="1" dirty="0"/>
              <a:t>High Voltage:</a:t>
            </a:r>
          </a:p>
          <a:p>
            <a:pPr marL="342900" indent="-342900">
              <a:spcBef>
                <a:spcPts val="600"/>
              </a:spcBef>
              <a:buFont typeface="Arial" pitchFamily="34" charset="0"/>
              <a:buChar char="•"/>
            </a:pPr>
            <a:r>
              <a:rPr lang="en-US" sz="2000" dirty="0"/>
              <a:t>2 HV channels (P-P, N-N or P-N, ordering option</a:t>
            </a:r>
            <a:r>
              <a:rPr lang="en-US" sz="2000" dirty="0" smtClean="0"/>
              <a:t>) on SHV connectors</a:t>
            </a:r>
            <a:endParaRPr lang="en-US" sz="2000" dirty="0"/>
          </a:p>
          <a:p>
            <a:pPr marL="342900" indent="-342900">
              <a:spcBef>
                <a:spcPts val="600"/>
              </a:spcBef>
              <a:buFont typeface="Arial" pitchFamily="34" charset="0"/>
              <a:buChar char="•"/>
            </a:pPr>
            <a:r>
              <a:rPr lang="en-US" sz="2000" dirty="0"/>
              <a:t>Dual range (software selectable): </a:t>
            </a:r>
            <a:r>
              <a:rPr lang="en-US" sz="2000" dirty="0" err="1" smtClean="0"/>
              <a:t>HPGe</a:t>
            </a:r>
            <a:r>
              <a:rPr lang="en-US" sz="2000" dirty="0" smtClean="0"/>
              <a:t>/Si </a:t>
            </a:r>
            <a:r>
              <a:rPr lang="en-US" sz="2000" dirty="0"/>
              <a:t>(</a:t>
            </a:r>
            <a:r>
              <a:rPr lang="en-US" sz="2000" dirty="0" smtClean="0"/>
              <a:t>0.02 to 5 </a:t>
            </a:r>
            <a:r>
              <a:rPr lang="en-US" sz="2000" dirty="0"/>
              <a:t>kV, 30 µ</a:t>
            </a:r>
            <a:r>
              <a:rPr lang="en-US" sz="2000" dirty="0" smtClean="0"/>
              <a:t>A</a:t>
            </a:r>
            <a:r>
              <a:rPr lang="en-US" sz="2000" dirty="0"/>
              <a:t>) or PMT (</a:t>
            </a:r>
            <a:r>
              <a:rPr lang="en-US" sz="2000" dirty="0" smtClean="0"/>
              <a:t>0.02 to 2 </a:t>
            </a:r>
            <a:r>
              <a:rPr lang="en-US" sz="2000" dirty="0"/>
              <a:t>kV, 1 mA</a:t>
            </a:r>
            <a:r>
              <a:rPr lang="en-US" sz="2000" dirty="0" smtClean="0"/>
              <a:t>)</a:t>
            </a:r>
          </a:p>
          <a:p>
            <a:pPr marL="342900" indent="-342900">
              <a:spcBef>
                <a:spcPts val="600"/>
              </a:spcBef>
              <a:buFont typeface="Arial" pitchFamily="34" charset="0"/>
              <a:buChar char="•"/>
            </a:pPr>
            <a:r>
              <a:rPr lang="en-US" sz="2000" dirty="0" smtClean="0"/>
              <a:t>Ripple &lt; 5 </a:t>
            </a:r>
            <a:r>
              <a:rPr lang="en-US" sz="2000" dirty="0" err="1" smtClean="0"/>
              <a:t>mVpp</a:t>
            </a:r>
            <a:endParaRPr lang="en-US" sz="2000" dirty="0"/>
          </a:p>
          <a:p>
            <a:pPr marL="342900" indent="-342900">
              <a:spcBef>
                <a:spcPts val="600"/>
              </a:spcBef>
              <a:buFont typeface="Arial" pitchFamily="34" charset="0"/>
              <a:buChar char="•"/>
            </a:pPr>
            <a:r>
              <a:rPr lang="en-US" sz="2000" dirty="0" smtClean="0"/>
              <a:t>2 </a:t>
            </a:r>
            <a:r>
              <a:rPr lang="en-US" sz="2000" dirty="0"/>
              <a:t>inhibit inputs on BNC (SW selectable active high or </a:t>
            </a:r>
            <a:r>
              <a:rPr lang="en-US" sz="2000" dirty="0" smtClean="0"/>
              <a:t>low, TTL threshold, accepts from -12V to 12V)</a:t>
            </a:r>
            <a:endParaRPr lang="en-US" sz="2000" dirty="0"/>
          </a:p>
          <a:p>
            <a:pPr marL="342900" indent="-342900">
              <a:spcBef>
                <a:spcPts val="600"/>
              </a:spcBef>
              <a:buFont typeface="Arial" pitchFamily="34" charset="0"/>
              <a:buChar char="•"/>
            </a:pPr>
            <a:r>
              <a:rPr lang="en-US" sz="2000" dirty="0" smtClean="0"/>
              <a:t>The Inhibit is replicated </a:t>
            </a:r>
            <a:r>
              <a:rPr lang="en-US" sz="2000" dirty="0"/>
              <a:t>on DB9 </a:t>
            </a:r>
            <a:r>
              <a:rPr lang="en-US" sz="2000" dirty="0" smtClean="0"/>
              <a:t>connectors</a:t>
            </a:r>
          </a:p>
          <a:p>
            <a:pPr marL="342900" indent="-342900">
              <a:spcBef>
                <a:spcPts val="600"/>
              </a:spcBef>
              <a:buFont typeface="Arial" pitchFamily="34" charset="0"/>
              <a:buChar char="•"/>
            </a:pPr>
            <a:r>
              <a:rPr lang="en-US" sz="2000" dirty="0" smtClean="0"/>
              <a:t>Programmable Ramps: 1 to </a:t>
            </a:r>
            <a:r>
              <a:rPr lang="en-US" sz="2000" dirty="0"/>
              <a:t>5</a:t>
            </a:r>
            <a:r>
              <a:rPr lang="en-US" sz="2000" dirty="0" smtClean="0"/>
              <a:t>00 V/s</a:t>
            </a:r>
            <a:endParaRPr lang="en-US" sz="2000" dirty="0"/>
          </a:p>
          <a:p>
            <a:pPr marL="342900" indent="-342900">
              <a:spcBef>
                <a:spcPts val="600"/>
              </a:spcBef>
              <a:buFont typeface="Arial" pitchFamily="34" charset="0"/>
              <a:buChar char="•"/>
            </a:pPr>
            <a:endParaRPr lang="en-US" sz="2000" dirty="0"/>
          </a:p>
          <a:p>
            <a:pPr>
              <a:spcBef>
                <a:spcPts val="600"/>
              </a:spcBef>
            </a:pPr>
            <a:r>
              <a:rPr lang="en-US" sz="2000" b="1" dirty="0" smtClean="0"/>
              <a:t>Low Voltage:</a:t>
            </a:r>
            <a:endParaRPr lang="en-US" sz="2000" b="1" dirty="0"/>
          </a:p>
          <a:p>
            <a:pPr marL="342900" indent="-342900">
              <a:spcBef>
                <a:spcPts val="600"/>
              </a:spcBef>
              <a:buFont typeface="Arial" pitchFamily="34" charset="0"/>
              <a:buChar char="•"/>
            </a:pPr>
            <a:r>
              <a:rPr lang="en-US" sz="2000" dirty="0"/>
              <a:t>Two independent DB9 connectors</a:t>
            </a:r>
          </a:p>
          <a:p>
            <a:pPr marL="342900" indent="-342900">
              <a:spcBef>
                <a:spcPts val="600"/>
              </a:spcBef>
              <a:buFont typeface="Arial" pitchFamily="34" charset="0"/>
              <a:buChar char="•"/>
            </a:pPr>
            <a:r>
              <a:rPr lang="en-US" sz="2000" dirty="0"/>
              <a:t>Preamp power supply: ±12V, 100 mA; ± 24V, 50 mA</a:t>
            </a:r>
          </a:p>
          <a:p>
            <a:pPr marL="342900" indent="-342900">
              <a:spcBef>
                <a:spcPts val="600"/>
              </a:spcBef>
              <a:buFont typeface="Arial" pitchFamily="34" charset="0"/>
              <a:buChar char="•"/>
            </a:pPr>
            <a:r>
              <a:rPr lang="en-US" sz="2000" dirty="0"/>
              <a:t>Temperature </a:t>
            </a:r>
            <a:r>
              <a:rPr lang="en-US" sz="2000" dirty="0" smtClean="0"/>
              <a:t>or Nitrogen </a:t>
            </a:r>
            <a:r>
              <a:rPr lang="en-US" sz="2000" dirty="0"/>
              <a:t>level sensor readout</a:t>
            </a:r>
          </a:p>
          <a:p>
            <a:pPr marL="342900" indent="-342900">
              <a:spcBef>
                <a:spcPts val="600"/>
              </a:spcBef>
              <a:buFont typeface="Arial" pitchFamily="34" charset="0"/>
              <a:buChar char="•"/>
            </a:pPr>
            <a:r>
              <a:rPr lang="en-US" sz="2000" dirty="0"/>
              <a:t>Additional HV Inhibit (</a:t>
            </a:r>
            <a:r>
              <a:rPr lang="en-US" sz="2000" dirty="0" err="1"/>
              <a:t>ORed</a:t>
            </a:r>
            <a:r>
              <a:rPr lang="en-US" sz="2000" dirty="0"/>
              <a:t> with BNC)</a:t>
            </a:r>
          </a:p>
          <a:p>
            <a:pPr marL="342900" indent="-342900">
              <a:spcBef>
                <a:spcPts val="600"/>
              </a:spcBef>
              <a:buFont typeface="Arial" pitchFamily="34" charset="0"/>
              <a:buChar char="•"/>
            </a:pPr>
            <a:endParaRPr lang="en-US" sz="2000" dirty="0"/>
          </a:p>
        </p:txBody>
      </p:sp>
      <p:pic>
        <p:nvPicPr>
          <p:cNvPr id="4" name="Picture 2" descr="child"/>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0000" r="49158" b="7885"/>
          <a:stretch/>
        </p:blipFill>
        <p:spPr bwMode="auto">
          <a:xfrm>
            <a:off x="6816080" y="4077072"/>
            <a:ext cx="4429869" cy="1556625"/>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2"/>
          <p:cNvSpPr txBox="1">
            <a:spLocks/>
          </p:cNvSpPr>
          <p:nvPr/>
        </p:nvSpPr>
        <p:spPr bwMode="auto">
          <a:xfrm>
            <a:off x="2495601" y="6597352"/>
            <a:ext cx="82089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smtClean="0">
                <a:ln>
                  <a:noFill/>
                </a:ln>
                <a:solidFill>
                  <a:srgbClr val="000000"/>
                </a:solidFill>
                <a:effectLst/>
                <a:uLnTx/>
                <a:uFillTx/>
                <a:latin typeface="Arial" charset="0"/>
                <a:ea typeface="+mn-ea"/>
                <a:cs typeface="+mn-cs"/>
              </a:rPr>
              <a:t>Reproduction, transfer, distribution of part or all of the contents in this document in any form without prior written permission of  CAEN S.p.A. is prohibited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94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AENSyS_1stWDM">
  <a:themeElements>
    <a:clrScheme name="Personalizzato 1">
      <a:dk1>
        <a:sysClr val="windowText" lastClr="000000"/>
      </a:dk1>
      <a:lt1>
        <a:sysClr val="window" lastClr="FFFFFF"/>
      </a:lt1>
      <a:dk2>
        <a:srgbClr val="44546A"/>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AENSyS_1stWDM" id="{6307E351-BD6D-4C22-8052-21ED70EFD2D3}" vid="{247585D0-17F4-45C0-9226-F45BCF0690E1}"/>
    </a:ext>
  </a:ext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alpha val="88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20000"/>
          </a:spcAft>
          <a:buClrTx/>
          <a:buSzTx/>
          <a:buFontTx/>
          <a:buNone/>
          <a:tabLst/>
          <a:defRPr kumimoji="0" lang="it-IT"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CCFFFF">
            <a:alpha val="88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20000"/>
          </a:spcAft>
          <a:buClrTx/>
          <a:buSzTx/>
          <a:buFontTx/>
          <a:buNone/>
          <a:tabLst/>
          <a:defRPr kumimoji="0" lang="it-IT"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10355</TotalTime>
  <Words>12613</Words>
  <Application>Microsoft Office PowerPoint</Application>
  <PresentationFormat>Personalizzato</PresentationFormat>
  <Paragraphs>1893</Paragraphs>
  <Slides>130</Slides>
  <Notes>41</Notes>
  <HiddenSlides>0</HiddenSlides>
  <MMClips>2</MMClips>
  <ScaleCrop>false</ScaleCrop>
  <HeadingPairs>
    <vt:vector size="6" baseType="variant">
      <vt:variant>
        <vt:lpstr>Tema</vt:lpstr>
      </vt:variant>
      <vt:variant>
        <vt:i4>2</vt:i4>
      </vt:variant>
      <vt:variant>
        <vt:lpstr>Server OLE incorporati</vt:lpstr>
      </vt:variant>
      <vt:variant>
        <vt:i4>3</vt:i4>
      </vt:variant>
      <vt:variant>
        <vt:lpstr>Titoli diapositive</vt:lpstr>
      </vt:variant>
      <vt:variant>
        <vt:i4>130</vt:i4>
      </vt:variant>
    </vt:vector>
  </HeadingPairs>
  <TitlesOfParts>
    <vt:vector size="135" baseType="lpstr">
      <vt:lpstr>CAENSyS_1stWDM</vt:lpstr>
      <vt:lpstr>Struttura predefinita</vt:lpstr>
      <vt:lpstr>Visio</vt:lpstr>
      <vt:lpstr>Visio.Drawing.11</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LHC &amp; CAEN: a decade of Research &amp; Development</vt:lpstr>
      <vt:lpstr>The EASY System for LHC (CERN)</vt:lpstr>
      <vt:lpstr>Presentazione standard di PowerPoint</vt:lpstr>
      <vt:lpstr>              Modules EASY- 1</vt:lpstr>
      <vt:lpstr>Moduli EASY - 2</vt:lpstr>
      <vt:lpstr>LHC &amp; CAEN: some numbers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CAEN and ESO LV Power Supply for ALMA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ctintori</dc:creator>
  <cp:lastModifiedBy>Gianni Di Maio</cp:lastModifiedBy>
  <cp:revision>400</cp:revision>
  <cp:lastPrinted>2018-05-22T07:23:49Z</cp:lastPrinted>
  <dcterms:created xsi:type="dcterms:W3CDTF">2017-05-17T11:24:12Z</dcterms:created>
  <dcterms:modified xsi:type="dcterms:W3CDTF">2019-04-17T07:10:10Z</dcterms:modified>
</cp:coreProperties>
</file>