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80" r:id="rId3"/>
    <p:sldId id="281" r:id="rId4"/>
    <p:sldId id="276" r:id="rId5"/>
    <p:sldId id="277" r:id="rId6"/>
    <p:sldId id="282" r:id="rId7"/>
    <p:sldId id="283" r:id="rId8"/>
    <p:sldId id="278" r:id="rId9"/>
    <p:sldId id="284" r:id="rId10"/>
    <p:sldId id="259" r:id="rId11"/>
    <p:sldId id="260" r:id="rId12"/>
    <p:sldId id="261" r:id="rId13"/>
    <p:sldId id="263" r:id="rId14"/>
    <p:sldId id="264" r:id="rId15"/>
    <p:sldId id="265" r:id="rId16"/>
    <p:sldId id="269" r:id="rId17"/>
    <p:sldId id="271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74" autoAdjust="0"/>
    <p:restoredTop sz="94660"/>
  </p:normalViewPr>
  <p:slideViewPr>
    <p:cSldViewPr>
      <p:cViewPr varScale="1">
        <p:scale>
          <a:sx n="70" d="100"/>
          <a:sy n="70" d="100"/>
        </p:scale>
        <p:origin x="-140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3703E-EFC0-4F48-ABFA-77219AA3782E}" type="datetimeFigureOut">
              <a:rPr lang="ru-RU" smtClean="0"/>
              <a:t>09.06.2016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5898C-3453-4FEB-9E7C-1D09819022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63836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3703E-EFC0-4F48-ABFA-77219AA3782E}" type="datetimeFigureOut">
              <a:rPr lang="ru-RU" smtClean="0"/>
              <a:t>09.06.2016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5898C-3453-4FEB-9E7C-1D09819022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77581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3703E-EFC0-4F48-ABFA-77219AA3782E}" type="datetimeFigureOut">
              <a:rPr lang="ru-RU" smtClean="0"/>
              <a:t>09.06.2016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5898C-3453-4FEB-9E7C-1D09819022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96221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3703E-EFC0-4F48-ABFA-77219AA3782E}" type="datetimeFigureOut">
              <a:rPr lang="ru-RU" smtClean="0"/>
              <a:t>09.06.2016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5898C-3453-4FEB-9E7C-1D09819022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509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3703E-EFC0-4F48-ABFA-77219AA3782E}" type="datetimeFigureOut">
              <a:rPr lang="ru-RU" smtClean="0"/>
              <a:t>09.06.2016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5898C-3453-4FEB-9E7C-1D09819022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93960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3703E-EFC0-4F48-ABFA-77219AA3782E}" type="datetimeFigureOut">
              <a:rPr lang="ru-RU" smtClean="0"/>
              <a:t>09.06.2016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5898C-3453-4FEB-9E7C-1D09819022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86038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3703E-EFC0-4F48-ABFA-77219AA3782E}" type="datetimeFigureOut">
              <a:rPr lang="ru-RU" smtClean="0"/>
              <a:t>09.06.2016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5898C-3453-4FEB-9E7C-1D09819022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36153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3703E-EFC0-4F48-ABFA-77219AA3782E}" type="datetimeFigureOut">
              <a:rPr lang="ru-RU" smtClean="0"/>
              <a:t>09.06.2016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5898C-3453-4FEB-9E7C-1D09819022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79917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3703E-EFC0-4F48-ABFA-77219AA3782E}" type="datetimeFigureOut">
              <a:rPr lang="ru-RU" smtClean="0"/>
              <a:t>09.06.2016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5898C-3453-4FEB-9E7C-1D09819022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11788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3703E-EFC0-4F48-ABFA-77219AA3782E}" type="datetimeFigureOut">
              <a:rPr lang="ru-RU" smtClean="0"/>
              <a:t>09.06.2016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5898C-3453-4FEB-9E7C-1D09819022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99226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3703E-EFC0-4F48-ABFA-77219AA3782E}" type="datetimeFigureOut">
              <a:rPr lang="ru-RU" smtClean="0"/>
              <a:t>09.06.2016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5898C-3453-4FEB-9E7C-1D09819022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55507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E3703E-EFC0-4F48-ABFA-77219AA3782E}" type="datetimeFigureOut">
              <a:rPr lang="ru-RU" smtClean="0"/>
              <a:t>09.06.2016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85898C-3453-4FEB-9E7C-1D09819022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2221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LHCb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http://flerovlab.jinr.ru/flnr/dimg/head2_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8900" y="0"/>
            <a:ext cx="3975100" cy="115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C:\Users\Asus\Desktop\tt4t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250"/>
            <a:ext cx="5192713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 descr="C:\Users\Asus\Desktop\Eurasian_National_University_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21250"/>
            <a:ext cx="2419350" cy="188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>
                <a:spLocks noChangeArrowheads="1"/>
              </p:cNvSpPr>
              <p:nvPr/>
            </p:nvSpPr>
            <p:spPr bwMode="auto">
              <a:xfrm>
                <a:off x="276225" y="2420938"/>
                <a:ext cx="8572500" cy="1651000"/>
              </a:xfrm>
              <a:prstGeom prst="rect">
                <a:avLst/>
              </a:prstGeom>
              <a:solidFill>
                <a:schemeClr val="bg1">
                  <a:alpha val="49019"/>
                </a:schemeClr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>
                  <a:buNone/>
                </a:pPr>
                <a:r>
                  <a:rPr lang="en-US" b="1" dirty="0">
                    <a:solidFill>
                      <a:schemeClr val="accent2">
                        <a:lumMod val="75000"/>
                      </a:schemeClr>
                    </a:solidFill>
                  </a:rPr>
                  <a:t>D</a:t>
                </a:r>
                <a:r>
                  <a:rPr lang="en-US" b="1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ecay </a:t>
                </a:r>
                <a14:m>
                  <m:oMath xmlns:m="http://schemas.openxmlformats.org/officeDocument/2006/math">
                    <m:r>
                      <a:rPr lang="en-US" b="1" i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𝐁</m:t>
                    </m:r>
                    <m:r>
                      <a:rPr lang="ru-RU" b="1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→</m:t>
                    </m:r>
                    <m:r>
                      <a:rPr lang="ru-RU" b="1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  <a:ea typeface="Cambria Math"/>
                      </a:rPr>
                      <m:t>𝝋</m:t>
                    </m:r>
                    <m:sSup>
                      <m:sSupPr>
                        <m:ctrlPr>
                          <a:rPr lang="en-US" b="1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</a:rPr>
                          <m:t>ℓ</m:t>
                        </m:r>
                      </m:e>
                      <m:sup>
                        <m:r>
                          <a:rPr lang="en-US" b="1" i="0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b="1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</a:rPr>
                          <m:t>ℓ</m:t>
                        </m:r>
                      </m:e>
                      <m:sup>
                        <m:r>
                          <a:rPr lang="en-US" b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b="1" dirty="0">
                    <a:solidFill>
                      <a:schemeClr val="accent2">
                        <a:lumMod val="75000"/>
                      </a:schemeClr>
                    </a:solidFill>
                  </a:rPr>
                  <a:t> in the covariant quark model</a:t>
                </a: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76225" y="2420938"/>
                <a:ext cx="8572500" cy="1651000"/>
              </a:xfrm>
              <a:prstGeom prst="rect">
                <a:avLst/>
              </a:prstGeom>
              <a:blipFill rotWithShape="1">
                <a:blip r:embed="rId5"/>
                <a:stretch>
                  <a:fillRect l="-142" t="-4428" r="-142"/>
                </a:stretch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 Box 8"/>
          <p:cNvSpPr txBox="1">
            <a:spLocks noChangeArrowheads="1"/>
          </p:cNvSpPr>
          <p:nvPr/>
        </p:nvSpPr>
        <p:spPr>
          <a:xfrm>
            <a:off x="5604359" y="4779349"/>
            <a:ext cx="3104182" cy="2012859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 sz="2400" b="1" u="sng" dirty="0" smtClean="0">
              <a:solidFill>
                <a:schemeClr val="tx1">
                  <a:lumMod val="50000"/>
                  <a:lumOff val="50000"/>
                </a:schemeClr>
              </a:solidFill>
              <a:latin typeface="Times New Roman" pitchFamily="18" charset="0"/>
            </a:endParaRPr>
          </a:p>
          <a:p>
            <a:pPr marL="0" indent="0">
              <a:buNone/>
              <a:defRPr/>
            </a:pPr>
            <a:r>
              <a:rPr lang="en-US" sz="2800" b="1" i="1" u="sng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Issadykov</a:t>
            </a:r>
            <a:r>
              <a:rPr lang="en-US" sz="28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b="1" i="1" u="sng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A</a:t>
            </a:r>
            <a:r>
              <a:rPr lang="en-US" sz="2800" b="1" i="1" u="sng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idos</a:t>
            </a:r>
            <a:endParaRPr lang="en-US" sz="2800" b="1" i="1" u="sng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</a:endParaRPr>
          </a:p>
          <a:p>
            <a:pPr marL="0" indent="0">
              <a:buNone/>
              <a:defRPr/>
            </a:pPr>
            <a:r>
              <a:rPr lang="en-US" sz="28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 </a:t>
            </a:r>
          </a:p>
          <a:p>
            <a:pPr marL="0" indent="0">
              <a:buNone/>
              <a:defRPr/>
            </a:pPr>
            <a:r>
              <a:rPr lang="en-US" sz="28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	</a:t>
            </a:r>
            <a:r>
              <a:rPr lang="en-US" sz="28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	</a:t>
            </a:r>
            <a:r>
              <a:rPr lang="en-US" sz="28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 </a:t>
            </a:r>
            <a:endParaRPr lang="en-US" sz="2800" b="1" i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0734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0" y="500063"/>
            <a:ext cx="9144000" cy="71437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rgbClr val="0070C0"/>
            </a:solidFill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VALUES OF BRANCHING FRACTIONS</a:t>
            </a:r>
            <a:endParaRPr lang="ru-RU" sz="2400" b="1" spc="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Arial Unicode MS" panose="020B0604020202020204" pitchFamily="34" charset="-128"/>
              <a:cs typeface="Times New Roman" panose="02020603050405020304" pitchFamily="18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151" y="2276872"/>
            <a:ext cx="8449698" cy="30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4615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0" y="497504"/>
            <a:ext cx="9144000" cy="71437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rgbClr val="0070C0"/>
            </a:solidFill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BRANCHING 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FRACTION</a:t>
            </a:r>
            <a:endParaRPr lang="ru-RU" sz="2400" b="1" spc="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Arial Unicode MS" panose="020B0604020202020204" pitchFamily="34" charset="-128"/>
              <a:cs typeface="Times New Roman" panose="02020603050405020304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0857" y="4149080"/>
            <a:ext cx="3802283" cy="21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8274" y="1520180"/>
            <a:ext cx="6267450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4999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Заголовок 1"/>
              <p:cNvSpPr txBox="1">
                <a:spLocks/>
              </p:cNvSpPr>
              <p:nvPr/>
            </p:nvSpPr>
            <p:spPr bwMode="auto">
              <a:xfrm>
                <a:off x="0" y="497504"/>
                <a:ext cx="9144000" cy="714375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solidFill>
                  <a:srgbClr val="0070C0"/>
                </a:solidFill>
              </a:ln>
            </p:spPr>
            <p:txBody>
              <a:bodyPr anchor="ctr"/>
              <a:lstStyle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  <a:lvl2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>
                            <a:solidFill>
                              <a:schemeClr val="bg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solidFill>
                              <a:schemeClr val="bg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𝑭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chemeClr val="bg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𝑳</m:t>
                        </m:r>
                      </m:sub>
                    </m:sSub>
                    <m:r>
                      <a:rPr lang="en-US" sz="2400" b="1" i="1">
                        <a:solidFill>
                          <a:schemeClr val="bg1"/>
                        </a:solidFill>
                        <a:latin typeface="Cambria Math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400" b="1" spc="200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ea typeface="Arial Unicode MS" panose="020B0604020202020204" pitchFamily="34" charset="-128"/>
                    <a:cs typeface="Times New Roman" panose="02020603050405020304" pitchFamily="18" charset="0"/>
                  </a:rPr>
                  <a:t>OBSERVABLE</a:t>
                </a:r>
                <a:endParaRPr lang="ru-RU" sz="2400" b="1" spc="2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Arial Unicode MS" panose="020B0604020202020204" pitchFamily="34" charset="-128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Заголовок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497504"/>
                <a:ext cx="9144000" cy="714375"/>
              </a:xfrm>
              <a:prstGeom prst="rect">
                <a:avLst/>
              </a:prstGeom>
              <a:blipFill rotWithShape="1">
                <a:blip r:embed="rId2"/>
                <a:stretch>
                  <a:fillRect b="-5042"/>
                </a:stretch>
              </a:blipFill>
              <a:ln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6944" y="4270248"/>
            <a:ext cx="3450110" cy="2070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2087" y="1484784"/>
            <a:ext cx="6219825" cy="260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3077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0" y="497504"/>
            <a:ext cx="9144000" cy="71437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rgbClr val="0070C0"/>
            </a:solidFill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ANGULAR OBSERVABLES AND DIFFERENTIAL BRANCHING</a:t>
            </a:r>
            <a:endParaRPr lang="ru-RU" sz="2400" b="1" spc="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Arial Unicode MS" panose="020B0604020202020204" pitchFamily="34" charset="-128"/>
              <a:cs typeface="Times New Roman" panose="02020603050405020304" pitchFamily="18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3012" y="1628800"/>
            <a:ext cx="6657975" cy="473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5013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2000" y="2060848"/>
            <a:ext cx="6480000" cy="366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0" y="497504"/>
            <a:ext cx="9144000" cy="71437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rgbClr val="0070C0"/>
            </a:solidFill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ANGULAR OBSERVABLES AND DIFFERENTIAL BRANCHING</a:t>
            </a:r>
            <a:endParaRPr lang="ru-RU" sz="2400" b="1" spc="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Arial Unicode MS" panose="020B0604020202020204" pitchFamily="34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6406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3805" y="1988840"/>
            <a:ext cx="6616390" cy="366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0" y="497504"/>
            <a:ext cx="9144000" cy="71437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rgbClr val="0070C0"/>
            </a:solidFill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ANGULAR OBSERVABLES AND DIFFERENTIAL BRANCHING</a:t>
            </a:r>
            <a:endParaRPr lang="ru-RU" sz="2400" b="1" spc="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Arial Unicode MS" panose="020B0604020202020204" pitchFamily="34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134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060848"/>
            <a:ext cx="6405433" cy="366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0" y="497504"/>
            <a:ext cx="9144000" cy="71437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rgbClr val="0070C0"/>
            </a:solidFill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ANGULAR OBSERVABLES AND DIFFERENTIAL BRANCHING</a:t>
            </a:r>
            <a:endParaRPr lang="ru-RU" sz="2400" b="1" spc="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Arial Unicode MS" panose="020B0604020202020204" pitchFamily="34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8510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19872" y="1700808"/>
            <a:ext cx="5400600" cy="2620888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/>
              <a:t>	</a:t>
            </a:r>
            <a:r>
              <a:rPr lang="en-US" dirty="0" smtClean="0"/>
              <a:t>	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Thank you!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0" y="497504"/>
            <a:ext cx="9144000" cy="71437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rgbClr val="0070C0"/>
            </a:solidFill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APPLAUSE !</a:t>
            </a:r>
            <a:endParaRPr lang="ru-RU" sz="2400" b="1" spc="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Arial Unicode MS" panose="020B0604020202020204" pitchFamily="34" charset="-128"/>
              <a:cs typeface="Times New Roman" panose="02020603050405020304" pitchFamily="18" charset="0"/>
            </a:endParaRPr>
          </a:p>
        </p:txBody>
      </p:sp>
      <p:pic>
        <p:nvPicPr>
          <p:cNvPr id="11267" name="Picture 3" descr="C:\Users\Asus\Desktop\OMUS2016\einstein1_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332" y="1211879"/>
            <a:ext cx="4720961" cy="56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1400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Higgs sector</a:t>
            </a:r>
          </a:p>
          <a:p>
            <a:endParaRPr lang="en-US" dirty="0"/>
          </a:p>
          <a:p>
            <a:r>
              <a:rPr lang="en-US" dirty="0" smtClean="0"/>
              <a:t>The Dark Matter</a:t>
            </a:r>
          </a:p>
          <a:p>
            <a:endParaRPr lang="en-US" dirty="0"/>
          </a:p>
          <a:p>
            <a:r>
              <a:rPr lang="en-US" dirty="0" smtClean="0"/>
              <a:t>The New Physics :</a:t>
            </a:r>
          </a:p>
          <a:p>
            <a:pPr marL="457200" lvl="1" indent="0">
              <a:buNone/>
            </a:pPr>
            <a:r>
              <a:rPr lang="en-US" dirty="0" smtClean="0"/>
              <a:t>				</a:t>
            </a:r>
            <a:r>
              <a:rPr lang="en-US" dirty="0" smtClean="0">
                <a:solidFill>
                  <a:srgbClr val="FF0000"/>
                </a:solidFill>
              </a:rPr>
              <a:t>confinement</a:t>
            </a:r>
            <a:r>
              <a:rPr lang="en-US" dirty="0">
                <a:solidFill>
                  <a:srgbClr val="FF0000"/>
                </a:solidFill>
              </a:rPr>
              <a:t>, exotic hadrons,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FF0000"/>
                </a:solidFill>
              </a:rPr>
              <a:t>				dense </a:t>
            </a:r>
            <a:r>
              <a:rPr lang="en-US" sz="2800" dirty="0">
                <a:solidFill>
                  <a:srgbClr val="FF0000"/>
                </a:solidFill>
              </a:rPr>
              <a:t>hadron matter.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0" y="500063"/>
            <a:ext cx="9144000" cy="71437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rgbClr val="0070C0"/>
            </a:solidFill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sz="2400" b="1" spc="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HIGH ENERGY PHYSICS </a:t>
            </a:r>
            <a:endParaRPr lang="ru-RU" sz="2400" b="1" spc="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Arial Unicode MS" panose="020B0604020202020204" pitchFamily="34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2125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0" y="500063"/>
            <a:ext cx="9144000" cy="71437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rgbClr val="0070C0"/>
            </a:solidFill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EXOTIC HADRONS</a:t>
            </a:r>
            <a:endParaRPr lang="ru-RU" sz="2400" b="1" spc="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Arial Unicode MS" panose="020B0604020202020204" pitchFamily="34" charset="-128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8885" y="1700808"/>
            <a:ext cx="6386230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286000" y="1516722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b="1" dirty="0" smtClean="0"/>
              <a:t> </a:t>
            </a:r>
            <a:r>
              <a:rPr lang="en-US" sz="2000" b="1" dirty="0"/>
              <a:t>13 July 2015, the </a:t>
            </a:r>
            <a:r>
              <a:rPr lang="en-US" sz="2000" b="1" dirty="0" err="1">
                <a:hlinkClick r:id="rId3" tooltip="LHCb"/>
              </a:rPr>
              <a:t>LHCb</a:t>
            </a:r>
            <a:r>
              <a:rPr lang="en-US" sz="2000" b="1" dirty="0">
                <a:hlinkClick r:id="rId3" tooltip="LHCb"/>
              </a:rPr>
              <a:t> collaboration</a:t>
            </a:r>
            <a:r>
              <a:rPr lang="en-US" sz="2000" b="1" dirty="0"/>
              <a:t> </a:t>
            </a:r>
            <a:endParaRPr lang="ru-RU" sz="2000" b="1" dirty="0"/>
          </a:p>
        </p:txBody>
      </p:sp>
      <p:pic>
        <p:nvPicPr>
          <p:cNvPr id="3074" name="Picture 2" descr="C:\Users\Asus\Desktop\q71UJZH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8" y="2093218"/>
            <a:ext cx="4416532" cy="2900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sus\Desktop\Pentaquark-Feynman.svg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4131" y="4160206"/>
            <a:ext cx="6286500" cy="270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1037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30028" y="3140968"/>
            <a:ext cx="4546848" cy="820688"/>
          </a:xfrm>
        </p:spPr>
        <p:txBody>
          <a:bodyPr/>
          <a:lstStyle/>
          <a:p>
            <a:r>
              <a:rPr lang="en-US" dirty="0"/>
              <a:t>The pool of the EW data</a:t>
            </a:r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0" y="500063"/>
            <a:ext cx="9144000" cy="71437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rgbClr val="0070C0"/>
            </a:solidFill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DOES SM DESCRIBE ALL EXPERIMENTAL DATA?</a:t>
            </a:r>
            <a:endParaRPr lang="ru-RU" sz="2400" b="1" spc="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Arial Unicode MS" panose="020B0604020202020204" pitchFamily="34" charset="-128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385304"/>
            <a:ext cx="2466340" cy="54726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20524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3.7 </a:t>
            </a:r>
            <a:r>
              <a:rPr lang="el-GR" b="1" dirty="0" smtClean="0">
                <a:solidFill>
                  <a:srgbClr val="FF0000"/>
                </a:solidFill>
              </a:rPr>
              <a:t>σ</a:t>
            </a:r>
            <a:endParaRPr lang="en-US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~ 3 </a:t>
            </a:r>
            <a:r>
              <a:rPr lang="el-GR" b="1" dirty="0" smtClean="0">
                <a:solidFill>
                  <a:srgbClr val="FF0000"/>
                </a:solidFill>
              </a:rPr>
              <a:t>σ</a:t>
            </a:r>
            <a:endParaRPr lang="en-US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0" y="500063"/>
            <a:ext cx="9144000" cy="71437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rgbClr val="0070C0"/>
            </a:solidFill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LHCB COLLABORATION REPORT</a:t>
            </a:r>
            <a:endParaRPr lang="ru-RU" sz="2400" b="1" spc="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Arial Unicode MS" panose="020B0604020202020204" pitchFamily="34" charset="-128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1634" y="3670043"/>
            <a:ext cx="4780731" cy="315523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D:\ХХХХХХХХ\Диссертация\суреттер-барион\P5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4386" y="1340768"/>
            <a:ext cx="4415228" cy="273630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" name="Прямая со стрелкой 7"/>
          <p:cNvCxnSpPr/>
          <p:nvPr/>
        </p:nvCxnSpPr>
        <p:spPr>
          <a:xfrm>
            <a:off x="1619672" y="1988840"/>
            <a:ext cx="1008112" cy="64807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1475656" y="4293096"/>
            <a:ext cx="1152128" cy="7920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6492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ru-RU" b="1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</a:t>
                </a:r>
                <a:r>
                  <a:rPr lang="en-US" b="1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→</a:t>
                </a:r>
                <a:r>
                  <a:rPr lang="ru-RU" b="1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ru-RU" b="1" baseline="30000" dirty="0" smtClean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*</a:t>
                </a:r>
                <a:r>
                  <a:rPr lang="en-US" b="1" dirty="0" smtClean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b="1" dirty="0">
                    <a:solidFill>
                      <a:schemeClr val="accent1">
                        <a:lumMod val="75000"/>
                      </a:schemeClr>
                    </a:solidFill>
                    <a:latin typeface="Cambria Math"/>
                    <a:ea typeface="Cambria Math"/>
                    <a:cs typeface="Times New Roman" panose="02020603050405020304" pitchFamily="18" charset="0"/>
                  </a:rPr>
                  <a:t>𝜇</a:t>
                </a:r>
                <a:r>
                  <a:rPr lang="en-US" b="1" baseline="30000" dirty="0">
                    <a:solidFill>
                      <a:schemeClr val="accent1">
                        <a:lumMod val="75000"/>
                      </a:schemeClr>
                    </a:solidFill>
                    <a:latin typeface="Cambria Math"/>
                    <a:ea typeface="Cambria Math"/>
                    <a:cs typeface="Times New Roman" panose="02020603050405020304" pitchFamily="18" charset="0"/>
                  </a:rPr>
                  <a:t>+</a:t>
                </a:r>
                <a:r>
                  <a:rPr lang="ru-RU" b="1" dirty="0">
                    <a:solidFill>
                      <a:schemeClr val="accent1">
                        <a:lumMod val="75000"/>
                      </a:schemeClr>
                    </a:solidFill>
                    <a:latin typeface="Cambria Math"/>
                    <a:ea typeface="Cambria Math"/>
                    <a:cs typeface="Times New Roman" panose="02020603050405020304" pitchFamily="18" charset="0"/>
                  </a:rPr>
                  <a:t>𝜇</a:t>
                </a:r>
                <a:r>
                  <a:rPr lang="en-US" b="1" baseline="30000" dirty="0">
                    <a:solidFill>
                      <a:schemeClr val="accent1">
                        <a:lumMod val="75000"/>
                      </a:schemeClr>
                    </a:solidFill>
                    <a:latin typeface="Cambria Math"/>
                    <a:ea typeface="Cambria Math"/>
                    <a:cs typeface="Times New Roman" panose="02020603050405020304" pitchFamily="18" charset="0"/>
                  </a:rPr>
                  <a:t>-</a:t>
                </a:r>
                <a:r>
                  <a:rPr lang="en-US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ru-RU" b="1" dirty="0">
                  <a:solidFill>
                    <a:schemeClr val="bg1"/>
                  </a:solidFill>
                </a:endParaRPr>
              </a:p>
              <a:p>
                <a:endParaRPr lang="en-US" dirty="0" smtClean="0"/>
              </a:p>
              <a:p>
                <a:r>
                  <a:rPr lang="ru-RU" b="1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</a:t>
                </a:r>
                <a:r>
                  <a:rPr lang="en-US" b="1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→</a:t>
                </a:r>
                <a:r>
                  <a:rPr lang="ru-RU" b="1" dirty="0">
                    <a:solidFill>
                      <a:schemeClr val="bg1"/>
                    </a:solidFill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ru-RU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  <a:ea typeface="Cambria Math"/>
                      </a:rPr>
                      <m:t>𝝋</m:t>
                    </m:r>
                    <m:r>
                      <a:rPr lang="ru-RU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ru-RU" b="1" dirty="0">
                    <a:solidFill>
                      <a:schemeClr val="accent1">
                        <a:lumMod val="75000"/>
                      </a:schemeClr>
                    </a:solidFill>
                    <a:latin typeface="Cambria Math"/>
                    <a:ea typeface="Cambria Math"/>
                    <a:cs typeface="Times New Roman" panose="02020603050405020304" pitchFamily="18" charset="0"/>
                  </a:rPr>
                  <a:t>𝜇</a:t>
                </a:r>
                <a:r>
                  <a:rPr lang="en-US" b="1" baseline="30000" dirty="0">
                    <a:solidFill>
                      <a:schemeClr val="accent1">
                        <a:lumMod val="75000"/>
                      </a:schemeClr>
                    </a:solidFill>
                    <a:latin typeface="Cambria Math"/>
                    <a:ea typeface="Cambria Math"/>
                    <a:cs typeface="Times New Roman" panose="02020603050405020304" pitchFamily="18" charset="0"/>
                  </a:rPr>
                  <a:t>+</a:t>
                </a:r>
                <a:r>
                  <a:rPr lang="ru-RU" b="1" dirty="0">
                    <a:solidFill>
                      <a:schemeClr val="accent1">
                        <a:lumMod val="75000"/>
                      </a:schemeClr>
                    </a:solidFill>
                    <a:latin typeface="Cambria Math"/>
                    <a:ea typeface="Cambria Math"/>
                    <a:cs typeface="Times New Roman" panose="02020603050405020304" pitchFamily="18" charset="0"/>
                  </a:rPr>
                  <a:t>𝜇</a:t>
                </a:r>
                <a:r>
                  <a:rPr lang="en-US" b="1" baseline="30000" dirty="0">
                    <a:solidFill>
                      <a:schemeClr val="accent1">
                        <a:lumMod val="75000"/>
                      </a:schemeClr>
                    </a:solidFill>
                    <a:latin typeface="Cambria Math"/>
                    <a:ea typeface="Cambria Math"/>
                    <a:cs typeface="Times New Roman" panose="02020603050405020304" pitchFamily="18" charset="0"/>
                  </a:rPr>
                  <a:t>-</a:t>
                </a:r>
                <a:r>
                  <a:rPr lang="en-US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ru-RU" b="1" dirty="0">
                  <a:solidFill>
                    <a:schemeClr val="bg1"/>
                  </a:solidFill>
                </a:endParaRPr>
              </a:p>
              <a:p>
                <a:endParaRPr lang="en-US" dirty="0" smtClean="0"/>
              </a:p>
              <a:p>
                <a:r>
                  <a:rPr lang="ru-RU" b="1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</a:t>
                </a:r>
                <a:r>
                  <a:rPr lang="en-US" b="1" dirty="0" smtClean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→</a:t>
                </a:r>
                <a:r>
                  <a:rPr lang="ru-RU" b="1" dirty="0" smtClean="0">
                    <a:solidFill>
                      <a:schemeClr val="accent1">
                        <a:lumMod val="75000"/>
                      </a:schemeClr>
                    </a:solidFill>
                    <a:latin typeface="Cambria Math"/>
                    <a:ea typeface="Cambria Math"/>
                    <a:cs typeface="Times New Roman" panose="02020603050405020304" pitchFamily="18" charset="0"/>
                  </a:rPr>
                  <a:t>𝜇</a:t>
                </a:r>
                <a:r>
                  <a:rPr lang="en-US" b="1" baseline="30000" dirty="0">
                    <a:solidFill>
                      <a:schemeClr val="accent1">
                        <a:lumMod val="75000"/>
                      </a:schemeClr>
                    </a:solidFill>
                    <a:latin typeface="Cambria Math"/>
                    <a:ea typeface="Cambria Math"/>
                    <a:cs typeface="Times New Roman" panose="02020603050405020304" pitchFamily="18" charset="0"/>
                  </a:rPr>
                  <a:t>+</a:t>
                </a:r>
                <a:r>
                  <a:rPr lang="ru-RU" b="1" dirty="0">
                    <a:solidFill>
                      <a:schemeClr val="accent1">
                        <a:lumMod val="75000"/>
                      </a:schemeClr>
                    </a:solidFill>
                    <a:latin typeface="Cambria Math"/>
                    <a:ea typeface="Cambria Math"/>
                    <a:cs typeface="Times New Roman" panose="02020603050405020304" pitchFamily="18" charset="0"/>
                  </a:rPr>
                  <a:t>𝜇</a:t>
                </a:r>
                <a:r>
                  <a:rPr lang="en-US" b="1" baseline="30000" dirty="0">
                    <a:solidFill>
                      <a:schemeClr val="accent1">
                        <a:lumMod val="75000"/>
                      </a:schemeClr>
                    </a:solidFill>
                    <a:latin typeface="Cambria Math"/>
                    <a:ea typeface="Cambria Math"/>
                    <a:cs typeface="Times New Roman" panose="02020603050405020304" pitchFamily="18" charset="0"/>
                  </a:rPr>
                  <a:t>-</a:t>
                </a:r>
                <a:r>
                  <a:rPr lang="en-US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ru-RU" b="1" dirty="0">
                  <a:solidFill>
                    <a:schemeClr val="bg1"/>
                  </a:solidFill>
                </a:endParaRPr>
              </a:p>
              <a:p>
                <a:endParaRPr lang="en-US" dirty="0" smtClean="0"/>
              </a:p>
              <a:p>
                <a:r>
                  <a:rPr lang="ru-RU" b="1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</a:t>
                </a:r>
                <a:r>
                  <a:rPr lang="en-US" b="1" dirty="0" smtClean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→</a:t>
                </a:r>
                <a:r>
                  <a:rPr lang="en-US" b="1" dirty="0" err="1" smtClean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b="1" baseline="-25000" dirty="0" err="1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b="1" dirty="0" smtClean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b="1" dirty="0">
                    <a:solidFill>
                      <a:schemeClr val="accent1">
                        <a:lumMod val="75000"/>
                      </a:schemeClr>
                    </a:solidFill>
                    <a:latin typeface="Cambria Math"/>
                    <a:ea typeface="Cambria Math"/>
                    <a:cs typeface="Times New Roman" panose="02020603050405020304" pitchFamily="18" charset="0"/>
                  </a:rPr>
                  <a:t>𝜇</a:t>
                </a:r>
                <a:r>
                  <a:rPr lang="en-US" b="1" baseline="30000" dirty="0">
                    <a:solidFill>
                      <a:schemeClr val="accent1">
                        <a:lumMod val="75000"/>
                      </a:schemeClr>
                    </a:solidFill>
                    <a:latin typeface="Cambria Math"/>
                    <a:ea typeface="Cambria Math"/>
                    <a:cs typeface="Times New Roman" panose="02020603050405020304" pitchFamily="18" charset="0"/>
                  </a:rPr>
                  <a:t>+</a:t>
                </a:r>
                <a:r>
                  <a:rPr lang="ru-RU" b="1" dirty="0">
                    <a:solidFill>
                      <a:schemeClr val="accent1">
                        <a:lumMod val="75000"/>
                      </a:schemeClr>
                    </a:solidFill>
                    <a:latin typeface="Cambria Math"/>
                    <a:ea typeface="Cambria Math"/>
                    <a:cs typeface="Times New Roman" panose="02020603050405020304" pitchFamily="18" charset="0"/>
                  </a:rPr>
                  <a:t>𝜇</a:t>
                </a:r>
                <a:r>
                  <a:rPr lang="en-US" b="1" baseline="30000" dirty="0">
                    <a:solidFill>
                      <a:schemeClr val="accent1">
                        <a:lumMod val="75000"/>
                      </a:schemeClr>
                    </a:solidFill>
                    <a:latin typeface="Cambria Math"/>
                    <a:ea typeface="Cambria Math"/>
                    <a:cs typeface="Times New Roman" panose="02020603050405020304" pitchFamily="18" charset="0"/>
                  </a:rPr>
                  <a:t>-</a:t>
                </a:r>
                <a:r>
                  <a:rPr lang="en-US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ru-RU" b="1" dirty="0">
                  <a:solidFill>
                    <a:schemeClr val="bg1"/>
                  </a:solidFill>
                </a:endParaRPr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202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8718" y="500062"/>
            <a:ext cx="9144000" cy="71437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rgbClr val="0070C0"/>
            </a:solidFill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3200" b="1" i="1" spc="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b-s anomaly</a:t>
            </a:r>
            <a:endParaRPr lang="ru-RU" sz="3200" b="1" i="1" spc="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Arial Unicode MS" panose="020B060402020202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3851920" y="1556792"/>
            <a:ext cx="288032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up to </a:t>
            </a:r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,7 </a:t>
            </a:r>
            <a:r>
              <a:rPr lang="el-GR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>
              <a:solidFill>
                <a:srgbClr val="C00000"/>
              </a:solidFill>
            </a:endParaRPr>
          </a:p>
          <a:p>
            <a:endParaRPr lang="en-US" dirty="0" smtClean="0">
              <a:solidFill>
                <a:srgbClr val="C00000"/>
              </a:solidFill>
            </a:endParaRPr>
          </a:p>
          <a:p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up to </a:t>
            </a:r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3,1 </a:t>
            </a:r>
            <a:r>
              <a:rPr lang="el-GR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endParaRPr lang="ru-RU" b="1" dirty="0">
              <a:solidFill>
                <a:srgbClr val="C00000"/>
              </a:solidFill>
            </a:endParaRPr>
          </a:p>
          <a:p>
            <a:endParaRPr lang="en-US" dirty="0" smtClean="0">
              <a:solidFill>
                <a:srgbClr val="C00000"/>
              </a:solidFill>
            </a:endParaRPr>
          </a:p>
          <a:p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 to 5 </a:t>
            </a:r>
            <a:r>
              <a:rPr lang="el-GR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!!!</a:t>
            </a:r>
            <a:endParaRPr lang="ru-RU" b="1" dirty="0">
              <a:solidFill>
                <a:srgbClr val="C00000"/>
              </a:solidFill>
            </a:endParaRPr>
          </a:p>
          <a:p>
            <a:endParaRPr lang="en-US" dirty="0" smtClean="0">
              <a:solidFill>
                <a:srgbClr val="C00000"/>
              </a:solidFill>
            </a:endParaRPr>
          </a:p>
          <a:p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up to </a:t>
            </a:r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endParaRPr lang="ru-RU" b="1" dirty="0">
              <a:solidFill>
                <a:srgbClr val="C00000"/>
              </a:solidFill>
            </a:endParaRPr>
          </a:p>
          <a:p>
            <a:endParaRPr lang="ru-RU" b="1" dirty="0">
              <a:solidFill>
                <a:srgbClr val="C00000"/>
              </a:solidFill>
            </a:endParaRPr>
          </a:p>
          <a:p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7529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8547" y="1916832"/>
            <a:ext cx="5726905" cy="39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0" y="500063"/>
            <a:ext cx="9144000" cy="71437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rgbClr val="0070C0"/>
            </a:solidFill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ru-RU" sz="2400" b="1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(K</a:t>
            </a:r>
            <a:r>
              <a:rPr lang="en-US" sz="2400" b="1" dirty="0">
                <a:solidFill>
                  <a:schemeClr val="bg1"/>
                </a:solidFill>
                <a:latin typeface="Cambria Math"/>
                <a:ea typeface="Cambria Math"/>
                <a:cs typeface="Times New Roman" panose="02020603050405020304" pitchFamily="18" charset="0"/>
              </a:rPr>
              <a:t>𝜋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400" b="1" dirty="0">
                <a:solidFill>
                  <a:schemeClr val="bg1"/>
                </a:solidFill>
                <a:latin typeface="Cambria Math"/>
                <a:ea typeface="Cambria Math"/>
                <a:cs typeface="Times New Roman" panose="02020603050405020304" pitchFamily="18" charset="0"/>
              </a:rPr>
              <a:t>𝜇</a:t>
            </a:r>
            <a:r>
              <a:rPr lang="en-US" sz="2400" b="1" baseline="30000" dirty="0">
                <a:solidFill>
                  <a:schemeClr val="bg1"/>
                </a:solidFill>
                <a:latin typeface="Cambria Math"/>
                <a:ea typeface="Cambria Math"/>
                <a:cs typeface="Times New Roman" panose="02020603050405020304" pitchFamily="18" charset="0"/>
              </a:rPr>
              <a:t>+</a:t>
            </a:r>
            <a:r>
              <a:rPr lang="ru-RU" sz="2400" b="1" dirty="0">
                <a:solidFill>
                  <a:schemeClr val="bg1"/>
                </a:solidFill>
                <a:latin typeface="Cambria Math"/>
                <a:ea typeface="Cambria Math"/>
                <a:cs typeface="Times New Roman" panose="02020603050405020304" pitchFamily="18" charset="0"/>
              </a:rPr>
              <a:t>𝜇</a:t>
            </a:r>
            <a:r>
              <a:rPr lang="en-US" sz="2400" b="1" baseline="30000" dirty="0">
                <a:solidFill>
                  <a:schemeClr val="bg1"/>
                </a:solidFill>
                <a:latin typeface="Cambria Math"/>
                <a:ea typeface="Cambria Math"/>
                <a:cs typeface="Times New Roman" panose="02020603050405020304" pitchFamily="18" charset="0"/>
              </a:rPr>
              <a:t>-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3726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Galery\Photos\journey\Alushta fotos\IMG_038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0" y="500063"/>
            <a:ext cx="9144000" cy="71437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rgbClr val="0070C0"/>
            </a:solidFill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sz="2400" b="1" spc="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ALUSHTA 2015</a:t>
            </a:r>
            <a:endParaRPr lang="ru-RU" sz="2400" b="1" spc="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Arial Unicode MS" panose="020B0604020202020204" pitchFamily="34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7580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Заголовок 1"/>
              <p:cNvSpPr txBox="1">
                <a:spLocks/>
              </p:cNvSpPr>
              <p:nvPr/>
            </p:nvSpPr>
            <p:spPr bwMode="auto">
              <a:xfrm>
                <a:off x="0" y="500063"/>
                <a:ext cx="9144000" cy="714375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solidFill>
                  <a:srgbClr val="0070C0"/>
                </a:solidFill>
              </a:ln>
            </p:spPr>
            <p:txBody>
              <a:bodyPr anchor="ctr"/>
              <a:lstStyle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  <a:lvl2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smtClean="0">
                          <a:solidFill>
                            <a:schemeClr val="bg1"/>
                          </a:solidFill>
                          <a:latin typeface="Cambria Math"/>
                        </a:rPr>
                        <m:t>𝐁</m:t>
                      </m:r>
                      <m:r>
                        <a:rPr lang="ru-RU" sz="3200" b="1">
                          <a:solidFill>
                            <a:schemeClr val="bg1"/>
                          </a:solidFill>
                          <a:latin typeface="Cambria Math"/>
                        </a:rPr>
                        <m:t>→</m:t>
                      </m:r>
                      <m:r>
                        <a:rPr lang="ru-RU" sz="3200" b="1" i="1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𝝋</m:t>
                      </m:r>
                      <m:sSup>
                        <m:sSupPr>
                          <m:ctrlPr>
                            <a:rPr lang="en-US" sz="32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2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ℓ</m:t>
                          </m:r>
                        </m:e>
                        <m:sup>
                          <m:r>
                            <a:rPr lang="en-US" sz="3200" b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+</m:t>
                          </m:r>
                        </m:sup>
                      </m:sSup>
                      <m:sSup>
                        <m:sSupPr>
                          <m:ctrlPr>
                            <a:rPr lang="en-US" sz="32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2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ℓ</m:t>
                          </m:r>
                        </m:e>
                        <m:sup>
                          <m:r>
                            <a:rPr lang="en-US" sz="3200" b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ru-RU" sz="3200" b="1" spc="2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Arial Unicode MS" panose="020B0604020202020204" pitchFamily="34" charset="-128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Заголовок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500063"/>
                <a:ext cx="9144000" cy="71437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28800"/>
            <a:ext cx="8229600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9451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329</TotalTime>
  <Words>169</Words>
  <Application>Microsoft Office PowerPoint</Application>
  <PresentationFormat>Экран (4:3)</PresentationFormat>
  <Paragraphs>51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Asus</dc:creator>
  <cp:lastModifiedBy>Asus</cp:lastModifiedBy>
  <cp:revision>26</cp:revision>
  <dcterms:created xsi:type="dcterms:W3CDTF">2016-03-14T11:43:38Z</dcterms:created>
  <dcterms:modified xsi:type="dcterms:W3CDTF">2016-06-09T20:47:13Z</dcterms:modified>
</cp:coreProperties>
</file>