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9" r:id="rId1"/>
  </p:sldMasterIdLst>
  <p:notesMasterIdLst>
    <p:notesMasterId r:id="rId14"/>
  </p:notesMasterIdLst>
  <p:sldIdLst>
    <p:sldId id="328" r:id="rId2"/>
    <p:sldId id="367" r:id="rId3"/>
    <p:sldId id="370" r:id="rId4"/>
    <p:sldId id="319" r:id="rId5"/>
    <p:sldId id="368" r:id="rId6"/>
    <p:sldId id="369" r:id="rId7"/>
    <p:sldId id="371" r:id="rId8"/>
    <p:sldId id="372" r:id="rId9"/>
    <p:sldId id="373" r:id="rId10"/>
    <p:sldId id="374" r:id="rId11"/>
    <p:sldId id="323" r:id="rId12"/>
    <p:sldId id="3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0D21B3"/>
    <a:srgbClr val="002D86"/>
    <a:srgbClr val="FF0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2" autoAdjust="0"/>
  </p:normalViewPr>
  <p:slideViewPr>
    <p:cSldViewPr snapToGrid="0">
      <p:cViewPr>
        <p:scale>
          <a:sx n="100" d="100"/>
          <a:sy n="100" d="100"/>
        </p:scale>
        <p:origin x="294" y="-21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48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B52E4AF-A71A-4628-B27E-EF1A8BFF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1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E814-F27D-419D-A897-251D698C6951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E814-F27D-419D-A897-251D698C6951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E814-F27D-419D-A897-251D698C6951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2E4AF-A71A-4628-B27E-EF1A8BFF21C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3FFE2-5ADD-4130-90EA-CF4AEFAF0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63F40-569A-4430-8BCC-2FD3A0C1A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42665-D291-4810-86BB-3904C69FC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C37F9-DE2A-4AA6-8A62-60BEFDECE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A6FD8-CE16-4E82-8AAB-A5B6C9A88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2ABA-5024-413A-BB55-58CC044E32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963D-EA3C-4847-98D1-28645C804A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F02-0912-4D6C-8E28-75FE5DA218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08666-56D4-4152-8CB4-110C9DAA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FE76-1930-476F-93F6-333843752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AB64D-A6E4-44F5-9104-9566BA12E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June 20-21 2013 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3BDBC3-264F-4E22-AB49-C719D6B1F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45" y="444324"/>
            <a:ext cx="2114550" cy="108585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994" y="2280532"/>
            <a:ext cx="7783513" cy="202780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/>
              </a:rPr>
              <a:t>On the possibility of determining the moisture content in coke (fuel) with a BGO scintillation gamma-detector and a </a:t>
            </a:r>
            <a:r>
              <a:rPr lang="en-US" sz="3600" b="1" baseline="30000" dirty="0">
                <a:latin typeface="Times New Roman"/>
              </a:rPr>
              <a:t>239</a:t>
            </a:r>
            <a:r>
              <a:rPr lang="en-US" sz="3600" b="1" dirty="0">
                <a:latin typeface="Times New Roman"/>
              </a:rPr>
              <a:t>Pu-Be neutron source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901C-B289-40C4-848F-1648810FDC67}" type="slidenum">
              <a:rPr lang="ru-RU">
                <a:latin typeface="Times New Roman"/>
              </a:rPr>
              <a:pPr>
                <a:defRPr/>
              </a:pPr>
              <a:t>1</a:t>
            </a:fld>
            <a:endParaRPr lang="ru-RU" dirty="0">
              <a:latin typeface="Times New Roman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883512" y="4828324"/>
            <a:ext cx="7377693" cy="152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FF0000"/>
                </a:solidFill>
                <a:latin typeface="Times New Roman"/>
              </a:rPr>
              <a:t>D.N.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</a:rPr>
              <a:t>Grozdanov</a:t>
            </a:r>
            <a:endParaRPr lang="en-US" altLang="zh-CN" sz="2400" dirty="0">
              <a:solidFill>
                <a:srgbClr val="FF0000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  <a:p>
            <a:pPr algn="ctr" eaLnBrk="0" hangingPunct="0"/>
            <a:endParaRPr lang="en-US" altLang="zh-CN" sz="2400" dirty="0" smtClean="0">
              <a:solidFill>
                <a:srgbClr val="0D21B3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  <a:p>
            <a:pPr algn="ctr" eaLnBrk="0" hangingPunct="0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/>
              </a:rPr>
              <a:t>F.A. </a:t>
            </a:r>
            <a:r>
              <a:rPr lang="en-US" sz="1600" dirty="0" err="1">
                <a:solidFill>
                  <a:srgbClr val="FF0000"/>
                </a:solidFill>
                <a:latin typeface="Times New Roman"/>
              </a:rPr>
              <a:t>Aliyev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, C. </a:t>
            </a:r>
            <a:r>
              <a:rPr lang="en-US" sz="1600" dirty="0" err="1">
                <a:solidFill>
                  <a:srgbClr val="FF0000"/>
                </a:solidFill>
                <a:latin typeface="Times New Roman"/>
              </a:rPr>
              <a:t>Hramco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/>
              </a:rPr>
              <a:t>Yu.N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n-US" sz="1600" dirty="0" err="1">
                <a:solidFill>
                  <a:srgbClr val="FF0000"/>
                </a:solidFill>
                <a:latin typeface="Times New Roman"/>
              </a:rPr>
              <a:t>Kopatch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, V.M. </a:t>
            </a:r>
            <a:r>
              <a:rPr lang="en-US" sz="1600" dirty="0" err="1">
                <a:solidFill>
                  <a:srgbClr val="FF0000"/>
                </a:solidFill>
                <a:latin typeface="Times New Roman"/>
              </a:rPr>
              <a:t>Bystritsky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, </a:t>
            </a:r>
            <a:endParaRPr lang="en-US" sz="1600" dirty="0" smtClean="0">
              <a:solidFill>
                <a:srgbClr val="FF0000"/>
              </a:solidFill>
              <a:latin typeface="Times New Roman"/>
            </a:endParaRPr>
          </a:p>
          <a:p>
            <a:pPr algn="ctr" eaLnBrk="0" hangingPunct="0"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</a:rPr>
              <a:t>V.R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</a:rPr>
              <a:t>Skoy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</a:rPr>
              <a:t>, N.A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n-US" sz="1600" dirty="0" err="1" smtClean="0">
                <a:solidFill>
                  <a:srgbClr val="FF0000"/>
                </a:solidFill>
                <a:latin typeface="Times New Roman"/>
              </a:rPr>
              <a:t>Gundorin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</a:rPr>
              <a:t>, I.N</a:t>
            </a:r>
            <a:r>
              <a:rPr lang="en-US" sz="1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n-US" sz="1600" dirty="0" err="1">
                <a:solidFill>
                  <a:srgbClr val="FF0000"/>
                </a:solidFill>
                <a:latin typeface="Times New Roman"/>
              </a:rPr>
              <a:t>Ruskov</a:t>
            </a:r>
            <a:endParaRPr lang="en-US" altLang="zh-CN" sz="1600" dirty="0" smtClean="0">
              <a:solidFill>
                <a:srgbClr val="FF0000"/>
              </a:solidFill>
              <a:latin typeface="Times New Roman"/>
              <a:ea typeface="宋体" charset="-122"/>
              <a:cs typeface="Tibetan Machine Uni" panose="01000503020000020002" pitchFamily="2" charset="0"/>
            </a:endParaRPr>
          </a:p>
        </p:txBody>
      </p:sp>
      <p:pic>
        <p:nvPicPr>
          <p:cNvPr id="5" name="Picture 2" descr="http://wwwold.jinr.ru/60anniversary/60anniv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04" y="90174"/>
            <a:ext cx="218623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68" l="0" r="100000">
                        <a14:foregroundMark x1="2235" y1="42857" x2="12663" y2="56015"/>
                        <a14:foregroundMark x1="79702" y1="21053" x2="79330" y2="56767"/>
                        <a14:foregroundMark x1="70764" y1="65038" x2="70764" y2="68421"/>
                        <a14:backgroundMark x1="56611" y1="10526" x2="63873" y2="23308"/>
                        <a14:backgroundMark x1="73929" y1="26692" x2="72067" y2="56767"/>
                        <a14:backgroundMark x1="85661" y1="30075" x2="84171" y2="33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42" y="450174"/>
            <a:ext cx="218030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25" descr="C:\Users\Fuad\Desktop\logo-ggi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90" y="450174"/>
            <a:ext cx="168678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2461" y="444324"/>
            <a:ext cx="962092" cy="112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>
            <a:noAutofit/>
          </a:bodyPr>
          <a:lstStyle/>
          <a:p>
            <a:pPr defTabSz="1447675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 the </a:t>
            </a:r>
            <a:r>
              <a:rPr lang="en-US" sz="2800" b="1" dirty="0">
                <a:solidFill>
                  <a:srgbClr val="0D2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as function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added into the coke sample</a:t>
            </a:r>
            <a:endParaRPr lang="en-US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F02-0912-4D6C-8E28-75FE5DA2185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122" name="Picture 2" descr="Z:\mnt\data\Mesurment_data\Konvels\BGO-12-58\Coke\root\pic\Area Peak H-1 (2223.25 keV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4" y="1435649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mnt\data\Mesurment_data\Konvels\BGO-12-58\Coke\root\pic\Area Peak H-1 (2223.25 keV)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24" y="1435649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mnt\data\Mesurment_data\Konvels\BGO-12-58\Coke\root\pic\Area Peak O-16 (6129 keV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01" y="4149297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BEF8C-31B7-4FA2-BA0E-49A2ED4038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1220" y="568320"/>
            <a:ext cx="8229600" cy="67147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</a:rPr>
              <a:t>Conclusions &amp; outlook</a:t>
            </a:r>
            <a:endParaRPr lang="ru-RU" sz="36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548" y="1541679"/>
            <a:ext cx="79312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altLang="ru-RU" sz="2800" dirty="0">
                <a:solidFill>
                  <a:srgbClr val="0D21B3"/>
                </a:solidFill>
                <a:latin typeface="Times New Roman"/>
                <a:cs typeface="Times New Roman" pitchFamily="18" charset="0"/>
              </a:rPr>
              <a:t>These measurements show that we can determine the amount of </a:t>
            </a:r>
            <a:r>
              <a:rPr lang="en-US" altLang="ru-RU" sz="2800" dirty="0" smtClean="0">
                <a:solidFill>
                  <a:srgbClr val="0D21B3"/>
                </a:solidFill>
                <a:latin typeface="Times New Roman"/>
                <a:cs typeface="Times New Roman" pitchFamily="18" charset="0"/>
              </a:rPr>
              <a:t>water, </a:t>
            </a:r>
            <a:r>
              <a:rPr lang="en-US" altLang="ru-RU" sz="2800" dirty="0">
                <a:solidFill>
                  <a:srgbClr val="0D21B3"/>
                </a:solidFill>
                <a:latin typeface="Times New Roman"/>
                <a:cs typeface="Times New Roman" pitchFamily="18" charset="0"/>
              </a:rPr>
              <a:t>added into the coke </a:t>
            </a:r>
            <a:r>
              <a:rPr lang="en-US" altLang="ru-RU" sz="2800" dirty="0" smtClean="0">
                <a:solidFill>
                  <a:srgbClr val="0D21B3"/>
                </a:solidFill>
                <a:latin typeface="Times New Roman"/>
                <a:cs typeface="Times New Roman" pitchFamily="18" charset="0"/>
              </a:rPr>
              <a:t>sample, </a:t>
            </a:r>
            <a:r>
              <a:rPr lang="en-US" altLang="ru-RU" sz="2800" dirty="0">
                <a:solidFill>
                  <a:srgbClr val="0D21B3"/>
                </a:solidFill>
                <a:latin typeface="Times New Roman"/>
                <a:cs typeface="Times New Roman" pitchFamily="18" charset="0"/>
              </a:rPr>
              <a:t>from the characteristic gamma-ray spectra with and without radiation background subtraction. </a:t>
            </a:r>
            <a:endParaRPr lang="en-US" altLang="ru-RU" sz="2800" dirty="0" smtClean="0">
              <a:solidFill>
                <a:srgbClr val="0D21B3"/>
              </a:solidFill>
              <a:latin typeface="Times New Roman"/>
              <a:cs typeface="Times New Roman" pitchFamily="18" charset="0"/>
            </a:endParaRPr>
          </a:p>
          <a:p>
            <a:pPr marL="342900" indent="-342900" algn="just">
              <a:buFont typeface="Arial"/>
              <a:buChar char="•"/>
            </a:pPr>
            <a:endParaRPr lang="en-US" altLang="ru-RU" sz="2800" b="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altLang="ru-RU" sz="28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For </a:t>
            </a:r>
            <a:r>
              <a:rPr lang="en-US" altLang="ru-RU" sz="28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more accurate determination of small amount of water in coke </a:t>
            </a:r>
            <a:r>
              <a:rPr lang="en-US" altLang="ru-RU" sz="28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samples, </a:t>
            </a:r>
            <a:r>
              <a:rPr lang="en-US" altLang="ru-RU" sz="28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new experiments are needed.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98" y="1859444"/>
            <a:ext cx="6900862" cy="1789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i="1" dirty="0">
                <a:latin typeface="Times New Roman"/>
              </a:rPr>
              <a:t>Thank you </a:t>
            </a:r>
            <a:br>
              <a:rPr lang="en-US" sz="5400" b="1" i="1" dirty="0">
                <a:latin typeface="Times New Roman"/>
              </a:rPr>
            </a:br>
            <a:r>
              <a:rPr lang="en-US" sz="5400" b="1" i="1" dirty="0">
                <a:latin typeface="Times New Roman"/>
              </a:rPr>
              <a:t>for your attention</a:t>
            </a:r>
            <a:endParaRPr lang="ru-RU" sz="54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BEF8C-31B7-4FA2-BA0E-49A2ED4038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739" y="166250"/>
            <a:ext cx="8924261" cy="727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latin typeface="Times New Roman"/>
              </a:rPr>
              <a:t>Theoretical </a:t>
            </a:r>
            <a:r>
              <a:rPr lang="en-US" sz="2800" b="1" dirty="0" smtClean="0">
                <a:latin typeface="Times New Roman"/>
              </a:rPr>
              <a:t>considerations:</a:t>
            </a:r>
            <a:r>
              <a:rPr lang="en-US" sz="3600" b="1" dirty="0" smtClean="0">
                <a:latin typeface="Times New Roman"/>
              </a:rPr>
              <a:t/>
            </a:r>
            <a:br>
              <a:rPr lang="en-US" sz="3600" b="1" dirty="0" smtClean="0">
                <a:latin typeface="Times New Roman"/>
              </a:rPr>
            </a:b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smtClean="0">
                <a:latin typeface="Times New Roman"/>
              </a:rPr>
              <a:t>Interaction of neutrons </a:t>
            </a:r>
            <a:r>
              <a:rPr lang="en-US" sz="3600" b="1" dirty="0">
                <a:latin typeface="Times New Roman"/>
              </a:rPr>
              <a:t>with </a:t>
            </a:r>
            <a:r>
              <a:rPr lang="en-US" sz="3600" b="1" dirty="0" smtClean="0">
                <a:latin typeface="Times New Roman"/>
              </a:rPr>
              <a:t>water</a:t>
            </a:r>
            <a:endParaRPr lang="ru-RU" sz="3600" b="1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901C-B289-40C4-848F-1648810FDC6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20690" y="5629895"/>
            <a:ext cx="241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Hydrogen</a:t>
            </a:r>
            <a:endParaRPr lang="en-US" sz="2400" dirty="0">
              <a:solidFill>
                <a:srgbClr val="FF0000"/>
              </a:solidFill>
              <a:latin typeface="Times New Roman"/>
            </a:endParaRPr>
          </a:p>
          <a:p>
            <a:pPr algn="ctr"/>
            <a:r>
              <a:rPr lang="en-US" sz="2400" baseline="30000" dirty="0" smtClean="0">
                <a:solidFill>
                  <a:srgbClr val="FF0000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H (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2223.25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</a:rPr>
              <a:t>keV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0017" y="5629999"/>
            <a:ext cx="247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/>
              </a:rPr>
              <a:t>Oxygen</a:t>
            </a:r>
          </a:p>
          <a:p>
            <a:pPr algn="ctr"/>
            <a:r>
              <a:rPr lang="en-US" sz="2400" baseline="30000" dirty="0" smtClean="0">
                <a:solidFill>
                  <a:srgbClr val="FF0000"/>
                </a:solidFill>
                <a:latin typeface="Times New Roman"/>
              </a:rPr>
              <a:t>16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O (6129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</a:rPr>
              <a:t>keV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</a:rPr>
              <a:t>)</a:t>
            </a:r>
          </a:p>
        </p:txBody>
      </p:sp>
      <p:pic>
        <p:nvPicPr>
          <p:cNvPr id="2053" name="Picture 5" descr="Z:\mnt\data\DUBNA\dokladi\inelastic neutron scatter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29731" r="40331" b="32532"/>
          <a:stretch/>
        </p:blipFill>
        <p:spPr bwMode="auto">
          <a:xfrm>
            <a:off x="5381549" y="1619639"/>
            <a:ext cx="3625703" cy="37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endCxn id="30" idx="0"/>
          </p:cNvCxnSpPr>
          <p:nvPr/>
        </p:nvCxnSpPr>
        <p:spPr>
          <a:xfrm>
            <a:off x="5947821" y="4847336"/>
            <a:ext cx="268899" cy="7826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Z:\mnt\data\DUBNA\dokladi\neutron 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41215" r="39535" b="41627"/>
          <a:stretch/>
        </p:blipFill>
        <p:spPr bwMode="auto">
          <a:xfrm>
            <a:off x="148855" y="2174357"/>
            <a:ext cx="5350735" cy="24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99590" y="1310515"/>
            <a:ext cx="3389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neutron Inelastic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580" y="2261792"/>
            <a:ext cx="181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</a:p>
        </p:txBody>
      </p:sp>
      <p:cxnSp>
        <p:nvCxnSpPr>
          <p:cNvPr id="3" name="Straight Arrow Connector 2"/>
          <p:cNvCxnSpPr>
            <a:endCxn id="16" idx="0"/>
          </p:cNvCxnSpPr>
          <p:nvPr/>
        </p:nvCxnSpPr>
        <p:spPr>
          <a:xfrm flipH="1">
            <a:off x="3028713" y="4210493"/>
            <a:ext cx="329346" cy="141940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6755" y="4056604"/>
            <a:ext cx="15343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c</a:t>
            </a:r>
            <a:r>
              <a:rPr lang="en-US" sz="1400" dirty="0" smtClean="0">
                <a:latin typeface="Arial Narrow" panose="020B0606020202030204" pitchFamily="34" charset="0"/>
              </a:rPr>
              <a:t>ompound nucleus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10633" y="2446458"/>
            <a:ext cx="1143000" cy="1091830"/>
          </a:xfrm>
          <a:prstGeom prst="ellipse">
            <a:avLst/>
          </a:prstGeom>
          <a:solidFill>
            <a:srgbClr val="FFFF4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25416" y="2683197"/>
            <a:ext cx="1056434" cy="888678"/>
          </a:xfrm>
          <a:prstGeom prst="ellipse">
            <a:avLst/>
          </a:prstGeom>
          <a:solidFill>
            <a:srgbClr val="FFFF4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" b="100000" l="0" r="98510">
                        <a14:foregroundMark x1="21229" y1="13623" x2="0" y2="13623"/>
                        <a14:foregroundMark x1="78399" y1="30725" x2="77467" y2="44638"/>
                        <a14:foregroundMark x1="74488" y1="62609" x2="56611" y2="84058"/>
                        <a14:foregroundMark x1="40782" y1="72754" x2="59777" y2="91304"/>
                        <a14:foregroundMark x1="75605" y1="87826" x2="93296" y2="90145"/>
                        <a14:foregroundMark x1="91993" y1="61739" x2="98510" y2="92464"/>
                        <a14:foregroundMark x1="51397" y1="47826" x2="73371" y2="48116"/>
                        <a14:foregroundMark x1="58659" y1="65217" x2="59404" y2="83478"/>
                        <a14:foregroundMark x1="78957" y1="53623" x2="82682" y2="84928"/>
                        <a14:foregroundMark x1="78771" y1="46377" x2="76536" y2="60000"/>
                        <a14:foregroundMark x1="77840" y1="63188" x2="73929" y2="76812"/>
                        <a14:foregroundMark x1="77095" y1="46667" x2="77840" y2="52464"/>
                        <a14:foregroundMark x1="76909" y1="44638" x2="82495" y2="48696"/>
                        <a14:foregroundMark x1="3538" y1="93913" x2="97020" y2="96232"/>
                        <a14:foregroundMark x1="81937" y1="35942" x2="81564" y2="44058"/>
                        <a14:foregroundMark x1="82868" y1="37101" x2="82868" y2="46957"/>
                        <a14:foregroundMark x1="83613" y1="36232" x2="83426" y2="46087"/>
                        <a14:foregroundMark x1="75233" y1="24928" x2="80074" y2="25797"/>
                        <a14:foregroundMark x1="84171" y1="36522" x2="83985" y2="47246"/>
                        <a14:foregroundMark x1="84358" y1="36812" x2="84730" y2="49275"/>
                        <a14:foregroundMark x1="74860" y1="31304" x2="70764" y2="35652"/>
                        <a14:foregroundMark x1="79888" y1="25797" x2="80633" y2="25797"/>
                        <a14:foregroundMark x1="76164" y1="24928" x2="80633" y2="24928"/>
                        <a14:foregroundMark x1="71695" y1="35942" x2="70205" y2="38261"/>
                        <a14:foregroundMark x1="71322" y1="35362" x2="70019" y2="37391"/>
                        <a14:foregroundMark x1="49907" y1="32754" x2="64618" y2="33043"/>
                        <a14:backgroundMark x1="18808" y1="8406" x2="70019" y2="12464"/>
                        <a14:backgroundMark x1="34264" y1="47246" x2="46182" y2="20000"/>
                        <a14:backgroundMark x1="49534" y1="37971" x2="50279" y2="17391"/>
                        <a14:backgroundMark x1="61266" y1="27536" x2="89572" y2="13623"/>
                        <a14:backgroundMark x1="85289" y1="25217" x2="94786" y2="37101"/>
                        <a14:backgroundMark x1="4655" y1="4348" x2="28678" y2="4638"/>
                        <a14:backgroundMark x1="87709" y1="50145" x2="99255" y2="50435"/>
                        <a14:backgroundMark x1="67970" y1="40580" x2="68529" y2="35072"/>
                        <a14:backgroundMark x1="41341" y1="36522" x2="47858" y2="37391"/>
                        <a14:backgroundMark x1="73557" y1="24928" x2="73929" y2="28986"/>
                        <a14:backgroundMark x1="80447" y1="26667" x2="80447" y2="29855"/>
                        <a14:backgroundMark x1="73743" y1="30435" x2="69088" y2="35942"/>
                        <a14:backgroundMark x1="82682" y1="31884" x2="88082" y2="40580"/>
                        <a14:backgroundMark x1="84916" y1="35652" x2="85102" y2="45217"/>
                        <a14:backgroundMark x1="85289" y1="43478" x2="84916" y2="50435"/>
                        <a14:backgroundMark x1="86965" y1="50725" x2="95158" y2="51304"/>
                        <a14:backgroundMark x1="69832" y1="36232" x2="69646" y2="41739"/>
                        <a14:backgroundMark x1="68343" y1="32464" x2="68529" y2="33623"/>
                        <a14:backgroundMark x1="75047" y1="29275" x2="70205" y2="35652"/>
                        <a14:backgroundMark x1="83985" y1="34783" x2="84916" y2="39420"/>
                        <a14:backgroundMark x1="70019" y1="36522" x2="69832" y2="42319"/>
                        <a14:backgroundMark x1="71881" y1="33623" x2="69832" y2="38261"/>
                        <a14:backgroundMark x1="21974" y1="10725" x2="0" y2="121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2948" y="4379316"/>
            <a:ext cx="3613764" cy="2321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739" y="166250"/>
            <a:ext cx="8924261" cy="727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latin typeface="Times New Roman"/>
              </a:rPr>
              <a:t>Experimental setup</a:t>
            </a:r>
            <a:endParaRPr lang="ru-RU" sz="3600" b="1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5901C-B289-40C4-848F-1648810FDC67}" type="slidenum">
              <a:rPr lang="ru-RU"/>
              <a:pPr>
                <a:defRPr/>
              </a:pPr>
              <a:t>3</a:t>
            </a:fld>
            <a:endParaRPr lang="ru-RU"/>
          </a:p>
        </p:txBody>
      </p:sp>
      <p:cxnSp>
        <p:nvCxnSpPr>
          <p:cNvPr id="38" name="Прямая со стрелкой 72"/>
          <p:cNvCxnSpPr/>
          <p:nvPr/>
        </p:nvCxnSpPr>
        <p:spPr>
          <a:xfrm>
            <a:off x="2670642" y="2857388"/>
            <a:ext cx="36007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51"/>
          <p:cNvSpPr/>
          <p:nvPr/>
        </p:nvSpPr>
        <p:spPr>
          <a:xfrm>
            <a:off x="2720916" y="3006213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0" name="Прямоугольник 52"/>
          <p:cNvSpPr/>
          <p:nvPr/>
        </p:nvSpPr>
        <p:spPr>
          <a:xfrm>
            <a:off x="2541001" y="2988473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1" name="Прямоугольник 53"/>
          <p:cNvSpPr/>
          <p:nvPr/>
        </p:nvSpPr>
        <p:spPr>
          <a:xfrm>
            <a:off x="2360966" y="2971711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2" name="Прямоугольник 58"/>
          <p:cNvSpPr/>
          <p:nvPr/>
        </p:nvSpPr>
        <p:spPr>
          <a:xfrm>
            <a:off x="2180930" y="2954950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3" name="Прямоугольник 59"/>
          <p:cNvSpPr/>
          <p:nvPr/>
        </p:nvSpPr>
        <p:spPr>
          <a:xfrm>
            <a:off x="2000895" y="2938189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4" name="Прямоугольник 60"/>
          <p:cNvSpPr/>
          <p:nvPr/>
        </p:nvSpPr>
        <p:spPr>
          <a:xfrm>
            <a:off x="1820860" y="2921427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5" name="Прямоугольник 61"/>
          <p:cNvSpPr/>
          <p:nvPr/>
        </p:nvSpPr>
        <p:spPr>
          <a:xfrm>
            <a:off x="2720196" y="2035396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6" name="Прямоугольник 62"/>
          <p:cNvSpPr/>
          <p:nvPr/>
        </p:nvSpPr>
        <p:spPr>
          <a:xfrm>
            <a:off x="2540881" y="2053136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7" name="Прямоугольник 63"/>
          <p:cNvSpPr/>
          <p:nvPr/>
        </p:nvSpPr>
        <p:spPr>
          <a:xfrm>
            <a:off x="2360845" y="2068171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8" name="Прямоугольник 64"/>
          <p:cNvSpPr/>
          <p:nvPr/>
        </p:nvSpPr>
        <p:spPr>
          <a:xfrm>
            <a:off x="2180810" y="2086659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49" name="Прямоугольник 65"/>
          <p:cNvSpPr/>
          <p:nvPr/>
        </p:nvSpPr>
        <p:spPr>
          <a:xfrm>
            <a:off x="2000895" y="2103420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0" name="Прямоугольник 66"/>
          <p:cNvSpPr/>
          <p:nvPr/>
        </p:nvSpPr>
        <p:spPr>
          <a:xfrm>
            <a:off x="1820860" y="2120182"/>
            <a:ext cx="180035" cy="67045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1" name="Прямоугольник 67"/>
          <p:cNvSpPr/>
          <p:nvPr/>
        </p:nvSpPr>
        <p:spPr>
          <a:xfrm>
            <a:off x="1515157" y="2828536"/>
            <a:ext cx="216042" cy="670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52" name="Прямая соединительная линия 68"/>
          <p:cNvCxnSpPr>
            <a:stCxn id="51" idx="1"/>
          </p:cNvCxnSpPr>
          <p:nvPr/>
        </p:nvCxnSpPr>
        <p:spPr>
          <a:xfrm flipH="1">
            <a:off x="434826" y="2862058"/>
            <a:ext cx="10803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71"/>
          <p:cNvCxnSpPr/>
          <p:nvPr/>
        </p:nvCxnSpPr>
        <p:spPr>
          <a:xfrm flipH="1">
            <a:off x="1730842" y="2862058"/>
            <a:ext cx="449968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03391" y="2733089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/>
              </a:rPr>
              <a:t>45 cm</a:t>
            </a:r>
            <a:endParaRPr lang="en-US" sz="12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55" name="Прямая соединительная линия 74"/>
          <p:cNvCxnSpPr>
            <a:stCxn id="76" idx="2"/>
          </p:cNvCxnSpPr>
          <p:nvPr/>
        </p:nvCxnSpPr>
        <p:spPr>
          <a:xfrm>
            <a:off x="2995334" y="2689231"/>
            <a:ext cx="7201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75"/>
          <p:cNvCxnSpPr>
            <a:endCxn id="75" idx="0"/>
          </p:cNvCxnSpPr>
          <p:nvPr/>
        </p:nvCxnSpPr>
        <p:spPr>
          <a:xfrm flipH="1">
            <a:off x="2987886" y="3017147"/>
            <a:ext cx="72014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6604" y="267432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8 cm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58" name="Прямая соединительная линия 79"/>
          <p:cNvCxnSpPr>
            <a:stCxn id="44" idx="0"/>
          </p:cNvCxnSpPr>
          <p:nvPr/>
        </p:nvCxnSpPr>
        <p:spPr>
          <a:xfrm flipH="1">
            <a:off x="819634" y="2921427"/>
            <a:ext cx="1091243" cy="6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5639" y="307779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/>
              </a:rPr>
              <a:t>2 cm</a:t>
            </a:r>
            <a:endParaRPr lang="en-US" sz="12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21647" y="3749898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30000" dirty="0" smtClean="0">
                <a:solidFill>
                  <a:srgbClr val="FF0000"/>
                </a:solidFill>
                <a:latin typeface="Times New Roman"/>
              </a:rPr>
              <a:t>239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Pu-Be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(5*10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6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n/s)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61" name="Прямая соединительная линия 87"/>
          <p:cNvCxnSpPr/>
          <p:nvPr/>
        </p:nvCxnSpPr>
        <p:spPr>
          <a:xfrm flipV="1">
            <a:off x="1820860" y="1621020"/>
            <a:ext cx="0" cy="4779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89"/>
          <p:cNvCxnSpPr/>
          <p:nvPr/>
        </p:nvCxnSpPr>
        <p:spPr>
          <a:xfrm>
            <a:off x="1820860" y="1688073"/>
            <a:ext cx="1080091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42286" y="1085843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           Shielding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  Fe (30 cm)+Bi (5cm)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64" name="Прямая соединительная линия 94"/>
          <p:cNvCxnSpPr>
            <a:endCxn id="50" idx="2"/>
          </p:cNvCxnSpPr>
          <p:nvPr/>
        </p:nvCxnSpPr>
        <p:spPr>
          <a:xfrm>
            <a:off x="819754" y="2790633"/>
            <a:ext cx="109112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95"/>
          <p:cNvCxnSpPr/>
          <p:nvPr/>
        </p:nvCxnSpPr>
        <p:spPr>
          <a:xfrm flipV="1">
            <a:off x="892764" y="2950314"/>
            <a:ext cx="0" cy="1676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96"/>
          <p:cNvCxnSpPr/>
          <p:nvPr/>
        </p:nvCxnSpPr>
        <p:spPr>
          <a:xfrm>
            <a:off x="888235" y="2608423"/>
            <a:ext cx="1" cy="1676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967171" y="3815369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BGO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68" name="Прямая со стрелкой 109"/>
          <p:cNvCxnSpPr/>
          <p:nvPr/>
        </p:nvCxnSpPr>
        <p:spPr>
          <a:xfrm flipV="1">
            <a:off x="3652000" y="3039848"/>
            <a:ext cx="0" cy="1676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110"/>
          <p:cNvCxnSpPr/>
          <p:nvPr/>
        </p:nvCxnSpPr>
        <p:spPr>
          <a:xfrm>
            <a:off x="3647235" y="2509799"/>
            <a:ext cx="1" cy="1676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111"/>
          <p:cNvCxnSpPr>
            <a:stCxn id="73" idx="0"/>
            <a:endCxn id="71" idx="2"/>
          </p:cNvCxnSpPr>
          <p:nvPr/>
        </p:nvCxnSpPr>
        <p:spPr>
          <a:xfrm flipV="1">
            <a:off x="3264860" y="2294340"/>
            <a:ext cx="325061" cy="35981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071991" y="1986563"/>
            <a:ext cx="10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Coke (fuel)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5089" y="1397041"/>
            <a:ext cx="1035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D21B3"/>
                </a:solidFill>
                <a:latin typeface="Times New Roman"/>
              </a:rPr>
              <a:t>-Top view- </a:t>
            </a:r>
            <a:endParaRPr lang="en-US" sz="1400" b="1" dirty="0">
              <a:solidFill>
                <a:srgbClr val="0D21B3"/>
              </a:solidFill>
              <a:latin typeface="Times New Roman"/>
            </a:endParaRPr>
          </a:p>
        </p:txBody>
      </p:sp>
      <p:sp>
        <p:nvSpPr>
          <p:cNvPr id="73" name="Овал 118"/>
          <p:cNvSpPr/>
          <p:nvPr/>
        </p:nvSpPr>
        <p:spPr>
          <a:xfrm>
            <a:off x="3066860" y="2654150"/>
            <a:ext cx="396000" cy="39563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4" name="Прямоугольник 2113"/>
          <p:cNvSpPr/>
          <p:nvPr/>
        </p:nvSpPr>
        <p:spPr>
          <a:xfrm>
            <a:off x="3099643" y="3064485"/>
            <a:ext cx="306397" cy="7420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5" name="Прямоугольник 170"/>
          <p:cNvSpPr/>
          <p:nvPr/>
        </p:nvSpPr>
        <p:spPr>
          <a:xfrm>
            <a:off x="2897868" y="3020133"/>
            <a:ext cx="180035" cy="6704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6" name="Прямоугольник 171"/>
          <p:cNvSpPr/>
          <p:nvPr/>
        </p:nvSpPr>
        <p:spPr>
          <a:xfrm>
            <a:off x="2905316" y="2018780"/>
            <a:ext cx="180035" cy="6704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77" name="Прямая соединительная линия 201"/>
          <p:cNvCxnSpPr/>
          <p:nvPr/>
        </p:nvCxnSpPr>
        <p:spPr>
          <a:xfrm flipV="1">
            <a:off x="3079455" y="1625456"/>
            <a:ext cx="720" cy="4276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202"/>
          <p:cNvCxnSpPr/>
          <p:nvPr/>
        </p:nvCxnSpPr>
        <p:spPr>
          <a:xfrm flipH="1">
            <a:off x="3099643" y="1688073"/>
            <a:ext cx="14843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116"/>
          <p:cNvGrpSpPr/>
          <p:nvPr/>
        </p:nvGrpSpPr>
        <p:grpSpPr>
          <a:xfrm>
            <a:off x="4763350" y="2929008"/>
            <a:ext cx="1375894" cy="95450"/>
            <a:chOff x="4636030" y="24736986"/>
            <a:chExt cx="1296120" cy="72000"/>
          </a:xfrm>
        </p:grpSpPr>
        <p:sp>
          <p:nvSpPr>
            <p:cNvPr id="110" name="Прямоугольник 138"/>
            <p:cNvSpPr/>
            <p:nvPr/>
          </p:nvSpPr>
          <p:spPr>
            <a:xfrm>
              <a:off x="5716150" y="24736986"/>
              <a:ext cx="216000" cy="7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/>
              </a:endParaRPr>
            </a:p>
          </p:txBody>
        </p:sp>
        <p:cxnSp>
          <p:nvCxnSpPr>
            <p:cNvPr id="111" name="Прямая соединительная линия 139"/>
            <p:cNvCxnSpPr>
              <a:stCxn id="110" idx="1"/>
            </p:cNvCxnSpPr>
            <p:nvPr/>
          </p:nvCxnSpPr>
          <p:spPr>
            <a:xfrm flipH="1">
              <a:off x="4636030" y="24772986"/>
              <a:ext cx="108012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Прямая со стрелкой 141"/>
          <p:cNvCxnSpPr/>
          <p:nvPr/>
        </p:nvCxnSpPr>
        <p:spPr>
          <a:xfrm flipH="1">
            <a:off x="6053052" y="3024458"/>
            <a:ext cx="0" cy="3818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423790" y="3064439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/>
              </a:rPr>
              <a:t>15 cm</a:t>
            </a:r>
            <a:endParaRPr lang="en-US" sz="12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85" name="Прямая со стрелкой 148"/>
          <p:cNvCxnSpPr/>
          <p:nvPr/>
        </p:nvCxnSpPr>
        <p:spPr>
          <a:xfrm flipH="1" flipV="1">
            <a:off x="5423790" y="2282778"/>
            <a:ext cx="559827" cy="595249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978900" y="1810539"/>
            <a:ext cx="971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baseline="30000" dirty="0" smtClean="0">
                <a:solidFill>
                  <a:srgbClr val="FF0000"/>
                </a:solidFill>
                <a:latin typeface="Times New Roman"/>
              </a:rPr>
              <a:t>239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Pu-Be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(5*10</a:t>
            </a:r>
            <a:r>
              <a:rPr lang="en-US" sz="1400" baseline="300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6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n/s)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87" name="Прямая соединительная линия 150"/>
          <p:cNvCxnSpPr/>
          <p:nvPr/>
        </p:nvCxnSpPr>
        <p:spPr>
          <a:xfrm flipV="1">
            <a:off x="6234405" y="1809646"/>
            <a:ext cx="0" cy="680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151"/>
          <p:cNvCxnSpPr/>
          <p:nvPr/>
        </p:nvCxnSpPr>
        <p:spPr>
          <a:xfrm flipV="1">
            <a:off x="7379985" y="1834903"/>
            <a:ext cx="764" cy="608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152"/>
          <p:cNvCxnSpPr/>
          <p:nvPr/>
        </p:nvCxnSpPr>
        <p:spPr>
          <a:xfrm>
            <a:off x="6234405" y="1905106"/>
            <a:ext cx="1146345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65623" y="2283909"/>
            <a:ext cx="583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BGO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86643" y="1396907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D21B3"/>
                </a:solidFill>
                <a:latin typeface="Times New Roman"/>
              </a:rPr>
              <a:t>-Side </a:t>
            </a:r>
            <a:r>
              <a:rPr lang="en-US" sz="1400" b="1" dirty="0" smtClean="0">
                <a:solidFill>
                  <a:srgbClr val="0D21B3"/>
                </a:solidFill>
                <a:latin typeface="Times New Roman"/>
              </a:rPr>
              <a:t>view-</a:t>
            </a:r>
            <a:endParaRPr lang="en-US" sz="1400" b="1" dirty="0">
              <a:solidFill>
                <a:srgbClr val="0D21B3"/>
              </a:solidFill>
              <a:latin typeface="Times New Roman"/>
            </a:endParaRPr>
          </a:p>
        </p:txBody>
      </p:sp>
      <p:sp>
        <p:nvSpPr>
          <p:cNvPr id="92" name="Прямоугольник 2114"/>
          <p:cNvSpPr/>
          <p:nvPr/>
        </p:nvSpPr>
        <p:spPr>
          <a:xfrm>
            <a:off x="5247732" y="3419549"/>
            <a:ext cx="3164253" cy="1262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3" name="Овал 2115"/>
          <p:cNvSpPr/>
          <p:nvPr/>
        </p:nvSpPr>
        <p:spPr>
          <a:xfrm>
            <a:off x="7581851" y="2693130"/>
            <a:ext cx="468000" cy="46799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94" name="Прямая соединительная линия 176"/>
          <p:cNvCxnSpPr>
            <a:endCxn id="93" idx="6"/>
          </p:cNvCxnSpPr>
          <p:nvPr/>
        </p:nvCxnSpPr>
        <p:spPr>
          <a:xfrm flipH="1" flipV="1">
            <a:off x="8049851" y="2927129"/>
            <a:ext cx="194618" cy="46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182"/>
          <p:cNvSpPr/>
          <p:nvPr/>
        </p:nvSpPr>
        <p:spPr>
          <a:xfrm>
            <a:off x="7385717" y="2470637"/>
            <a:ext cx="191079" cy="954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6" name="Прямоугольник 183"/>
          <p:cNvSpPr/>
          <p:nvPr/>
        </p:nvSpPr>
        <p:spPr>
          <a:xfrm>
            <a:off x="7578431" y="3186618"/>
            <a:ext cx="416555" cy="2386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7" name="Прямоугольник 186"/>
          <p:cNvSpPr/>
          <p:nvPr/>
        </p:nvSpPr>
        <p:spPr>
          <a:xfrm>
            <a:off x="7201292" y="2462721"/>
            <a:ext cx="191079" cy="954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8" name="Прямоугольник 187"/>
          <p:cNvSpPr/>
          <p:nvPr/>
        </p:nvSpPr>
        <p:spPr>
          <a:xfrm>
            <a:off x="7010977" y="2462721"/>
            <a:ext cx="191079" cy="954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9" name="Прямоугольник 188"/>
          <p:cNvSpPr/>
          <p:nvPr/>
        </p:nvSpPr>
        <p:spPr>
          <a:xfrm>
            <a:off x="6819899" y="2463576"/>
            <a:ext cx="191079" cy="954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0" name="Прямоугольник 189"/>
          <p:cNvSpPr/>
          <p:nvPr/>
        </p:nvSpPr>
        <p:spPr>
          <a:xfrm>
            <a:off x="6628820" y="2466246"/>
            <a:ext cx="191079" cy="954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1" name="Прямоугольник 190"/>
          <p:cNvSpPr/>
          <p:nvPr/>
        </p:nvSpPr>
        <p:spPr>
          <a:xfrm>
            <a:off x="6437869" y="2464852"/>
            <a:ext cx="191079" cy="954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2" name="Прямоугольник 191"/>
          <p:cNvSpPr/>
          <p:nvPr/>
        </p:nvSpPr>
        <p:spPr>
          <a:xfrm>
            <a:off x="6246790" y="2469891"/>
            <a:ext cx="191079" cy="954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78203" y="2979512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/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  <a:latin typeface="Times New Roman"/>
              </a:rPr>
              <a:t>5 cm</a:t>
            </a:r>
            <a:endParaRPr lang="en-US" sz="12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105" name="Прямая соединительная линия 208"/>
          <p:cNvCxnSpPr/>
          <p:nvPr/>
        </p:nvCxnSpPr>
        <p:spPr>
          <a:xfrm flipV="1">
            <a:off x="7566086" y="1826497"/>
            <a:ext cx="764" cy="6681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209"/>
          <p:cNvCxnSpPr/>
          <p:nvPr/>
        </p:nvCxnSpPr>
        <p:spPr>
          <a:xfrm flipH="1">
            <a:off x="7605179" y="1934586"/>
            <a:ext cx="157539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210"/>
          <p:cNvCxnSpPr/>
          <p:nvPr/>
        </p:nvCxnSpPr>
        <p:spPr>
          <a:xfrm>
            <a:off x="8167403" y="2919634"/>
            <a:ext cx="0" cy="49776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533408" y="3906116"/>
            <a:ext cx="607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Table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109" name="Прямая со стрелкой 216"/>
          <p:cNvCxnSpPr>
            <a:stCxn id="108" idx="0"/>
          </p:cNvCxnSpPr>
          <p:nvPr/>
        </p:nvCxnSpPr>
        <p:spPr>
          <a:xfrm flipV="1">
            <a:off x="6837081" y="3556229"/>
            <a:ext cx="0" cy="3498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n 4"/>
          <p:cNvSpPr/>
          <p:nvPr/>
        </p:nvSpPr>
        <p:spPr>
          <a:xfrm>
            <a:off x="4093528" y="5540162"/>
            <a:ext cx="180000" cy="1800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Прямая со стрелкой 96"/>
          <p:cNvCxnSpPr>
            <a:stCxn id="5" idx="1"/>
            <a:endCxn id="60" idx="2"/>
          </p:cNvCxnSpPr>
          <p:nvPr/>
        </p:nvCxnSpPr>
        <p:spPr>
          <a:xfrm flipH="1" flipV="1">
            <a:off x="1507518" y="4273118"/>
            <a:ext cx="2586010" cy="1357044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96"/>
          <p:cNvCxnSpPr>
            <a:stCxn id="60" idx="0"/>
            <a:endCxn id="51" idx="2"/>
          </p:cNvCxnSpPr>
          <p:nvPr/>
        </p:nvCxnSpPr>
        <p:spPr>
          <a:xfrm flipV="1">
            <a:off x="1507518" y="2895581"/>
            <a:ext cx="115660" cy="85431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51"/>
          <p:cNvCxnSpPr/>
          <p:nvPr/>
        </p:nvCxnSpPr>
        <p:spPr>
          <a:xfrm flipV="1">
            <a:off x="2911301" y="1621020"/>
            <a:ext cx="0" cy="4321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200432" y="1286233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           Shielding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</a:rPr>
              <a:t>  Fe (30 cm)+Bi (5cm)</a:t>
            </a:r>
            <a:endParaRPr lang="en-US" sz="14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7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75" y="217487"/>
            <a:ext cx="6788150" cy="1080000"/>
          </a:xfrm>
        </p:spPr>
        <p:txBody>
          <a:bodyPr>
            <a:normAutofit/>
          </a:bodyPr>
          <a:lstStyle/>
          <a:p>
            <a:pPr defTabSz="1447675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detector,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and 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 acquisition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22BC8-C92F-49E4-964A-C4D66CF85A7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997635" y="6021397"/>
            <a:ext cx="4674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447675"/>
            <a:r>
              <a:rPr lang="bg-BG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ADCM16-LTC</a:t>
            </a:r>
            <a:r>
              <a:rPr lang="en-US" sz="2000" b="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bg-BG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16-channel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/</a:t>
            </a:r>
            <a:r>
              <a:rPr lang="bg-BG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14-bit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/</a:t>
            </a:r>
            <a:r>
              <a:rPr lang="bg-BG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100MHz</a:t>
            </a:r>
            <a:endParaRPr lang="en-US" sz="2000" b="0" dirty="0">
              <a:solidFill>
                <a:srgbClr val="FF0000"/>
              </a:solidFill>
              <a:latin typeface="Times New Roman"/>
              <a:cs typeface="Times New Roman" panose="02020603050405020304" pitchFamily="18" charset="0"/>
            </a:endParaRPr>
          </a:p>
          <a:p>
            <a:pPr defTabSz="1447675"/>
            <a:r>
              <a:rPr lang="en-US" sz="2000" b="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bg-BG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-</a:t>
            </a:r>
            <a:r>
              <a:rPr lang="bg-BG" sz="2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en-US" sz="2000" b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s from </a:t>
            </a:r>
            <a:r>
              <a:rPr lang="en-US" sz="2000" b="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AFI</a:t>
            </a:r>
            <a:r>
              <a:rPr lang="en-US" sz="2000" b="0" baseline="3000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Electronics.</a:t>
            </a:r>
            <a:endParaRPr lang="en-US" sz="2000" b="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pic>
        <p:nvPicPr>
          <p:cNvPr id="9" name="Picture 1094" descr="Z:\mnt\data\Measurements_data\Konvels\BGO-12-58\Coke\run01_PuBe+Coke-2270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25" y="2155114"/>
            <a:ext cx="4569549" cy="357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Рисунок 3" descr="adcm16-ltc-pcie-thm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9277" y="3518194"/>
            <a:ext cx="3486511" cy="27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60426" y="1693449"/>
            <a:ext cx="3155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447675"/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BGO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Ø76 x 65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mm)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" b="100000" l="0" r="100000">
                        <a14:foregroundMark x1="20611" y1="22442" x2="20611" y2="58086"/>
                        <a14:foregroundMark x1="64122" y1="29043" x2="74046" y2="35644"/>
                        <a14:foregroundMark x1="70229" y1="96700" x2="70229" y2="99340"/>
                        <a14:foregroundMark x1="74809" y1="96370" x2="75573" y2="99340"/>
                        <a14:foregroundMark x1="61069" y1="97360" x2="62595" y2="99010"/>
                        <a14:foregroundMark x1="56489" y1="96040" x2="58015" y2="99670"/>
                        <a14:foregroundMark x1="19084" y1="55116" x2="19084" y2="91089"/>
                        <a14:foregroundMark x1="15267" y1="17162" x2="13740" y2="89769"/>
                        <a14:backgroundMark x1="9924" y1="15182" x2="11450" y2="92739"/>
                        <a14:backgroundMark x1="66412" y1="97030" x2="66412" y2="99670"/>
                        <a14:backgroundMark x1="78626" y1="98680" x2="75573" y2="99670"/>
                        <a14:backgroundMark x1="65649" y1="98680" x2="68702" y2="99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325954" y="1359987"/>
            <a:ext cx="1247775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Z:\mnt\data\Mesurment_data\Konvels\BGO-12-58\Coke\root\pic2\Energy Spect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49" y="3979356"/>
            <a:ext cx="40108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4"/>
            <a:ext cx="8229600" cy="828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 pitchFamily="18" charset="0"/>
              </a:rPr>
              <a:t>Energy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F02-0912-4D6C-8E28-75FE5DA218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 descr="Z:\mnt\data\Mesurment_data\Konvels\BGO-12-58\Coke\root\pic2\Amplitude Spect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" y="972870"/>
            <a:ext cx="40108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mnt\data\Mesurment_data\Konvels\BGO-12-58\Coke\root\pic2\Results of f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27" y="972870"/>
            <a:ext cx="40108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:\mnt\data\Mesurment_data\Konvels\BGO-12-58\Coke\root\pic2\Channel-Energy Calibr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3" y="3979356"/>
            <a:ext cx="40108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3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/>
                <a:cs typeface="Times New Roman" pitchFamily="18" charset="0"/>
              </a:rPr>
              <a:t>Measuring conditions and </a:t>
            </a:r>
            <a:r>
              <a:rPr lang="en-US" sz="3600" b="1" dirty="0" smtClean="0">
                <a:latin typeface="Times New Roman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/>
                <a:cs typeface="Times New Roman" pitchFamily="18" charset="0"/>
              </a:rPr>
            </a:br>
            <a:r>
              <a:rPr lang="en-US" sz="3600" b="1" dirty="0" smtClean="0">
                <a:latin typeface="Times New Roman"/>
                <a:cs typeface="Times New Roman" pitchFamily="18" charset="0"/>
              </a:rPr>
              <a:t>some </a:t>
            </a:r>
            <a:r>
              <a:rPr lang="en-US" sz="3600" b="1" dirty="0">
                <a:latin typeface="Times New Roman"/>
                <a:cs typeface="Times New Roman" pitchFamily="18" charset="0"/>
              </a:rPr>
              <a:t>experimental </a:t>
            </a:r>
            <a:r>
              <a:rPr lang="en-US" sz="3600" b="1" dirty="0" smtClean="0">
                <a:latin typeface="Times New Roman"/>
                <a:cs typeface="Times New Roman" pitchFamily="18" charset="0"/>
              </a:rPr>
              <a:t>results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F02-0912-4D6C-8E28-75FE5DA218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66727" y="1797050"/>
            <a:ext cx="3158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A </a:t>
            </a:r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2 </a:t>
            </a:r>
            <a:r>
              <a:rPr lang="en-US" b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kg </a:t>
            </a:r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coke sample, </a:t>
            </a:r>
            <a:r>
              <a:rPr lang="en-US" b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containing a variable amount of water (from 2% up to 80</a:t>
            </a:r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%), </a:t>
            </a:r>
          </a:p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was </a:t>
            </a:r>
            <a:r>
              <a:rPr lang="en-US" b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irradiated </a:t>
            </a:r>
            <a:endParaRPr lang="en-US" b="0" dirty="0" smtClean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with </a:t>
            </a:r>
            <a:r>
              <a:rPr lang="en-US" b="0" baseline="3000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239</a:t>
            </a:r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Pu-Be </a:t>
            </a:r>
            <a:r>
              <a:rPr lang="en-US" b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neutrons </a:t>
            </a:r>
            <a:endParaRPr lang="en-US" b="0" dirty="0" smtClean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every time for 10 </a:t>
            </a:r>
            <a:r>
              <a:rPr lang="en-US" b="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hours</a:t>
            </a:r>
            <a:r>
              <a:rPr lang="en-US" b="0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endParaRPr lang="en-US" b="0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2050" name="Picture 2" descr="Z:\mnt\data\Mesurment_data\Konvels\BGO-12-58\Coke\root\pic\Energy Spectr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"/>
          <a:stretch/>
        </p:blipFill>
        <p:spPr bwMode="auto">
          <a:xfrm>
            <a:off x="1878477" y="1324213"/>
            <a:ext cx="375153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mnt\data\Mesurment_data\Konvels\BGO-12-58\Coke\root\pic\Energy Spectra H-1 (2223.25 keV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1" y="4149462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mnt\data\Mesurment_data\Konvels\BGO-12-58\Coke\root\pic\Energy Spectra O-16 (6129 keV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2" y="4148128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 panose="02020603050405020304" pitchFamily="18" charset="0"/>
              </a:rPr>
              <a:t>Radiation background </a:t>
            </a:r>
            <a:r>
              <a:rPr lang="en-US" sz="3600" b="1" dirty="0" smtClean="0">
                <a:latin typeface="Times New Roman"/>
                <a:cs typeface="Times New Roman" panose="02020603050405020304" pitchFamily="18" charset="0"/>
              </a:rPr>
              <a:t>subtraction</a:t>
            </a:r>
            <a:endParaRPr lang="en-US" sz="3600" b="1" dirty="0">
              <a:latin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F02-0912-4D6C-8E28-75FE5DA2185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Picture 1363" descr="Z:\mnt\data\Mesurment_data\Konvels\BGO-12-58\Coke\root\pic\Energy Spectra Subtraction 12 nr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22" y="4148475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64" descr="Z:\mnt\data\Mesurment_data\Konvels\BGO-12-58\Coke\root\pic\Energy Spectra Subtraction 11 nr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4" y="1263741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65" descr="Z:\mnt\data\Mesurment_data\Konvels\BGO-12-58\Coke\root\pic\Energy Spectra Subtraction 10 nr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7" y="1267762"/>
            <a:ext cx="39843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79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/>
                <a:cs typeface="Times New Roman" panose="02020603050405020304" pitchFamily="18" charset="0"/>
              </a:rPr>
              <a:t>Fit of the experimental data (</a:t>
            </a:r>
            <a:r>
              <a:rPr lang="en-US" sz="3600" b="1" dirty="0">
                <a:solidFill>
                  <a:srgbClr val="0D21B3"/>
                </a:solidFill>
                <a:latin typeface="Times New Roman"/>
                <a:cs typeface="Times New Roman" panose="02020603050405020304" pitchFamily="18" charset="0"/>
              </a:rPr>
              <a:t>H</a:t>
            </a:r>
            <a:r>
              <a:rPr lang="en-US" sz="3600" b="1" baseline="-25000" dirty="0">
                <a:solidFill>
                  <a:srgbClr val="0D21B3"/>
                </a:solidFill>
                <a:latin typeface="Times New Roman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D21B3"/>
                </a:solidFill>
                <a:latin typeface="Times New Roman"/>
                <a:cs typeface="Times New Roman" panose="02020603050405020304" pitchFamily="18" charset="0"/>
              </a:rPr>
              <a:t>O</a:t>
            </a:r>
            <a:r>
              <a:rPr lang="en-US" sz="3600" b="1" dirty="0">
                <a:latin typeface="Times New Roman"/>
                <a:cs typeface="Times New Roman" panose="02020603050405020304" pitchFamily="18" charset="0"/>
              </a:rPr>
              <a:t>) without background subtraction</a:t>
            </a:r>
            <a:endParaRPr lang="en-US" sz="3600" b="1" dirty="0">
              <a:latin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F02-0912-4D6C-8E28-75FE5DA2185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 descr="Z:\mnt\data\Mesurment_data\Konvels\BGO-12-58\Coke\root\pic\Fit Background 3 nru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10527" y="1436390"/>
            <a:ext cx="79687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5"/>
          <p:cNvSpPr/>
          <p:nvPr/>
        </p:nvSpPr>
        <p:spPr>
          <a:xfrm>
            <a:off x="7786507" y="2601724"/>
            <a:ext cx="12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O - </a:t>
            </a:r>
            <a:r>
              <a:rPr lang="en-US" dirty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en-US" dirty="0">
              <a:solidFill>
                <a:srgbClr val="0D21B3"/>
              </a:solidFill>
            </a:endParaRPr>
          </a:p>
        </p:txBody>
      </p:sp>
      <p:pic>
        <p:nvPicPr>
          <p:cNvPr id="3075" name="Picture 3" descr="Z:\mnt\data\Mesurment_data\Konvels\BGO-12-58\Coke\root\pic\Fit Background 10 nru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51471" y="4165990"/>
            <a:ext cx="79687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5"/>
          <p:cNvSpPr/>
          <p:nvPr/>
        </p:nvSpPr>
        <p:spPr>
          <a:xfrm>
            <a:off x="7709095" y="5519826"/>
            <a:ext cx="145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O - 42 %</a:t>
            </a:r>
            <a:endParaRPr lang="en-US" dirty="0">
              <a:solidFill>
                <a:srgbClr val="0D2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67" y="30079"/>
            <a:ext cx="8229600" cy="1143000"/>
          </a:xfrm>
        </p:spPr>
        <p:txBody>
          <a:bodyPr>
            <a:noAutofit/>
          </a:bodyPr>
          <a:lstStyle/>
          <a:p>
            <a:pPr defTabSz="1447675">
              <a:spcAft>
                <a:spcPts val="24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of the experimental data (</a:t>
            </a:r>
            <a:r>
              <a:rPr lang="en-US" sz="3600" b="1" dirty="0">
                <a:solidFill>
                  <a:srgbClr val="0D2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baseline="-25000" dirty="0">
                <a:solidFill>
                  <a:srgbClr val="0D2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D21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subtraction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F02-0912-4D6C-8E28-75FE5DA2185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1369" descr="Z:\mnt\data\Mesurment_data\Konvels\BGO-12-58\Coke\root\pic\Fit H2O 10 nru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60448" y="4161148"/>
            <a:ext cx="79687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86468" y="5326482"/>
            <a:ext cx="1357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O - 42 %</a:t>
            </a:r>
            <a:endParaRPr lang="en-US" dirty="0">
              <a:solidFill>
                <a:srgbClr val="0D21B3"/>
              </a:solidFill>
            </a:endParaRPr>
          </a:p>
        </p:txBody>
      </p:sp>
      <p:pic>
        <p:nvPicPr>
          <p:cNvPr id="4098" name="Picture 2" descr="Z:\mnt\data\Mesurment_data\Konvels\BGO-12-58\Coke\root\pic\Fit H2O 2 nru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33501" y="1267028"/>
            <a:ext cx="796870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5"/>
          <p:cNvSpPr/>
          <p:nvPr/>
        </p:nvSpPr>
        <p:spPr>
          <a:xfrm>
            <a:off x="7786468" y="2432362"/>
            <a:ext cx="12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D21B3"/>
                </a:solidFill>
                <a:latin typeface="Times New Roman" pitchFamily="18" charset="0"/>
                <a:cs typeface="Times New Roman" pitchFamily="18" charset="0"/>
              </a:rPr>
              <a:t>O - 6 %</a:t>
            </a:r>
            <a:endParaRPr lang="en-US" dirty="0">
              <a:solidFill>
                <a:srgbClr val="0D2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7267</TotalTime>
  <Words>323</Words>
  <Application>Microsoft Office PowerPoint</Application>
  <PresentationFormat>Экран (4:3)</PresentationFormat>
  <Paragraphs>72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宋体</vt:lpstr>
      <vt:lpstr>Arial</vt:lpstr>
      <vt:lpstr>Arial Narrow</vt:lpstr>
      <vt:lpstr>Calibri</vt:lpstr>
      <vt:lpstr>Tibetan Machine Uni</vt:lpstr>
      <vt:lpstr>Times New Roman</vt:lpstr>
      <vt:lpstr>Тема Office</vt:lpstr>
      <vt:lpstr>On the possibility of determining the moisture content in coke (fuel) with a BGO scintillation gamma-detector and a 239Pu-Be neutron source</vt:lpstr>
      <vt:lpstr>Theoretical considerations:  Interaction of neutrons with water</vt:lpstr>
      <vt:lpstr>Experimental setup</vt:lpstr>
      <vt:lpstr>Scintillation detector,  electronics and data acquisition</vt:lpstr>
      <vt:lpstr>Energy calibration</vt:lpstr>
      <vt:lpstr>Measuring conditions and  some experimental results</vt:lpstr>
      <vt:lpstr>Radiation background subtraction</vt:lpstr>
      <vt:lpstr>Fit of the experimental data (H2O) without background subtraction</vt:lpstr>
      <vt:lpstr>Fit of the experimental data (H2O)  after background subtraction</vt:lpstr>
      <vt:lpstr>Dependence of  the Hydrogen and Oxygen peak areas as function of the amount of water added into the coke sample</vt:lpstr>
      <vt:lpstr>Conclusions &amp; outlook</vt:lpstr>
      <vt:lpstr>Thank you 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shv</dc:creator>
  <cp:lastModifiedBy>Ivan Ruskov</cp:lastModifiedBy>
  <cp:revision>814</cp:revision>
  <dcterms:created xsi:type="dcterms:W3CDTF">2007-12-24T11:56:30Z</dcterms:created>
  <dcterms:modified xsi:type="dcterms:W3CDTF">2016-06-03T21:52:07Z</dcterms:modified>
</cp:coreProperties>
</file>