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24"/>
  </p:notesMasterIdLst>
  <p:sldIdLst>
    <p:sldId id="256" r:id="rId2"/>
    <p:sldId id="370" r:id="rId3"/>
    <p:sldId id="372" r:id="rId4"/>
    <p:sldId id="287" r:id="rId5"/>
    <p:sldId id="375" r:id="rId6"/>
    <p:sldId id="380" r:id="rId7"/>
    <p:sldId id="386" r:id="rId8"/>
    <p:sldId id="388" r:id="rId9"/>
    <p:sldId id="353" r:id="rId10"/>
    <p:sldId id="352" r:id="rId11"/>
    <p:sldId id="361" r:id="rId12"/>
    <p:sldId id="334" r:id="rId13"/>
    <p:sldId id="362" r:id="rId14"/>
    <p:sldId id="390" r:id="rId15"/>
    <p:sldId id="366" r:id="rId16"/>
    <p:sldId id="381" r:id="rId17"/>
    <p:sldId id="347" r:id="rId18"/>
    <p:sldId id="364" r:id="rId19"/>
    <p:sldId id="369" r:id="rId20"/>
    <p:sldId id="383" r:id="rId21"/>
    <p:sldId id="373" r:id="rId22"/>
    <p:sldId id="34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2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2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2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2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chemeClr val="tx1"/>
    </p:penClr>
  </p:showPr>
  <p:clrMru>
    <a:srgbClr val="0000CC"/>
    <a:srgbClr val="0000FF"/>
    <a:srgbClr val="FF0000"/>
    <a:srgbClr val="993300"/>
    <a:srgbClr val="00FF00"/>
    <a:srgbClr val="FF3399"/>
    <a:srgbClr val="FFFF00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14" autoAdjust="0"/>
    <p:restoredTop sz="92007" autoAdjust="0"/>
  </p:normalViewPr>
  <p:slideViewPr>
    <p:cSldViewPr>
      <p:cViewPr>
        <p:scale>
          <a:sx n="70" d="100"/>
          <a:sy n="70" d="100"/>
        </p:scale>
        <p:origin x="-139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 sz="1200"/>
            </a:lvl1pPr>
          </a:lstStyle>
          <a:p>
            <a:pPr>
              <a:defRPr/>
            </a:pPr>
            <a:fld id="{A9107D26-3AF5-483E-B06D-F6D13FC91D7A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 sz="1200" smtClean="0"/>
            </a:lvl1pPr>
          </a:lstStyle>
          <a:p>
            <a:pPr>
              <a:defRPr/>
            </a:pPr>
            <a:fld id="{C092AC96-DCC1-407F-9B6C-ED47ED5D0B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C6C3F4-2068-4126-B528-43AA91869B53}" type="slidenum">
              <a:rPr lang="ru-RU" altLang="ru-RU"/>
              <a:pPr/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960DB-DA8D-48E7-B172-699F8155C584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7B9E1-F4AF-431B-92AE-4C37607A9A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E8120-8323-4D98-8AFD-EB7E3F682765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DF78B-AD86-4E3E-97EC-57B7E3C330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BDA22-9688-4B00-9EE0-3B2ACA743839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0EB3D-EBC1-48B7-83FA-577083C197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B97DE-9307-475A-99B7-7F3146BC7B4A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46AB5-C782-4C03-A92D-546EEDBDB4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9F4F6-CCE4-462E-BB79-E3B46CE7A371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BA494-BAE2-43E8-8BF3-CCB42FC5FB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314C8-405B-4C67-83C0-1D6601BA24C4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28BD4-D008-4C0A-890C-CC7A2E4FC5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13D03-9479-4D38-8205-74C703CEF9BD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0D0C1-4AAC-4035-BD35-FCB52ADE77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19D9C-A267-4484-A0DA-BA8E49AD0B1E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22B26-73C6-4679-A167-739CA0F6AF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98371-729B-47B7-A89B-CABA29AB01F6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8D6D6-0E2D-41A8-AD26-24638017DB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9FB12-1A49-4265-AD5B-267F6B56D897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682DF-3155-4A54-9C06-B5BD22FC64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EE5E1-0231-4E36-9A3A-05444CF5CB34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26B80-ABD4-4934-B5B8-5824002F2C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58A96-A8A4-43C7-9741-4BA9BD9ACBF7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720EE-8844-4BAC-9BAE-02BBC9F6C4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A435B58-0E84-4580-9649-5E73578882A7}" type="datetimeFigureOut">
              <a:rPr lang="ru-RU"/>
              <a:pPr>
                <a:defRPr/>
              </a:pPr>
              <a:t>06.06.2016</a:t>
            </a:fld>
            <a:endParaRPr lang="ru-RU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5A1BA5E-80C7-4D80-8A24-E62CB6ED5E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95288" y="333375"/>
            <a:ext cx="8353425" cy="5975350"/>
          </a:xfrm>
          <a:ln>
            <a:solidFill>
              <a:srgbClr val="00FF00"/>
            </a:solidFill>
          </a:ln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400" b="1" dirty="0"/>
              <a:t>V </a:t>
            </a:r>
            <a:r>
              <a:rPr lang="ru-RU" sz="2400" b="1" dirty="0" smtClean="0"/>
              <a:t>ежегодная конференция </a:t>
            </a:r>
            <a:r>
              <a:rPr lang="ru-RU" sz="2400" b="1" dirty="0"/>
              <a:t>молодых ученых и специалистов «Алушта-2016»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 marL="0" indent="0" algn="ctr">
              <a:buFontTx/>
              <a:buNone/>
              <a:defRPr/>
            </a:pPr>
            <a:endParaRPr lang="ru-RU" sz="2400" b="1" dirty="0" smtClean="0">
              <a:solidFill>
                <a:srgbClr val="0000FF"/>
              </a:solidFill>
            </a:endParaRPr>
          </a:p>
          <a:p>
            <a:pPr marL="0" indent="0" algn="ctr">
              <a:buFontTx/>
              <a:buNone/>
              <a:defRPr/>
            </a:pPr>
            <a:endParaRPr lang="ru-RU" sz="2400" b="1" dirty="0">
              <a:solidFill>
                <a:srgbClr val="0000FF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Очистка селена от примесей </a:t>
            </a:r>
            <a:r>
              <a:rPr lang="en-US" sz="2400" b="1" dirty="0" smtClean="0">
                <a:solidFill>
                  <a:srgbClr val="0000FF"/>
                </a:solidFill>
              </a:rPr>
              <a:t>K</a:t>
            </a:r>
            <a:r>
              <a:rPr lang="ru-RU" sz="2400" b="1" dirty="0">
                <a:solidFill>
                  <a:srgbClr val="0000FF"/>
                </a:solidFill>
              </a:rPr>
              <a:t>, </a:t>
            </a:r>
            <a:r>
              <a:rPr lang="en-US" sz="2400" b="1" dirty="0" err="1">
                <a:solidFill>
                  <a:srgbClr val="0000FF"/>
                </a:solidFill>
              </a:rPr>
              <a:t>Th</a:t>
            </a:r>
            <a:r>
              <a:rPr lang="ru-RU" sz="2400" b="1" dirty="0">
                <a:solidFill>
                  <a:srgbClr val="0000FF"/>
                </a:solidFill>
              </a:rPr>
              <a:t>, </a:t>
            </a:r>
            <a:r>
              <a:rPr lang="en-US" sz="2400" b="1" dirty="0">
                <a:solidFill>
                  <a:srgbClr val="0000FF"/>
                </a:solidFill>
              </a:rPr>
              <a:t>U</a:t>
            </a:r>
            <a:r>
              <a:rPr lang="ru-RU" sz="2400" b="1" dirty="0">
                <a:solidFill>
                  <a:srgbClr val="0000FF"/>
                </a:solidFill>
              </a:rPr>
              <a:t>, </a:t>
            </a:r>
            <a:r>
              <a:rPr lang="en-US" sz="2400" b="1" dirty="0">
                <a:solidFill>
                  <a:srgbClr val="0000FF"/>
                </a:solidFill>
              </a:rPr>
              <a:t>Ra </a:t>
            </a:r>
            <a:r>
              <a:rPr lang="ru-RU" sz="2400" b="1" dirty="0" smtClean="0">
                <a:solidFill>
                  <a:srgbClr val="0000FF"/>
                </a:solidFill>
              </a:rPr>
              <a:t>и </a:t>
            </a:r>
            <a:r>
              <a:rPr lang="en-US" sz="2400" b="1" dirty="0">
                <a:solidFill>
                  <a:srgbClr val="0000FF"/>
                </a:solidFill>
              </a:rPr>
              <a:t>Ac </a:t>
            </a:r>
            <a:r>
              <a:rPr lang="ru-RU" sz="2400" b="1" dirty="0" smtClean="0">
                <a:solidFill>
                  <a:srgbClr val="0000FF"/>
                </a:solidFill>
              </a:rPr>
              <a:t>и подготовка образцов для низкофоновых измерений.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0" indent="0" algn="ctr" eaLnBrk="1" hangingPunct="1">
              <a:buFontTx/>
              <a:buNone/>
              <a:defRPr/>
            </a:pPr>
            <a:endParaRPr lang="en-US" sz="18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ru-RU" sz="18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</a:rPr>
              <a:t>РАХИМОВ А.В. </a:t>
            </a:r>
          </a:p>
          <a:p>
            <a:pPr marL="0" indent="0" algn="ctr" eaLnBrk="1" hangingPunct="1">
              <a:buFontTx/>
              <a:buNone/>
              <a:defRPr/>
            </a:pPr>
            <a:endParaRPr lang="ru-RU" sz="1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ru-RU" sz="18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ru-RU" sz="1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</a:rPr>
              <a:t>		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2800" b="1" dirty="0" smtClean="0">
                <a:latin typeface="Times New Roman" pitchFamily="18" charset="0"/>
              </a:rPr>
              <a:t>6 - 12 июня 2016 г,  г. Алушта, Крым, Россия</a:t>
            </a:r>
            <a:endParaRPr lang="en-US" sz="280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57338" y="476250"/>
            <a:ext cx="612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Этапы методики очистки селена</a:t>
            </a:r>
            <a:endParaRPr lang="en-US" sz="2400" kern="0" dirty="0">
              <a:solidFill>
                <a:srgbClr val="0000CC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843213" y="2565400"/>
            <a:ext cx="4362450" cy="5032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3. </a:t>
            </a:r>
            <a:r>
              <a:rPr lang="ru-RU" sz="1600" dirty="0">
                <a:solidFill>
                  <a:schemeClr val="tx1"/>
                </a:solidFill>
              </a:rPr>
              <a:t>Восстановление до элементарного </a:t>
            </a:r>
            <a:r>
              <a:rPr lang="en-US" sz="1600" dirty="0">
                <a:solidFill>
                  <a:schemeClr val="tx1"/>
                </a:solidFill>
              </a:rPr>
              <a:t>Se</a:t>
            </a:r>
            <a:endParaRPr lang="ru-RU" sz="1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059113" y="3213100"/>
            <a:ext cx="2520950" cy="565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4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ru-RU" sz="1600" dirty="0">
                <a:solidFill>
                  <a:schemeClr val="tx1"/>
                </a:solidFill>
              </a:rPr>
              <a:t>Центрифугирование </a:t>
            </a:r>
            <a:endParaRPr lang="ru-RU" sz="16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68313" y="1104900"/>
            <a:ext cx="2700337" cy="620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1. </a:t>
            </a:r>
            <a:r>
              <a:rPr lang="ru-RU" sz="1600" dirty="0">
                <a:solidFill>
                  <a:schemeClr val="tx1"/>
                </a:solidFill>
              </a:rPr>
              <a:t>Растворение селена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900113" y="1844675"/>
            <a:ext cx="6191250" cy="620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2. </a:t>
            </a:r>
            <a:r>
              <a:rPr lang="ru-RU" sz="1600" dirty="0">
                <a:solidFill>
                  <a:schemeClr val="tx1"/>
                </a:solidFill>
              </a:rPr>
              <a:t>Проведения </a:t>
            </a:r>
            <a:r>
              <a:rPr lang="ru-RU" sz="1600" dirty="0" err="1">
                <a:solidFill>
                  <a:schemeClr val="tx1"/>
                </a:solidFill>
              </a:rPr>
              <a:t>хроматографического</a:t>
            </a:r>
            <a:r>
              <a:rPr lang="ru-RU" sz="1600" dirty="0">
                <a:solidFill>
                  <a:schemeClr val="tx1"/>
                </a:solidFill>
              </a:rPr>
              <a:t> разделения (очистка)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203575" y="3860800"/>
            <a:ext cx="4537075" cy="565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5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ru-RU" sz="1600" dirty="0">
                <a:solidFill>
                  <a:schemeClr val="tx1"/>
                </a:solidFill>
              </a:rPr>
              <a:t>Измельчение селена на гомогенизаторе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диспергаторе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355975" y="4521200"/>
            <a:ext cx="4321175" cy="5635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C00000"/>
                </a:solidFill>
              </a:rPr>
              <a:t>6</a:t>
            </a:r>
            <a:r>
              <a:rPr lang="en-US" sz="1600" dirty="0">
                <a:solidFill>
                  <a:srgbClr val="C00000"/>
                </a:solidFill>
              </a:rPr>
              <a:t>. </a:t>
            </a:r>
            <a:r>
              <a:rPr lang="ru-RU" sz="1600" dirty="0">
                <a:solidFill>
                  <a:srgbClr val="FF0000"/>
                </a:solidFill>
              </a:rPr>
              <a:t>Высушивание, </a:t>
            </a:r>
            <a:r>
              <a:rPr lang="ru-RU" sz="1600" dirty="0">
                <a:solidFill>
                  <a:srgbClr val="C00000"/>
                </a:solidFill>
              </a:rPr>
              <a:t>взвешивание…..для приготовления низкофоновых образцов </a:t>
            </a:r>
            <a:endParaRPr lang="ru-RU" sz="1600" dirty="0">
              <a:solidFill>
                <a:srgbClr val="C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2987675" y="260350"/>
            <a:ext cx="2925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Растворение селена</a:t>
            </a:r>
          </a:p>
        </p:txBody>
      </p:sp>
      <p:pic>
        <p:nvPicPr>
          <p:cNvPr id="12291" name="Picture 2" descr="C:\Users\User\Desktop\PA1002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200400"/>
            <a:ext cx="1368425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Image 1"/>
          <p:cNvPicPr>
            <a:picLocks noChangeAspect="1"/>
          </p:cNvPicPr>
          <p:nvPr/>
        </p:nvPicPr>
        <p:blipFill>
          <a:blip r:embed="rId3"/>
          <a:srcRect l="17107" t="2940" r="17107" b="17227"/>
          <a:stretch>
            <a:fillRect/>
          </a:stretch>
        </p:blipFill>
        <p:spPr bwMode="auto">
          <a:xfrm>
            <a:off x="971550" y="3357563"/>
            <a:ext cx="2027238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Прямоугольник 4"/>
          <p:cNvSpPr>
            <a:spLocks noChangeArrowheads="1"/>
          </p:cNvSpPr>
          <p:nvPr/>
        </p:nvSpPr>
        <p:spPr bwMode="auto">
          <a:xfrm>
            <a:off x="727075" y="5445125"/>
            <a:ext cx="2765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0">
                <a:solidFill>
                  <a:schemeClr val="tx1"/>
                </a:solidFill>
              </a:rPr>
              <a:t>Растворение селена</a:t>
            </a:r>
          </a:p>
          <a:p>
            <a:r>
              <a:rPr lang="ru-RU" altLang="ru-RU" b="0">
                <a:solidFill>
                  <a:schemeClr val="tx1"/>
                </a:solidFill>
              </a:rPr>
              <a:t>в стеклянном стакане</a:t>
            </a:r>
          </a:p>
        </p:txBody>
      </p:sp>
      <p:sp>
        <p:nvSpPr>
          <p:cNvPr id="12294" name="Прямоугольник 5"/>
          <p:cNvSpPr>
            <a:spLocks noChangeArrowheads="1"/>
          </p:cNvSpPr>
          <p:nvPr/>
        </p:nvSpPr>
        <p:spPr bwMode="auto">
          <a:xfrm>
            <a:off x="5314950" y="5459413"/>
            <a:ext cx="284956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0">
                <a:solidFill>
                  <a:schemeClr val="tx1"/>
                </a:solidFill>
              </a:rPr>
              <a:t>Растворение селена</a:t>
            </a:r>
          </a:p>
          <a:p>
            <a:r>
              <a:rPr lang="ru-RU" altLang="ru-RU" b="0">
                <a:solidFill>
                  <a:schemeClr val="tx1"/>
                </a:solidFill>
              </a:rPr>
              <a:t>в тефлоновом стакане</a:t>
            </a:r>
          </a:p>
        </p:txBody>
      </p:sp>
      <p:sp>
        <p:nvSpPr>
          <p:cNvPr id="12295" name="Прямоугольник 6"/>
          <p:cNvSpPr>
            <a:spLocks noChangeArrowheads="1"/>
          </p:cNvSpPr>
          <p:nvPr/>
        </p:nvSpPr>
        <p:spPr bwMode="auto">
          <a:xfrm>
            <a:off x="635000" y="739775"/>
            <a:ext cx="782478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Навеску селена (</a:t>
            </a:r>
            <a:r>
              <a:rPr lang="en-US" altLang="ru-RU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 г) помещали в стакан (2,5 л) и добавляли </a:t>
            </a:r>
            <a:endParaRPr lang="en-US" altLang="ru-RU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него </a:t>
            </a:r>
            <a:r>
              <a:rPr lang="en-US" altLang="ru-RU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altLang="ru-RU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 мл дист</a:t>
            </a:r>
            <a:r>
              <a:rPr lang="en-US" altLang="ru-RU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воды и конц. </a:t>
            </a:r>
            <a:r>
              <a:rPr lang="en-US" altLang="ru-RU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HNO3</a:t>
            </a:r>
            <a:r>
              <a:rPr lang="ru-RU" altLang="ru-RU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азотную кислоту порциями</a:t>
            </a:r>
            <a:endParaRPr lang="en-US" altLang="ru-RU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более </a:t>
            </a:r>
            <a:r>
              <a:rPr lang="en-US" altLang="ru-RU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altLang="ru-RU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мл (во избежание бурной реакции) до полного растворения. После этого раствор выпаривали досуха</a:t>
            </a:r>
            <a:r>
              <a:rPr lang="en-US" altLang="ru-RU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растворяли в воде.  Для получения концентрации селенистой кислоты 0,5 моль/л раствор доводили до </a:t>
            </a:r>
            <a:r>
              <a:rPr lang="en-US" altLang="ru-RU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</a:t>
            </a:r>
          </a:p>
          <a:p>
            <a:pPr algn="ctr"/>
            <a:r>
              <a:rPr lang="en-US" altLang="ru-RU" b="0">
                <a:solidFill>
                  <a:srgbClr val="0000FF"/>
                </a:solidFill>
                <a:latin typeface="Arial" charset="0"/>
              </a:rPr>
              <a:t>Se + 4HNO</a:t>
            </a:r>
            <a:r>
              <a:rPr lang="en-US" altLang="ru-RU" b="0" baseline="-25000">
                <a:solidFill>
                  <a:srgbClr val="0000FF"/>
                </a:solidFill>
                <a:latin typeface="Arial" charset="0"/>
              </a:rPr>
              <a:t>3 </a:t>
            </a:r>
            <a:r>
              <a:rPr lang="en-US" altLang="ru-RU" b="0">
                <a:solidFill>
                  <a:srgbClr val="0000FF"/>
                </a:solidFill>
                <a:latin typeface="Arial" charset="0"/>
              </a:rPr>
              <a:t>+ </a:t>
            </a:r>
            <a:r>
              <a:rPr lang="ru-RU" altLang="ru-RU" b="0">
                <a:solidFill>
                  <a:srgbClr val="0000FF"/>
                </a:solidFill>
                <a:latin typeface="Arial" charset="0"/>
              </a:rPr>
              <a:t>Н</a:t>
            </a:r>
            <a:r>
              <a:rPr lang="en-US" altLang="ru-RU" b="0" baseline="-25000">
                <a:solidFill>
                  <a:srgbClr val="0000FF"/>
                </a:solidFill>
                <a:latin typeface="Arial" charset="0"/>
              </a:rPr>
              <a:t>2</a:t>
            </a:r>
            <a:r>
              <a:rPr lang="ru-RU" altLang="ru-RU" b="0">
                <a:solidFill>
                  <a:srgbClr val="0000FF"/>
                </a:solidFill>
                <a:latin typeface="Arial" charset="0"/>
              </a:rPr>
              <a:t>О</a:t>
            </a:r>
            <a:r>
              <a:rPr lang="en-US" altLang="ru-RU" b="0">
                <a:solidFill>
                  <a:srgbClr val="0000FF"/>
                </a:solidFill>
                <a:latin typeface="Arial" charset="0"/>
              </a:rPr>
              <a:t>→ </a:t>
            </a:r>
            <a:r>
              <a:rPr lang="en-US" altLang="ru-RU" b="0">
                <a:solidFill>
                  <a:srgbClr val="FF0000"/>
                </a:solidFill>
                <a:latin typeface="Arial" charset="0"/>
              </a:rPr>
              <a:t>H</a:t>
            </a:r>
            <a:r>
              <a:rPr lang="en-US" altLang="ru-RU" b="0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ru-RU" b="0">
                <a:solidFill>
                  <a:srgbClr val="FF0000"/>
                </a:solidFill>
                <a:latin typeface="Arial" charset="0"/>
              </a:rPr>
              <a:t>SeO</a:t>
            </a:r>
            <a:r>
              <a:rPr lang="en-US" altLang="ru-RU" b="0" baseline="-2500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altLang="ru-RU" b="0" baseline="-2500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ru-RU" b="0">
                <a:solidFill>
                  <a:srgbClr val="0000FF"/>
                </a:solidFill>
                <a:latin typeface="Arial" charset="0"/>
              </a:rPr>
              <a:t>+ 4NO↑</a:t>
            </a:r>
            <a:endParaRPr lang="ru-RU" altLang="ru-RU" b="0">
              <a:solidFill>
                <a:srgbClr val="0000FF"/>
              </a:solidFill>
              <a:latin typeface="Arial" charset="0"/>
            </a:endParaRPr>
          </a:p>
          <a:p>
            <a:pPr algn="just"/>
            <a:endParaRPr lang="ru-RU" altLang="ru-RU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b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6" name="Прямоугольник 5"/>
          <p:cNvSpPr>
            <a:spLocks noChangeArrowheads="1"/>
          </p:cNvSpPr>
          <p:nvPr/>
        </p:nvSpPr>
        <p:spPr bwMode="auto">
          <a:xfrm>
            <a:off x="3132138" y="3378200"/>
            <a:ext cx="237966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 b="0">
                <a:solidFill>
                  <a:schemeClr val="tx1"/>
                </a:solidFill>
              </a:rPr>
              <a:t>Очищаемый раствор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4787900" y="2924175"/>
            <a:ext cx="360363" cy="454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9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071563"/>
          </a:xfrm>
        </p:spPr>
        <p:txBody>
          <a:bodyPr/>
          <a:lstStyle/>
          <a:p>
            <a:pPr eaLnBrk="1" hangingPunct="1"/>
            <a:r>
              <a:rPr lang="ru-RU" altLang="ru-RU" sz="3000" b="1" smtClean="0">
                <a:solidFill>
                  <a:srgbClr val="0000FF"/>
                </a:solidFill>
                <a:latin typeface="Times New Roman" pitchFamily="18" charset="0"/>
              </a:rPr>
              <a:t>Схема очистки </a:t>
            </a:r>
            <a:r>
              <a:rPr lang="en-US" altLang="ru-RU" sz="3000" b="1" smtClean="0">
                <a:solidFill>
                  <a:srgbClr val="0000FF"/>
                </a:solidFill>
                <a:latin typeface="Times New Roman" pitchFamily="18" charset="0"/>
              </a:rPr>
              <a:t>Se</a:t>
            </a:r>
            <a:r>
              <a:rPr lang="ru-RU" altLang="ru-RU" sz="3000" b="1" smtClean="0">
                <a:solidFill>
                  <a:srgbClr val="0000FF"/>
                </a:solidFill>
                <a:latin typeface="Times New Roman" pitchFamily="18" charset="0"/>
              </a:rPr>
              <a:t> от примесей </a:t>
            </a:r>
            <a:r>
              <a:rPr lang="en-US" altLang="ru-RU" sz="2800" b="1" smtClean="0">
                <a:solidFill>
                  <a:srgbClr val="0000FF"/>
                </a:solidFill>
                <a:latin typeface="Times New Roman" pitchFamily="18" charset="0"/>
              </a:rPr>
              <a:t>U, Th, Ra </a:t>
            </a:r>
            <a:r>
              <a:rPr lang="ru-RU" altLang="ru-RU" sz="2800" b="1" smtClean="0">
                <a:solidFill>
                  <a:srgbClr val="0000FF"/>
                </a:solidFill>
                <a:latin typeface="Times New Roman" pitchFamily="18" charset="0"/>
              </a:rPr>
              <a:t>и </a:t>
            </a:r>
            <a:r>
              <a:rPr lang="en-US" altLang="ru-RU" sz="2800" b="1" smtClean="0">
                <a:solidFill>
                  <a:srgbClr val="0000FF"/>
                </a:solidFill>
                <a:latin typeface="Times New Roman" pitchFamily="18" charset="0"/>
              </a:rPr>
              <a:t>Ac</a:t>
            </a:r>
            <a:r>
              <a:rPr lang="ru-RU" altLang="ru-RU" sz="2800" b="1" smtClean="0">
                <a:solidFill>
                  <a:srgbClr val="0000FF"/>
                </a:solidFill>
                <a:latin typeface="Times New Roman" pitchFamily="18" charset="0"/>
              </a:rPr>
              <a:t> с вымыванием их реверсным </a:t>
            </a:r>
            <a:r>
              <a:rPr lang="ru-RU" altLang="ru-RU" sz="3000" b="1" smtClean="0">
                <a:solidFill>
                  <a:srgbClr val="0000FF"/>
                </a:solidFill>
                <a:latin typeface="Times New Roman" pitchFamily="18" charset="0"/>
              </a:rPr>
              <a:t>методом</a:t>
            </a:r>
            <a:r>
              <a:rPr lang="en-US" altLang="ru-RU" sz="3000" b="1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r>
              <a:rPr lang="en-US" altLang="ru-RU" sz="1200" b="1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altLang="ru-RU" sz="12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altLang="ru-RU" sz="1800" b="1" smtClean="0">
                <a:solidFill>
                  <a:schemeClr val="tx1"/>
                </a:solidFill>
                <a:latin typeface="Times New Roman" pitchFamily="18" charset="0"/>
              </a:rPr>
              <a:t>А- раствор селенистой кислоты,  </a:t>
            </a:r>
            <a:r>
              <a:rPr lang="en-US" altLang="ru-RU" sz="1800" b="1" smtClean="0">
                <a:solidFill>
                  <a:schemeClr val="tx1"/>
                </a:solidFill>
                <a:latin typeface="Times New Roman" pitchFamily="18" charset="0"/>
              </a:rPr>
              <a:t>C- 5 M HNO</a:t>
            </a:r>
            <a:r>
              <a:rPr lang="en-US" altLang="ru-RU" sz="1800" b="1" baseline="-25000" smtClean="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en-US" altLang="ru-RU" sz="1800" b="1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ru-RU" altLang="ru-RU" sz="1800" b="1" smtClean="0">
                <a:solidFill>
                  <a:schemeClr val="tx1"/>
                </a:solidFill>
                <a:latin typeface="Times New Roman" pitchFamily="18" charset="0"/>
              </a:rPr>
              <a:t>Б, Д-  0,1 М </a:t>
            </a:r>
            <a:r>
              <a:rPr lang="en-US" altLang="ru-RU" sz="1800" b="1" smtClean="0">
                <a:solidFill>
                  <a:schemeClr val="tx1"/>
                </a:solidFill>
                <a:latin typeface="Times New Roman" pitchFamily="18" charset="0"/>
              </a:rPr>
              <a:t>HNO</a:t>
            </a:r>
            <a:r>
              <a:rPr lang="en-US" altLang="ru-RU" sz="1800" b="1" baseline="-25000" smtClean="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ru-RU" altLang="ru-RU" sz="1800" b="1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fr-FR" altLang="ru-RU" sz="1800" b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1258888" y="1412875"/>
            <a:ext cx="6985000" cy="4752975"/>
            <a:chOff x="2002" y="5391"/>
            <a:chExt cx="6913" cy="4019"/>
          </a:xfrm>
        </p:grpSpPr>
        <p:grpSp>
          <p:nvGrpSpPr>
            <p:cNvPr id="13316" name="Group 4"/>
            <p:cNvGrpSpPr>
              <a:grpSpLocks noChangeAspect="1"/>
            </p:cNvGrpSpPr>
            <p:nvPr/>
          </p:nvGrpSpPr>
          <p:grpSpPr bwMode="auto">
            <a:xfrm>
              <a:off x="2886" y="5425"/>
              <a:ext cx="5889" cy="3985"/>
              <a:chOff x="2887" y="5425"/>
              <a:chExt cx="7314" cy="4948"/>
            </a:xfrm>
          </p:grpSpPr>
          <p:sp>
            <p:nvSpPr>
              <p:cNvPr id="13345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228" y="6476"/>
                <a:ext cx="626" cy="296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  <p:grpSp>
            <p:nvGrpSpPr>
              <p:cNvPr id="13346" name="Group 6"/>
              <p:cNvGrpSpPr>
                <a:grpSpLocks noChangeAspect="1"/>
              </p:cNvGrpSpPr>
              <p:nvPr/>
            </p:nvGrpSpPr>
            <p:grpSpPr bwMode="auto">
              <a:xfrm>
                <a:off x="4221" y="8442"/>
                <a:ext cx="2319" cy="1348"/>
                <a:chOff x="4221" y="8442"/>
                <a:chExt cx="2319" cy="1348"/>
              </a:xfrm>
            </p:grpSpPr>
            <p:cxnSp>
              <p:nvCxnSpPr>
                <p:cNvPr id="13425" name="AutoShape 7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4221" y="8442"/>
                  <a:ext cx="808" cy="4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426" name="AutoShape 8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5412" y="8809"/>
                  <a:ext cx="1" cy="627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427" name="AutoShape 9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5590" y="9788"/>
                  <a:ext cx="664" cy="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13428" name="Group 10"/>
                <p:cNvGrpSpPr>
                  <a:grpSpLocks noChangeAspect="1"/>
                </p:cNvGrpSpPr>
                <p:nvPr/>
              </p:nvGrpSpPr>
              <p:grpSpPr bwMode="auto">
                <a:xfrm>
                  <a:off x="5029" y="8445"/>
                  <a:ext cx="380" cy="364"/>
                  <a:chOff x="1140" y="6047"/>
                  <a:chExt cx="380" cy="364"/>
                </a:xfrm>
              </p:grpSpPr>
              <p:sp>
                <p:nvSpPr>
                  <p:cNvPr id="13437" name="Arc 11"/>
                  <p:cNvSpPr>
                    <a:spLocks noChangeAspect="1"/>
                  </p:cNvSpPr>
                  <p:nvPr/>
                </p:nvSpPr>
                <p:spPr bwMode="auto">
                  <a:xfrm>
                    <a:off x="1377" y="6047"/>
                    <a:ext cx="143" cy="143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cxnSp>
                <p:nvCxnSpPr>
                  <p:cNvPr id="13438" name="AutoShape 12"/>
                  <p:cNvCxnSpPr>
                    <a:cxnSpLocks noChangeAspect="1" noChangeShapeType="1"/>
                  </p:cNvCxnSpPr>
                  <p:nvPr/>
                </p:nvCxnSpPr>
                <p:spPr bwMode="auto">
                  <a:xfrm>
                    <a:off x="1140" y="6047"/>
                    <a:ext cx="240" cy="1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3439" name="AutoShape 13"/>
                  <p:cNvCxnSpPr>
                    <a:cxnSpLocks noChangeAspect="1" noChangeShapeType="1"/>
                  </p:cNvCxnSpPr>
                  <p:nvPr/>
                </p:nvCxnSpPr>
                <p:spPr bwMode="auto">
                  <a:xfrm>
                    <a:off x="1520" y="6190"/>
                    <a:ext cx="0" cy="221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3429" name="Group 14"/>
                <p:cNvGrpSpPr>
                  <a:grpSpLocks noChangeAspect="1"/>
                </p:cNvGrpSpPr>
                <p:nvPr/>
              </p:nvGrpSpPr>
              <p:grpSpPr bwMode="auto">
                <a:xfrm flipV="1">
                  <a:off x="6160" y="9426"/>
                  <a:ext cx="380" cy="364"/>
                  <a:chOff x="1140" y="6047"/>
                  <a:chExt cx="380" cy="364"/>
                </a:xfrm>
              </p:grpSpPr>
              <p:sp>
                <p:nvSpPr>
                  <p:cNvPr id="13434" name="Arc 15"/>
                  <p:cNvSpPr>
                    <a:spLocks noChangeAspect="1"/>
                  </p:cNvSpPr>
                  <p:nvPr/>
                </p:nvSpPr>
                <p:spPr bwMode="auto">
                  <a:xfrm>
                    <a:off x="1377" y="6047"/>
                    <a:ext cx="143" cy="143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cxnSp>
                <p:nvCxnSpPr>
                  <p:cNvPr id="13435" name="AutoShape 16"/>
                  <p:cNvCxnSpPr>
                    <a:cxnSpLocks noChangeAspect="1" noChangeShapeType="1"/>
                  </p:cNvCxnSpPr>
                  <p:nvPr/>
                </p:nvCxnSpPr>
                <p:spPr bwMode="auto">
                  <a:xfrm>
                    <a:off x="1140" y="6047"/>
                    <a:ext cx="240" cy="1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3436" name="AutoShape 17"/>
                  <p:cNvCxnSpPr>
                    <a:cxnSpLocks noChangeAspect="1" noChangeShapeType="1"/>
                  </p:cNvCxnSpPr>
                  <p:nvPr/>
                </p:nvCxnSpPr>
                <p:spPr bwMode="auto">
                  <a:xfrm>
                    <a:off x="1520" y="6190"/>
                    <a:ext cx="0" cy="221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3430" name="Group 18"/>
                <p:cNvGrpSpPr>
                  <a:grpSpLocks noChangeAspect="1"/>
                </p:cNvGrpSpPr>
                <p:nvPr/>
              </p:nvGrpSpPr>
              <p:grpSpPr bwMode="auto">
                <a:xfrm flipH="1" flipV="1">
                  <a:off x="5406" y="9426"/>
                  <a:ext cx="380" cy="364"/>
                  <a:chOff x="1140" y="6047"/>
                  <a:chExt cx="380" cy="364"/>
                </a:xfrm>
              </p:grpSpPr>
              <p:sp>
                <p:nvSpPr>
                  <p:cNvPr id="13431" name="Arc 19"/>
                  <p:cNvSpPr>
                    <a:spLocks noChangeAspect="1"/>
                  </p:cNvSpPr>
                  <p:nvPr/>
                </p:nvSpPr>
                <p:spPr bwMode="auto">
                  <a:xfrm>
                    <a:off x="1377" y="6047"/>
                    <a:ext cx="143" cy="143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cxnSp>
                <p:nvCxnSpPr>
                  <p:cNvPr id="13432" name="AutoShape 20"/>
                  <p:cNvCxnSpPr>
                    <a:cxnSpLocks noChangeAspect="1" noChangeShapeType="1"/>
                  </p:cNvCxnSpPr>
                  <p:nvPr/>
                </p:nvCxnSpPr>
                <p:spPr bwMode="auto">
                  <a:xfrm>
                    <a:off x="1140" y="6047"/>
                    <a:ext cx="240" cy="1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3433" name="AutoShape 21"/>
                  <p:cNvCxnSpPr>
                    <a:cxnSpLocks noChangeAspect="1" noChangeShapeType="1"/>
                  </p:cNvCxnSpPr>
                  <p:nvPr/>
                </p:nvCxnSpPr>
                <p:spPr bwMode="auto">
                  <a:xfrm>
                    <a:off x="1520" y="6190"/>
                    <a:ext cx="0" cy="221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13347" name="Group 22"/>
              <p:cNvGrpSpPr>
                <a:grpSpLocks noChangeAspect="1"/>
              </p:cNvGrpSpPr>
              <p:nvPr/>
            </p:nvGrpSpPr>
            <p:grpSpPr bwMode="auto">
              <a:xfrm>
                <a:off x="6541" y="6083"/>
                <a:ext cx="2315" cy="2346"/>
                <a:chOff x="6541" y="6083"/>
                <a:chExt cx="2315" cy="2346"/>
              </a:xfrm>
            </p:grpSpPr>
            <p:cxnSp>
              <p:nvCxnSpPr>
                <p:cNvPr id="13410" name="AutoShape 23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963" y="8428"/>
                  <a:ext cx="893" cy="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411" name="AutoShape 24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7580" y="6351"/>
                  <a:ext cx="1" cy="1715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412" name="AutoShape 25"/>
                <p:cNvCxnSpPr>
                  <a:cxnSpLocks noChangeAspect="1" noChangeShapeType="1"/>
                </p:cNvCxnSpPr>
                <p:nvPr/>
              </p:nvCxnSpPr>
              <p:spPr bwMode="auto">
                <a:xfrm>
                  <a:off x="6782" y="6088"/>
                  <a:ext cx="535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13413" name="Group 26"/>
                <p:cNvGrpSpPr>
                  <a:grpSpLocks noChangeAspect="1"/>
                </p:cNvGrpSpPr>
                <p:nvPr/>
              </p:nvGrpSpPr>
              <p:grpSpPr bwMode="auto">
                <a:xfrm rot="-5400000">
                  <a:off x="6533" y="6096"/>
                  <a:ext cx="380" cy="364"/>
                  <a:chOff x="1140" y="6047"/>
                  <a:chExt cx="380" cy="364"/>
                </a:xfrm>
              </p:grpSpPr>
              <p:sp>
                <p:nvSpPr>
                  <p:cNvPr id="13422" name="Arc 27"/>
                  <p:cNvSpPr>
                    <a:spLocks noChangeAspect="1"/>
                  </p:cNvSpPr>
                  <p:nvPr/>
                </p:nvSpPr>
                <p:spPr bwMode="auto">
                  <a:xfrm>
                    <a:off x="1377" y="6047"/>
                    <a:ext cx="143" cy="143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cxnSp>
                <p:nvCxnSpPr>
                  <p:cNvPr id="13423" name="AutoShape 28"/>
                  <p:cNvCxnSpPr>
                    <a:cxnSpLocks noChangeAspect="1" noChangeShapeType="1"/>
                  </p:cNvCxnSpPr>
                  <p:nvPr/>
                </p:nvCxnSpPr>
                <p:spPr bwMode="auto">
                  <a:xfrm>
                    <a:off x="1140" y="6047"/>
                    <a:ext cx="240" cy="1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3424" name="AutoShape 29"/>
                  <p:cNvCxnSpPr>
                    <a:cxnSpLocks noChangeAspect="1" noChangeShapeType="1"/>
                  </p:cNvCxnSpPr>
                  <p:nvPr/>
                </p:nvCxnSpPr>
                <p:spPr bwMode="auto">
                  <a:xfrm>
                    <a:off x="1520" y="6190"/>
                    <a:ext cx="0" cy="221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3414" name="Group 30"/>
                <p:cNvGrpSpPr>
                  <a:grpSpLocks noChangeAspect="1"/>
                </p:cNvGrpSpPr>
                <p:nvPr/>
              </p:nvGrpSpPr>
              <p:grpSpPr bwMode="auto">
                <a:xfrm>
                  <a:off x="7194" y="6083"/>
                  <a:ext cx="380" cy="364"/>
                  <a:chOff x="1140" y="6047"/>
                  <a:chExt cx="380" cy="364"/>
                </a:xfrm>
              </p:grpSpPr>
              <p:sp>
                <p:nvSpPr>
                  <p:cNvPr id="13419" name="Arc 31"/>
                  <p:cNvSpPr>
                    <a:spLocks noChangeAspect="1"/>
                  </p:cNvSpPr>
                  <p:nvPr/>
                </p:nvSpPr>
                <p:spPr bwMode="auto">
                  <a:xfrm>
                    <a:off x="1377" y="6047"/>
                    <a:ext cx="143" cy="143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cxnSp>
                <p:nvCxnSpPr>
                  <p:cNvPr id="13420" name="AutoShape 32"/>
                  <p:cNvCxnSpPr>
                    <a:cxnSpLocks noChangeAspect="1" noChangeShapeType="1"/>
                  </p:cNvCxnSpPr>
                  <p:nvPr/>
                </p:nvCxnSpPr>
                <p:spPr bwMode="auto">
                  <a:xfrm>
                    <a:off x="1140" y="6047"/>
                    <a:ext cx="240" cy="1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3421" name="AutoShape 33"/>
                  <p:cNvCxnSpPr>
                    <a:cxnSpLocks noChangeAspect="1" noChangeShapeType="1"/>
                  </p:cNvCxnSpPr>
                  <p:nvPr/>
                </p:nvCxnSpPr>
                <p:spPr bwMode="auto">
                  <a:xfrm>
                    <a:off x="1520" y="6190"/>
                    <a:ext cx="0" cy="221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3415" name="Group 34"/>
                <p:cNvGrpSpPr>
                  <a:grpSpLocks noChangeAspect="1"/>
                </p:cNvGrpSpPr>
                <p:nvPr/>
              </p:nvGrpSpPr>
              <p:grpSpPr bwMode="auto">
                <a:xfrm flipH="1" flipV="1">
                  <a:off x="7583" y="8058"/>
                  <a:ext cx="380" cy="364"/>
                  <a:chOff x="1140" y="6047"/>
                  <a:chExt cx="380" cy="364"/>
                </a:xfrm>
              </p:grpSpPr>
              <p:sp>
                <p:nvSpPr>
                  <p:cNvPr id="13416" name="Arc 35"/>
                  <p:cNvSpPr>
                    <a:spLocks noChangeAspect="1"/>
                  </p:cNvSpPr>
                  <p:nvPr/>
                </p:nvSpPr>
                <p:spPr bwMode="auto">
                  <a:xfrm>
                    <a:off x="1377" y="6047"/>
                    <a:ext cx="143" cy="143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cxnSp>
                <p:nvCxnSpPr>
                  <p:cNvPr id="13417" name="AutoShape 36"/>
                  <p:cNvCxnSpPr>
                    <a:cxnSpLocks noChangeAspect="1" noChangeShapeType="1"/>
                  </p:cNvCxnSpPr>
                  <p:nvPr/>
                </p:nvCxnSpPr>
                <p:spPr bwMode="auto">
                  <a:xfrm>
                    <a:off x="1140" y="6047"/>
                    <a:ext cx="240" cy="1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3418" name="AutoShape 37"/>
                  <p:cNvCxnSpPr>
                    <a:cxnSpLocks noChangeAspect="1" noChangeShapeType="1"/>
                  </p:cNvCxnSpPr>
                  <p:nvPr/>
                </p:nvCxnSpPr>
                <p:spPr bwMode="auto">
                  <a:xfrm>
                    <a:off x="1520" y="6190"/>
                    <a:ext cx="0" cy="221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13348" name="Group 38"/>
              <p:cNvGrpSpPr>
                <a:grpSpLocks noChangeAspect="1"/>
              </p:cNvGrpSpPr>
              <p:nvPr/>
            </p:nvGrpSpPr>
            <p:grpSpPr bwMode="auto">
              <a:xfrm>
                <a:off x="2887" y="5428"/>
                <a:ext cx="2176" cy="4945"/>
                <a:chOff x="2887" y="5428"/>
                <a:chExt cx="2176" cy="4945"/>
              </a:xfrm>
            </p:grpSpPr>
            <p:grpSp>
              <p:nvGrpSpPr>
                <p:cNvPr id="13380" name="Group 39"/>
                <p:cNvGrpSpPr>
                  <a:grpSpLocks noChangeAspect="1"/>
                </p:cNvGrpSpPr>
                <p:nvPr/>
              </p:nvGrpSpPr>
              <p:grpSpPr bwMode="auto">
                <a:xfrm>
                  <a:off x="3522" y="8683"/>
                  <a:ext cx="915" cy="1690"/>
                  <a:chOff x="3522" y="8683"/>
                  <a:chExt cx="915" cy="1690"/>
                </a:xfrm>
              </p:grpSpPr>
              <p:sp>
                <p:nvSpPr>
                  <p:cNvPr id="13408" name="Rectangl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22" y="9023"/>
                    <a:ext cx="915" cy="1350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  <p:cxnSp>
                <p:nvCxnSpPr>
                  <p:cNvPr id="13409" name="AutoShape 41"/>
                  <p:cNvCxnSpPr>
                    <a:cxnSpLocks noChangeAspect="1" noChangeShapeType="1"/>
                  </p:cNvCxnSpPr>
                  <p:nvPr/>
                </p:nvCxnSpPr>
                <p:spPr bwMode="auto">
                  <a:xfrm rot="5400000">
                    <a:off x="3811" y="8852"/>
                    <a:ext cx="340" cy="1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</p:cxnSp>
            </p:grpSp>
            <p:grpSp>
              <p:nvGrpSpPr>
                <p:cNvPr id="13381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3731" y="7012"/>
                  <a:ext cx="490" cy="1672"/>
                  <a:chOff x="3731" y="7012"/>
                  <a:chExt cx="490" cy="1672"/>
                </a:xfrm>
              </p:grpSpPr>
              <p:grpSp>
                <p:nvGrpSpPr>
                  <p:cNvPr id="13394" name="Group 4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3" y="8194"/>
                    <a:ext cx="363" cy="490"/>
                    <a:chOff x="7889" y="2359"/>
                    <a:chExt cx="608" cy="822"/>
                  </a:xfrm>
                </p:grpSpPr>
                <p:sp>
                  <p:nvSpPr>
                    <p:cNvPr id="13405" name="AutoShape 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889" y="2780"/>
                      <a:ext cx="400" cy="401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3406" name="AutoShape 45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7894" y="2359"/>
                      <a:ext cx="400" cy="401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3407" name="AutoShape 4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5400000">
                      <a:off x="8097" y="2571"/>
                      <a:ext cx="400" cy="401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altLang="ru-RU"/>
                    </a:p>
                  </p:txBody>
                </p:sp>
              </p:grpSp>
              <p:grpSp>
                <p:nvGrpSpPr>
                  <p:cNvPr id="13395" name="Group 4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786" y="7618"/>
                    <a:ext cx="380" cy="371"/>
                    <a:chOff x="6375" y="6930"/>
                    <a:chExt cx="825" cy="810"/>
                  </a:xfrm>
                </p:grpSpPr>
                <p:sp>
                  <p:nvSpPr>
                    <p:cNvPr id="13402" name="Oval 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375" y="6930"/>
                      <a:ext cx="825" cy="810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altLang="ru-RU"/>
                    </a:p>
                  </p:txBody>
                </p:sp>
                <p:cxnSp>
                  <p:nvCxnSpPr>
                    <p:cNvPr id="13403" name="AutoShape 49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 flipH="1">
                      <a:off x="6442" y="6938"/>
                      <a:ext cx="271" cy="607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404" name="AutoShape 50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>
                      <a:off x="6858" y="6942"/>
                      <a:ext cx="271" cy="607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13396" name="Group 51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3794" y="6949"/>
                    <a:ext cx="363" cy="490"/>
                    <a:chOff x="7889" y="2359"/>
                    <a:chExt cx="608" cy="822"/>
                  </a:xfrm>
                </p:grpSpPr>
                <p:sp>
                  <p:nvSpPr>
                    <p:cNvPr id="13399" name="AutoShape 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889" y="2780"/>
                      <a:ext cx="400" cy="401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3400" name="AutoShape 53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7894" y="2359"/>
                      <a:ext cx="400" cy="401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3401" name="AutoShape 5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5400000">
                      <a:off x="8097" y="2571"/>
                      <a:ext cx="400" cy="401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altLang="ru-RU"/>
                    </a:p>
                  </p:txBody>
                </p:sp>
              </p:grpSp>
              <p:cxnSp>
                <p:nvCxnSpPr>
                  <p:cNvPr id="13397" name="AutoShape 55"/>
                  <p:cNvCxnSpPr>
                    <a:cxnSpLocks noChangeAspect="1" noChangeShapeType="1"/>
                  </p:cNvCxnSpPr>
                  <p:nvPr/>
                </p:nvCxnSpPr>
                <p:spPr bwMode="auto">
                  <a:xfrm rot="5400000">
                    <a:off x="3877" y="8091"/>
                    <a:ext cx="205" cy="1"/>
                  </a:xfrm>
                  <a:prstGeom prst="bentConnector3">
                    <a:avLst>
                      <a:gd name="adj1" fmla="val 49755"/>
                    </a:avLst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13398" name="AutoShape 56"/>
                  <p:cNvCxnSpPr>
                    <a:cxnSpLocks noChangeAspect="1" noChangeShapeType="1"/>
                  </p:cNvCxnSpPr>
                  <p:nvPr/>
                </p:nvCxnSpPr>
                <p:spPr bwMode="auto">
                  <a:xfrm rot="5400000">
                    <a:off x="3866" y="7489"/>
                    <a:ext cx="230" cy="1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</p:cxnSp>
            </p:grpSp>
            <p:grpSp>
              <p:nvGrpSpPr>
                <p:cNvPr id="13382" name="Group 57"/>
                <p:cNvGrpSpPr>
                  <a:grpSpLocks noChangeAspect="1"/>
                </p:cNvGrpSpPr>
                <p:nvPr/>
              </p:nvGrpSpPr>
              <p:grpSpPr bwMode="auto">
                <a:xfrm>
                  <a:off x="2887" y="5428"/>
                  <a:ext cx="915" cy="1713"/>
                  <a:chOff x="2887" y="5428"/>
                  <a:chExt cx="915" cy="1713"/>
                </a:xfrm>
              </p:grpSpPr>
              <p:grpSp>
                <p:nvGrpSpPr>
                  <p:cNvPr id="13389" name="Group 58"/>
                  <p:cNvGrpSpPr>
                    <a:grpSpLocks noChangeAspect="1"/>
                  </p:cNvGrpSpPr>
                  <p:nvPr/>
                </p:nvGrpSpPr>
                <p:grpSpPr bwMode="auto">
                  <a:xfrm rot="16200000" flipH="1">
                    <a:off x="3344" y="6769"/>
                    <a:ext cx="380" cy="364"/>
                    <a:chOff x="1140" y="6047"/>
                    <a:chExt cx="380" cy="364"/>
                  </a:xfrm>
                </p:grpSpPr>
                <p:sp>
                  <p:nvSpPr>
                    <p:cNvPr id="13391" name="Arc 5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77" y="6047"/>
                      <a:ext cx="143" cy="143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0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13392" name="AutoShape 60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>
                      <a:off x="1140" y="6047"/>
                      <a:ext cx="240" cy="1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93" name="AutoShape 61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>
                      <a:off x="1520" y="6190"/>
                      <a:ext cx="0" cy="221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sp>
                <p:nvSpPr>
                  <p:cNvPr id="13390" name="Rectangle 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7" y="5428"/>
                    <a:ext cx="915" cy="1350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</p:grpSp>
            <p:grpSp>
              <p:nvGrpSpPr>
                <p:cNvPr id="13383" name="Group 63"/>
                <p:cNvGrpSpPr>
                  <a:grpSpLocks noChangeAspect="1"/>
                </p:cNvGrpSpPr>
                <p:nvPr/>
              </p:nvGrpSpPr>
              <p:grpSpPr bwMode="auto">
                <a:xfrm>
                  <a:off x="4148" y="5428"/>
                  <a:ext cx="915" cy="1721"/>
                  <a:chOff x="4148" y="5428"/>
                  <a:chExt cx="915" cy="1721"/>
                </a:xfrm>
              </p:grpSpPr>
              <p:grpSp>
                <p:nvGrpSpPr>
                  <p:cNvPr id="13384" name="Group 64"/>
                  <p:cNvGrpSpPr>
                    <a:grpSpLocks noChangeAspect="1"/>
                  </p:cNvGrpSpPr>
                  <p:nvPr/>
                </p:nvGrpSpPr>
                <p:grpSpPr bwMode="auto">
                  <a:xfrm flipV="1">
                    <a:off x="4230" y="6785"/>
                    <a:ext cx="380" cy="364"/>
                    <a:chOff x="1140" y="6047"/>
                    <a:chExt cx="380" cy="364"/>
                  </a:xfrm>
                </p:grpSpPr>
                <p:sp>
                  <p:nvSpPr>
                    <p:cNvPr id="13386" name="Arc 6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77" y="6047"/>
                      <a:ext cx="143" cy="143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0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13387" name="AutoShape 66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>
                      <a:off x="1140" y="6047"/>
                      <a:ext cx="240" cy="1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88" name="AutoShape 67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>
                      <a:off x="1520" y="6190"/>
                      <a:ext cx="0" cy="221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sp>
                <p:nvSpPr>
                  <p:cNvPr id="13385" name="Rectangle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48" y="5428"/>
                    <a:ext cx="915" cy="1350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</p:grpSp>
          </p:grpSp>
          <p:grpSp>
            <p:nvGrpSpPr>
              <p:cNvPr id="13349" name="Group 69"/>
              <p:cNvGrpSpPr>
                <a:grpSpLocks noChangeAspect="1"/>
              </p:cNvGrpSpPr>
              <p:nvPr/>
            </p:nvGrpSpPr>
            <p:grpSpPr bwMode="auto">
              <a:xfrm>
                <a:off x="8025" y="5425"/>
                <a:ext cx="2176" cy="4945"/>
                <a:chOff x="8025" y="5425"/>
                <a:chExt cx="2176" cy="4945"/>
              </a:xfrm>
            </p:grpSpPr>
            <p:grpSp>
              <p:nvGrpSpPr>
                <p:cNvPr id="13350" name="Group 70"/>
                <p:cNvGrpSpPr>
                  <a:grpSpLocks noChangeAspect="1"/>
                </p:cNvGrpSpPr>
                <p:nvPr/>
              </p:nvGrpSpPr>
              <p:grpSpPr bwMode="auto">
                <a:xfrm flipH="1">
                  <a:off x="8651" y="8680"/>
                  <a:ext cx="915" cy="1690"/>
                  <a:chOff x="3522" y="8683"/>
                  <a:chExt cx="915" cy="1690"/>
                </a:xfrm>
              </p:grpSpPr>
              <p:sp>
                <p:nvSpPr>
                  <p:cNvPr id="13378" name="Rectangle 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22" y="9023"/>
                    <a:ext cx="915" cy="1350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  <p:cxnSp>
                <p:nvCxnSpPr>
                  <p:cNvPr id="13379" name="AutoShape 72"/>
                  <p:cNvCxnSpPr>
                    <a:cxnSpLocks noChangeAspect="1" noChangeShapeType="1"/>
                  </p:cNvCxnSpPr>
                  <p:nvPr/>
                </p:nvCxnSpPr>
                <p:spPr bwMode="auto">
                  <a:xfrm rot="5400000">
                    <a:off x="3811" y="8852"/>
                    <a:ext cx="340" cy="1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</p:cxnSp>
            </p:grpSp>
            <p:grpSp>
              <p:nvGrpSpPr>
                <p:cNvPr id="13351" name="Group 73"/>
                <p:cNvGrpSpPr>
                  <a:grpSpLocks noChangeAspect="1"/>
                </p:cNvGrpSpPr>
                <p:nvPr/>
              </p:nvGrpSpPr>
              <p:grpSpPr bwMode="auto">
                <a:xfrm flipH="1">
                  <a:off x="8867" y="7009"/>
                  <a:ext cx="490" cy="1672"/>
                  <a:chOff x="3731" y="7012"/>
                  <a:chExt cx="490" cy="1672"/>
                </a:xfrm>
              </p:grpSpPr>
              <p:grpSp>
                <p:nvGrpSpPr>
                  <p:cNvPr id="13364" name="Group 7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853" y="8194"/>
                    <a:ext cx="363" cy="490"/>
                    <a:chOff x="7889" y="2359"/>
                    <a:chExt cx="608" cy="822"/>
                  </a:xfrm>
                </p:grpSpPr>
                <p:sp>
                  <p:nvSpPr>
                    <p:cNvPr id="13375" name="AutoShape 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889" y="2780"/>
                      <a:ext cx="400" cy="401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3376" name="AutoShape 7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7894" y="2359"/>
                      <a:ext cx="400" cy="401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3377" name="AutoShape 77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5400000">
                      <a:off x="8097" y="2571"/>
                      <a:ext cx="400" cy="401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altLang="ru-RU"/>
                    </a:p>
                  </p:txBody>
                </p:sp>
              </p:grpSp>
              <p:grpSp>
                <p:nvGrpSpPr>
                  <p:cNvPr id="13365" name="Group 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786" y="7618"/>
                    <a:ext cx="380" cy="371"/>
                    <a:chOff x="6375" y="6930"/>
                    <a:chExt cx="825" cy="810"/>
                  </a:xfrm>
                </p:grpSpPr>
                <p:sp>
                  <p:nvSpPr>
                    <p:cNvPr id="13372" name="Oval 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375" y="6930"/>
                      <a:ext cx="825" cy="810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altLang="ru-RU"/>
                    </a:p>
                  </p:txBody>
                </p:sp>
                <p:cxnSp>
                  <p:nvCxnSpPr>
                    <p:cNvPr id="13373" name="AutoShape 80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 flipH="1">
                      <a:off x="6442" y="6938"/>
                      <a:ext cx="271" cy="607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74" name="AutoShape 81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>
                      <a:off x="6858" y="6942"/>
                      <a:ext cx="271" cy="607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13366" name="Group 82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3794" y="6949"/>
                    <a:ext cx="363" cy="490"/>
                    <a:chOff x="7889" y="2359"/>
                    <a:chExt cx="608" cy="822"/>
                  </a:xfrm>
                </p:grpSpPr>
                <p:sp>
                  <p:nvSpPr>
                    <p:cNvPr id="13369" name="AutoShape 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889" y="2780"/>
                      <a:ext cx="400" cy="401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3370" name="AutoShape 8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7894" y="2359"/>
                      <a:ext cx="400" cy="401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altLang="ru-RU"/>
                    </a:p>
                  </p:txBody>
                </p:sp>
                <p:sp>
                  <p:nvSpPr>
                    <p:cNvPr id="13371" name="AutoShape 8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-5400000">
                      <a:off x="8097" y="2571"/>
                      <a:ext cx="400" cy="401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altLang="ru-RU"/>
                    </a:p>
                  </p:txBody>
                </p:sp>
              </p:grpSp>
              <p:cxnSp>
                <p:nvCxnSpPr>
                  <p:cNvPr id="13367" name="AutoShape 86"/>
                  <p:cNvCxnSpPr>
                    <a:cxnSpLocks noChangeAspect="1" noChangeShapeType="1"/>
                  </p:cNvCxnSpPr>
                  <p:nvPr/>
                </p:nvCxnSpPr>
                <p:spPr bwMode="auto">
                  <a:xfrm rot="5400000">
                    <a:off x="3877" y="8091"/>
                    <a:ext cx="205" cy="1"/>
                  </a:xfrm>
                  <a:prstGeom prst="bentConnector3">
                    <a:avLst>
                      <a:gd name="adj1" fmla="val 49755"/>
                    </a:avLst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</p:cxnSp>
              <p:cxnSp>
                <p:nvCxnSpPr>
                  <p:cNvPr id="13368" name="AutoShape 87"/>
                  <p:cNvCxnSpPr>
                    <a:cxnSpLocks noChangeAspect="1" noChangeShapeType="1"/>
                  </p:cNvCxnSpPr>
                  <p:nvPr/>
                </p:nvCxnSpPr>
                <p:spPr bwMode="auto">
                  <a:xfrm rot="5400000">
                    <a:off x="3866" y="7489"/>
                    <a:ext cx="230" cy="1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</p:cxnSp>
            </p:grpSp>
            <p:grpSp>
              <p:nvGrpSpPr>
                <p:cNvPr id="13352" name="Group 88"/>
                <p:cNvGrpSpPr>
                  <a:grpSpLocks noChangeAspect="1"/>
                </p:cNvGrpSpPr>
                <p:nvPr/>
              </p:nvGrpSpPr>
              <p:grpSpPr bwMode="auto">
                <a:xfrm>
                  <a:off x="8025" y="5425"/>
                  <a:ext cx="915" cy="1715"/>
                  <a:chOff x="8025" y="5425"/>
                  <a:chExt cx="915" cy="1715"/>
                </a:xfrm>
              </p:grpSpPr>
              <p:grpSp>
                <p:nvGrpSpPr>
                  <p:cNvPr id="13359" name="Group 89"/>
                  <p:cNvGrpSpPr>
                    <a:grpSpLocks noChangeAspect="1"/>
                  </p:cNvGrpSpPr>
                  <p:nvPr/>
                </p:nvGrpSpPr>
                <p:grpSpPr bwMode="auto">
                  <a:xfrm flipH="1" flipV="1">
                    <a:off x="8487" y="6776"/>
                    <a:ext cx="380" cy="364"/>
                    <a:chOff x="1140" y="6047"/>
                    <a:chExt cx="380" cy="364"/>
                  </a:xfrm>
                </p:grpSpPr>
                <p:sp>
                  <p:nvSpPr>
                    <p:cNvPr id="13361" name="Arc 9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77" y="6047"/>
                      <a:ext cx="143" cy="143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0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13362" name="AutoShape 91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>
                      <a:off x="1140" y="6047"/>
                      <a:ext cx="240" cy="1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63" name="AutoShape 92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>
                      <a:off x="1520" y="6190"/>
                      <a:ext cx="0" cy="221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sp>
                <p:nvSpPr>
                  <p:cNvPr id="13360" name="Rectangle 93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8025" y="5425"/>
                    <a:ext cx="915" cy="1350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</p:grpSp>
            <p:grpSp>
              <p:nvGrpSpPr>
                <p:cNvPr id="13353" name="Group 94"/>
                <p:cNvGrpSpPr>
                  <a:grpSpLocks noChangeAspect="1"/>
                </p:cNvGrpSpPr>
                <p:nvPr/>
              </p:nvGrpSpPr>
              <p:grpSpPr bwMode="auto">
                <a:xfrm>
                  <a:off x="9286" y="5425"/>
                  <a:ext cx="915" cy="1708"/>
                  <a:chOff x="9286" y="5425"/>
                  <a:chExt cx="915" cy="1708"/>
                </a:xfrm>
              </p:grpSpPr>
              <p:grpSp>
                <p:nvGrpSpPr>
                  <p:cNvPr id="13354" name="Group 95"/>
                  <p:cNvGrpSpPr>
                    <a:grpSpLocks noChangeAspect="1"/>
                  </p:cNvGrpSpPr>
                  <p:nvPr/>
                </p:nvGrpSpPr>
                <p:grpSpPr bwMode="auto">
                  <a:xfrm flipV="1">
                    <a:off x="9358" y="6769"/>
                    <a:ext cx="380" cy="364"/>
                    <a:chOff x="1140" y="6047"/>
                    <a:chExt cx="380" cy="364"/>
                  </a:xfrm>
                </p:grpSpPr>
                <p:sp>
                  <p:nvSpPr>
                    <p:cNvPr id="13356" name="Arc 9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77" y="6047"/>
                      <a:ext cx="143" cy="143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0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13357" name="AutoShape 97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>
                      <a:off x="1140" y="6047"/>
                      <a:ext cx="240" cy="1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3358" name="AutoShape 98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>
                      <a:off x="1520" y="6190"/>
                      <a:ext cx="0" cy="221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sp>
                <p:nvSpPr>
                  <p:cNvPr id="13355" name="Rectangle 99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9286" y="5425"/>
                    <a:ext cx="915" cy="1350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</p:grpSp>
          </p:grpSp>
        </p:grpSp>
        <p:sp>
          <p:nvSpPr>
            <p:cNvPr id="6" name="Rectangle 100"/>
            <p:cNvSpPr>
              <a:spLocks noChangeArrowheads="1"/>
            </p:cNvSpPr>
            <p:nvPr/>
          </p:nvSpPr>
          <p:spPr bwMode="auto">
            <a:xfrm>
              <a:off x="5720" y="6395"/>
              <a:ext cx="360" cy="20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/>
            </a:extLst>
          </p:spPr>
          <p:txBody>
            <a:bodyPr vert="vert270" lIns="0" tIns="0" rIns="0" bIns="0" upright="1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DOWEX 50W-X8</a:t>
              </a:r>
              <a:endPara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318" name="AutoShape 101"/>
            <p:cNvSpPr>
              <a:spLocks noChangeArrowheads="1"/>
            </p:cNvSpPr>
            <p:nvPr/>
          </p:nvSpPr>
          <p:spPr bwMode="auto">
            <a:xfrm>
              <a:off x="6920" y="7898"/>
              <a:ext cx="669" cy="143"/>
            </a:xfrm>
            <a:prstGeom prst="rightArrow">
              <a:avLst>
                <a:gd name="adj1" fmla="val 50000"/>
                <a:gd name="adj2" fmla="val 116958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13319" name="AutoShape 102"/>
            <p:cNvSpPr>
              <a:spLocks noChangeArrowheads="1"/>
            </p:cNvSpPr>
            <p:nvPr/>
          </p:nvSpPr>
          <p:spPr bwMode="auto">
            <a:xfrm rot="5400000">
              <a:off x="7576" y="6280"/>
              <a:ext cx="669" cy="143"/>
            </a:xfrm>
            <a:prstGeom prst="rightArrow">
              <a:avLst>
                <a:gd name="adj1" fmla="val 50000"/>
                <a:gd name="adj2" fmla="val 116958"/>
              </a:avLst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13320" name="AutoShape 103"/>
            <p:cNvSpPr>
              <a:spLocks noChangeArrowheads="1"/>
            </p:cNvSpPr>
            <p:nvPr/>
          </p:nvSpPr>
          <p:spPr bwMode="auto">
            <a:xfrm flipH="1">
              <a:off x="6860" y="7640"/>
              <a:ext cx="669" cy="143"/>
            </a:xfrm>
            <a:prstGeom prst="rightArrow">
              <a:avLst>
                <a:gd name="adj1" fmla="val 50000"/>
                <a:gd name="adj2" fmla="val 116958"/>
              </a:avLst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13321" name="AutoShape 104"/>
            <p:cNvSpPr>
              <a:spLocks noChangeArrowheads="1"/>
            </p:cNvSpPr>
            <p:nvPr/>
          </p:nvSpPr>
          <p:spPr bwMode="auto">
            <a:xfrm rot="5400000">
              <a:off x="7457" y="8375"/>
              <a:ext cx="669" cy="143"/>
            </a:xfrm>
            <a:prstGeom prst="rightArrow">
              <a:avLst>
                <a:gd name="adj1" fmla="val 50000"/>
                <a:gd name="adj2" fmla="val 116958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13322" name="AutoShape 105"/>
            <p:cNvSpPr>
              <a:spLocks noChangeArrowheads="1"/>
            </p:cNvSpPr>
            <p:nvPr/>
          </p:nvSpPr>
          <p:spPr bwMode="auto">
            <a:xfrm rot="5400000">
              <a:off x="3435" y="6288"/>
              <a:ext cx="669" cy="143"/>
            </a:xfrm>
            <a:prstGeom prst="rightArrow">
              <a:avLst>
                <a:gd name="adj1" fmla="val 50000"/>
                <a:gd name="adj2" fmla="val 116958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13323" name="AutoShape 106"/>
            <p:cNvSpPr>
              <a:spLocks noChangeArrowheads="1"/>
            </p:cNvSpPr>
            <p:nvPr/>
          </p:nvSpPr>
          <p:spPr bwMode="auto">
            <a:xfrm rot="16200000" flipV="1">
              <a:off x="5390" y="7428"/>
              <a:ext cx="1201" cy="92"/>
            </a:xfrm>
            <a:prstGeom prst="rightArrow">
              <a:avLst>
                <a:gd name="adj1" fmla="val 50000"/>
                <a:gd name="adj2" fmla="val 326359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13324" name="AutoShape 107"/>
            <p:cNvSpPr>
              <a:spLocks noChangeArrowheads="1"/>
            </p:cNvSpPr>
            <p:nvPr/>
          </p:nvSpPr>
          <p:spPr bwMode="auto">
            <a:xfrm flipH="1">
              <a:off x="4054" y="7902"/>
              <a:ext cx="669" cy="143"/>
            </a:xfrm>
            <a:prstGeom prst="rightArrow">
              <a:avLst>
                <a:gd name="adj1" fmla="val 50000"/>
                <a:gd name="adj2" fmla="val 116958"/>
              </a:avLst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13325" name="AutoShape 108"/>
            <p:cNvSpPr>
              <a:spLocks noChangeArrowheads="1"/>
            </p:cNvSpPr>
            <p:nvPr/>
          </p:nvSpPr>
          <p:spPr bwMode="auto">
            <a:xfrm>
              <a:off x="4070" y="7670"/>
              <a:ext cx="669" cy="143"/>
            </a:xfrm>
            <a:prstGeom prst="rightArrow">
              <a:avLst>
                <a:gd name="adj1" fmla="val 50000"/>
                <a:gd name="adj2" fmla="val 116958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13326" name="AutoShape 109"/>
            <p:cNvSpPr>
              <a:spLocks noChangeArrowheads="1"/>
            </p:cNvSpPr>
            <p:nvPr/>
          </p:nvSpPr>
          <p:spPr bwMode="auto">
            <a:xfrm rot="5400000">
              <a:off x="3338" y="8372"/>
              <a:ext cx="669" cy="143"/>
            </a:xfrm>
            <a:prstGeom prst="rightArrow">
              <a:avLst>
                <a:gd name="adj1" fmla="val 50000"/>
                <a:gd name="adj2" fmla="val 116958"/>
              </a:avLst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13327" name="AutoShape 110"/>
            <p:cNvSpPr>
              <a:spLocks noChangeArrowheads="1"/>
            </p:cNvSpPr>
            <p:nvPr/>
          </p:nvSpPr>
          <p:spPr bwMode="auto">
            <a:xfrm rot="5400000">
              <a:off x="5057" y="7437"/>
              <a:ext cx="1201" cy="92"/>
            </a:xfrm>
            <a:prstGeom prst="rightArrow">
              <a:avLst>
                <a:gd name="adj1" fmla="val 50000"/>
                <a:gd name="adj2" fmla="val 326359"/>
              </a:avLst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13328" name="Rectangle 111"/>
            <p:cNvSpPr>
              <a:spLocks noChangeArrowheads="1"/>
            </p:cNvSpPr>
            <p:nvPr/>
          </p:nvSpPr>
          <p:spPr bwMode="auto">
            <a:xfrm>
              <a:off x="3936" y="8294"/>
              <a:ext cx="340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ru-RU" sz="1800">
                  <a:latin typeface="Calibri" pitchFamily="34" charset="0"/>
                  <a:ea typeface="Calibri" pitchFamily="34" charset="0"/>
                  <a:cs typeface="Calibri" pitchFamily="34" charset="0"/>
                </a:rPr>
                <a:t>1</a:t>
              </a:r>
              <a:endParaRPr lang="ru-RU" altLang="ru-RU" sz="11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3329" name="Rectangle 112"/>
            <p:cNvSpPr>
              <a:spLocks noChangeArrowheads="1"/>
            </p:cNvSpPr>
            <p:nvPr/>
          </p:nvSpPr>
          <p:spPr bwMode="auto">
            <a:xfrm>
              <a:off x="8046" y="8275"/>
              <a:ext cx="340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ru-RU" sz="1800">
                  <a:latin typeface="Calibri" pitchFamily="34" charset="0"/>
                  <a:ea typeface="Calibri" pitchFamily="34" charset="0"/>
                  <a:cs typeface="Calibri" pitchFamily="34" charset="0"/>
                </a:rPr>
                <a:t>2</a:t>
              </a:r>
              <a:endParaRPr lang="ru-RU" altLang="ru-RU" sz="11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3330" name="Rectangle 113"/>
            <p:cNvSpPr>
              <a:spLocks noChangeArrowheads="1"/>
            </p:cNvSpPr>
            <p:nvPr/>
          </p:nvSpPr>
          <p:spPr bwMode="auto">
            <a:xfrm>
              <a:off x="3358" y="5391"/>
              <a:ext cx="340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800">
                  <a:latin typeface="Calibri" pitchFamily="34" charset="0"/>
                  <a:ea typeface="Calibri" pitchFamily="34" charset="0"/>
                  <a:cs typeface="Calibri" pitchFamily="34" charset="0"/>
                </a:rPr>
                <a:t>А</a:t>
              </a:r>
              <a:endParaRPr lang="ru-RU" altLang="ru-RU" sz="11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3331" name="Rectangle 114"/>
            <p:cNvSpPr>
              <a:spLocks noChangeArrowheads="1"/>
            </p:cNvSpPr>
            <p:nvPr/>
          </p:nvSpPr>
          <p:spPr bwMode="auto">
            <a:xfrm>
              <a:off x="4404" y="5391"/>
              <a:ext cx="340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800">
                  <a:latin typeface="Calibri" pitchFamily="34" charset="0"/>
                  <a:ea typeface="Calibri" pitchFamily="34" charset="0"/>
                  <a:cs typeface="Calibri" pitchFamily="34" charset="0"/>
                </a:rPr>
                <a:t>Б</a:t>
              </a:r>
              <a:endParaRPr lang="ru-RU" altLang="ru-RU" sz="11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3332" name="Rectangle 115"/>
            <p:cNvSpPr>
              <a:spLocks noChangeArrowheads="1"/>
            </p:cNvSpPr>
            <p:nvPr/>
          </p:nvSpPr>
          <p:spPr bwMode="auto">
            <a:xfrm>
              <a:off x="7526" y="5393"/>
              <a:ext cx="340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800">
                  <a:latin typeface="Calibri" pitchFamily="34" charset="0"/>
                  <a:ea typeface="Calibri" pitchFamily="34" charset="0"/>
                  <a:cs typeface="Calibri" pitchFamily="34" charset="0"/>
                </a:rPr>
                <a:t>В</a:t>
              </a:r>
              <a:endParaRPr lang="ru-RU" altLang="ru-RU" sz="11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3333" name="Rectangle 116"/>
            <p:cNvSpPr>
              <a:spLocks noChangeArrowheads="1"/>
            </p:cNvSpPr>
            <p:nvPr/>
          </p:nvSpPr>
          <p:spPr bwMode="auto">
            <a:xfrm>
              <a:off x="8575" y="5401"/>
              <a:ext cx="340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800">
                  <a:latin typeface="Calibri" pitchFamily="34" charset="0"/>
                  <a:ea typeface="Calibri" pitchFamily="34" charset="0"/>
                  <a:cs typeface="Calibri" pitchFamily="34" charset="0"/>
                </a:rPr>
                <a:t>Г</a:t>
              </a:r>
              <a:endParaRPr lang="ru-RU" altLang="ru-RU" sz="11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3334" name="Group 117"/>
            <p:cNvGrpSpPr>
              <a:grpSpLocks/>
            </p:cNvGrpSpPr>
            <p:nvPr/>
          </p:nvGrpSpPr>
          <p:grpSpPr bwMode="auto">
            <a:xfrm>
              <a:off x="6423" y="8385"/>
              <a:ext cx="1301" cy="780"/>
              <a:chOff x="6423" y="8385"/>
              <a:chExt cx="1301" cy="780"/>
            </a:xfrm>
          </p:grpSpPr>
          <p:sp>
            <p:nvSpPr>
              <p:cNvPr id="13342" name="Rectangle 118"/>
              <p:cNvSpPr>
                <a:spLocks noChangeArrowheads="1"/>
              </p:cNvSpPr>
              <p:nvPr/>
            </p:nvSpPr>
            <p:spPr bwMode="auto">
              <a:xfrm>
                <a:off x="6423" y="8385"/>
                <a:ext cx="1139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lnSpc>
                    <a:spcPts val="800"/>
                  </a:lnSpc>
                  <a:spcAft>
                    <a:spcPts val="800"/>
                  </a:spcAft>
                </a:pPr>
                <a:r>
                  <a:rPr lang="ru-RU" altLang="ru-RU" sz="1000"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Раствор очищенного селена</a:t>
                </a:r>
                <a:endParaRPr lang="ru-RU" altLang="ru-RU" sz="110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cxnSp>
            <p:nvCxnSpPr>
              <p:cNvPr id="13343" name="AutoShape 119"/>
              <p:cNvCxnSpPr>
                <a:cxnSpLocks noChangeShapeType="1"/>
              </p:cNvCxnSpPr>
              <p:nvPr/>
            </p:nvCxnSpPr>
            <p:spPr bwMode="auto">
              <a:xfrm>
                <a:off x="6423" y="8880"/>
                <a:ext cx="974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344" name="AutoShape 120"/>
              <p:cNvCxnSpPr>
                <a:cxnSpLocks noChangeShapeType="1"/>
              </p:cNvCxnSpPr>
              <p:nvPr/>
            </p:nvCxnSpPr>
            <p:spPr bwMode="auto">
              <a:xfrm>
                <a:off x="7405" y="8895"/>
                <a:ext cx="319" cy="27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13335" name="Group 121"/>
            <p:cNvGrpSpPr>
              <a:grpSpLocks/>
            </p:cNvGrpSpPr>
            <p:nvPr/>
          </p:nvGrpSpPr>
          <p:grpSpPr bwMode="auto">
            <a:xfrm>
              <a:off x="2002" y="8330"/>
              <a:ext cx="1680" cy="685"/>
              <a:chOff x="2002" y="8330"/>
              <a:chExt cx="1680" cy="685"/>
            </a:xfrm>
          </p:grpSpPr>
          <p:sp>
            <p:nvSpPr>
              <p:cNvPr id="13339" name="Rectangle 122"/>
              <p:cNvSpPr>
                <a:spLocks noChangeArrowheads="1"/>
              </p:cNvSpPr>
              <p:nvPr/>
            </p:nvSpPr>
            <p:spPr bwMode="auto">
              <a:xfrm>
                <a:off x="2002" y="8330"/>
                <a:ext cx="1680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lnSpc>
                    <a:spcPts val="800"/>
                  </a:lnSpc>
                  <a:spcAft>
                    <a:spcPts val="800"/>
                  </a:spcAft>
                </a:pPr>
                <a:r>
                  <a:rPr lang="ru-RU" altLang="ru-RU" sz="1000"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Реверсная часть</a:t>
                </a:r>
                <a:endParaRPr lang="ru-RU" altLang="ru-RU" sz="1100">
                  <a:latin typeface="Calibri" pitchFamily="34" charset="0"/>
                  <a:ea typeface="Calibri" pitchFamily="34" charset="0"/>
                  <a:cs typeface="Times New Roman" pitchFamily="18" charset="0"/>
                </a:endParaRPr>
              </a:p>
              <a:p>
                <a:pPr>
                  <a:lnSpc>
                    <a:spcPts val="800"/>
                  </a:lnSpc>
                  <a:spcAft>
                    <a:spcPts val="800"/>
                  </a:spcAft>
                </a:pPr>
                <a:r>
                  <a:rPr lang="ru-RU" altLang="ru-RU" sz="1000"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элюата</a:t>
                </a:r>
                <a:r>
                  <a:rPr lang="en-US" altLang="ru-RU" sz="1000"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 </a:t>
                </a:r>
                <a:endParaRPr lang="ru-RU" altLang="ru-RU" sz="1100"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13340" name="AutoShape 123"/>
              <p:cNvCxnSpPr>
                <a:cxnSpLocks noChangeShapeType="1"/>
              </p:cNvCxnSpPr>
              <p:nvPr/>
            </p:nvCxnSpPr>
            <p:spPr bwMode="auto">
              <a:xfrm>
                <a:off x="2002" y="8685"/>
                <a:ext cx="1259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341" name="AutoShape 124"/>
              <p:cNvCxnSpPr>
                <a:cxnSpLocks noChangeShapeType="1"/>
              </p:cNvCxnSpPr>
              <p:nvPr/>
            </p:nvCxnSpPr>
            <p:spPr bwMode="auto">
              <a:xfrm>
                <a:off x="3261" y="8685"/>
                <a:ext cx="385" cy="33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13336" name="AutoShape 105"/>
            <p:cNvSpPr>
              <a:spLocks noChangeArrowheads="1"/>
            </p:cNvSpPr>
            <p:nvPr/>
          </p:nvSpPr>
          <p:spPr bwMode="auto">
            <a:xfrm rot="5400000">
              <a:off x="3435" y="6288"/>
              <a:ext cx="669" cy="143"/>
            </a:xfrm>
            <a:prstGeom prst="rightArrow">
              <a:avLst>
                <a:gd name="adj1" fmla="val 50000"/>
                <a:gd name="adj2" fmla="val 116958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13337" name="AutoShape 102"/>
            <p:cNvSpPr>
              <a:spLocks noChangeArrowheads="1"/>
            </p:cNvSpPr>
            <p:nvPr/>
          </p:nvSpPr>
          <p:spPr bwMode="auto">
            <a:xfrm rot="5400000">
              <a:off x="7576" y="6280"/>
              <a:ext cx="669" cy="143"/>
            </a:xfrm>
            <a:prstGeom prst="rightArrow">
              <a:avLst>
                <a:gd name="adj1" fmla="val 50000"/>
                <a:gd name="adj2" fmla="val 116958"/>
              </a:avLst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13338" name="AutoShape 102"/>
            <p:cNvSpPr>
              <a:spLocks noChangeArrowheads="1"/>
            </p:cNvSpPr>
            <p:nvPr/>
          </p:nvSpPr>
          <p:spPr bwMode="auto">
            <a:xfrm rot="5400000">
              <a:off x="7576" y="6280"/>
              <a:ext cx="669" cy="143"/>
            </a:xfrm>
            <a:prstGeom prst="rightArrow">
              <a:avLst>
                <a:gd name="adj1" fmla="val 50000"/>
                <a:gd name="adj2" fmla="val 116958"/>
              </a:avLst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692275" y="260350"/>
            <a:ext cx="6264275" cy="792163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altLang="ru-RU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хроматографической</a:t>
            </a:r>
            <a:r>
              <a:rPr lang="ru-RU" alt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системы</a:t>
            </a:r>
          </a:p>
        </p:txBody>
      </p:sp>
      <p:pic>
        <p:nvPicPr>
          <p:cNvPr id="15363" name="Picture 2" descr="D:\Alimardon\205\ris  k. 205\фото комнат 205\foto205_\фото_205\P93001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071546"/>
            <a:ext cx="6863814" cy="514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147050" cy="647700"/>
          </a:xfrm>
        </p:spPr>
        <p:txBody>
          <a:bodyPr/>
          <a:lstStyle/>
          <a:p>
            <a:r>
              <a:rPr lang="ru-RU" altLang="ru-RU" sz="3600" dirty="0" smtClean="0">
                <a:solidFill>
                  <a:srgbClr val="0000CC"/>
                </a:solidFill>
              </a:rPr>
              <a:t>очистка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454024" y="1196975"/>
            <a:ext cx="8261379" cy="4875231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2000" dirty="0" smtClean="0"/>
              <a:t>	При </a:t>
            </a:r>
            <a:r>
              <a:rPr lang="ru-RU" sz="2000" dirty="0"/>
              <a:t>отработке методики очистки селена использовали </a:t>
            </a:r>
            <a:r>
              <a:rPr lang="ru-RU" sz="2000" dirty="0">
                <a:solidFill>
                  <a:srgbClr val="0000CC"/>
                </a:solidFill>
              </a:rPr>
              <a:t>два типа колонок:</a:t>
            </a:r>
          </a:p>
          <a:p>
            <a:pPr algn="just">
              <a:defRPr/>
            </a:pPr>
            <a:r>
              <a:rPr lang="ru-RU" sz="2000" dirty="0" smtClean="0"/>
              <a:t>Для проверки эффективности разработанной методики осуществляли очистку 100 г селена на </a:t>
            </a:r>
            <a:r>
              <a:rPr lang="ru-RU" sz="2000" dirty="0" err="1" smtClean="0"/>
              <a:t>хроматографической</a:t>
            </a:r>
            <a:r>
              <a:rPr lang="ru-RU" sz="2000" dirty="0" smtClean="0"/>
              <a:t> колонке </a:t>
            </a:r>
            <a:r>
              <a:rPr lang="ru-RU" sz="2000" dirty="0" smtClean="0">
                <a:solidFill>
                  <a:srgbClr val="0000CC"/>
                </a:solidFill>
              </a:rPr>
              <a:t>(длина-500 мм, диаметр-10 мм), </a:t>
            </a:r>
            <a:r>
              <a:rPr lang="ru-RU" sz="2000" dirty="0" smtClean="0"/>
              <a:t>заполненной смолой </a:t>
            </a:r>
            <a:r>
              <a:rPr lang="en-US" sz="2000" dirty="0" smtClean="0"/>
              <a:t>DOWEX</a:t>
            </a:r>
            <a:r>
              <a:rPr lang="ru-RU" sz="2000" dirty="0" smtClean="0"/>
              <a:t> 50×8 (200-400 меш). По окончании </a:t>
            </a:r>
            <a:r>
              <a:rPr lang="ru-RU" sz="2000" dirty="0" err="1" smtClean="0"/>
              <a:t>хроматографического</a:t>
            </a:r>
            <a:r>
              <a:rPr lang="ru-RU" sz="2000" dirty="0" smtClean="0"/>
              <a:t> разделения, очищенный раствор селенистой кислоты упаривали досуха </a:t>
            </a:r>
            <a:r>
              <a:rPr lang="ru-RU" sz="2000" dirty="0" smtClean="0">
                <a:solidFill>
                  <a:srgbClr val="0000CC"/>
                </a:solidFill>
              </a:rPr>
              <a:t>(конечный продукт - </a:t>
            </a:r>
            <a:r>
              <a:rPr lang="en-US" sz="2000" dirty="0" err="1" smtClean="0">
                <a:solidFill>
                  <a:srgbClr val="0000CC"/>
                </a:solidFill>
              </a:rPr>
              <a:t>SeO</a:t>
            </a:r>
            <a:r>
              <a:rPr lang="ru-RU" sz="2000" baseline="-25000" dirty="0" smtClean="0">
                <a:solidFill>
                  <a:srgbClr val="0000CC"/>
                </a:solidFill>
              </a:rPr>
              <a:t>2</a:t>
            </a:r>
            <a:r>
              <a:rPr lang="ru-RU" sz="2000" dirty="0" smtClean="0">
                <a:solidFill>
                  <a:srgbClr val="0000CC"/>
                </a:solidFill>
              </a:rPr>
              <a:t>).</a:t>
            </a:r>
          </a:p>
          <a:p>
            <a:pPr algn="just">
              <a:defRPr/>
            </a:pPr>
            <a:r>
              <a:rPr lang="ru-RU" sz="2000" dirty="0" smtClean="0"/>
              <a:t>Для очистки большого количества </a:t>
            </a:r>
            <a:r>
              <a:rPr lang="ru-RU" sz="2000" dirty="0"/>
              <a:t>селена использовали </a:t>
            </a:r>
            <a:r>
              <a:rPr lang="ru-RU" sz="2000" dirty="0" err="1"/>
              <a:t>хроматографическую</a:t>
            </a:r>
            <a:r>
              <a:rPr lang="ru-RU" sz="2000" dirty="0"/>
              <a:t> колонку </a:t>
            </a:r>
            <a:r>
              <a:rPr lang="ru-RU" sz="2000" dirty="0">
                <a:solidFill>
                  <a:srgbClr val="0000CC"/>
                </a:solidFill>
              </a:rPr>
              <a:t>длиной </a:t>
            </a:r>
            <a:r>
              <a:rPr lang="ru-RU" sz="2000" dirty="0" smtClean="0">
                <a:solidFill>
                  <a:srgbClr val="0000CC"/>
                </a:solidFill>
              </a:rPr>
              <a:t>500 </a:t>
            </a:r>
            <a:r>
              <a:rPr lang="ru-RU" sz="2000" dirty="0">
                <a:solidFill>
                  <a:srgbClr val="0000CC"/>
                </a:solidFill>
              </a:rPr>
              <a:t>мм, диаметром </a:t>
            </a:r>
            <a:r>
              <a:rPr lang="ru-RU" sz="2000" dirty="0" smtClean="0">
                <a:solidFill>
                  <a:srgbClr val="0000CC"/>
                </a:solidFill>
              </a:rPr>
              <a:t>28 </a:t>
            </a:r>
            <a:r>
              <a:rPr lang="ru-RU" sz="2000" dirty="0">
                <a:solidFill>
                  <a:srgbClr val="0000CC"/>
                </a:solidFill>
              </a:rPr>
              <a:t>мм. </a:t>
            </a:r>
            <a:r>
              <a:rPr lang="ru-RU" sz="2000" dirty="0"/>
              <a:t>Вторым этапом отработки приготовления низкофоновых образцов было восстановление селенистой кислоты (</a:t>
            </a:r>
            <a:r>
              <a:rPr lang="en-US" sz="2000" dirty="0"/>
              <a:t>H</a:t>
            </a:r>
            <a:r>
              <a:rPr lang="ru-RU" sz="2000" baseline="-25000" dirty="0"/>
              <a:t>2</a:t>
            </a:r>
            <a:r>
              <a:rPr lang="en-US" sz="2000" dirty="0" err="1"/>
              <a:t>SeO</a:t>
            </a:r>
            <a:r>
              <a:rPr lang="ru-RU" sz="2000" baseline="-25000" dirty="0"/>
              <a:t>3</a:t>
            </a:r>
            <a:r>
              <a:rPr lang="ru-RU" sz="2000" dirty="0"/>
              <a:t>) до элементарного состояния (</a:t>
            </a:r>
            <a:r>
              <a:rPr lang="en-US" sz="2000" dirty="0"/>
              <a:t>Se</a:t>
            </a:r>
            <a:r>
              <a:rPr lang="ru-RU" sz="2000" dirty="0"/>
              <a:t>) с помощью сернистого ангидрида </a:t>
            </a:r>
            <a:r>
              <a:rPr lang="ru-RU" sz="2000" dirty="0">
                <a:solidFill>
                  <a:srgbClr val="0000CC"/>
                </a:solidFill>
              </a:rPr>
              <a:t>(конечный продукт - </a:t>
            </a:r>
            <a:r>
              <a:rPr lang="en-US" sz="2000" dirty="0">
                <a:solidFill>
                  <a:srgbClr val="0000CC"/>
                </a:solidFill>
              </a:rPr>
              <a:t>Se</a:t>
            </a:r>
            <a:r>
              <a:rPr lang="ru-RU" sz="2000" dirty="0">
                <a:solidFill>
                  <a:srgbClr val="0000CC"/>
                </a:solidFill>
              </a:rPr>
              <a:t>). </a:t>
            </a:r>
            <a:endParaRPr lang="ru-RU" altLang="ru-RU" sz="2000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88913"/>
            <a:ext cx="8472487" cy="1571625"/>
          </a:xfrm>
        </p:spPr>
        <p:txBody>
          <a:bodyPr/>
          <a:lstStyle/>
          <a:p>
            <a:r>
              <a:rPr lang="ru-RU" altLang="ru-RU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Содержание (удельная активность, Бк/г) примесей радионуклидов в исходном и очищенном селене, измеренные на низкофоновом </a:t>
            </a:r>
            <a:r>
              <a:rPr lang="ru-RU" altLang="ru-RU" sz="1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гамма-спектрометре</a:t>
            </a:r>
            <a:r>
              <a:rPr lang="ru-RU" altLang="ru-RU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altLang="ru-RU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LSM</a:t>
            </a:r>
            <a:r>
              <a:rPr lang="ru-RU" altLang="ru-RU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Для очистки в качестве исходного селена использовался технический селен (</a:t>
            </a:r>
            <a:r>
              <a:rPr lang="en-US" altLang="ru-RU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CT</a:t>
            </a:r>
            <a:r>
              <a:rPr lang="ru-RU" altLang="ru-RU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-1, ГОСТ 10298-79). Очищенный селен получен в виде оксида. &lt; - указаны значения пределов обнаружения.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01725" y="1916113"/>
          <a:ext cx="7070726" cy="444500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535535"/>
                <a:gridCol w="2672227"/>
                <a:gridCol w="1862964"/>
              </a:tblGrid>
              <a:tr h="603606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Радионуклиды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2" marR="64662" marT="0" marB="0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Содержание примесей, Бк/г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2" marR="6466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7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Исходный</a:t>
                      </a:r>
                      <a:br>
                        <a:rPr lang="ru-RU" sz="2400" dirty="0" smtClean="0">
                          <a:effectLst/>
                        </a:rPr>
                      </a:br>
                      <a:r>
                        <a:rPr lang="ru-RU" sz="2400" dirty="0" smtClean="0">
                          <a:effectLst/>
                        </a:rPr>
                        <a:t> </a:t>
                      </a:r>
                      <a:r>
                        <a:rPr lang="ru-RU" sz="2400" dirty="0">
                          <a:effectLst/>
                        </a:rPr>
                        <a:t>селен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2" marR="6466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Очищенный </a:t>
                      </a:r>
                      <a:r>
                        <a:rPr lang="ru-RU" sz="2400" dirty="0" smtClean="0">
                          <a:effectLst/>
                        </a:rPr>
                        <a:t>селен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2" marR="64662" marT="0" marB="0" anchor="ctr"/>
                </a:tc>
              </a:tr>
              <a:tr h="548771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30000">
                          <a:effectLst/>
                        </a:rPr>
                        <a:t>40</a:t>
                      </a:r>
                      <a:r>
                        <a:rPr lang="ru-RU" sz="2400">
                          <a:effectLst/>
                        </a:rPr>
                        <a:t>К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2" marR="64662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(5,9 ± 1,1)×10</a:t>
                      </a:r>
                      <a:r>
                        <a:rPr lang="ru-RU" sz="2400" baseline="30000" dirty="0">
                          <a:effectLst/>
                        </a:rPr>
                        <a:t>-5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2" marR="6466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&lt;3,8×10</a:t>
                      </a:r>
                      <a:r>
                        <a:rPr lang="ru-RU" sz="2400" baseline="30000">
                          <a:effectLst/>
                        </a:rPr>
                        <a:t>-5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2" marR="64662" marT="0" marB="0" anchor="ctr"/>
                </a:tc>
              </a:tr>
              <a:tr h="548771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30000" dirty="0">
                          <a:effectLst/>
                        </a:rPr>
                        <a:t>232</a:t>
                      </a:r>
                      <a:r>
                        <a:rPr lang="en-US" sz="2400" dirty="0" err="1">
                          <a:effectLst/>
                        </a:rPr>
                        <a:t>Th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2" marR="64662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(6,2 ± 1,3)×10</a:t>
                      </a:r>
                      <a:r>
                        <a:rPr lang="ru-RU" sz="2400" baseline="30000" dirty="0">
                          <a:effectLst/>
                        </a:rPr>
                        <a:t>-6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2" marR="6466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&lt;2,6×10</a:t>
                      </a:r>
                      <a:r>
                        <a:rPr lang="ru-RU" sz="2400" baseline="30000" dirty="0">
                          <a:effectLst/>
                        </a:rPr>
                        <a:t>-6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2" marR="64662" marT="0" marB="0" anchor="ctr"/>
                </a:tc>
              </a:tr>
              <a:tr h="548771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30000" dirty="0">
                          <a:effectLst/>
                        </a:rPr>
                        <a:t>238</a:t>
                      </a:r>
                      <a:r>
                        <a:rPr lang="en-US" sz="2400" dirty="0">
                          <a:effectLst/>
                        </a:rPr>
                        <a:t>U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2" marR="64662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&lt;4,8×10</a:t>
                      </a:r>
                      <a:r>
                        <a:rPr lang="ru-RU" sz="2400" baseline="30000">
                          <a:effectLst/>
                        </a:rPr>
                        <a:t>-5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2" marR="6466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&lt;2,2×10</a:t>
                      </a:r>
                      <a:r>
                        <a:rPr lang="ru-RU" sz="2400" baseline="30000">
                          <a:effectLst/>
                        </a:rPr>
                        <a:t>-5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2" marR="64662" marT="0" marB="0" anchor="ctr"/>
                </a:tc>
              </a:tr>
              <a:tr h="548771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30000">
                          <a:effectLst/>
                        </a:rPr>
                        <a:t>226</a:t>
                      </a:r>
                      <a:r>
                        <a:rPr lang="en-US" sz="2400">
                          <a:effectLst/>
                        </a:rPr>
                        <a:t>Ra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2" marR="64662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(1,0 ±0,1)×10</a:t>
                      </a:r>
                      <a:r>
                        <a:rPr lang="ru-RU" sz="2400" baseline="30000">
                          <a:effectLst/>
                        </a:rPr>
                        <a:t>-5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2" marR="6466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&lt;</a:t>
                      </a:r>
                      <a:r>
                        <a:rPr lang="ru-RU" sz="2400">
                          <a:effectLst/>
                        </a:rPr>
                        <a:t>5,8×10</a:t>
                      </a:r>
                      <a:r>
                        <a:rPr lang="ru-RU" sz="2400" baseline="30000">
                          <a:effectLst/>
                        </a:rPr>
                        <a:t>-6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2" marR="64662" marT="0" marB="0" anchor="ctr"/>
                </a:tc>
              </a:tr>
              <a:tr h="548771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30000" dirty="0">
                          <a:effectLst/>
                        </a:rPr>
                        <a:t>22</a:t>
                      </a:r>
                      <a:r>
                        <a:rPr lang="ru-RU" sz="2400" baseline="30000" dirty="0">
                          <a:effectLst/>
                        </a:rPr>
                        <a:t>8</a:t>
                      </a:r>
                      <a:r>
                        <a:rPr lang="en-US" sz="2400" dirty="0">
                          <a:effectLst/>
                        </a:rPr>
                        <a:t>Ra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2" marR="64662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(</a:t>
                      </a:r>
                      <a:r>
                        <a:rPr lang="en-US" sz="2400">
                          <a:effectLst/>
                        </a:rPr>
                        <a:t>1</a:t>
                      </a:r>
                      <a:r>
                        <a:rPr lang="ru-RU" sz="2400">
                          <a:effectLst/>
                        </a:rPr>
                        <a:t>,</a:t>
                      </a:r>
                      <a:r>
                        <a:rPr lang="en-US" sz="2400">
                          <a:effectLst/>
                        </a:rPr>
                        <a:t>2 ±</a:t>
                      </a:r>
                      <a:r>
                        <a:rPr lang="ru-RU" sz="2400">
                          <a:effectLst/>
                        </a:rPr>
                        <a:t>0,</a:t>
                      </a:r>
                      <a:r>
                        <a:rPr lang="en-US" sz="2400">
                          <a:effectLst/>
                        </a:rPr>
                        <a:t>2</a:t>
                      </a:r>
                      <a:r>
                        <a:rPr lang="ru-RU" sz="2400">
                          <a:effectLst/>
                        </a:rPr>
                        <a:t>)×10</a:t>
                      </a:r>
                      <a:r>
                        <a:rPr lang="ru-RU" sz="2400" baseline="30000">
                          <a:effectLst/>
                        </a:rPr>
                        <a:t>-5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2" marR="6466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&lt;</a:t>
                      </a:r>
                      <a:r>
                        <a:rPr lang="ru-RU" sz="2400" dirty="0">
                          <a:effectLst/>
                        </a:rPr>
                        <a:t>3×10</a:t>
                      </a:r>
                      <a:r>
                        <a:rPr lang="ru-RU" sz="2400" baseline="30000" dirty="0">
                          <a:effectLst/>
                        </a:rPr>
                        <a:t>-6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2" marR="64662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5575" cy="719138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Восстановление селенистой кислоты (</a:t>
            </a:r>
            <a:r>
              <a:rPr lang="en-US" alt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H</a:t>
            </a:r>
            <a:r>
              <a:rPr lang="en-US" altLang="ru-RU" sz="2800" b="1" baseline="-25000" dirty="0" smtClean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alt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SeO</a:t>
            </a:r>
            <a:r>
              <a:rPr lang="en-US" altLang="ru-RU" sz="2800" b="1" baseline="-25000" dirty="0" smtClean="0">
                <a:solidFill>
                  <a:srgbClr val="0000CC"/>
                </a:solidFill>
                <a:latin typeface="Times New Roman" pitchFamily="18" charset="0"/>
              </a:rPr>
              <a:t>3</a:t>
            </a:r>
            <a:r>
              <a:rPr lang="en-US" alt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) </a:t>
            </a:r>
            <a:r>
              <a:rPr lang="ru-RU" alt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до элементарного селена</a:t>
            </a:r>
            <a:endParaRPr lang="ru-RU" altLang="ru-RU" sz="2800" dirty="0" smtClean="0"/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714348" y="1214422"/>
            <a:ext cx="7993063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0" dirty="0">
                <a:latin typeface="Times New Roman" pitchFamily="18" charset="0"/>
                <a:cs typeface="Times New Roman" pitchFamily="18" charset="0"/>
              </a:rPr>
              <a:t>Для восстановления H</a:t>
            </a:r>
            <a:r>
              <a:rPr lang="ru-RU" altLang="ru-RU" b="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b="0" dirty="0">
                <a:latin typeface="Times New Roman" pitchFamily="18" charset="0"/>
                <a:cs typeface="Times New Roman" pitchFamily="18" charset="0"/>
              </a:rPr>
              <a:t>SeO</a:t>
            </a:r>
            <a:r>
              <a:rPr lang="ru-RU" altLang="ru-RU" b="0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b="0" dirty="0">
                <a:latin typeface="Times New Roman" pitchFamily="18" charset="0"/>
                <a:cs typeface="Times New Roman" pitchFamily="18" charset="0"/>
              </a:rPr>
              <a:t>до элементарного селена в качестве восстановителя мы использовали сернистый газ в баллоне - </a:t>
            </a:r>
            <a:r>
              <a:rPr lang="en-US" altLang="ru-RU" b="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altLang="ru-RU" b="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b="0" dirty="0">
                <a:latin typeface="Times New Roman" pitchFamily="18" charset="0"/>
                <a:cs typeface="Times New Roman" pitchFamily="18" charset="0"/>
              </a:rPr>
              <a:t> (чистый и доступный восстановитель).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altLang="ru-RU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SeO</a:t>
            </a:r>
            <a:r>
              <a:rPr lang="ru-RU" altLang="ru-RU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alt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altLang="ru-RU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altLang="ru-RU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alt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ru-RU" alt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alt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altLang="ru-RU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altLang="ru-RU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Рисунок 4" descr="G:\Do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636838"/>
            <a:ext cx="6408738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1" descr="C:\Users\User\Desktop\PA1002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3688" y="4149725"/>
            <a:ext cx="989012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 descr="C:\Users\User\Desktop\PA2002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2488" y="4652963"/>
            <a:ext cx="5003800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" descr="C:\Users\User\Desktop\PA1002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3" y="4149725"/>
            <a:ext cx="1311275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79425" y="188913"/>
            <a:ext cx="8229600" cy="719137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0000FF"/>
                </a:solidFill>
              </a:rPr>
              <a:t>Центрифугирование</a:t>
            </a:r>
            <a:endParaRPr lang="ru-RU" altLang="ru-RU" sz="2400" dirty="0" smtClean="0">
              <a:solidFill>
                <a:srgbClr val="0000FF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857224" y="857232"/>
            <a:ext cx="7705725" cy="324008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      После восстановления полученный в виде суспензии </a:t>
            </a:r>
            <a:r>
              <a:rPr lang="ru-RU" alt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(6 л)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селен отделяли от жидкости центрифугированием. С последующим центрифугированием, при удалении жидкости, в пробирке накапливается селен. Затем мы промывали и центрифугировали </a:t>
            </a:r>
            <a:r>
              <a:rPr lang="en-US" altLang="ru-RU" sz="1800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с водой (~ 10 раз) для удаления первичного раствора и поверхностных загрязнений.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В 1 цикле 3 л суспензии селена (4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центрифужные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пробирки по 750 мл) в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теч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18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мин при скорости вращения 4700 об./мин. </a:t>
            </a:r>
          </a:p>
        </p:txBody>
      </p:sp>
      <p:pic>
        <p:nvPicPr>
          <p:cNvPr id="1843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143380"/>
            <a:ext cx="184308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5063" y="4724400"/>
            <a:ext cx="1719262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2" y="4643446"/>
            <a:ext cx="803275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5000636"/>
            <a:ext cx="1858963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3" descr="C:\Users\User\Desktop\PA10025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4071942"/>
            <a:ext cx="1311275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150" cy="633412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0000FF"/>
                </a:solidFill>
              </a:rPr>
              <a:t>Гомогенизация (измельчение) селена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323850" y="1052513"/>
            <a:ext cx="8424863" cy="2881312"/>
          </a:xfrm>
        </p:spPr>
        <p:txBody>
          <a:bodyPr/>
          <a:lstStyle/>
          <a:p>
            <a:pPr>
              <a:defRPr/>
            </a:pPr>
            <a:r>
              <a:rPr lang="ru-RU" altLang="ru-RU" sz="2400" dirty="0" smtClean="0"/>
              <a:t>Для приготовления низкофоновых образцов селена (пленки) необходимо измельчить селен.</a:t>
            </a:r>
            <a:r>
              <a:rPr lang="ru-RU" altLang="ru-RU" sz="2400" dirty="0"/>
              <a:t> </a:t>
            </a:r>
            <a:endParaRPr lang="ru-RU" altLang="ru-RU" sz="2400" dirty="0" smtClean="0"/>
          </a:p>
          <a:p>
            <a:pPr marL="0" indent="0" algn="just">
              <a:buFontTx/>
              <a:buNone/>
              <a:defRPr/>
            </a:pPr>
            <a:r>
              <a:rPr lang="ru-RU" altLang="ru-RU" sz="2400" dirty="0" smtClean="0"/>
              <a:t>После </a:t>
            </a:r>
            <a:r>
              <a:rPr lang="ru-RU" altLang="ru-RU" sz="2400" dirty="0"/>
              <a:t>восстановления (получение селена в виде металла) селен подвергали гомогенизацию </a:t>
            </a:r>
            <a:r>
              <a:rPr lang="ru-RU" altLang="ru-RU" sz="2400" dirty="0" smtClean="0"/>
              <a:t>с добавлением воды. При этом мы получаем </a:t>
            </a:r>
            <a:r>
              <a:rPr lang="ru-RU" altLang="ru-RU" sz="2400" dirty="0" smtClean="0">
                <a:solidFill>
                  <a:srgbClr val="0000FF"/>
                </a:solidFill>
              </a:rPr>
              <a:t>мелкого и </a:t>
            </a:r>
            <a:r>
              <a:rPr lang="ru-RU" sz="2400" dirty="0" smtClean="0">
                <a:solidFill>
                  <a:srgbClr val="0000FF"/>
                </a:solidFill>
              </a:rPr>
              <a:t>более </a:t>
            </a:r>
            <a:r>
              <a:rPr lang="ru-RU" sz="2400" dirty="0">
                <a:solidFill>
                  <a:srgbClr val="0000FF"/>
                </a:solidFill>
              </a:rPr>
              <a:t>однородного </a:t>
            </a:r>
            <a:r>
              <a:rPr lang="ru-RU" altLang="ru-RU" sz="2400" dirty="0" smtClean="0">
                <a:solidFill>
                  <a:srgbClr val="0000FF"/>
                </a:solidFill>
              </a:rPr>
              <a:t>селена</a:t>
            </a:r>
            <a:r>
              <a:rPr lang="ru-RU" sz="2400" dirty="0" smtClean="0">
                <a:solidFill>
                  <a:srgbClr val="0000FF"/>
                </a:solidFill>
              </a:rPr>
              <a:t>. </a:t>
            </a:r>
            <a:r>
              <a:rPr lang="ru-RU" sz="2400" dirty="0" smtClean="0"/>
              <a:t>Полученный </a:t>
            </a:r>
            <a:r>
              <a:rPr lang="ru-RU" sz="2400" dirty="0"/>
              <a:t>селен имеет </a:t>
            </a:r>
            <a:r>
              <a:rPr lang="ru-RU" sz="2400" dirty="0">
                <a:solidFill>
                  <a:srgbClr val="0000FF"/>
                </a:solidFill>
              </a:rPr>
              <a:t>размер меньше 1 мкм</a:t>
            </a:r>
            <a:r>
              <a:rPr lang="ru-RU" sz="2400" dirty="0" smtClean="0"/>
              <a:t>. </a:t>
            </a:r>
            <a:endParaRPr lang="ru-RU" sz="2400" dirty="0"/>
          </a:p>
          <a:p>
            <a:pPr marL="0" indent="0">
              <a:buFontTx/>
              <a:buNone/>
              <a:defRPr/>
            </a:pPr>
            <a:endParaRPr lang="ru-RU" altLang="ru-RU" sz="2400" dirty="0" smtClean="0"/>
          </a:p>
        </p:txBody>
      </p:sp>
      <p:pic>
        <p:nvPicPr>
          <p:cNvPr id="19460" name="Picture 6" descr="C:\Users\User\Desktop\PA2103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929066"/>
            <a:ext cx="67468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0" descr="C:\Users\User\Desktop\6после измельчен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5357826"/>
            <a:ext cx="1312862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993775"/>
          </a:xfrm>
        </p:spPr>
        <p:txBody>
          <a:bodyPr/>
          <a:lstStyle/>
          <a:p>
            <a:r>
              <a:rPr lang="ru-RU" altLang="ru-RU" sz="2000" i="1" smtClean="0">
                <a:solidFill>
                  <a:srgbClr val="0000CC"/>
                </a:solidFill>
              </a:rPr>
              <a:t>Содержание примесей К, </a:t>
            </a:r>
            <a:r>
              <a:rPr lang="en-US" altLang="ru-RU" sz="2000" i="1" smtClean="0">
                <a:solidFill>
                  <a:srgbClr val="0000CC"/>
                </a:solidFill>
              </a:rPr>
              <a:t>Th</a:t>
            </a:r>
            <a:r>
              <a:rPr lang="ru-RU" altLang="ru-RU" sz="2000" i="1" smtClean="0">
                <a:solidFill>
                  <a:srgbClr val="0000CC"/>
                </a:solidFill>
              </a:rPr>
              <a:t> и </a:t>
            </a:r>
            <a:r>
              <a:rPr lang="en-US" altLang="ru-RU" sz="2000" i="1" smtClean="0">
                <a:solidFill>
                  <a:srgbClr val="0000CC"/>
                </a:solidFill>
              </a:rPr>
              <a:t>U</a:t>
            </a:r>
            <a:r>
              <a:rPr lang="ru-RU" altLang="ru-RU" sz="2000" i="1" smtClean="0">
                <a:solidFill>
                  <a:srgbClr val="0000CC"/>
                </a:solidFill>
              </a:rPr>
              <a:t> в пробных образцах селена, определенные методами по ИСП-АЭС и ИСП-МС.</a:t>
            </a:r>
            <a:br>
              <a:rPr lang="ru-RU" altLang="ru-RU" sz="2000" i="1" smtClean="0">
                <a:solidFill>
                  <a:srgbClr val="0000CC"/>
                </a:solidFill>
              </a:rPr>
            </a:br>
            <a:r>
              <a:rPr lang="ru-RU" altLang="ru-RU" sz="1100" i="1" smtClean="0">
                <a:solidFill>
                  <a:srgbClr val="0000CC"/>
                </a:solidFill>
              </a:rPr>
              <a:t>ИСП-АЭС - атомно-абсорбционная спектрометрия с индуктивно связанной плазмой</a:t>
            </a:r>
            <a:br>
              <a:rPr lang="ru-RU" altLang="ru-RU" sz="1100" i="1" smtClean="0">
                <a:solidFill>
                  <a:srgbClr val="0000CC"/>
                </a:solidFill>
              </a:rPr>
            </a:br>
            <a:r>
              <a:rPr lang="ru-RU" altLang="ru-RU" sz="1100" i="1" smtClean="0">
                <a:solidFill>
                  <a:srgbClr val="0000CC"/>
                </a:solidFill>
              </a:rPr>
              <a:t>ИСП-МС – масс-спектрометрия с индуктивно связанной плазмой</a:t>
            </a:r>
            <a:br>
              <a:rPr lang="ru-RU" altLang="ru-RU" sz="1100" i="1" smtClean="0">
                <a:solidFill>
                  <a:srgbClr val="0000CC"/>
                </a:solidFill>
              </a:rPr>
            </a:br>
            <a:endParaRPr lang="ru-RU" altLang="ru-RU" sz="110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755650" y="3409950"/>
            <a:ext cx="8135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800" i="1">
                <a:solidFill>
                  <a:srgbClr val="0000CC"/>
                </a:solidFill>
                <a:latin typeface="Arial" charset="0"/>
              </a:rPr>
              <a:t>Содержание (удельная активность, Бк/г) примесей радионуклидов </a:t>
            </a:r>
            <a:r>
              <a:rPr lang="ru-RU" altLang="ru-RU" sz="1800" i="1" baseline="30000">
                <a:solidFill>
                  <a:srgbClr val="0000CC"/>
                </a:solidFill>
                <a:latin typeface="Arial" charset="0"/>
              </a:rPr>
              <a:t>40</a:t>
            </a:r>
            <a:r>
              <a:rPr lang="ru-RU" altLang="ru-RU" sz="1800" i="1">
                <a:solidFill>
                  <a:srgbClr val="0000CC"/>
                </a:solidFill>
                <a:latin typeface="Arial" charset="0"/>
              </a:rPr>
              <a:t>К, </a:t>
            </a:r>
            <a:r>
              <a:rPr lang="ru-RU" altLang="ru-RU" sz="1800" i="1" baseline="30000">
                <a:solidFill>
                  <a:srgbClr val="0000CC"/>
                </a:solidFill>
                <a:latin typeface="Arial" charset="0"/>
              </a:rPr>
              <a:t>232</a:t>
            </a:r>
            <a:r>
              <a:rPr lang="en-US" altLang="ru-RU" sz="1800" i="1">
                <a:solidFill>
                  <a:srgbClr val="0000CC"/>
                </a:solidFill>
                <a:latin typeface="Arial" charset="0"/>
              </a:rPr>
              <a:t>Th</a:t>
            </a:r>
            <a:r>
              <a:rPr lang="ru-RU" altLang="ru-RU" sz="1800" i="1">
                <a:solidFill>
                  <a:srgbClr val="0000CC"/>
                </a:solidFill>
                <a:latin typeface="Arial" charset="0"/>
              </a:rPr>
              <a:t> и </a:t>
            </a:r>
            <a:r>
              <a:rPr lang="ru-RU" altLang="ru-RU" sz="1800" i="1" baseline="30000">
                <a:solidFill>
                  <a:srgbClr val="0000CC"/>
                </a:solidFill>
                <a:latin typeface="Arial" charset="0"/>
              </a:rPr>
              <a:t>238</a:t>
            </a:r>
            <a:r>
              <a:rPr lang="en-US" altLang="ru-RU" sz="1800" i="1">
                <a:solidFill>
                  <a:srgbClr val="0000CC"/>
                </a:solidFill>
                <a:latin typeface="Arial" charset="0"/>
              </a:rPr>
              <a:t>U</a:t>
            </a:r>
            <a:r>
              <a:rPr lang="ru-RU" altLang="ru-RU" sz="1800" i="1">
                <a:solidFill>
                  <a:srgbClr val="0000CC"/>
                </a:solidFill>
                <a:latin typeface="Arial" charset="0"/>
              </a:rPr>
              <a:t> в пробных образцах селена, рассчитанные по их массовым содержаниям К, </a:t>
            </a:r>
            <a:r>
              <a:rPr lang="en-US" altLang="ru-RU" sz="1800" i="1">
                <a:solidFill>
                  <a:srgbClr val="0000CC"/>
                </a:solidFill>
                <a:latin typeface="Arial" charset="0"/>
              </a:rPr>
              <a:t>Th</a:t>
            </a:r>
            <a:r>
              <a:rPr lang="ru-RU" altLang="ru-RU" sz="1800" i="1">
                <a:solidFill>
                  <a:srgbClr val="0000CC"/>
                </a:solidFill>
                <a:latin typeface="Arial" charset="0"/>
              </a:rPr>
              <a:t> и </a:t>
            </a:r>
            <a:r>
              <a:rPr lang="en-US" altLang="ru-RU" sz="1800" i="1">
                <a:solidFill>
                  <a:srgbClr val="0000CC"/>
                </a:solidFill>
                <a:latin typeface="Arial" charset="0"/>
              </a:rPr>
              <a:t>U</a:t>
            </a:r>
            <a:r>
              <a:rPr lang="ru-RU" altLang="ru-RU" sz="1800" i="1">
                <a:solidFill>
                  <a:srgbClr val="0000CC"/>
                </a:solidFill>
                <a:latin typeface="Arial" charset="0"/>
              </a:rPr>
              <a:t>, определенные методами по ИСП-АЭС и ИСП-МС. </a:t>
            </a:r>
            <a:endParaRPr lang="ru-RU" altLang="ru-RU" sz="18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102"/>
          <p:cNvSpPr>
            <a:spLocks noChangeArrowheads="1"/>
          </p:cNvSpPr>
          <p:nvPr/>
        </p:nvSpPr>
        <p:spPr bwMode="auto">
          <a:xfrm rot="5400000" flipV="1">
            <a:off x="4342607" y="3110706"/>
            <a:ext cx="704850" cy="46037"/>
          </a:xfrm>
          <a:prstGeom prst="rightArrow">
            <a:avLst>
              <a:gd name="adj1" fmla="val 50000"/>
              <a:gd name="adj2" fmla="val 122626"/>
            </a:avLst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2339975" y="1341438"/>
          <a:ext cx="4103688" cy="192087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07923"/>
                <a:gridCol w="1074545"/>
                <a:gridCol w="2021220"/>
              </a:tblGrid>
              <a:tr h="320146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Примеси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Содержание примесей, г</a:t>
                      </a:r>
                      <a:r>
                        <a:rPr lang="en-US" sz="1400" dirty="0">
                          <a:effectLst/>
                        </a:rPr>
                        <a:t>/</a:t>
                      </a:r>
                      <a:r>
                        <a:rPr lang="ru-RU" sz="1400" dirty="0">
                          <a:effectLst/>
                        </a:rPr>
                        <a:t>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Исходный</a:t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селен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Очищенный</a:t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селен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</a:tr>
              <a:tr h="320146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4,7</a:t>
                      </a:r>
                      <a:r>
                        <a:rPr lang="en-US" sz="1400" kern="1200" dirty="0">
                          <a:effectLst/>
                        </a:rPr>
                        <a:t>×10</a:t>
                      </a:r>
                      <a:r>
                        <a:rPr lang="en-US" sz="1400" kern="1200" baseline="30000" dirty="0">
                          <a:effectLst/>
                        </a:rPr>
                        <a:t>-6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˂2</a:t>
                      </a:r>
                      <a:r>
                        <a:rPr lang="en-US" sz="1400" kern="1200" dirty="0">
                          <a:effectLst/>
                        </a:rPr>
                        <a:t>×10</a:t>
                      </a:r>
                      <a:r>
                        <a:rPr lang="en-US" sz="1400" kern="1200" baseline="30000" dirty="0">
                          <a:effectLst/>
                        </a:rPr>
                        <a:t>-6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/>
                </a:tc>
              </a:tr>
              <a:tr h="320146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˂</a:t>
                      </a:r>
                      <a:r>
                        <a:rPr lang="en-US" sz="1400" kern="1200" dirty="0">
                          <a:effectLst/>
                        </a:rPr>
                        <a:t>8×10</a:t>
                      </a:r>
                      <a:r>
                        <a:rPr lang="en-US" sz="1400" kern="1200" baseline="30000" dirty="0">
                          <a:effectLst/>
                        </a:rPr>
                        <a:t>-9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˂</a:t>
                      </a:r>
                      <a:r>
                        <a:rPr lang="en-US" sz="1400" kern="1200" dirty="0">
                          <a:effectLst/>
                        </a:rPr>
                        <a:t>8×10</a:t>
                      </a:r>
                      <a:r>
                        <a:rPr lang="en-US" sz="1400" kern="1200" baseline="30000" dirty="0">
                          <a:effectLst/>
                        </a:rPr>
                        <a:t>-9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/>
                </a:tc>
              </a:tr>
              <a:tr h="320146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˂</a:t>
                      </a:r>
                      <a:r>
                        <a:rPr lang="en-US" sz="1400" kern="1200">
                          <a:effectLst/>
                        </a:rPr>
                        <a:t>9×10</a:t>
                      </a:r>
                      <a:r>
                        <a:rPr lang="en-US" sz="1400" kern="1200" baseline="30000">
                          <a:effectLst/>
                        </a:rPr>
                        <a:t>-9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˂</a:t>
                      </a:r>
                      <a:r>
                        <a:rPr lang="en-US" sz="1400" kern="1200" dirty="0">
                          <a:effectLst/>
                        </a:rPr>
                        <a:t>9×10</a:t>
                      </a:r>
                      <a:r>
                        <a:rPr lang="en-US" sz="1400" kern="1200" baseline="30000" dirty="0">
                          <a:effectLst/>
                        </a:rPr>
                        <a:t>-9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/>
                </a:tc>
              </a:tr>
            </a:tbl>
          </a:graphicData>
        </a:graphic>
      </p:graphicFrame>
      <p:graphicFrame>
        <p:nvGraphicFramePr>
          <p:cNvPr id="10" name="Объект 5"/>
          <p:cNvGraphicFramePr>
            <a:graphicFrameLocks noGrp="1"/>
          </p:cNvGraphicFramePr>
          <p:nvPr/>
        </p:nvGraphicFramePr>
        <p:xfrm>
          <a:off x="2619375" y="4567238"/>
          <a:ext cx="4105275" cy="1920876"/>
        </p:xfrm>
        <a:graphic>
          <a:graphicData uri="http://schemas.openxmlformats.org/drawingml/2006/table">
            <a:tbl>
              <a:tblPr/>
              <a:tblGrid>
                <a:gridCol w="1008063"/>
                <a:gridCol w="1231900"/>
                <a:gridCol w="1865312"/>
              </a:tblGrid>
              <a:tr h="320146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Примеси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Содержание примесей, Бк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г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Исходный</a:t>
                      </a:r>
                      <a:b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селен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Очищенный</a:t>
                      </a:r>
                      <a:b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селен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3201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К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1,4×10</a:t>
                      </a:r>
                      <a:r>
                        <a:rPr kumimoji="0" lang="ru-RU" altLang="ru-RU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˂6,2×10</a:t>
                      </a:r>
                      <a:r>
                        <a:rPr kumimoji="0" lang="ru-RU" altLang="ru-RU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3201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232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˂3,3×10</a:t>
                      </a:r>
                      <a:r>
                        <a:rPr kumimoji="0" lang="ru-RU" altLang="ru-RU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˂3,3×10</a:t>
                      </a:r>
                      <a:r>
                        <a:rPr kumimoji="0" lang="ru-RU" altLang="ru-RU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3201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238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˂1,1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×10</a:t>
                      </a:r>
                      <a:r>
                        <a:rPr kumimoji="0" lang="en-US" altLang="ru-RU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ru-RU" altLang="ru-RU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˂1,1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×10</a:t>
                      </a:r>
                      <a:r>
                        <a:rPr kumimoji="0" lang="en-US" altLang="ru-RU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ru-RU" altLang="ru-RU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339975" y="260350"/>
            <a:ext cx="45354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2800" kern="0" dirty="0" smtClean="0">
                <a:solidFill>
                  <a:srgbClr val="0000FF"/>
                </a:solidFill>
                <a:latin typeface="Times New Roman" pitchFamily="18" charset="0"/>
              </a:rPr>
              <a:t>Проблема массы нейтрино</a:t>
            </a:r>
            <a:endParaRPr lang="en-US" altLang="ru-RU" sz="2800" kern="0" dirty="0" smtClean="0">
              <a:solidFill>
                <a:schemeClr val="tx1"/>
              </a:solidFill>
            </a:endParaRPr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628650" y="765175"/>
            <a:ext cx="7777163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Эксперименты по изучению редких процессов (поиск частиц темной материи, </a:t>
            </a:r>
            <a:r>
              <a:rPr lang="ru-RU" altLang="ru-RU" sz="1800" b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изучение двойного бета-распада, регистрация нейтрино и определение его характеристик (масса и природа) </a:t>
            </a:r>
            <a:r>
              <a:rPr lang="ru-RU" altLang="ru-RU" sz="1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обычно проводятся в низкофоновых подземных лабораториях. В этом случае одной из важнейших составляющих успешного проведения исследований является использование материалов и образцов, очень чистых по отношению к возможным радиоактивным примесям. Материалы экспериментальных установок (детекторы, защита и др.) должны иметь низкий уровень радиоактивности. Особая требовательность по чистоте от загрязнения радионуклидами предъявляется к измеряемым образцам. </a:t>
            </a:r>
          </a:p>
          <a:p>
            <a:pPr algn="just"/>
            <a:r>
              <a:rPr lang="ru-RU" altLang="ru-RU" sz="1800" b="0">
                <a:latin typeface="Times New Roman" pitchFamily="18" charset="0"/>
                <a:cs typeface="Times New Roman" pitchFamily="18" charset="0"/>
              </a:rPr>
              <a:t>         Интерес к экспериментам по поиску 2νββ-распада</a:t>
            </a:r>
            <a:r>
              <a:rPr lang="en-US" altLang="ru-RU" sz="1800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0">
                <a:latin typeface="Times New Roman" pitchFamily="18" charset="0"/>
                <a:cs typeface="Times New Roman" pitchFamily="18" charset="0"/>
              </a:rPr>
              <a:t>возрос после экспериментального обнаружения нейтринные осцилляции, что однозначно  указывает на ненулевую массу нейтрино. </a:t>
            </a:r>
            <a:endParaRPr lang="en-US" altLang="ru-RU" sz="1800" b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800" b="0">
                <a:latin typeface="Times New Roman" pitchFamily="18" charset="0"/>
                <a:cs typeface="Times New Roman" pitchFamily="18" charset="0"/>
              </a:rPr>
              <a:t>         Безнейтринный двойной бета распад (0νββ) является уникальным процессом, открытие и изучение которого даст сведения о таких неизвестных параметрах, </a:t>
            </a:r>
            <a:r>
              <a:rPr lang="ru-RU" altLang="ru-RU" sz="1800" b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как тип и массовая шкала нейтрино.</a:t>
            </a:r>
            <a:r>
              <a:rPr lang="ru-RU" altLang="ru-RU" sz="1800" b="0">
                <a:latin typeface="Times New Roman" pitchFamily="18" charset="0"/>
                <a:cs typeface="Times New Roman" pitchFamily="18" charset="0"/>
              </a:rPr>
              <a:t>  Если безнейтринный двойной бета  распад будет обнаружен, это однозначно подтвердит, что нейтрино –майорановская  частица.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649287"/>
          </a:xfrm>
        </p:spPr>
        <p:txBody>
          <a:bodyPr/>
          <a:lstStyle/>
          <a:p>
            <a:r>
              <a:rPr lang="ru-RU" altLang="ru-RU" sz="4000" smtClean="0">
                <a:solidFill>
                  <a:srgbClr val="0000FF"/>
                </a:solidFill>
              </a:rPr>
              <a:t/>
            </a:r>
            <a:br>
              <a:rPr lang="ru-RU" altLang="ru-RU" sz="4000" smtClean="0">
                <a:solidFill>
                  <a:srgbClr val="0000FF"/>
                </a:solidFill>
              </a:rPr>
            </a:br>
            <a:r>
              <a:rPr lang="ru-RU" altLang="ru-RU" sz="2400" b="1" smtClean="0">
                <a:solidFill>
                  <a:srgbClr val="0000FF"/>
                </a:solidFill>
              </a:rPr>
              <a:t>Производительность этапов очистки (200 г </a:t>
            </a:r>
            <a:r>
              <a:rPr lang="en-US" altLang="ru-RU" sz="2400" b="1" smtClean="0">
                <a:solidFill>
                  <a:srgbClr val="0000FF"/>
                </a:solidFill>
              </a:rPr>
              <a:t>Se</a:t>
            </a:r>
            <a:r>
              <a:rPr lang="ru-RU" altLang="ru-RU" sz="2400" b="1" smtClean="0">
                <a:solidFill>
                  <a:srgbClr val="0000FF"/>
                </a:solidFill>
              </a:rPr>
              <a:t>)</a:t>
            </a:r>
            <a:r>
              <a:rPr lang="en-US" altLang="ru-RU" sz="4000" smtClean="0">
                <a:solidFill>
                  <a:srgbClr val="C00000"/>
                </a:solidFill>
              </a:rPr>
              <a:t/>
            </a:r>
            <a:br>
              <a:rPr lang="en-US" altLang="ru-RU" sz="4000" smtClean="0">
                <a:solidFill>
                  <a:srgbClr val="C00000"/>
                </a:solidFill>
              </a:rPr>
            </a:br>
            <a:endParaRPr lang="ru-RU" altLang="ru-RU" smtClean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331913" y="765175"/>
          <a:ext cx="6248400" cy="3302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320244"/>
                <a:gridCol w="19281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Этапы</a:t>
                      </a:r>
                      <a:endParaRPr lang="ru-RU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</a:t>
                      </a:r>
                      <a:endParaRPr lang="ru-RU" dirty="0"/>
                    </a:p>
                  </a:txBody>
                  <a:tcPr marL="91435" marR="9143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Растворение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Se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в </a:t>
                      </a:r>
                      <a:r>
                        <a:rPr lang="ru-RU" baseline="0" dirty="0" err="1" smtClean="0">
                          <a:solidFill>
                            <a:srgbClr val="FF0000"/>
                          </a:solidFill>
                        </a:rPr>
                        <a:t>конц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.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HNO</a:t>
                      </a:r>
                      <a:r>
                        <a:rPr lang="en-US" baseline="-25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baseline="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получение 0,5 М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SeO</a:t>
                      </a:r>
                      <a:r>
                        <a:rPr lang="en-US" baseline="-25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24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часов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91435" marR="9143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Хроматография (</a:t>
                      </a:r>
                      <a:r>
                        <a:rPr lang="ru-RU" alt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скорость- 40 мл</a:t>
                      </a:r>
                      <a:r>
                        <a:rPr lang="en-US" alt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ru-RU" alt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мин. 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</a:t>
                      </a:r>
                      <a:r>
                        <a:rPr lang="ru-RU" dirty="0" smtClean="0"/>
                        <a:t>часа</a:t>
                      </a:r>
                      <a:endParaRPr lang="ru-RU" dirty="0"/>
                    </a:p>
                  </a:txBody>
                  <a:tcPr marL="91435" marR="9143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alt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Восстановление H</a:t>
                      </a:r>
                      <a:r>
                        <a:rPr lang="ru-RU" altLang="ru-RU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alt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SeO</a:t>
                      </a:r>
                      <a:r>
                        <a:rPr lang="ru-RU" altLang="ru-RU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alt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элементарного селена с помощью </a:t>
                      </a:r>
                      <a:r>
                        <a:rPr lang="en-US" alt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lang="en-US" altLang="ru-RU" sz="18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часов</a:t>
                      </a:r>
                      <a:endParaRPr lang="ru-RU" dirty="0"/>
                    </a:p>
                  </a:txBody>
                  <a:tcPr marL="91435" marR="9143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alt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Центрифугирование (в случае, если в одном цикле 3000 мл) 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часа</a:t>
                      </a:r>
                      <a:endParaRPr lang="ru-RU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alt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Измельчение селена на гомогенизаторе (</a:t>
                      </a:r>
                      <a:r>
                        <a:rPr lang="ru-RU" alt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диспергатор</a:t>
                      </a:r>
                      <a:r>
                        <a:rPr lang="ru-RU" alt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r>
                        <a:rPr lang="ru-RU" baseline="0" dirty="0" smtClean="0"/>
                        <a:t> мин.</a:t>
                      </a:r>
                      <a:endParaRPr lang="ru-RU" dirty="0"/>
                    </a:p>
                  </a:txBody>
                  <a:tcPr marL="91435" marR="91435"/>
                </a:tc>
              </a:tr>
            </a:tbl>
          </a:graphicData>
        </a:graphic>
      </p:graphicFrame>
      <p:sp>
        <p:nvSpPr>
          <p:cNvPr id="21530" name="Прямоугольник 5"/>
          <p:cNvSpPr>
            <a:spLocks noChangeArrowheads="1"/>
          </p:cNvSpPr>
          <p:nvPr/>
        </p:nvSpPr>
        <p:spPr bwMode="auto">
          <a:xfrm>
            <a:off x="704850" y="4797425"/>
            <a:ext cx="80645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alt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больших </a:t>
            </a:r>
            <a:r>
              <a:rPr lang="ru-RU" alt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центрифужных</a:t>
            </a:r>
            <a:r>
              <a:rPr lang="ru-RU" alt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пробирок </a:t>
            </a:r>
            <a:r>
              <a:rPr lang="ru-RU" alt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(750 мл)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приобретение обогащенного селена в виде окисла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позволяет увеличить производительность и высокую чистоту конечного продукта </a:t>
            </a:r>
          </a:p>
        </p:txBody>
      </p:sp>
      <p:sp>
        <p:nvSpPr>
          <p:cNvPr id="21531" name="AutoShape 102"/>
          <p:cNvSpPr>
            <a:spLocks noChangeArrowheads="1"/>
          </p:cNvSpPr>
          <p:nvPr/>
        </p:nvSpPr>
        <p:spPr bwMode="auto">
          <a:xfrm rot="7812122">
            <a:off x="4055269" y="3983831"/>
            <a:ext cx="2325688" cy="85725"/>
          </a:xfrm>
          <a:prstGeom prst="rightArrow">
            <a:avLst>
              <a:gd name="adj1" fmla="val 50000"/>
              <a:gd name="adj2" fmla="val 123214"/>
            </a:avLst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1532" name="Прямоугольник 11"/>
          <p:cNvSpPr>
            <a:spLocks noChangeArrowheads="1"/>
          </p:cNvSpPr>
          <p:nvPr/>
        </p:nvSpPr>
        <p:spPr bwMode="auto">
          <a:xfrm>
            <a:off x="6924675" y="1339850"/>
            <a:ext cx="2922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33" name="Прямоугольник 12"/>
          <p:cNvSpPr>
            <a:spLocks noChangeArrowheads="1"/>
          </p:cNvSpPr>
          <p:nvPr/>
        </p:nvSpPr>
        <p:spPr bwMode="auto">
          <a:xfrm>
            <a:off x="784225" y="4941888"/>
            <a:ext cx="2924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34" name="AutoShape 102"/>
          <p:cNvSpPr>
            <a:spLocks noChangeArrowheads="1"/>
          </p:cNvSpPr>
          <p:nvPr/>
        </p:nvSpPr>
        <p:spPr bwMode="auto">
          <a:xfrm flipV="1">
            <a:off x="6948488" y="1292225"/>
            <a:ext cx="647700" cy="95250"/>
          </a:xfrm>
          <a:prstGeom prst="rightArrow">
            <a:avLst>
              <a:gd name="adj1" fmla="val 50000"/>
              <a:gd name="adj2" fmla="val 123124"/>
            </a:avLst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1535" name="Прямоугольник 4"/>
          <p:cNvSpPr>
            <a:spLocks noChangeArrowheads="1"/>
          </p:cNvSpPr>
          <p:nvPr/>
        </p:nvSpPr>
        <p:spPr bwMode="auto">
          <a:xfrm>
            <a:off x="7596188" y="1176338"/>
            <a:ext cx="1079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altLang="ru-RU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мин.</a:t>
            </a:r>
          </a:p>
        </p:txBody>
      </p:sp>
      <p:sp>
        <p:nvSpPr>
          <p:cNvPr id="21536" name="AutoShape 102"/>
          <p:cNvSpPr>
            <a:spLocks noChangeArrowheads="1"/>
          </p:cNvSpPr>
          <p:nvPr/>
        </p:nvSpPr>
        <p:spPr bwMode="auto">
          <a:xfrm rot="7812122">
            <a:off x="4048919" y="3983831"/>
            <a:ext cx="2325688" cy="85725"/>
          </a:xfrm>
          <a:prstGeom prst="rightArrow">
            <a:avLst>
              <a:gd name="adj1" fmla="val 50000"/>
              <a:gd name="adj2" fmla="val 123214"/>
            </a:avLst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11188" y="1539875"/>
            <a:ext cx="8137525" cy="649288"/>
          </a:xfrm>
        </p:spPr>
        <p:txBody>
          <a:bodyPr/>
          <a:lstStyle/>
          <a:p>
            <a:r>
              <a:rPr lang="ru-RU" altLang="ru-RU" sz="1600" b="1" smtClean="0">
                <a:solidFill>
                  <a:srgbClr val="0000CC"/>
                </a:solidFill>
              </a:rPr>
              <a:t>В соответствии с разработанной нами методике предлагается очистка </a:t>
            </a:r>
            <a:r>
              <a:rPr lang="ru-RU" altLang="ru-RU" sz="1600" b="1" baseline="30000" smtClean="0">
                <a:solidFill>
                  <a:srgbClr val="0000CC"/>
                </a:solidFill>
              </a:rPr>
              <a:t>82</a:t>
            </a:r>
            <a:r>
              <a:rPr lang="en-US" altLang="ru-RU" sz="1600" b="1" smtClean="0">
                <a:solidFill>
                  <a:srgbClr val="0000CC"/>
                </a:solidFill>
              </a:rPr>
              <a:t>Se </a:t>
            </a:r>
            <a:r>
              <a:rPr lang="ru-RU" altLang="ru-RU" sz="1600" b="1" smtClean="0">
                <a:solidFill>
                  <a:srgbClr val="0000CC"/>
                </a:solidFill>
              </a:rPr>
              <a:t>и она состоит из следующих этапов:</a:t>
            </a:r>
          </a:p>
        </p:txBody>
      </p:sp>
      <p:sp>
        <p:nvSpPr>
          <p:cNvPr id="22531" name="Прямоугольник 10"/>
          <p:cNvSpPr>
            <a:spLocks noChangeArrowheads="1"/>
          </p:cNvSpPr>
          <p:nvPr/>
        </p:nvSpPr>
        <p:spPr bwMode="auto">
          <a:xfrm>
            <a:off x="684213" y="5924550"/>
            <a:ext cx="2922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Прямоугольник 11"/>
          <p:cNvSpPr>
            <a:spLocks noChangeArrowheads="1"/>
          </p:cNvSpPr>
          <p:nvPr/>
        </p:nvSpPr>
        <p:spPr bwMode="auto">
          <a:xfrm>
            <a:off x="6924675" y="1339850"/>
            <a:ext cx="2922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Прямоугольник 12"/>
          <p:cNvSpPr>
            <a:spLocks noChangeArrowheads="1"/>
          </p:cNvSpPr>
          <p:nvPr/>
        </p:nvSpPr>
        <p:spPr bwMode="auto">
          <a:xfrm>
            <a:off x="784225" y="4941888"/>
            <a:ext cx="2924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Заголовок 1"/>
          <p:cNvSpPr txBox="1">
            <a:spLocks/>
          </p:cNvSpPr>
          <p:nvPr/>
        </p:nvSpPr>
        <p:spPr bwMode="auto">
          <a:xfrm>
            <a:off x="900113" y="419100"/>
            <a:ext cx="75596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dirty="0">
                <a:solidFill>
                  <a:schemeClr val="tx1"/>
                </a:solidFill>
                <a:latin typeface="Arial" charset="0"/>
              </a:rPr>
              <a:t>Разработанная методика позволяет получить </a:t>
            </a:r>
            <a:r>
              <a:rPr lang="ru-RU" altLang="ru-RU" dirty="0" smtClean="0">
                <a:solidFill>
                  <a:schemeClr val="tx1"/>
                </a:solidFill>
                <a:latin typeface="Arial" charset="0"/>
              </a:rPr>
              <a:t>селен </a:t>
            </a:r>
            <a:r>
              <a:rPr lang="ru-RU" altLang="ru-RU" dirty="0">
                <a:solidFill>
                  <a:schemeClr val="tx1"/>
                </a:solidFill>
                <a:latin typeface="Arial" charset="0"/>
              </a:rPr>
              <a:t>с высокой степенью очистки в необходимой форме для проведения низкофоновых измерений.</a:t>
            </a:r>
          </a:p>
        </p:txBody>
      </p:sp>
      <p:pic>
        <p:nvPicPr>
          <p:cNvPr id="22535" name="Рисунок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316163"/>
            <a:ext cx="4897437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3348038" y="333375"/>
            <a:ext cx="3024187" cy="360363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611188" y="836613"/>
            <a:ext cx="8147050" cy="5546725"/>
          </a:xfrm>
        </p:spPr>
        <p:txBody>
          <a:bodyPr/>
          <a:lstStyle/>
          <a:p>
            <a:pPr algn="just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 методика очистки селена от примесей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U, Ra, Ac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c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ионообменной хроматографии с периодическим изменением направления потока элюента (реверс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FontTx/>
              <a:buNone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 селен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высокой степенью очистки в необходимой форме для проведения низкофоновых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измерений.  Он имеет размер меньше 1 мкм.</a:t>
            </a:r>
          </a:p>
          <a:p>
            <a:pPr algn="just">
              <a:defRPr/>
            </a:pP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Гамма-спектрометрические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очищенного селена на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HPGe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BiPo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детекторах в низкофоновых условиях и определение примесей с помощью масс-спектрометрического анализа подтвердили очень высокую степень очистки материала, что позволяет проводить низкофоновые исследования </a:t>
            </a:r>
            <a:r>
              <a:rPr lang="ru-RU" sz="2000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высокой точностью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существлена очистка обогащенного селена 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селену -1,5 кг)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разработанной методике для проведения поиска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безнейтринной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моды двойного бета-распада на установке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SuperNEMO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-демонстратор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Tx/>
              <a:buNone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71550" y="188913"/>
            <a:ext cx="64801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kern="0" dirty="0" smtClean="0">
                <a:solidFill>
                  <a:srgbClr val="0000FF"/>
                </a:solidFill>
                <a:latin typeface="Times New Roman" pitchFamily="18" charset="0"/>
              </a:rPr>
              <a:t>Общая проблема низкофоновых измерений</a:t>
            </a:r>
            <a:endParaRPr lang="en-US" altLang="ru-RU" sz="2400" kern="0" dirty="0" smtClean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19113" y="1755775"/>
            <a:ext cx="81184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2800" b="0" kern="0" dirty="0" smtClean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1. Космические излучения </a:t>
            </a:r>
            <a:r>
              <a:rPr lang="ru-RU" altLang="ru-RU" sz="1800" b="0" kern="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устранения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космического излучения эксперименты проводятся в низкофоновых лабораториях и одной из них является </a:t>
            </a:r>
            <a:r>
              <a:rPr lang="ru-RU" sz="1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Моданская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подземная лаборатория (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LSM)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ru-RU" sz="18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36588" y="5013325"/>
            <a:ext cx="50403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2800" b="0" kern="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ru-RU" altLang="ru-RU" sz="2800" b="0" kern="0" dirty="0" smtClean="0">
                <a:solidFill>
                  <a:srgbClr val="0000FF"/>
                </a:solidFill>
                <a:latin typeface="Times New Roman" pitchFamily="18" charset="0"/>
              </a:rPr>
              <a:t>. Излучения от радионуклидов</a:t>
            </a:r>
            <a:endParaRPr lang="en-US" altLang="ru-RU" sz="2800" b="0" kern="0" dirty="0" smtClean="0">
              <a:solidFill>
                <a:srgbClr val="0000FF"/>
              </a:solidFill>
            </a:endParaRPr>
          </a:p>
        </p:txBody>
      </p:sp>
      <p:pic>
        <p:nvPicPr>
          <p:cNvPr id="4101" name="Picture 5" descr="C:\Users\АЛИ\Desktop\ind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997200"/>
            <a:ext cx="5832475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Прямоугольник 3"/>
          <p:cNvSpPr>
            <a:spLocks noChangeArrowheads="1"/>
          </p:cNvSpPr>
          <p:nvPr/>
        </p:nvSpPr>
        <p:spPr bwMode="auto">
          <a:xfrm>
            <a:off x="636588" y="708025"/>
            <a:ext cx="77057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0">
                <a:latin typeface="Times New Roman" pitchFamily="18" charset="0"/>
                <a:cs typeface="Times New Roman" pitchFamily="18" charset="0"/>
              </a:rPr>
              <a:t>Основная проблема</a:t>
            </a:r>
            <a:r>
              <a:rPr lang="en-US" altLang="ru-RU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0">
                <a:latin typeface="Times New Roman" pitchFamily="18" charset="0"/>
                <a:cs typeface="Times New Roman" pitchFamily="18" charset="0"/>
              </a:rPr>
              <a:t>проведение любого прямого эксперимента</a:t>
            </a:r>
            <a:r>
              <a:rPr lang="en-US" altLang="ru-RU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0">
                <a:latin typeface="Times New Roman" pitchFamily="18" charset="0"/>
                <a:cs typeface="Times New Roman" pitchFamily="18" charset="0"/>
              </a:rPr>
              <a:t>по изучению редких процессов (двойной бета-распад, безнейтринный двой бета распад) является  </a:t>
            </a:r>
            <a:r>
              <a:rPr lang="ru-RU" altLang="ru-RU" b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ФОН</a:t>
            </a:r>
            <a:endParaRPr lang="ru-RU" altLang="ru-RU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476250"/>
            <a:ext cx="8424862" cy="2089150"/>
          </a:xfrm>
        </p:spPr>
        <p:txBody>
          <a:bodyPr/>
          <a:lstStyle/>
          <a:p>
            <a:pPr algn="just" eaLnBrk="1" hangingPunct="1"/>
            <a:r>
              <a:rPr lang="en-US" alt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ru-RU" alt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-82 является одним из </a:t>
            </a:r>
            <a:r>
              <a:rPr lang="en-US" alt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подходящих для изучения процесса двойного бета-распада и поиска  безнейтринной моды (эксперимент </a:t>
            </a:r>
            <a:r>
              <a:rPr lang="en-US" alt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SuperNEMO)</a:t>
            </a:r>
            <a:r>
              <a:rPr lang="ru-RU" alt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alt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нашей работы: </a:t>
            </a:r>
            <a:r>
              <a:rPr lang="ru-RU" alt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разработка методики очистки селена от радиоактивных примесей </a:t>
            </a:r>
            <a:r>
              <a:rPr lang="en-US" alt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ru-RU" alt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alt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ru-RU" alt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alt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alt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подходящей для килограммовых количеств обогащенного </a:t>
            </a:r>
            <a:r>
              <a:rPr lang="ru-RU" altLang="ru-RU" sz="2000" baseline="30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r>
              <a:rPr lang="en-US" alt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ru-RU" alt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используемого в эксперименте </a:t>
            </a:r>
            <a:r>
              <a:rPr lang="en-US" alt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SuperNEMO</a:t>
            </a:r>
            <a:r>
              <a:rPr lang="ru-RU" altLang="ru-RU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ru-RU" sz="20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2700338" y="6021388"/>
            <a:ext cx="4321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800" b="0">
                <a:latin typeface="Times New Roman" pitchFamily="18" charset="0"/>
                <a:cs typeface="Times New Roman" pitchFamily="18" charset="0"/>
              </a:rPr>
              <a:t>Схема двойного β - распада </a:t>
            </a:r>
            <a:r>
              <a:rPr lang="ru-RU" altLang="ru-RU" sz="1800" b="0" baseline="30000">
                <a:latin typeface="Times New Roman" pitchFamily="18" charset="0"/>
                <a:cs typeface="Times New Roman" pitchFamily="18" charset="0"/>
              </a:rPr>
              <a:t>82</a:t>
            </a:r>
            <a:r>
              <a:rPr lang="en-US" altLang="ru-RU" sz="1800" b="0"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ru-RU" altLang="ru-RU" sz="1800" b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800" b="0" baseline="30000">
                <a:latin typeface="Times New Roman" pitchFamily="18" charset="0"/>
                <a:cs typeface="Times New Roman" pitchFamily="18" charset="0"/>
              </a:rPr>
              <a:t>82</a:t>
            </a:r>
            <a:r>
              <a:rPr lang="en-US" altLang="ru-RU" sz="1800" b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ru-RU" altLang="ru-RU" sz="1800" b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800" b="0" baseline="30000">
                <a:latin typeface="Times New Roman" pitchFamily="18" charset="0"/>
                <a:cs typeface="Times New Roman" pitchFamily="18" charset="0"/>
              </a:rPr>
              <a:t>82</a:t>
            </a:r>
            <a:r>
              <a:rPr lang="en-US" altLang="ru-RU" sz="1800" b="0">
                <a:latin typeface="Times New Roman" pitchFamily="18" charset="0"/>
                <a:cs typeface="Times New Roman" pitchFamily="18" charset="0"/>
              </a:rPr>
              <a:t>Kr</a:t>
            </a:r>
            <a:r>
              <a:rPr lang="ru-RU" altLang="ru-RU" sz="1800" b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0225" y="2636838"/>
            <a:ext cx="67516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42988" y="333375"/>
            <a:ext cx="66246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kern="0" dirty="0" smtClean="0">
                <a:solidFill>
                  <a:srgbClr val="0000CC"/>
                </a:solidFill>
                <a:latin typeface="Times New Roman" pitchFamily="18" charset="0"/>
              </a:rPr>
              <a:t>Общие требования к методики очистки</a:t>
            </a:r>
            <a:endParaRPr lang="en-US" altLang="ru-RU" sz="2800" kern="0" dirty="0" smtClean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8313" y="1773238"/>
            <a:ext cx="84963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Уникальная степень очистки селена от ряда радиоактивных примесей до уровня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мБк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кг, позволяющего проводить низкофоновые физические исследования</a:t>
            </a:r>
            <a:r>
              <a:rPr lang="ru-RU" altLang="ru-RU" sz="2400" b="0" kern="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. Сложность анализа;</a:t>
            </a:r>
          </a:p>
          <a:p>
            <a:pPr algn="just" eaLnBrk="1" hangingPunct="1">
              <a:defRPr/>
            </a:pPr>
            <a:endParaRPr lang="ru-RU" altLang="ru-RU" sz="2400" b="0" kern="0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altLang="ru-RU" sz="2400" b="0" kern="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2. Применение </a:t>
            </a:r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совершенных методов очистки, учитывающих количество и чистоту (анализ) используемых химических реактивов (</a:t>
            </a:r>
            <a:r>
              <a:rPr lang="ru-RU" sz="24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чистая комната, минимального числа реагентов (</a:t>
            </a:r>
            <a:r>
              <a:rPr lang="ru-RU" sz="2400" b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бидистиллированная</a:t>
            </a:r>
            <a:r>
              <a:rPr lang="ru-RU" sz="24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вода и азотная кислота).</a:t>
            </a:r>
          </a:p>
          <a:p>
            <a:pPr algn="just" eaLnBrk="1" hangingPunct="1">
              <a:defRPr/>
            </a:pPr>
            <a:endParaRPr lang="ru-RU" sz="2400" b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25487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0000CC"/>
                </a:solidFill>
              </a:rPr>
              <a:t>Химические основы очистки селена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805488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</a:rPr>
              <a:t>1. При растворении селена в концентрированной азотной кислоте происходит реакция:</a:t>
            </a:r>
            <a:endParaRPr lang="en-US" sz="1800" dirty="0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1800" dirty="0" smtClean="0">
                <a:latin typeface="Times New Roman" pitchFamily="18" charset="0"/>
              </a:rPr>
              <a:t>Se+4HNO</a:t>
            </a:r>
            <a:r>
              <a:rPr lang="en-US" sz="1800" baseline="-25000" dirty="0" smtClean="0">
                <a:latin typeface="Times New Roman" pitchFamily="18" charset="0"/>
              </a:rPr>
              <a:t>3</a:t>
            </a:r>
            <a:r>
              <a:rPr lang="en-US" sz="1800" dirty="0" smtClean="0">
                <a:latin typeface="Times New Roman" pitchFamily="18" charset="0"/>
              </a:rPr>
              <a:t>→ </a:t>
            </a:r>
            <a:r>
              <a:rPr lang="en-US" sz="1800" dirty="0" smtClean="0">
                <a:solidFill>
                  <a:srgbClr val="0000FF"/>
                </a:solidFill>
                <a:latin typeface="Times New Roman" pitchFamily="18" charset="0"/>
              </a:rPr>
              <a:t>H</a:t>
            </a:r>
            <a:r>
              <a:rPr lang="en-US" sz="1800" baseline="-25000" dirty="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1800" dirty="0" smtClean="0">
                <a:solidFill>
                  <a:srgbClr val="0000FF"/>
                </a:solidFill>
                <a:latin typeface="Times New Roman" pitchFamily="18" charset="0"/>
              </a:rPr>
              <a:t>SeO</a:t>
            </a:r>
            <a:r>
              <a:rPr lang="en-US" sz="1800" baseline="-25000" dirty="0" smtClean="0">
                <a:solidFill>
                  <a:srgbClr val="0000FF"/>
                </a:solidFill>
                <a:latin typeface="Times New Roman" pitchFamily="18" charset="0"/>
              </a:rPr>
              <a:t>3</a:t>
            </a:r>
            <a:r>
              <a:rPr lang="en-US" sz="1800" dirty="0" smtClean="0">
                <a:latin typeface="Times New Roman" pitchFamily="18" charset="0"/>
              </a:rPr>
              <a:t>+4NO</a:t>
            </a:r>
            <a:r>
              <a:rPr lang="en-US" sz="1800" baseline="-25000" dirty="0" smtClean="0">
                <a:latin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</a:rPr>
              <a:t>↑+</a:t>
            </a:r>
            <a:r>
              <a:rPr lang="ru-RU" sz="1800" dirty="0" smtClean="0">
                <a:latin typeface="Times New Roman" pitchFamily="18" charset="0"/>
              </a:rPr>
              <a:t>Н</a:t>
            </a:r>
            <a:r>
              <a:rPr lang="en-US" sz="1800" baseline="-25000" dirty="0" smtClean="0">
                <a:latin typeface="Times New Roman" pitchFamily="18" charset="0"/>
              </a:rPr>
              <a:t>2</a:t>
            </a:r>
            <a:r>
              <a:rPr lang="ru-RU" sz="1800" dirty="0" smtClean="0">
                <a:latin typeface="Times New Roman" pitchFamily="18" charset="0"/>
              </a:rPr>
              <a:t>О</a:t>
            </a:r>
          </a:p>
          <a:p>
            <a:pPr algn="ctr" eaLnBrk="1" hangingPunct="1">
              <a:buFontTx/>
              <a:buNone/>
              <a:defRPr/>
            </a:pPr>
            <a:r>
              <a:rPr lang="ru-RU" sz="1800" dirty="0">
                <a:latin typeface="Times New Roman" pitchFamily="18" charset="0"/>
              </a:rPr>
              <a:t>Образовавшаяся селенистая кислота (</a:t>
            </a:r>
            <a:r>
              <a:rPr lang="en-US" sz="1800" dirty="0">
                <a:latin typeface="Times New Roman" pitchFamily="18" charset="0"/>
              </a:rPr>
              <a:t>H</a:t>
            </a:r>
            <a:r>
              <a:rPr lang="ru-RU" sz="1800" baseline="-25000" dirty="0">
                <a:latin typeface="Times New Roman" pitchFamily="18" charset="0"/>
              </a:rPr>
              <a:t>2</a:t>
            </a:r>
            <a:r>
              <a:rPr lang="en-US" sz="1800" dirty="0" err="1">
                <a:latin typeface="Times New Roman" pitchFamily="18" charset="0"/>
              </a:rPr>
              <a:t>SeO</a:t>
            </a:r>
            <a:r>
              <a:rPr lang="ru-RU" sz="1800" baseline="-25000" dirty="0">
                <a:latin typeface="Times New Roman" pitchFamily="18" charset="0"/>
              </a:rPr>
              <a:t>3</a:t>
            </a:r>
            <a:r>
              <a:rPr lang="ru-RU" sz="1800" dirty="0" smtClean="0">
                <a:latin typeface="Times New Roman" pitchFamily="18" charset="0"/>
              </a:rPr>
              <a:t>) легко  при испарении переходит в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</a:rPr>
              <a:t>окись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</a:rPr>
              <a:t>селена, которая при растворении опять дает кислоту.</a:t>
            </a:r>
            <a:r>
              <a:rPr lang="ru-RU" sz="1800" dirty="0" smtClean="0">
                <a:latin typeface="Times New Roman" pitchFamily="18" charset="0"/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r>
              <a:rPr lang="en-US" sz="1800" dirty="0" smtClean="0">
                <a:solidFill>
                  <a:srgbClr val="0000FF"/>
                </a:solidFill>
                <a:latin typeface="Times New Roman" pitchFamily="18" charset="0"/>
              </a:rPr>
              <a:t>H</a:t>
            </a:r>
            <a:r>
              <a:rPr lang="en-US" sz="1800" baseline="-25000" dirty="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1800" dirty="0" smtClean="0">
                <a:solidFill>
                  <a:srgbClr val="0000FF"/>
                </a:solidFill>
                <a:latin typeface="Times New Roman" pitchFamily="18" charset="0"/>
              </a:rPr>
              <a:t>SeO</a:t>
            </a:r>
            <a:r>
              <a:rPr lang="en-US" sz="1800" baseline="-25000" dirty="0" smtClean="0">
                <a:solidFill>
                  <a:srgbClr val="0000FF"/>
                </a:solidFill>
                <a:latin typeface="Times New Roman" pitchFamily="18" charset="0"/>
              </a:rPr>
              <a:t>3</a:t>
            </a:r>
            <a:r>
              <a:rPr lang="ru-RU" sz="1800" baseline="-25000" dirty="0" smtClean="0">
                <a:latin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sym typeface="Symbol"/>
              </a:rPr>
              <a:t></a:t>
            </a:r>
            <a:r>
              <a:rPr lang="en-US" sz="1800" dirty="0" smtClean="0">
                <a:latin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  <a:latin typeface="Times New Roman" pitchFamily="18" charset="0"/>
              </a:rPr>
              <a:t>SeO</a:t>
            </a:r>
            <a:r>
              <a:rPr lang="ru-RU" sz="1800" baseline="-25000" dirty="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</a:rPr>
              <a:t>+</a:t>
            </a:r>
            <a:r>
              <a:rPr lang="ru-RU" sz="1800" dirty="0" smtClean="0">
                <a:latin typeface="Times New Roman" pitchFamily="18" charset="0"/>
              </a:rPr>
              <a:t>Н</a:t>
            </a:r>
            <a:r>
              <a:rPr lang="en-US" sz="1800" baseline="-25000" dirty="0">
                <a:latin typeface="Times New Roman" pitchFamily="18" charset="0"/>
              </a:rPr>
              <a:t>2</a:t>
            </a:r>
            <a:r>
              <a:rPr lang="ru-RU" sz="1800" dirty="0">
                <a:latin typeface="Times New Roman" pitchFamily="18" charset="0"/>
              </a:rPr>
              <a:t>О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1800" dirty="0" smtClean="0">
                <a:latin typeface="Times New Roman" pitchFamily="18" charset="0"/>
              </a:rPr>
              <a:t>H</a:t>
            </a:r>
            <a:r>
              <a:rPr lang="ru-RU" sz="1800" baseline="-25000" dirty="0" smtClean="0">
                <a:latin typeface="Times New Roman" pitchFamily="18" charset="0"/>
              </a:rPr>
              <a:t>2</a:t>
            </a:r>
            <a:r>
              <a:rPr lang="en-US" sz="1800" dirty="0" err="1" smtClean="0">
                <a:latin typeface="Times New Roman" pitchFamily="18" charset="0"/>
              </a:rPr>
              <a:t>SeO</a:t>
            </a:r>
            <a:r>
              <a:rPr lang="ru-RU" sz="1800" baseline="-25000" dirty="0" smtClean="0">
                <a:latin typeface="Times New Roman" pitchFamily="18" charset="0"/>
              </a:rPr>
              <a:t>3 </a:t>
            </a:r>
            <a:r>
              <a:rPr lang="ru-RU" sz="1800" dirty="0" smtClean="0">
                <a:latin typeface="Times New Roman" pitchFamily="18" charset="0"/>
              </a:rPr>
              <a:t>является слабой кислотой, в растворе селен находится, в основном, в виде нейтрал</a:t>
            </a:r>
            <a:r>
              <a:rPr lang="ru-RU" sz="1800" dirty="0">
                <a:latin typeface="Times New Roman" pitchFamily="18" charset="0"/>
              </a:rPr>
              <a:t>ь</a:t>
            </a:r>
            <a:r>
              <a:rPr lang="ru-RU" sz="1800" dirty="0" smtClean="0">
                <a:latin typeface="Times New Roman" pitchFamily="18" charset="0"/>
              </a:rPr>
              <a:t>ных молекул, частично и в виде анионов (НS</a:t>
            </a:r>
            <a:r>
              <a:rPr lang="en-US" sz="1800" dirty="0" smtClean="0">
                <a:latin typeface="Times New Roman" pitchFamily="18" charset="0"/>
              </a:rPr>
              <a:t>e</a:t>
            </a:r>
            <a:r>
              <a:rPr lang="ru-RU" sz="1800" dirty="0" smtClean="0">
                <a:latin typeface="Times New Roman" pitchFamily="18" charset="0"/>
              </a:rPr>
              <a:t>О</a:t>
            </a:r>
            <a:r>
              <a:rPr lang="ru-RU" sz="1800" baseline="-25000" dirty="0" smtClean="0">
                <a:latin typeface="Times New Roman" pitchFamily="18" charset="0"/>
              </a:rPr>
              <a:t>3</a:t>
            </a:r>
            <a:r>
              <a:rPr lang="ru-RU" sz="1800" baseline="30000" dirty="0" smtClean="0">
                <a:latin typeface="Times New Roman" pitchFamily="18" charset="0"/>
              </a:rPr>
              <a:t>-</a:t>
            </a:r>
            <a:r>
              <a:rPr lang="ru-RU" sz="1800" dirty="0" smtClean="0">
                <a:latin typeface="Times New Roman" pitchFamily="18" charset="0"/>
              </a:rPr>
              <a:t>).</a:t>
            </a:r>
          </a:p>
          <a:p>
            <a:pPr algn="ctr" eaLnBrk="1" hangingPunct="1"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</a:rPr>
              <a:t>Н</a:t>
            </a:r>
            <a:r>
              <a:rPr lang="ru-RU" sz="1800" baseline="-25000" dirty="0" smtClean="0">
                <a:latin typeface="Times New Roman" pitchFamily="18" charset="0"/>
              </a:rPr>
              <a:t>2</a:t>
            </a:r>
            <a:r>
              <a:rPr lang="ru-RU" sz="1800" dirty="0" smtClean="0">
                <a:latin typeface="Times New Roman" pitchFamily="18" charset="0"/>
              </a:rPr>
              <a:t>S</a:t>
            </a:r>
            <a:r>
              <a:rPr lang="en-US" sz="1800" dirty="0" smtClean="0">
                <a:latin typeface="Times New Roman" pitchFamily="18" charset="0"/>
              </a:rPr>
              <a:t>e</a:t>
            </a:r>
            <a:r>
              <a:rPr lang="ru-RU" sz="1800" dirty="0" smtClean="0">
                <a:latin typeface="Times New Roman" pitchFamily="18" charset="0"/>
              </a:rPr>
              <a:t>О</a:t>
            </a:r>
            <a:r>
              <a:rPr lang="ru-RU" sz="1800" baseline="-25000" dirty="0" smtClean="0">
                <a:latin typeface="Times New Roman" pitchFamily="18" charset="0"/>
              </a:rPr>
              <a:t>3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sym typeface="Symbol"/>
              </a:rPr>
              <a:t></a:t>
            </a:r>
            <a:r>
              <a:rPr lang="ru-RU" sz="1800" dirty="0" smtClean="0">
                <a:latin typeface="Times New Roman" pitchFamily="18" charset="0"/>
              </a:rPr>
              <a:t>Н</a:t>
            </a:r>
            <a:r>
              <a:rPr lang="ru-RU" sz="1800" baseline="30000" dirty="0" smtClean="0">
                <a:latin typeface="Times New Roman" pitchFamily="18" charset="0"/>
              </a:rPr>
              <a:t>+</a:t>
            </a:r>
            <a:r>
              <a:rPr lang="ru-RU" sz="1800" dirty="0" smtClean="0">
                <a:latin typeface="Times New Roman" pitchFamily="18" charset="0"/>
              </a:rPr>
              <a:t> + НS</a:t>
            </a:r>
            <a:r>
              <a:rPr lang="en-US" sz="1800" dirty="0" smtClean="0">
                <a:latin typeface="Times New Roman" pitchFamily="18" charset="0"/>
              </a:rPr>
              <a:t>e</a:t>
            </a:r>
            <a:r>
              <a:rPr lang="ru-RU" sz="1800" dirty="0" smtClean="0">
                <a:latin typeface="Times New Roman" pitchFamily="18" charset="0"/>
              </a:rPr>
              <a:t>О</a:t>
            </a:r>
            <a:r>
              <a:rPr lang="ru-RU" sz="1800" baseline="-25000" dirty="0" smtClean="0">
                <a:latin typeface="Times New Roman" pitchFamily="18" charset="0"/>
              </a:rPr>
              <a:t>3</a:t>
            </a:r>
            <a:r>
              <a:rPr lang="ru-RU" sz="1800" baseline="30000" dirty="0" smtClean="0">
                <a:latin typeface="Times New Roman" pitchFamily="18" charset="0"/>
              </a:rPr>
              <a:t>-</a:t>
            </a:r>
            <a:r>
              <a:rPr lang="ru-RU" sz="1800" dirty="0" smtClean="0">
                <a:latin typeface="Times New Roman" pitchFamily="18" charset="0"/>
              </a:rPr>
              <a:t> (К</a:t>
            </a:r>
            <a:r>
              <a:rPr lang="ru-RU" sz="1800" baseline="-25000" dirty="0" smtClean="0">
                <a:latin typeface="Times New Roman" pitchFamily="18" charset="0"/>
              </a:rPr>
              <a:t>1</a:t>
            </a:r>
            <a:r>
              <a:rPr lang="ru-RU" sz="1800" dirty="0" smtClean="0">
                <a:latin typeface="Times New Roman" pitchFamily="18" charset="0"/>
              </a:rPr>
              <a:t>=1,8</a:t>
            </a:r>
            <a:r>
              <a:rPr lang="ru-RU" sz="1800" baseline="30000" dirty="0" smtClean="0">
                <a:latin typeface="Times New Roman" pitchFamily="18" charset="0"/>
              </a:rPr>
              <a:t>.</a:t>
            </a:r>
            <a:r>
              <a:rPr lang="ru-RU" sz="1800" dirty="0" smtClean="0">
                <a:latin typeface="Times New Roman" pitchFamily="18" charset="0"/>
              </a:rPr>
              <a:t>10</a:t>
            </a:r>
            <a:r>
              <a:rPr lang="ru-RU" sz="1800" baseline="30000" dirty="0" smtClean="0">
                <a:latin typeface="Times New Roman" pitchFamily="18" charset="0"/>
              </a:rPr>
              <a:t>–3</a:t>
            </a:r>
            <a:r>
              <a:rPr lang="ru-RU" sz="1800" dirty="0" smtClean="0">
                <a:latin typeface="Times New Roman" pitchFamily="18" charset="0"/>
              </a:rPr>
              <a:t>),</a:t>
            </a:r>
          </a:p>
          <a:p>
            <a:pPr algn="ctr" eaLnBrk="1" hangingPunct="1"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</a:rPr>
              <a:t>  НS</a:t>
            </a:r>
            <a:r>
              <a:rPr lang="en-US" sz="1800" dirty="0" smtClean="0">
                <a:latin typeface="Times New Roman" pitchFamily="18" charset="0"/>
              </a:rPr>
              <a:t>e</a:t>
            </a:r>
            <a:r>
              <a:rPr lang="ru-RU" sz="1800" dirty="0" smtClean="0">
                <a:latin typeface="Times New Roman" pitchFamily="18" charset="0"/>
              </a:rPr>
              <a:t>О</a:t>
            </a:r>
            <a:r>
              <a:rPr lang="ru-RU" sz="1800" baseline="-25000" dirty="0" smtClean="0">
                <a:latin typeface="Times New Roman" pitchFamily="18" charset="0"/>
              </a:rPr>
              <a:t>3</a:t>
            </a:r>
            <a:r>
              <a:rPr lang="ru-RU" sz="1800" baseline="30000" dirty="0" smtClean="0">
                <a:latin typeface="Times New Roman" pitchFamily="18" charset="0"/>
              </a:rPr>
              <a:t>-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sym typeface="Symbol"/>
              </a:rPr>
              <a:t></a:t>
            </a:r>
            <a:r>
              <a:rPr lang="ru-RU" sz="1800" dirty="0" smtClean="0">
                <a:latin typeface="Times New Roman" pitchFamily="18" charset="0"/>
              </a:rPr>
              <a:t>Н+ </a:t>
            </a:r>
            <a:r>
              <a:rPr lang="en-US" sz="1800" dirty="0" smtClean="0">
                <a:latin typeface="Times New Roman" pitchFamily="18" charset="0"/>
              </a:rPr>
              <a:t>Se</a:t>
            </a:r>
            <a:r>
              <a:rPr lang="ru-RU" sz="1800" dirty="0" smtClean="0">
                <a:latin typeface="Times New Roman" pitchFamily="18" charset="0"/>
              </a:rPr>
              <a:t>О</a:t>
            </a:r>
            <a:r>
              <a:rPr lang="ru-RU" sz="1800" baseline="-25000" dirty="0" smtClean="0">
                <a:latin typeface="Times New Roman" pitchFamily="18" charset="0"/>
              </a:rPr>
              <a:t>3</a:t>
            </a:r>
            <a:r>
              <a:rPr lang="ru-RU" sz="1800" baseline="30000" dirty="0" smtClean="0">
                <a:latin typeface="Times New Roman" pitchFamily="18" charset="0"/>
              </a:rPr>
              <a:t>2-</a:t>
            </a:r>
            <a:r>
              <a:rPr lang="ru-RU" sz="1800" dirty="0" smtClean="0">
                <a:latin typeface="Times New Roman" pitchFamily="18" charset="0"/>
              </a:rPr>
              <a:t> (К</a:t>
            </a:r>
            <a:r>
              <a:rPr lang="ru-RU" sz="1800" baseline="-25000" dirty="0" smtClean="0">
                <a:latin typeface="Times New Roman" pitchFamily="18" charset="0"/>
              </a:rPr>
              <a:t>2</a:t>
            </a:r>
            <a:r>
              <a:rPr lang="ru-RU" sz="1800" dirty="0" smtClean="0">
                <a:latin typeface="Times New Roman" pitchFamily="18" charset="0"/>
              </a:rPr>
              <a:t>=3,2</a:t>
            </a:r>
            <a:r>
              <a:rPr lang="ru-RU" sz="1800" baseline="30000" dirty="0" smtClean="0">
                <a:latin typeface="Times New Roman" pitchFamily="18" charset="0"/>
              </a:rPr>
              <a:t>.</a:t>
            </a:r>
            <a:r>
              <a:rPr lang="ru-RU" sz="1800" dirty="0" smtClean="0">
                <a:latin typeface="Times New Roman" pitchFamily="18" charset="0"/>
              </a:rPr>
              <a:t>10</a:t>
            </a:r>
            <a:r>
              <a:rPr lang="ru-RU" sz="1800" baseline="30000" dirty="0" smtClean="0">
                <a:latin typeface="Times New Roman" pitchFamily="18" charset="0"/>
              </a:rPr>
              <a:t>– 9</a:t>
            </a:r>
            <a:r>
              <a:rPr lang="ru-RU" sz="1800" dirty="0" smtClean="0">
                <a:latin typeface="Times New Roman" pitchFamily="18" charset="0"/>
              </a:rPr>
              <a:t>).</a:t>
            </a:r>
          </a:p>
          <a:p>
            <a:pPr eaLnBrk="1" hangingPunct="1"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anose="02020603050405020304" pitchFamily="18" charset="0"/>
              </a:rPr>
              <a:t>2.  Проведено экспериментальное определение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коэффициентов распределения </a:t>
            </a:r>
            <a:r>
              <a:rPr 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234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Th, </a:t>
            </a:r>
            <a:r>
              <a:rPr 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230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U, </a:t>
            </a:r>
            <a:r>
              <a:rPr 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223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и </a:t>
            </a:r>
            <a:r>
              <a:rPr 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225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Aс в системе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DOWEX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ru-RU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</a:t>
            </a:r>
            <a:r>
              <a:rPr lang="ru-RU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различных концентрациях Н</a:t>
            </a:r>
            <a:r>
              <a:rPr lang="ru-RU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азотной кислоты в растворах</a:t>
            </a:r>
            <a:endParaRPr lang="ru-RU" sz="1800" dirty="0" smtClean="0"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8075612" cy="136842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CC"/>
                </a:solidFill>
                <a:latin typeface="Times New Roman" pitchFamily="18" charset="0"/>
              </a:rPr>
              <a:t>Коэффициенты распределения К</a:t>
            </a:r>
            <a:r>
              <a:rPr lang="en-US" altLang="ru-RU" sz="2000" b="1" smtClean="0">
                <a:solidFill>
                  <a:srgbClr val="0000CC"/>
                </a:solidFill>
                <a:latin typeface="Times New Roman" pitchFamily="18" charset="0"/>
              </a:rPr>
              <a:t>d </a:t>
            </a:r>
            <a:r>
              <a:rPr lang="ru-RU" altLang="ru-RU" sz="2000" b="1" baseline="30000" smtClean="0">
                <a:solidFill>
                  <a:srgbClr val="0000CC"/>
                </a:solidFill>
                <a:latin typeface="Times New Roman" pitchFamily="18" charset="0"/>
              </a:rPr>
              <a:t>234</a:t>
            </a:r>
            <a:r>
              <a:rPr lang="en-US" altLang="ru-RU" sz="2000" b="1" smtClean="0">
                <a:solidFill>
                  <a:srgbClr val="0000CC"/>
                </a:solidFill>
                <a:latin typeface="Times New Roman" pitchFamily="18" charset="0"/>
              </a:rPr>
              <a:t>Th, </a:t>
            </a:r>
            <a:r>
              <a:rPr lang="en-US" altLang="ru-RU" sz="2000" b="1" baseline="30000" smtClean="0">
                <a:solidFill>
                  <a:srgbClr val="0000CC"/>
                </a:solidFill>
                <a:latin typeface="Times New Roman" pitchFamily="18" charset="0"/>
              </a:rPr>
              <a:t>230</a:t>
            </a:r>
            <a:r>
              <a:rPr lang="en-US" altLang="ru-RU" sz="2000" b="1" smtClean="0">
                <a:solidFill>
                  <a:srgbClr val="0000CC"/>
                </a:solidFill>
                <a:latin typeface="Times New Roman" pitchFamily="18" charset="0"/>
              </a:rPr>
              <a:t>U, </a:t>
            </a:r>
            <a:r>
              <a:rPr lang="en-US" altLang="ru-RU" sz="2000" b="1" baseline="30000" smtClean="0">
                <a:solidFill>
                  <a:srgbClr val="0000CC"/>
                </a:solidFill>
                <a:latin typeface="Times New Roman" pitchFamily="18" charset="0"/>
              </a:rPr>
              <a:t>223</a:t>
            </a:r>
            <a:r>
              <a:rPr lang="en-US" altLang="ru-RU" sz="2000" b="1" smtClean="0">
                <a:solidFill>
                  <a:srgbClr val="0000CC"/>
                </a:solidFill>
                <a:latin typeface="Times New Roman" pitchFamily="18" charset="0"/>
              </a:rPr>
              <a:t>Ra </a:t>
            </a:r>
            <a:r>
              <a:rPr lang="ru-RU" altLang="ru-RU" sz="2000" b="1" smtClean="0">
                <a:solidFill>
                  <a:srgbClr val="0000CC"/>
                </a:solidFill>
                <a:latin typeface="Times New Roman" pitchFamily="18" charset="0"/>
              </a:rPr>
              <a:t>и </a:t>
            </a:r>
            <a:r>
              <a:rPr lang="en-US" altLang="ru-RU" sz="2000" b="1" baseline="30000" smtClean="0">
                <a:solidFill>
                  <a:srgbClr val="0000CC"/>
                </a:solidFill>
                <a:latin typeface="Times New Roman" pitchFamily="18" charset="0"/>
              </a:rPr>
              <a:t>225</a:t>
            </a:r>
            <a:r>
              <a:rPr lang="en-US" altLang="ru-RU" sz="2000" b="1" smtClean="0">
                <a:solidFill>
                  <a:srgbClr val="0000CC"/>
                </a:solidFill>
                <a:latin typeface="Times New Roman" pitchFamily="18" charset="0"/>
              </a:rPr>
              <a:t>Ac </a:t>
            </a:r>
            <a:r>
              <a:rPr lang="ru-RU" altLang="ru-RU" sz="2000" b="1" smtClean="0">
                <a:solidFill>
                  <a:srgbClr val="0000CC"/>
                </a:solidFill>
                <a:latin typeface="Times New Roman" pitchFamily="18" charset="0"/>
              </a:rPr>
              <a:t>на катионообменной смоле </a:t>
            </a:r>
            <a:r>
              <a:rPr lang="en-US" altLang="ru-RU" sz="2000" b="1" smtClean="0">
                <a:solidFill>
                  <a:srgbClr val="0000CC"/>
                </a:solidFill>
                <a:latin typeface="Times New Roman" pitchFamily="18" charset="0"/>
              </a:rPr>
              <a:t>DOWEX50W-X8 </a:t>
            </a:r>
            <a:r>
              <a:rPr lang="ru-RU" altLang="ru-RU" sz="2000" b="1" smtClean="0">
                <a:solidFill>
                  <a:srgbClr val="0000CC"/>
                </a:solidFill>
                <a:latin typeface="Times New Roman" pitchFamily="18" charset="0"/>
              </a:rPr>
              <a:t>при различных концентрациях (С) селена и азотной кислоты в растворах. </a:t>
            </a:r>
            <a:r>
              <a:rPr lang="ru-RU" altLang="ru-RU" sz="2000" b="1" smtClean="0">
                <a:solidFill>
                  <a:schemeClr val="tx1"/>
                </a:solidFill>
                <a:latin typeface="Times New Roman" pitchFamily="18" charset="0"/>
              </a:rPr>
              <a:t>Примечание: (-) означает, что К</a:t>
            </a:r>
            <a:r>
              <a:rPr lang="en-US" altLang="ru-RU" sz="2000" b="1" smtClean="0">
                <a:solidFill>
                  <a:schemeClr val="tx1"/>
                </a:solidFill>
                <a:latin typeface="Times New Roman" pitchFamily="18" charset="0"/>
              </a:rPr>
              <a:t>d</a:t>
            </a:r>
            <a:r>
              <a:rPr lang="ru-RU" altLang="ru-RU" sz="2000" b="1" smtClean="0">
                <a:solidFill>
                  <a:schemeClr val="tx1"/>
                </a:solidFill>
                <a:latin typeface="Times New Roman" pitchFamily="18" charset="0"/>
              </a:rPr>
              <a:t> не определялось.</a:t>
            </a:r>
          </a:p>
        </p:txBody>
      </p:sp>
      <p:sp>
        <p:nvSpPr>
          <p:cNvPr id="9219" name="Line 219"/>
          <p:cNvSpPr>
            <a:spLocks noChangeShapeType="1"/>
          </p:cNvSpPr>
          <p:nvPr/>
        </p:nvSpPr>
        <p:spPr bwMode="auto">
          <a:xfrm>
            <a:off x="1870075" y="19319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0" name="Line 1189"/>
          <p:cNvSpPr>
            <a:spLocks noChangeShapeType="1"/>
          </p:cNvSpPr>
          <p:nvPr/>
        </p:nvSpPr>
        <p:spPr bwMode="auto">
          <a:xfrm>
            <a:off x="1870075" y="19319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12487" name="Group 1543"/>
          <p:cNvGraphicFramePr>
            <a:graphicFrameLocks noGrp="1"/>
          </p:cNvGraphicFramePr>
          <p:nvPr/>
        </p:nvGraphicFramePr>
        <p:xfrm>
          <a:off x="652463" y="1916113"/>
          <a:ext cx="7993062" cy="4613275"/>
        </p:xfrm>
        <a:graphic>
          <a:graphicData uri="http://schemas.openxmlformats.org/drawingml/2006/table">
            <a:tbl>
              <a:tblPr/>
              <a:tblGrid>
                <a:gridCol w="1300162"/>
                <a:gridCol w="1228725"/>
                <a:gridCol w="803275"/>
                <a:gridCol w="1314450"/>
                <a:gridCol w="904875"/>
                <a:gridCol w="804863"/>
                <a:gridCol w="1636712"/>
              </a:tblGrid>
              <a:tr h="384175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(Н</a:t>
                      </a:r>
                      <a:r>
                        <a:rPr kumimoji="0" lang="en-US" altLang="ru-RU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kumimoji="0" lang="ru-RU" altLang="ru-RU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kumimoji="0" lang="en-US" altLang="ru-RU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U)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kumimoji="0" lang="en-US" altLang="ru-RU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концентрации 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HNO</a:t>
                      </a:r>
                      <a:r>
                        <a:rPr kumimoji="0" lang="en-US" altLang="ru-RU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концентрации 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HNO</a:t>
                      </a:r>
                      <a:r>
                        <a:rPr kumimoji="0" lang="en-US" altLang="ru-RU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698" marB="4569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698" marB="4569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698" marB="4569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T="45698" marB="4569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8" marB="4569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kumimoji="0" lang="en-US" altLang="ru-RU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Ra)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kumimoji="0" lang="en-US" altLang="ru-RU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Ac)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698" marB="4569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,3×10</a:t>
                      </a:r>
                      <a:r>
                        <a:rPr kumimoji="0" lang="en-US" alt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,6×10</a:t>
                      </a:r>
                      <a:r>
                        <a:rPr kumimoji="0" lang="en-US" alt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,6×10</a:t>
                      </a:r>
                      <a:r>
                        <a:rPr kumimoji="0" lang="en-US" alt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5×10</a:t>
                      </a:r>
                      <a:r>
                        <a:rPr kumimoji="0" lang="en-US" alt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5×10</a:t>
                      </a:r>
                      <a:r>
                        <a:rPr kumimoji="0" lang="en-US" alt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698" marB="4569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7×10</a:t>
                      </a:r>
                      <a:r>
                        <a:rPr kumimoji="0" lang="en-US" alt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3×10</a:t>
                      </a:r>
                      <a:r>
                        <a:rPr kumimoji="0" lang="en-US" alt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9×10</a:t>
                      </a:r>
                      <a:r>
                        <a:rPr kumimoji="0" lang="en-US" alt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3×10</a:t>
                      </a:r>
                      <a:r>
                        <a:rPr kumimoji="0" lang="en-US" alt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4×10</a:t>
                      </a:r>
                      <a:r>
                        <a:rPr kumimoji="0" lang="en-US" alt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698" marB="4569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4×10</a:t>
                      </a:r>
                      <a:r>
                        <a:rPr kumimoji="0" lang="en-US" alt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4×10</a:t>
                      </a:r>
                      <a:r>
                        <a:rPr kumimoji="0" lang="en-US" alt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1×10</a:t>
                      </a:r>
                      <a:r>
                        <a:rPr kumimoji="0" lang="en-US" alt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4×10</a:t>
                      </a:r>
                      <a:r>
                        <a:rPr kumimoji="0" lang="en-US" alt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9×10</a:t>
                      </a:r>
                      <a:r>
                        <a:rPr kumimoji="0" lang="en-US" alt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T="45698" marB="4569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1,3×10</a:t>
                      </a:r>
                      <a:r>
                        <a:rPr kumimoji="0" lang="ru-RU" alt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4×10</a:t>
                      </a:r>
                      <a:r>
                        <a:rPr kumimoji="0" lang="en-US" alt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419475" y="273050"/>
            <a:ext cx="2089150" cy="487363"/>
          </a:xfrm>
        </p:spPr>
        <p:txBody>
          <a:bodyPr/>
          <a:lstStyle/>
          <a:p>
            <a:r>
              <a:rPr lang="ru-RU" altLang="ru-RU" sz="2800" smtClean="0">
                <a:solidFill>
                  <a:srgbClr val="0000FF"/>
                </a:solidFill>
              </a:rPr>
              <a:t>Методика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452596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Разработана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очистка селена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радиоактивных примесей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 в системе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DOWEX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50×8-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вымыванием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примесей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реверсным методом.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ru-RU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очистки селена были использованы перистальтические насосы,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хроматографическая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колонка из материала ПИИК и чистые химические посуды из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полипропилена.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Чистота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используемых при этом реактивов (вода, азотная кислота) определена с очень низкими пределами обнаружения примесей с помощью нейтронно-активационного анализа (НАА), обладающего высокой чувствительностью к определению низких концентраций элементов, в том числе тория и урана.</a:t>
            </a:r>
            <a:endParaRPr lang="ru-RU" altLang="ru-RU" sz="2000" dirty="0">
              <a:solidFill>
                <a:srgbClr val="0000CC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450850">
              <a:spcBef>
                <a:spcPts val="0"/>
              </a:spcBef>
              <a:buFontTx/>
              <a:buNone/>
              <a:defRPr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850">
              <a:spcBef>
                <a:spcPts val="0"/>
              </a:spcBef>
              <a:buFontTx/>
              <a:buNone/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251325" y="74613"/>
            <a:ext cx="641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ctr"/>
            <a:endParaRPr lang="ru-RU" altLang="ru-RU" sz="1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638175"/>
            <a:ext cx="6397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/>
            <a:endParaRPr lang="ru-RU" altLang="ru-RU" sz="18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68313" y="260350"/>
            <a:ext cx="8291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kern="0" dirty="0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Чистое помещение  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выполнения работ по химической обработке низкофоновых материалов (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НЭОЯСиРХ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ЛЯП)</a:t>
            </a:r>
            <a:r>
              <a:rPr lang="ru-RU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101725"/>
            <a:ext cx="410527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|10.8|2.2|4.6|0.8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12485</TotalTime>
  <Words>1563</Words>
  <Application>Microsoft Office PowerPoint</Application>
  <PresentationFormat>Экран (4:3)</PresentationFormat>
  <Paragraphs>231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Слайд 1</vt:lpstr>
      <vt:lpstr>Слайд 2</vt:lpstr>
      <vt:lpstr>Слайд 3</vt:lpstr>
      <vt:lpstr>Se-82 является одним из  подходящих для изучения процесса двойного бета-распада и поиска  безнейтринной моды (эксперимент SuperNEMO).  ЦЕЛЬ нашей работы: разработка методики очистки селена от радиоактивных примесей Th, U, Ra, Ac и K, подходящей для килограммовых количеств обогащенного 82Se используемого в эксперименте SuperNEMO.</vt:lpstr>
      <vt:lpstr>Слайд 5</vt:lpstr>
      <vt:lpstr>Химические основы очистки селена</vt:lpstr>
      <vt:lpstr>Коэффициенты распределения Кd 234Th, 230U, 223Ra и 225Ac на катионообменной смоле DOWEX50W-X8 при различных концентрациях (С) селена и азотной кислоты в растворах. Примечание: (-) означает, что Кd не определялось.</vt:lpstr>
      <vt:lpstr>Методика </vt:lpstr>
      <vt:lpstr>Слайд 9</vt:lpstr>
      <vt:lpstr>Слайд 10</vt:lpstr>
      <vt:lpstr>Слайд 11</vt:lpstr>
      <vt:lpstr>Схема очистки Se от примесей U, Th, Ra и Ac с вымыванием их реверсным методом. А- раствор селенистой кислоты,  C- 5 M HNO3, Б, Д-  0,1 М HNO3.</vt:lpstr>
      <vt:lpstr>Вид хроматографической системы</vt:lpstr>
      <vt:lpstr>очистка</vt:lpstr>
      <vt:lpstr>Содержание (удельная активность, Бк/г) примесей радионуклидов в исходном и очищенном селене, измеренные на низкофоновом гамма-спектрометре в LSM. Для очистки в качестве исходного селена использовался технический селен (CT-1, ГОСТ 10298-79). Очищенный селен получен в виде оксида. &lt; - указаны значения пределов обнаружения.</vt:lpstr>
      <vt:lpstr>Восстановление селенистой кислоты (H2SeO3) до элементарного селена</vt:lpstr>
      <vt:lpstr>Центрифугирование</vt:lpstr>
      <vt:lpstr>Гомогенизация (измельчение) селена</vt:lpstr>
      <vt:lpstr>Содержание примесей К, Th и U в пробных образцах селена, определенные методами по ИСП-АЭС и ИСП-МС. ИСП-АЭС - атомно-абсорбционная спектрометрия с индуктивно связанной плазмой ИСП-МС – масс-спектрометрия с индуктивно связанной плазмой </vt:lpstr>
      <vt:lpstr> Производительность этапов очистки (200 г Se) </vt:lpstr>
      <vt:lpstr>В соответствии с разработанной нами методике предлагается очистка 82Se и она состоит из следующих этапов:</vt:lpstr>
      <vt:lpstr>ЗАКЛЮЧЕНИЕ</vt:lpstr>
    </vt:vector>
  </TitlesOfParts>
  <Company>INP AS 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Рахимов Алимардон Восибович</dc:title>
  <dc:creator>ilkham</dc:creator>
  <cp:lastModifiedBy>Homer</cp:lastModifiedBy>
  <cp:revision>1005</cp:revision>
  <dcterms:created xsi:type="dcterms:W3CDTF">2004-06-16T11:45:29Z</dcterms:created>
  <dcterms:modified xsi:type="dcterms:W3CDTF">2016-06-06T05:33:22Z</dcterms:modified>
</cp:coreProperties>
</file>