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305" r:id="rId4"/>
    <p:sldId id="304" r:id="rId5"/>
    <p:sldId id="307" r:id="rId6"/>
    <p:sldId id="278" r:id="rId7"/>
    <p:sldId id="308" r:id="rId8"/>
    <p:sldId id="309" r:id="rId9"/>
    <p:sldId id="300" r:id="rId10"/>
    <p:sldId id="320" r:id="rId11"/>
    <p:sldId id="316" r:id="rId12"/>
    <p:sldId id="318" r:id="rId13"/>
    <p:sldId id="317" r:id="rId14"/>
    <p:sldId id="319" r:id="rId15"/>
    <p:sldId id="275" r:id="rId16"/>
    <p:sldId id="260" r:id="rId17"/>
    <p:sldId id="258" r:id="rId18"/>
    <p:sldId id="314" r:id="rId19"/>
    <p:sldId id="263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712" autoAdjust="0"/>
  </p:normalViewPr>
  <p:slideViewPr>
    <p:cSldViewPr>
      <p:cViewPr>
        <p:scale>
          <a:sx n="90" d="100"/>
          <a:sy n="90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C3A0F8-D32B-422C-A1C1-6DF2A1AC06C6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E3A832-1AFC-413B-B123-6A5ED682E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89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7507D-0F1E-4FBA-98F4-B379B01E6D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2A6CB-39D9-4CC6-822C-C3F70FDB5B0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427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b="1" smtClean="0"/>
              <a:t>This slide shows the JINR’s Computing Center Scheme of equipment.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en-US" altLang="ru-RU" b="1" smtClean="0"/>
          </a:p>
          <a:p>
            <a:pPr eaLnBrk="1" hangingPunct="1">
              <a:spcBef>
                <a:spcPct val="0"/>
              </a:spcBef>
            </a:pPr>
            <a:r>
              <a:rPr lang="en-US" altLang="ru-RU" b="1" smtClean="0"/>
              <a:t>Here you can see the JINR Tier 1 connectivity plan with Tier0.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7" name="Номер слайда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71AE94DE-B8BA-4695-8BE6-A225BDA7001C}" type="slidenum">
              <a:rPr lang="en-US" altLang="ru-RU" sz="1200">
                <a:latin typeface="Arial" pitchFamily="34" charset="0"/>
              </a:rPr>
              <a:pPr algn="r" eaLnBrk="1" hangingPunct="1"/>
              <a:t>5</a:t>
            </a:fld>
            <a:endParaRPr lang="en-US" altLang="ru-RU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базе Центрального информационно-вычислительного комплекса ОИЯИ (ЦИВК ОИЯИ) развивается Многофункциональный центр хранения, обработки и анализа данных, который призван обеспечить широкий спектр возможностей пользователям на основе входящих в него компонент: грид-инфраструктура уровня </a:t>
            </a:r>
            <a:r>
              <a:rPr lang="en-US" altLang="ru-RU" smtClean="0"/>
              <a:t>Tier</a:t>
            </a:r>
            <a:r>
              <a:rPr lang="ru-RU" altLang="ru-RU" smtClean="0"/>
              <a:t>1 и Tier2 для поддержки экспериментов на LHC (ATLAS, Alice, CMS, LHCB), FAIR (CBM, PANDA) и других масштабных экспериментов; вычислительный кластер общего назначения; инфраструктура «Облачных вычислений»; вычислительный гетерогенный кластер </a:t>
            </a:r>
            <a:r>
              <a:rPr lang="en-US" altLang="ru-RU" smtClean="0"/>
              <a:t>HybriLIT</a:t>
            </a:r>
            <a:r>
              <a:rPr lang="ru-RU" altLang="ru-RU" smtClean="0"/>
              <a:t>; учебно-исследовательская инфраструктура для распределенных и параллельных вычислений.</a:t>
            </a:r>
          </a:p>
          <a:p>
            <a:r>
              <a:rPr lang="en-US" altLang="ru-RU" smtClean="0"/>
              <a:t> </a:t>
            </a:r>
            <a:endParaRPr lang="ru-RU" altLang="ru-RU" smtClean="0"/>
          </a:p>
          <a:p>
            <a:r>
              <a:rPr lang="ru-RU" altLang="ru-RU" smtClean="0"/>
              <a:t>В 2014 году проводились интенсивные работы по модернизации инженерной инфраструктуры Многофункционального центра, была введена в эксплуатацию новая система охолождения, установлен новый источник бесперебойного питания, установлен ленточный робот и вычислительные модули.    </a:t>
            </a:r>
          </a:p>
          <a:p>
            <a:r>
              <a:rPr lang="ru-RU" altLang="ru-RU" smtClean="0"/>
              <a:t> </a:t>
            </a:r>
          </a:p>
          <a:p>
            <a:r>
              <a:rPr lang="en-US" altLang="ru-RU" smtClean="0"/>
              <a:t>The existing Central Information and Computing Complex  of  JINR (CICC JINR) is evolving into a Multifunctional Centre for Data Storage, Processing and Analysis aimed at providing to its users a wide range of possibilities through its main components: a grid-infrastructure at Tier1 and  Tier2 levels devoted to the support of the LHC experiments (ATLAS, ALICE, CMS, LHCb), FAIR (CBM, PANDA) and other large-scale experiments; a general purpose computing cluster; a cloud computing infrastructure; the heterogeneous computing cluster HybriLIT; an education and research infrastructure for distributed and parallel computations. </a:t>
            </a:r>
          </a:p>
          <a:p>
            <a:r>
              <a:rPr lang="en-US" altLang="ru-RU" smtClean="0"/>
              <a:t>In 2014 works on the modernization of the underlying engineering infrastructure of the Multifunctional Center were done: a new cooling system was brought into operation; there were installed a new uninterruptible power supply unit, a tape robot, and computing modules.</a:t>
            </a:r>
            <a:r>
              <a:rPr lang="ru-RU" altLang="ru-RU" smtClean="0"/>
              <a:t>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645292-D603-4328-93CC-F553840571B9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107505" y="4653136"/>
            <a:ext cx="1915095" cy="1871171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Группа 8"/>
          <p:cNvGrpSpPr>
            <a:grpSpLocks/>
          </p:cNvGrpSpPr>
          <p:nvPr userDrawn="1"/>
        </p:nvGrpSpPr>
        <p:grpSpPr bwMode="auto">
          <a:xfrm flipV="1">
            <a:off x="1588" y="0"/>
            <a:ext cx="9144000" cy="6858000"/>
            <a:chOff x="1089" y="140352"/>
            <a:chExt cx="9144000" cy="6858000"/>
          </a:xfrm>
        </p:grpSpPr>
        <p:pic>
          <p:nvPicPr>
            <p:cNvPr id="6" name="Picture 2" descr="C:\Documents and Settings\Usuario\Mis documentos\132\Diapositiva1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1089" y="14035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62265" y="677166"/>
              <a:ext cx="3129615" cy="3057836"/>
            </a:xfrm>
            <a:prstGeom prst="ellipse">
              <a:avLst/>
            </a:prstGeom>
            <a:ln w="63500" cap="rnd">
              <a:solidFill>
                <a:schemeClr val="accent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1AB4-792F-41D2-963B-CB59DE3D28BD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8812-6214-4615-B067-E3CAC91C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44CB-6465-4D36-B260-F3321F75D1AD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2E8C-644E-4990-8565-9D4FCCED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6841-5598-43EF-BA07-40C1FABB9449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57CD-49DC-43E7-8849-703AA525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0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1D6324-0B36-401A-B962-85691FD001BF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0BBD5-DCE6-4B97-A477-87316D7C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55160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28E4-C5CC-488A-8271-15D70C00E878}" type="datetimeFigureOut">
              <a:rPr lang="ru-RU"/>
              <a:pPr>
                <a:defRPr/>
              </a:pPr>
              <a:t>05.06.2016</a:t>
            </a:fld>
            <a:endParaRPr lang="ru-R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CB34-F8E0-4859-94A0-93C64F0403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9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9996-B55A-42FF-95DA-CCA41729CDC0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028-FC53-412E-8B3F-988D61B56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A8B9-B8E8-4A30-922F-E3D30E444433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1BA8-0D08-491A-AD40-CC247D8AE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B7B7-05AB-4232-B5D0-445A33C89150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14C2-87D4-4B58-82CE-19C724590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9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4162-0877-4827-A82E-CE07F0E7896B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3ED1-E2CC-493B-8C9F-80217A1B2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4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57D6-09EF-424E-BDD4-EE85A1581058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A040-BBE1-4142-968B-CBF0E46FC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9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2pPr>
              <a:defRPr sz="2800" baseline="0">
                <a:solidFill>
                  <a:schemeClr val="bg1"/>
                </a:solidFill>
              </a:defRPr>
            </a:lvl2pPr>
            <a:lvl3pPr>
              <a:defRPr sz="2400" baseline="0">
                <a:solidFill>
                  <a:schemeClr val="bg1"/>
                </a:solidFill>
              </a:defRPr>
            </a:lvl3pPr>
            <a:lvl4pPr>
              <a:defRPr sz="2000" baseline="0">
                <a:solidFill>
                  <a:schemeClr val="bg1"/>
                </a:solidFill>
              </a:defRPr>
            </a:lvl4pPr>
            <a:lvl5pPr>
              <a:defRPr sz="2000" baseline="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2BF7-52AC-479F-BA94-159BB0F38DFF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B7FE-A5B9-4EE4-9BD3-CE006551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4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EAA6-6416-44F7-BB01-10D676030BF5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D1A9-D4E1-4673-A902-93F270187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Haga clic para modificar el estilo de texto del patrón</a:t>
            </a:r>
          </a:p>
          <a:p>
            <a:pPr lvl="1"/>
            <a:r>
              <a:rPr lang="ru-RU" altLang="ru-RU" smtClean="0"/>
              <a:t>Segundo nivel</a:t>
            </a:r>
          </a:p>
          <a:p>
            <a:pPr lvl="2"/>
            <a:r>
              <a:rPr lang="ru-RU" altLang="ru-RU" smtClean="0"/>
              <a:t>Tercer nivel</a:t>
            </a:r>
          </a:p>
          <a:p>
            <a:pPr lvl="3"/>
            <a:r>
              <a:rPr lang="ru-RU" altLang="ru-RU" smtClean="0"/>
              <a:t>Cuarto nivel</a:t>
            </a:r>
          </a:p>
          <a:p>
            <a:pPr lvl="4"/>
            <a:r>
              <a:rPr lang="ru-RU" altLang="ru-RU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CF815-6391-4FB3-9722-BDBBA36E0E46}" type="datetimeFigureOut">
              <a:rPr lang="ru-RU"/>
              <a:pPr>
                <a:defRPr/>
              </a:pPr>
              <a:t>05.06.2016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CD7DC-8552-4362-AA9A-D4746FEF9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Grid technologies for large-scale projects</a:t>
            </a:r>
            <a:endParaRPr lang="ru-RU" dirty="0"/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6400800" cy="1752600"/>
          </a:xfrm>
        </p:spPr>
        <p:txBody>
          <a:bodyPr/>
          <a:lstStyle/>
          <a:p>
            <a:pPr algn="r" eaLnBrk="1" hangingPunct="1"/>
            <a:r>
              <a:rPr lang="en-US" sz="1200" dirty="0">
                <a:solidFill>
                  <a:srgbClr val="FFFF00"/>
                </a:solidFill>
              </a:rPr>
              <a:t>N. S. </a:t>
            </a:r>
            <a:r>
              <a:rPr lang="en-US" sz="1200" dirty="0" err="1">
                <a:solidFill>
                  <a:srgbClr val="FFFF00"/>
                </a:solidFill>
              </a:rPr>
              <a:t>Astakhov</a:t>
            </a:r>
            <a:r>
              <a:rPr lang="en-US" sz="1200" dirty="0">
                <a:solidFill>
                  <a:srgbClr val="FFFF00"/>
                </a:solidFill>
              </a:rPr>
              <a:t>, A. S. </a:t>
            </a:r>
            <a:r>
              <a:rPr lang="en-US" sz="1200" dirty="0" err="1">
                <a:solidFill>
                  <a:srgbClr val="FFFF00"/>
                </a:solidFill>
              </a:rPr>
              <a:t>Baginyan</a:t>
            </a:r>
            <a:r>
              <a:rPr lang="en-US" sz="1200" dirty="0">
                <a:solidFill>
                  <a:srgbClr val="FFFF00"/>
                </a:solidFill>
              </a:rPr>
              <a:t>, S. D. </a:t>
            </a:r>
            <a:r>
              <a:rPr lang="en-US" sz="1200" dirty="0" err="1">
                <a:solidFill>
                  <a:srgbClr val="FFFF00"/>
                </a:solidFill>
              </a:rPr>
              <a:t>Belov</a:t>
            </a:r>
            <a:r>
              <a:rPr lang="en-US" sz="1200" dirty="0">
                <a:solidFill>
                  <a:srgbClr val="FFFF00"/>
                </a:solidFill>
              </a:rPr>
              <a:t>, A. G. </a:t>
            </a:r>
            <a:r>
              <a:rPr lang="en-US" sz="1200" dirty="0" err="1">
                <a:solidFill>
                  <a:srgbClr val="FFFF00"/>
                </a:solidFill>
              </a:rPr>
              <a:t>Dolbilov</a:t>
            </a:r>
            <a:r>
              <a:rPr lang="en-US" sz="1200" dirty="0">
                <a:solidFill>
                  <a:srgbClr val="FFFF00"/>
                </a:solidFill>
              </a:rPr>
              <a:t>, A. O. </a:t>
            </a:r>
            <a:r>
              <a:rPr lang="en-US" sz="1200" dirty="0" err="1">
                <a:solidFill>
                  <a:srgbClr val="FFFF00"/>
                </a:solidFill>
              </a:rPr>
              <a:t>Golunov</a:t>
            </a:r>
            <a:r>
              <a:rPr lang="en-US" sz="1200" dirty="0">
                <a:solidFill>
                  <a:srgbClr val="FFFF00"/>
                </a:solidFill>
              </a:rPr>
              <a:t>,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I. N. </a:t>
            </a:r>
            <a:r>
              <a:rPr lang="en-US" sz="1200" dirty="0" err="1">
                <a:solidFill>
                  <a:srgbClr val="FFFF00"/>
                </a:solidFill>
              </a:rPr>
              <a:t>Gorbunov</a:t>
            </a:r>
            <a:r>
              <a:rPr lang="en-US" sz="1200" dirty="0">
                <a:solidFill>
                  <a:srgbClr val="FFFF00"/>
                </a:solidFill>
              </a:rPr>
              <a:t>, N. I. </a:t>
            </a:r>
            <a:r>
              <a:rPr lang="en-US" sz="1200" dirty="0" err="1">
                <a:solidFill>
                  <a:srgbClr val="FFFF00"/>
                </a:solidFill>
              </a:rPr>
              <a:t>Gromova</a:t>
            </a:r>
            <a:r>
              <a:rPr lang="en-US" sz="1200" dirty="0">
                <a:solidFill>
                  <a:srgbClr val="FFFF00"/>
                </a:solidFill>
              </a:rPr>
              <a:t>, I. A. </a:t>
            </a:r>
            <a:r>
              <a:rPr lang="en-US" sz="1200" dirty="0" err="1">
                <a:solidFill>
                  <a:srgbClr val="FFFF00"/>
                </a:solidFill>
              </a:rPr>
              <a:t>Kashunin</a:t>
            </a:r>
            <a:r>
              <a:rPr lang="en-US" sz="1200" dirty="0">
                <a:solidFill>
                  <a:srgbClr val="FFFF00"/>
                </a:solidFill>
              </a:rPr>
              <a:t>, V. V. </a:t>
            </a:r>
            <a:r>
              <a:rPr lang="en-US" sz="1200" dirty="0" err="1">
                <a:solidFill>
                  <a:srgbClr val="FFFF00"/>
                </a:solidFill>
              </a:rPr>
              <a:t>Korenkov</a:t>
            </a:r>
            <a:r>
              <a:rPr lang="en-US" sz="1200" dirty="0">
                <a:solidFill>
                  <a:srgbClr val="FFFF00"/>
                </a:solidFill>
              </a:rPr>
              <a:t>,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V. V. </a:t>
            </a:r>
            <a:r>
              <a:rPr lang="en-US" sz="1200" dirty="0" err="1">
                <a:solidFill>
                  <a:srgbClr val="FFFF00"/>
                </a:solidFill>
              </a:rPr>
              <a:t>Mitsyn</a:t>
            </a:r>
            <a:r>
              <a:rPr lang="en-US" sz="1200" dirty="0">
                <a:solidFill>
                  <a:srgbClr val="FFFF00"/>
                </a:solidFill>
              </a:rPr>
              <a:t>, </a:t>
            </a:r>
            <a:r>
              <a:rPr lang="en-US" sz="1200" dirty="0" smtClean="0">
                <a:solidFill>
                  <a:srgbClr val="FFFF00"/>
                </a:solidFill>
              </a:rPr>
              <a:t>V. V. </a:t>
            </a:r>
            <a:r>
              <a:rPr lang="en-US" sz="1200" dirty="0" err="1" smtClean="0">
                <a:solidFill>
                  <a:srgbClr val="FFFF00"/>
                </a:solidFill>
              </a:rPr>
              <a:t>Palichik</a:t>
            </a:r>
            <a:r>
              <a:rPr lang="en-US" sz="1200" dirty="0" smtClean="0">
                <a:solidFill>
                  <a:srgbClr val="FFFF00"/>
                </a:solidFill>
              </a:rPr>
              <a:t>, S</a:t>
            </a:r>
            <a:r>
              <a:rPr lang="en-US" sz="1200" dirty="0">
                <a:solidFill>
                  <a:srgbClr val="FFFF00"/>
                </a:solidFill>
              </a:rPr>
              <a:t>. V. </a:t>
            </a:r>
            <a:r>
              <a:rPr lang="en-US" sz="1200" dirty="0" err="1">
                <a:solidFill>
                  <a:srgbClr val="FFFF00"/>
                </a:solidFill>
              </a:rPr>
              <a:t>Shmatov</a:t>
            </a:r>
            <a:r>
              <a:rPr lang="en-US" sz="1200" dirty="0">
                <a:solidFill>
                  <a:srgbClr val="FFFF00"/>
                </a:solidFill>
              </a:rPr>
              <a:t>, T. </a:t>
            </a:r>
            <a:r>
              <a:rPr lang="ru-RU" sz="1200" dirty="0">
                <a:solidFill>
                  <a:srgbClr val="FFFF00"/>
                </a:solidFill>
              </a:rPr>
              <a:t>А. </a:t>
            </a:r>
            <a:r>
              <a:rPr lang="en-US" sz="1200" dirty="0" err="1">
                <a:solidFill>
                  <a:srgbClr val="FFFF00"/>
                </a:solidFill>
              </a:rPr>
              <a:t>Strizh</a:t>
            </a:r>
            <a:r>
              <a:rPr lang="en-US" sz="1200" dirty="0">
                <a:solidFill>
                  <a:srgbClr val="FFFF00"/>
                </a:solidFill>
              </a:rPr>
              <a:t>, E. </a:t>
            </a:r>
            <a:r>
              <a:rPr lang="ru-RU" sz="1200" dirty="0">
                <a:solidFill>
                  <a:srgbClr val="FFFF00"/>
                </a:solidFill>
              </a:rPr>
              <a:t>А. </a:t>
            </a:r>
            <a:r>
              <a:rPr lang="en-US" sz="1200" dirty="0" err="1">
                <a:solidFill>
                  <a:srgbClr val="FFFF00"/>
                </a:solidFill>
              </a:rPr>
              <a:t>Tikhonenko</a:t>
            </a:r>
            <a:r>
              <a:rPr lang="en-US" sz="1200" dirty="0">
                <a:solidFill>
                  <a:srgbClr val="FFFF00"/>
                </a:solidFill>
              </a:rPr>
              <a:t>,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V. V. </a:t>
            </a:r>
            <a:r>
              <a:rPr lang="en-US" sz="1200" dirty="0" err="1">
                <a:solidFill>
                  <a:srgbClr val="FFFF00"/>
                </a:solidFill>
              </a:rPr>
              <a:t>Trofimov</a:t>
            </a:r>
            <a:r>
              <a:rPr lang="en-US" sz="1200" dirty="0">
                <a:solidFill>
                  <a:srgbClr val="FFFF00"/>
                </a:solidFill>
              </a:rPr>
              <a:t>, </a:t>
            </a:r>
            <a:r>
              <a:rPr lang="en-US" sz="1200" u="sng" dirty="0">
                <a:solidFill>
                  <a:srgbClr val="FFFF00"/>
                </a:solidFill>
              </a:rPr>
              <a:t>N. N. </a:t>
            </a:r>
            <a:r>
              <a:rPr lang="en-US" sz="1200" u="sng" dirty="0" err="1">
                <a:solidFill>
                  <a:srgbClr val="FFFF00"/>
                </a:solidFill>
              </a:rPr>
              <a:t>Voitishin</a:t>
            </a:r>
            <a:r>
              <a:rPr lang="en-US" sz="1200" dirty="0">
                <a:solidFill>
                  <a:srgbClr val="FFFF00"/>
                </a:solidFill>
              </a:rPr>
              <a:t>, V. E. </a:t>
            </a:r>
            <a:r>
              <a:rPr lang="en-US" sz="1200" dirty="0" err="1">
                <a:solidFill>
                  <a:srgbClr val="FFFF00"/>
                </a:solidFill>
              </a:rPr>
              <a:t>Zhiltsov</a:t>
            </a:r>
            <a:endParaRPr lang="en-US" altLang="ru-RU" sz="1200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ru-RU" sz="1200" dirty="0" smtClean="0">
              <a:solidFill>
                <a:srgbClr val="FFFF00"/>
              </a:solidFill>
            </a:endParaRPr>
          </a:p>
          <a:p>
            <a:pPr algn="r" eaLnBrk="1" hangingPunct="1"/>
            <a:r>
              <a:rPr lang="en-US" altLang="ru-RU" sz="1800" dirty="0" smtClean="0">
                <a:solidFill>
                  <a:schemeClr val="bg1"/>
                </a:solidFill>
              </a:rPr>
              <a:t>Laboratory of Information Technologies</a:t>
            </a:r>
          </a:p>
          <a:p>
            <a:pPr algn="r" eaLnBrk="1" hangingPunct="1"/>
            <a:r>
              <a:rPr lang="en-US" altLang="ru-RU" sz="1800" dirty="0" smtClean="0">
                <a:solidFill>
                  <a:schemeClr val="bg1"/>
                </a:solidFill>
              </a:rPr>
              <a:t>JINR</a:t>
            </a: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62373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Alushta</a:t>
            </a:r>
            <a:r>
              <a:rPr lang="en-US" dirty="0" smtClean="0">
                <a:solidFill>
                  <a:srgbClr val="FFFF00"/>
                </a:solidFill>
              </a:rPr>
              <a:t>, Crimea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2016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226" y="404664"/>
            <a:ext cx="8152301" cy="93610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ru-RU" sz="3200" b="1" dirty="0"/>
              <a:t>Usage of Tier1 centers by the CMS experiment </a:t>
            </a:r>
            <a:br>
              <a:rPr lang="en-US" altLang="ru-RU" sz="3200" b="1" dirty="0"/>
            </a:br>
            <a:r>
              <a:rPr lang="en-US" altLang="ru-RU" sz="3200" b="1" dirty="0"/>
              <a:t> (last month) 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916832"/>
            <a:ext cx="4773050" cy="375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611560" y="3434685"/>
            <a:ext cx="2625382" cy="72072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b="1" dirty="0" err="1" smtClean="0">
                <a:solidFill>
                  <a:srgbClr val="A50021"/>
                </a:solidFill>
              </a:rPr>
              <a:t>JINR</a:t>
            </a:r>
            <a:r>
              <a:rPr lang="en-US" altLang="ru-RU" sz="1600" b="1" dirty="0" smtClean="0">
                <a:solidFill>
                  <a:srgbClr val="A50021"/>
                </a:solidFill>
              </a:rPr>
              <a:t> Tier-1 CMS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b="1" dirty="0" smtClean="0">
                <a:solidFill>
                  <a:srgbClr val="A50021"/>
                </a:solidFill>
              </a:rPr>
              <a:t>617 413 jobs</a:t>
            </a:r>
          </a:p>
        </p:txBody>
      </p:sp>
    </p:spTree>
    <p:extLst>
      <p:ext uri="{BB962C8B-B14F-4D97-AF65-F5344CB8AC3E}">
        <p14:creationId xmlns:p14="http://schemas.microsoft.com/office/powerpoint/2010/main" val="3168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17639" y="0"/>
            <a:ext cx="4834880" cy="1052736"/>
          </a:xfrm>
        </p:spPr>
        <p:txBody>
          <a:bodyPr/>
          <a:lstStyle/>
          <a:p>
            <a:r>
              <a:rPr lang="en-US" sz="2800" dirty="0" smtClean="0"/>
              <a:t>JINR LIT CMS group</a:t>
            </a:r>
            <a:br>
              <a:rPr lang="en-US" sz="2800" dirty="0" smtClean="0"/>
            </a:br>
            <a:r>
              <a:rPr lang="en-US" sz="2800" dirty="0" smtClean="0"/>
              <a:t>Cathode Strip Chambers (CSC) </a:t>
            </a:r>
            <a:endParaRPr lang="ru-RU" sz="2800" dirty="0"/>
          </a:p>
        </p:txBody>
      </p:sp>
      <p:pic>
        <p:nvPicPr>
          <p:cNvPr id="2052" name="Picture 4" descr="C:\Users\Николай\OneDrive\Документы\4mu-3d-black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0" y="2564903"/>
            <a:ext cx="9267829" cy="45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8" y="1"/>
            <a:ext cx="3713772" cy="2695784"/>
          </a:xfrm>
        </p:spPr>
      </p:pic>
      <p:pic>
        <p:nvPicPr>
          <p:cNvPr id="2053" name="Picture 5" descr="C:\Users\Николай\OneDrive\Документы\cs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4" y="1052736"/>
            <a:ext cx="4320480" cy="22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450" y="-99392"/>
            <a:ext cx="7355160" cy="792088"/>
          </a:xfrm>
        </p:spPr>
        <p:txBody>
          <a:bodyPr/>
          <a:lstStyle/>
          <a:p>
            <a:r>
              <a:rPr lang="en-US" sz="2400" dirty="0" smtClean="0"/>
              <a:t>JINR LIT CMS group</a:t>
            </a:r>
            <a:br>
              <a:rPr lang="en-US" sz="2400" dirty="0" smtClean="0"/>
            </a:br>
            <a:r>
              <a:rPr lang="en-US" sz="2400" dirty="0" smtClean="0"/>
              <a:t>Development of a new CSC </a:t>
            </a:r>
            <a:r>
              <a:rPr lang="en-US" sz="2400" dirty="0"/>
              <a:t>s</a:t>
            </a:r>
            <a:r>
              <a:rPr lang="en-US" sz="2400" dirty="0" smtClean="0"/>
              <a:t>egment building algorithm 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3" y="764704"/>
            <a:ext cx="5338212" cy="16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Николай\Downloads\report\home\nvoytish\report\singleMu1000GeV\RH_EfficiencyvsE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5565"/>
            <a:ext cx="4387621" cy="29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иколай\Downloads\report\home\nvoytish\report\singleMu1000GeV\dPhi_Seg_Sim_tot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41" y="2468251"/>
            <a:ext cx="4403865" cy="29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67866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Reconstruction efficiency vs </a:t>
            </a:r>
            <a:r>
              <a:rPr lang="en-US" dirty="0" err="1" smtClean="0">
                <a:solidFill>
                  <a:srgbClr val="FFFF00"/>
                </a:solidFill>
              </a:rPr>
              <a:t>pseudorapidity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141" y="5464130"/>
            <a:ext cx="450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Difference  in angles of the reconstructed  and  simulated  segments (</a:t>
            </a:r>
            <a:r>
              <a:rPr lang="en-US" dirty="0" err="1" smtClean="0">
                <a:solidFill>
                  <a:srgbClr val="FFFF00"/>
                </a:solidFill>
              </a:rPr>
              <a:t>strip_unit</a:t>
            </a:r>
            <a:r>
              <a:rPr lang="en-US" dirty="0" smtClean="0">
                <a:solidFill>
                  <a:srgbClr val="FFFF00"/>
                </a:solidFill>
              </a:rPr>
              <a:t> ~ 3mrad)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605134"/>
            <a:ext cx="313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 new CSC segment building algorithm takes into account the interaction point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9235" y="5966319"/>
            <a:ext cx="2618164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~5000 CRAB jobs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~5TB skimmed  datasets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495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TeV</a:t>
            </a:r>
            <a:r>
              <a:rPr lang="en-US" dirty="0" smtClean="0"/>
              <a:t> MC muons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6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426" y="0"/>
            <a:ext cx="7355160" cy="576064"/>
          </a:xfrm>
        </p:spPr>
        <p:txBody>
          <a:bodyPr/>
          <a:lstStyle/>
          <a:p>
            <a:r>
              <a:rPr lang="en-US" dirty="0" smtClean="0"/>
              <a:t>Baryonic Matter at </a:t>
            </a:r>
            <a:r>
              <a:rPr lang="en-US" dirty="0" err="1" smtClean="0"/>
              <a:t>Nuclotron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Picture 3" descr="C:\Users\Николай\Desktop\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516"/>
            <a:ext cx="5276975" cy="31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1187624" y="4311665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BM@N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30" y="575292"/>
            <a:ext cx="3250514" cy="249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92"/>
            <a:ext cx="3912024" cy="2834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-1188640" y="3944953"/>
            <a:ext cx="89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Calibri" pitchFamily="34" charset="0"/>
              </a:rPr>
              <a:t>184 </a:t>
            </a:r>
            <a:r>
              <a:rPr lang="el-GR" altLang="ru-RU" sz="1800" dirty="0">
                <a:latin typeface="Calibri" pitchFamily="34" charset="0"/>
              </a:rPr>
              <a:t>μ</a:t>
            </a:r>
            <a:r>
              <a:rPr lang="en-US" altLang="ru-RU" sz="1800" dirty="0">
                <a:latin typeface="Calibri" pitchFamily="34" charset="0"/>
              </a:rPr>
              <a:t>m</a:t>
            </a:r>
            <a:endParaRPr lang="el-GR" altLang="ru-RU" sz="1800" dirty="0">
              <a:latin typeface="Calibri" pitchFamily="34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586182" y="922684"/>
            <a:ext cx="1557818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dirty="0" smtClean="0">
                <a:solidFill>
                  <a:srgbClr val="FFFF00"/>
                </a:solidFill>
                <a:latin typeface="Calibri" pitchFamily="34" charset="0"/>
              </a:rPr>
              <a:t>DCH Detector Resolution</a:t>
            </a:r>
            <a:endParaRPr lang="el-GR" altLang="ru-RU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5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420077"/>
            <a:ext cx="39735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10800000">
            <a:off x="7308304" y="1245849"/>
            <a:ext cx="277878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724103" y="5805264"/>
            <a:ext cx="36004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800" dirty="0"/>
              <a:t>Momentum measurement: </a:t>
            </a:r>
          </a:p>
          <a:p>
            <a:pPr>
              <a:spcBef>
                <a:spcPct val="50000"/>
              </a:spcBef>
            </a:pPr>
            <a:r>
              <a:rPr lang="en-US" altLang="ru-RU" sz="1800" dirty="0"/>
              <a:t>8.68 GeV/c ± </a:t>
            </a:r>
            <a:r>
              <a:rPr lang="en-US" altLang="ru-RU" b="1" baseline="40000" dirty="0"/>
              <a:t>2.6%</a:t>
            </a:r>
            <a:endParaRPr lang="ru-RU" altLang="ru-RU" b="1" baseline="40000" dirty="0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7020272" y="6390180"/>
            <a:ext cx="50405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200" dirty="0"/>
              <a:t>4.3%</a:t>
            </a:r>
            <a:endParaRPr lang="ru-RU" alt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001096"/>
            <a:ext cx="273630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Fixed target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Proton and gold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1-6 GeV per nucleon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1569015"/>
            <a:ext cx="432048" cy="275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447243" y="1712310"/>
            <a:ext cx="1557818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dirty="0" smtClean="0">
                <a:solidFill>
                  <a:srgbClr val="FFFF00"/>
                </a:solidFill>
                <a:latin typeface="Calibri" pitchFamily="34" charset="0"/>
              </a:rPr>
              <a:t>DCH Detector </a:t>
            </a:r>
          </a:p>
          <a:p>
            <a:pPr algn="ctr" eaLnBrk="1" hangingPunct="1"/>
            <a:r>
              <a:rPr lang="en-US" altLang="ru-RU" sz="1800" dirty="0" smtClean="0">
                <a:solidFill>
                  <a:srgbClr val="FFFF00"/>
                </a:solidFill>
                <a:latin typeface="Calibri" pitchFamily="34" charset="0"/>
              </a:rPr>
              <a:t>Efficiency</a:t>
            </a:r>
            <a:endParaRPr lang="el-GR" altLang="ru-RU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8083690" y="2464960"/>
            <a:ext cx="277878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Eff_matched_dc1_run6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40248"/>
            <a:ext cx="2715298" cy="18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465563" y="1886875"/>
            <a:ext cx="89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Calibri" pitchFamily="34" charset="0"/>
              </a:rPr>
              <a:t>184 </a:t>
            </a:r>
            <a:r>
              <a:rPr lang="el-GR" altLang="ru-RU" sz="1800" dirty="0">
                <a:latin typeface="Calibri" pitchFamily="34" charset="0"/>
              </a:rPr>
              <a:t>μ</a:t>
            </a:r>
            <a:r>
              <a:rPr lang="en-US" altLang="ru-RU" sz="1800" dirty="0">
                <a:latin typeface="Calibri" pitchFamily="34" charset="0"/>
              </a:rPr>
              <a:t>m</a:t>
            </a:r>
            <a:endParaRPr lang="el-GR" altLang="ru-RU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50498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6594527" y="98425"/>
            <a:ext cx="227959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3200" dirty="0" smtClean="0">
                <a:solidFill>
                  <a:srgbClr val="FFFF00"/>
                </a:solidFill>
                <a:latin typeface="+mj-lt"/>
                <a:cs typeface="+mn-cs"/>
              </a:rPr>
              <a:t>NICA Project</a:t>
            </a:r>
            <a:endParaRPr lang="ru-RU" altLang="ru-RU" sz="32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107525" name="Прямоугольник 3"/>
          <p:cNvSpPr>
            <a:spLocks noChangeArrowheads="1"/>
          </p:cNvSpPr>
          <p:nvPr/>
        </p:nvSpPr>
        <p:spPr bwMode="auto">
          <a:xfrm>
            <a:off x="0" y="3544888"/>
            <a:ext cx="4684713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NICA project data amount estimation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High frequency of registered events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up to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6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К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Hz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;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  <a:cs typeface="+mn-cs"/>
              </a:rPr>
              <a:t>in Au-Au collisions at the expected energies more than 1000 charged particles per event will be produced;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  <a:cs typeface="+mn-cs"/>
              </a:rPr>
              <a:t>overall number of events – 19 billions;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overall amount of data produced per year – 30 PB and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8.4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PB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more after analysis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+mn-cs"/>
              </a:rPr>
              <a:t>. 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682625"/>
            <a:ext cx="409416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Группа 6"/>
          <p:cNvGrpSpPr>
            <a:grpSpLocks/>
          </p:cNvGrpSpPr>
          <p:nvPr/>
        </p:nvGrpSpPr>
        <p:grpSpPr bwMode="auto">
          <a:xfrm>
            <a:off x="4406960" y="3638550"/>
            <a:ext cx="4438591" cy="2979738"/>
            <a:chOff x="4568164" y="1399003"/>
            <a:chExt cx="4210637" cy="298157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 bwMode="auto">
            <a:xfrm>
              <a:off x="6510837" y="1399003"/>
              <a:ext cx="1780029" cy="1064797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48136" name="TextBox 6"/>
            <p:cNvSpPr txBox="1">
              <a:spLocks noChangeArrowheads="1"/>
            </p:cNvSpPr>
            <p:nvPr/>
          </p:nvSpPr>
          <p:spPr bwMode="auto">
            <a:xfrm>
              <a:off x="4724885" y="1548006"/>
              <a:ext cx="1807540" cy="95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1400" b="1" dirty="0" smtClean="0">
                  <a:solidFill>
                    <a:schemeClr val="bg1"/>
                  </a:solidFill>
                  <a:latin typeface="Arial" pitchFamily="34" charset="0"/>
                </a:rPr>
                <a:t>The model of a distributed computer infrastructure</a:t>
              </a:r>
              <a:endParaRPr lang="ru-RU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8137" name="TextBox 7"/>
            <p:cNvSpPr txBox="1">
              <a:spLocks noChangeArrowheads="1"/>
            </p:cNvSpPr>
            <p:nvPr/>
          </p:nvSpPr>
          <p:spPr bwMode="auto">
            <a:xfrm>
              <a:off x="4568164" y="2734288"/>
              <a:ext cx="1454711" cy="160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ru-RU" sz="1400" b="1" dirty="0" smtClean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The model for detailed investigation and estimation: </a:t>
              </a:r>
              <a:endParaRPr lang="en-US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1" hangingPunct="1">
                <a:buFont typeface="Wingdings" pitchFamily="2" charset="2"/>
                <a:buChar char=""/>
              </a:pPr>
              <a:r>
                <a:rPr lang="en-US" altLang="ru-RU" sz="1400" b="1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Tape robot, </a:t>
              </a:r>
              <a:endParaRPr lang="en-US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1" hangingPunct="1">
                <a:buFont typeface="Wingdings" pitchFamily="2" charset="2"/>
                <a:buChar char=""/>
              </a:pPr>
              <a:r>
                <a:rPr lang="en-US" altLang="ru-RU" sz="1400" b="1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Disk array, </a:t>
              </a:r>
              <a:endParaRPr lang="en-US" altLang="ru-RU" sz="14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1" hangingPunct="1">
                <a:buFont typeface="Wingdings" pitchFamily="2" charset="2"/>
                <a:buChar char=""/>
              </a:pPr>
              <a:r>
                <a:rPr lang="en-US" altLang="ru-RU" sz="1400" b="1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CPU Cluster</a:t>
              </a:r>
              <a:r>
                <a:rPr lang="en-US" altLang="ru-RU" sz="1400" dirty="0">
                  <a:solidFill>
                    <a:schemeClr val="bg1"/>
                  </a:solidFill>
                  <a:latin typeface="Arial" pitchFamily="34" charset="0"/>
                  <a:ea typeface="Droid Sans"/>
                  <a:cs typeface="Droid Sans"/>
                </a:rPr>
                <a:t>.</a:t>
              </a:r>
              <a:endParaRPr lang="en-US" altLang="ru-RU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22875" y="2558592"/>
              <a:ext cx="2755926" cy="182198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1979613" y="476250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FF00"/>
                </a:solidFill>
              </a:rPr>
              <a:t>Conclusions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49155" name="Объект 1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The concept of grid perfectly fits the LHC project, making possible tremendous amounts of data transfers and job processing.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The JINR Tier-1 site along with the Russia Tier-2 sites gives the possibility for physicists from JINR, member states to fully participate in processing and analysis of the LHC experimental data</a:t>
            </a:r>
            <a:r>
              <a:rPr lang="ru-RU" altLang="ru-RU" sz="24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US" altLang="ru-RU" sz="24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An enormous experience in building and</a:t>
            </a:r>
            <a:r>
              <a:rPr lang="ru-RU" altLang="ru-RU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altLang="ru-RU" sz="2400" b="1" dirty="0" smtClean="0">
                <a:solidFill>
                  <a:schemeClr val="bg1"/>
                </a:solidFill>
                <a:latin typeface="Candara" pitchFamily="34" charset="0"/>
              </a:rPr>
              <a:t>maintaining big data processing and storing center was obtained that can be very useful for the development of large scale projects at JINR and other member states</a:t>
            </a:r>
            <a:r>
              <a:rPr lang="ru-RU" altLang="ru-RU" sz="24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ru-RU" altLang="ru-RU" sz="2400" b="1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Font typeface="Symbol" pitchFamily="18" charset="2"/>
              <a:buChar char=""/>
            </a:pPr>
            <a:endParaRPr lang="ru-RU" alt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Thank you for your</a:t>
            </a:r>
            <a:r>
              <a:rPr lang="ru-RU" altLang="ru-RU" dirty="0" smtClean="0"/>
              <a:t> </a:t>
            </a:r>
            <a:r>
              <a:rPr lang="en-US" altLang="ru-RU" dirty="0" smtClean="0"/>
              <a:t>attention!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7355160" cy="576064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354887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b="1" dirty="0" smtClean="0"/>
              <a:t>Stepping into</a:t>
            </a:r>
            <a:r>
              <a:rPr lang="ru-RU" altLang="ru-RU" b="1" dirty="0" smtClean="0"/>
              <a:t> </a:t>
            </a:r>
            <a:r>
              <a:rPr lang="en-US" altLang="ru-RU" b="1" dirty="0"/>
              <a:t>Big </a:t>
            </a:r>
            <a:r>
              <a:rPr lang="en-US" altLang="ru-RU" b="1" dirty="0" smtClean="0"/>
              <a:t>Data era</a:t>
            </a:r>
            <a:endParaRPr lang="es-E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4071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825" y="5373688"/>
            <a:ext cx="86423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dirty="0" smtClean="0">
                <a:solidFill>
                  <a:schemeClr val="bg1"/>
                </a:solidFill>
                <a:latin typeface="+mj-lt"/>
              </a:rPr>
              <a:t>The comparison plot of the worldwide processed data shows that the amount of data that comes from the LHC fits the term of Big Data</a:t>
            </a:r>
            <a:r>
              <a:rPr lang="ru-RU" altLang="ru-RU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altLang="ru-RU" b="1" dirty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ru-RU" dirty="0" smtClean="0">
                <a:solidFill>
                  <a:schemeClr val="bg1"/>
                </a:solidFill>
                <a:latin typeface="+mj-lt"/>
              </a:rPr>
              <a:t>The expected amount of data received from LHC should become 2.5 times bigger in Run2, that will require the increase in resources and the optimization of their usage.</a:t>
            </a:r>
            <a:r>
              <a:rPr lang="ru-RU" altLang="ru-RU" sz="14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038" y="228600"/>
            <a:ext cx="903605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altLang="ru-RU" sz="3200" b="1" dirty="0">
                <a:solidFill>
                  <a:srgbClr val="FFFF00"/>
                </a:solidFill>
              </a:rPr>
              <a:t>Grid technologies - a way to success</a:t>
            </a:r>
            <a:endParaRPr lang="ru-RU" alt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18" y="1772816"/>
            <a:ext cx="44640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-30283" y="1772817"/>
            <a:ext cx="46434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31B6FD"/>
              </a:buClr>
              <a:buNone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On a festivity dedicated to receiving the Nobel Prize for discovery of Higgs boson, CERN Director professor Rolf Dieter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Heuer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directly called 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grid-technologies one of three pillars of success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(alongside with the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LHC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 accelerator and physical installations).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817" y="4869160"/>
            <a:ext cx="7822456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en-US" altLang="ru-RU" sz="2000" b="1" dirty="0">
                <a:solidFill>
                  <a:schemeClr val="bg1"/>
                </a:solidFill>
                <a:latin typeface="Candara"/>
              </a:rPr>
              <a:t>Without implementation of the grid-infrastructure on </a:t>
            </a:r>
            <a:r>
              <a:rPr lang="en-US" altLang="ru-RU" sz="2000" b="1" dirty="0" err="1">
                <a:solidFill>
                  <a:schemeClr val="bg1"/>
                </a:solidFill>
                <a:latin typeface="Candara"/>
              </a:rPr>
              <a:t>LHC</a:t>
            </a:r>
            <a:r>
              <a:rPr lang="en-US" altLang="ru-RU" sz="2000" b="1" dirty="0">
                <a:solidFill>
                  <a:schemeClr val="bg1"/>
                </a:solidFill>
                <a:latin typeface="Candara"/>
              </a:rPr>
              <a:t> it would be impossible to process and store enormous data coming from the collider and therefore to make discoveries. </a:t>
            </a:r>
            <a:endParaRPr lang="en-US" altLang="ru-RU" sz="2000" b="1" dirty="0" smtClean="0">
              <a:solidFill>
                <a:schemeClr val="bg1"/>
              </a:solidFill>
              <a:latin typeface="Candar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en-US" altLang="ru-RU" sz="1200" b="1" dirty="0">
              <a:solidFill>
                <a:schemeClr val="bg1"/>
              </a:solidFill>
              <a:latin typeface="Candar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en-US" altLang="ru-RU" sz="2000" b="1" dirty="0">
                <a:solidFill>
                  <a:schemeClr val="bg1"/>
                </a:solidFill>
                <a:latin typeface="Candara"/>
              </a:rPr>
              <a:t>Nowadays, every large-scale project will fail without using a distributed infrastructure for data processing.</a:t>
            </a:r>
          </a:p>
        </p:txBody>
      </p:sp>
    </p:spTree>
    <p:extLst>
      <p:ext uri="{BB962C8B-B14F-4D97-AF65-F5344CB8AC3E}">
        <p14:creationId xmlns:p14="http://schemas.microsoft.com/office/powerpoint/2010/main" val="6579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715375" cy="620713"/>
          </a:xfrm>
        </p:spPr>
        <p:txBody>
          <a:bodyPr lIns="45720" rIns="45720"/>
          <a:lstStyle/>
          <a:p>
            <a:pPr eaLnBrk="1" hangingPunct="1"/>
            <a:r>
              <a:rPr lang="en-US" altLang="ru-RU" sz="3200" b="1" dirty="0" err="1" smtClean="0"/>
              <a:t>LHC</a:t>
            </a:r>
            <a:r>
              <a:rPr lang="en-US" altLang="ru-RU" sz="3200" b="1" dirty="0" smtClean="0"/>
              <a:t> Computing Model</a:t>
            </a:r>
            <a:endParaRPr lang="en-GB" altLang="ru-RU" sz="32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317673" y="1957417"/>
            <a:ext cx="2826327" cy="4524315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Tier-0 (CERN):</a:t>
            </a:r>
          </a:p>
          <a:p>
            <a:pPr marL="179388" lvl="1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Data recording</a:t>
            </a:r>
          </a:p>
          <a:p>
            <a:pPr marL="179388" lvl="1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Initial data reconstruction</a:t>
            </a:r>
          </a:p>
          <a:p>
            <a:pPr marL="179388" lvl="1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Data distribution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Tier-1 (11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→</a:t>
            </a:r>
            <a:r>
              <a:rPr lang="ru-RU" b="1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Arial" charset="0"/>
              </a:rPr>
              <a:t>14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centres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):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Permanent storage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Re-processing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Analysis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Arial" charset="0"/>
              </a:rPr>
              <a:t>Simulation</a:t>
            </a:r>
          </a:p>
          <a:p>
            <a:pPr marL="179388" indent="-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Tier-2  (&gt;200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centres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):</a:t>
            </a:r>
          </a:p>
          <a:p>
            <a:pPr marL="82550" indent="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Simulation</a:t>
            </a:r>
          </a:p>
          <a:p>
            <a:pPr marL="82550" indent="968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End-user analysis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9775" y="931863"/>
            <a:ext cx="6319838" cy="5926137"/>
            <a:chOff x="-19775" y="931863"/>
            <a:chExt cx="6319838" cy="5926137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3781425" y="42195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 flipH="1">
              <a:off x="3827463" y="4219575"/>
              <a:ext cx="4603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3328988" y="6294438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857375" y="3349625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3144838" y="4857750"/>
              <a:ext cx="88900" cy="889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857375" y="3351213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3328988" y="6292850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3328988" y="6292850"/>
              <a:ext cx="88900" cy="88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19775" y="931863"/>
              <a:ext cx="6319838" cy="5926137"/>
              <a:chOff x="-15875" y="931863"/>
              <a:chExt cx="6319838" cy="592613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75" y="931863"/>
                <a:ext cx="6319838" cy="5926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23250" y="3452899"/>
                <a:ext cx="7033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dirty="0" err="1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Dubna</a:t>
                </a:r>
                <a:r>
                  <a:rPr lang="en-US" sz="8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, </a:t>
                </a:r>
                <a:r>
                  <a:rPr lang="en-US" sz="800" b="1" dirty="0" err="1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JINR</a:t>
                </a:r>
                <a:endParaRPr lang="ru-RU" sz="800" b="1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" name="Овал 4"/>
            <p:cNvSpPr/>
            <p:nvPr/>
          </p:nvSpPr>
          <p:spPr>
            <a:xfrm>
              <a:off x="1658243" y="3068960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01440" y="4310404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92196" y="3764172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69934" y="4861780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694934" y="4089520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132333" y="4570823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2604176" y="2471358"/>
              <a:ext cx="576064" cy="4916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51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42350" cy="765175"/>
          </a:xfrm>
        </p:spPr>
        <p:txBody>
          <a:bodyPr/>
          <a:lstStyle/>
          <a:p>
            <a:pPr algn="r"/>
            <a:r>
              <a:rPr lang="en-US" altLang="ru-RU" b="1" dirty="0"/>
              <a:t>Creation of CMS Tier1 in </a:t>
            </a:r>
            <a:r>
              <a:rPr lang="en-US" altLang="ru-RU" b="1" dirty="0" err="1"/>
              <a:t>JINR</a:t>
            </a:r>
            <a:endParaRPr lang="en-US" alt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27684" name="Rectangle 3"/>
          <p:cNvSpPr txBox="1">
            <a:spLocks noChangeArrowheads="1"/>
          </p:cNvSpPr>
          <p:nvPr/>
        </p:nvSpPr>
        <p:spPr bwMode="auto">
          <a:xfrm>
            <a:off x="0" y="1412776"/>
            <a:ext cx="45734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ru-RU" sz="1800" dirty="0"/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Engineering infrastructure (a system of uninterrupted power supply, climate - control);</a:t>
            </a:r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High-speed reliable network infrastructure with a dedicated reserved data link to CERN (</a:t>
            </a:r>
            <a:r>
              <a:rPr lang="en-US" altLang="ru-RU" sz="2000" dirty="0" err="1">
                <a:solidFill>
                  <a:schemeClr val="bg1"/>
                </a:solidFill>
              </a:rPr>
              <a:t>LHCOPN</a:t>
            </a:r>
            <a:r>
              <a:rPr lang="en-US" altLang="ru-RU" sz="2000" dirty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Computing system and storage system on the basis of disk arrays and tape libraries of high capacity;</a:t>
            </a:r>
          </a:p>
          <a:p>
            <a:pPr>
              <a:lnSpc>
                <a:spcPct val="80000"/>
              </a:lnSpc>
              <a:buClr>
                <a:srgbClr val="00CC00"/>
              </a:buClr>
              <a:buSzPct val="135000"/>
              <a:buFont typeface="Wingdings" pitchFamily="2" charset="2"/>
              <a:buChar char="Ø"/>
            </a:pPr>
            <a:r>
              <a:rPr lang="en-US" altLang="ru-RU" sz="2000" dirty="0">
                <a:solidFill>
                  <a:schemeClr val="bg1"/>
                </a:solidFill>
              </a:rPr>
              <a:t>100% reliability and availability.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81" y="4797152"/>
            <a:ext cx="468052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65" y="1749684"/>
            <a:ext cx="4392488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8533"/>
            <a:ext cx="4040053" cy="184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8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7F7BC9A-9732-45B6-B20D-8C34EFEF0438}" type="slidenum">
              <a:rPr lang="ru-RU" altLang="ru-RU" sz="1200" smtClean="0">
                <a:solidFill>
                  <a:schemeClr val="tx2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</a:t>
            </a:fld>
            <a:r>
              <a:rPr lang="en-US" altLang="ru-RU" sz="1200" smtClean="0">
                <a:solidFill>
                  <a:schemeClr val="tx2"/>
                </a:solidFill>
                <a:latin typeface="Times New Roman" pitchFamily="18" charset="0"/>
              </a:rPr>
              <a:t>/98</a:t>
            </a:r>
            <a:endParaRPr lang="ru-RU" altLang="ru-RU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82000" cy="762000"/>
          </a:xfrm>
        </p:spPr>
        <p:txBody>
          <a:bodyPr/>
          <a:lstStyle/>
          <a:p>
            <a:pPr algn="r" eaLnBrk="1" hangingPunct="1"/>
            <a:r>
              <a:rPr lang="en-US" altLang="ru-RU" smtClean="0"/>
              <a:t>JINR  Tier-1 Connectivity Scheme</a:t>
            </a:r>
            <a:endParaRPr lang="ru-RU" altLang="ru-RU" smtClean="0"/>
          </a:p>
        </p:txBody>
      </p:sp>
      <p:pic>
        <p:nvPicPr>
          <p:cNvPr id="24580" name="Picture 5" descr="koren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4500"/>
            <a:ext cx="83820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192088" y="130175"/>
            <a:ext cx="8959810" cy="6656388"/>
            <a:chOff x="192995" y="129798"/>
            <a:chExt cx="8958994" cy="6657409"/>
          </a:xfrm>
        </p:grpSpPr>
        <p:pic>
          <p:nvPicPr>
            <p:cNvPr id="28677" name="Рисунок 35" descr="IMG_6425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" r="7625"/>
            <a:stretch>
              <a:fillRect/>
            </a:stretch>
          </p:blipFill>
          <p:spPr bwMode="auto">
            <a:xfrm>
              <a:off x="3658210" y="4160636"/>
              <a:ext cx="3196066" cy="262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Рисунок 36" descr="IMG_6442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3" t="-1057" r="23994"/>
            <a:stretch>
              <a:fillRect/>
            </a:stretch>
          </p:blipFill>
          <p:spPr bwMode="auto">
            <a:xfrm>
              <a:off x="6886995" y="3520359"/>
              <a:ext cx="2184260" cy="3266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Рисунок 37" descr="IMG_6479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1802"/>
              <a:ext cx="2245958" cy="337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Рисунок 38" descr="IMG_6395c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363" y="2023780"/>
              <a:ext cx="2225626" cy="149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Рисунок 41" descr="IMG_6387c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263" y="137552"/>
              <a:ext cx="1973267" cy="187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Прямоугольник 42"/>
            <p:cNvSpPr>
              <a:spLocks noChangeArrowheads="1"/>
            </p:cNvSpPr>
            <p:nvPr/>
          </p:nvSpPr>
          <p:spPr bwMode="auto">
            <a:xfrm>
              <a:off x="4191586" y="5074753"/>
              <a:ext cx="1436994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smtClean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Tape Robot</a:t>
              </a:r>
              <a:endParaRPr lang="ru-RU" alt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3" name="Прямоугольник 43"/>
            <p:cNvSpPr>
              <a:spLocks noChangeArrowheads="1"/>
            </p:cNvSpPr>
            <p:nvPr/>
          </p:nvSpPr>
          <p:spPr bwMode="auto">
            <a:xfrm>
              <a:off x="6952751" y="2753017"/>
              <a:ext cx="1902912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800" b="1" dirty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Cooling system</a:t>
              </a:r>
            </a:p>
          </p:txBody>
        </p:sp>
        <p:sp>
          <p:nvSpPr>
            <p:cNvPr id="28684" name="Прямоугольник 44"/>
            <p:cNvSpPr>
              <a:spLocks noChangeArrowheads="1"/>
            </p:cNvSpPr>
            <p:nvPr/>
          </p:nvSpPr>
          <p:spPr bwMode="auto">
            <a:xfrm>
              <a:off x="6942189" y="5087087"/>
              <a:ext cx="2209799" cy="92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800" b="1" dirty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Uninterrupted power 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800" b="1" dirty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supply</a:t>
              </a:r>
            </a:p>
          </p:txBody>
        </p:sp>
        <p:pic>
          <p:nvPicPr>
            <p:cNvPr id="28685" name="Рисунок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6"/>
            <a:stretch>
              <a:fillRect/>
            </a:stretch>
          </p:blipFill>
          <p:spPr bwMode="auto">
            <a:xfrm>
              <a:off x="192995" y="4160636"/>
              <a:ext cx="3393288" cy="262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Прямоугольник 42"/>
            <p:cNvSpPr>
              <a:spLocks noChangeArrowheads="1"/>
            </p:cNvSpPr>
            <p:nvPr/>
          </p:nvSpPr>
          <p:spPr bwMode="auto">
            <a:xfrm>
              <a:off x="1372318" y="4943778"/>
              <a:ext cx="1466934" cy="64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smtClean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Computing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smtClean="0">
                  <a:solidFill>
                    <a:srgbClr val="FFFF00"/>
                  </a:solidFill>
                  <a:latin typeface="Arial" pitchFamily="34" charset="0"/>
                  <a:ea typeface="Droid Sans"/>
                  <a:cs typeface="Droid Sans"/>
                </a:rPr>
                <a:t>elements</a:t>
              </a:r>
              <a:endParaRPr lang="ru-RU" alt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92995" y="129798"/>
              <a:ext cx="5098585" cy="46173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Components of the Tier1 </a:t>
              </a:r>
            </a:p>
          </p:txBody>
        </p:sp>
      </p:grpSp>
      <p:pic>
        <p:nvPicPr>
          <p:cNvPr id="28675" name="Picture 2" descr="C:\Users\kerenkov\Documents\photos\ЛИТ\IMG_6446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74738"/>
            <a:ext cx="44211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1651000"/>
            <a:ext cx="8439325" cy="386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E253E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5536" y="1651000"/>
            <a:ext cx="3384376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ru-RU" b="1" dirty="0" smtClean="0">
                <a:solidFill>
                  <a:srgbClr val="C00000"/>
                </a:solidFill>
              </a:rPr>
              <a:t>36</a:t>
            </a:r>
            <a:r>
              <a:rPr lang="en-US" altLang="ru-RU" b="1" dirty="0" smtClean="0">
                <a:solidFill>
                  <a:srgbClr val="C00000"/>
                </a:solidFill>
              </a:rPr>
              <a:t>00 </a:t>
            </a:r>
            <a:r>
              <a:rPr lang="en-US" altLang="ru-RU" b="1" dirty="0" smtClean="0">
                <a:solidFill>
                  <a:srgbClr val="C00000"/>
                </a:solidFill>
              </a:rPr>
              <a:t>cores (~ </a:t>
            </a:r>
            <a:r>
              <a:rPr lang="en-US" altLang="ru-RU" b="1" dirty="0" smtClean="0">
                <a:solidFill>
                  <a:srgbClr val="C00000"/>
                </a:solidFill>
              </a:rPr>
              <a:t>45 </a:t>
            </a:r>
            <a:r>
              <a:rPr lang="en-US" altLang="ru-RU" b="1" dirty="0" smtClean="0">
                <a:solidFill>
                  <a:srgbClr val="C00000"/>
                </a:solidFill>
              </a:rPr>
              <a:t>kHS06)</a:t>
            </a:r>
          </a:p>
          <a:p>
            <a:pPr lvl="1">
              <a:defRPr/>
            </a:pPr>
            <a:r>
              <a:rPr lang="en-US" altLang="ru-RU" b="1" dirty="0" smtClean="0">
                <a:solidFill>
                  <a:srgbClr val="C00000"/>
                </a:solidFill>
              </a:rPr>
              <a:t>5 </a:t>
            </a:r>
            <a:r>
              <a:rPr lang="en-US" altLang="ru-RU" b="1" dirty="0" err="1">
                <a:solidFill>
                  <a:srgbClr val="C00000"/>
                </a:solidFill>
              </a:rPr>
              <a:t>PB</a:t>
            </a:r>
            <a:r>
              <a:rPr lang="en-US" altLang="ru-RU" b="1" dirty="0">
                <a:solidFill>
                  <a:srgbClr val="C00000"/>
                </a:solidFill>
              </a:rPr>
              <a:t> </a:t>
            </a:r>
            <a:r>
              <a:rPr lang="en-US" altLang="ru-RU" b="1" dirty="0" smtClean="0">
                <a:solidFill>
                  <a:srgbClr val="C00000"/>
                </a:solidFill>
              </a:rPr>
              <a:t>tapes </a:t>
            </a:r>
            <a:r>
              <a:rPr lang="en-US" altLang="ru-RU" b="1" dirty="0">
                <a:solidFill>
                  <a:srgbClr val="C00000"/>
                </a:solidFill>
              </a:rPr>
              <a:t>(IBM </a:t>
            </a:r>
            <a:r>
              <a:rPr lang="ru-RU" altLang="ru-RU" b="1" dirty="0">
                <a:solidFill>
                  <a:srgbClr val="C00000"/>
                </a:solidFill>
              </a:rPr>
              <a:t>TS3500</a:t>
            </a:r>
            <a:r>
              <a:rPr lang="en-US" altLang="ru-RU" b="1" dirty="0">
                <a:solidFill>
                  <a:srgbClr val="C00000"/>
                </a:solidFill>
              </a:rPr>
              <a:t>)</a:t>
            </a:r>
          </a:p>
          <a:p>
            <a:pPr lvl="1">
              <a:defRPr/>
            </a:pPr>
            <a:r>
              <a:rPr lang="en-US" altLang="ru-RU" b="1" dirty="0">
                <a:solidFill>
                  <a:srgbClr val="C00000"/>
                </a:solidFill>
              </a:rPr>
              <a:t>2,4 </a:t>
            </a:r>
            <a:r>
              <a:rPr lang="en-US" altLang="ru-RU" b="1" dirty="0" err="1">
                <a:solidFill>
                  <a:srgbClr val="C00000"/>
                </a:solidFill>
              </a:rPr>
              <a:t>PB</a:t>
            </a:r>
            <a:r>
              <a:rPr lang="en-US" altLang="ru-RU" b="1" dirty="0">
                <a:solidFill>
                  <a:srgbClr val="C00000"/>
                </a:solidFill>
              </a:rPr>
              <a:t> </a:t>
            </a:r>
            <a:r>
              <a:rPr lang="en-US" altLang="ru-RU" b="1" dirty="0" smtClean="0">
                <a:solidFill>
                  <a:srgbClr val="C00000"/>
                </a:solidFill>
              </a:rPr>
              <a:t>disk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652120" y="2924944"/>
            <a:ext cx="2200002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b="1" dirty="0" smtClean="0">
                <a:solidFill>
                  <a:schemeClr val="bg1"/>
                </a:solidFill>
              </a:rPr>
              <a:t>Annual increase </a:t>
            </a:r>
            <a:endParaRPr lang="en-US" altLang="ru-RU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11,5 </a:t>
            </a:r>
            <a:r>
              <a:rPr lang="en-US" altLang="ru-RU" b="1" dirty="0" err="1">
                <a:solidFill>
                  <a:schemeClr val="bg1"/>
                </a:solidFill>
              </a:rPr>
              <a:t>kHS</a:t>
            </a:r>
            <a:r>
              <a:rPr lang="ru-RU" altLang="ru-RU" b="1" dirty="0">
                <a:solidFill>
                  <a:schemeClr val="bg1"/>
                </a:solidFill>
              </a:rPr>
              <a:t>06 </a:t>
            </a:r>
            <a:endParaRPr lang="en-US" altLang="ru-RU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ru-RU" b="1" dirty="0">
                <a:solidFill>
                  <a:schemeClr val="bg1"/>
                </a:solidFill>
              </a:rPr>
              <a:t>1,6 </a:t>
            </a:r>
            <a:r>
              <a:rPr lang="en-US" altLang="ru-RU" b="1" dirty="0" err="1">
                <a:solidFill>
                  <a:schemeClr val="bg1"/>
                </a:solidFill>
              </a:rPr>
              <a:t>PB</a:t>
            </a:r>
            <a:r>
              <a:rPr lang="en-US" altLang="ru-RU" b="1" dirty="0">
                <a:solidFill>
                  <a:schemeClr val="bg1"/>
                </a:solidFill>
              </a:rPr>
              <a:t> </a:t>
            </a:r>
            <a:r>
              <a:rPr lang="en-US" altLang="ru-RU" b="1" dirty="0" smtClean="0">
                <a:solidFill>
                  <a:schemeClr val="bg1"/>
                </a:solidFill>
              </a:rPr>
              <a:t>tapes</a:t>
            </a:r>
            <a:endParaRPr lang="en-US" altLang="ru-RU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altLang="ru-RU" b="1" dirty="0">
                <a:solidFill>
                  <a:schemeClr val="bg1"/>
                </a:solidFill>
              </a:rPr>
              <a:t>0,9 </a:t>
            </a:r>
            <a:r>
              <a:rPr lang="en-US" altLang="ru-RU" b="1" dirty="0" err="1">
                <a:solidFill>
                  <a:schemeClr val="bg1"/>
                </a:solidFill>
              </a:rPr>
              <a:t>PB</a:t>
            </a:r>
            <a:r>
              <a:rPr lang="en-US" altLang="ru-RU" b="1" dirty="0">
                <a:solidFill>
                  <a:schemeClr val="bg1"/>
                </a:solidFill>
              </a:rPr>
              <a:t> </a:t>
            </a:r>
            <a:r>
              <a:rPr lang="en-US" altLang="ru-RU" b="1" dirty="0" smtClean="0">
                <a:solidFill>
                  <a:schemeClr val="bg1"/>
                </a:solidFill>
              </a:rPr>
              <a:t>disk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81263" y="447055"/>
            <a:ext cx="5099049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Current configuration and plans</a:t>
            </a:r>
          </a:p>
        </p:txBody>
      </p:sp>
    </p:spTree>
    <p:extLst>
      <p:ext uri="{BB962C8B-B14F-4D97-AF65-F5344CB8AC3E}">
        <p14:creationId xmlns:p14="http://schemas.microsoft.com/office/powerpoint/2010/main" val="6948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354887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JINR Tier-1 monitoring system</a:t>
            </a:r>
            <a:endParaRPr lang="ru-RU" dirty="0"/>
          </a:p>
        </p:txBody>
      </p:sp>
      <p:pic>
        <p:nvPicPr>
          <p:cNvPr id="450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3500438"/>
            <a:ext cx="4116387" cy="1008062"/>
          </a:xfrm>
        </p:spPr>
      </p:pic>
      <p:pic>
        <p:nvPicPr>
          <p:cNvPr id="45060" name="Picture 2" descr="C:\Users\Miramir\Desktop\Сним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17671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C:\Users\Miramir\Desktop\Снимок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8813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8" y="1957388"/>
            <a:ext cx="4284662" cy="46351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JINR Tier-1 monitoring system provides real-time information about: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w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ork nodes;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  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d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isk servers</a:t>
            </a: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;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 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>
                <a:solidFill>
                  <a:schemeClr val="bg1"/>
                </a:solidFill>
                <a:latin typeface="Candara"/>
                <a:cs typeface="+mn-cs"/>
              </a:rPr>
              <a:t>n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etwork equipment;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uninterruptible power supply elements;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cooling system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.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It also can be used for creating network maps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and network equipment load maps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,  </a:t>
            </a:r>
            <a:r>
              <a:rPr lang="en-US" sz="1900" b="1" dirty="0" smtClean="0">
                <a:solidFill>
                  <a:schemeClr val="bg1"/>
                </a:solidFill>
                <a:latin typeface="Candara"/>
                <a:cs typeface="+mn-cs"/>
              </a:rPr>
              <a:t>for drawing state tables and different plots</a:t>
            </a:r>
            <a:r>
              <a:rPr lang="ru-RU" sz="1900" b="1" dirty="0" smtClean="0">
                <a:solidFill>
                  <a:schemeClr val="bg1"/>
                </a:solidFill>
                <a:latin typeface="Candara"/>
                <a:cs typeface="+mn-cs"/>
              </a:rPr>
              <a:t>. </a:t>
            </a:r>
            <a:endParaRPr lang="ru-RU" sz="1900" b="1" dirty="0">
              <a:solidFill>
                <a:schemeClr val="bg1"/>
              </a:solidFill>
              <a:latin typeface="Candara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5063" name="Picture 4" descr="C:\Users\Miramir\Desktop\Сним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767263"/>
            <a:ext cx="24844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JINR</a:t>
            </a:r>
            <a:r>
              <a:rPr lang="en-US" dirty="0" smtClean="0"/>
              <a:t> Tier’s Dashboard</a:t>
            </a:r>
            <a:endParaRPr lang="ru-RU" dirty="0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6480610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15818" b="4424"/>
          <a:stretch/>
        </p:blipFill>
        <p:spPr bwMode="auto">
          <a:xfrm>
            <a:off x="131050" y="4149079"/>
            <a:ext cx="4445336" cy="250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r="16098" b="5272"/>
          <a:stretch/>
        </p:blipFill>
        <p:spPr bwMode="auto">
          <a:xfrm>
            <a:off x="4583432" y="4108989"/>
            <a:ext cx="4525639" cy="258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508171-41B7-4922-A65E-723FBB8EA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27290</TotalTime>
  <Words>799</Words>
  <Application>Microsoft Office PowerPoint</Application>
  <PresentationFormat>Экран (4:3)</PresentationFormat>
  <Paragraphs>119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Презентация2</vt:lpstr>
      <vt:lpstr>Grid technologies for large-scale projects</vt:lpstr>
      <vt:lpstr>Презентация PowerPoint</vt:lpstr>
      <vt:lpstr>LHC Computing Model</vt:lpstr>
      <vt:lpstr>Creation of CMS Tier1 in JINR</vt:lpstr>
      <vt:lpstr>JINR  Tier-1 Connectivity Scheme</vt:lpstr>
      <vt:lpstr>Презентация PowerPoint</vt:lpstr>
      <vt:lpstr>Презентация PowerPoint</vt:lpstr>
      <vt:lpstr>JINR Tier-1 monitoring system</vt:lpstr>
      <vt:lpstr>JINR Tier’s Dashboard</vt:lpstr>
      <vt:lpstr>Usage of Tier1 centers by the CMS experiment   (last month)  </vt:lpstr>
      <vt:lpstr>JINR LIT CMS group Cathode Strip Chambers (CSC) </vt:lpstr>
      <vt:lpstr>JINR LIT CMS group Development of a new CSC segment building algorithm </vt:lpstr>
      <vt:lpstr>Baryonic Matter at Nuclotron </vt:lpstr>
      <vt:lpstr>Презентация PowerPoint</vt:lpstr>
      <vt:lpstr>Презентация PowerPoint</vt:lpstr>
      <vt:lpstr>Thank you for your attention!</vt:lpstr>
      <vt:lpstr>Back-up slides</vt:lpstr>
      <vt:lpstr>Stepping into Big Data 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Николай Войтишин</cp:lastModifiedBy>
  <cp:revision>155</cp:revision>
  <dcterms:created xsi:type="dcterms:W3CDTF">2015-03-22T06:29:21Z</dcterms:created>
  <dcterms:modified xsi:type="dcterms:W3CDTF">2016-06-06T07:30:08Z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TC024835759991</vt:lpwstr>
  </property>
</Properties>
</file>