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80" r:id="rId3"/>
    <p:sldId id="279" r:id="rId4"/>
    <p:sldId id="278" r:id="rId5"/>
    <p:sldId id="260" r:id="rId6"/>
    <p:sldId id="259" r:id="rId7"/>
    <p:sldId id="261" r:id="rId8"/>
    <p:sldId id="274" r:id="rId9"/>
    <p:sldId id="263" r:id="rId10"/>
    <p:sldId id="269" r:id="rId11"/>
    <p:sldId id="264" r:id="rId12"/>
    <p:sldId id="265" r:id="rId13"/>
    <p:sldId id="275" r:id="rId14"/>
    <p:sldId id="266" r:id="rId15"/>
    <p:sldId id="268" r:id="rId16"/>
    <p:sldId id="267" r:id="rId17"/>
    <p:sldId id="281" r:id="rId18"/>
    <p:sldId id="282" r:id="rId19"/>
    <p:sldId id="284" r:id="rId20"/>
    <p:sldId id="288" r:id="rId21"/>
    <p:sldId id="285" r:id="rId22"/>
    <p:sldId id="286" r:id="rId23"/>
    <p:sldId id="270" r:id="rId24"/>
    <p:sldId id="277" r:id="rId25"/>
    <p:sldId id="272" r:id="rId26"/>
    <p:sldId id="257" r:id="rId27"/>
    <p:sldId id="262" r:id="rId28"/>
    <p:sldId id="273" r:id="rId2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/>
    <p:restoredTop sz="94599"/>
  </p:normalViewPr>
  <p:slideViewPr>
    <p:cSldViewPr snapToGrid="0" snapToObjects="1">
      <p:cViewPr>
        <p:scale>
          <a:sx n="103" d="100"/>
          <a:sy n="103" d="100"/>
        </p:scale>
        <p:origin x="976" y="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4F75135-621C-48D4-88C1-7D4DB8FB4695}" type="datetimeFigureOut">
              <a:rPr lang="ru-RU"/>
              <a:pPr>
                <a:defRPr/>
              </a:pPr>
              <a:t>06.06.16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910870D-2C8A-4476-B5D3-1CB783229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792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10870D-2C8A-4476-B5D3-1CB783229C5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811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C0B278-BE82-45D2-AB44-D5E33C39E5F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AB79E-4587-134A-8860-BE8CE9D4E713}" type="datetime1">
              <a:rPr lang="ru-RU" smtClean="0"/>
              <a:t>06.06.16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F68B-3276-4AEB-B1B7-822EB66E5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2F638-E6C1-8A47-AE41-BE1CB9C167F8}" type="datetime1">
              <a:rPr lang="ru-RU" smtClean="0"/>
              <a:t>06.06.16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B06BC-0A06-41A4-A837-997A87E2F4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93E14-7693-E343-885C-E3DA60A284E0}" type="datetime1">
              <a:rPr lang="ru-RU" smtClean="0"/>
              <a:t>06.06.16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74F40-D449-4420-9B62-0929CC084D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A5FDE-3DB0-8D44-B4E3-9A9B4B664235}" type="datetime1">
              <a:rPr lang="ru-RU" smtClean="0"/>
              <a:t>06.06.16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9C0DF-C1D3-408D-8A54-2AFB4ABB4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77E63-7DD9-D046-A8C5-CA9AAB718A4C}" type="datetime1">
              <a:rPr lang="ru-RU" smtClean="0"/>
              <a:t>06.06.16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4A20C-BA5B-4AA6-B5C4-2064BA900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15885-BA8A-534F-957F-4D0A38DB335E}" type="datetime1">
              <a:rPr lang="ru-RU" smtClean="0"/>
              <a:t>06.06.16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B4C97-DC82-4591-81A6-AE1FE3206C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7A71D-DACA-2846-9EED-F4A4FC38EDD5}" type="datetime1">
              <a:rPr lang="ru-RU" smtClean="0"/>
              <a:t>06.06.16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142C9-01E1-4F36-94BB-F6FFFBF0E6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9E2AC-E29D-9346-9CD7-0F738651617E}" type="datetime1">
              <a:rPr lang="ru-RU" smtClean="0"/>
              <a:t>06.06.16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C4468-014F-49EB-B7B9-6E88C5E20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04594-C2E5-794A-A184-0265F8DEC44D}" type="datetime1">
              <a:rPr lang="ru-RU" smtClean="0"/>
              <a:t>06.06.16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726EE-00C1-40E4-8C3F-5DECC0857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D14D7-474E-DD4C-AAE9-89BCFAFF1BE9}" type="datetime1">
              <a:rPr lang="ru-RU" smtClean="0"/>
              <a:t>06.06.16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538B4-D5CE-47CD-BFA9-185B841C3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EA88F-BD4D-EF4F-9617-864F6D34BF79}" type="datetime1">
              <a:rPr lang="ru-RU" smtClean="0"/>
              <a:t>06.06.16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DE6F6-A7C3-497D-AF07-EAC87AE92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6C2E25-BB87-8D4A-AEB9-A2D6E363ACC5}" type="datetime1">
              <a:rPr lang="ru-RU" smtClean="0"/>
              <a:t>06.06.16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A6294E-329B-4A46-9361-4FF1FA58A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wmf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3.wmf"/><Relationship Id="rId6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ctrTitle"/>
              </p:nvPr>
            </p:nvSpPr>
            <p:spPr>
              <a:xfrm>
                <a:off x="240056" y="271848"/>
                <a:ext cx="11815762" cy="4028303"/>
              </a:xfrm>
            </p:spPr>
            <p:txBody>
              <a:bodyPr>
                <a:normAutofit/>
              </a:bodyPr>
              <a:lstStyle/>
              <a:p>
                <a:r>
                  <a:rPr lang="en-US" sz="5400" dirty="0" smtClean="0">
                    <a:latin typeface="Times New Roman" pitchFamily="18" charset="0"/>
                    <a:cs typeface="Times New Roman" pitchFamily="18" charset="0"/>
                  </a:rPr>
                  <a:t>Reconstruction of charged particles trajectories in multi-wire proportional chambers at the BM@N experiment</a:t>
                </a:r>
                <a:r>
                  <a:rPr lang="ru-RU" sz="5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on real data </a:t>
                </a:r>
                <a:r>
                  <a:rPr lang="en-US" sz="5400" dirty="0" smtClean="0">
                    <a:latin typeface="Times New Roman" pitchFamily="18" charset="0"/>
                    <a:cs typeface="Times New Roman" pitchFamily="18" charset="0"/>
                  </a:rPr>
                  <a:t>and</a:t>
                </a:r>
                <a:r>
                  <a:rPr lang="ru-RU" sz="5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smtClean="0">
                    <a:latin typeface="Times New Roman" pitchFamily="18" charset="0"/>
                    <a:cs typeface="Times New Roman" pitchFamily="18" charset="0"/>
                  </a:rPr>
                  <a:t>search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 smtClean="0">
                            <a:latin typeface="Cambria Math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5400" dirty="0">
                            <a:latin typeface="Times New Roman" pitchFamily="18" charset="0"/>
                            <a:cs typeface="Times New Roman" pitchFamily="18" charset="0"/>
                          </a:rPr>
                          <m:t>Λ</m:t>
                        </m:r>
                      </m:e>
                      <m:sup>
                        <m:r>
                          <a:rPr lang="ru-RU" sz="5400" b="0" i="1" smtClean="0">
                            <a:latin typeface="Cambria Math" charset="0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5400" dirty="0" smtClean="0"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hyperons on simulated data</a:t>
                </a:r>
                <a:endParaRPr lang="ru-RU" sz="54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40056" y="271848"/>
                <a:ext cx="11815762" cy="4028303"/>
              </a:xfrm>
              <a:blipFill rotWithShape="0">
                <a:blip r:embed="rId2"/>
                <a:stretch>
                  <a:fillRect t="-1818" r="-516" b="-9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18392" y="4957762"/>
            <a:ext cx="4848475" cy="1655763"/>
          </a:xfrm>
        </p:spPr>
        <p:txBody>
          <a:bodyPr>
            <a:normAutofit/>
          </a:bodyPr>
          <a:lstStyle/>
          <a:p>
            <a:pPr algn="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Vasilisa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Lenivenko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Vladimir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Palichik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LHEP,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JINR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5026282" y="6243638"/>
            <a:ext cx="226802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Alushta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June 2016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294438"/>
            <a:ext cx="2743200" cy="365125"/>
          </a:xfrm>
        </p:spPr>
        <p:txBody>
          <a:bodyPr/>
          <a:lstStyle/>
          <a:p>
            <a:pPr>
              <a:defRPr/>
            </a:pPr>
            <a:fld id="{348127B5-D72B-4590-84A7-88308E239FF3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9" name="Заголовок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5073" y="100431"/>
            <a:ext cx="11478126" cy="675073"/>
          </a:xfrm>
          <a:prstGeom prst="rect">
            <a:avLst/>
          </a:prstGeom>
          <a:blipFill rotWithShape="0">
            <a:blip r:embed="rId2"/>
            <a:stretch>
              <a:fillRect b="-901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noFill/>
                <a:latin typeface="+mn-lt"/>
                <a:cs typeface="+mn-cs"/>
              </a:rPr>
              <a:t> </a:t>
            </a:r>
          </a:p>
        </p:txBody>
      </p:sp>
      <p:pic>
        <p:nvPicPr>
          <p:cNvPr id="26627" name="Изображение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8" y="642938"/>
            <a:ext cx="55975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Изображение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5650" y="846138"/>
            <a:ext cx="5737225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Изображение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900" y="3833813"/>
            <a:ext cx="551497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Изображение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4875" y="3881438"/>
            <a:ext cx="5553075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1865313" y="-23813"/>
            <a:ext cx="8277225" cy="1022351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MWPC detector system alignment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0" y="901700"/>
            <a:ext cx="12192000" cy="59563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Carbon Run3 geometry</a:t>
            </a:r>
          </a:p>
          <a:p>
            <a:pPr marL="0" indent="0" algn="ctr">
              <a:buFont typeface="Arial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Z_Ch1= -150 cm; Z_Ch2 = 453 cm; Z_Ch3 = 486 cm;</a:t>
            </a:r>
          </a:p>
          <a:p>
            <a:pPr marL="0" indent="0" algn="ctr">
              <a:buFont typeface="Arial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Alignment was done with data without magnetic field (B=0):</a:t>
            </a:r>
          </a:p>
          <a:p>
            <a:pPr marL="0" indent="0" algn="ctr">
              <a:buFont typeface="Arial" charset="0"/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Beam before target is oriented along Z-axis. </a:t>
            </a:r>
          </a:p>
          <a:p>
            <a:pPr marL="0" indent="0" algn="ctr">
              <a:buFont typeface="Arial" charset="0"/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After target charged particles are located around zero on Y-coordinate and there extrapolation  to Z=0 on X-coordinate must be matched with beam (X=0).</a:t>
            </a:r>
          </a:p>
          <a:p>
            <a:pPr marL="0" indent="0">
              <a:buFont typeface="Arial" charset="0"/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Font typeface="Arial" charset="0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48800" y="6454775"/>
            <a:ext cx="2743200" cy="365125"/>
          </a:xfrm>
        </p:spPr>
        <p:txBody>
          <a:bodyPr/>
          <a:lstStyle/>
          <a:p>
            <a:pPr>
              <a:defRPr/>
            </a:pPr>
            <a:fld id="{FF1543FA-6345-4B92-986D-146DCAAF34C6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23556" name="Изображение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8913" y="3775075"/>
            <a:ext cx="6611937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Изображени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76650"/>
            <a:ext cx="57023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0"/>
            <a:ext cx="10476818" cy="842211"/>
          </a:xfrm>
          <a:blipFill rotWithShape="0">
            <a:blip r:embed="rId2"/>
            <a:stretch>
              <a:fillRect l="-2386" t="-15217" b="-24638"/>
            </a:stretch>
          </a:blip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96400" y="6308725"/>
            <a:ext cx="2743200" cy="365125"/>
          </a:xfrm>
        </p:spPr>
        <p:txBody>
          <a:bodyPr/>
          <a:lstStyle/>
          <a:p>
            <a:pPr>
              <a:defRPr/>
            </a:pPr>
            <a:fld id="{60771C28-EAE7-4A6C-8461-EA037234FFC0}" type="slidenum">
              <a:rPr lang="ru-RU"/>
              <a:pPr>
                <a:defRPr/>
              </a:pPr>
              <a:t>12</a:t>
            </a:fld>
            <a:endParaRPr lang="ru-RU"/>
          </a:p>
        </p:txBody>
      </p:sp>
      <p:pic>
        <p:nvPicPr>
          <p:cNvPr id="27651" name="Изображение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0" y="719138"/>
            <a:ext cx="5153025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Изображение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275" y="3540125"/>
            <a:ext cx="54800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Изображение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3741738"/>
            <a:ext cx="51943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40E68-5C82-4307-8C3D-99F006E67CC9}" type="slidenum">
              <a:rPr lang="ru-RU"/>
              <a:pPr>
                <a:defRPr/>
              </a:pPr>
              <a:t>13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38200" y="88900"/>
            <a:ext cx="10515600" cy="5603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MWPCs efficiencies (deuteron Run2)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TextBox 8"/>
          <p:cNvSpPr txBox="1">
            <a:spLocks noChangeArrowheads="1"/>
          </p:cNvSpPr>
          <p:nvPr/>
        </p:nvSpPr>
        <p:spPr bwMode="auto">
          <a:xfrm>
            <a:off x="9066213" y="5102225"/>
            <a:ext cx="24907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Noisy layers: V+, U-, V-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TextBox 10"/>
          <p:cNvSpPr txBox="1">
            <a:spLocks noChangeArrowheads="1"/>
          </p:cNvSpPr>
          <p:nvPr/>
        </p:nvSpPr>
        <p:spPr bwMode="auto">
          <a:xfrm>
            <a:off x="1808163" y="4956175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After magnet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7" name="Объект 1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98838" y="3584575"/>
            <a:ext cx="5667375" cy="3297238"/>
          </a:xfrm>
        </p:spPr>
      </p:pic>
      <p:pic>
        <p:nvPicPr>
          <p:cNvPr id="28678" name="Изображение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450" y="590550"/>
            <a:ext cx="5097463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Изображение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3175" y="630238"/>
            <a:ext cx="5253038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Box 15"/>
          <p:cNvSpPr txBox="1">
            <a:spLocks noChangeArrowheads="1"/>
          </p:cNvSpPr>
          <p:nvPr/>
        </p:nvSpPr>
        <p:spPr bwMode="auto">
          <a:xfrm>
            <a:off x="2835275" y="2576513"/>
            <a:ext cx="2333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Eff per Ch(4/6) = 96.5 %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1" name="TextBox 16"/>
          <p:cNvSpPr txBox="1">
            <a:spLocks noChangeArrowheads="1"/>
          </p:cNvSpPr>
          <p:nvPr/>
        </p:nvSpPr>
        <p:spPr bwMode="auto">
          <a:xfrm>
            <a:off x="8718550" y="2676525"/>
            <a:ext cx="22336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Eff per Ch(4/6) = 98.3 %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2" name="TextBox 17"/>
          <p:cNvSpPr txBox="1">
            <a:spLocks noChangeArrowheads="1"/>
          </p:cNvSpPr>
          <p:nvPr/>
        </p:nvSpPr>
        <p:spPr bwMode="auto">
          <a:xfrm>
            <a:off x="5768975" y="5273675"/>
            <a:ext cx="15446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Eff per Ch(5/6)</a:t>
            </a:r>
            <a:endParaRPr lang="ru-RU" sz="1600">
              <a:latin typeface="Calibri" pitchFamily="34" charset="0"/>
            </a:endParaRPr>
          </a:p>
        </p:txBody>
      </p:sp>
      <p:sp>
        <p:nvSpPr>
          <p:cNvPr id="28683" name="TextBox 18"/>
          <p:cNvSpPr txBox="1">
            <a:spLocks noChangeArrowheads="1"/>
          </p:cNvSpPr>
          <p:nvPr/>
        </p:nvSpPr>
        <p:spPr bwMode="auto">
          <a:xfrm>
            <a:off x="6096000" y="5551488"/>
            <a:ext cx="8905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63.5 %</a:t>
            </a:r>
          </a:p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61.0 %</a:t>
            </a:r>
          </a:p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59.0 %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4" name="TextBox 19"/>
          <p:cNvSpPr txBox="1">
            <a:spLocks noChangeArrowheads="1"/>
          </p:cNvSpPr>
          <p:nvPr/>
        </p:nvSpPr>
        <p:spPr bwMode="auto">
          <a:xfrm>
            <a:off x="5389563" y="1600200"/>
            <a:ext cx="1119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Before 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magnet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18625" y="6356350"/>
            <a:ext cx="2743200" cy="365125"/>
          </a:xfrm>
        </p:spPr>
        <p:txBody>
          <a:bodyPr/>
          <a:lstStyle/>
          <a:p>
            <a:pPr>
              <a:defRPr/>
            </a:pPr>
            <a:fld id="{D94F91ED-A815-41D0-ADFD-F69B76ACCD97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29698" name="Объект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6175" y="677863"/>
            <a:ext cx="467995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2038" y="3635375"/>
            <a:ext cx="4762500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Изображение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3632200"/>
            <a:ext cx="4765675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38200" y="88900"/>
            <a:ext cx="10515600" cy="5603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MWPCs efficiencies  (Carbon Run3)</a:t>
            </a:r>
            <a:endParaRPr lang="ru-RU" sz="40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3003550" y="5341938"/>
            <a:ext cx="1652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Eff per Ch(4/6)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3228975" y="5700713"/>
            <a:ext cx="106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98.0 %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99.6 %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8143875" y="5372100"/>
            <a:ext cx="23479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Eff per Ch(4/6) 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8366125" y="5710238"/>
            <a:ext cx="9525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95.5 %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97.4 %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5688013" y="2625725"/>
            <a:ext cx="815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95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%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98.0 %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8" name="TextBox 14"/>
          <p:cNvSpPr txBox="1">
            <a:spLocks noChangeArrowheads="1"/>
          </p:cNvSpPr>
          <p:nvPr/>
        </p:nvSpPr>
        <p:spPr bwMode="auto">
          <a:xfrm>
            <a:off x="5254625" y="2263775"/>
            <a:ext cx="1543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Eff per Ch(5/6)</a:t>
            </a:r>
            <a:endParaRPr lang="ru-RU" sz="1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21B70A-B66F-4E44-9B2B-4C8732D392B8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30722" name="Заголовок 1"/>
          <p:cNvSpPr txBox="1">
            <a:spLocks/>
          </p:cNvSpPr>
          <p:nvPr/>
        </p:nvSpPr>
        <p:spPr bwMode="auto">
          <a:xfrm>
            <a:off x="812800" y="-42863"/>
            <a:ext cx="105410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Matching</a:t>
            </a:r>
            <a:r>
              <a:rPr lang="ru-RU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of MWPC segments with</a:t>
            </a:r>
            <a:r>
              <a:rPr lang="ru-RU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DCH tracks</a:t>
            </a:r>
            <a:endParaRPr lang="ru-RU" sz="3200">
              <a:latin typeface="Calibri Light" pitchFamily="34" charset="0"/>
            </a:endParaRPr>
          </a:p>
        </p:txBody>
      </p:sp>
      <p:pic>
        <p:nvPicPr>
          <p:cNvPr id="30723" name="Объект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38" y="1119188"/>
            <a:ext cx="10726737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9982200" y="749300"/>
            <a:ext cx="1660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By simulation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FA290-CD04-43DE-B64D-B13782B6C50A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31746" name="Заголовок 1"/>
          <p:cNvSpPr txBox="1">
            <a:spLocks/>
          </p:cNvSpPr>
          <p:nvPr/>
        </p:nvSpPr>
        <p:spPr bwMode="auto">
          <a:xfrm>
            <a:off x="4722813" y="638175"/>
            <a:ext cx="7367587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Extrapolation of track from DCH to MWPC</a:t>
            </a:r>
          </a:p>
          <a:p>
            <a:pPr algn="ctr">
              <a:lnSpc>
                <a:spcPct val="9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( Carbon Run 3 data ) </a:t>
            </a:r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Изображение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82938"/>
            <a:ext cx="60071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Изображение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" y="206375"/>
            <a:ext cx="455930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Изображение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7100" y="3130550"/>
            <a:ext cx="61849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Box 8"/>
          <p:cNvSpPr txBox="1">
            <a:spLocks noChangeArrowheads="1"/>
          </p:cNvSpPr>
          <p:nvPr/>
        </p:nvSpPr>
        <p:spPr bwMode="auto">
          <a:xfrm>
            <a:off x="722313" y="517525"/>
            <a:ext cx="985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MWPC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9C0DF-C1D3-408D-8A54-2AFB4ABB4A02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58" y="310857"/>
            <a:ext cx="9192325" cy="611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4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7003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– the scintillation-strip barrel detector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1841"/>
            <a:ext cx="10515600" cy="4351338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BD granularity is 40 channels and it consists of 40 scintillation strips BC- 418 with cross section of 7×7 mm2 and 150-mm length.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 2016 the nuclear interaction in the target is triggered by detection of charged particles in a range of polar angle 10° &lt;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θ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&lt; 150° using a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new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barrel detector (BD).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9C0DF-C1D3-408D-8A54-2AFB4ABB4A0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40" y="3562270"/>
            <a:ext cx="5149260" cy="2706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30978" y="5899861"/>
            <a:ext cx="342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polar angle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13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°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&lt;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θ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&lt;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35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°</a:t>
            </a:r>
            <a:endParaRPr lang="en-US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61" y="3702006"/>
            <a:ext cx="3200947" cy="24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03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41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Lambda–hyperon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registration in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BM@N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modeling QGSM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generator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1442"/>
                <a:ext cx="10515600" cy="5414211"/>
              </a:xfrm>
            </p:spPr>
            <p:txBody>
              <a:bodyPr>
                <a:normAutofit/>
              </a:bodyPr>
              <a:lstStyle/>
              <a:p>
                <a:pPr algn="ctr"/>
                <a:endParaRPr lang="en-US" dirty="0" smtClean="0"/>
              </a:p>
              <a:p>
                <a:pPr algn="ctr"/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100 000 </a:t>
                </a:r>
                <a:r>
                  <a:rPr lang="en-US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MinBias</a:t>
                </a: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Ev</a:t>
                </a: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  d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lang="is-IS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</m:oMath>
                </a14:m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C 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algn="ctr"/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805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s-IS" i="1" dirty="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lang="en-US" i="1" dirty="0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and through</a:t>
                </a:r>
                <a:r>
                  <a:rPr lang="ru-RU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4 </a:t>
                </a: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GEM planes</a:t>
                </a:r>
              </a:p>
              <a:p>
                <a:pPr algn="ctr"/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4337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all</a:t>
                </a:r>
              </a:p>
              <a:p>
                <a:pPr algn="ctr"/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 Efficiency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805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4337</m:t>
                        </m:r>
                      </m:den>
                    </m:f>
                    <m:r>
                      <a:rPr lang="en-US" b="0" i="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</m:oMath>
                </a14:m>
                <a:r>
                  <a:rPr lang="ru-RU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18.7 %</a:t>
                </a:r>
              </a:p>
              <a:p>
                <a:pPr algn="ctr"/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algn="ctr"/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BD Z-geometry: </a:t>
                </a:r>
              </a:p>
              <a:p>
                <a:pPr algn="ctr">
                  <a:buFont typeface="Wingdings" charset="2"/>
                  <a:buChar char="v"/>
                </a:pP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0 – 15 cm</a:t>
                </a:r>
              </a:p>
              <a:p>
                <a:pPr algn="ctr">
                  <a:buFont typeface="Wingdings" charset="2"/>
                  <a:buChar char="v"/>
                </a:pP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8 – 23 cm</a:t>
                </a:r>
              </a:p>
              <a:p>
                <a:pPr algn="ctr">
                  <a:buFont typeface="Wingdings" charset="2"/>
                  <a:buChar char="v"/>
                </a:pP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16 – 31 cm</a:t>
                </a:r>
              </a:p>
              <a:p>
                <a:pPr algn="ctr"/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1442"/>
                <a:ext cx="10515600" cy="5414211"/>
              </a:xfrm>
              <a:blipFill rotWithShape="0">
                <a:blip r:embed="rId2"/>
                <a:stretch>
                  <a:fillRect b="-1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2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5552573" y="2778209"/>
            <a:ext cx="1588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de-DE" sz="2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3253873" y="1752684"/>
            <a:ext cx="3338513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de-DE" sz="2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94917" name="Rectangle 5"/>
          <p:cNvSpPr>
            <a:spLocks noChangeArrowheads="1"/>
          </p:cNvSpPr>
          <p:nvPr/>
        </p:nvSpPr>
        <p:spPr bwMode="auto">
          <a:xfrm>
            <a:off x="3230073" y="257932"/>
            <a:ext cx="573519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itchFamily="34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Physics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possibilities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at 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Nuclotron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de-DE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8920" name="Group 7"/>
          <p:cNvGrpSpPr>
            <a:grpSpLocks/>
          </p:cNvGrpSpPr>
          <p:nvPr/>
        </p:nvGrpSpPr>
        <p:grpSpPr bwMode="auto">
          <a:xfrm>
            <a:off x="6531728" y="1304023"/>
            <a:ext cx="3159125" cy="4495800"/>
            <a:chOff x="2640" y="864"/>
            <a:chExt cx="2341" cy="3096"/>
          </a:xfrm>
        </p:grpSpPr>
        <p:sp>
          <p:nvSpPr>
            <p:cNvPr id="38921" name="Text Box 8"/>
            <p:cNvSpPr txBox="1">
              <a:spLocks noChangeArrowheads="1"/>
            </p:cNvSpPr>
            <p:nvPr/>
          </p:nvSpPr>
          <p:spPr bwMode="auto">
            <a:xfrm>
              <a:off x="3025" y="864"/>
              <a:ext cx="503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  <a:latin typeface="Lucida Sans Unicode" pitchFamily="34" charset="0"/>
                </a:rPr>
                <a:t>AGS</a:t>
              </a:r>
              <a:endParaRPr lang="de-DE" sz="2000" dirty="0">
                <a:solidFill>
                  <a:schemeClr val="accent5">
                    <a:lumMod val="75000"/>
                  </a:schemeClr>
                </a:solidFill>
                <a:latin typeface="Lucida Sans Unicode" pitchFamily="34" charset="0"/>
              </a:endParaRPr>
            </a:p>
          </p:txBody>
        </p:sp>
        <p:sp>
          <p:nvSpPr>
            <p:cNvPr id="38922" name="Text Box 9"/>
            <p:cNvSpPr txBox="1">
              <a:spLocks noChangeArrowheads="1"/>
            </p:cNvSpPr>
            <p:nvPr/>
          </p:nvSpPr>
          <p:spPr bwMode="auto">
            <a:xfrm>
              <a:off x="3408" y="864"/>
              <a:ext cx="702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Lucida Sans Unicode" pitchFamily="34" charset="0"/>
                </a:rPr>
                <a:t> NA49</a:t>
              </a:r>
              <a:endParaRPr lang="de-DE" sz="200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38923" name="Text Box 10"/>
            <p:cNvSpPr txBox="1">
              <a:spLocks noChangeArrowheads="1"/>
            </p:cNvSpPr>
            <p:nvPr/>
          </p:nvSpPr>
          <p:spPr bwMode="auto">
            <a:xfrm>
              <a:off x="4086" y="864"/>
              <a:ext cx="895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33CC33"/>
                  </a:solidFill>
                  <a:latin typeface="Lucida Sans Unicode" pitchFamily="34" charset="0"/>
                </a:rPr>
                <a:t>BRAHMS</a:t>
              </a:r>
              <a:endParaRPr lang="de-DE" sz="2000">
                <a:solidFill>
                  <a:srgbClr val="33CC33"/>
                </a:solidFill>
                <a:latin typeface="Lucida Sans Unicode" pitchFamily="34" charset="0"/>
              </a:endParaRPr>
            </a:p>
          </p:txBody>
        </p:sp>
        <p:pic>
          <p:nvPicPr>
            <p:cNvPr id="38924" name="Picture 11" descr="C:\Dokumente und Einstellungen\blume\Eigene Dateien\Talks\Jamaica\plots\final_plot_v2.jpg"/>
            <p:cNvPicPr>
              <a:picLocks noChangeAspect="1" noChangeArrowheads="1"/>
            </p:cNvPicPr>
            <p:nvPr/>
          </p:nvPicPr>
          <p:blipFill>
            <a:blip r:embed="rId3"/>
            <a:srcRect l="8183" t="16176" r="10782" b="4517"/>
            <a:stretch>
              <a:fillRect/>
            </a:stretch>
          </p:blipFill>
          <p:spPr bwMode="auto">
            <a:xfrm>
              <a:off x="2640" y="1056"/>
              <a:ext cx="2294" cy="2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0072" name="Rectangle 24"/>
          <p:cNvSpPr>
            <a:spLocks noChangeArrowheads="1"/>
          </p:cNvSpPr>
          <p:nvPr/>
        </p:nvSpPr>
        <p:spPr bwMode="auto">
          <a:xfrm>
            <a:off x="1261561" y="992271"/>
            <a:ext cx="5181600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de-D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 A+A 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collisions</a:t>
            </a:r>
            <a:r>
              <a:rPr lang="de-D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de-D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 </a:t>
            </a:r>
            <a:r>
              <a:rPr lang="de-DE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Nuclotron</a:t>
            </a:r>
            <a:r>
              <a:rPr lang="de-D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de-DE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energies</a:t>
            </a:r>
            <a:r>
              <a:rPr lang="de-D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q"/>
            </a:pP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Strange and multi-strange hyperon production at threshold 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38926" name="Line 26"/>
          <p:cNvSpPr>
            <a:spLocks noChangeShapeType="1"/>
          </p:cNvSpPr>
          <p:nvPr/>
        </p:nvSpPr>
        <p:spPr bwMode="auto">
          <a:xfrm>
            <a:off x="7309936" y="5529346"/>
            <a:ext cx="23812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triangle" w="sm" len="sm"/>
            <a:tailEnd type="triangle" w="sm" len="sm"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8927" name="Oval 27"/>
          <p:cNvSpPr>
            <a:spLocks noChangeArrowheads="1"/>
          </p:cNvSpPr>
          <p:nvPr/>
        </p:nvSpPr>
        <p:spPr bwMode="auto">
          <a:xfrm>
            <a:off x="7047998" y="2260684"/>
            <a:ext cx="762000" cy="31242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de-DE" sz="2800" b="1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7038473" y="1684421"/>
            <a:ext cx="1516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de-DE" sz="1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Au+Au/Pb+Pb, central</a:t>
            </a:r>
            <a:endParaRPr lang="en-GB" sz="1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130082" name="Rectangle 34"/>
          <p:cNvSpPr>
            <a:spLocks noChangeArrowheads="1"/>
          </p:cNvSpPr>
          <p:nvPr/>
        </p:nvSpPr>
        <p:spPr bwMode="auto">
          <a:xfrm>
            <a:off x="6806698" y="5529346"/>
            <a:ext cx="1828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Nuclotron energies</a:t>
            </a:r>
            <a:endParaRPr lang="en-GB" sz="16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930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4414" y="236670"/>
            <a:ext cx="101917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023" y="257224"/>
            <a:ext cx="744538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1105192" y="5418221"/>
            <a:ext cx="5834062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q"/>
            </a:pP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Production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hypernuclei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through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coalescence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Λ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with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light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fragments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enhanced at high baryon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densities</a:t>
            </a:r>
            <a:endParaRPr lang="de-DE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S PGothic" pitchFamily="34" charset="-128"/>
            </a:endParaRPr>
          </a:p>
        </p:txBody>
      </p:sp>
      <p:pic>
        <p:nvPicPr>
          <p:cNvPr id="3893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8548" y="1857459"/>
            <a:ext cx="400843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5" name="Picture 3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7686" y="1928896"/>
            <a:ext cx="153987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6" name="Rectangle 24"/>
          <p:cNvSpPr>
            <a:spLocks noChangeArrowheads="1"/>
          </p:cNvSpPr>
          <p:nvPr/>
        </p:nvSpPr>
        <p:spPr bwMode="auto">
          <a:xfrm>
            <a:off x="2990348" y="5097546"/>
            <a:ext cx="923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b="1">
                <a:solidFill>
                  <a:srgbClr val="008000"/>
                </a:solidFill>
              </a:rPr>
              <a:t>BM@N</a:t>
            </a:r>
            <a:endParaRPr lang="ru-RU" b="1">
              <a:solidFill>
                <a:srgbClr val="008000"/>
              </a:solidFill>
            </a:endParaRPr>
          </a:p>
        </p:txBody>
      </p:sp>
      <p:sp>
        <p:nvSpPr>
          <p:cNvPr id="38937" name="Line 26"/>
          <p:cNvSpPr>
            <a:spLocks noChangeShapeType="1"/>
          </p:cNvSpPr>
          <p:nvPr/>
        </p:nvSpPr>
        <p:spPr bwMode="auto">
          <a:xfrm>
            <a:off x="3258636" y="5097546"/>
            <a:ext cx="238125" cy="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 type="triangle" w="sm" len="sm"/>
            <a:tailEnd type="triangle" w="sm" len="sm"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58548" y="6190904"/>
            <a:ext cx="706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None/>
            </a:pPr>
            <a:r>
              <a:rPr lang="de-DE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  <a:sym typeface="Wingdings" pitchFamily="2" charset="2"/>
              </a:rPr>
              <a:t>The </a:t>
            </a:r>
            <a:r>
              <a:rPr lang="de-DE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BM@N </a:t>
            </a:r>
            <a:r>
              <a:rPr lang="de-DE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energy</a:t>
            </a:r>
            <a:r>
              <a:rPr lang="de-DE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range</a:t>
            </a:r>
            <a:r>
              <a:rPr lang="de-DE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is</a:t>
            </a:r>
            <a:r>
              <a:rPr lang="de-DE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well</a:t>
            </a:r>
            <a:r>
              <a:rPr lang="de-DE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suited</a:t>
            </a:r>
            <a:r>
              <a:rPr lang="de-DE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for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the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search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S PGothic" pitchFamily="34" charset="-128"/>
              </a:rPr>
              <a:t>hypernuclei</a:t>
            </a:r>
            <a:endParaRPr lang="de-DE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726EE-00C1-40E4-8C3F-5DECC0857BA3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21" y="1140062"/>
            <a:ext cx="6270479" cy="315182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7" y="1145480"/>
            <a:ext cx="6259700" cy="31464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608426" y="1938027"/>
            <a:ext cx="155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ELoss</a:t>
            </a:r>
            <a:r>
              <a:rPr lang="en-US" dirty="0" smtClean="0"/>
              <a:t>,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5432611" y="1906387"/>
            <a:ext cx="148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ELoss</a:t>
            </a:r>
            <a:r>
              <a:rPr lang="en-US" dirty="0" smtClean="0"/>
              <a:t>, GeV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63587" y="4033435"/>
            <a:ext cx="122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Pz</a:t>
            </a:r>
            <a:r>
              <a:rPr lang="en-US" dirty="0" smtClean="0"/>
              <a:t>,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907465" y="4144312"/>
            <a:ext cx="116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Pz</a:t>
            </a:r>
            <a:r>
              <a:rPr lang="en-US" dirty="0" smtClean="0"/>
              <a:t>, </a:t>
            </a:r>
            <a:r>
              <a:rPr lang="en-US" dirty="0" err="1" smtClean="0"/>
              <a:t>GeV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2378647" y="1716869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𝑝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647" y="1716869"/>
                <a:ext cx="137160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8422155" y="1901535"/>
                <a:ext cx="8542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e>
                        <m:sup>
                          <m:r>
                            <a:rPr lang="en-US" i="1" dirty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155" y="1901535"/>
                <a:ext cx="85424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511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2" y="384788"/>
            <a:ext cx="5570621" cy="3185546"/>
          </a:xfrm>
        </p:spPr>
      </p:pic>
      <p:sp>
        <p:nvSpPr>
          <p:cNvPr id="6" name="TextBox 5"/>
          <p:cNvSpPr txBox="1"/>
          <p:nvPr/>
        </p:nvSpPr>
        <p:spPr>
          <a:xfrm>
            <a:off x="1624264" y="1945279"/>
            <a:ext cx="169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= 0 – 15 cm</a:t>
            </a:r>
            <a:endParaRPr lang="en-US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55" y="511542"/>
            <a:ext cx="5106714" cy="3058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84957" y="1977561"/>
            <a:ext cx="198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= 16 – 31 cm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681410" y="4447671"/>
            <a:ext cx="216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Ecut</a:t>
            </a:r>
            <a:r>
              <a:rPr lang="en-US" sz="2400" dirty="0" smtClean="0"/>
              <a:t>=1 MeV</a:t>
            </a:r>
            <a:endParaRPr lang="en-US" sz="2400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16" y="3641557"/>
            <a:ext cx="5543286" cy="30700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44133" y="5176579"/>
            <a:ext cx="169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= 8 – 23 cm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365205"/>
            <a:ext cx="691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ntries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0247" y="3401544"/>
            <a:ext cx="119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Pz</a:t>
            </a:r>
            <a:r>
              <a:rPr lang="en-US" sz="1400" dirty="0" smtClean="0"/>
              <a:t>,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489028" y="3416445"/>
            <a:ext cx="119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Pz</a:t>
            </a:r>
            <a:r>
              <a:rPr lang="en-US" sz="1400" dirty="0" smtClean="0"/>
              <a:t>,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884306" y="6565642"/>
            <a:ext cx="119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Pz</a:t>
            </a:r>
            <a:r>
              <a:rPr lang="en-US" sz="1400" dirty="0" smtClean="0"/>
              <a:t>,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594596" y="585898"/>
            <a:ext cx="691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ntries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4493" y="3641557"/>
            <a:ext cx="691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ntries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98645" y="2301515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100 000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MinBias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Ev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01068" y="2334194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100 000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MinBias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Ev</a:t>
            </a:r>
            <a:endParaRPr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244133" y="5597199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300 </a:t>
            </a:r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000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MinBias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Ev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985367" y="76098"/>
                <a:ext cx="44963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Pz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s-IS" i="1" dirty="0"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lang="en-US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lang="en-US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and through</a:t>
                </a:r>
                <a:r>
                  <a:rPr lang="ru-RU" dirty="0">
                    <a:latin typeface="Times New Roman" charset="0"/>
                    <a:ea typeface="Times New Roman" charset="0"/>
                    <a:cs typeface="Times New Roman" charset="0"/>
                  </a:rPr>
                  <a:t> 4 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GEM </a:t>
                </a: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planes)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367" y="76098"/>
                <a:ext cx="4496342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1221" t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4162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7" y="218064"/>
            <a:ext cx="5577171" cy="2951720"/>
          </a:xfrm>
        </p:spPr>
      </p:pic>
      <p:sp>
        <p:nvSpPr>
          <p:cNvPr id="5" name="TextBox 4"/>
          <p:cNvSpPr txBox="1"/>
          <p:nvPr/>
        </p:nvSpPr>
        <p:spPr>
          <a:xfrm>
            <a:off x="1520754" y="3201688"/>
            <a:ext cx="169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Z = 0 – 15 cm</a:t>
            </a:r>
            <a:endParaRPr 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9318"/>
            <a:ext cx="5213684" cy="2920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18389" y="3241258"/>
            <a:ext cx="190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= 16 – 31 cm</a:t>
            </a:r>
            <a:endParaRPr lang="en-US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383" y="3571020"/>
            <a:ext cx="5861860" cy="3179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2586" y="6049161"/>
            <a:ext cx="169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= 8 – 23 cm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528395" y="3169784"/>
            <a:ext cx="119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Pz</a:t>
            </a:r>
            <a:r>
              <a:rPr lang="en-US" sz="1400" dirty="0" smtClean="0"/>
              <a:t>,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5856" y="6537571"/>
            <a:ext cx="119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Pz</a:t>
            </a:r>
            <a:r>
              <a:rPr lang="en-US" sz="1400" dirty="0" smtClean="0"/>
              <a:t>,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25797" y="218064"/>
            <a:ext cx="770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Z, cm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00800" y="182690"/>
            <a:ext cx="770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Z, cm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914382" y="3571020"/>
            <a:ext cx="770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Z, cm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90812" y="3047799"/>
            <a:ext cx="119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Pz</a:t>
            </a:r>
            <a:r>
              <a:rPr lang="en-US" sz="1400" dirty="0" smtClean="0"/>
              <a:t>,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4948" y="2503653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100 000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MinBias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Ev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910293" y="2485584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100 000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MinBias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Ev</a:t>
            </a: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97482" y="5589091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300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000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MinBias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Ev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8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394092" cy="543697"/>
          </a:xfrm>
        </p:spPr>
        <p:txBody>
          <a:bodyPr/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Summary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287682" y="543697"/>
            <a:ext cx="11684000" cy="4337221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Track reconstruction algorithm was developed for MWPC chambers</a:t>
            </a:r>
          </a:p>
          <a:p>
            <a:pPr>
              <a:buFont typeface="Arial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►Track segment reconstruction for each MWPC</a:t>
            </a:r>
          </a:p>
          <a:p>
            <a:pPr>
              <a:buFont typeface="Arial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►Alignment of MWPC detector system</a:t>
            </a:r>
          </a:p>
          <a:p>
            <a:pPr>
              <a:buFont typeface="Arial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►Segment matching between chambers 2&amp;3 </a:t>
            </a:r>
          </a:p>
          <a:p>
            <a:pPr>
              <a:buFont typeface="Arial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►Spatial fit by straight line in two MWPC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Efficiencies per  plane &amp; per chamber were estimated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attempted to match MWPC segments with DCH  tracks: we do not see correlation between MWPC &amp; DCH tracks in Carbon Run due to different geometric layout of MWPC &amp; DCH detector systems.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33AC1-35A4-44D5-8A8D-3213CFB1DF7D}" type="slidenum">
              <a:rPr lang="ru-RU"/>
              <a:pPr>
                <a:defRPr/>
              </a:pPr>
              <a:t>23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7682" y="5017522"/>
                <a:ext cx="11331146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Finded</a:t>
                </a: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dirty="0">
                    <a:latin typeface="Times New Roman" charset="0"/>
                    <a:ea typeface="Times New Roman" charset="0"/>
                    <a:cs typeface="Times New Roman" charset="0"/>
                  </a:rPr>
                  <a:t>the best </a:t>
                </a: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BD configuration on Z</a:t>
                </a:r>
                <a:r>
                  <a:rPr lang="ru-RU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coordinate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err="1">
                    <a:latin typeface="Times New Roman" charset="0"/>
                    <a:ea typeface="Times New Roman" charset="0"/>
                    <a:cs typeface="Times New Roman" charset="0"/>
                  </a:rPr>
                  <a:t>Finded</a:t>
                </a:r>
                <a:r>
                  <a:rPr lang="en-US" sz="2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p>
                        <m: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s-IS" sz="2800" i="1" dirty="0"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lang="en-US" sz="2800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lang="en-US" sz="2800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charset="0"/>
                    <a:ea typeface="Times New Roman" charset="0"/>
                    <a:cs typeface="Times New Roman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  <m:sup>
                        <m: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8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err="1">
                    <a:latin typeface="Times New Roman" charset="0"/>
                    <a:ea typeface="Times New Roman" charset="0"/>
                    <a:cs typeface="Times New Roman" charset="0"/>
                  </a:rPr>
                  <a:t>Finded</a:t>
                </a:r>
                <a:r>
                  <a:rPr lang="en-US" sz="2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P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p>
                        <m: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ru-RU" sz="28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82" y="5017522"/>
                <a:ext cx="11331146" cy="2677656"/>
              </a:xfrm>
              <a:prstGeom prst="rect">
                <a:avLst/>
              </a:prstGeom>
              <a:blipFill rotWithShape="0">
                <a:blip r:embed="rId2"/>
                <a:stretch>
                  <a:fillRect l="-968" t="-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E713B-041C-4B60-84DE-20B2AC47CA0C}" type="slidenum">
              <a:rPr lang="ru-RU"/>
              <a:pPr>
                <a:defRPr/>
              </a:pPr>
              <a:t>24</a:t>
            </a:fld>
            <a:endParaRPr lang="ru-RU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10" y="1322174"/>
            <a:ext cx="8396761" cy="5247976"/>
          </a:xfrm>
          <a:prstGeom prst="rect">
            <a:avLst/>
          </a:prstGeom>
        </p:spPr>
      </p:pic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726990" y="152358"/>
            <a:ext cx="10515600" cy="1325562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Thank you for your attention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646113" y="1665288"/>
            <a:ext cx="10515600" cy="3267075"/>
          </a:xfrm>
        </p:spPr>
        <p:txBody>
          <a:bodyPr/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Backup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B4C77-7F23-4EB4-96B1-DE53C1E63A56}" type="slidenum">
              <a:rPr lang="ru-RU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2713"/>
            <a:ext cx="10515600" cy="66198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BM@N experimental layout in Run3 with carbon beam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0" y="6064250"/>
            <a:ext cx="12192000" cy="793750"/>
          </a:xfrm>
        </p:spPr>
        <p:txBody>
          <a:bodyPr/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Beam Monitor (BM),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Multiwire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Proportional Chambers (MWPC), Drift Chambers (DCH), Time of Flight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ToF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), Zero Degree Calorimeter (ZDC) 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57DC3C-3A9B-4955-B4FB-5A60B8E314F8}" type="slidenum">
              <a:rPr lang="ru-RU"/>
              <a:pPr>
                <a:defRPr/>
              </a:pPr>
              <a:t>26</a:t>
            </a:fld>
            <a:endParaRPr lang="ru-RU"/>
          </a:p>
        </p:txBody>
      </p:sp>
      <p:pic>
        <p:nvPicPr>
          <p:cNvPr id="17412" name="Изображение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774700"/>
            <a:ext cx="1174432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830263" y="0"/>
            <a:ext cx="10515600" cy="950913"/>
          </a:xfrm>
        </p:spPr>
        <p:txBody>
          <a:bodyPr/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Track-segment selecting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0" y="950495"/>
            <a:ext cx="12192000" cy="5907505"/>
          </a:xfrm>
          <a:blipFill rotWithShape="0">
            <a:blip r:embed="rId2"/>
            <a:stretch>
              <a:fillRect l="-500" t="-1651"/>
            </a:stretch>
          </a:blip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FEDEB3-8B31-4E37-8DF3-DA35F0E573C6}" type="slidenum">
              <a:rPr lang="ru-RU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3CA169F9-6084-4AC4-A186-AB69428D3BE2}" type="slidenum">
              <a:rPr lang="ru-RU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5" name="Заголовок 1"/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184652"/>
            <a:ext cx="10515600" cy="633496"/>
          </a:xfrm>
          <a:blipFill rotWithShape="0">
            <a:blip r:embed="rId2"/>
            <a:stretch>
              <a:fillRect t="-27885" b="-41346"/>
            </a:stretch>
          </a:blip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noFill/>
              </a:rPr>
              <a:t> </a:t>
            </a:r>
          </a:p>
        </p:txBody>
      </p:sp>
      <p:pic>
        <p:nvPicPr>
          <p:cNvPr id="34819" name="Изображение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6938" y="731838"/>
            <a:ext cx="5399087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Изображение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3" y="3687763"/>
            <a:ext cx="5386387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Изображение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5550" y="3792538"/>
            <a:ext cx="5495925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ChangeArrowheads="1"/>
          </p:cNvSpPr>
          <p:nvPr/>
        </p:nvSpPr>
        <p:spPr bwMode="auto">
          <a:xfrm>
            <a:off x="2555875" y="188913"/>
            <a:ext cx="4321175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>
                <a:solidFill>
                  <a:srgbClr val="FF0066"/>
                </a:solidFill>
              </a:rPr>
              <a:t>      BM@N setup </a:t>
            </a:r>
            <a:endParaRPr lang="en-GB" sz="3200">
              <a:solidFill>
                <a:srgbClr val="FF0066"/>
              </a:solidFill>
            </a:endParaRPr>
          </a:p>
          <a:p>
            <a:endParaRPr lang="en-GB" sz="3200">
              <a:solidFill>
                <a:srgbClr val="FF0066"/>
              </a:solidFill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50825" y="6921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ru-RU" sz="2000"/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26687" y="159543"/>
            <a:ext cx="101917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44538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3635375" y="0"/>
            <a:ext cx="2376488" cy="429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2627313" y="0"/>
            <a:ext cx="2605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BM@N setup</a:t>
            </a:r>
            <a:endParaRPr lang="ru-RU" sz="3200">
              <a:solidFill>
                <a:srgbClr val="FF0066"/>
              </a:solidFill>
            </a:endParaRPr>
          </a:p>
        </p:txBody>
      </p:sp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44538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900" name="Line 12"/>
          <p:cNvSpPr>
            <a:spLocks noChangeShapeType="1"/>
          </p:cNvSpPr>
          <p:nvPr/>
        </p:nvSpPr>
        <p:spPr bwMode="auto">
          <a:xfrm>
            <a:off x="5795963" y="476250"/>
            <a:ext cx="0" cy="433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V="1">
            <a:off x="5940425" y="549275"/>
            <a:ext cx="215900" cy="358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4859338" y="836613"/>
            <a:ext cx="504825" cy="2444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DCH</a:t>
            </a:r>
            <a:endParaRPr lang="ru-RU" sz="1000"/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3419475" y="1773238"/>
            <a:ext cx="576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5580063" y="836613"/>
            <a:ext cx="719137" cy="2444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mRPC-2</a:t>
            </a:r>
            <a:endParaRPr lang="ru-RU" sz="1000"/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5148263" y="549275"/>
            <a:ext cx="504825" cy="2444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GEM</a:t>
            </a:r>
            <a:endParaRPr lang="ru-RU" sz="1000"/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 flipH="1">
            <a:off x="6156325" y="908050"/>
            <a:ext cx="142875" cy="287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37907" name="Picture 19" descr="SP-41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3850" y="-171450"/>
            <a:ext cx="5945188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-1260475" y="549275"/>
            <a:ext cx="2160588" cy="36004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-466725" y="3141663"/>
            <a:ext cx="6119813" cy="11890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4500563" y="5373688"/>
            <a:ext cx="3240087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211638" y="549275"/>
            <a:ext cx="2160587" cy="36004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-434182" y="35719"/>
            <a:ext cx="6119813" cy="603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5651500" y="935958"/>
            <a:ext cx="5030788" cy="5561013"/>
          </a:xfrm>
          <a:prstGeom prst="rect">
            <a:avLst/>
          </a:prstGeom>
          <a:solidFill>
            <a:srgbClr val="CCFFCC"/>
          </a:solidFill>
          <a:ln w="1270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 Central tracker (GEM) inside analyzing magnet to reconstruct AA interactions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 Outer tracker (DCH, Straw) behind magnet to link central tracks to </a:t>
            </a:r>
            <a:r>
              <a:rPr lang="en-US" sz="2000" dirty="0" err="1"/>
              <a:t>ToF</a:t>
            </a:r>
            <a:r>
              <a:rPr lang="en-US" sz="2000" dirty="0"/>
              <a:t> detectors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ToF</a:t>
            </a:r>
            <a:r>
              <a:rPr lang="en-US" sz="2000" dirty="0"/>
              <a:t> system based on </a:t>
            </a:r>
            <a:r>
              <a:rPr lang="en-US" sz="2000" dirty="0" err="1"/>
              <a:t>mRPC</a:t>
            </a:r>
            <a:r>
              <a:rPr lang="en-US" sz="2000" dirty="0"/>
              <a:t> chambers and T0 detectors to identify hadrons and light nucleus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 ZDC calorimeter to measure centrality of AA collisions and form trigger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 Detectors to form T0, L1 centrality trigger and beam monitors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 Electromagnetic calorimeter for </a:t>
            </a:r>
            <a:r>
              <a:rPr lang="el-GR" sz="2000" dirty="0"/>
              <a:t>γ</a:t>
            </a:r>
            <a:r>
              <a:rPr lang="en-US" sz="2000" dirty="0"/>
              <a:t>,</a:t>
            </a:r>
            <a:r>
              <a:rPr lang="en-US" sz="2000" dirty="0" err="1"/>
              <a:t>e+e</a:t>
            </a:r>
            <a:r>
              <a:rPr lang="en-US" sz="2000" dirty="0"/>
              <a:t>-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 </a:t>
            </a:r>
            <a:r>
              <a:rPr lang="en-US" dirty="0"/>
              <a:t>MWPC chambers will be used as beam trajectory detectors</a:t>
            </a:r>
            <a:endParaRPr lang="ru-RU" dirty="0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1116013" y="549275"/>
            <a:ext cx="1079500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Target &amp; T0 detector</a:t>
            </a:r>
            <a:endParaRPr lang="ru-RU" sz="1200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684213" y="2708275"/>
            <a:ext cx="863600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Analyzing magnet</a:t>
            </a:r>
            <a:endParaRPr lang="ru-RU" sz="1200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3563938" y="2997200"/>
            <a:ext cx="493712" cy="2746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200"/>
              <a:t>ZDC</a:t>
            </a:r>
            <a:endParaRPr lang="ru-RU" sz="1200"/>
          </a:p>
        </p:txBody>
      </p:sp>
      <p:sp>
        <p:nvSpPr>
          <p:cNvPr id="37918" name="Line 30"/>
          <p:cNvSpPr>
            <a:spLocks noChangeShapeType="1"/>
          </p:cNvSpPr>
          <p:nvPr/>
        </p:nvSpPr>
        <p:spPr bwMode="auto">
          <a:xfrm flipV="1">
            <a:off x="2124075" y="2205038"/>
            <a:ext cx="215900" cy="358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919" name="Line 31"/>
          <p:cNvSpPr>
            <a:spLocks noChangeShapeType="1"/>
          </p:cNvSpPr>
          <p:nvPr/>
        </p:nvSpPr>
        <p:spPr bwMode="auto">
          <a:xfrm flipV="1">
            <a:off x="1042988" y="2276475"/>
            <a:ext cx="215900" cy="358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1692275" y="2636838"/>
            <a:ext cx="763588" cy="2746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mRPC-1</a:t>
            </a:r>
            <a:endParaRPr lang="ru-RU" sz="1200"/>
          </a:p>
        </p:txBody>
      </p:sp>
      <p:sp>
        <p:nvSpPr>
          <p:cNvPr id="37921" name="Line 33"/>
          <p:cNvSpPr>
            <a:spLocks noChangeShapeType="1"/>
          </p:cNvSpPr>
          <p:nvPr/>
        </p:nvSpPr>
        <p:spPr bwMode="auto">
          <a:xfrm>
            <a:off x="1403350" y="981075"/>
            <a:ext cx="144463" cy="361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2987675" y="1196975"/>
            <a:ext cx="569913" cy="2746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Straw</a:t>
            </a:r>
            <a:endParaRPr lang="ru-RU" sz="1200"/>
          </a:p>
        </p:txBody>
      </p:sp>
      <p:sp>
        <p:nvSpPr>
          <p:cNvPr id="37923" name="Line 35"/>
          <p:cNvSpPr>
            <a:spLocks noChangeShapeType="1"/>
          </p:cNvSpPr>
          <p:nvPr/>
        </p:nvSpPr>
        <p:spPr bwMode="auto">
          <a:xfrm flipH="1">
            <a:off x="2987675" y="1484313"/>
            <a:ext cx="215900" cy="288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924" name="Rectangle 36"/>
          <p:cNvSpPr>
            <a:spLocks noChangeArrowheads="1"/>
          </p:cNvSpPr>
          <p:nvPr/>
        </p:nvSpPr>
        <p:spPr bwMode="auto">
          <a:xfrm>
            <a:off x="3779838" y="1628775"/>
            <a:ext cx="763587" cy="2746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mRPC-2</a:t>
            </a:r>
            <a:endParaRPr lang="ru-RU" sz="1200"/>
          </a:p>
        </p:txBody>
      </p:sp>
      <p:sp>
        <p:nvSpPr>
          <p:cNvPr id="37925" name="Line 37"/>
          <p:cNvSpPr>
            <a:spLocks noChangeShapeType="1"/>
          </p:cNvSpPr>
          <p:nvPr/>
        </p:nvSpPr>
        <p:spPr bwMode="auto">
          <a:xfrm flipH="1">
            <a:off x="3708400" y="1916113"/>
            <a:ext cx="287338" cy="73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926" name="Line 38"/>
          <p:cNvSpPr>
            <a:spLocks noChangeShapeType="1"/>
          </p:cNvSpPr>
          <p:nvPr/>
        </p:nvSpPr>
        <p:spPr bwMode="auto">
          <a:xfrm flipH="1">
            <a:off x="3419475" y="1557338"/>
            <a:ext cx="287338" cy="288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927" name="Rectangle 39"/>
          <p:cNvSpPr>
            <a:spLocks noChangeArrowheads="1"/>
          </p:cNvSpPr>
          <p:nvPr/>
        </p:nvSpPr>
        <p:spPr bwMode="auto">
          <a:xfrm>
            <a:off x="3635375" y="1196975"/>
            <a:ext cx="509588" cy="2746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DCH</a:t>
            </a:r>
            <a:endParaRPr lang="ru-RU" sz="1200"/>
          </a:p>
        </p:txBody>
      </p:sp>
      <p:sp>
        <p:nvSpPr>
          <p:cNvPr id="37928" name="Rectangle 40"/>
          <p:cNvSpPr>
            <a:spLocks noChangeArrowheads="1"/>
          </p:cNvSpPr>
          <p:nvPr/>
        </p:nvSpPr>
        <p:spPr bwMode="auto">
          <a:xfrm>
            <a:off x="2411413" y="836613"/>
            <a:ext cx="585787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GEM</a:t>
            </a:r>
            <a:endParaRPr lang="ru-RU" sz="1400"/>
          </a:p>
        </p:txBody>
      </p:sp>
      <p:sp>
        <p:nvSpPr>
          <p:cNvPr id="37929" name="Line 41"/>
          <p:cNvSpPr>
            <a:spLocks noChangeShapeType="1"/>
          </p:cNvSpPr>
          <p:nvPr/>
        </p:nvSpPr>
        <p:spPr bwMode="auto">
          <a:xfrm flipH="1">
            <a:off x="2411413" y="1196975"/>
            <a:ext cx="215900" cy="288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930" name="Line 42"/>
          <p:cNvSpPr>
            <a:spLocks noChangeShapeType="1"/>
          </p:cNvSpPr>
          <p:nvPr/>
        </p:nvSpPr>
        <p:spPr bwMode="auto">
          <a:xfrm>
            <a:off x="827088" y="1628775"/>
            <a:ext cx="0" cy="5762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250825" y="1628775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b="1"/>
              <a:t>2 m</a:t>
            </a:r>
            <a:endParaRPr lang="ru-RU" b="1"/>
          </a:p>
        </p:txBody>
      </p:sp>
      <p:pic>
        <p:nvPicPr>
          <p:cNvPr id="37932" name="Picture 44" descr="man_figu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8" y="1916113"/>
            <a:ext cx="684212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4144963" y="0"/>
            <a:ext cx="3003043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Final BM@N setup</a:t>
            </a:r>
            <a:endParaRPr lang="ru-RU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129924"/>
            <a:ext cx="744538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726EE-00C1-40E4-8C3F-5DECC0857BA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BILD01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6587" y="596106"/>
            <a:ext cx="403066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BILD01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544" y="575134"/>
            <a:ext cx="4030662" cy="3022600"/>
          </a:xfrm>
          <a:prstGeom prst="rect">
            <a:avLst/>
          </a:prstGeom>
          <a:noFill/>
        </p:spPr>
      </p:pic>
      <p:pic>
        <p:nvPicPr>
          <p:cNvPr id="36871" name="Picture 7" descr="BILD01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6587" y="3738102"/>
            <a:ext cx="403066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1547813" y="88106"/>
            <a:ext cx="9121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BM&amp;N</a:t>
            </a:r>
            <a:r>
              <a:rPr lang="ru-RU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setup in first technical run in February-March</a:t>
            </a:r>
            <a:r>
              <a:rPr lang="ru-RU" sz="2400" dirty="0">
                <a:latin typeface="Times New Roman" charset="0"/>
                <a:ea typeface="Times New Roman" charset="0"/>
                <a:cs typeface="Times New Roman" charset="0"/>
              </a:rPr>
              <a:t> 2015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481953" y="2375694"/>
            <a:ext cx="13684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chemeClr val="bg1"/>
                </a:solidFill>
              </a:rPr>
              <a:t>ToF</a:t>
            </a:r>
            <a:r>
              <a:rPr lang="ru-RU" b="1" dirty="0">
                <a:solidFill>
                  <a:schemeClr val="bg1"/>
                </a:solidFill>
              </a:rPr>
              <a:t>-700</a:t>
            </a: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Scint-700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192195" y="2354177"/>
            <a:ext cx="12239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chemeClr val="bg1"/>
                </a:solidFill>
              </a:rPr>
              <a:t>ToF</a:t>
            </a:r>
            <a:r>
              <a:rPr lang="ru-RU" b="1" dirty="0">
                <a:solidFill>
                  <a:schemeClr val="bg1"/>
                </a:solidFill>
              </a:rPr>
              <a:t>-</a:t>
            </a:r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ru-RU" b="1" dirty="0">
                <a:solidFill>
                  <a:schemeClr val="bg1"/>
                </a:solidFill>
              </a:rPr>
              <a:t>00</a:t>
            </a: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2 MWPC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2625537" y="5523706"/>
            <a:ext cx="120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ToF</a:t>
            </a:r>
            <a:r>
              <a:rPr lang="ru-RU" b="1" dirty="0">
                <a:solidFill>
                  <a:schemeClr val="bg1"/>
                </a:solidFill>
              </a:rPr>
              <a:t>-700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Scint-700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4132848" y="5066045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ZDC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1228663" y="5523706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DCH-1,2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386723" y="1471905"/>
            <a:ext cx="107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DCH-1,2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8607343" y="2008982"/>
            <a:ext cx="107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DCH-1,2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4072670" y="106863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magnet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468313" y="2613025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ZDC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36882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181" y="-12701"/>
            <a:ext cx="744538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83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53094" y="82633"/>
            <a:ext cx="101917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5450974" y="3839370"/>
            <a:ext cx="5894388" cy="255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en-US" sz="2000" dirty="0"/>
              <a:t>Tasks for BM@N technical run:</a:t>
            </a:r>
          </a:p>
          <a:p>
            <a:pPr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deuteron </a:t>
            </a:r>
            <a:r>
              <a:rPr lang="en-US" sz="2000" dirty="0"/>
              <a:t>and  C</a:t>
            </a:r>
            <a:r>
              <a:rPr lang="en-US" sz="2000" baseline="30000" dirty="0"/>
              <a:t>12 </a:t>
            </a:r>
            <a:r>
              <a:rPr lang="en-US" sz="2000" dirty="0"/>
              <a:t>beams with T</a:t>
            </a:r>
            <a:r>
              <a:rPr lang="en-US" sz="2000" baseline="-25000" dirty="0"/>
              <a:t>0</a:t>
            </a:r>
            <a:r>
              <a:rPr lang="en-US" sz="2000" dirty="0"/>
              <a:t>= 3.5 </a:t>
            </a:r>
            <a:r>
              <a:rPr lang="en-US" sz="2000" dirty="0" err="1"/>
              <a:t>AGeV</a:t>
            </a:r>
            <a:r>
              <a:rPr lang="en-US" sz="2000" dirty="0"/>
              <a:t> </a:t>
            </a:r>
          </a:p>
          <a:p>
            <a:pPr>
              <a:buFontTx/>
              <a:buChar char="•"/>
            </a:pPr>
            <a:r>
              <a:rPr lang="en-US" sz="2000" dirty="0"/>
              <a:t> Trace beams, measure beam profile and time structure</a:t>
            </a:r>
          </a:p>
          <a:p>
            <a:pPr>
              <a:buFontTx/>
              <a:buChar char="•"/>
            </a:pPr>
            <a:r>
              <a:rPr lang="en-US" sz="2000" dirty="0"/>
              <a:t> Test detector response: ToF-400, ToF-700, T0+Trigger detectors,</a:t>
            </a:r>
            <a:r>
              <a:rPr lang="ru-RU" sz="2000" dirty="0"/>
              <a:t> </a:t>
            </a:r>
            <a:r>
              <a:rPr lang="en-US" sz="2000" dirty="0"/>
              <a:t>DCH chambers, ZDC and ECAL modules, MWPC chambers</a:t>
            </a:r>
            <a:endParaRPr lang="ru-RU" sz="2000" dirty="0"/>
          </a:p>
          <a:p>
            <a:pPr>
              <a:buFontTx/>
              <a:buChar char="•"/>
            </a:pPr>
            <a:r>
              <a:rPr lang="en-US" sz="2000" dirty="0"/>
              <a:t> Test integrated DAQ and trigger system</a:t>
            </a: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726EE-00C1-40E4-8C3F-5DECC0857BA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769938" y="0"/>
            <a:ext cx="10515600" cy="1325563"/>
          </a:xfrm>
        </p:spPr>
        <p:txBody>
          <a:bodyPr/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Location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of MWPCs in technical runs 2015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575" y="1393825"/>
            <a:ext cx="11501438" cy="1771650"/>
          </a:xfrm>
        </p:spPr>
        <p:txBody>
          <a:bodyPr>
            <a:normAutofit/>
          </a:bodyPr>
          <a:lstStyle/>
          <a:p>
            <a:pPr marL="0" indent="0" algn="ctr">
              <a:buFont typeface="Arial" charset="0"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MWPC  layout</a:t>
            </a:r>
          </a:p>
          <a:p>
            <a:pPr marL="0" indent="0">
              <a:buFont typeface="Arial" charset="0"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Deutron Run2 (February, 2015)                           Carbon Run3 (March, 2015)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endParaRPr lang="ru-RU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B076A-F474-488D-AE2F-5A8313D10913}" type="slidenum">
              <a:rPr lang="ru-RU"/>
              <a:pPr>
                <a:defRPr/>
              </a:pPr>
              <a:t>5</a:t>
            </a:fld>
            <a:endParaRPr lang="ru-RU"/>
          </a:p>
        </p:txBody>
      </p:sp>
      <p:pic>
        <p:nvPicPr>
          <p:cNvPr id="18436" name="Изображение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2513" y="3351213"/>
            <a:ext cx="6059487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1213"/>
            <a:ext cx="61325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0" y="6067426"/>
            <a:ext cx="122842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MWPC served as beam trajectory detectors in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deutron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Run2 and tracking detectors in carbon Run3</a:t>
            </a:r>
            <a:endParaRPr lang="ru-RU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9850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MWPC geometry of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planes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11044" y="2009277"/>
            <a:ext cx="3465094" cy="2703432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779E8-FC35-4940-AC86-609E4F307FAF}" type="slidenum">
              <a:rPr lang="ru-RU"/>
              <a:pPr>
                <a:defRPr/>
              </a:pPr>
              <a:t>6</a:t>
            </a:fld>
            <a:endParaRPr lang="ru-RU"/>
          </a:p>
        </p:txBody>
      </p:sp>
      <p:pic>
        <p:nvPicPr>
          <p:cNvPr id="19460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7" y="658019"/>
            <a:ext cx="3621087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Изображени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1220" y="1094874"/>
            <a:ext cx="3771355" cy="303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5"/>
          <p:cNvSpPr txBox="1">
            <a:spLocks noChangeArrowheads="1"/>
          </p:cNvSpPr>
          <p:nvPr/>
        </p:nvSpPr>
        <p:spPr bwMode="auto">
          <a:xfrm>
            <a:off x="9158288" y="4322763"/>
            <a:ext cx="2927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6-plane working area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9890125" y="2646363"/>
            <a:ext cx="731838" cy="17335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4717" y="4092575"/>
            <a:ext cx="28575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571625" y="15875"/>
            <a:ext cx="9136063" cy="798513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Track-segment building in the MWPC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BAB96-ED81-48FC-B11D-30A3277C38B8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20484" name="Изображение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4725" y="1203325"/>
            <a:ext cx="6364288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Изображение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688" y="1350963"/>
            <a:ext cx="3171825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Изображени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7037" y="5176837"/>
            <a:ext cx="33401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/>
          <p:cNvSpPr/>
          <p:nvPr/>
        </p:nvSpPr>
        <p:spPr>
          <a:xfrm>
            <a:off x="8201025" y="5835650"/>
            <a:ext cx="819150" cy="2428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8" name="TextBox 6"/>
          <p:cNvSpPr txBox="1">
            <a:spLocks noChangeArrowheads="1"/>
          </p:cNvSpPr>
          <p:nvPr/>
        </p:nvSpPr>
        <p:spPr bwMode="auto">
          <a:xfrm>
            <a:off x="9234488" y="5524500"/>
            <a:ext cx="2743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track-segment candidate </a:t>
            </a:r>
          </a:p>
          <a:p>
            <a:pPr algn="ctr"/>
            <a:endParaRPr lang="ru-RU" dirty="0"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0" y="814388"/>
                <a:ext cx="11977688" cy="5104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ru-RU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Spatial point combining in working aria  </a:t>
                </a:r>
                <a:endParaRPr lang="ru-RU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r>
                  <a:rPr lang="ru-RU" dirty="0">
                    <a:latin typeface="Times New Roman" charset="0"/>
                    <a:ea typeface="Times New Roman" charset="0"/>
                    <a:cs typeface="Times New Roman" charset="0"/>
                  </a:rPr>
                  <a:t>      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|</a:t>
                </a:r>
                <a:r>
                  <a:rPr lang="ru-RU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j</m:t>
                        </m:r>
                      </m:sub>
                    </m:sSub>
                    <m:r>
                      <a:rPr lang="en-US"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| </a:t>
                </a:r>
                <a:r>
                  <a:rPr lang="ru-RU" dirty="0">
                    <a:latin typeface="Times New Roman" charset="0"/>
                    <a:ea typeface="Times New Roman" charset="0"/>
                    <a:cs typeface="Times New Roman" charset="0"/>
                  </a:rPr>
                  <a:t>&lt;  </a:t>
                </a:r>
                <a:r>
                  <a:rPr lang="ru-RU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  <a:r>
                  <a:rPr lang="ru-RU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dw</a:t>
                </a:r>
                <a:r>
                  <a:rPr lang="ru-RU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for chambers before magnet, |</a:t>
                </a:r>
                <a:r>
                  <a:rPr lang="ru-RU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j</m:t>
                        </m:r>
                      </m:sub>
                    </m:sSub>
                    <m:r>
                      <a:rPr lang="en-US"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|</a:t>
                </a:r>
                <a:r>
                  <a:rPr lang="ru-RU" dirty="0">
                    <a:latin typeface="Times New Roman" charset="0"/>
                    <a:ea typeface="Times New Roman" charset="0"/>
                    <a:cs typeface="Times New Roman" charset="0"/>
                  </a:rPr>
                  <a:t> &lt;  </a:t>
                </a:r>
                <a:r>
                  <a:rPr lang="ru-RU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  <a:r>
                  <a:rPr lang="ru-RU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dw</a:t>
                </a: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for chambers after </a:t>
                </a:r>
                <a:r>
                  <a:rPr lang="ru-RU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magnet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endParaRPr lang="en-US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r">
                  <a:buNone/>
                </a:pPr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 err="1">
                    <a:latin typeface="Times New Roman" charset="0"/>
                    <a:ea typeface="Times New Roman" charset="0"/>
                    <a:cs typeface="Times New Roman" charset="0"/>
                  </a:rPr>
                  <a:t>i,j,k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= +/- , </a:t>
                </a:r>
                <a:r>
                  <a:rPr lang="en-US" dirty="0" err="1">
                    <a:latin typeface="Times New Roman" charset="0"/>
                    <a:ea typeface="Times New Roman" charset="0"/>
                    <a:cs typeface="Times New Roman" charset="0"/>
                  </a:rPr>
                  <a:t>dw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– wire step (0.25 cm)</a:t>
                </a:r>
                <a:endParaRPr lang="ru-RU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Conjugate points adding</a:t>
                </a:r>
                <a:endParaRPr lang="ru-RU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4388"/>
                <a:ext cx="11977688" cy="5104218"/>
              </a:xfrm>
              <a:prstGeom prst="rect">
                <a:avLst/>
              </a:prstGeom>
              <a:blipFill rotWithShape="0">
                <a:blip r:embed="rId5"/>
                <a:stretch>
                  <a:fillRect l="-305" t="-717" r="-407" b="-9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9448800" y="6454775"/>
            <a:ext cx="2743200" cy="365125"/>
          </a:xfrm>
        </p:spPr>
        <p:txBody>
          <a:bodyPr/>
          <a:lstStyle/>
          <a:p>
            <a:pPr>
              <a:defRPr/>
            </a:pPr>
            <a:fld id="{E85478F0-586C-4E60-9ED9-8503F1F93164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22531" name="TextBox 15"/>
          <p:cNvSpPr txBox="1">
            <a:spLocks noChangeArrowheads="1"/>
          </p:cNvSpPr>
          <p:nvPr/>
        </p:nvSpPr>
        <p:spPr bwMode="auto">
          <a:xfrm>
            <a:off x="722313" y="2165350"/>
            <a:ext cx="588962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X-</a:t>
            </a:r>
            <a:endParaRPr lang="ru-RU">
              <a:latin typeface="Calibri" pitchFamily="34" charset="0"/>
            </a:endParaRPr>
          </a:p>
        </p:txBody>
      </p:sp>
      <p:sp>
        <p:nvSpPr>
          <p:cNvPr id="22532" name="TextBox 16"/>
          <p:cNvSpPr txBox="1">
            <a:spLocks noChangeArrowheads="1"/>
          </p:cNvSpPr>
          <p:nvPr/>
        </p:nvSpPr>
        <p:spPr bwMode="auto">
          <a:xfrm>
            <a:off x="7532688" y="3081338"/>
            <a:ext cx="842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V-</a:t>
            </a:r>
            <a:endParaRPr lang="ru-RU">
              <a:latin typeface="Calibri" pitchFamily="34" charset="0"/>
            </a:endParaRPr>
          </a:p>
        </p:txBody>
      </p:sp>
      <p:sp>
        <p:nvSpPr>
          <p:cNvPr id="22533" name="TextBox 17"/>
          <p:cNvSpPr txBox="1">
            <a:spLocks noChangeArrowheads="1"/>
          </p:cNvSpPr>
          <p:nvPr/>
        </p:nvSpPr>
        <p:spPr bwMode="auto">
          <a:xfrm>
            <a:off x="8794750" y="2070100"/>
            <a:ext cx="709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U+</a:t>
            </a:r>
            <a:endParaRPr lang="ru-RU">
              <a:latin typeface="Calibri" pitchFamily="34" charset="0"/>
            </a:endParaRPr>
          </a:p>
        </p:txBody>
      </p:sp>
      <p:sp>
        <p:nvSpPr>
          <p:cNvPr id="22534" name="TextBox 18"/>
          <p:cNvSpPr txBox="1">
            <a:spLocks noChangeArrowheads="1"/>
          </p:cNvSpPr>
          <p:nvPr/>
        </p:nvSpPr>
        <p:spPr bwMode="auto">
          <a:xfrm>
            <a:off x="722313" y="5126038"/>
            <a:ext cx="793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X+</a:t>
            </a:r>
            <a:endParaRPr lang="ru-RU">
              <a:latin typeface="Calibri" pitchFamily="34" charset="0"/>
            </a:endParaRPr>
          </a:p>
        </p:txBody>
      </p:sp>
      <p:sp>
        <p:nvSpPr>
          <p:cNvPr id="22535" name="TextBox 19"/>
          <p:cNvSpPr txBox="1">
            <a:spLocks noChangeArrowheads="1"/>
          </p:cNvSpPr>
          <p:nvPr/>
        </p:nvSpPr>
        <p:spPr bwMode="auto">
          <a:xfrm>
            <a:off x="4572000" y="5053013"/>
            <a:ext cx="985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V+</a:t>
            </a:r>
            <a:endParaRPr lang="ru-RU">
              <a:latin typeface="Calibri" pitchFamily="34" charset="0"/>
            </a:endParaRPr>
          </a:p>
        </p:txBody>
      </p:sp>
      <p:sp>
        <p:nvSpPr>
          <p:cNvPr id="22536" name="TextBox 20"/>
          <p:cNvSpPr txBox="1">
            <a:spLocks noChangeArrowheads="1"/>
          </p:cNvSpPr>
          <p:nvPr/>
        </p:nvSpPr>
        <p:spPr bwMode="auto">
          <a:xfrm>
            <a:off x="8794750" y="5126038"/>
            <a:ext cx="709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U-</a:t>
            </a:r>
            <a:endParaRPr lang="ru-RU">
              <a:latin typeface="Calibri" pitchFamily="34" charset="0"/>
            </a:endParaRPr>
          </a:p>
        </p:txBody>
      </p:sp>
      <p:pic>
        <p:nvPicPr>
          <p:cNvPr id="22537" name="Изображение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8" y="1223963"/>
            <a:ext cx="4008437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Изображение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25" y="1206500"/>
            <a:ext cx="406082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Изображени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5450" y="1223963"/>
            <a:ext cx="4146550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0" name="TextBox 10"/>
          <p:cNvSpPr txBox="1">
            <a:spLocks noChangeArrowheads="1"/>
          </p:cNvSpPr>
          <p:nvPr/>
        </p:nvSpPr>
        <p:spPr bwMode="auto">
          <a:xfrm>
            <a:off x="838200" y="2070100"/>
            <a:ext cx="677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X-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1" name="TextBox 11"/>
          <p:cNvSpPr txBox="1">
            <a:spLocks noChangeArrowheads="1"/>
          </p:cNvSpPr>
          <p:nvPr/>
        </p:nvSpPr>
        <p:spPr bwMode="auto">
          <a:xfrm>
            <a:off x="4572000" y="1947863"/>
            <a:ext cx="4937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V-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2" name="TextBox 13"/>
          <p:cNvSpPr txBox="1">
            <a:spLocks noChangeArrowheads="1"/>
          </p:cNvSpPr>
          <p:nvPr/>
        </p:nvSpPr>
        <p:spPr bwMode="auto">
          <a:xfrm>
            <a:off x="8794750" y="2070100"/>
            <a:ext cx="70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U+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43" name="Изображение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4392613"/>
            <a:ext cx="4016375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4" name="Изображение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4000" y="4351338"/>
            <a:ext cx="4038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Изображение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45450" y="4445000"/>
            <a:ext cx="389413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6" name="TextBox 25"/>
          <p:cNvSpPr txBox="1">
            <a:spLocks noChangeArrowheads="1"/>
          </p:cNvSpPr>
          <p:nvPr/>
        </p:nvSpPr>
        <p:spPr bwMode="auto">
          <a:xfrm>
            <a:off x="838200" y="5237163"/>
            <a:ext cx="500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X+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7" name="TextBox 26"/>
          <p:cNvSpPr txBox="1">
            <a:spLocks noChangeArrowheads="1"/>
          </p:cNvSpPr>
          <p:nvPr/>
        </p:nvSpPr>
        <p:spPr bwMode="auto">
          <a:xfrm>
            <a:off x="4708525" y="5310188"/>
            <a:ext cx="712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V+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8" name="TextBox 27"/>
          <p:cNvSpPr txBox="1">
            <a:spLocks noChangeArrowheads="1"/>
          </p:cNvSpPr>
          <p:nvPr/>
        </p:nvSpPr>
        <p:spPr bwMode="auto">
          <a:xfrm>
            <a:off x="8843963" y="5226050"/>
            <a:ext cx="53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U-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88160" y="263526"/>
                <a:ext cx="105514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Residuals = Measured-Fitted </a:t>
                </a:r>
                <a:r>
                  <a:rPr lang="en-US" sz="2800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coord</a:t>
                </a: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. (Chamber3, Mag</a:t>
                </a:r>
                <a:r>
                  <a:rPr lang="en-US" sz="2800" dirty="0">
                    <a:latin typeface="Times New Roman" charset="0"/>
                    <a:ea typeface="Times New Roman" charset="0"/>
                    <a:cs typeface="Times New Roman" charset="0"/>
                  </a:rPr>
                  <a:t>. field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≠</m:t>
                    </m:r>
                  </m:oMath>
                </a14:m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0) </a:t>
                </a:r>
                <a:endParaRPr lang="ru-RU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160" y="263526"/>
                <a:ext cx="10551459" cy="523220"/>
              </a:xfrm>
              <a:prstGeom prst="rect">
                <a:avLst/>
              </a:prstGeom>
              <a:blipFill rotWithShape="0">
                <a:blip r:embed="rId8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795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Segments matching between Chambers 2 &amp; 3 in Carbon Run3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0" y="1467854"/>
            <a:ext cx="12192000" cy="5293894"/>
          </a:xfrm>
          <a:blipFill rotWithShape="0">
            <a:blip r:embed="rId2"/>
            <a:stretch>
              <a:fillRect l="-1000"/>
            </a:stretch>
          </a:blip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ru-RU" dirty="0">
                <a:noFill/>
              </a:rPr>
              <a:t> 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32913" y="6278563"/>
            <a:ext cx="2743200" cy="365125"/>
          </a:xfrm>
        </p:spPr>
        <p:txBody>
          <a:bodyPr/>
          <a:lstStyle/>
          <a:p>
            <a:pPr>
              <a:defRPr/>
            </a:pPr>
            <a:fld id="{E886C83C-A052-4A6F-9125-E0102A81A979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25604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3238" y="3859213"/>
            <a:ext cx="4343400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Изображение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00" y="1009650"/>
            <a:ext cx="45291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20602</TotalTime>
  <Words>909</Words>
  <Application>Microsoft Macintosh PowerPoint</Application>
  <PresentationFormat>Широкоэкранный</PresentationFormat>
  <Paragraphs>229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Calibri</vt:lpstr>
      <vt:lpstr>Calibri Light</vt:lpstr>
      <vt:lpstr>Cambria Math</vt:lpstr>
      <vt:lpstr>Lucida Sans Unicode</vt:lpstr>
      <vt:lpstr>MS PGothic</vt:lpstr>
      <vt:lpstr>Times New Roman</vt:lpstr>
      <vt:lpstr>Wingdings</vt:lpstr>
      <vt:lpstr>Arial</vt:lpstr>
      <vt:lpstr>Тема Office</vt:lpstr>
      <vt:lpstr>Reconstruction of charged particles trajectories in multi-wire proportional chambers at the BM@N experiment on real data and search "Λ" ^0- hyperons on simulated data</vt:lpstr>
      <vt:lpstr>Презентация PowerPoint</vt:lpstr>
      <vt:lpstr>Презентация PowerPoint</vt:lpstr>
      <vt:lpstr>Презентация PowerPoint</vt:lpstr>
      <vt:lpstr>Location of MWPCs in technical runs 2015</vt:lpstr>
      <vt:lpstr>MWPC geometry of planes</vt:lpstr>
      <vt:lpstr>Track-segment building in the MWPC</vt:lpstr>
      <vt:lpstr>Презентация PowerPoint</vt:lpstr>
      <vt:lpstr>Segments matching between Chambers 2 &amp; 3 in Carbon Run3</vt:lpstr>
      <vt:lpstr>Презентация PowerPoint</vt:lpstr>
      <vt:lpstr>MWPC detector system alignment</vt:lpstr>
      <vt:lpstr> </vt:lpstr>
      <vt:lpstr>MWPCs efficiencies (deuteron Run2)</vt:lpstr>
      <vt:lpstr>MWPCs efficiencies  (Carbon Run3)</vt:lpstr>
      <vt:lpstr>Презентация PowerPoint</vt:lpstr>
      <vt:lpstr>Презентация PowerPoint</vt:lpstr>
      <vt:lpstr>Презентация PowerPoint</vt:lpstr>
      <vt:lpstr>BD – the scintillation-strip barrel detector</vt:lpstr>
      <vt:lpstr>Lambda–hyperon registration in BM@N modeling QGSM generator</vt:lpstr>
      <vt:lpstr>Презентация PowerPoint</vt:lpstr>
      <vt:lpstr>Презентация PowerPoint</vt:lpstr>
      <vt:lpstr>Презентация PowerPoint</vt:lpstr>
      <vt:lpstr>Summary </vt:lpstr>
      <vt:lpstr>Thank you for your attention</vt:lpstr>
      <vt:lpstr>Backup</vt:lpstr>
      <vt:lpstr>BM@N experimental layout in Run3 with carbon beam</vt:lpstr>
      <vt:lpstr>Track-segment selecting</vt:lpstr>
      <vt:lpstr> 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171</cp:revision>
  <dcterms:created xsi:type="dcterms:W3CDTF">2016-02-29T14:40:10Z</dcterms:created>
  <dcterms:modified xsi:type="dcterms:W3CDTF">2016-06-06T21:11:00Z</dcterms:modified>
</cp:coreProperties>
</file>