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9" r:id="rId4"/>
    <p:sldId id="270" r:id="rId5"/>
    <p:sldId id="271" r:id="rId6"/>
    <p:sldId id="287" r:id="rId7"/>
    <p:sldId id="288" r:id="rId8"/>
    <p:sldId id="276" r:id="rId9"/>
    <p:sldId id="273" r:id="rId10"/>
    <p:sldId id="280" r:id="rId11"/>
    <p:sldId id="289" r:id="rId12"/>
    <p:sldId id="272" r:id="rId13"/>
    <p:sldId id="278" r:id="rId14"/>
    <p:sldId id="285" r:id="rId15"/>
    <p:sldId id="286" r:id="rId16"/>
    <p:sldId id="284" r:id="rId17"/>
    <p:sldId id="281" r:id="rId18"/>
    <p:sldId id="283" r:id="rId19"/>
    <p:sldId id="279" r:id="rId20"/>
    <p:sldId id="282" r:id="rId21"/>
    <p:sldId id="260" r:id="rId22"/>
    <p:sldId id="26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990000"/>
    <a:srgbClr val="0033CC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A6ADE-2742-43BA-B2B8-B69E28D1271B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2F3D2-4202-4F9D-B9D8-0FA901BC0E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26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D102F-178D-4149-9891-2FE69296337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79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11832A-5CD3-473B-8825-BA9378754C9D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02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860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12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06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20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65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24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19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60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5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72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0B1F6-F80B-4F6A-947B-2B0CFF2E4312}" type="datetimeFigureOut">
              <a:rPr lang="ru-RU" smtClean="0"/>
              <a:pPr/>
              <a:t>03.06.2016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3DB16-936A-4245-83BC-A51FAADF7A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3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4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3"/>
          <p:cNvSpPr>
            <a:spLocks noGrp="1"/>
          </p:cNvSpPr>
          <p:nvPr>
            <p:ph type="title"/>
          </p:nvPr>
        </p:nvSpPr>
        <p:spPr>
          <a:xfrm>
            <a:off x="0" y="1268760"/>
            <a:ext cx="9144000" cy="1800200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Статус </a:t>
            </a:r>
            <a:r>
              <a:rPr lang="ru-RU" altLang="ru-RU" sz="3600" b="1" dirty="0" err="1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время-проекционной</a:t>
            </a:r>
            <a:r>
              <a:rPr lang="ru-RU" altLang="ru-RU" sz="3600" b="1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dirty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камеры (TPC) для </a:t>
            </a:r>
            <a:r>
              <a:rPr lang="ru-RU" altLang="ru-RU" sz="3600" b="1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многоцелевого </a:t>
            </a:r>
            <a:r>
              <a:rPr lang="ru-RU" altLang="ru-RU" sz="3600" b="1" dirty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детектора (MPD) </a:t>
            </a:r>
            <a:r>
              <a:rPr lang="ru-RU" altLang="ru-RU" sz="3600" b="1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мега-проекта </a:t>
            </a:r>
            <a:r>
              <a:rPr lang="ru-RU" altLang="ru-RU" sz="3600" b="1" dirty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NICA</a:t>
            </a:r>
            <a:endParaRPr lang="ru-RU" alt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0" y="3501008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Бажажин А.Г</a:t>
            </a:r>
            <a:r>
              <a:rPr lang="ru-RU" altLang="ru-RU" sz="3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3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3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 поручению  </a:t>
            </a:r>
            <a:r>
              <a:rPr lang="ru-RU" altLang="ru-RU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коллаборации</a:t>
            </a:r>
            <a:r>
              <a:rPr lang="ru-RU" alt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r>
              <a:rPr lang="ru-RU" alt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MPD</a:t>
            </a:r>
            <a:endParaRPr lang="ru-RU" alt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AleksBag\Семинары&amp;Конференции\V-Школа-Конференция-ОМУС_Алушта-2016_6-12июня\Ayss_logo_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0227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5949280"/>
            <a:ext cx="8085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ежегодная конференция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молодых ученых и специалистов «Алушта-2016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6-12 июня 2016г.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AleksBag\Семинары&amp;Конференции\ВНКСФ-22_Ростов_21-28апр_2016\LHEP-emble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32656"/>
            <a:ext cx="1409301" cy="7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7080" y="4869160"/>
            <a:ext cx="23685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http://nica.jinr.ru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http://mpd.jinr.ru/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34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UB-SV-FS1\Projects\JINR\TPC-TOOLING\DESIGN\WORKDATA\Dmitriy.Osipov\Прочее\Для презентации\Концепция процесса сборки\Снятые спицы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38" y="404664"/>
            <a:ext cx="2743458" cy="288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DUB-SV-FS1\Projects\JINR\TPC-TOOLING\DESIGN\WORKDATA\Dmitriy.Osipov\Прочее\Для презентации\Концепция процесса сборки\Установка суппорта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34" y="3831274"/>
            <a:ext cx="3234858" cy="240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356992"/>
            <a:ext cx="2859059" cy="243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6256" y="5812860"/>
            <a:ext cx="195137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CC"/>
                </a:solidFill>
              </a:rPr>
              <a:t>TPC deformation:</a:t>
            </a:r>
          </a:p>
          <a:p>
            <a:pPr algn="ctr"/>
            <a:r>
              <a:rPr lang="en-US" sz="2000" b="1" dirty="0" smtClean="0"/>
              <a:t>Max = 32 µm</a:t>
            </a:r>
            <a:endParaRPr lang="ru-RU" sz="2000" b="1" dirty="0"/>
          </a:p>
        </p:txBody>
      </p:sp>
      <p:pic>
        <p:nvPicPr>
          <p:cNvPr id="14" name="Picture 2" descr="\\DUB-SV-FS1\Projects\JINR\TPC-TOOLING\DESIGN\WORKDATA\Dmitriy.Osipov\Прочее\Для презентации\Конструкция приспособления\Общий вид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" y="404663"/>
            <a:ext cx="3840230" cy="3265935"/>
          </a:xfrm>
          <a:prstGeom prst="rect">
            <a:avLst/>
          </a:prstGeom>
          <a:noFill/>
          <a:ln>
            <a:solidFill>
              <a:srgbClr val="00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-15397"/>
            <a:ext cx="9144000" cy="42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Оснастка для сборки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Готово для производства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05" y="620688"/>
            <a:ext cx="2414687" cy="193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4047598" y="125159"/>
            <a:ext cx="1152128" cy="138948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8182" y="6444044"/>
            <a:ext cx="592008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Проработано совместно с ООО «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Прогресстех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Дубна»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" y="3665768"/>
            <a:ext cx="3131271" cy="285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8640960" y="6453336"/>
            <a:ext cx="467544" cy="36933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solidFill>
                  <a:srgbClr val="0000FF"/>
                </a:solidFill>
              </a:rPr>
              <a:t> 10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assembly hall 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Bld.217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1524000"/>
            <a:ext cx="2882900" cy="708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b="1" dirty="0">
                <a:solidFill>
                  <a:srgbClr val="0000CC"/>
                </a:solidFill>
              </a:rPr>
              <a:t>     S = </a:t>
            </a:r>
            <a:r>
              <a:rPr lang="en-US" sz="2000" b="1" dirty="0"/>
              <a:t>84 m2  </a:t>
            </a:r>
            <a:r>
              <a:rPr lang="en-US" sz="2000" b="1" dirty="0">
                <a:solidFill>
                  <a:srgbClr val="0000CC"/>
                </a:solidFill>
              </a:rPr>
              <a:t>(ISO-</a:t>
            </a:r>
            <a:r>
              <a:rPr lang="en-US" sz="2000" b="1" dirty="0"/>
              <a:t>8-9</a:t>
            </a:r>
            <a:r>
              <a:rPr lang="en-US" sz="2000" b="1" dirty="0">
                <a:solidFill>
                  <a:srgbClr val="0000CC"/>
                </a:solidFill>
              </a:rPr>
              <a:t>)</a:t>
            </a:r>
          </a:p>
          <a:p>
            <a:pPr algn="l">
              <a:defRPr/>
            </a:pPr>
            <a:r>
              <a:rPr lang="en-US" sz="2000" b="1" dirty="0">
                <a:solidFill>
                  <a:srgbClr val="0000CC"/>
                </a:solidFill>
              </a:rPr>
              <a:t>+ 2 rooms for equipment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560" y="476672"/>
            <a:ext cx="1752600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</a:rPr>
              <a:t>Bld.217</a:t>
            </a: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35785" y="6453336"/>
            <a:ext cx="467544" cy="36933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solidFill>
                  <a:srgbClr val="0000FF"/>
                </a:solidFill>
              </a:rPr>
              <a:t> 11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  <p:pic>
        <p:nvPicPr>
          <p:cNvPr id="24584" name="Рисунок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677" y="2564904"/>
            <a:ext cx="7113375" cy="4073098"/>
          </a:xfrm>
          <a:prstGeom prst="rect">
            <a:avLst/>
          </a:prstGeom>
          <a:noFill/>
          <a:ln w="9525">
            <a:solidFill>
              <a:schemeClr val="tx1">
                <a:alpha val="50195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Рисунок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2592288" cy="224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16213"/>
            <a:ext cx="7772400" cy="44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(TPC + termoscreen) radiation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length (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updated data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4860032" y="6389954"/>
            <a:ext cx="3493368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ru-RU" sz="1400" dirty="0" smtClean="0">
                <a:solidFill>
                  <a:schemeClr val="tx2"/>
                </a:solidFill>
                <a:latin typeface="Arial Narrow" pitchFamily="34" charset="0"/>
              </a:rPr>
              <a:t>S. Movchan  &amp;  A. Bazhazhin  -  Radiation  length</a:t>
            </a:r>
          </a:p>
        </p:txBody>
      </p:sp>
      <p:sp>
        <p:nvSpPr>
          <p:cNvPr id="3184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968513"/>
              </p:ext>
            </p:extLst>
          </p:nvPr>
        </p:nvGraphicFramePr>
        <p:xfrm>
          <a:off x="4720083" y="457200"/>
          <a:ext cx="4388421" cy="5836433"/>
        </p:xfrm>
        <a:graphic>
          <a:graphicData uri="http://schemas.openxmlformats.org/drawingml/2006/table">
            <a:tbl>
              <a:tblPr/>
              <a:tblGrid>
                <a:gridCol w="1440160"/>
                <a:gridCol w="648072"/>
                <a:gridCol w="171317"/>
                <a:gridCol w="1552808"/>
                <a:gridCol w="576064"/>
              </a:tblGrid>
              <a:tr h="3711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Pad plane h=3 mm + …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2.91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Pad plane h=1.5 mm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/>
                          <a:cs typeface="Times New Roman"/>
                        </a:rPr>
                        <a:t>~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440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Insulating  plate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h=3 mm + planks+ glue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2.17</a:t>
                      </a: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Insulating  plate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h=1.5 mm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0.775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440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Al frame h=5 mm + reinforce rib + border +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RoC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cooling tube + H2O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27.19</a:t>
                      </a: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Carbon panel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h=25 mm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/>
                          <a:cs typeface="Times New Roman"/>
                        </a:rPr>
                        <a:t>~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1741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 Epoxy glue (2x0.1 mm)</a:t>
                      </a:r>
                      <a:endParaRPr lang="ru-RU" sz="95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0.056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0.056</a:t>
                      </a: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1741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Air </a:t>
                      </a:r>
                      <a:r>
                        <a:rPr lang="en-US" sz="10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gap 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L=125 </a:t>
                      </a:r>
                      <a:r>
                        <a:rPr lang="en-US" sz="10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cm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0.41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Air gap 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L=125 </a:t>
                      </a:r>
                      <a:r>
                        <a:rPr lang="en-US" sz="10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cm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0.41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337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66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ROC sum:</a:t>
                      </a:r>
                      <a:endParaRPr lang="ru-RU" sz="1000" b="1" dirty="0">
                        <a:solidFill>
                          <a:srgbClr val="0066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66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32.98</a:t>
                      </a: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66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ROC sum:</a:t>
                      </a:r>
                      <a:endParaRPr lang="ru-RU" sz="1000" b="1" dirty="0">
                        <a:solidFill>
                          <a:srgbClr val="0066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~</a:t>
                      </a:r>
                      <a:r>
                        <a:rPr lang="en-US" sz="1000" b="1" dirty="0" smtClean="0">
                          <a:solidFill>
                            <a:srgbClr val="0066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2.86</a:t>
                      </a:r>
                      <a:endParaRPr lang="ru-RU" sz="1000" b="1" dirty="0">
                        <a:solidFill>
                          <a:srgbClr val="0066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206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 (</a:t>
                      </a:r>
                      <a:r>
                        <a:rPr lang="en-US" sz="10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 </a:t>
                      </a:r>
                      <a:r>
                        <a:rPr lang="en-US" sz="1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 boards)</a:t>
                      </a:r>
                      <a:endParaRPr lang="ru-RU" sz="10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 </a:t>
                      </a:r>
                      <a:r>
                        <a:rPr lang="en-US" sz="10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(based on SAMPA chip) </a:t>
                      </a:r>
                      <a:endParaRPr lang="ru-RU" sz="10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440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PCB+components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+ connectors on pad plane, 13 </a:t>
                      </a:r>
                      <a:r>
                        <a:rPr lang="en-US" sz="10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kG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21.33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all</a:t>
                      </a:r>
                      <a:r>
                        <a:rPr lang="en-US" sz="1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FE – single layer</a:t>
                      </a:r>
                      <a:endParaRPr lang="en-US" sz="1000" b="1" dirty="0" smtClean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 - 4 layers 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5.0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100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220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99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 Cooling</a:t>
                      </a:r>
                      <a:endParaRPr lang="ru-RU" sz="1000" b="1" dirty="0">
                        <a:solidFill>
                          <a:srgbClr val="99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99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99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99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 Cooling</a:t>
                      </a:r>
                      <a:endParaRPr lang="ru-RU" sz="1000" b="1" dirty="0">
                        <a:solidFill>
                          <a:srgbClr val="99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326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Cu radiators + 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tube + H</a:t>
                      </a:r>
                      <a:r>
                        <a:rPr lang="en-US" sz="1000" b="1" baseline="-250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O, 37</a:t>
                      </a:r>
                      <a:r>
                        <a:rPr lang="en-US" sz="1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0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kG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40.24</a:t>
                      </a:r>
                      <a:endParaRPr lang="ru-RU" sz="1000" b="1" dirty="0" smtClean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Al pipes + 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plates on chips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.5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1466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Service wheel (SSW) Al, 20.8 </a:t>
                      </a:r>
                      <a:r>
                        <a:rPr lang="en-US" sz="10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kG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+ bolts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27.93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NO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1466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rgbClr val="0066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Sum:</a:t>
                      </a:r>
                      <a:endParaRPr lang="en-US" sz="1000" b="1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~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</a:t>
                      </a:r>
                      <a:r>
                        <a:rPr lang="ru-RU" sz="1000" b="1" dirty="0" smtClean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</a:t>
                      </a:r>
                      <a:endParaRPr lang="ru-RU" sz="1000" b="1" dirty="0" smtClean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220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LV</a:t>
                      </a:r>
                      <a:r>
                        <a:rPr lang="en-US" sz="1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bar, LV &amp; DAQ+SC cables + signal cables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15.19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/>
                      </a:r>
                      <a:br>
                        <a:rPr lang="en-US" sz="1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??</a:t>
                      </a:r>
                      <a:r>
                        <a:rPr lang="en-US" sz="1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en-US" sz="1000" b="1" dirty="0">
                        <a:solidFill>
                          <a:srgbClr val="008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220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Flange C1&amp;C2 to C3&amp;C4 (Al) 170 kg</a:t>
                      </a: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17.26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17.26</a:t>
                      </a:r>
                      <a:endParaRPr lang="en-US" sz="1000" b="1" dirty="0">
                        <a:solidFill>
                          <a:srgbClr val="0000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220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TPC thermal-screen Al (flange) +</a:t>
                      </a:r>
                      <a:r>
                        <a:rPr lang="en-US" sz="10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Al (clamps) 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+H</a:t>
                      </a:r>
                      <a:r>
                        <a:rPr lang="en-US" sz="1000" b="1" baseline="-2500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O, h(Al)=1.5 mm</a:t>
                      </a:r>
                      <a:endParaRPr lang="ru-RU" sz="1000" b="1" dirty="0" smtClean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~3.70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??</a:t>
                      </a:r>
                      <a:r>
                        <a:rPr lang="en-US" sz="1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000" b="1" dirty="0" smtClean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  <a:tr h="261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66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Summary</a:t>
                      </a:r>
                      <a:r>
                        <a:rPr lang="ru-RU" sz="1200" b="1" dirty="0">
                          <a:solidFill>
                            <a:srgbClr val="0066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</a:t>
                      </a: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~</a:t>
                      </a:r>
                      <a:r>
                        <a:rPr lang="en-US" sz="1100" b="1" dirty="0" smtClean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170</a:t>
                      </a:r>
                      <a:r>
                        <a:rPr lang="ru-RU" sz="1100" b="1" dirty="0" smtClean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r>
                        <a:rPr lang="en-US" sz="1100" b="1" dirty="0" smtClean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BF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11925"/>
              </p:ext>
            </p:extLst>
          </p:nvPr>
        </p:nvGraphicFramePr>
        <p:xfrm>
          <a:off x="107503" y="457200"/>
          <a:ext cx="4608514" cy="6295940"/>
        </p:xfrm>
        <a:graphic>
          <a:graphicData uri="http://schemas.openxmlformats.org/drawingml/2006/table">
            <a:tbl>
              <a:tblPr/>
              <a:tblGrid>
                <a:gridCol w="1781593"/>
                <a:gridCol w="458420"/>
                <a:gridCol w="458420"/>
                <a:gridCol w="1451661"/>
                <a:gridCol w="458420"/>
              </a:tblGrid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Base line option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Upgrade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3606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η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= 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η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= 1.31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3540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  (beam pipe-C1) h=220 mm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0.072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0.144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75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C1  h=3 mm + Al foils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1.061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2.122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369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(gap C1-C2)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h=65 mm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2083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C2 h=3 mm  + Al strips on C2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0.958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1.916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TPC gas mixture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L=989 mm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0.771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1.542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Potential degrader rods + field cage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0.085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0.170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C3 h=4.05 mm + Al strips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1.275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2.550</a:t>
                      </a: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(gap C3-C4)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/>
                          <a:cs typeface="Times New Roman"/>
                        </a:rPr>
                        <a:t>≈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 mm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C4 h=6.4 mm 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1.972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3.944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TPC shielding Al, h=0.1 mm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0.112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0.224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TPC thermal-screen (top)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Al 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 </a:t>
                      </a:r>
                      <a:r>
                        <a:rPr lang="en-US" sz="10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</a:t>
                      </a:r>
                      <a:r>
                        <a:rPr lang="en-US" sz="1000" b="1" baseline="-250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en-US" sz="10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O, 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h=1.5mm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2C778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2.943</a:t>
                      </a:r>
                      <a:endParaRPr lang="ru-RU" sz="1000" b="1" dirty="0">
                        <a:solidFill>
                          <a:srgbClr val="2C778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2C778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5.886</a:t>
                      </a:r>
                      <a:endParaRPr lang="ru-RU" sz="1000" b="1" dirty="0" smtClean="0">
                        <a:solidFill>
                          <a:srgbClr val="2C778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TPC thermal-screen</a:t>
                      </a:r>
                      <a:r>
                        <a:rPr lang="en-US" sz="1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(bottom) Al + </a:t>
                      </a:r>
                      <a:r>
                        <a:rPr lang="en-US" sz="10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</a:t>
                      </a:r>
                      <a:r>
                        <a:rPr lang="en-US" sz="1000" b="1" baseline="-2500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en-US" sz="1000" b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O, </a:t>
                      </a:r>
                      <a:r>
                        <a:rPr lang="en-US" sz="1000" b="1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h=1.5mm</a:t>
                      </a:r>
                      <a:endParaRPr lang="ru-RU" sz="1000" b="1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2C778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2.821</a:t>
                      </a:r>
                      <a:endParaRPr lang="ru-RU" sz="1000" b="1" dirty="0">
                        <a:solidFill>
                          <a:srgbClr val="2C778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2C778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5.642</a:t>
                      </a:r>
                      <a:endParaRPr lang="ru-RU" sz="1000" b="1" dirty="0" smtClean="0">
                        <a:solidFill>
                          <a:srgbClr val="2C778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645" marR="646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 (C4 up to TOF) h = 60 mm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0.040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778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Sum: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778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1079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12.13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1079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1079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24.26</a:t>
                      </a: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Sum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778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without thermal-screens: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778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6.37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12.74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D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2E9"/>
                    </a:solidFill>
                  </a:tcPr>
                </a:tc>
              </a:tr>
              <a:tr h="184666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TPC radiation length for flange (horizontal)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Air(beam pipe – C1) +Therm.- scr.+C1+N2(gap C1-C2) + C2 + gas mixture (L=1082 mm)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12,077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12,077</a:t>
                      </a: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</a:tr>
              <a:tr h="184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ROC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ROC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</a:tr>
              <a:tr h="54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Wires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0.24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 GEM foils Cu, 8x5µm =40 µm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Kapton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4x50µm =200 µm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/>
                          <a:cs typeface="Times New Roman"/>
                        </a:rPr>
                        <a:t>~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645" marR="5064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</a:tr>
            </a:tbl>
          </a:graphicData>
        </a:graphic>
      </p:graphicFrame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8676457" y="6459688"/>
            <a:ext cx="432618" cy="36933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solidFill>
                  <a:srgbClr val="0000FF"/>
                </a:solidFill>
              </a:rPr>
              <a:t>12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8638456" y="6453336"/>
            <a:ext cx="463550" cy="368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dirty="0" smtClean="0">
                <a:solidFill>
                  <a:srgbClr val="0000FF"/>
                </a:solidFill>
              </a:rPr>
              <a:t>1</a:t>
            </a:r>
            <a:r>
              <a:rPr lang="en-US" altLang="ru-RU" dirty="0" smtClean="0">
                <a:solidFill>
                  <a:srgbClr val="0000FF"/>
                </a:solidFill>
              </a:rPr>
              <a:t>3</a:t>
            </a:r>
            <a:endParaRPr lang="ru-RU" altLang="ru-RU" dirty="0">
              <a:solidFill>
                <a:srgbClr val="0000FF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5496" y="2492895"/>
            <a:ext cx="900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5441659"/>
            <a:ext cx="9066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TDR TPC  -  http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://nica.jinr.ru/files/MPD/TPC_TDR-v1.pdf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2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51520" y="2492896"/>
            <a:ext cx="8712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5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Spare</a:t>
            </a:r>
            <a:endParaRPr lang="ru-RU" altLang="ru-RU" sz="5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22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AleksBag\NICA-MPD\TPC\ALIC TPC Trackin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56714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611560" y="188640"/>
            <a:ext cx="78488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Пример восстановления треков частиц </a:t>
            </a:r>
            <a:r>
              <a:rPr lang="ru-RU" alt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alt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ALICE </a:t>
            </a:r>
            <a:r>
              <a:rPr lang="en-US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22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3856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2627784" y="188640"/>
            <a:ext cx="4536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Пример события в </a:t>
            </a:r>
            <a:r>
              <a:rPr lang="en-US" alt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STAR TPC </a:t>
            </a:r>
            <a:endParaRPr lang="ru-RU" alt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22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8713788" cy="482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355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304800"/>
            <a:ext cx="91313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Прямоугольник 1"/>
          <p:cNvSpPr>
            <a:spLocks noChangeArrowheads="1"/>
          </p:cNvSpPr>
          <p:nvPr/>
        </p:nvSpPr>
        <p:spPr bwMode="auto">
          <a:xfrm>
            <a:off x="0" y="533400"/>
            <a:ext cx="926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800" b="1" dirty="0">
                <a:solidFill>
                  <a:srgbClr val="FFFF00"/>
                </a:solidFill>
              </a:rPr>
              <a:t>TPC cooling and temperature stabilization system</a:t>
            </a:r>
            <a:r>
              <a:rPr lang="ru-RU" altLang="ru-RU" sz="28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102" name="Прямоугольник 3"/>
          <p:cNvSpPr>
            <a:spLocks noChangeArrowheads="1"/>
          </p:cNvSpPr>
          <p:nvPr/>
        </p:nvSpPr>
        <p:spPr bwMode="auto">
          <a:xfrm>
            <a:off x="7599363" y="2517775"/>
            <a:ext cx="15446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b="1" dirty="0" smtClean="0">
                <a:solidFill>
                  <a:schemeClr val="bg1"/>
                </a:solidFill>
              </a:rPr>
              <a:t>Outer </a:t>
            </a:r>
            <a:r>
              <a:rPr lang="en-US" altLang="ru-RU" b="1" dirty="0">
                <a:solidFill>
                  <a:schemeClr val="bg1"/>
                </a:solidFill>
              </a:rPr>
              <a:t>thermal</a:t>
            </a:r>
          </a:p>
          <a:p>
            <a:r>
              <a:rPr lang="en-US" altLang="ru-RU" b="1" dirty="0">
                <a:solidFill>
                  <a:schemeClr val="bg1"/>
                </a:solidFill>
              </a:rPr>
              <a:t>screen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6777038" y="2736850"/>
            <a:ext cx="857250" cy="20955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Прямоугольник 6"/>
          <p:cNvSpPr>
            <a:spLocks noChangeArrowheads="1"/>
          </p:cNvSpPr>
          <p:nvPr/>
        </p:nvSpPr>
        <p:spPr bwMode="auto">
          <a:xfrm>
            <a:off x="7219031" y="3862388"/>
            <a:ext cx="20417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dirty="0">
                <a:solidFill>
                  <a:schemeClr val="bg1"/>
                </a:solidFill>
              </a:rPr>
              <a:t> </a:t>
            </a:r>
            <a:r>
              <a:rPr lang="en-US" altLang="ru-RU" b="1" dirty="0">
                <a:solidFill>
                  <a:schemeClr val="bg1"/>
                </a:solidFill>
              </a:rPr>
              <a:t>front thermal</a:t>
            </a:r>
          </a:p>
          <a:p>
            <a:r>
              <a:rPr lang="en-US" altLang="ru-RU" b="1" dirty="0">
                <a:solidFill>
                  <a:schemeClr val="bg1"/>
                </a:solidFill>
              </a:rPr>
              <a:t>screen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5867401" y="3387725"/>
            <a:ext cx="1523999" cy="6508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6" name="Прямоугольник 4"/>
          <p:cNvSpPr>
            <a:spLocks noChangeArrowheads="1"/>
          </p:cNvSpPr>
          <p:nvPr/>
        </p:nvSpPr>
        <p:spPr bwMode="auto">
          <a:xfrm>
            <a:off x="6937375" y="5207000"/>
            <a:ext cx="19018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</a:t>
            </a:r>
            <a:r>
              <a:rPr lang="ru-RU" b="1" dirty="0" err="1">
                <a:solidFill>
                  <a:schemeClr val="bg1"/>
                </a:solidFill>
              </a:rPr>
              <a:t>nner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en-US" altLang="ru-RU" b="1" dirty="0">
                <a:solidFill>
                  <a:schemeClr val="bg1"/>
                </a:solidFill>
              </a:rPr>
              <a:t>thermal</a:t>
            </a:r>
            <a:r>
              <a:rPr lang="ru-RU" altLang="ru-RU" b="1" dirty="0">
                <a:solidFill>
                  <a:schemeClr val="bg1"/>
                </a:solidFill>
              </a:rPr>
              <a:t> </a:t>
            </a:r>
            <a:r>
              <a:rPr lang="en-US" altLang="ru-RU" b="1" dirty="0">
                <a:solidFill>
                  <a:schemeClr val="bg1"/>
                </a:solidFill>
              </a:rPr>
              <a:t>screen</a:t>
            </a:r>
            <a:endParaRPr lang="ru-RU" altLang="ru-RU" b="1" dirty="0">
              <a:solidFill>
                <a:schemeClr val="bg1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3810000" y="3363913"/>
            <a:ext cx="3127375" cy="201453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8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629150"/>
            <a:ext cx="2447925" cy="181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724400"/>
            <a:ext cx="23050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Прямоугольник 1"/>
          <p:cNvSpPr>
            <a:spLocks noChangeArrowheads="1"/>
          </p:cNvSpPr>
          <p:nvPr/>
        </p:nvSpPr>
        <p:spPr bwMode="auto">
          <a:xfrm>
            <a:off x="6350" y="6346825"/>
            <a:ext cx="5789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Испытание карт-прототипов </a:t>
            </a:r>
            <a:r>
              <a:rPr lang="en-US" altLang="ru-RU" sz="1400" b="1">
                <a:latin typeface="Times New Roman" pitchFamily="18" charset="0"/>
                <a:cs typeface="Times New Roman" pitchFamily="18" charset="0"/>
              </a:rPr>
              <a:t>FEC</a:t>
            </a: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64 на </a:t>
            </a:r>
            <a:r>
              <a:rPr lang="en-US" altLang="ru-RU" sz="1400" b="1">
                <a:latin typeface="Times New Roman" pitchFamily="18" charset="0"/>
                <a:cs typeface="Times New Roman" pitchFamily="18" charset="0"/>
              </a:rPr>
              <a:t>ROC</a:t>
            </a: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-прототипе</a:t>
            </a:r>
            <a:r>
              <a:rPr lang="en-US" altLang="ru-RU" sz="1400" b="1">
                <a:latin typeface="Times New Roman" pitchFamily="18" charset="0"/>
                <a:cs typeface="Times New Roman" pitchFamily="18" charset="0"/>
              </a:rPr>
              <a:t> “pad plane-2” </a:t>
            </a: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(слева) и </a:t>
            </a:r>
            <a:r>
              <a:rPr lang="en-US" altLang="ru-RU" sz="1400" b="1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отклик</a:t>
            </a:r>
            <a:r>
              <a:rPr lang="en-US" altLang="ru-RU" sz="1400" b="1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 сработавших пэдов</a:t>
            </a:r>
            <a:r>
              <a:rPr lang="en-US" altLang="ru-RU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el-GR" altLang="ru-RU" sz="1400" b="1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ru-RU" sz="14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источника </a:t>
            </a:r>
            <a:r>
              <a:rPr lang="en-US" altLang="ru-RU" sz="1400" b="1" baseline="30000">
                <a:latin typeface="Times New Roman" pitchFamily="18" charset="0"/>
                <a:cs typeface="Times New Roman" pitchFamily="18" charset="0"/>
              </a:rPr>
              <a:t>55</a:t>
            </a:r>
            <a:r>
              <a:rPr lang="en-US" altLang="ru-RU" sz="1400" b="1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 (справа)</a:t>
            </a:r>
          </a:p>
        </p:txBody>
      </p:sp>
      <p:pic>
        <p:nvPicPr>
          <p:cNvPr id="19461" name="Picture 5" descr="D:\AleksBag\Prototip_pad-plane2_konstruktsyiy&amp;planky\214x202mm_razvotka&amp;shel2uvePpl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34975"/>
            <a:ext cx="242093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5205413" y="3544888"/>
            <a:ext cx="39036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300" b="1">
                <a:latin typeface="Times New Roman" pitchFamily="18" charset="0"/>
                <a:cs typeface="Times New Roman" pitchFamily="18" charset="0"/>
              </a:rPr>
              <a:t>Чертёж прототипа </a:t>
            </a:r>
            <a:r>
              <a:rPr lang="en-US" altLang="ru-RU" sz="1300" b="1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ru-RU" altLang="ru-RU" sz="1300" b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300" b="1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altLang="ru-RU" sz="1300" b="1">
                <a:latin typeface="Times New Roman" pitchFamily="18" charset="0"/>
                <a:cs typeface="Times New Roman" pitchFamily="18" charset="0"/>
              </a:rPr>
              <a:t> с креплением для эл. карт, вид сбоку </a:t>
            </a:r>
            <a:r>
              <a:rPr lang="en-US" altLang="ru-RU" sz="1300" b="1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300" b="1">
                <a:latin typeface="Times New Roman" pitchFamily="18" charset="0"/>
                <a:cs typeface="Times New Roman" pitchFamily="18" charset="0"/>
              </a:rPr>
              <a:t>перпендикулярно проволочкам)</a:t>
            </a:r>
          </a:p>
        </p:txBody>
      </p:sp>
      <p:sp>
        <p:nvSpPr>
          <p:cNvPr id="19463" name="TextBox 11"/>
          <p:cNvSpPr txBox="1">
            <a:spLocks noChangeArrowheads="1"/>
          </p:cNvSpPr>
          <p:nvPr/>
        </p:nvSpPr>
        <p:spPr bwMode="auto">
          <a:xfrm>
            <a:off x="5981700" y="6586538"/>
            <a:ext cx="27114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1300" b="1">
                <a:latin typeface="Times New Roman" pitchFamily="18" charset="0"/>
                <a:cs typeface="Times New Roman" pitchFamily="18" charset="0"/>
              </a:rPr>
              <a:t>Чертёж прототипа </a:t>
            </a:r>
            <a:r>
              <a:rPr lang="en-US" altLang="ru-RU" sz="1300" b="1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ru-RU" altLang="ru-RU" sz="1300" b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300" b="1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altLang="ru-RU" sz="1300" b="1">
                <a:latin typeface="Times New Roman" pitchFamily="18" charset="0"/>
                <a:cs typeface="Times New Roman" pitchFamily="18" charset="0"/>
              </a:rPr>
              <a:t>, основание</a:t>
            </a:r>
          </a:p>
        </p:txBody>
      </p:sp>
      <p:pic>
        <p:nvPicPr>
          <p:cNvPr id="19464" name="Picture 8" descr="D:\AleksBag\Prototip_pad-plane2_konstruktsyiy&amp;planky\prototype-PP2_f7_osnovanie_ob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4005263"/>
            <a:ext cx="271303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D:\AleksBag\Prototip_pad-plane2_konstruktsyiy&amp;planky\prototype-PP2_f7_soedinenie_ob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34963"/>
            <a:ext cx="4295775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" descr="D:\AleksBag\Prototip_pad-plane2_konstruktsyiy&amp;planky\Photo_печатн-платы(old)_Pp2\Фото1811-razv-obr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2565400"/>
            <a:ext cx="191928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3" descr="D:\AleksBag\Prototip_pad-plane2_konstruktsyiy&amp;planky\Photo_печатн-платы(old)_Pp2\Фото1823-pad-plane_obr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41600"/>
            <a:ext cx="194945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TextBox 3"/>
          <p:cNvSpPr txBox="1">
            <a:spLocks noChangeArrowheads="1"/>
          </p:cNvSpPr>
          <p:nvPr/>
        </p:nvSpPr>
        <p:spPr bwMode="auto">
          <a:xfrm>
            <a:off x="0" y="4418013"/>
            <a:ext cx="58674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Пэдовая плоскость печатной платы (слева) и разводка пэдов (справа)</a:t>
            </a:r>
          </a:p>
        </p:txBody>
      </p:sp>
      <p:sp>
        <p:nvSpPr>
          <p:cNvPr id="19469" name="TextBox 14"/>
          <p:cNvSpPr txBox="1">
            <a:spLocks noChangeArrowheads="1"/>
          </p:cNvSpPr>
          <p:nvPr/>
        </p:nvSpPr>
        <p:spPr bwMode="auto">
          <a:xfrm>
            <a:off x="4859338" y="1797050"/>
            <a:ext cx="426085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Чертёж прототипа </a:t>
            </a:r>
            <a:r>
              <a:rPr lang="en-US" altLang="ru-RU" sz="1400">
                <a:latin typeface="Times New Roman" pitchFamily="18" charset="0"/>
                <a:cs typeface="Times New Roman" pitchFamily="18" charset="0"/>
              </a:rPr>
              <a:t>‘</a:t>
            </a: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40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 вид сбоку вдоль натянутых проволочек (гейтовой</a:t>
            </a:r>
            <a:r>
              <a:rPr lang="en-US" altLang="ru-RU" sz="14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анодной,</a:t>
            </a:r>
            <a:r>
              <a:rPr lang="en-US" altLang="ru-RU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катодной  плоскости</a:t>
            </a:r>
            <a:r>
              <a:rPr lang="en-US" altLang="ru-RU" sz="140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altLang="ru-RU" sz="1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947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34963"/>
            <a:ext cx="2578100" cy="229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1" name="Picture 3" descr="D:\AleksBag\Prototip_pad-plane2_konstruktsyiy&amp;planky\prototype-PP2-end_ob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209800"/>
            <a:ext cx="338455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TextBox 2"/>
          <p:cNvSpPr txBox="1">
            <a:spLocks noChangeArrowheads="1"/>
          </p:cNvSpPr>
          <p:nvPr/>
        </p:nvSpPr>
        <p:spPr bwMode="auto">
          <a:xfrm>
            <a:off x="0" y="4763"/>
            <a:ext cx="9123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Прототип</a:t>
            </a:r>
            <a:r>
              <a:rPr lang="en-US" alt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‘2’</a:t>
            </a:r>
            <a:r>
              <a:rPr lang="ru-RU" alt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(“pad plane-2”) </a:t>
            </a:r>
            <a:endParaRPr lang="ru-RU" alt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4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magnet_3D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/>
          <a:stretch>
            <a:fillRect/>
          </a:stretch>
        </p:blipFill>
        <p:spPr bwMode="auto">
          <a:xfrm>
            <a:off x="0" y="620713"/>
            <a:ext cx="58134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832475" y="4292600"/>
            <a:ext cx="3132014" cy="2032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08038" indent="-808038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9900"/>
                </a:solidFill>
                <a:latin typeface="+mn-lt"/>
                <a:cs typeface="+mn-cs"/>
              </a:rPr>
              <a:t>Магнит</a:t>
            </a:r>
            <a:r>
              <a:rPr lang="en-US" b="1" dirty="0">
                <a:solidFill>
                  <a:srgbClr val="009900"/>
                </a:solidFill>
                <a:latin typeface="+mn-lt"/>
                <a:cs typeface="+mn-cs"/>
              </a:rPr>
              <a:t> :</a:t>
            </a:r>
            <a:r>
              <a:rPr lang="ru-RU" b="1" dirty="0">
                <a:solidFill>
                  <a:srgbClr val="009900"/>
                </a:solidFill>
                <a:latin typeface="+mn-lt"/>
                <a:cs typeface="+mn-cs"/>
              </a:rPr>
              <a:t> </a:t>
            </a:r>
            <a:r>
              <a:rPr lang="en-US" b="1" dirty="0">
                <a:latin typeface="+mn-lt"/>
                <a:cs typeface="+mn-cs"/>
              </a:rPr>
              <a:t>0.</a:t>
            </a:r>
            <a:r>
              <a:rPr lang="ru-RU" b="1" dirty="0">
                <a:latin typeface="+mn-lt"/>
                <a:cs typeface="+mn-cs"/>
              </a:rPr>
              <a:t>5</a:t>
            </a:r>
            <a:r>
              <a:rPr lang="en-US" b="1" dirty="0">
                <a:latin typeface="+mn-lt"/>
                <a:cs typeface="+mn-cs"/>
              </a:rPr>
              <a:t> T</a:t>
            </a:r>
            <a:r>
              <a:rPr lang="ru-RU" b="1" dirty="0">
                <a:latin typeface="+mn-lt"/>
                <a:cs typeface="+mn-cs"/>
              </a:rPr>
              <a:t>л  соленоид                                                                                                                  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ru-RU" b="1" dirty="0">
                <a:latin typeface="+mn-lt"/>
                <a:cs typeface="+mn-cs"/>
              </a:rPr>
              <a:t>сверхпроводник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rgbClr val="009900"/>
                </a:solidFill>
                <a:latin typeface="+mn-lt"/>
                <a:cs typeface="+mn-cs"/>
              </a:rPr>
              <a:t>Трекинг</a:t>
            </a:r>
            <a:r>
              <a:rPr lang="en-US" b="1" dirty="0">
                <a:solidFill>
                  <a:srgbClr val="009900"/>
                </a:solidFill>
                <a:latin typeface="+mn-lt"/>
                <a:cs typeface="+mn-cs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TPC</a:t>
            </a:r>
            <a:r>
              <a:rPr lang="en-US" b="1" dirty="0">
                <a:latin typeface="+mn-lt"/>
                <a:cs typeface="+mn-cs"/>
              </a:rPr>
              <a:t>, </a:t>
            </a:r>
            <a:r>
              <a:rPr lang="en-US" b="1" dirty="0">
                <a:solidFill>
                  <a:srgbClr val="3333FF"/>
                </a:solidFill>
                <a:latin typeface="+mn-lt"/>
                <a:cs typeface="+mn-cs"/>
              </a:rPr>
              <a:t>ECT</a:t>
            </a:r>
            <a:r>
              <a:rPr lang="en-US" b="1" dirty="0">
                <a:latin typeface="+mn-lt"/>
                <a:cs typeface="+mn-cs"/>
              </a:rPr>
              <a:t>, </a:t>
            </a:r>
            <a:r>
              <a:rPr lang="en-US" b="1" dirty="0">
                <a:solidFill>
                  <a:srgbClr val="3333FF"/>
                </a:solidFill>
                <a:latin typeface="+mn-lt"/>
                <a:cs typeface="+mn-cs"/>
              </a:rPr>
              <a:t>IT</a:t>
            </a:r>
          </a:p>
          <a:p>
            <a:pPr marL="985838" indent="-985838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9900"/>
                </a:solidFill>
                <a:latin typeface="+mn-lt"/>
                <a:cs typeface="+mn-cs"/>
              </a:rPr>
              <a:t>Идентификация частиц</a:t>
            </a:r>
            <a:r>
              <a:rPr lang="en-US" b="1" dirty="0">
                <a:solidFill>
                  <a:srgbClr val="009900"/>
                </a:solidFill>
                <a:latin typeface="+mn-lt"/>
                <a:cs typeface="+mn-cs"/>
              </a:rPr>
              <a:t>:</a:t>
            </a:r>
            <a:r>
              <a:rPr lang="ru-RU" b="1" dirty="0">
                <a:solidFill>
                  <a:srgbClr val="009900"/>
                </a:solidFill>
                <a:latin typeface="+mn-lt"/>
                <a:cs typeface="+mn-cs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+mn-lt"/>
                <a:cs typeface="+mn-cs"/>
              </a:rPr>
              <a:t>TPC</a:t>
            </a:r>
            <a:r>
              <a:rPr lang="ru-RU" b="1" dirty="0">
                <a:latin typeface="+mn-lt"/>
                <a:cs typeface="+mn-cs"/>
              </a:rPr>
              <a:t>, </a:t>
            </a:r>
            <a:r>
              <a:rPr lang="en-US" b="1" dirty="0">
                <a:solidFill>
                  <a:srgbClr val="3333FF"/>
                </a:solidFill>
                <a:latin typeface="+mn-lt"/>
                <a:cs typeface="+mn-cs"/>
              </a:rPr>
              <a:t>TOF</a:t>
            </a:r>
            <a:r>
              <a:rPr lang="en-US" b="1" dirty="0">
                <a:latin typeface="+mn-lt"/>
                <a:cs typeface="+mn-cs"/>
              </a:rPr>
              <a:t>, </a:t>
            </a:r>
            <a:r>
              <a:rPr lang="en-US" b="1" dirty="0">
                <a:solidFill>
                  <a:srgbClr val="3333FF"/>
                </a:solidFill>
                <a:latin typeface="+mn-lt"/>
                <a:cs typeface="+mn-cs"/>
              </a:rPr>
              <a:t>ECAL</a:t>
            </a:r>
            <a:r>
              <a:rPr lang="en-US" b="1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9900"/>
                </a:solidFill>
                <a:latin typeface="+mn-lt"/>
                <a:cs typeface="+mn-cs"/>
              </a:rPr>
              <a:t>T0, </a:t>
            </a:r>
            <a:r>
              <a:rPr lang="ru-RU" b="1" dirty="0">
                <a:solidFill>
                  <a:srgbClr val="009900"/>
                </a:solidFill>
                <a:latin typeface="+mn-lt"/>
                <a:cs typeface="+mn-cs"/>
              </a:rPr>
              <a:t>Триггер</a:t>
            </a:r>
            <a:r>
              <a:rPr lang="en-US" b="1" dirty="0">
                <a:solidFill>
                  <a:srgbClr val="009900"/>
                </a:solidFill>
                <a:latin typeface="+mn-lt"/>
                <a:cs typeface="+mn-cs"/>
              </a:rPr>
              <a:t> :</a:t>
            </a:r>
            <a:r>
              <a:rPr lang="en-US" b="1" dirty="0">
                <a:latin typeface="+mn-lt"/>
                <a:cs typeface="+mn-cs"/>
              </a:rPr>
              <a:t> </a:t>
            </a:r>
            <a:r>
              <a:rPr lang="en-US" b="1" dirty="0">
                <a:solidFill>
                  <a:srgbClr val="3333FF"/>
                </a:solidFill>
                <a:latin typeface="+mn-lt"/>
                <a:cs typeface="+mn-cs"/>
              </a:rPr>
              <a:t>FFD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9900"/>
                </a:solidFill>
                <a:latin typeface="+mn-lt"/>
                <a:cs typeface="+mn-cs"/>
              </a:rPr>
              <a:t>Центральность</a:t>
            </a:r>
            <a:r>
              <a:rPr lang="en-US" b="1" dirty="0">
                <a:solidFill>
                  <a:srgbClr val="009900"/>
                </a:solidFill>
                <a:latin typeface="+mn-lt"/>
                <a:cs typeface="+mn-cs"/>
              </a:rPr>
              <a:t> :</a:t>
            </a:r>
            <a:r>
              <a:rPr lang="en-US" b="1" dirty="0">
                <a:latin typeface="+mn-lt"/>
                <a:cs typeface="+mn-cs"/>
              </a:rPr>
              <a:t>  </a:t>
            </a:r>
            <a:r>
              <a:rPr lang="en-US" b="1" dirty="0">
                <a:solidFill>
                  <a:srgbClr val="3333FF"/>
                </a:solidFill>
                <a:latin typeface="+mn-lt"/>
                <a:cs typeface="+mn-cs"/>
              </a:rPr>
              <a:t>ZDC</a:t>
            </a:r>
            <a:endParaRPr lang="ru-RU" b="1" dirty="0">
              <a:solidFill>
                <a:srgbClr val="3333FF"/>
              </a:solidFill>
              <a:latin typeface="+mn-lt"/>
              <a:cs typeface="+mn-cs"/>
            </a:endParaRP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0" y="-793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Многоцелевой детектор (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MPD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107950" y="5949950"/>
            <a:ext cx="5616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990099"/>
                </a:solidFill>
              </a:rPr>
              <a:t>Первая стадия </a:t>
            </a:r>
            <a:r>
              <a:rPr lang="en-US" altLang="ru-RU" sz="2400" b="1">
                <a:solidFill>
                  <a:srgbClr val="990099"/>
                </a:solidFill>
              </a:rPr>
              <a:t>: </a:t>
            </a:r>
            <a:r>
              <a:rPr lang="en-US" altLang="ru-RU" sz="2400" b="1">
                <a:solidFill>
                  <a:srgbClr val="FF0000"/>
                </a:solidFill>
              </a:rPr>
              <a:t>TPC</a:t>
            </a:r>
            <a:r>
              <a:rPr lang="en-US" altLang="ru-RU" sz="2400" b="1"/>
              <a:t>,</a:t>
            </a:r>
            <a:r>
              <a:rPr lang="en-US" altLang="ru-RU" sz="2400" b="1">
                <a:solidFill>
                  <a:srgbClr val="3333FF"/>
                </a:solidFill>
              </a:rPr>
              <a:t> TOF</a:t>
            </a:r>
            <a:r>
              <a:rPr lang="en-US" altLang="ru-RU" sz="2400" b="1"/>
              <a:t>,</a:t>
            </a:r>
            <a:r>
              <a:rPr lang="en-US" altLang="ru-RU" sz="2400" b="1">
                <a:solidFill>
                  <a:srgbClr val="3333FF"/>
                </a:solidFill>
              </a:rPr>
              <a:t> ZDC</a:t>
            </a:r>
            <a:r>
              <a:rPr lang="en-US" altLang="ru-RU" sz="2400" b="1"/>
              <a:t>,</a:t>
            </a:r>
            <a:r>
              <a:rPr lang="en-US" altLang="ru-RU" sz="2400" b="1">
                <a:solidFill>
                  <a:srgbClr val="3333FF"/>
                </a:solidFill>
              </a:rPr>
              <a:t> FFD</a:t>
            </a:r>
            <a:r>
              <a:rPr lang="en-US" altLang="ru-RU" sz="2400" b="1"/>
              <a:t>,</a:t>
            </a:r>
            <a:r>
              <a:rPr lang="en-US" altLang="ru-RU" sz="2400" b="1">
                <a:solidFill>
                  <a:srgbClr val="3333FF"/>
                </a:solidFill>
              </a:rPr>
              <a:t> ECAL</a:t>
            </a:r>
            <a:endParaRPr lang="ru-RU" altLang="ru-RU" sz="2400" b="1">
              <a:solidFill>
                <a:srgbClr val="3333FF"/>
              </a:solidFill>
            </a:endParaRP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2700338" y="5013325"/>
            <a:ext cx="647700" cy="360363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700">
                <a:solidFill>
                  <a:srgbClr val="000000"/>
                </a:solidFill>
              </a:rPr>
              <a:t>FFD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08625" y="476250"/>
            <a:ext cx="360045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507C9"/>
                </a:solidFill>
                <a:latin typeface="+mn-lt"/>
                <a:cs typeface="+mn-cs"/>
              </a:rPr>
              <a:t>SC Coil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–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сверхпроводящий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                   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соленоид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507C9"/>
                </a:solidFill>
                <a:latin typeface="+mn-lt"/>
                <a:cs typeface="+mn-cs"/>
              </a:rPr>
              <a:t>IT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–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внутренний детектор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507C9"/>
                </a:solidFill>
                <a:latin typeface="+mn-lt"/>
                <a:cs typeface="+mn-cs"/>
              </a:rPr>
              <a:t>ECT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–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торцевой трекер на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строу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             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трубках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cs typeface="+mn-cs"/>
              </a:rPr>
              <a:t>TPC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–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время-проекционная  камера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507C9"/>
                </a:solidFill>
                <a:latin typeface="+mn-lt"/>
                <a:cs typeface="+mn-cs"/>
              </a:rPr>
              <a:t>TOF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–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время-пролетная система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507C9"/>
                </a:solidFill>
                <a:latin typeface="+mn-lt"/>
                <a:cs typeface="+mn-cs"/>
              </a:rPr>
              <a:t>FFD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–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быстрый передний детектор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507C9"/>
                </a:solidFill>
                <a:latin typeface="+mn-lt"/>
                <a:cs typeface="+mn-cs"/>
              </a:rPr>
              <a:t>ZDC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–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калориметр под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нулевыми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              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углами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507C9"/>
                </a:solidFill>
                <a:latin typeface="+mn-lt"/>
                <a:cs typeface="+mn-cs"/>
              </a:rPr>
              <a:t>BBC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–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счетчик столкновения пучков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rgbClr val="1507C9"/>
                </a:solidFill>
                <a:latin typeface="+mn-lt"/>
                <a:cs typeface="+mn-cs"/>
              </a:rPr>
              <a:t>Ecal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–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электромагнитны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              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калориметр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68538" y="1773238"/>
            <a:ext cx="1655762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635375" y="4724400"/>
            <a:ext cx="946150" cy="5254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276600" y="3068638"/>
            <a:ext cx="719138" cy="16557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8788400" y="6469063"/>
            <a:ext cx="320675" cy="369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204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3675"/>
            <a:ext cx="7056437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33338" y="0"/>
            <a:ext cx="900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Чертёж торца </a:t>
            </a:r>
            <a:r>
              <a:rPr lang="en-US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MPD</a:t>
            </a: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AleksBag\TPC0&amp;1_rezult\Photo_prototip_YUris\SL74801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60800"/>
            <a:ext cx="2160588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860800"/>
            <a:ext cx="21272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0" name="Рисунок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476250"/>
            <a:ext cx="436245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41" name="Прямая со стрелкой 169"/>
          <p:cNvCxnSpPr>
            <a:cxnSpLocks noChangeShapeType="1"/>
          </p:cNvCxnSpPr>
          <p:nvPr/>
        </p:nvCxnSpPr>
        <p:spPr bwMode="auto">
          <a:xfrm flipV="1">
            <a:off x="7235825" y="2565400"/>
            <a:ext cx="576263" cy="1584325"/>
          </a:xfrm>
          <a:prstGeom prst="straightConnector1">
            <a:avLst/>
          </a:prstGeom>
          <a:noFill/>
          <a:ln w="25400" algn="ctr">
            <a:solidFill>
              <a:srgbClr val="00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2" name="Прямая со стрелкой 174"/>
          <p:cNvCxnSpPr>
            <a:cxnSpLocks noChangeShapeType="1"/>
          </p:cNvCxnSpPr>
          <p:nvPr/>
        </p:nvCxnSpPr>
        <p:spPr bwMode="auto">
          <a:xfrm flipH="1" flipV="1">
            <a:off x="6804025" y="908050"/>
            <a:ext cx="71438" cy="3241675"/>
          </a:xfrm>
          <a:prstGeom prst="straightConnector1">
            <a:avLst/>
          </a:prstGeom>
          <a:noFill/>
          <a:ln w="25400" algn="ctr">
            <a:solidFill>
              <a:srgbClr val="00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3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814888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4344" name="Прямая со стрелкой 168"/>
          <p:cNvCxnSpPr>
            <a:cxnSpLocks noChangeShapeType="1"/>
          </p:cNvCxnSpPr>
          <p:nvPr/>
        </p:nvCxnSpPr>
        <p:spPr bwMode="auto">
          <a:xfrm flipV="1">
            <a:off x="5795963" y="2420938"/>
            <a:ext cx="1512887" cy="1728787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5" name="Прямая со стрелкой 168"/>
          <p:cNvCxnSpPr>
            <a:cxnSpLocks noChangeShapeType="1"/>
          </p:cNvCxnSpPr>
          <p:nvPr/>
        </p:nvCxnSpPr>
        <p:spPr bwMode="auto">
          <a:xfrm>
            <a:off x="4787900" y="1412875"/>
            <a:ext cx="1584325" cy="287338"/>
          </a:xfrm>
          <a:prstGeom prst="straightConnector1">
            <a:avLst/>
          </a:prstGeom>
          <a:noFill/>
          <a:ln w="12700" algn="ctr">
            <a:solidFill>
              <a:srgbClr val="66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6" name="Прямая со стрелкой 168"/>
          <p:cNvCxnSpPr>
            <a:cxnSpLocks noChangeShapeType="1"/>
          </p:cNvCxnSpPr>
          <p:nvPr/>
        </p:nvCxnSpPr>
        <p:spPr bwMode="auto">
          <a:xfrm flipV="1">
            <a:off x="4859338" y="1341438"/>
            <a:ext cx="1008062" cy="0"/>
          </a:xfrm>
          <a:prstGeom prst="straightConnector1">
            <a:avLst/>
          </a:prstGeom>
          <a:noFill/>
          <a:ln w="12700" algn="ctr">
            <a:solidFill>
              <a:srgbClr val="66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7" name="Прямая со стрелкой 168"/>
          <p:cNvCxnSpPr>
            <a:cxnSpLocks noChangeShapeType="1"/>
          </p:cNvCxnSpPr>
          <p:nvPr/>
        </p:nvCxnSpPr>
        <p:spPr bwMode="auto">
          <a:xfrm flipV="1">
            <a:off x="5651500" y="1412875"/>
            <a:ext cx="1008063" cy="2736850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8" name="Прямая со стрелкой 168"/>
          <p:cNvCxnSpPr>
            <a:cxnSpLocks noChangeShapeType="1"/>
          </p:cNvCxnSpPr>
          <p:nvPr/>
        </p:nvCxnSpPr>
        <p:spPr bwMode="auto">
          <a:xfrm flipV="1">
            <a:off x="5435600" y="2997200"/>
            <a:ext cx="431800" cy="1152525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9" name="Прямая со стрелкой 191"/>
          <p:cNvCxnSpPr>
            <a:cxnSpLocks noChangeShapeType="1"/>
          </p:cNvCxnSpPr>
          <p:nvPr/>
        </p:nvCxnSpPr>
        <p:spPr bwMode="auto">
          <a:xfrm flipH="1" flipV="1">
            <a:off x="3348038" y="1773238"/>
            <a:ext cx="1728787" cy="2376487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0" name="Прямая со стрелкой 193"/>
          <p:cNvCxnSpPr>
            <a:cxnSpLocks noChangeShapeType="1"/>
          </p:cNvCxnSpPr>
          <p:nvPr/>
        </p:nvCxnSpPr>
        <p:spPr bwMode="auto">
          <a:xfrm flipH="1" flipV="1">
            <a:off x="2627313" y="1844675"/>
            <a:ext cx="2376487" cy="2376488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1" name="Прямая со стрелкой 185"/>
          <p:cNvCxnSpPr>
            <a:cxnSpLocks noChangeShapeType="1"/>
          </p:cNvCxnSpPr>
          <p:nvPr/>
        </p:nvCxnSpPr>
        <p:spPr bwMode="auto">
          <a:xfrm flipH="1" flipV="1">
            <a:off x="2771775" y="3068638"/>
            <a:ext cx="2232025" cy="1223962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2" name="TextBox 156"/>
          <p:cNvSpPr txBox="1">
            <a:spLocks noChangeArrowheads="1"/>
          </p:cNvSpPr>
          <p:nvPr/>
        </p:nvSpPr>
        <p:spPr bwMode="auto">
          <a:xfrm>
            <a:off x="4787900" y="4076700"/>
            <a:ext cx="1871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CC0066"/>
                </a:solidFill>
              </a:rPr>
              <a:t>Field cage</a:t>
            </a:r>
            <a:endParaRPr lang="ru-RU" altLang="ru-RU" sz="2400">
              <a:solidFill>
                <a:srgbClr val="CC0066"/>
              </a:solidFill>
            </a:endParaRPr>
          </a:p>
        </p:txBody>
      </p:sp>
      <p:cxnSp>
        <p:nvCxnSpPr>
          <p:cNvPr id="14353" name="Прямая со стрелкой 185"/>
          <p:cNvCxnSpPr>
            <a:cxnSpLocks noChangeShapeType="1"/>
          </p:cNvCxnSpPr>
          <p:nvPr/>
        </p:nvCxnSpPr>
        <p:spPr bwMode="auto">
          <a:xfrm flipH="1" flipV="1">
            <a:off x="1835150" y="2636838"/>
            <a:ext cx="3168650" cy="1728787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4" name="TextBox 195"/>
          <p:cNvSpPr txBox="1">
            <a:spLocks noChangeArrowheads="1"/>
          </p:cNvSpPr>
          <p:nvPr/>
        </p:nvSpPr>
        <p:spPr bwMode="auto">
          <a:xfrm>
            <a:off x="3563938" y="908050"/>
            <a:ext cx="2159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900">
                <a:solidFill>
                  <a:srgbClr val="6600CC"/>
                </a:solidFill>
              </a:rPr>
              <a:t>Support rods</a:t>
            </a:r>
            <a:endParaRPr lang="ru-RU" altLang="ru-RU" sz="2900">
              <a:solidFill>
                <a:srgbClr val="6600CC"/>
              </a:solidFill>
            </a:endParaRPr>
          </a:p>
        </p:txBody>
      </p:sp>
      <p:cxnSp>
        <p:nvCxnSpPr>
          <p:cNvPr id="14355" name="Прямая со стрелкой 168"/>
          <p:cNvCxnSpPr>
            <a:cxnSpLocks noChangeShapeType="1"/>
          </p:cNvCxnSpPr>
          <p:nvPr/>
        </p:nvCxnSpPr>
        <p:spPr bwMode="auto">
          <a:xfrm flipH="1">
            <a:off x="4356100" y="1412875"/>
            <a:ext cx="144463" cy="576263"/>
          </a:xfrm>
          <a:prstGeom prst="straightConnector1">
            <a:avLst/>
          </a:prstGeom>
          <a:noFill/>
          <a:ln w="12700" algn="ctr">
            <a:solidFill>
              <a:srgbClr val="66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Прямая со стрелкой 168"/>
          <p:cNvCxnSpPr>
            <a:cxnSpLocks noChangeShapeType="1"/>
          </p:cNvCxnSpPr>
          <p:nvPr/>
        </p:nvCxnSpPr>
        <p:spPr bwMode="auto">
          <a:xfrm flipH="1">
            <a:off x="4427538" y="1412875"/>
            <a:ext cx="215900" cy="936625"/>
          </a:xfrm>
          <a:prstGeom prst="straightConnector1">
            <a:avLst/>
          </a:prstGeom>
          <a:noFill/>
          <a:ln w="12700" algn="ctr">
            <a:solidFill>
              <a:srgbClr val="66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7" name="Text Box 3"/>
          <p:cNvSpPr txBox="1">
            <a:spLocks noChangeArrowheads="1"/>
          </p:cNvSpPr>
          <p:nvPr/>
        </p:nvSpPr>
        <p:spPr bwMode="auto">
          <a:xfrm>
            <a:off x="1979712" y="-11142"/>
            <a:ext cx="71642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altLang="ru-RU" sz="2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полеформирующих</a:t>
            </a:r>
            <a:r>
              <a:rPr lang="ru-RU" alt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электродов (</a:t>
            </a:r>
            <a:r>
              <a:rPr lang="en-US" alt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cage</a:t>
            </a:r>
            <a:r>
              <a:rPr lang="ru-RU" alt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altLang="ru-RU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358" name="Прямая со стрелкой 169"/>
          <p:cNvCxnSpPr>
            <a:cxnSpLocks noChangeShapeType="1"/>
          </p:cNvCxnSpPr>
          <p:nvPr/>
        </p:nvCxnSpPr>
        <p:spPr bwMode="auto">
          <a:xfrm flipV="1">
            <a:off x="7092950" y="2205038"/>
            <a:ext cx="215900" cy="1944687"/>
          </a:xfrm>
          <a:prstGeom prst="straightConnector1">
            <a:avLst/>
          </a:prstGeom>
          <a:noFill/>
          <a:ln w="25400" algn="ctr">
            <a:solidFill>
              <a:srgbClr val="00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9" name="Прямая со стрелкой 169"/>
          <p:cNvCxnSpPr>
            <a:cxnSpLocks noChangeShapeType="1"/>
          </p:cNvCxnSpPr>
          <p:nvPr/>
        </p:nvCxnSpPr>
        <p:spPr bwMode="auto">
          <a:xfrm flipV="1">
            <a:off x="6948488" y="1700213"/>
            <a:ext cx="71437" cy="2449512"/>
          </a:xfrm>
          <a:prstGeom prst="straightConnector1">
            <a:avLst/>
          </a:prstGeom>
          <a:noFill/>
          <a:ln w="25400" algn="ctr">
            <a:solidFill>
              <a:srgbClr val="00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60" name="TextBox 74"/>
          <p:cNvSpPr txBox="1">
            <a:spLocks noChangeArrowheads="1"/>
          </p:cNvSpPr>
          <p:nvPr/>
        </p:nvSpPr>
        <p:spPr bwMode="auto">
          <a:xfrm>
            <a:off x="5364163" y="4935538"/>
            <a:ext cx="30956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</a:rPr>
              <a:t>Алюминизированные полеформирующие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</a:rPr>
              <a:t>майларовые ленты</a:t>
            </a:r>
            <a:r>
              <a:rPr lang="en-US" altLang="ru-RU" sz="1600">
                <a:solidFill>
                  <a:srgbClr val="000000"/>
                </a:solidFill>
              </a:rPr>
              <a:t> field cage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</a:rPr>
              <a:t>технологического прототипа </a:t>
            </a:r>
            <a:r>
              <a:rPr lang="en-US" altLang="ru-RU" sz="1600">
                <a:solidFill>
                  <a:srgbClr val="000000"/>
                </a:solidFill>
              </a:rPr>
              <a:t>TPC</a:t>
            </a:r>
            <a:endParaRPr lang="ru-RU" altLang="ru-RU" sz="160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</a:rPr>
              <a:t>шириной 13 мм и с шагом между ними 2 мм,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</a:rPr>
              <a:t>всего было 52 ленты.</a:t>
            </a:r>
          </a:p>
        </p:txBody>
      </p:sp>
      <p:cxnSp>
        <p:nvCxnSpPr>
          <p:cNvPr id="77" name="Прямая со стрелкой 76"/>
          <p:cNvCxnSpPr/>
          <p:nvPr/>
        </p:nvCxnSpPr>
        <p:spPr>
          <a:xfrm flipH="1" flipV="1">
            <a:off x="4211638" y="5013325"/>
            <a:ext cx="1152525" cy="360363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>
            <a:stCxn id="14360" idx="1"/>
          </p:cNvCxnSpPr>
          <p:nvPr/>
        </p:nvCxnSpPr>
        <p:spPr>
          <a:xfrm flipH="1" flipV="1">
            <a:off x="1692275" y="5006975"/>
            <a:ext cx="3671888" cy="836613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3" name="TextBox 27"/>
          <p:cNvSpPr txBox="1">
            <a:spLocks noChangeArrowheads="1"/>
          </p:cNvSpPr>
          <p:nvPr/>
        </p:nvSpPr>
        <p:spPr bwMode="auto">
          <a:xfrm>
            <a:off x="6659563" y="4149725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Isulation gap</a:t>
            </a:r>
            <a:endParaRPr lang="ru-RU" altLang="ru-RU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81" y="586072"/>
            <a:ext cx="1335609" cy="181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2" name="Picture 2" descr="D:\AleksBag\AnotherDocs\Школа-конференцияОМУС_Алушта2012\Chamber_all13-2zazor_Mag(logE)15-4_kame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8638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Oval 1"/>
          <p:cNvSpPr>
            <a:spLocks noChangeArrowheads="1"/>
          </p:cNvSpPr>
          <p:nvPr/>
        </p:nvSpPr>
        <p:spPr bwMode="auto">
          <a:xfrm>
            <a:off x="2611438" y="3722688"/>
            <a:ext cx="131762" cy="131762"/>
          </a:xfrm>
          <a:prstGeom prst="ellipse">
            <a:avLst/>
          </a:prstGeom>
          <a:noFill/>
          <a:ln w="9525">
            <a:solidFill>
              <a:srgbClr val="E6E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5364" name="Oval 2"/>
          <p:cNvSpPr>
            <a:spLocks noChangeArrowheads="1"/>
          </p:cNvSpPr>
          <p:nvPr/>
        </p:nvSpPr>
        <p:spPr bwMode="auto">
          <a:xfrm>
            <a:off x="5486400" y="3756025"/>
            <a:ext cx="131763" cy="130175"/>
          </a:xfrm>
          <a:prstGeom prst="ellipse">
            <a:avLst/>
          </a:prstGeom>
          <a:noFill/>
          <a:ln w="9525">
            <a:solidFill>
              <a:srgbClr val="E6E6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5365" name="AutoShape 12"/>
          <p:cNvSpPr>
            <a:spLocks noChangeAspect="1" noChangeArrowheads="1"/>
          </p:cNvSpPr>
          <p:nvPr/>
        </p:nvSpPr>
        <p:spPr bwMode="auto">
          <a:xfrm>
            <a:off x="-30163" y="6735763"/>
            <a:ext cx="9240838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 anchor="ctr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4" algn="ctr" eaLnBrk="1" hangingPunct="1">
              <a:spcBef>
                <a:spcPct val="0"/>
              </a:spcBef>
              <a:buFontTx/>
              <a:buNone/>
            </a:pPr>
            <a:endParaRPr lang="en-US" altLang="ru-RU" sz="1800" b="1" i="1">
              <a:solidFill>
                <a:srgbClr val="944794"/>
              </a:solidFill>
            </a:endParaRPr>
          </a:p>
        </p:txBody>
      </p:sp>
      <p:pic>
        <p:nvPicPr>
          <p:cNvPr id="15367" name="Picture 1" descr="представление_field-cage_в_3D-1-ob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5000"/>
            <a:ext cx="626427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Прямоугольник 22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Распределение электрического поля внутри технологического прототипа, рассчитанное с помощью программного пакета </a:t>
            </a:r>
            <a:r>
              <a:rPr lang="en-US" altLang="ru-RU" sz="1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ANSYS Maxwell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369" name="Picture 2" descr="Распред-эл-поля_в_техпрот_с_подписями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437063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3" descr="Измерение_неоднор_при_движен_ленты_ob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05263"/>
            <a:ext cx="6016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4"/>
          <p:cNvSpPr>
            <a:spLocks noChangeArrowheads="1"/>
          </p:cNvSpPr>
          <p:nvPr/>
        </p:nvSpPr>
        <p:spPr bwMode="auto">
          <a:xfrm>
            <a:off x="2700338" y="4524375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en-US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field cage </a:t>
            </a:r>
            <a:r>
              <a:rPr lang="ru-RU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обеспечивает требуемое однородное электрическое поле</a:t>
            </a:r>
            <a:r>
              <a:rPr lang="en-US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однородность не хуже </a:t>
            </a:r>
            <a:r>
              <a:rPr lang="en-US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altLang="ru-RU" sz="13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ru-RU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) во всем объеме в 24 мм от поверхности лент,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исключением локальных мест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возле высоковольтного электрода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HV</a:t>
            </a:r>
            <a:r>
              <a:rPr lang="ru-RU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и падовой плоскости, где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область неоднородности доходит до 10 см. </a:t>
            </a:r>
          </a:p>
        </p:txBody>
      </p:sp>
      <p:sp>
        <p:nvSpPr>
          <p:cNvPr id="15373" name="TextBox 12"/>
          <p:cNvSpPr txBox="1">
            <a:spLocks noChangeArrowheads="1"/>
          </p:cNvSpPr>
          <p:nvPr/>
        </p:nvSpPr>
        <p:spPr bwMode="auto">
          <a:xfrm>
            <a:off x="5795963" y="3573463"/>
            <a:ext cx="1871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E46C0A"/>
                </a:solidFill>
              </a:rPr>
              <a:t>Майларовые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E46C0A"/>
                </a:solidFill>
              </a:rPr>
              <a:t>алюминизированные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E46C0A"/>
                </a:solidFill>
              </a:rPr>
              <a:t>                       ленты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6732588" y="4221163"/>
            <a:ext cx="215900" cy="217487"/>
          </a:xfrm>
          <a:prstGeom prst="straightConnector1">
            <a:avLst/>
          </a:prstGeom>
          <a:ln w="222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5" name="Picture 325" descr="D:\AleksBag\TPC_kamera_technoprototip1\2D_bochka-0,1_reg0_c1_plenky_obrez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462588"/>
            <a:ext cx="1085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5724525" y="6410325"/>
            <a:ext cx="0" cy="187325"/>
          </a:xfrm>
          <a:prstGeom prst="line">
            <a:avLst/>
          </a:prstGeom>
          <a:ln w="1905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156325" y="5462588"/>
            <a:ext cx="0" cy="1136650"/>
          </a:xfrm>
          <a:prstGeom prst="line">
            <a:avLst/>
          </a:prstGeom>
          <a:ln w="1905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724525" y="6543675"/>
            <a:ext cx="407988" cy="0"/>
          </a:xfrm>
          <a:prstGeom prst="straightConnector1">
            <a:avLst/>
          </a:prstGeom>
          <a:ln w="22225">
            <a:solidFill>
              <a:srgbClr val="D6009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9" name="TextBox 266"/>
          <p:cNvSpPr txBox="1">
            <a:spLocks noChangeArrowheads="1"/>
          </p:cNvSpPr>
          <p:nvPr/>
        </p:nvSpPr>
        <p:spPr bwMode="auto">
          <a:xfrm>
            <a:off x="5508625" y="6550025"/>
            <a:ext cx="1150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>
                <a:solidFill>
                  <a:srgbClr val="FF0066"/>
                </a:solidFill>
              </a:rPr>
              <a:t>~</a:t>
            </a:r>
            <a:r>
              <a:rPr lang="ru-RU" altLang="ru-RU" sz="1400">
                <a:solidFill>
                  <a:srgbClr val="FF0066"/>
                </a:solidFill>
              </a:rPr>
              <a:t> </a:t>
            </a:r>
            <a:r>
              <a:rPr lang="en-US" altLang="ru-RU" sz="1400">
                <a:solidFill>
                  <a:srgbClr val="FF0066"/>
                </a:solidFill>
              </a:rPr>
              <a:t>24 mm</a:t>
            </a:r>
            <a:endParaRPr lang="ru-RU" altLang="ru-RU" sz="1400">
              <a:solidFill>
                <a:srgbClr val="FF0066"/>
              </a:solidFill>
            </a:endParaRPr>
          </a:p>
        </p:txBody>
      </p:sp>
      <p:pic>
        <p:nvPicPr>
          <p:cNvPr id="15380" name="Picture 284" descr="D:\AleksBag\Семинары&amp;Конференции\секторный доклад_Maxwell_06022013\2plenki_vozle_HV_ol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81300"/>
            <a:ext cx="14779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3" descr="D:\AleksBag\AnotherDocs\Школа-конференцияОМУС_Алушта2012\sect_only-scale_4HL_chambe_Mag(LogE)15-4_c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392363"/>
            <a:ext cx="962025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8" name="Прямоугольник 43"/>
          <p:cNvSpPr>
            <a:spLocks noChangeArrowheads="1"/>
          </p:cNvSpPr>
          <p:nvPr/>
        </p:nvSpPr>
        <p:spPr bwMode="auto">
          <a:xfrm>
            <a:off x="0" y="476672"/>
            <a:ext cx="1431925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altLang="ru-RU" sz="1250" dirty="0" smtClean="0">
                <a:solidFill>
                  <a:srgbClr val="8BD8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Жёлто-зелёный</a:t>
            </a:r>
            <a:endParaRPr lang="en-US" altLang="ru-RU" sz="1250" dirty="0" smtClean="0">
              <a:solidFill>
                <a:srgbClr val="8BD8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90000"/>
              </a:lnSpc>
              <a:defRPr/>
            </a:pPr>
            <a:r>
              <a:rPr lang="en-US" altLang="ru-RU" sz="1250" dirty="0" smtClean="0">
                <a:solidFill>
                  <a:srgbClr val="3663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250" dirty="0" smtClean="0">
                <a:solidFill>
                  <a:srgbClr val="3663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светло-синий)</a:t>
            </a:r>
            <a:endParaRPr lang="en-US" altLang="ru-RU" sz="1250" dirty="0">
              <a:solidFill>
                <a:srgbClr val="3663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altLang="ru-RU" sz="1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цвет внутри газовой камеры соответствует электрическому полю </a:t>
            </a:r>
          </a:p>
          <a:p>
            <a:pPr algn="ctr">
              <a:lnSpc>
                <a:spcPct val="90000"/>
              </a:lnSpc>
              <a:defRPr/>
            </a:pPr>
            <a:r>
              <a:rPr lang="ru-RU" altLang="ru-RU" sz="125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</a:t>
            </a:r>
            <a:r>
              <a:rPr lang="en-US" altLang="ru-RU" sz="125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V/cm</a:t>
            </a:r>
            <a:r>
              <a:rPr lang="ru-RU" altLang="ru-RU" sz="125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однородностью </a:t>
            </a:r>
          </a:p>
          <a:p>
            <a:pPr algn="ctr">
              <a:lnSpc>
                <a:spcPct val="90000"/>
              </a:lnSpc>
              <a:defRPr/>
            </a:pPr>
            <a:r>
              <a:rPr lang="en-US" altLang="ru-RU" sz="1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altLang="ru-RU" sz="1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01%</a:t>
            </a:r>
            <a:r>
              <a:rPr lang="ru-RU" altLang="ru-RU" sz="1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</a:t>
            </a:r>
            <a:r>
              <a:rPr lang="ru-RU" altLang="ru-RU" sz="125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ru-RU" altLang="ru-RU" sz="125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2411413" y="1341438"/>
            <a:ext cx="431800" cy="21590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1008063" y="2343150"/>
            <a:ext cx="250825" cy="58102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971550" y="2287588"/>
            <a:ext cx="287338" cy="272573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1331913" y="3284538"/>
            <a:ext cx="79216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7" name="TextBox 57"/>
          <p:cNvSpPr txBox="1">
            <a:spLocks noChangeArrowheads="1"/>
          </p:cNvSpPr>
          <p:nvPr/>
        </p:nvSpPr>
        <p:spPr bwMode="auto">
          <a:xfrm>
            <a:off x="1116013" y="3049588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</a:rPr>
              <a:t>140 </a:t>
            </a:r>
            <a:r>
              <a:rPr lang="en-US" altLang="ru-RU" sz="1400">
                <a:solidFill>
                  <a:srgbClr val="000000"/>
                </a:solidFill>
              </a:rPr>
              <a:t>V/cm</a:t>
            </a: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15388" name="Прямоугольник 61"/>
          <p:cNvSpPr>
            <a:spLocks noChangeArrowheads="1"/>
          </p:cNvSpPr>
          <p:nvPr/>
        </p:nvSpPr>
        <p:spPr bwMode="auto">
          <a:xfrm>
            <a:off x="107950" y="4437063"/>
            <a:ext cx="503238" cy="287337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1735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7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64" name="Прямая со стрелкой 63"/>
          <p:cNvCxnSpPr>
            <a:stCxn id="15388" idx="0"/>
          </p:cNvCxnSpPr>
          <p:nvPr/>
        </p:nvCxnSpPr>
        <p:spPr>
          <a:xfrm flipV="1">
            <a:off x="358775" y="4292600"/>
            <a:ext cx="109538" cy="144463"/>
          </a:xfrm>
          <a:prstGeom prst="straightConnector1">
            <a:avLst/>
          </a:prstGeom>
          <a:ln w="12700">
            <a:solidFill>
              <a:srgbClr val="99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90" name="TextBox 65"/>
          <p:cNvSpPr txBox="1">
            <a:spLocks noChangeArrowheads="1"/>
          </p:cNvSpPr>
          <p:nvPr/>
        </p:nvSpPr>
        <p:spPr bwMode="auto">
          <a:xfrm>
            <a:off x="827088" y="4508500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00"/>
                </a:solidFill>
              </a:rPr>
              <a:t>HV </a:t>
            </a:r>
            <a:r>
              <a:rPr lang="ru-RU" altLang="ru-RU" sz="1800">
                <a:solidFill>
                  <a:srgbClr val="000000"/>
                </a:solidFill>
              </a:rPr>
              <a:t>электрод</a:t>
            </a:r>
          </a:p>
        </p:txBody>
      </p:sp>
      <p:sp>
        <p:nvSpPr>
          <p:cNvPr id="15391" name="TextBox 66"/>
          <p:cNvSpPr txBox="1">
            <a:spLocks noChangeArrowheads="1"/>
          </p:cNvSpPr>
          <p:nvPr/>
        </p:nvSpPr>
        <p:spPr bwMode="auto">
          <a:xfrm>
            <a:off x="827088" y="6308725"/>
            <a:ext cx="1296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пад плайн</a:t>
            </a:r>
          </a:p>
        </p:txBody>
      </p:sp>
      <p:sp>
        <p:nvSpPr>
          <p:cNvPr id="15392" name="TextBox 67"/>
          <p:cNvSpPr txBox="1">
            <a:spLocks noChangeArrowheads="1"/>
          </p:cNvSpPr>
          <p:nvPr/>
        </p:nvSpPr>
        <p:spPr bwMode="auto">
          <a:xfrm>
            <a:off x="611188" y="5373688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latin typeface="Arial" charset="0"/>
              </a:rPr>
              <a:t>алюминизированные майларовые ленты </a:t>
            </a:r>
            <a:r>
              <a:rPr lang="en-US" altLang="ru-RU" sz="1200">
                <a:solidFill>
                  <a:srgbClr val="000000"/>
                </a:solidFill>
                <a:latin typeface="Arial" charset="0"/>
              </a:rPr>
              <a:t>field cage</a:t>
            </a:r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0" name="Прямая со стрелкой 69"/>
          <p:cNvCxnSpPr/>
          <p:nvPr/>
        </p:nvCxnSpPr>
        <p:spPr>
          <a:xfrm flipV="1">
            <a:off x="2268538" y="5084763"/>
            <a:ext cx="215900" cy="360362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2268538" y="5661025"/>
            <a:ext cx="215900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2195513" y="5805488"/>
            <a:ext cx="288925" cy="43180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H="1">
            <a:off x="323850" y="5805488"/>
            <a:ext cx="431800" cy="64770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flipH="1">
            <a:off x="323850" y="5732463"/>
            <a:ext cx="431800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 flipV="1">
            <a:off x="323850" y="5229225"/>
            <a:ext cx="360363" cy="360363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Левая фигурная скобка 84"/>
          <p:cNvSpPr/>
          <p:nvPr/>
        </p:nvSpPr>
        <p:spPr>
          <a:xfrm>
            <a:off x="611188" y="2781300"/>
            <a:ext cx="73025" cy="2159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0" y="2781300"/>
            <a:ext cx="827088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50" dirty="0">
                <a:solidFill>
                  <a:prstClr val="black"/>
                </a:solidFill>
                <a:latin typeface="Calibri"/>
              </a:rPr>
              <a:t>5,5 мм</a:t>
            </a:r>
          </a:p>
        </p:txBody>
      </p:sp>
      <p:sp>
        <p:nvSpPr>
          <p:cNvPr id="87" name="Левая фигурная скобка 86"/>
          <p:cNvSpPr/>
          <p:nvPr/>
        </p:nvSpPr>
        <p:spPr>
          <a:xfrm>
            <a:off x="468313" y="2997200"/>
            <a:ext cx="142875" cy="576263"/>
          </a:xfrm>
          <a:prstGeom prst="leftBrac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402" name="TextBox 87"/>
          <p:cNvSpPr txBox="1">
            <a:spLocks noChangeArrowheads="1"/>
          </p:cNvSpPr>
          <p:nvPr/>
        </p:nvSpPr>
        <p:spPr bwMode="auto">
          <a:xfrm>
            <a:off x="-36513" y="314166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FF"/>
                </a:solidFill>
              </a:rPr>
              <a:t>13 мм</a:t>
            </a:r>
          </a:p>
        </p:txBody>
      </p:sp>
      <p:sp>
        <p:nvSpPr>
          <p:cNvPr id="91" name="Правая фигурная скобка 90"/>
          <p:cNvSpPr/>
          <p:nvPr/>
        </p:nvSpPr>
        <p:spPr>
          <a:xfrm>
            <a:off x="755650" y="3500438"/>
            <a:ext cx="71438" cy="144462"/>
          </a:xfrm>
          <a:prstGeom prst="righ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404" name="TextBox 91"/>
          <p:cNvSpPr txBox="1">
            <a:spLocks noChangeArrowheads="1"/>
          </p:cNvSpPr>
          <p:nvPr/>
        </p:nvSpPr>
        <p:spPr bwMode="auto">
          <a:xfrm>
            <a:off x="755650" y="3429000"/>
            <a:ext cx="503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7030A0"/>
                </a:solidFill>
              </a:rPr>
              <a:t>2 мм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331913" y="764704"/>
            <a:ext cx="6768479" cy="79263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107950" y="646113"/>
            <a:ext cx="791642" cy="2351087"/>
          </a:xfrm>
          <a:prstGeom prst="straightConnector1">
            <a:avLst/>
          </a:prstGeom>
          <a:ln>
            <a:solidFill>
              <a:srgbClr val="8BD80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945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Время-проекционная</a:t>
            </a:r>
            <a:r>
              <a:rPr lang="ru-RU" altLang="ru-RU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камера </a:t>
            </a:r>
            <a:r>
              <a:rPr lang="ru-RU" altLang="ru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r>
              <a:rPr lang="en-US" altLang="ru-RU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TextBox 14"/>
          <p:cNvSpPr txBox="1">
            <a:spLocks noChangeArrowheads="1"/>
          </p:cNvSpPr>
          <p:nvPr/>
        </p:nvSpPr>
        <p:spPr bwMode="auto">
          <a:xfrm>
            <a:off x="3286125" y="1071563"/>
            <a:ext cx="3571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410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3313113"/>
            <a:ext cx="1511300" cy="113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3284538"/>
            <a:ext cx="1233488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Box 1"/>
          <p:cNvSpPr txBox="1">
            <a:spLocks noChangeArrowheads="1"/>
          </p:cNvSpPr>
          <p:nvPr/>
        </p:nvSpPr>
        <p:spPr bwMode="auto">
          <a:xfrm>
            <a:off x="1" y="6453336"/>
            <a:ext cx="4000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Схематическое изображение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Рисунок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80" y="1196752"/>
            <a:ext cx="2478719" cy="194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Box 21"/>
          <p:cNvSpPr txBox="1">
            <a:spLocks noChangeArrowheads="1"/>
          </p:cNvSpPr>
          <p:nvPr/>
        </p:nvSpPr>
        <p:spPr bwMode="auto">
          <a:xfrm>
            <a:off x="8788400" y="6469063"/>
            <a:ext cx="320675" cy="369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FF"/>
                </a:solidFill>
              </a:rPr>
              <a:t>3</a:t>
            </a:r>
            <a:endParaRPr lang="ru-RU" altLang="ru-RU" sz="1800">
              <a:solidFill>
                <a:srgbClr val="0000FF"/>
              </a:solidFill>
            </a:endParaRPr>
          </a:p>
        </p:txBody>
      </p:sp>
      <p:pic>
        <p:nvPicPr>
          <p:cNvPr id="4105" name="Picture 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54200"/>
            <a:ext cx="4738687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6" name="TextBox 198"/>
          <p:cNvSpPr txBox="1">
            <a:spLocks noChangeArrowheads="1"/>
          </p:cNvSpPr>
          <p:nvPr/>
        </p:nvSpPr>
        <p:spPr bwMode="auto">
          <a:xfrm>
            <a:off x="2387600" y="5440363"/>
            <a:ext cx="16129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639" tIns="32319" rIns="64639" bIns="3231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C00000"/>
                </a:solidFill>
              </a:rPr>
              <a:t>Центральный</a:t>
            </a:r>
            <a:r>
              <a:rPr lang="en-US" altLang="ru-RU" sz="1800">
                <a:solidFill>
                  <a:srgbClr val="C00000"/>
                </a:solidFill>
              </a:rPr>
              <a:t> </a:t>
            </a:r>
            <a:endParaRPr lang="ru-RU" altLang="ru-RU" sz="180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C00000"/>
                </a:solidFill>
              </a:rPr>
              <a:t>HV-</a:t>
            </a:r>
            <a:r>
              <a:rPr lang="ru-RU" altLang="ru-RU" sz="1800">
                <a:solidFill>
                  <a:srgbClr val="C00000"/>
                </a:solidFill>
              </a:rPr>
              <a:t>электрод</a:t>
            </a:r>
          </a:p>
        </p:txBody>
      </p:sp>
      <p:sp>
        <p:nvSpPr>
          <p:cNvPr id="4107" name="TextBox 184"/>
          <p:cNvSpPr txBox="1">
            <a:spLocks noChangeArrowheads="1"/>
          </p:cNvSpPr>
          <p:nvPr/>
        </p:nvSpPr>
        <p:spPr bwMode="auto">
          <a:xfrm rot="-278227">
            <a:off x="1679575" y="1503363"/>
            <a:ext cx="1452563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639" tIns="32319" rIns="64639" bIns="3231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latin typeface="Times New Roman" pitchFamily="18" charset="0"/>
                <a:cs typeface="Times New Roman" pitchFamily="18" charset="0"/>
              </a:rPr>
              <a:t>L = 3400 </a:t>
            </a: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мм</a:t>
            </a:r>
          </a:p>
        </p:txBody>
      </p:sp>
      <p:sp>
        <p:nvSpPr>
          <p:cNvPr id="4108" name="TextBox 185"/>
          <p:cNvSpPr txBox="1">
            <a:spLocks noChangeArrowheads="1"/>
          </p:cNvSpPr>
          <p:nvPr/>
        </p:nvSpPr>
        <p:spPr bwMode="auto">
          <a:xfrm>
            <a:off x="38100" y="1300163"/>
            <a:ext cx="1612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639" tIns="32319" rIns="64639" bIns="3231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/>
              <a:t>R</a:t>
            </a:r>
            <a:r>
              <a:rPr lang="en-US" altLang="ru-RU" sz="2000" baseline="-25000"/>
              <a:t>out</a:t>
            </a:r>
            <a:r>
              <a:rPr lang="en-US" altLang="ru-RU" sz="2000"/>
              <a:t> =1500 </a:t>
            </a:r>
            <a:r>
              <a:rPr lang="ru-RU" altLang="ru-RU" sz="2000"/>
              <a:t>мм</a:t>
            </a:r>
          </a:p>
        </p:txBody>
      </p:sp>
      <p:cxnSp>
        <p:nvCxnSpPr>
          <p:cNvPr id="4109" name="Прямая соединительная линия 41"/>
          <p:cNvCxnSpPr>
            <a:cxnSpLocks noChangeShapeType="1"/>
          </p:cNvCxnSpPr>
          <p:nvPr/>
        </p:nvCxnSpPr>
        <p:spPr bwMode="auto">
          <a:xfrm flipV="1">
            <a:off x="579438" y="1797050"/>
            <a:ext cx="0" cy="31750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0" name="Прямая соединительная линия 42"/>
          <p:cNvCxnSpPr>
            <a:cxnSpLocks noChangeShapeType="1"/>
          </p:cNvCxnSpPr>
          <p:nvPr/>
        </p:nvCxnSpPr>
        <p:spPr bwMode="auto">
          <a:xfrm flipV="1">
            <a:off x="3987800" y="1546225"/>
            <a:ext cx="0" cy="328613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1" name="Прямая со стрелкой 43"/>
          <p:cNvCxnSpPr>
            <a:cxnSpLocks noChangeShapeType="1"/>
          </p:cNvCxnSpPr>
          <p:nvPr/>
        </p:nvCxnSpPr>
        <p:spPr bwMode="auto">
          <a:xfrm flipV="1">
            <a:off x="579438" y="1711325"/>
            <a:ext cx="3408362" cy="2444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2" name="Прямая со стрелкой 44"/>
          <p:cNvCxnSpPr>
            <a:cxnSpLocks noChangeShapeType="1"/>
          </p:cNvCxnSpPr>
          <p:nvPr/>
        </p:nvCxnSpPr>
        <p:spPr bwMode="auto">
          <a:xfrm flipV="1">
            <a:off x="468313" y="2931715"/>
            <a:ext cx="452437" cy="2397523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3" name="Прямая со стрелкой 45"/>
          <p:cNvCxnSpPr>
            <a:cxnSpLocks noChangeShapeType="1"/>
          </p:cNvCxnSpPr>
          <p:nvPr/>
        </p:nvCxnSpPr>
        <p:spPr bwMode="auto">
          <a:xfrm flipH="1" flipV="1">
            <a:off x="2778125" y="4229100"/>
            <a:ext cx="280988" cy="1287463"/>
          </a:xfrm>
          <a:prstGeom prst="straightConnector1">
            <a:avLst/>
          </a:prstGeom>
          <a:noFill/>
          <a:ln w="9525" algn="ctr">
            <a:solidFill>
              <a:srgbClr val="E2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4" name="TextBox 199"/>
          <p:cNvSpPr txBox="1">
            <a:spLocks noChangeArrowheads="1"/>
          </p:cNvSpPr>
          <p:nvPr/>
        </p:nvSpPr>
        <p:spPr bwMode="auto">
          <a:xfrm>
            <a:off x="77788" y="5238750"/>
            <a:ext cx="1685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39" tIns="32319" rIns="64639" bIns="3231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C3300"/>
                </a:solidFill>
              </a:rPr>
              <a:t>Многопроволочная пропорциональная камера считывания информации (</a:t>
            </a:r>
            <a:r>
              <a:rPr lang="en-US" altLang="ru-RU" sz="1400" b="1">
                <a:solidFill>
                  <a:srgbClr val="CC3300"/>
                </a:solidFill>
              </a:rPr>
              <a:t>ROC</a:t>
            </a:r>
            <a:r>
              <a:rPr lang="ru-RU" altLang="ru-RU" sz="1400" b="1">
                <a:solidFill>
                  <a:srgbClr val="CC3300"/>
                </a:solidFill>
              </a:rPr>
              <a:t>-</a:t>
            </a:r>
            <a:r>
              <a:rPr lang="en-US" altLang="ru-RU" sz="1400" b="1">
                <a:solidFill>
                  <a:srgbClr val="CC3300"/>
                </a:solidFill>
              </a:rPr>
              <a:t>Readout Chamber</a:t>
            </a:r>
            <a:r>
              <a:rPr lang="ru-RU" altLang="ru-RU" sz="1400" b="1">
                <a:solidFill>
                  <a:srgbClr val="CC3300"/>
                </a:solidFill>
              </a:rPr>
              <a:t>)</a:t>
            </a:r>
          </a:p>
        </p:txBody>
      </p:sp>
      <p:cxnSp>
        <p:nvCxnSpPr>
          <p:cNvPr id="4115" name="Прямая со стрелкой 47"/>
          <p:cNvCxnSpPr>
            <a:cxnSpLocks noChangeShapeType="1"/>
          </p:cNvCxnSpPr>
          <p:nvPr/>
        </p:nvCxnSpPr>
        <p:spPr bwMode="auto">
          <a:xfrm flipH="1">
            <a:off x="3454400" y="2780928"/>
            <a:ext cx="1837680" cy="51313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6" name="Прямая со стрелкой 48"/>
          <p:cNvCxnSpPr>
            <a:cxnSpLocks noChangeShapeType="1"/>
          </p:cNvCxnSpPr>
          <p:nvPr/>
        </p:nvCxnSpPr>
        <p:spPr bwMode="auto">
          <a:xfrm flipH="1">
            <a:off x="681040" y="2700427"/>
            <a:ext cx="4611040" cy="87700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7" name="Прямая со стрелкой 49"/>
          <p:cNvCxnSpPr>
            <a:cxnSpLocks noChangeShapeType="1"/>
          </p:cNvCxnSpPr>
          <p:nvPr/>
        </p:nvCxnSpPr>
        <p:spPr bwMode="auto">
          <a:xfrm flipH="1">
            <a:off x="4654550" y="2839439"/>
            <a:ext cx="709538" cy="38318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8" name="Прямая соединительная линия 50"/>
          <p:cNvCxnSpPr>
            <a:cxnSpLocks noChangeShapeType="1"/>
          </p:cNvCxnSpPr>
          <p:nvPr/>
        </p:nvCxnSpPr>
        <p:spPr bwMode="auto">
          <a:xfrm flipH="1" flipV="1">
            <a:off x="273050" y="1635125"/>
            <a:ext cx="195263" cy="4794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Прямая со стрелкой 2"/>
          <p:cNvCxnSpPr/>
          <p:nvPr/>
        </p:nvCxnSpPr>
        <p:spPr>
          <a:xfrm>
            <a:off x="3779838" y="3313113"/>
            <a:ext cx="1800225" cy="40322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572000" y="3294063"/>
            <a:ext cx="2879725" cy="20637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1" name="TextBox 166"/>
          <p:cNvSpPr txBox="1">
            <a:spLocks noChangeArrowheads="1"/>
          </p:cNvSpPr>
          <p:nvPr/>
        </p:nvSpPr>
        <p:spPr bwMode="auto">
          <a:xfrm>
            <a:off x="4907711" y="2413989"/>
            <a:ext cx="17399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39" tIns="32319" rIns="64639" bIns="3231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700" dirty="0"/>
              <a:t>  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Кольца фольги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(Al)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для       заземления</a:t>
            </a:r>
          </a:p>
        </p:txBody>
      </p:sp>
      <p:pic>
        <p:nvPicPr>
          <p:cNvPr id="4122" name="Picture 322" descr="D:\AleksBag\TPC_kamera_technoprototip1\TPC_raskryt-green-squar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728663"/>
            <a:ext cx="469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3" name="TextBox 221"/>
          <p:cNvSpPr txBox="1">
            <a:spLocks noChangeArrowheads="1"/>
          </p:cNvSpPr>
          <p:nvPr/>
        </p:nvSpPr>
        <p:spPr bwMode="auto">
          <a:xfrm>
            <a:off x="501650" y="730250"/>
            <a:ext cx="10001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639" tIns="32319" rIns="64639" bIns="3231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- </a:t>
            </a:r>
            <a:r>
              <a:rPr lang="ru-RU" altLang="ru-RU" sz="1800"/>
              <a:t>Кевлар</a:t>
            </a:r>
          </a:p>
        </p:txBody>
      </p:sp>
      <p:pic>
        <p:nvPicPr>
          <p:cNvPr id="4124" name="Picture 324" descr="D:\AleksBag\TPC_kamera_technoprototip1\TPC_raskryt-blue-2-squar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742950"/>
            <a:ext cx="481012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5" name="TextBox 222"/>
          <p:cNvSpPr txBox="1">
            <a:spLocks noChangeArrowheads="1"/>
          </p:cNvSpPr>
          <p:nvPr/>
        </p:nvSpPr>
        <p:spPr bwMode="auto">
          <a:xfrm>
            <a:off x="2507200" y="742950"/>
            <a:ext cx="1645379" cy="61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639" tIns="32319" rIns="64639" bIns="3231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1800" dirty="0" smtClean="0"/>
              <a:t> Алюминиевая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dirty="0" smtClean="0"/>
              <a:t>фольга</a:t>
            </a:r>
            <a:endParaRPr lang="ru-RU" altLang="ru-RU" sz="1800" dirty="0"/>
          </a:p>
        </p:txBody>
      </p:sp>
      <p:sp>
        <p:nvSpPr>
          <p:cNvPr id="4126" name="TextBox 11"/>
          <p:cNvSpPr txBox="1">
            <a:spLocks noChangeArrowheads="1"/>
          </p:cNvSpPr>
          <p:nvPr/>
        </p:nvSpPr>
        <p:spPr bwMode="auto">
          <a:xfrm>
            <a:off x="6482933" y="1425608"/>
            <a:ext cx="742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(ROC)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>
            <a:stCxn id="4126" idx="2"/>
          </p:cNvCxnSpPr>
          <p:nvPr/>
        </p:nvCxnSpPr>
        <p:spPr>
          <a:xfrm>
            <a:off x="6854408" y="1763745"/>
            <a:ext cx="229017" cy="2971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284663" y="4406900"/>
            <a:ext cx="4824412" cy="2430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обеспечивать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" dirty="0">
              <a:solidFill>
                <a:srgbClr val="0070C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Эффективную регистрацию треков заряженных частиц в области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псевдобыстрот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e-I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׀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he-I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1.2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Двухтрековое разрешение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~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335213" indent="-23352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Импульсное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dp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3%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частиц с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энергией в пределах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 &lt;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ГэВ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с,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хуже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8%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множественности: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заряженных частиц в центральном столкновении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ионов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+ Au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частоте событий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7 кГц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3" y="479252"/>
            <a:ext cx="2019781" cy="166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447764" y="395631"/>
            <a:ext cx="225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 and </a:t>
            </a:r>
          </a:p>
          <a:p>
            <a:pPr>
              <a:defRPr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wheel 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(SSW)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39" tIns="32319" rIns="64639" bIns="32319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Считывание информации с </a:t>
            </a:r>
            <a:r>
              <a:rPr lang="en-US" alt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43" y="332655"/>
            <a:ext cx="4466931" cy="329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2656"/>
            <a:ext cx="3743970" cy="213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0" descr="D:\AleksBag\TPC0&amp;1_rezult\ТРС_общий-ви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63535"/>
            <a:ext cx="4070797" cy="233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784" y="4293096"/>
            <a:ext cx="2482943" cy="217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485438" y="6412147"/>
            <a:ext cx="2623636" cy="28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639" tIns="32319" rIns="64639" bIns="323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400" b="1" dirty="0">
                <a:solidFill>
                  <a:srgbClr val="00A29E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en-US" altLang="ru-RU" sz="1400" b="1" dirty="0">
                <a:solidFill>
                  <a:srgbClr val="00A29E"/>
                </a:solidFill>
                <a:latin typeface="Times New Roman" pitchFamily="18" charset="0"/>
                <a:cs typeface="Times New Roman" pitchFamily="18" charset="0"/>
              </a:rPr>
              <a:t>ROC </a:t>
            </a:r>
            <a:r>
              <a:rPr lang="ru-RU" altLang="ru-RU" sz="1400" b="1" dirty="0">
                <a:solidFill>
                  <a:srgbClr val="00A29E"/>
                </a:solidFill>
                <a:latin typeface="Times New Roman" pitchFamily="18" charset="0"/>
                <a:cs typeface="Times New Roman" pitchFamily="18" charset="0"/>
              </a:rPr>
              <a:t>камеры </a:t>
            </a:r>
            <a:r>
              <a:rPr lang="en-US" altLang="ru-RU" sz="1400" b="1" dirty="0">
                <a:solidFill>
                  <a:srgbClr val="00A29E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sz="1400" b="1" dirty="0">
              <a:solidFill>
                <a:srgbClr val="00A29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65" y="4924339"/>
            <a:ext cx="2146663" cy="154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4" descr="D:\AleksBag\TPC_RoC800\ROC_PadPlan2014July_sym_2rows-pin1b_recover2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5958"/>
            <a:ext cx="1367706" cy="171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55" y="6550223"/>
            <a:ext cx="4706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Пэдовая плоскость и алюминиевая рама ROC камеры TPC</a:t>
            </a:r>
          </a:p>
        </p:txBody>
      </p:sp>
      <p:sp>
        <p:nvSpPr>
          <p:cNvPr id="14" name="Прямоугольник 163"/>
          <p:cNvSpPr>
            <a:spLocks noChangeArrowheads="1"/>
          </p:cNvSpPr>
          <p:nvPr/>
        </p:nvSpPr>
        <p:spPr bwMode="auto">
          <a:xfrm>
            <a:off x="4250754" y="3645024"/>
            <a:ext cx="2253755" cy="274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4639" tIns="32319" rIns="64639" bIns="323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Структура пэдовой плоскости </a:t>
            </a:r>
            <a:r>
              <a:rPr lang="en-US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ROC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камеры </a:t>
            </a:r>
            <a:r>
              <a:rPr lang="en-US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TPC:</a:t>
            </a:r>
          </a:p>
          <a:p>
            <a:pPr algn="just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Число рядов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пэдов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53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ru-RU" sz="1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Маленькие </a:t>
            </a:r>
            <a:r>
              <a:rPr lang="ru-RU" altLang="ru-RU" sz="14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пэды</a:t>
            </a:r>
            <a:r>
              <a:rPr lang="ru-RU" altLang="ru-RU" sz="1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(внизу)</a:t>
            </a:r>
            <a:r>
              <a:rPr lang="en-US" altLang="ru-RU" sz="1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5×12 </a:t>
            </a:r>
            <a:r>
              <a:rPr lang="ru-RU" altLang="ru-RU" sz="1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en-US" altLang="ru-RU" sz="1400" baseline="300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altLang="ru-RU" sz="14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Большие </a:t>
            </a:r>
            <a:r>
              <a:rPr lang="ru-RU" altLang="ru-RU" sz="14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пэды</a:t>
            </a:r>
            <a:r>
              <a:rPr lang="ru-RU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(вверху)</a:t>
            </a:r>
            <a:r>
              <a:rPr lang="en-US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5×18 </a:t>
            </a:r>
            <a:r>
              <a:rPr lang="ru-RU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en-US" altLang="ru-RU" sz="1400" baseline="30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sz="1400" baseline="30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400" baseline="300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пэдов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ROC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камере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alt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3968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пэдов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TPC – </a:t>
            </a:r>
            <a:r>
              <a:rPr lang="ru-RU" alt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95232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5580112" y="6453336"/>
            <a:ext cx="320675" cy="369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713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>
                <a:latin typeface="Arial" charset="0"/>
              </a:rPr>
              <a:t> </a:t>
            </a:r>
            <a:r>
              <a:rPr lang="ru-RU" altLang="ru-RU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Параметры</a:t>
            </a:r>
            <a:r>
              <a:rPr lang="en-US" altLang="ru-RU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MPD</a:t>
            </a:r>
            <a:r>
              <a:rPr lang="ru-RU" altLang="ru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548680"/>
          <a:ext cx="8928100" cy="6089641"/>
        </p:xfrm>
        <a:graphic>
          <a:graphicData uri="http://schemas.openxmlformats.org/drawingml/2006/table">
            <a:tbl>
              <a:tblPr/>
              <a:tblGrid>
                <a:gridCol w="3744042"/>
                <a:gridCol w="5184058"/>
              </a:tblGrid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Параметр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Полная длина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TPC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с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FEE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электроникой</a:t>
                      </a: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400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см</a:t>
                      </a: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TPC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340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Внешний радиус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Внутренний радиус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см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Внешний радиус дрейфового объема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см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Внутренний радиус дрейфового объема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см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Катод</a:t>
                      </a: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Мембрана в центре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TPC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Напряженность электрического поля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Напряженность магнитного поля (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Дрейфовый газ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90%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0%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метана (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при атмосферном давлении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+2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мбар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газового усиления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~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Скорость дрейфа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дрейфа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31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Температуроустойчивость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&lt; 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.5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°C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Число камер считывания</a:t>
                      </a: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24 (12 на торцевую плоскость)</a:t>
                      </a: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Деление на сегменты по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φ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30°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Множественность (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mean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пада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число рядов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(27 рядов), 5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(26 рядов)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Число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падов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в считывающей камере</a:t>
                      </a: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~ 4000</a:t>
                      </a: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падов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TPC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232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dE/</a:t>
                      </a:r>
                      <a:r>
                        <a:rPr kumimoji="0" lang="en-US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dx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разрешение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 хуже чем 8%</a:t>
                      </a: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Δ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p/p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разрешение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≤ 3% </a:t>
                      </a:r>
                      <a:r>
                        <a:rPr lang="ru-RU" alt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</a:t>
                      </a:r>
                      <a:r>
                        <a:rPr lang="en-US" alt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0.1&lt; </a:t>
                      </a:r>
                      <a:r>
                        <a:rPr lang="en-US" altLang="ru-RU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altLang="ru-RU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ru-RU" alt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&lt;1 </a:t>
                      </a:r>
                      <a:r>
                        <a:rPr lang="ru-RU" alt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ГэВ</a:t>
                      </a:r>
                      <a:r>
                        <a:rPr lang="en-US" alt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alt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Максимальная частота событий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≤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кГц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L =10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kumimoji="0" lang="ru-RU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24" name="TextBox 3"/>
          <p:cNvSpPr txBox="1">
            <a:spLocks noChangeArrowheads="1"/>
          </p:cNvSpPr>
          <p:nvPr/>
        </p:nvSpPr>
        <p:spPr bwMode="auto">
          <a:xfrm>
            <a:off x="8807181" y="6453188"/>
            <a:ext cx="319087" cy="369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00FF"/>
                </a:solidFill>
              </a:rPr>
              <a:t>5</a:t>
            </a:r>
            <a:endParaRPr lang="ru-RU" altLang="ru-RU" sz="1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5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7908" y="1628800"/>
            <a:ext cx="61926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of the TPC main systems is presented underway. They are: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the TPC body (includes field cage, flanges and others).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Chambers (ROC).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FEE, Readout, DAQ ТРС.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Calibration System.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System</a:t>
            </a: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TPC assembling hall in </a:t>
            </a: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 </a:t>
            </a:r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</a:t>
            </a: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4624"/>
            <a:ext cx="9108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systems of the TPC</a:t>
            </a:r>
            <a:endParaRPr lang="ru-RU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779437" y="6419312"/>
            <a:ext cx="319087" cy="369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solidFill>
                  <a:srgbClr val="0000FF"/>
                </a:solidFill>
              </a:rPr>
              <a:t>6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8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gas system</a:t>
            </a:r>
            <a:endParaRPr lang="ru-RU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2" name="Объект 2"/>
          <p:cNvPicPr>
            <a:picLocks noChangeArrowheads="1"/>
          </p:cNvPicPr>
          <p:nvPr/>
        </p:nvPicPr>
        <p:blipFill>
          <a:blip r:embed="rId2" cstate="print"/>
          <a:srcRect t="-3247" r="-47" b="-217"/>
          <a:stretch>
            <a:fillRect/>
          </a:stretch>
        </p:blipFill>
        <p:spPr bwMode="auto">
          <a:xfrm>
            <a:off x="152400" y="1052209"/>
            <a:ext cx="4876800" cy="464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314" name="Таблица 3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297395"/>
              </p:ext>
            </p:extLst>
          </p:nvPr>
        </p:nvGraphicFramePr>
        <p:xfrm>
          <a:off x="5181600" y="1066800"/>
          <a:ext cx="3733800" cy="4191001"/>
        </p:xfrm>
        <a:graphic>
          <a:graphicData uri="http://schemas.openxmlformats.org/drawingml/2006/table">
            <a:tbl>
              <a:tblPr/>
              <a:tblGrid>
                <a:gridCol w="2209800"/>
                <a:gridCol w="1524000"/>
              </a:tblGrid>
              <a:tr h="5603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 mixture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+ 10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%CH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TPC gas flow, nominal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TPC overpressure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 ± 0.1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)mBar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admixture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ppm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admixture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ppm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External loop, refresh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gas rate 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Fresh part of gas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mixture add to external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loop, range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0-50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l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ТРС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isolating gas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 flow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5-20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l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5" name="TextBox 314"/>
          <p:cNvSpPr txBox="1"/>
          <p:nvPr/>
        </p:nvSpPr>
        <p:spPr>
          <a:xfrm>
            <a:off x="5486400" y="5410200"/>
            <a:ext cx="32766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b="1" dirty="0">
                <a:solidFill>
                  <a:srgbClr val="0000CC"/>
                </a:solidFill>
              </a:rPr>
              <a:t>Delivery to JINR:</a:t>
            </a:r>
          </a:p>
          <a:p>
            <a:pPr algn="l">
              <a:defRPr/>
            </a:pPr>
            <a:r>
              <a:rPr lang="en-US" sz="1800" b="1" dirty="0">
                <a:solidFill>
                  <a:srgbClr val="0000CC"/>
                </a:solidFill>
              </a:rPr>
              <a:t>      </a:t>
            </a:r>
            <a:r>
              <a:rPr lang="en-US" sz="1800" b="1" dirty="0" smtClean="0">
                <a:solidFill>
                  <a:srgbClr val="0000CC"/>
                </a:solidFill>
              </a:rPr>
              <a:t>gas supply system     </a:t>
            </a:r>
            <a:r>
              <a:rPr lang="en-US" sz="1800" b="1" dirty="0">
                <a:solidFill>
                  <a:srgbClr val="0000CC"/>
                </a:solidFill>
              </a:rPr>
              <a:t>- </a:t>
            </a:r>
            <a:r>
              <a:rPr lang="en-US" sz="1800" b="1" dirty="0"/>
              <a:t>2015</a:t>
            </a:r>
            <a:r>
              <a:rPr lang="en-US" sz="1800" b="1" dirty="0">
                <a:solidFill>
                  <a:srgbClr val="0000CC"/>
                </a:solidFill>
              </a:rPr>
              <a:t> </a:t>
            </a:r>
          </a:p>
          <a:p>
            <a:pPr algn="l">
              <a:defRPr/>
            </a:pPr>
            <a:r>
              <a:rPr lang="en-US" sz="1800" b="1" dirty="0">
                <a:solidFill>
                  <a:srgbClr val="0000CC"/>
                </a:solidFill>
              </a:rPr>
              <a:t>      purification system   - 2017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4708525" y="6433600"/>
            <a:ext cx="320675" cy="369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FF"/>
                </a:solidFill>
              </a:rPr>
              <a:t>7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0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0832"/>
            <a:ext cx="8868194" cy="624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Принципиальная схема газовой системы </a:t>
            </a:r>
            <a:r>
              <a:rPr lang="en-US" altLang="ru-RU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altLang="ru-RU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5445224"/>
            <a:ext cx="63001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14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Рабочая газовая смесь </a:t>
            </a:r>
            <a:r>
              <a:rPr lang="en-US" altLang="ru-RU" sz="14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90%Ar+10%CH</a:t>
            </a:r>
            <a:r>
              <a:rPr lang="en-US" altLang="ru-RU" sz="1400" baseline="-250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ru-RU" sz="14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14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P10</a:t>
            </a:r>
            <a:r>
              <a:rPr lang="en-US" altLang="ru-RU" sz="14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altLang="ru-RU" sz="14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sz="14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изолирующая газовая смесь </a:t>
            </a:r>
            <a:r>
              <a:rPr lang="en-US" altLang="ru-RU" sz="14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400" baseline="-250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4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4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Дрейфовый </a:t>
            </a:r>
            <a:r>
              <a:rPr lang="ru-RU" altLang="ru-RU" sz="1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en-US" altLang="ru-RU" sz="1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TPC ~ 17700 </a:t>
            </a:r>
            <a:r>
              <a:rPr lang="ru-RU" altLang="ru-RU" sz="1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литров</a:t>
            </a:r>
            <a:r>
              <a:rPr lang="en-US" altLang="ru-RU" sz="1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spcBef>
                <a:spcPct val="0"/>
              </a:spcBef>
            </a:pPr>
            <a:r>
              <a:rPr lang="ru-RU" altLang="ru-RU" sz="1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объём внутреннего изолирующих промежутков</a:t>
            </a:r>
            <a:r>
              <a:rPr lang="en-US" altLang="ru-RU" sz="1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ru-RU" altLang="ru-RU" sz="1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altLang="ru-RU" sz="1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ru-RU" altLang="ru-RU" sz="1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литров</a:t>
            </a:r>
            <a:r>
              <a:rPr lang="ru-RU" altLang="ru-RU" sz="1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ru-RU" sz="1400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400" dirty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Скорость рециркуляции газовой смеси составляет 12000 литров/час</a:t>
            </a:r>
            <a:r>
              <a:rPr lang="ru-RU" altLang="ru-RU" sz="1400" dirty="0" smtClean="0">
                <a:solidFill>
                  <a:srgbClr val="006600"/>
                </a:solidFill>
                <a:latin typeface="Times New Roman" pitchFamily="18" charset="0"/>
                <a:ea typeface="Calibri" pitchFamily="34" charset="0"/>
              </a:rPr>
              <a:t>.</a:t>
            </a:r>
            <a:endParaRPr lang="en-US" altLang="ru-RU" sz="1400" dirty="0" smtClean="0">
              <a:solidFill>
                <a:srgbClr val="006600"/>
              </a:solidFill>
              <a:latin typeface="Times New Roman" pitchFamily="18" charset="0"/>
              <a:ea typeface="Calibri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 режиме очистки дрейфового объёма ТРС система работает как открытая система</a:t>
            </a:r>
            <a:r>
              <a:rPr lang="ru-RU" altLang="ru-RU" sz="1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1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Внутреннее давление в рабочем объёме </a:t>
            </a:r>
            <a:r>
              <a:rPr lang="en-US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± 0.05 </a:t>
            </a:r>
            <a:r>
              <a:rPr lang="en-US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mbar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(+ 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altLang="ru-RU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атм.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14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>
            <a:off x="2627784" y="461665"/>
            <a:ext cx="0" cy="606367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Прямоугольник 6"/>
          <p:cNvSpPr/>
          <p:nvPr/>
        </p:nvSpPr>
        <p:spPr>
          <a:xfrm rot="16200000">
            <a:off x="8470098" y="1686569"/>
            <a:ext cx="947695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Rack 1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8470098" y="3702792"/>
            <a:ext cx="947695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Rack 2</a:t>
            </a:r>
            <a:endParaRPr lang="ru-RU" sz="2000" dirty="0"/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2123728" y="6460332"/>
            <a:ext cx="320675" cy="369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FF"/>
                </a:solidFill>
              </a:rPr>
              <a:t>8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3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787926"/>
              </p:ext>
            </p:extLst>
          </p:nvPr>
        </p:nvGraphicFramePr>
        <p:xfrm>
          <a:off x="5181600" y="1203960"/>
          <a:ext cx="3733800" cy="4038601"/>
        </p:xfrm>
        <a:graphic>
          <a:graphicData uri="http://schemas.openxmlformats.org/drawingml/2006/table">
            <a:tbl>
              <a:tblPr/>
              <a:tblGrid>
                <a:gridCol w="2209800"/>
                <a:gridCol w="1524000"/>
              </a:tblGrid>
              <a:tr h="54001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 mixture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+ 10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%CH</a:t>
                      </a:r>
                      <a:r>
                        <a:rPr kumimoji="0" lang="en-US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TPC gas flow, nominal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TPC overpressure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 ± 0.1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mBar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admixture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ppm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admixture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ppm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986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External loop, refresh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gas rate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556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Fresh part of gas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mixture add to external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loop, range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0-50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l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ТРС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isolating gas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 flow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5-20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l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79912" y="5373216"/>
            <a:ext cx="5155257" cy="83099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Purification system test with TPC imitator – November 2016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Gas system supply – 2017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TPC gas system delivery to JINR – beginning of 2017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small r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916832"/>
            <a:ext cx="2247714" cy="2996952"/>
          </a:xfrm>
          <a:prstGeom prst="rect">
            <a:avLst/>
          </a:prstGeom>
        </p:spPr>
      </p:pic>
      <p:pic>
        <p:nvPicPr>
          <p:cNvPr id="10" name="Рисунок 9" descr="2016-05-16_02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772816"/>
            <a:ext cx="2682298" cy="3576397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газового обеспечения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9600" y="1371600"/>
            <a:ext cx="947695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Rack 1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352800" y="1219200"/>
            <a:ext cx="947695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Rack 2</a:t>
            </a:r>
            <a:endParaRPr lang="ru-RU" sz="2000" dirty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8788400" y="6468315"/>
            <a:ext cx="320675" cy="3698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FF"/>
                </a:solidFill>
              </a:rPr>
              <a:t>9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9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6939</TotalTime>
  <Words>1609</Words>
  <Application>Microsoft Office PowerPoint</Application>
  <PresentationFormat>Экран (4:3)</PresentationFormat>
  <Paragraphs>392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Статус время-проекционной камеры (TPC) для многоцелевого детектора (MPD)  мега-проекта NICA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LJINR-VBLHEP_NICA-MPD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узлов TPC для MPD-NICA</dc:title>
  <dc:creator>Bajajin</dc:creator>
  <cp:lastModifiedBy>Bajajin</cp:lastModifiedBy>
  <cp:revision>64</cp:revision>
  <dcterms:created xsi:type="dcterms:W3CDTF">2015-05-26T15:01:37Z</dcterms:created>
  <dcterms:modified xsi:type="dcterms:W3CDTF">2016-06-03T16:39:23Z</dcterms:modified>
</cp:coreProperties>
</file>