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19"/>
  </p:notesMasterIdLst>
  <p:sldIdLst>
    <p:sldId id="256" r:id="rId2"/>
    <p:sldId id="257" r:id="rId3"/>
    <p:sldId id="258" r:id="rId4"/>
    <p:sldId id="259" r:id="rId5"/>
    <p:sldId id="260" r:id="rId6"/>
    <p:sldId id="261" r:id="rId7"/>
    <p:sldId id="262" r:id="rId8"/>
    <p:sldId id="273" r:id="rId9"/>
    <p:sldId id="263" r:id="rId10"/>
    <p:sldId id="264" r:id="rId11"/>
    <p:sldId id="265" r:id="rId12"/>
    <p:sldId id="266" r:id="rId13"/>
    <p:sldId id="267" r:id="rId14"/>
    <p:sldId id="268" r:id="rId15"/>
    <p:sldId id="269" r:id="rId16"/>
    <p:sldId id="271" r:id="rId17"/>
    <p:sldId id="272"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55" autoAdjust="0"/>
    <p:restoredTop sz="94622" autoAdjust="0"/>
  </p:normalViewPr>
  <p:slideViewPr>
    <p:cSldViewPr>
      <p:cViewPr varScale="1">
        <p:scale>
          <a:sx n="107" d="100"/>
          <a:sy n="107" d="100"/>
        </p:scale>
        <p:origin x="-1638" y="-7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483780-945E-4A8A-B5C3-41308464F3DF}" type="datetimeFigureOut">
              <a:rPr lang="ru-RU" smtClean="0"/>
              <a:t>06.06.2016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B33BF5-65CC-474C-9517-5E2E74B68503}" type="slidenum">
              <a:rPr lang="ru-RU" smtClean="0"/>
              <a:t>‹#›</a:t>
            </a:fld>
            <a:endParaRPr lang="ru-RU"/>
          </a:p>
        </p:txBody>
      </p:sp>
    </p:spTree>
    <p:extLst>
      <p:ext uri="{BB962C8B-B14F-4D97-AF65-F5344CB8AC3E}">
        <p14:creationId xmlns:p14="http://schemas.microsoft.com/office/powerpoint/2010/main" val="3163053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6 Imagen" descr="Dibujo.bmp"/>
          <p:cNvPicPr>
            <a:picLocks noChangeAspect="1"/>
          </p:cNvPicPr>
          <p:nvPr/>
        </p:nvPicPr>
        <p:blipFill>
          <a:blip r:embed="rId2" cstate="print"/>
          <a:stretch>
            <a:fillRect/>
          </a:stretch>
        </p:blipFill>
        <p:spPr>
          <a:xfrm>
            <a:off x="0" y="0"/>
            <a:ext cx="9144000" cy="6858000"/>
          </a:xfrm>
          <a:prstGeom prst="rect">
            <a:avLst/>
          </a:prstGeom>
        </p:spPr>
      </p:pic>
      <p:sp>
        <p:nvSpPr>
          <p:cNvPr id="2" name="1 Título"/>
          <p:cNvSpPr>
            <a:spLocks noGrp="1"/>
          </p:cNvSpPr>
          <p:nvPr>
            <p:ph type="ctrTitle"/>
          </p:nvPr>
        </p:nvSpPr>
        <p:spPr>
          <a:xfrm>
            <a:off x="685800" y="2130425"/>
            <a:ext cx="7772400" cy="1470025"/>
          </a:xfrm>
        </p:spPr>
        <p:txBody>
          <a:bodyPr/>
          <a:lstStyle>
            <a:lvl1pPr>
              <a:defRPr b="1" cap="none" spc="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defRPr>
            </a:lvl1pPr>
          </a:lstStyle>
          <a:p>
            <a:r>
              <a:rPr lang="ru-RU" smtClean="0"/>
              <a:t>Образец заголовка</a:t>
            </a:r>
            <a:endParaRPr lang="ru-RU" dirty="0"/>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
        <p:nvSpPr>
          <p:cNvPr id="4" name="3 Marcador de fecha"/>
          <p:cNvSpPr>
            <a:spLocks noGrp="1"/>
          </p:cNvSpPr>
          <p:nvPr>
            <p:ph type="dt" sz="half" idx="10"/>
          </p:nvPr>
        </p:nvSpPr>
        <p:spPr/>
        <p:txBody>
          <a:bodyPr/>
          <a:lstStyle/>
          <a:p>
            <a:fld id="{6001A937-CF53-4869-ADA8-E99971177402}" type="datetime1">
              <a:rPr lang="ru-RU" smtClean="0"/>
              <a:t>06.06.2016</a:t>
            </a:fld>
            <a:endParaRPr lang="ru-RU"/>
          </a:p>
        </p:txBody>
      </p:sp>
      <p:sp>
        <p:nvSpPr>
          <p:cNvPr id="5" name="4 Marcador de pie de página"/>
          <p:cNvSpPr>
            <a:spLocks noGrp="1"/>
          </p:cNvSpPr>
          <p:nvPr>
            <p:ph type="ftr" sz="quarter" idx="11"/>
          </p:nvPr>
        </p:nvSpPr>
        <p:spPr/>
        <p:txBody>
          <a:bodyPr/>
          <a:lstStyle/>
          <a:p>
            <a:endParaRPr lang="ru-RU"/>
          </a:p>
        </p:txBody>
      </p:sp>
      <p:sp>
        <p:nvSpPr>
          <p:cNvPr id="6" name="5 Marcador de número de diapositiva"/>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ru-RU" smtClean="0"/>
              <a:t>Образец заголовка</a:t>
            </a:r>
            <a:endParaRPr lang="ru-RU"/>
          </a:p>
        </p:txBody>
      </p:sp>
      <p:sp>
        <p:nvSpPr>
          <p:cNvPr id="3" name="2 Marcador de texto vertical"/>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3 Marcador de fecha"/>
          <p:cNvSpPr>
            <a:spLocks noGrp="1"/>
          </p:cNvSpPr>
          <p:nvPr>
            <p:ph type="dt" sz="half" idx="10"/>
          </p:nvPr>
        </p:nvSpPr>
        <p:spPr/>
        <p:txBody>
          <a:bodyPr/>
          <a:lstStyle/>
          <a:p>
            <a:fld id="{6623ED47-C9F0-47DA-9381-041C37FA6477}" type="datetime1">
              <a:rPr lang="ru-RU" smtClean="0"/>
              <a:t>06.06.2016</a:t>
            </a:fld>
            <a:endParaRPr lang="ru-RU"/>
          </a:p>
        </p:txBody>
      </p:sp>
      <p:sp>
        <p:nvSpPr>
          <p:cNvPr id="5" name="4 Marcador de pie de página"/>
          <p:cNvSpPr>
            <a:spLocks noGrp="1"/>
          </p:cNvSpPr>
          <p:nvPr>
            <p:ph type="ftr" sz="quarter" idx="11"/>
          </p:nvPr>
        </p:nvSpPr>
        <p:spPr/>
        <p:txBody>
          <a:bodyPr/>
          <a:lstStyle/>
          <a:p>
            <a:endParaRPr lang="ru-RU"/>
          </a:p>
        </p:txBody>
      </p:sp>
      <p:sp>
        <p:nvSpPr>
          <p:cNvPr id="6" name="5 Marcador de número de diapositiva"/>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3 Marcador de fecha"/>
          <p:cNvSpPr>
            <a:spLocks noGrp="1"/>
          </p:cNvSpPr>
          <p:nvPr>
            <p:ph type="dt" sz="half" idx="10"/>
          </p:nvPr>
        </p:nvSpPr>
        <p:spPr/>
        <p:txBody>
          <a:bodyPr/>
          <a:lstStyle/>
          <a:p>
            <a:fld id="{89E1D6AB-2206-40A1-B1CE-76BB5B0B9A0D}" type="datetime1">
              <a:rPr lang="ru-RU" smtClean="0"/>
              <a:t>06.06.2016</a:t>
            </a:fld>
            <a:endParaRPr lang="ru-RU"/>
          </a:p>
        </p:txBody>
      </p:sp>
      <p:sp>
        <p:nvSpPr>
          <p:cNvPr id="5" name="4 Marcador de pie de página"/>
          <p:cNvSpPr>
            <a:spLocks noGrp="1"/>
          </p:cNvSpPr>
          <p:nvPr>
            <p:ph type="ftr" sz="quarter" idx="11"/>
          </p:nvPr>
        </p:nvSpPr>
        <p:spPr/>
        <p:txBody>
          <a:bodyPr/>
          <a:lstStyle/>
          <a:p>
            <a:endParaRPr lang="ru-RU"/>
          </a:p>
        </p:txBody>
      </p:sp>
      <p:sp>
        <p:nvSpPr>
          <p:cNvPr id="6" name="5 Marcador de número de diapositiva"/>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1" cap="none" spc="0">
                <a:ln w="18415" cmpd="sng">
                  <a:solidFill>
                    <a:srgbClr val="0066FF"/>
                  </a:solidFill>
                  <a:prstDash val="solid"/>
                </a:ln>
                <a:solidFill>
                  <a:srgbClr val="FFFFFF"/>
                </a:solidFill>
                <a:effectLst>
                  <a:outerShdw blurRad="63500" dir="3600000" algn="tl" rotWithShape="0">
                    <a:srgbClr val="000000">
                      <a:alpha val="70000"/>
                    </a:srgbClr>
                  </a:outerShdw>
                </a:effectLst>
              </a:defRPr>
            </a:lvl1pPr>
          </a:lstStyle>
          <a:p>
            <a:r>
              <a:rPr lang="ru-RU" smtClean="0"/>
              <a:t>Образец заголовка</a:t>
            </a:r>
            <a:endParaRPr lang="ru-RU" dirty="0"/>
          </a:p>
        </p:txBody>
      </p:sp>
      <p:sp>
        <p:nvSpPr>
          <p:cNvPr id="3" name="2 Marcador de contenido"/>
          <p:cNvSpPr>
            <a:spLocks noGrp="1"/>
          </p:cNvSpPr>
          <p:nvPr>
            <p:ph idx="1"/>
          </p:nvPr>
        </p:nvSpPr>
        <p:spPr/>
        <p:txBody>
          <a:bodyPr/>
          <a:lstStyle>
            <a:lvl1pPr>
              <a:defRPr sz="2800">
                <a:ln>
                  <a:noFill/>
                </a:ln>
                <a:solidFill>
                  <a:srgbClr val="0000CC"/>
                </a:solidFill>
              </a:defRPr>
            </a:lvl1pPr>
            <a:lvl2pPr>
              <a:defRPr>
                <a:ln>
                  <a:noFill/>
                </a:ln>
                <a:solidFill>
                  <a:srgbClr val="0000CC"/>
                </a:solidFill>
              </a:defRPr>
            </a:lvl2pPr>
            <a:lvl3pPr>
              <a:defRPr>
                <a:ln>
                  <a:noFill/>
                </a:ln>
                <a:solidFill>
                  <a:srgbClr val="0000CC"/>
                </a:solidFill>
              </a:defRPr>
            </a:lvl3pPr>
            <a:lvl4pPr>
              <a:defRPr>
                <a:ln>
                  <a:noFill/>
                </a:ln>
                <a:solidFill>
                  <a:srgbClr val="0000CC"/>
                </a:solidFill>
              </a:defRPr>
            </a:lvl4pPr>
            <a:lvl5pPr>
              <a:defRPr>
                <a:ln>
                  <a:noFill/>
                </a:ln>
                <a:solidFill>
                  <a:srgbClr val="0000CC"/>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3 Marcador de fecha"/>
          <p:cNvSpPr>
            <a:spLocks noGrp="1"/>
          </p:cNvSpPr>
          <p:nvPr>
            <p:ph type="dt" sz="half" idx="10"/>
          </p:nvPr>
        </p:nvSpPr>
        <p:spPr/>
        <p:txBody>
          <a:bodyPr/>
          <a:lstStyle/>
          <a:p>
            <a:fld id="{E2B362C9-EF5D-4639-B351-C911AF6AD332}" type="datetime1">
              <a:rPr lang="ru-RU" smtClean="0"/>
              <a:t>06.06.2016</a:t>
            </a:fld>
            <a:endParaRPr lang="ru-RU"/>
          </a:p>
        </p:txBody>
      </p:sp>
      <p:sp>
        <p:nvSpPr>
          <p:cNvPr id="5" name="4 Marcador de pie de página"/>
          <p:cNvSpPr>
            <a:spLocks noGrp="1"/>
          </p:cNvSpPr>
          <p:nvPr>
            <p:ph type="ftr" sz="quarter" idx="11"/>
          </p:nvPr>
        </p:nvSpPr>
        <p:spPr/>
        <p:txBody>
          <a:bodyPr/>
          <a:lstStyle/>
          <a:p>
            <a:endParaRPr lang="ru-RU"/>
          </a:p>
        </p:txBody>
      </p:sp>
      <p:sp>
        <p:nvSpPr>
          <p:cNvPr id="6" name="5 Marcador de número de diapositiva"/>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3 Marcador de fecha"/>
          <p:cNvSpPr>
            <a:spLocks noGrp="1"/>
          </p:cNvSpPr>
          <p:nvPr>
            <p:ph type="dt" sz="half" idx="10"/>
          </p:nvPr>
        </p:nvSpPr>
        <p:spPr/>
        <p:txBody>
          <a:bodyPr/>
          <a:lstStyle/>
          <a:p>
            <a:fld id="{F6A0CE29-FCDA-4D7F-82C6-CC60F3DD0D59}" type="datetime1">
              <a:rPr lang="ru-RU" smtClean="0"/>
              <a:t>06.06.2016</a:t>
            </a:fld>
            <a:endParaRPr lang="ru-RU"/>
          </a:p>
        </p:txBody>
      </p:sp>
      <p:sp>
        <p:nvSpPr>
          <p:cNvPr id="5" name="4 Marcador de pie de página"/>
          <p:cNvSpPr>
            <a:spLocks noGrp="1"/>
          </p:cNvSpPr>
          <p:nvPr>
            <p:ph type="ftr" sz="quarter" idx="11"/>
          </p:nvPr>
        </p:nvSpPr>
        <p:spPr/>
        <p:txBody>
          <a:bodyPr/>
          <a:lstStyle/>
          <a:p>
            <a:endParaRPr lang="ru-RU"/>
          </a:p>
        </p:txBody>
      </p:sp>
      <p:sp>
        <p:nvSpPr>
          <p:cNvPr id="6" name="5 Marcador de número de diapositiva"/>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ru-RU" smtClean="0"/>
              <a:t>Образец заголовка</a:t>
            </a:r>
            <a:endParaRPr lang="ru-RU"/>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4 Marcador de fecha"/>
          <p:cNvSpPr>
            <a:spLocks noGrp="1"/>
          </p:cNvSpPr>
          <p:nvPr>
            <p:ph type="dt" sz="half" idx="10"/>
          </p:nvPr>
        </p:nvSpPr>
        <p:spPr/>
        <p:txBody>
          <a:bodyPr/>
          <a:lstStyle/>
          <a:p>
            <a:fld id="{48EEA70A-8E91-4B35-9A34-CF956A369733}" type="datetime1">
              <a:rPr lang="ru-RU" smtClean="0"/>
              <a:t>06.06.2016</a:t>
            </a:fld>
            <a:endParaRPr lang="ru-RU"/>
          </a:p>
        </p:txBody>
      </p:sp>
      <p:sp>
        <p:nvSpPr>
          <p:cNvPr id="6" name="5 Marcador de pie de página"/>
          <p:cNvSpPr>
            <a:spLocks noGrp="1"/>
          </p:cNvSpPr>
          <p:nvPr>
            <p:ph type="ftr" sz="quarter" idx="11"/>
          </p:nvPr>
        </p:nvSpPr>
        <p:spPr/>
        <p:txBody>
          <a:bodyPr/>
          <a:lstStyle/>
          <a:p>
            <a:endParaRPr lang="ru-RU"/>
          </a:p>
        </p:txBody>
      </p:sp>
      <p:sp>
        <p:nvSpPr>
          <p:cNvPr id="7" name="6 Marcador de número de diapositiva"/>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ru-RU" smtClean="0"/>
              <a:t>Образец заголовка</a:t>
            </a:r>
            <a:endParaRPr lang="ru-RU"/>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6 Marcador de fecha"/>
          <p:cNvSpPr>
            <a:spLocks noGrp="1"/>
          </p:cNvSpPr>
          <p:nvPr>
            <p:ph type="dt" sz="half" idx="10"/>
          </p:nvPr>
        </p:nvSpPr>
        <p:spPr/>
        <p:txBody>
          <a:bodyPr/>
          <a:lstStyle/>
          <a:p>
            <a:fld id="{75511069-C26A-4715-BC70-8F0553F3A91E}" type="datetime1">
              <a:rPr lang="ru-RU" smtClean="0"/>
              <a:t>06.06.2016</a:t>
            </a:fld>
            <a:endParaRPr lang="ru-RU"/>
          </a:p>
        </p:txBody>
      </p:sp>
      <p:sp>
        <p:nvSpPr>
          <p:cNvPr id="8" name="7 Marcador de pie de página"/>
          <p:cNvSpPr>
            <a:spLocks noGrp="1"/>
          </p:cNvSpPr>
          <p:nvPr>
            <p:ph type="ftr" sz="quarter" idx="11"/>
          </p:nvPr>
        </p:nvSpPr>
        <p:spPr/>
        <p:txBody>
          <a:bodyPr/>
          <a:lstStyle/>
          <a:p>
            <a:endParaRPr lang="ru-RU"/>
          </a:p>
        </p:txBody>
      </p:sp>
      <p:sp>
        <p:nvSpPr>
          <p:cNvPr id="9" name="8 Marcador de número de diapositiva"/>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ru-RU" smtClean="0"/>
              <a:t>Образец заголовка</a:t>
            </a:r>
            <a:endParaRPr lang="ru-RU"/>
          </a:p>
        </p:txBody>
      </p:sp>
      <p:sp>
        <p:nvSpPr>
          <p:cNvPr id="3" name="2 Marcador de fecha"/>
          <p:cNvSpPr>
            <a:spLocks noGrp="1"/>
          </p:cNvSpPr>
          <p:nvPr>
            <p:ph type="dt" sz="half" idx="10"/>
          </p:nvPr>
        </p:nvSpPr>
        <p:spPr/>
        <p:txBody>
          <a:bodyPr/>
          <a:lstStyle/>
          <a:p>
            <a:fld id="{037FF441-61FF-451B-A0FC-87CF134B1C97}" type="datetime1">
              <a:rPr lang="ru-RU" smtClean="0"/>
              <a:t>06.06.2016</a:t>
            </a:fld>
            <a:endParaRPr lang="ru-RU"/>
          </a:p>
        </p:txBody>
      </p:sp>
      <p:sp>
        <p:nvSpPr>
          <p:cNvPr id="4" name="3 Marcador de pie de página"/>
          <p:cNvSpPr>
            <a:spLocks noGrp="1"/>
          </p:cNvSpPr>
          <p:nvPr>
            <p:ph type="ftr" sz="quarter" idx="11"/>
          </p:nvPr>
        </p:nvSpPr>
        <p:spPr/>
        <p:txBody>
          <a:bodyPr/>
          <a:lstStyle/>
          <a:p>
            <a:endParaRPr lang="ru-RU"/>
          </a:p>
        </p:txBody>
      </p:sp>
      <p:sp>
        <p:nvSpPr>
          <p:cNvPr id="5" name="4 Marcador de número de diapositiva"/>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0DE8E76-D4F3-449A-87AF-5E416CB6A2C0}" type="datetime1">
              <a:rPr lang="ru-RU" smtClean="0"/>
              <a:t>06.06.2016</a:t>
            </a:fld>
            <a:endParaRPr lang="ru-RU"/>
          </a:p>
        </p:txBody>
      </p:sp>
      <p:sp>
        <p:nvSpPr>
          <p:cNvPr id="3" name="2 Marcador de pie de página"/>
          <p:cNvSpPr>
            <a:spLocks noGrp="1"/>
          </p:cNvSpPr>
          <p:nvPr>
            <p:ph type="ftr" sz="quarter" idx="11"/>
          </p:nvPr>
        </p:nvSpPr>
        <p:spPr/>
        <p:txBody>
          <a:bodyPr/>
          <a:lstStyle/>
          <a:p>
            <a:endParaRPr lang="ru-RU"/>
          </a:p>
        </p:txBody>
      </p:sp>
      <p:sp>
        <p:nvSpPr>
          <p:cNvPr id="4" name="3 Marcador de número de diapositiva"/>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4 Marcador de fecha"/>
          <p:cNvSpPr>
            <a:spLocks noGrp="1"/>
          </p:cNvSpPr>
          <p:nvPr>
            <p:ph type="dt" sz="half" idx="10"/>
          </p:nvPr>
        </p:nvSpPr>
        <p:spPr/>
        <p:txBody>
          <a:bodyPr/>
          <a:lstStyle/>
          <a:p>
            <a:fld id="{BDC39828-FBA1-44CD-902A-07485F2135BB}" type="datetime1">
              <a:rPr lang="ru-RU" smtClean="0"/>
              <a:t>06.06.2016</a:t>
            </a:fld>
            <a:endParaRPr lang="ru-RU"/>
          </a:p>
        </p:txBody>
      </p:sp>
      <p:sp>
        <p:nvSpPr>
          <p:cNvPr id="6" name="5 Marcador de pie de página"/>
          <p:cNvSpPr>
            <a:spLocks noGrp="1"/>
          </p:cNvSpPr>
          <p:nvPr>
            <p:ph type="ftr" sz="quarter" idx="11"/>
          </p:nvPr>
        </p:nvSpPr>
        <p:spPr/>
        <p:txBody>
          <a:bodyPr/>
          <a:lstStyle/>
          <a:p>
            <a:endParaRPr lang="ru-RU"/>
          </a:p>
        </p:txBody>
      </p:sp>
      <p:sp>
        <p:nvSpPr>
          <p:cNvPr id="7" name="6 Marcador de número de diapositiva"/>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4 Marcador de fecha"/>
          <p:cNvSpPr>
            <a:spLocks noGrp="1"/>
          </p:cNvSpPr>
          <p:nvPr>
            <p:ph type="dt" sz="half" idx="10"/>
          </p:nvPr>
        </p:nvSpPr>
        <p:spPr/>
        <p:txBody>
          <a:bodyPr/>
          <a:lstStyle/>
          <a:p>
            <a:fld id="{1C4F47C9-E494-403F-8F3E-27EE3E5806BB}" type="datetime1">
              <a:rPr lang="ru-RU" smtClean="0"/>
              <a:t>06.06.2016</a:t>
            </a:fld>
            <a:endParaRPr lang="ru-RU"/>
          </a:p>
        </p:txBody>
      </p:sp>
      <p:sp>
        <p:nvSpPr>
          <p:cNvPr id="6" name="5 Marcador de pie de página"/>
          <p:cNvSpPr>
            <a:spLocks noGrp="1"/>
          </p:cNvSpPr>
          <p:nvPr>
            <p:ph type="ftr" sz="quarter" idx="11"/>
          </p:nvPr>
        </p:nvSpPr>
        <p:spPr/>
        <p:txBody>
          <a:bodyPr/>
          <a:lstStyle/>
          <a:p>
            <a:endParaRPr lang="ru-RU"/>
          </a:p>
        </p:txBody>
      </p:sp>
      <p:sp>
        <p:nvSpPr>
          <p:cNvPr id="7" name="6 Marcador de número de diapositiva"/>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Haga clic para modificar el estilo de título del patrón</a:t>
            </a:r>
            <a:endParaRPr lang="ru-RU"/>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Haga clic para modificar el estilo de texto del patrón</a:t>
            </a:r>
          </a:p>
          <a:p>
            <a:pPr lvl="1"/>
            <a:r>
              <a:rPr lang="ru-RU" smtClean="0"/>
              <a:t>Segundo nivel</a:t>
            </a:r>
          </a:p>
          <a:p>
            <a:pPr lvl="2"/>
            <a:r>
              <a:rPr lang="ru-RU" smtClean="0"/>
              <a:t>Tercer nivel</a:t>
            </a:r>
          </a:p>
          <a:p>
            <a:pPr lvl="3"/>
            <a:r>
              <a:rPr lang="ru-RU" smtClean="0"/>
              <a:t>Cuarto nivel</a:t>
            </a:r>
          </a:p>
          <a:p>
            <a:pPr lvl="4"/>
            <a:r>
              <a:rPr lang="ru-RU" smtClean="0"/>
              <a:t>Quinto nivel</a:t>
            </a:r>
            <a:endParaRPr lang="ru-RU"/>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D04E07-04B5-4DEA-99E3-8AC476BFDE2F}" type="datetime1">
              <a:rPr lang="ru-RU" smtClean="0"/>
              <a:t>06.06.2016</a:t>
            </a:fld>
            <a:endParaRPr lang="ru-RU"/>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pic>
        <p:nvPicPr>
          <p:cNvPr id="7" name="6 Imagen" descr="Dibujo.bmp"/>
          <p:cNvPicPr>
            <a:picLocks noChangeAspect="1"/>
          </p:cNvPicPr>
          <p:nvPr/>
        </p:nvPicPr>
        <p:blipFill>
          <a:blip r:embed="rId13" cstate="print"/>
          <a:stretch>
            <a:fillRect/>
          </a:stretch>
        </p:blipFill>
        <p:spPr>
          <a:xfrm>
            <a:off x="0" y="0"/>
            <a:ext cx="9144000" cy="6858000"/>
          </a:xfrm>
          <a:prstGeom prst="rect">
            <a:avLst/>
          </a:prstGeom>
        </p:spPr>
      </p:pic>
      <p:sp>
        <p:nvSpPr>
          <p:cNvPr id="9" name="Rectangle 10"/>
          <p:cNvSpPr>
            <a:spLocks noChangeArrowheads="1"/>
          </p:cNvSpPr>
          <p:nvPr/>
        </p:nvSpPr>
        <p:spPr bwMode="auto">
          <a:xfrm>
            <a:off x="0" y="0"/>
            <a:ext cx="9144000" cy="7010400"/>
          </a:xfrm>
          <a:prstGeom prst="rect">
            <a:avLst/>
          </a:prstGeom>
          <a:gradFill flip="none" rotWithShape="1">
            <a:gsLst>
              <a:gs pos="100000">
                <a:srgbClr val="03D4A8">
                  <a:alpha val="18000"/>
                </a:srgbClr>
              </a:gs>
              <a:gs pos="25000">
                <a:srgbClr val="21D6E0">
                  <a:alpha val="23000"/>
                </a:srgbClr>
              </a:gs>
              <a:gs pos="75000">
                <a:srgbClr val="0087E6">
                  <a:alpha val="25000"/>
                </a:srgbClr>
              </a:gs>
              <a:gs pos="100000">
                <a:srgbClr val="005CBF">
                  <a:alpha val="25999"/>
                </a:srgbClr>
              </a:gs>
            </a:gsLst>
            <a:lin ang="2700000" scaled="1"/>
            <a:tileRect/>
          </a:gradFill>
          <a:ln w="9525">
            <a:noFill/>
            <a:miter lim="800000"/>
            <a:headEnd/>
            <a:tailEnd/>
          </a:ln>
          <a:effectLst/>
        </p:spPr>
        <p:txBody>
          <a:bodyPr wrap="none" anchor="ctr"/>
          <a:lstStyle/>
          <a:p>
            <a:pPr>
              <a:defRPr/>
            </a:pPr>
            <a:endParaRPr lang="es-E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canberra.com/products/radiochemistry_lab/genie-2000-software.asp" TargetMode="External"/><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hyperlink" Target="http://www.originlab.com/"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32.jpeg"/><Relationship Id="rId13" Type="http://schemas.openxmlformats.org/officeDocument/2006/relationships/image" Target="../media/image37.jpeg"/><Relationship Id="rId3" Type="http://schemas.openxmlformats.org/officeDocument/2006/relationships/image" Target="../media/image27.jpeg"/><Relationship Id="rId7" Type="http://schemas.openxmlformats.org/officeDocument/2006/relationships/image" Target="../media/image31.jpeg"/><Relationship Id="rId12" Type="http://schemas.openxmlformats.org/officeDocument/2006/relationships/image" Target="../media/image36.jpeg"/><Relationship Id="rId17" Type="http://schemas.openxmlformats.org/officeDocument/2006/relationships/image" Target="../media/image41.jpeg"/><Relationship Id="rId2" Type="http://schemas.openxmlformats.org/officeDocument/2006/relationships/image" Target="../media/image26.jpeg"/><Relationship Id="rId16"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image" Target="../media/image30.jpeg"/><Relationship Id="rId11" Type="http://schemas.openxmlformats.org/officeDocument/2006/relationships/image" Target="../media/image35.jpeg"/><Relationship Id="rId5" Type="http://schemas.openxmlformats.org/officeDocument/2006/relationships/image" Target="../media/image29.jpeg"/><Relationship Id="rId15" Type="http://schemas.openxmlformats.org/officeDocument/2006/relationships/image" Target="../media/image39.jpeg"/><Relationship Id="rId10" Type="http://schemas.openxmlformats.org/officeDocument/2006/relationships/image" Target="../media/image34.jpeg"/><Relationship Id="rId4" Type="http://schemas.openxmlformats.org/officeDocument/2006/relationships/image" Target="../media/image28.jpeg"/><Relationship Id="rId9" Type="http://schemas.openxmlformats.org/officeDocument/2006/relationships/image" Target="../media/image33.jpeg"/><Relationship Id="rId14" Type="http://schemas.openxmlformats.org/officeDocument/2006/relationships/image" Target="../media/image38.jpeg"/></Relationships>
</file>

<file path=ppt/slides/_rels/slide1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1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ndc.jaea.go.jp/jendl/j40/j40.html" TargetMode="External"/><Relationship Id="rId2" Type="http://schemas.openxmlformats.org/officeDocument/2006/relationships/hyperlink" Target="http://www.nndc.bnl.gov/"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gif"/><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hyperlink" Target="http://www.autodesk.com/solutions/3d-design-softwar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http://wwwold.jinr.ru/60anniversary/60anniv_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44624"/>
            <a:ext cx="1800200" cy="1482164"/>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309717" y="476672"/>
            <a:ext cx="8640960" cy="1470025"/>
          </a:xfrm>
        </p:spPr>
        <p:txBody>
          <a:bodyPr>
            <a:noAutofit/>
          </a:bodyPr>
          <a:lstStyle/>
          <a:p>
            <a:pPr algn="r"/>
            <a:r>
              <a:rPr lang="en-US" sz="5200" b="1" dirty="0">
                <a:ln w="31550" cmpd="sng">
                  <a:solidFill>
                    <a:schemeClr val="tx1"/>
                  </a:solidFill>
                  <a:prstDash val="solid"/>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Prompt-gamma neutron activation analysis in </a:t>
            </a:r>
            <a:r>
              <a:rPr lang="en-US" sz="5200" b="1" dirty="0" smtClean="0">
                <a:ln w="31550" cmpd="sng">
                  <a:solidFill>
                    <a:schemeClr val="tx1"/>
                  </a:solidFill>
                  <a:prstDash val="solid"/>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mining.</a:t>
            </a:r>
            <a:endParaRPr lang="ru-RU" sz="5200" dirty="0">
              <a:ln w="31550" cmpd="sng">
                <a:solidFill>
                  <a:schemeClr val="tx1"/>
                </a:solidFill>
                <a:prstDash val="solid"/>
              </a:ln>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 name="Заголовок 1"/>
          <p:cNvSpPr txBox="1">
            <a:spLocks/>
          </p:cNvSpPr>
          <p:nvPr/>
        </p:nvSpPr>
        <p:spPr>
          <a:xfrm>
            <a:off x="323528" y="2060848"/>
            <a:ext cx="864096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i="1" dirty="0" smtClean="0">
                <a:latin typeface="Times New Roman" pitchFamily="18" charset="0"/>
                <a:cs typeface="Times New Roman" pitchFamily="18" charset="0"/>
              </a:rPr>
              <a:t>Frank Laboratory of Neutron Physics Joint Institute for Nuclear Research</a:t>
            </a:r>
            <a:endParaRPr lang="ru-RU" sz="4000" b="1" i="1" dirty="0">
              <a:latin typeface="Times New Roman" panose="02020603050405020304" pitchFamily="18" charset="0"/>
              <a:cs typeface="Times New Roman" panose="02020603050405020304" pitchFamily="18" charset="0"/>
            </a:endParaRPr>
          </a:p>
        </p:txBody>
      </p:sp>
      <p:sp>
        <p:nvSpPr>
          <p:cNvPr id="12" name="Заголовок 1"/>
          <p:cNvSpPr txBox="1">
            <a:spLocks/>
          </p:cNvSpPr>
          <p:nvPr/>
        </p:nvSpPr>
        <p:spPr>
          <a:xfrm>
            <a:off x="323528" y="5805264"/>
            <a:ext cx="8640960" cy="749945"/>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spcAft>
                <a:spcPts val="849"/>
              </a:spcAft>
            </a:pPr>
            <a:r>
              <a:rPr lang="en-US" sz="2400" dirty="0" smtClean="0">
                <a:latin typeface="Times New Roman" pitchFamily="18" charset="0"/>
                <a:cs typeface="Times New Roman" pitchFamily="18" charset="0"/>
              </a:rPr>
              <a:t>Author: </a:t>
            </a:r>
            <a:r>
              <a:rPr lang="en-US" sz="2400" dirty="0" err="1" smtClean="0">
                <a:latin typeface="Times New Roman" pitchFamily="18" charset="0"/>
                <a:cs typeface="Times New Roman" pitchFamily="18" charset="0"/>
              </a:rPr>
              <a:t>Constantin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Hramco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engeneer</a:t>
            </a:r>
            <a:r>
              <a:rPr lang="en-US" sz="2400" dirty="0" smtClean="0">
                <a:latin typeface="Times New Roman" pitchFamily="18" charset="0"/>
                <a:cs typeface="Times New Roman" pitchFamily="18" charset="0"/>
              </a:rPr>
              <a:t>.</a:t>
            </a:r>
          </a:p>
          <a:p>
            <a:pPr algn="r">
              <a:spcAft>
                <a:spcPts val="849"/>
              </a:spcAft>
            </a:pPr>
            <a:r>
              <a:rPr lang="en-US" sz="2400" dirty="0" smtClean="0">
                <a:latin typeface="Times New Roman" pitchFamily="18" charset="0"/>
                <a:cs typeface="Times New Roman" pitchFamily="18" charset="0"/>
              </a:rPr>
              <a:t>costea.edinets@mail.ru</a:t>
            </a:r>
            <a:endParaRPr lang="en-US" sz="2400" dirty="0">
              <a:latin typeface="Times New Roman" pitchFamily="18" charset="0"/>
              <a:cs typeface="Times New Roman" pitchFamily="18" charset="0"/>
            </a:endParaRPr>
          </a:p>
        </p:txBody>
      </p:sp>
      <p:pic>
        <p:nvPicPr>
          <p:cNvPr id="14" name="Picture 3"/>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97368" l="0" r="100000">
                        <a14:foregroundMark x1="2235" y1="42857" x2="12663" y2="56015"/>
                        <a14:foregroundMark x1="79702" y1="21053" x2="79330" y2="56767"/>
                        <a14:foregroundMark x1="70764" y1="65038" x2="70764" y2="68421"/>
                        <a14:backgroundMark x1="56611" y1="10526" x2="63873" y2="23308"/>
                        <a14:backgroundMark x1="73929" y1="26692" x2="72067" y2="56767"/>
                        <a14:backgroundMark x1="85661" y1="30075" x2="84171" y2="33083"/>
                      </a14:backgroundRemoval>
                    </a14:imgEffect>
                  </a14:imgLayer>
                </a14:imgProps>
              </a:ext>
              <a:ext uri="{28A0092B-C50C-407E-A947-70E740481C1C}">
                <a14:useLocalDpi xmlns:a14="http://schemas.microsoft.com/office/drawing/2010/main" val="0"/>
              </a:ext>
            </a:extLst>
          </a:blip>
          <a:srcRect/>
          <a:stretch>
            <a:fillRect/>
          </a:stretch>
        </p:blipFill>
        <p:spPr bwMode="auto">
          <a:xfrm>
            <a:off x="323528" y="3680693"/>
            <a:ext cx="2736304" cy="135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Рисунок 14"/>
          <p:cNvPicPr>
            <a:picLocks noChangeAspect="1"/>
          </p:cNvPicPr>
          <p:nvPr/>
        </p:nvPicPr>
        <p:blipFill>
          <a:blip r:embed="rId5"/>
          <a:stretch>
            <a:fillRect/>
          </a:stretch>
        </p:blipFill>
        <p:spPr>
          <a:xfrm>
            <a:off x="3117215" y="3680691"/>
            <a:ext cx="1531983" cy="1404491"/>
          </a:xfrm>
          <a:prstGeom prst="rect">
            <a:avLst/>
          </a:prstGeom>
        </p:spPr>
      </p:pic>
      <p:pic>
        <p:nvPicPr>
          <p:cNvPr id="16" name="Picture 5"/>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contrast="-26000"/>
                    </a14:imgEffect>
                  </a14:imgLayer>
                </a14:imgProps>
              </a:ext>
              <a:ext uri="{28A0092B-C50C-407E-A947-70E740481C1C}">
                <a14:useLocalDpi xmlns:a14="http://schemas.microsoft.com/office/drawing/2010/main" val="0"/>
              </a:ext>
            </a:extLst>
          </a:blip>
          <a:srcRect/>
          <a:stretch>
            <a:fillRect/>
          </a:stretch>
        </p:blipFill>
        <p:spPr bwMode="auto">
          <a:xfrm>
            <a:off x="4649198" y="3680693"/>
            <a:ext cx="2152255" cy="1404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425" descr="C:\Users\Fuad\Desktop\logo-ggia.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01452" y="3680693"/>
            <a:ext cx="2190379" cy="1404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35542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8615" y="1772816"/>
            <a:ext cx="5683865" cy="4349500"/>
          </a:xfrm>
          <a:prstGeom prst="rect">
            <a:avLst/>
          </a:prstGeom>
        </p:spPr>
      </p:pic>
      <p:sp>
        <p:nvSpPr>
          <p:cNvPr id="5" name="TextBox 4"/>
          <p:cNvSpPr txBox="1"/>
          <p:nvPr/>
        </p:nvSpPr>
        <p:spPr>
          <a:xfrm>
            <a:off x="4210540" y="6216699"/>
            <a:ext cx="3680014" cy="309590"/>
          </a:xfrm>
          <a:prstGeom prst="rect">
            <a:avLst/>
          </a:prstGeom>
          <a:noFill/>
        </p:spPr>
        <p:txBody>
          <a:bodyPr wrap="square" lIns="123718" tIns="61858" rIns="123718" bIns="61858" rtlCol="1">
            <a:spAutoFit/>
          </a:bodyPr>
          <a:lstStyle/>
          <a:p>
            <a:pPr algn="ctr" defTabSz="1447675"/>
            <a:r>
              <a:rPr lang="en-US" sz="1200" b="1" dirty="0">
                <a:latin typeface="Times New Roman" pitchFamily="18" charset="0"/>
                <a:cs typeface="Times New Roman" pitchFamily="18" charset="0"/>
              </a:rPr>
              <a:t>Figure 3.</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HPGe</a:t>
            </a:r>
            <a:r>
              <a:rPr lang="en-US" sz="1200" dirty="0">
                <a:latin typeface="Times New Roman" pitchFamily="18" charset="0"/>
                <a:cs typeface="Times New Roman" pitchFamily="18" charset="0"/>
              </a:rPr>
              <a:t> Channel-Energy calibration </a:t>
            </a:r>
            <a:r>
              <a:rPr lang="en-US" sz="1200" dirty="0" smtClean="0">
                <a:latin typeface="Times New Roman" pitchFamily="18" charset="0"/>
                <a:cs typeface="Times New Roman" pitchFamily="18" charset="0"/>
              </a:rPr>
              <a:t>curve.</a:t>
            </a:r>
            <a:endParaRPr lang="en-US" sz="1200" dirty="0">
              <a:latin typeface="Times New Roman" pitchFamily="18" charset="0"/>
              <a:cs typeface="Times New Roman" pitchFamily="18" charset="0"/>
            </a:endParaRPr>
          </a:p>
        </p:txBody>
      </p:sp>
      <p:sp>
        <p:nvSpPr>
          <p:cNvPr id="6" name="Прямоугольник 5"/>
          <p:cNvSpPr/>
          <p:nvPr/>
        </p:nvSpPr>
        <p:spPr>
          <a:xfrm>
            <a:off x="251520" y="548680"/>
            <a:ext cx="8640960" cy="923330"/>
          </a:xfrm>
          <a:prstGeom prst="rect">
            <a:avLst/>
          </a:prstGeom>
        </p:spPr>
        <p:txBody>
          <a:bodyPr wrap="square">
            <a:spAutoFit/>
          </a:bodyPr>
          <a:lstStyle/>
          <a:p>
            <a:pPr indent="756794" algn="just" defTabSz="1447675"/>
            <a:r>
              <a:rPr lang="en-US" dirty="0">
                <a:latin typeface="Times New Roman" pitchFamily="18" charset="0"/>
                <a:cs typeface="Times New Roman" pitchFamily="18" charset="0"/>
              </a:rPr>
              <a:t>Important step in work with any gamma-spectroscopy instrument is to have well done channel-energy calibration. In our case the calibration was performed by two methods: by standard point sources (</a:t>
            </a:r>
            <a:r>
              <a:rPr lang="en-US" baseline="30000" dirty="0">
                <a:latin typeface="Times New Roman" pitchFamily="18" charset="0"/>
                <a:cs typeface="Times New Roman" pitchFamily="18" charset="0"/>
              </a:rPr>
              <a:t>60</a:t>
            </a:r>
            <a:r>
              <a:rPr lang="en-US" dirty="0">
                <a:latin typeface="Times New Roman" pitchFamily="18" charset="0"/>
                <a:cs typeface="Times New Roman" pitchFamily="18" charset="0"/>
              </a:rPr>
              <a:t>Co &amp; </a:t>
            </a:r>
            <a:r>
              <a:rPr lang="en-US" baseline="30000" dirty="0">
                <a:latin typeface="Times New Roman" pitchFamily="18" charset="0"/>
                <a:cs typeface="Times New Roman" pitchFamily="18" charset="0"/>
              </a:rPr>
              <a:t>137</a:t>
            </a:r>
            <a:r>
              <a:rPr lang="en-US" dirty="0">
                <a:latin typeface="Times New Roman" pitchFamily="18" charset="0"/>
                <a:cs typeface="Times New Roman" pitchFamily="18" charset="0"/>
              </a:rPr>
              <a:t>Cs) and by irradiation of metal samples (Cd &amp; </a:t>
            </a:r>
            <a:r>
              <a:rPr lang="en-US" dirty="0" err="1">
                <a:latin typeface="Times New Roman" pitchFamily="18" charset="0"/>
                <a:cs typeface="Times New Roman" pitchFamily="18" charset="0"/>
              </a:rPr>
              <a:t>Pb</a:t>
            </a:r>
            <a:r>
              <a:rPr lang="en-US" dirty="0">
                <a:latin typeface="Times New Roman" pitchFamily="18" charset="0"/>
                <a:cs typeface="Times New Roman" pitchFamily="18" charset="0"/>
              </a:rPr>
              <a:t>).  </a:t>
            </a:r>
          </a:p>
        </p:txBody>
      </p:sp>
      <p:sp>
        <p:nvSpPr>
          <p:cNvPr id="8" name="Прямоугольник 7"/>
          <p:cNvSpPr/>
          <p:nvPr/>
        </p:nvSpPr>
        <p:spPr>
          <a:xfrm>
            <a:off x="112271" y="3392125"/>
            <a:ext cx="3096344" cy="646331"/>
          </a:xfrm>
          <a:prstGeom prst="rect">
            <a:avLst/>
          </a:prstGeom>
        </p:spPr>
        <p:txBody>
          <a:bodyPr wrap="square">
            <a:spAutoFit/>
          </a:bodyPr>
          <a:lstStyle/>
          <a:p>
            <a:pPr algn="just" defTabSz="1447675"/>
            <a:r>
              <a:rPr lang="en-US" baseline="30000" dirty="0" smtClean="0">
                <a:latin typeface="Times New Roman" pitchFamily="18" charset="0"/>
                <a:cs typeface="Times New Roman" pitchFamily="18" charset="0"/>
              </a:rPr>
              <a:t>   60</a:t>
            </a:r>
            <a:r>
              <a:rPr lang="en-US" dirty="0" smtClean="0">
                <a:latin typeface="Times New Roman" pitchFamily="18" charset="0"/>
                <a:cs typeface="Times New Roman" pitchFamily="18" charset="0"/>
              </a:rPr>
              <a:t>Co : 1173.2 and 1332.5 </a:t>
            </a:r>
            <a:r>
              <a:rPr lang="en-US" dirty="0" err="1" smtClean="0">
                <a:latin typeface="Times New Roman" pitchFamily="18" charset="0"/>
                <a:cs typeface="Times New Roman" pitchFamily="18" charset="0"/>
              </a:rPr>
              <a:t>KeV</a:t>
            </a:r>
            <a:endParaRPr lang="en-US" dirty="0" smtClean="0">
              <a:latin typeface="Times New Roman" pitchFamily="18" charset="0"/>
              <a:cs typeface="Times New Roman" pitchFamily="18" charset="0"/>
            </a:endParaRPr>
          </a:p>
          <a:p>
            <a:pPr algn="just" defTabSz="1447675"/>
            <a:r>
              <a:rPr lang="en-US" dirty="0" smtClean="0">
                <a:latin typeface="Times New Roman" pitchFamily="18" charset="0"/>
                <a:cs typeface="Times New Roman" pitchFamily="18" charset="0"/>
              </a:rPr>
              <a:t> </a:t>
            </a:r>
            <a:r>
              <a:rPr lang="en-US" baseline="30000" dirty="0" smtClean="0">
                <a:latin typeface="Times New Roman" pitchFamily="18" charset="0"/>
                <a:cs typeface="Times New Roman" pitchFamily="18" charset="0"/>
              </a:rPr>
              <a:t>137</a:t>
            </a:r>
            <a:r>
              <a:rPr lang="en-US" dirty="0" smtClean="0">
                <a:latin typeface="Times New Roman" pitchFamily="18" charset="0"/>
                <a:cs typeface="Times New Roman" pitchFamily="18" charset="0"/>
              </a:rPr>
              <a:t>Cs : 661.7 </a:t>
            </a:r>
            <a:r>
              <a:rPr lang="en-US" dirty="0" err="1" smtClean="0">
                <a:latin typeface="Times New Roman" pitchFamily="18" charset="0"/>
                <a:cs typeface="Times New Roman" pitchFamily="18" charset="0"/>
              </a:rPr>
              <a:t>KeV</a:t>
            </a:r>
            <a:endParaRPr lang="en-US" dirty="0">
              <a:latin typeface="Times New Roman" pitchFamily="18" charset="0"/>
              <a:cs typeface="Times New Roman" pitchFamily="18" charset="0"/>
            </a:endParaRPr>
          </a:p>
        </p:txBody>
      </p:sp>
      <p:sp>
        <p:nvSpPr>
          <p:cNvPr id="2" name="Номер слайда 1"/>
          <p:cNvSpPr>
            <a:spLocks noGrp="1"/>
          </p:cNvSpPr>
          <p:nvPr>
            <p:ph type="sldNum" sz="quarter" idx="12"/>
          </p:nvPr>
        </p:nvSpPr>
        <p:spPr>
          <a:xfrm>
            <a:off x="7010400" y="6492875"/>
            <a:ext cx="2133600" cy="365125"/>
          </a:xfrm>
        </p:spPr>
        <p:txBody>
          <a:bodyPr/>
          <a:lstStyle/>
          <a:p>
            <a:fld id="{B19B0651-EE4F-4900-A07F-96A6BFA9D0F0}" type="slidenum">
              <a:rPr lang="ru-RU" sz="1400" smtClean="0">
                <a:latin typeface="Times New Roman" panose="02020603050405020304" pitchFamily="18" charset="0"/>
                <a:cs typeface="Times New Roman" panose="02020603050405020304" pitchFamily="18" charset="0"/>
              </a:rPr>
              <a:t>10</a:t>
            </a:fld>
            <a:endParaRPr lang="ru-RU"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6368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251521" y="260648"/>
            <a:ext cx="8640960" cy="57606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849"/>
              </a:spcAft>
            </a:pPr>
            <a:r>
              <a:rPr lang="en-US" sz="3600" dirty="0" smtClean="0">
                <a:latin typeface="Times New Roman" pitchFamily="18" charset="0"/>
                <a:cs typeface="Times New Roman" pitchFamily="18" charset="0"/>
              </a:rPr>
              <a:t>3. Results and discussions</a:t>
            </a:r>
            <a:endParaRPr lang="en-US" sz="3600" dirty="0">
              <a:latin typeface="Times New Roman" pitchFamily="18" charset="0"/>
              <a:cs typeface="Times New Roman" pitchFamily="18" charset="0"/>
            </a:endParaRPr>
          </a:p>
        </p:txBody>
      </p:sp>
      <p:sp>
        <p:nvSpPr>
          <p:cNvPr id="5" name="Заголовок 1"/>
          <p:cNvSpPr txBox="1">
            <a:spLocks/>
          </p:cNvSpPr>
          <p:nvPr/>
        </p:nvSpPr>
        <p:spPr>
          <a:xfrm>
            <a:off x="251521" y="836711"/>
            <a:ext cx="8640960" cy="223224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indent="752303" algn="just" defTabSz="1447675"/>
            <a:r>
              <a:rPr lang="en-US" sz="2400" dirty="0">
                <a:latin typeface="Times New Roman" pitchFamily="18" charset="0"/>
                <a:cs typeface="Times New Roman" pitchFamily="18" charset="0"/>
              </a:rPr>
              <a:t>The data acquisition was done by </a:t>
            </a:r>
            <a:r>
              <a:rPr lang="en-US" sz="2400" dirty="0" smtClean="0">
                <a:latin typeface="Times New Roman" pitchFamily="18" charset="0"/>
                <a:cs typeface="Times New Roman" pitchFamily="18" charset="0"/>
              </a:rPr>
              <a:t>COCOS (</a:t>
            </a:r>
            <a:r>
              <a:rPr lang="en-US" sz="2400" dirty="0" err="1" smtClean="0">
                <a:latin typeface="Times New Roman" pitchFamily="18" charset="0"/>
                <a:cs typeface="Times New Roman" pitchFamily="18" charset="0"/>
              </a:rPr>
              <a:t>COmbined</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COrrelation</a:t>
            </a:r>
            <a:r>
              <a:rPr lang="en-US" sz="2400" dirty="0" smtClean="0">
                <a:latin typeface="Times New Roman" pitchFamily="18" charset="0"/>
                <a:cs typeface="Times New Roman" pitchFamily="18" charset="0"/>
              </a:rPr>
              <a:t> System) </a:t>
            </a:r>
            <a:r>
              <a:rPr lang="en-US" sz="2400" dirty="0">
                <a:latin typeface="Times New Roman" pitchFamily="18" charset="0"/>
                <a:cs typeface="Times New Roman" pitchFamily="18" charset="0"/>
              </a:rPr>
              <a:t>program developed at JINR FLNP, data processing was performed by Canberra’s Genie™ 2000 </a:t>
            </a:r>
            <a:r>
              <a:rPr lang="en-US" sz="2400" dirty="0" smtClean="0">
                <a:latin typeface="Times New Roman" pitchFamily="18" charset="0"/>
                <a:cs typeface="Times New Roman" pitchFamily="18" charset="0"/>
              </a:rPr>
              <a:t>program. </a:t>
            </a:r>
            <a:r>
              <a:rPr lang="en-US" sz="2400" dirty="0">
                <a:latin typeface="Times New Roman" pitchFamily="18" charset="0"/>
                <a:cs typeface="Times New Roman" pitchFamily="18" charset="0"/>
              </a:rPr>
              <a:t>As an example, in the </a:t>
            </a:r>
            <a:r>
              <a:rPr lang="en-US" sz="2400" dirty="0" smtClean="0">
                <a:latin typeface="Times New Roman" pitchFamily="18" charset="0"/>
                <a:cs typeface="Times New Roman" pitchFamily="18" charset="0"/>
              </a:rPr>
              <a:t>figure below </a:t>
            </a:r>
            <a:r>
              <a:rPr lang="en-US" sz="2400" dirty="0">
                <a:latin typeface="Times New Roman" pitchFamily="18" charset="0"/>
                <a:cs typeface="Times New Roman" pitchFamily="18" charset="0"/>
              </a:rPr>
              <a:t>is shown the comparison between gamma-spectra from three irradiated samples (concentrate – black, tails – red, mixture – purple) and background (blue):</a:t>
            </a:r>
            <a:endParaRPr lang="ar-EG" sz="2400" dirty="0">
              <a:latin typeface="Times New Roman" pitchFamily="18" charset="0"/>
              <a:cs typeface="Times New Roman" pitchFamily="18" charset="0"/>
            </a:endParaRP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3725" y="3068960"/>
            <a:ext cx="4610852" cy="3528392"/>
          </a:xfrm>
          <a:prstGeom prst="rect">
            <a:avLst/>
          </a:prstGeom>
        </p:spPr>
      </p:pic>
      <p:sp>
        <p:nvSpPr>
          <p:cNvPr id="7" name="TextBox 6"/>
          <p:cNvSpPr txBox="1"/>
          <p:nvPr/>
        </p:nvSpPr>
        <p:spPr>
          <a:xfrm>
            <a:off x="2483767" y="6548410"/>
            <a:ext cx="4370768" cy="309590"/>
          </a:xfrm>
          <a:prstGeom prst="rect">
            <a:avLst/>
          </a:prstGeom>
          <a:noFill/>
        </p:spPr>
        <p:txBody>
          <a:bodyPr wrap="square" lIns="123718" tIns="61858" rIns="123718" bIns="61858" rtlCol="1">
            <a:spAutoFit/>
          </a:bodyPr>
          <a:lstStyle/>
          <a:p>
            <a:pPr algn="ctr" defTabSz="1447675"/>
            <a:r>
              <a:rPr lang="en-US" sz="1200" b="1" dirty="0">
                <a:latin typeface="Times New Roman" pitchFamily="18" charset="0"/>
                <a:cs typeface="Times New Roman" pitchFamily="18" charset="0"/>
              </a:rPr>
              <a:t>Figure 4.</a:t>
            </a:r>
            <a:r>
              <a:rPr lang="en-US" sz="1200" dirty="0">
                <a:latin typeface="Times New Roman" pitchFamily="18" charset="0"/>
                <a:cs typeface="Times New Roman" pitchFamily="18" charset="0"/>
              </a:rPr>
              <a:t> Part of gamma-ray energy spectrum (</a:t>
            </a:r>
            <a:r>
              <a:rPr lang="en-US" sz="1200" dirty="0" smtClean="0">
                <a:latin typeface="Times New Roman" pitchFamily="18" charset="0"/>
                <a:cs typeface="Times New Roman" pitchFamily="18" charset="0"/>
              </a:rPr>
              <a:t>2.0-2.5 </a:t>
            </a:r>
            <a:r>
              <a:rPr lang="en-US" sz="1200" dirty="0">
                <a:latin typeface="Times New Roman" pitchFamily="18" charset="0"/>
                <a:cs typeface="Times New Roman" pitchFamily="18" charset="0"/>
              </a:rPr>
              <a:t>MeV).</a:t>
            </a:r>
          </a:p>
        </p:txBody>
      </p:sp>
      <p:sp>
        <p:nvSpPr>
          <p:cNvPr id="2" name="Номер слайда 1"/>
          <p:cNvSpPr>
            <a:spLocks noGrp="1"/>
          </p:cNvSpPr>
          <p:nvPr>
            <p:ph type="sldNum" sz="quarter" idx="12"/>
          </p:nvPr>
        </p:nvSpPr>
        <p:spPr>
          <a:xfrm>
            <a:off x="7010400" y="6492875"/>
            <a:ext cx="2133600" cy="365125"/>
          </a:xfrm>
        </p:spPr>
        <p:txBody>
          <a:bodyPr/>
          <a:lstStyle/>
          <a:p>
            <a:fld id="{B19B0651-EE4F-4900-A07F-96A6BFA9D0F0}" type="slidenum">
              <a:rPr lang="ru-RU" sz="1400" smtClean="0">
                <a:latin typeface="Times New Roman" panose="02020603050405020304" pitchFamily="18" charset="0"/>
                <a:cs typeface="Times New Roman" panose="02020603050405020304" pitchFamily="18" charset="0"/>
              </a:rPr>
              <a:t>11</a:t>
            </a:fld>
            <a:endParaRPr lang="ru-RU" sz="1400"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20726" y="6404665"/>
            <a:ext cx="1979711" cy="461665"/>
          </a:xfrm>
          <a:prstGeom prst="rect">
            <a:avLst/>
          </a:prstGeom>
        </p:spPr>
        <p:txBody>
          <a:bodyPr wrap="square">
            <a:spAutoFit/>
          </a:bodyPr>
          <a:lstStyle/>
          <a:p>
            <a:pPr algn="just" defTabSz="1447675"/>
            <a:r>
              <a:rPr lang="en-US" sz="800" dirty="0">
                <a:latin typeface="Times New Roman" pitchFamily="18" charset="0"/>
                <a:cs typeface="Times New Roman" pitchFamily="18" charset="0"/>
                <a:hlinkClick r:id="rId3"/>
              </a:rPr>
              <a:t>http://</a:t>
            </a:r>
            <a:r>
              <a:rPr lang="en-US" sz="800" dirty="0" smtClean="0">
                <a:latin typeface="Times New Roman" pitchFamily="18" charset="0"/>
                <a:cs typeface="Times New Roman" pitchFamily="18" charset="0"/>
                <a:hlinkClick r:id="rId3"/>
              </a:rPr>
              <a:t>www.canberra.com/products/radiochemistry_lab/genie-2000-software.asp</a:t>
            </a:r>
            <a:endParaRPr lang="en-US" sz="800" dirty="0" smtClean="0">
              <a:latin typeface="Times New Roman" pitchFamily="18" charset="0"/>
              <a:cs typeface="Times New Roman" pitchFamily="18" charset="0"/>
            </a:endParaRPr>
          </a:p>
          <a:p>
            <a:pPr algn="just" defTabSz="1447675"/>
            <a:r>
              <a:rPr lang="en-US" sz="800" dirty="0">
                <a:latin typeface="Times New Roman" pitchFamily="18" charset="0"/>
                <a:cs typeface="Times New Roman" pitchFamily="18" charset="0"/>
                <a:hlinkClick r:id="rId4"/>
              </a:rPr>
              <a:t>http://www.originlab.com</a:t>
            </a:r>
            <a:r>
              <a:rPr lang="en-US" sz="800" dirty="0" smtClean="0">
                <a:latin typeface="Times New Roman" pitchFamily="18" charset="0"/>
                <a:cs typeface="Times New Roman" pitchFamily="18" charset="0"/>
                <a:hlinkClick r:id="rId4"/>
              </a:rPr>
              <a:t>/</a:t>
            </a:r>
            <a:endParaRPr lang="en-US" sz="800" dirty="0">
              <a:latin typeface="Times New Roman" pitchFamily="18" charset="0"/>
              <a:cs typeface="Times New Roman" pitchFamily="18" charset="0"/>
            </a:endParaRPr>
          </a:p>
        </p:txBody>
      </p:sp>
    </p:spTree>
    <p:extLst>
      <p:ext uri="{BB962C8B-B14F-4D97-AF65-F5344CB8AC3E}">
        <p14:creationId xmlns:p14="http://schemas.microsoft.com/office/powerpoint/2010/main" val="35822283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Izmerenie_Rudi\Energy(0-5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07" y="0"/>
            <a:ext cx="4499993" cy="344331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Izmerenie_Rudi\Energy(500-10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0"/>
            <a:ext cx="4499992" cy="344331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Izmerenie_Rudi\Energy(1000-15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820" y="3417604"/>
            <a:ext cx="4496180" cy="344039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D:\Izmerenie_Rudi\Energy(1500-200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0" y="3414688"/>
            <a:ext cx="4499991" cy="344331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Izmerenie_Rudi\Energy(2000-250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820" y="0"/>
            <a:ext cx="4496180" cy="3440397"/>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D:\Izmerenie_Rudi\Energy(2500-300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72000" y="0"/>
            <a:ext cx="4499993" cy="344331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Izmerenie_Rudi\Energy(3000-3500).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007" y="3414688"/>
            <a:ext cx="4499993" cy="3443314"/>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D:\Izmerenie_Rudi\Energy(3500-4000).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72000" y="3414688"/>
            <a:ext cx="4499992" cy="34433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D:\Izmerenie_Rudi\Energy(4000-4500).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2007" y="0"/>
            <a:ext cx="4499993" cy="3443314"/>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D:\Izmerenie_Rudi\Energy(4500-5000).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572000" y="0"/>
            <a:ext cx="4499992" cy="344331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D:\Izmerenie_Rudi\Energy(5000-5500).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2007" y="3414686"/>
            <a:ext cx="4499993" cy="3443314"/>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D:\Izmerenie_Rudi\Energy(5500-6000).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572000" y="3414688"/>
            <a:ext cx="4499990" cy="344331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D:\Izmerenie_Rudi\Energy(6000-6500).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2007" y="1"/>
            <a:ext cx="4499993" cy="3443314"/>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D:\Izmerenie_Rudi\Energy(6500-7000).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572000" y="1"/>
            <a:ext cx="4499992" cy="344331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D:\Izmerenie_Rudi\Energy(7000-7500).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2009" y="3414686"/>
            <a:ext cx="4499991" cy="3443313"/>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D:\Izmerenie_Rudi\Energy(7500-8000).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572000" y="3414686"/>
            <a:ext cx="4499991" cy="3443313"/>
          </a:xfrm>
          <a:prstGeom prst="rect">
            <a:avLst/>
          </a:prstGeom>
          <a:noFill/>
          <a:extLst>
            <a:ext uri="{909E8E84-426E-40DD-AFC4-6F175D3DCCD1}">
              <a14:hiddenFill xmlns:a14="http://schemas.microsoft.com/office/drawing/2010/main">
                <a:solidFill>
                  <a:srgbClr val="FFFFFF"/>
                </a:solidFill>
              </a14:hiddenFill>
            </a:ext>
          </a:extLst>
        </p:spPr>
      </p:pic>
      <p:sp>
        <p:nvSpPr>
          <p:cNvPr id="2" name="Номер слайда 1"/>
          <p:cNvSpPr>
            <a:spLocks noGrp="1"/>
          </p:cNvSpPr>
          <p:nvPr>
            <p:ph type="sldNum" sz="quarter" idx="12"/>
          </p:nvPr>
        </p:nvSpPr>
        <p:spPr>
          <a:xfrm>
            <a:off x="7010400" y="6492877"/>
            <a:ext cx="2133600" cy="365125"/>
          </a:xfrm>
        </p:spPr>
        <p:txBody>
          <a:bodyPr/>
          <a:lstStyle/>
          <a:p>
            <a:fld id="{B19B0651-EE4F-4900-A07F-96A6BFA9D0F0}" type="slidenum">
              <a:rPr lang="ru-RU" sz="1400" smtClean="0">
                <a:latin typeface="Times New Roman" panose="02020603050405020304" pitchFamily="18" charset="0"/>
                <a:cs typeface="Times New Roman" panose="02020603050405020304" pitchFamily="18" charset="0"/>
              </a:rPr>
              <a:t>12</a:t>
            </a:fld>
            <a:endParaRPr lang="ru-RU"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0389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1000"/>
                                        <p:tgtEl>
                                          <p:spTgt spid="1030"/>
                                        </p:tgtEl>
                                      </p:cBhvr>
                                    </p:animEffect>
                                  </p:childTnLst>
                                </p:cTn>
                              </p:par>
                              <p:par>
                                <p:cTn id="8" presetID="10" presetClass="entr" presetSubtype="0" fill="hold" nodeType="withEffect">
                                  <p:stCondLst>
                                    <p:cond delay="0"/>
                                  </p:stCondLst>
                                  <p:childTnLst>
                                    <p:set>
                                      <p:cBhvr>
                                        <p:cTn id="9" dur="1" fill="hold">
                                          <p:stCondLst>
                                            <p:cond delay="0"/>
                                          </p:stCondLst>
                                        </p:cTn>
                                        <p:tgtEl>
                                          <p:spTgt spid="1031"/>
                                        </p:tgtEl>
                                        <p:attrNameLst>
                                          <p:attrName>style.visibility</p:attrName>
                                        </p:attrNameLst>
                                      </p:cBhvr>
                                      <p:to>
                                        <p:strVal val="visible"/>
                                      </p:to>
                                    </p:set>
                                    <p:animEffect transition="in" filter="fade">
                                      <p:cBhvr>
                                        <p:cTn id="10" dur="1000"/>
                                        <p:tgtEl>
                                          <p:spTgt spid="1031"/>
                                        </p:tgtEl>
                                      </p:cBhvr>
                                    </p:animEffect>
                                  </p:childTnLst>
                                </p:cTn>
                              </p:par>
                              <p:par>
                                <p:cTn id="11" presetID="10" presetClass="entr" presetSubtype="0" fill="hold" nodeType="withEffect">
                                  <p:stCondLst>
                                    <p:cond delay="0"/>
                                  </p:stCondLst>
                                  <p:childTnLst>
                                    <p:set>
                                      <p:cBhvr>
                                        <p:cTn id="12" dur="1" fill="hold">
                                          <p:stCondLst>
                                            <p:cond delay="0"/>
                                          </p:stCondLst>
                                        </p:cTn>
                                        <p:tgtEl>
                                          <p:spTgt spid="1033"/>
                                        </p:tgtEl>
                                        <p:attrNameLst>
                                          <p:attrName>style.visibility</p:attrName>
                                        </p:attrNameLst>
                                      </p:cBhvr>
                                      <p:to>
                                        <p:strVal val="visible"/>
                                      </p:to>
                                    </p:set>
                                    <p:animEffect transition="in" filter="fade">
                                      <p:cBhvr>
                                        <p:cTn id="13" dur="1000"/>
                                        <p:tgtEl>
                                          <p:spTgt spid="1033"/>
                                        </p:tgtEl>
                                      </p:cBhvr>
                                    </p:animEffect>
                                  </p:childTnLst>
                                </p:cTn>
                              </p:par>
                              <p:par>
                                <p:cTn id="14" presetID="10" presetClass="entr" presetSubtype="0" fill="hold" nodeType="withEffect">
                                  <p:stCondLst>
                                    <p:cond delay="0"/>
                                  </p:stCondLst>
                                  <p:childTnLst>
                                    <p:set>
                                      <p:cBhvr>
                                        <p:cTn id="15" dur="1" fill="hold">
                                          <p:stCondLst>
                                            <p:cond delay="0"/>
                                          </p:stCondLst>
                                        </p:cTn>
                                        <p:tgtEl>
                                          <p:spTgt spid="1032"/>
                                        </p:tgtEl>
                                        <p:attrNameLst>
                                          <p:attrName>style.visibility</p:attrName>
                                        </p:attrNameLst>
                                      </p:cBhvr>
                                      <p:to>
                                        <p:strVal val="visible"/>
                                      </p:to>
                                    </p:set>
                                    <p:animEffect transition="in" filter="fade">
                                      <p:cBhvr>
                                        <p:cTn id="16" dur="1000"/>
                                        <p:tgtEl>
                                          <p:spTgt spid="1032"/>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1037"/>
                                        </p:tgtEl>
                                        <p:attrNameLst>
                                          <p:attrName>style.visibility</p:attrName>
                                        </p:attrNameLst>
                                      </p:cBhvr>
                                      <p:to>
                                        <p:strVal val="visible"/>
                                      </p:to>
                                    </p:set>
                                    <p:animEffect transition="in" filter="circle(in)">
                                      <p:cBhvr>
                                        <p:cTn id="21" dur="2000"/>
                                        <p:tgtEl>
                                          <p:spTgt spid="1037"/>
                                        </p:tgtEl>
                                      </p:cBhvr>
                                    </p:animEffect>
                                  </p:childTnLst>
                                </p:cTn>
                              </p:par>
                              <p:par>
                                <p:cTn id="22" presetID="6" presetClass="entr" presetSubtype="16" fill="hold" nodeType="withEffect">
                                  <p:stCondLst>
                                    <p:cond delay="0"/>
                                  </p:stCondLst>
                                  <p:childTnLst>
                                    <p:set>
                                      <p:cBhvr>
                                        <p:cTn id="23" dur="1" fill="hold">
                                          <p:stCondLst>
                                            <p:cond delay="0"/>
                                          </p:stCondLst>
                                        </p:cTn>
                                        <p:tgtEl>
                                          <p:spTgt spid="1035"/>
                                        </p:tgtEl>
                                        <p:attrNameLst>
                                          <p:attrName>style.visibility</p:attrName>
                                        </p:attrNameLst>
                                      </p:cBhvr>
                                      <p:to>
                                        <p:strVal val="visible"/>
                                      </p:to>
                                    </p:set>
                                    <p:animEffect transition="in" filter="circle(in)">
                                      <p:cBhvr>
                                        <p:cTn id="24" dur="2000"/>
                                        <p:tgtEl>
                                          <p:spTgt spid="1035"/>
                                        </p:tgtEl>
                                      </p:cBhvr>
                                    </p:animEffect>
                                  </p:childTnLst>
                                </p:cTn>
                              </p:par>
                              <p:par>
                                <p:cTn id="25" presetID="6" presetClass="entr" presetSubtype="16" fill="hold" nodeType="withEffect">
                                  <p:stCondLst>
                                    <p:cond delay="0"/>
                                  </p:stCondLst>
                                  <p:childTnLst>
                                    <p:set>
                                      <p:cBhvr>
                                        <p:cTn id="26" dur="1" fill="hold">
                                          <p:stCondLst>
                                            <p:cond delay="0"/>
                                          </p:stCondLst>
                                        </p:cTn>
                                        <p:tgtEl>
                                          <p:spTgt spid="1034"/>
                                        </p:tgtEl>
                                        <p:attrNameLst>
                                          <p:attrName>style.visibility</p:attrName>
                                        </p:attrNameLst>
                                      </p:cBhvr>
                                      <p:to>
                                        <p:strVal val="visible"/>
                                      </p:to>
                                    </p:set>
                                    <p:animEffect transition="in" filter="circle(in)">
                                      <p:cBhvr>
                                        <p:cTn id="27" dur="2000"/>
                                        <p:tgtEl>
                                          <p:spTgt spid="1034"/>
                                        </p:tgtEl>
                                      </p:cBhvr>
                                    </p:animEffect>
                                  </p:childTnLst>
                                </p:cTn>
                              </p:par>
                              <p:par>
                                <p:cTn id="28" presetID="6" presetClass="entr" presetSubtype="16" fill="hold" nodeType="withEffect">
                                  <p:stCondLst>
                                    <p:cond delay="0"/>
                                  </p:stCondLst>
                                  <p:childTnLst>
                                    <p:set>
                                      <p:cBhvr>
                                        <p:cTn id="29" dur="1" fill="hold">
                                          <p:stCondLst>
                                            <p:cond delay="0"/>
                                          </p:stCondLst>
                                        </p:cTn>
                                        <p:tgtEl>
                                          <p:spTgt spid="1036"/>
                                        </p:tgtEl>
                                        <p:attrNameLst>
                                          <p:attrName>style.visibility</p:attrName>
                                        </p:attrNameLst>
                                      </p:cBhvr>
                                      <p:to>
                                        <p:strVal val="visible"/>
                                      </p:to>
                                    </p:set>
                                    <p:animEffect transition="in" filter="circle(in)">
                                      <p:cBhvr>
                                        <p:cTn id="30" dur="2000"/>
                                        <p:tgtEl>
                                          <p:spTgt spid="1036"/>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nodeType="clickEffect">
                                  <p:stCondLst>
                                    <p:cond delay="0"/>
                                  </p:stCondLst>
                                  <p:childTnLst>
                                    <p:set>
                                      <p:cBhvr>
                                        <p:cTn id="34" dur="1" fill="hold">
                                          <p:stCondLst>
                                            <p:cond delay="0"/>
                                          </p:stCondLst>
                                        </p:cTn>
                                        <p:tgtEl>
                                          <p:spTgt spid="1041"/>
                                        </p:tgtEl>
                                        <p:attrNameLst>
                                          <p:attrName>style.visibility</p:attrName>
                                        </p:attrNameLst>
                                      </p:cBhvr>
                                      <p:to>
                                        <p:strVal val="visible"/>
                                      </p:to>
                                    </p:set>
                                    <p:animEffect transition="in" filter="wheel(1)">
                                      <p:cBhvr>
                                        <p:cTn id="35" dur="2000"/>
                                        <p:tgtEl>
                                          <p:spTgt spid="1041"/>
                                        </p:tgtEl>
                                      </p:cBhvr>
                                    </p:animEffect>
                                  </p:childTnLst>
                                </p:cTn>
                              </p:par>
                              <p:par>
                                <p:cTn id="36" presetID="21" presetClass="entr" presetSubtype="1" fill="hold" nodeType="withEffect">
                                  <p:stCondLst>
                                    <p:cond delay="0"/>
                                  </p:stCondLst>
                                  <p:childTnLst>
                                    <p:set>
                                      <p:cBhvr>
                                        <p:cTn id="37" dur="1" fill="hold">
                                          <p:stCondLst>
                                            <p:cond delay="0"/>
                                          </p:stCondLst>
                                        </p:cTn>
                                        <p:tgtEl>
                                          <p:spTgt spid="1039"/>
                                        </p:tgtEl>
                                        <p:attrNameLst>
                                          <p:attrName>style.visibility</p:attrName>
                                        </p:attrNameLst>
                                      </p:cBhvr>
                                      <p:to>
                                        <p:strVal val="visible"/>
                                      </p:to>
                                    </p:set>
                                    <p:animEffect transition="in" filter="wheel(1)">
                                      <p:cBhvr>
                                        <p:cTn id="38" dur="2000"/>
                                        <p:tgtEl>
                                          <p:spTgt spid="1039"/>
                                        </p:tgtEl>
                                      </p:cBhvr>
                                    </p:animEffect>
                                  </p:childTnLst>
                                </p:cTn>
                              </p:par>
                              <p:par>
                                <p:cTn id="39" presetID="21" presetClass="entr" presetSubtype="1" fill="hold" nodeType="withEffect">
                                  <p:stCondLst>
                                    <p:cond delay="0"/>
                                  </p:stCondLst>
                                  <p:childTnLst>
                                    <p:set>
                                      <p:cBhvr>
                                        <p:cTn id="40" dur="1" fill="hold">
                                          <p:stCondLst>
                                            <p:cond delay="0"/>
                                          </p:stCondLst>
                                        </p:cTn>
                                        <p:tgtEl>
                                          <p:spTgt spid="1038"/>
                                        </p:tgtEl>
                                        <p:attrNameLst>
                                          <p:attrName>style.visibility</p:attrName>
                                        </p:attrNameLst>
                                      </p:cBhvr>
                                      <p:to>
                                        <p:strVal val="visible"/>
                                      </p:to>
                                    </p:set>
                                    <p:animEffect transition="in" filter="wheel(1)">
                                      <p:cBhvr>
                                        <p:cTn id="41" dur="2000"/>
                                        <p:tgtEl>
                                          <p:spTgt spid="1038"/>
                                        </p:tgtEl>
                                      </p:cBhvr>
                                    </p:animEffect>
                                  </p:childTnLst>
                                </p:cTn>
                              </p:par>
                              <p:par>
                                <p:cTn id="42" presetID="21" presetClass="entr" presetSubtype="1" fill="hold" nodeType="withEffect">
                                  <p:stCondLst>
                                    <p:cond delay="0"/>
                                  </p:stCondLst>
                                  <p:childTnLst>
                                    <p:set>
                                      <p:cBhvr>
                                        <p:cTn id="43" dur="1" fill="hold">
                                          <p:stCondLst>
                                            <p:cond delay="0"/>
                                          </p:stCondLst>
                                        </p:cTn>
                                        <p:tgtEl>
                                          <p:spTgt spid="1040"/>
                                        </p:tgtEl>
                                        <p:attrNameLst>
                                          <p:attrName>style.visibility</p:attrName>
                                        </p:attrNameLst>
                                      </p:cBhvr>
                                      <p:to>
                                        <p:strVal val="visible"/>
                                      </p:to>
                                    </p:set>
                                    <p:animEffect transition="in" filter="wheel(1)">
                                      <p:cBhvr>
                                        <p:cTn id="44" dur="2000"/>
                                        <p:tgtEl>
                                          <p:spTgt spid="10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Izmerenie_Rudi\Comparison(0-2000keV).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08" y="0"/>
            <a:ext cx="4499992" cy="344331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D:\Izmerenie_Rudi\Comparison(2000-40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
            <a:ext cx="4499992" cy="344331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Izmerenie_Rudi\Comparison(4000-60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08" y="3414687"/>
            <a:ext cx="4499992" cy="3443314"/>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D:\Izmerenie_Rudi\Comparison(6000-800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0" y="3414686"/>
            <a:ext cx="4499992" cy="3443314"/>
          </a:xfrm>
          <a:prstGeom prst="rect">
            <a:avLst/>
          </a:prstGeom>
          <a:noFill/>
          <a:extLst>
            <a:ext uri="{909E8E84-426E-40DD-AFC4-6F175D3DCCD1}">
              <a14:hiddenFill xmlns:a14="http://schemas.microsoft.com/office/drawing/2010/main">
                <a:solidFill>
                  <a:srgbClr val="FFFFFF"/>
                </a:solidFill>
              </a14:hiddenFill>
            </a:ext>
          </a:extLst>
        </p:spPr>
      </p:pic>
      <p:sp>
        <p:nvSpPr>
          <p:cNvPr id="2" name="Номер слайда 1"/>
          <p:cNvSpPr>
            <a:spLocks noGrp="1"/>
          </p:cNvSpPr>
          <p:nvPr>
            <p:ph type="sldNum" sz="quarter" idx="12"/>
          </p:nvPr>
        </p:nvSpPr>
        <p:spPr>
          <a:xfrm>
            <a:off x="7010400" y="6492876"/>
            <a:ext cx="2133600" cy="365125"/>
          </a:xfrm>
        </p:spPr>
        <p:txBody>
          <a:bodyPr/>
          <a:lstStyle/>
          <a:p>
            <a:fld id="{B19B0651-EE4F-4900-A07F-96A6BFA9D0F0}" type="slidenum">
              <a:rPr lang="ru-RU" sz="1400" smtClean="0">
                <a:latin typeface="Times New Roman" panose="02020603050405020304" pitchFamily="18" charset="0"/>
                <a:cs typeface="Times New Roman" panose="02020603050405020304" pitchFamily="18" charset="0"/>
              </a:rPr>
              <a:t>13</a:t>
            </a:fld>
            <a:endParaRPr lang="ru-RU"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29401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708920"/>
            <a:ext cx="4763266" cy="3645024"/>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0734" y="2708920"/>
            <a:ext cx="4763266" cy="3645024"/>
          </a:xfrm>
          <a:prstGeom prst="rect">
            <a:avLst/>
          </a:prstGeom>
        </p:spPr>
      </p:pic>
      <p:sp>
        <p:nvSpPr>
          <p:cNvPr id="6" name="Заголовок 1"/>
          <p:cNvSpPr txBox="1">
            <a:spLocks/>
          </p:cNvSpPr>
          <p:nvPr/>
        </p:nvSpPr>
        <p:spPr>
          <a:xfrm>
            <a:off x="251521" y="188640"/>
            <a:ext cx="8640960" cy="223224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indent="503032" algn="just" defTabSz="1447675"/>
            <a:r>
              <a:rPr lang="en-US" sz="1800" dirty="0">
                <a:latin typeface="Times New Roman" pitchFamily="18" charset="0"/>
                <a:cs typeface="Times New Roman" pitchFamily="18" charset="0"/>
              </a:rPr>
              <a:t>In Figure 5 is shown the comparison between the measurements made with different types of detectors: </a:t>
            </a:r>
            <a:r>
              <a:rPr lang="en-US" sz="1800" dirty="0" err="1">
                <a:latin typeface="Times New Roman" pitchFamily="18" charset="0"/>
                <a:cs typeface="Times New Roman" pitchFamily="18" charset="0"/>
              </a:rPr>
              <a:t>HPGe</a:t>
            </a:r>
            <a:r>
              <a:rPr lang="en-US" sz="1800" dirty="0">
                <a:latin typeface="Times New Roman" pitchFamily="18" charset="0"/>
                <a:cs typeface="Times New Roman" pitchFamily="18" charset="0"/>
              </a:rPr>
              <a:t> (with high resolution) and BGO (with high efficiency). Although BGO has a higher efficiency of gamma-ray detection, it has a moderate energy resolution. For example: if we compare Figure 4 with Figure 5, especially the  interval between 2.20 and 2.25 MeV, in case of </a:t>
            </a:r>
            <a:r>
              <a:rPr lang="en-US" sz="1800" dirty="0" err="1">
                <a:latin typeface="Times New Roman" pitchFamily="18" charset="0"/>
                <a:cs typeface="Times New Roman" pitchFamily="18" charset="0"/>
              </a:rPr>
              <a:t>HPGe</a:t>
            </a:r>
            <a:r>
              <a:rPr lang="en-US" sz="1800" dirty="0">
                <a:latin typeface="Times New Roman" pitchFamily="18" charset="0"/>
                <a:cs typeface="Times New Roman" pitchFamily="18" charset="0"/>
              </a:rPr>
              <a:t> we can see that there are three lines from different sources (</a:t>
            </a:r>
            <a:r>
              <a:rPr lang="en-US" sz="1800" baseline="30000" dirty="0">
                <a:latin typeface="Times New Roman" pitchFamily="18" charset="0"/>
                <a:cs typeface="Times New Roman" pitchFamily="18" charset="0"/>
              </a:rPr>
              <a:t>27</a:t>
            </a:r>
            <a:r>
              <a:rPr lang="en-US" sz="1800" dirty="0">
                <a:latin typeface="Times New Roman" pitchFamily="18" charset="0"/>
                <a:cs typeface="Times New Roman" pitchFamily="18" charset="0"/>
              </a:rPr>
              <a:t>Al, background and </a:t>
            </a:r>
            <a:r>
              <a:rPr lang="en-US" sz="1800" baseline="30000" dirty="0">
                <a:latin typeface="Times New Roman" pitchFamily="18" charset="0"/>
                <a:cs typeface="Times New Roman" pitchFamily="18" charset="0"/>
              </a:rPr>
              <a:t>31</a:t>
            </a:r>
            <a:r>
              <a:rPr lang="en-US" sz="1800" dirty="0">
                <a:latin typeface="Times New Roman" pitchFamily="18" charset="0"/>
                <a:cs typeface="Times New Roman" pitchFamily="18" charset="0"/>
              </a:rPr>
              <a:t>P). </a:t>
            </a:r>
          </a:p>
          <a:p>
            <a:pPr indent="503032" algn="just" defTabSz="1447675"/>
            <a:r>
              <a:rPr lang="en-US" sz="1800" dirty="0">
                <a:latin typeface="Times New Roman" pitchFamily="18" charset="0"/>
                <a:cs typeface="Times New Roman" pitchFamily="18" charset="0"/>
              </a:rPr>
              <a:t>In case of BGO (Figure 5, green and dark-blue lines) these gamma-lines, either from concentrate or from  tails samples, can not be divided.</a:t>
            </a:r>
            <a:endParaRPr lang="ar-EG" sz="1800" dirty="0">
              <a:latin typeface="Times New Roman" pitchFamily="18" charset="0"/>
              <a:cs typeface="Times New Roman" pitchFamily="18" charset="0"/>
            </a:endParaRPr>
          </a:p>
        </p:txBody>
      </p:sp>
      <p:sp>
        <p:nvSpPr>
          <p:cNvPr id="7" name="TextBox 6"/>
          <p:cNvSpPr txBox="1"/>
          <p:nvPr/>
        </p:nvSpPr>
        <p:spPr>
          <a:xfrm>
            <a:off x="347661" y="6353522"/>
            <a:ext cx="4067943" cy="309590"/>
          </a:xfrm>
          <a:prstGeom prst="rect">
            <a:avLst/>
          </a:prstGeom>
          <a:noFill/>
        </p:spPr>
        <p:txBody>
          <a:bodyPr wrap="square" lIns="123718" tIns="61858" rIns="123718" bIns="61858" rtlCol="1">
            <a:spAutoFit/>
          </a:bodyPr>
          <a:lstStyle/>
          <a:p>
            <a:pPr algn="ctr" defTabSz="1447675"/>
            <a:r>
              <a:rPr lang="en-US" sz="1200" b="1" dirty="0">
                <a:latin typeface="Times New Roman" pitchFamily="18" charset="0"/>
                <a:cs typeface="Times New Roman" pitchFamily="18" charset="0"/>
              </a:rPr>
              <a:t>Figure 4.</a:t>
            </a:r>
            <a:r>
              <a:rPr lang="en-US" sz="1200" dirty="0">
                <a:latin typeface="Times New Roman" pitchFamily="18" charset="0"/>
                <a:cs typeface="Times New Roman" pitchFamily="18" charset="0"/>
              </a:rPr>
              <a:t> Part of </a:t>
            </a:r>
            <a:r>
              <a:rPr lang="en-US" sz="1200" dirty="0" smtClean="0">
                <a:latin typeface="Times New Roman" pitchFamily="18" charset="0"/>
                <a:cs typeface="Times New Roman" pitchFamily="18" charset="0"/>
              </a:rPr>
              <a:t>gamma-ray energy spectrum (2.0-2.5 </a:t>
            </a:r>
            <a:r>
              <a:rPr lang="en-US" sz="1200" dirty="0">
                <a:latin typeface="Times New Roman" pitchFamily="18" charset="0"/>
                <a:cs typeface="Times New Roman" pitchFamily="18" charset="0"/>
              </a:rPr>
              <a:t>MeV).</a:t>
            </a:r>
          </a:p>
        </p:txBody>
      </p:sp>
      <p:sp>
        <p:nvSpPr>
          <p:cNvPr id="8" name="TextBox 7"/>
          <p:cNvSpPr txBox="1"/>
          <p:nvPr/>
        </p:nvSpPr>
        <p:spPr>
          <a:xfrm>
            <a:off x="4572001" y="6353944"/>
            <a:ext cx="4380734" cy="494256"/>
          </a:xfrm>
          <a:prstGeom prst="rect">
            <a:avLst/>
          </a:prstGeom>
          <a:noFill/>
        </p:spPr>
        <p:txBody>
          <a:bodyPr wrap="square" lIns="123718" tIns="61858" rIns="123718" bIns="61858" rtlCol="1">
            <a:spAutoFit/>
          </a:bodyPr>
          <a:lstStyle/>
          <a:p>
            <a:pPr defTabSz="1447675"/>
            <a:r>
              <a:rPr lang="en-US" sz="1200" b="1" dirty="0">
                <a:latin typeface="Times New Roman" pitchFamily="18" charset="0"/>
                <a:cs typeface="Times New Roman" pitchFamily="18" charset="0"/>
              </a:rPr>
              <a:t>Figure 5. </a:t>
            </a:r>
            <a:r>
              <a:rPr lang="en-US" sz="1200" dirty="0">
                <a:latin typeface="Times New Roman" pitchFamily="18" charset="0"/>
                <a:cs typeface="Times New Roman" pitchFamily="18" charset="0"/>
              </a:rPr>
              <a:t>Comparison of  the energy </a:t>
            </a:r>
            <a:r>
              <a:rPr lang="en-US" sz="1200" dirty="0" smtClean="0">
                <a:latin typeface="Times New Roman" pitchFamily="18" charset="0"/>
                <a:cs typeface="Times New Roman" pitchFamily="18" charset="0"/>
              </a:rPr>
              <a:t>resolutions of  </a:t>
            </a:r>
            <a:r>
              <a:rPr lang="en-US" sz="1200" dirty="0" err="1">
                <a:latin typeface="Times New Roman" pitchFamily="18" charset="0"/>
                <a:cs typeface="Times New Roman" pitchFamily="18" charset="0"/>
              </a:rPr>
              <a:t>HPGe</a:t>
            </a:r>
            <a:r>
              <a:rPr lang="en-US" sz="1200" dirty="0">
                <a:latin typeface="Times New Roman" pitchFamily="18" charset="0"/>
                <a:cs typeface="Times New Roman" pitchFamily="18" charset="0"/>
              </a:rPr>
              <a:t> and </a:t>
            </a:r>
            <a:r>
              <a:rPr lang="en-US" sz="1200" dirty="0" smtClean="0">
                <a:latin typeface="Times New Roman" pitchFamily="18" charset="0"/>
                <a:cs typeface="Times New Roman" pitchFamily="18" charset="0"/>
              </a:rPr>
              <a:t>BGO detectors</a:t>
            </a:r>
            <a:r>
              <a:rPr lang="en-US" sz="1200" dirty="0">
                <a:latin typeface="Times New Roman" pitchFamily="18" charset="0"/>
                <a:cs typeface="Times New Roman" pitchFamily="18" charset="0"/>
              </a:rPr>
              <a:t>.</a:t>
            </a:r>
          </a:p>
        </p:txBody>
      </p:sp>
      <p:sp>
        <p:nvSpPr>
          <p:cNvPr id="2" name="Номер слайда 1"/>
          <p:cNvSpPr>
            <a:spLocks noGrp="1"/>
          </p:cNvSpPr>
          <p:nvPr>
            <p:ph type="sldNum" sz="quarter" idx="12"/>
          </p:nvPr>
        </p:nvSpPr>
        <p:spPr>
          <a:xfrm>
            <a:off x="7010400" y="6502747"/>
            <a:ext cx="2133600" cy="365125"/>
          </a:xfrm>
        </p:spPr>
        <p:txBody>
          <a:bodyPr/>
          <a:lstStyle/>
          <a:p>
            <a:fld id="{B19B0651-EE4F-4900-A07F-96A6BFA9D0F0}" type="slidenum">
              <a:rPr lang="ru-RU" sz="1400" smtClean="0">
                <a:latin typeface="Times New Roman" panose="02020603050405020304" pitchFamily="18" charset="0"/>
                <a:cs typeface="Times New Roman" panose="02020603050405020304" pitchFamily="18" charset="0"/>
              </a:rPr>
              <a:t>14</a:t>
            </a:fld>
            <a:endParaRPr lang="ru-RU"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23282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6"/>
          <p:cNvGraphicFramePr>
            <a:graphicFrameLocks noGrp="1"/>
          </p:cNvGraphicFramePr>
          <p:nvPr>
            <p:extLst>
              <p:ext uri="{D42A27DB-BD31-4B8C-83A1-F6EECF244321}">
                <p14:modId xmlns:p14="http://schemas.microsoft.com/office/powerpoint/2010/main" val="3500234176"/>
              </p:ext>
            </p:extLst>
          </p:nvPr>
        </p:nvGraphicFramePr>
        <p:xfrm>
          <a:off x="3405758" y="354214"/>
          <a:ext cx="5508103" cy="6458331"/>
        </p:xfrm>
        <a:graphic>
          <a:graphicData uri="http://schemas.openxmlformats.org/drawingml/2006/table">
            <a:tbl>
              <a:tblPr firstRow="1" firstCol="1" bandRow="1"/>
              <a:tblGrid>
                <a:gridCol w="1226511"/>
                <a:gridCol w="1508813"/>
                <a:gridCol w="1312395"/>
                <a:gridCol w="1460384"/>
              </a:tblGrid>
              <a:tr h="337593">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ru-RU" sz="1200" dirty="0" smtClean="0">
                          <a:effectLst/>
                          <a:latin typeface="Times New Roman"/>
                          <a:ea typeface="Calibri"/>
                          <a:cs typeface="Times New Roman"/>
                        </a:rPr>
                        <a:t>γ</a:t>
                      </a:r>
                      <a:r>
                        <a:rPr lang="en-US" sz="1200" dirty="0" smtClean="0">
                          <a:effectLst/>
                          <a:latin typeface="Times New Roman"/>
                          <a:ea typeface="Calibri"/>
                          <a:cs typeface="Times New Roman"/>
                        </a:rPr>
                        <a:t>-line energy, k</a:t>
                      </a:r>
                      <a:r>
                        <a:rPr lang="ro-RO" sz="1200" dirty="0" smtClean="0">
                          <a:effectLst/>
                          <a:latin typeface="Times New Roman"/>
                          <a:ea typeface="Calibri"/>
                          <a:cs typeface="Times New Roman"/>
                        </a:rPr>
                        <a:t>eV</a:t>
                      </a:r>
                      <a:endParaRPr lang="ru-RU" sz="1200" dirty="0" smtClean="0">
                        <a:effectLst/>
                        <a:latin typeface="Calibri"/>
                        <a:ea typeface="Calibri"/>
                        <a:cs typeface="Times New Roman"/>
                      </a:endParaRPr>
                    </a:p>
                  </a:txBody>
                  <a:tcPr marL="45314" marR="4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dirty="0" smtClean="0">
                          <a:effectLst/>
                          <a:latin typeface="Times New Roman"/>
                          <a:ea typeface="Calibri"/>
                          <a:cs typeface="Times New Roman"/>
                        </a:rPr>
                        <a:t>Attachment</a:t>
                      </a:r>
                      <a:r>
                        <a:rPr lang="ru-RU" sz="1200" dirty="0" smtClean="0">
                          <a:effectLst/>
                          <a:latin typeface="Times New Roman"/>
                          <a:ea typeface="Calibri"/>
                          <a:cs typeface="Times New Roman"/>
                        </a:rPr>
                        <a:t> (</a:t>
                      </a:r>
                      <a:r>
                        <a:rPr lang="en-US" sz="1200" dirty="0" smtClean="0">
                          <a:effectLst/>
                          <a:latin typeface="Times New Roman"/>
                          <a:ea typeface="Calibri"/>
                          <a:cs typeface="Times New Roman"/>
                        </a:rPr>
                        <a:t>Concentrate</a:t>
                      </a:r>
                      <a:r>
                        <a:rPr lang="ru-RU" sz="1200" dirty="0" smtClean="0">
                          <a:effectLst/>
                          <a:latin typeface="Times New Roman"/>
                          <a:ea typeface="Calibri"/>
                          <a:cs typeface="Times New Roman"/>
                        </a:rPr>
                        <a:t>/</a:t>
                      </a:r>
                      <a:r>
                        <a:rPr lang="en-US" sz="1200" dirty="0" smtClean="0">
                          <a:effectLst/>
                          <a:latin typeface="Times New Roman"/>
                          <a:ea typeface="Calibri"/>
                          <a:cs typeface="Times New Roman"/>
                        </a:rPr>
                        <a:t>Tails</a:t>
                      </a:r>
                      <a:r>
                        <a:rPr lang="ru-RU" sz="1200" dirty="0" smtClean="0">
                          <a:effectLst/>
                          <a:latin typeface="Times New Roman"/>
                          <a:ea typeface="Calibri"/>
                          <a:cs typeface="Times New Roman"/>
                        </a:rPr>
                        <a:t>)</a:t>
                      </a:r>
                      <a:endParaRPr lang="ru-RU" sz="1200" dirty="0">
                        <a:effectLst/>
                        <a:latin typeface="Calibri"/>
                        <a:ea typeface="Calibri"/>
                        <a:cs typeface="Times New Roman"/>
                      </a:endParaRPr>
                    </a:p>
                  </a:txBody>
                  <a:tcPr marL="45314" marR="4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dirty="0" smtClean="0">
                          <a:effectLst/>
                          <a:latin typeface="Times New Roman"/>
                          <a:ea typeface="Calibri"/>
                          <a:cs typeface="Times New Roman"/>
                        </a:rPr>
                        <a:t>Isotope</a:t>
                      </a:r>
                      <a:endParaRPr lang="ru-RU" sz="1200" dirty="0">
                        <a:effectLst/>
                        <a:latin typeface="Calibri"/>
                        <a:ea typeface="Calibri"/>
                        <a:cs typeface="Times New Roman"/>
                      </a:endParaRPr>
                    </a:p>
                  </a:txBody>
                  <a:tcPr marL="45314" marR="4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dirty="0" smtClean="0">
                          <a:effectLst/>
                          <a:latin typeface="Times New Roman"/>
                          <a:ea typeface="Calibri"/>
                          <a:cs typeface="Times New Roman"/>
                        </a:rPr>
                        <a:t>Table energy</a:t>
                      </a:r>
                      <a:r>
                        <a:rPr lang="ru-RU" sz="1200" dirty="0" smtClean="0">
                          <a:effectLst/>
                          <a:latin typeface="Times New Roman"/>
                          <a:ea typeface="Calibri"/>
                          <a:cs typeface="Times New Roman"/>
                        </a:rPr>
                        <a:t>, </a:t>
                      </a:r>
                      <a:r>
                        <a:rPr lang="ro-RO" sz="1200" dirty="0" smtClean="0">
                          <a:effectLst/>
                          <a:latin typeface="Times New Roman"/>
                          <a:ea typeface="Calibri"/>
                          <a:cs typeface="Times New Roman"/>
                        </a:rPr>
                        <a:t>keV</a:t>
                      </a:r>
                      <a:endParaRPr lang="ru-RU" sz="1200" dirty="0">
                        <a:effectLst/>
                        <a:latin typeface="Calibri"/>
                        <a:ea typeface="Calibri"/>
                        <a:cs typeface="Times New Roman"/>
                      </a:endParaRPr>
                    </a:p>
                  </a:txBody>
                  <a:tcPr marL="45314" marR="4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797">
                <a:tc>
                  <a:txBody>
                    <a:bodyPr/>
                    <a:lstStyle/>
                    <a:p>
                      <a:pPr algn="ctr">
                        <a:lnSpc>
                          <a:spcPct val="107000"/>
                        </a:lnSpc>
                        <a:spcAft>
                          <a:spcPts val="0"/>
                        </a:spcAft>
                      </a:pPr>
                      <a:r>
                        <a:rPr lang="ro-RO" sz="1200" dirty="0">
                          <a:effectLst/>
                          <a:latin typeface="Times New Roman"/>
                          <a:ea typeface="Calibri"/>
                          <a:cs typeface="Times New Roman"/>
                        </a:rPr>
                        <a:t>751</a:t>
                      </a:r>
                      <a:endParaRPr lang="en-US" sz="1200" dirty="0">
                        <a:effectLst/>
                        <a:latin typeface="Calibri"/>
                        <a:ea typeface="Calibri"/>
                        <a:cs typeface="Times New Roman"/>
                      </a:endParaRPr>
                    </a:p>
                  </a:txBody>
                  <a:tcPr marL="45314" marR="4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dirty="0" smtClean="0">
                          <a:effectLst/>
                          <a:latin typeface="Times New Roman"/>
                          <a:ea typeface="Calibri"/>
                          <a:cs typeface="Times New Roman"/>
                        </a:rPr>
                        <a:t>Concentrate</a:t>
                      </a:r>
                      <a:endParaRPr lang="en-US" sz="1200" dirty="0">
                        <a:effectLst/>
                        <a:latin typeface="Calibri"/>
                        <a:ea typeface="Calibri"/>
                        <a:cs typeface="Times New Roman"/>
                      </a:endParaRPr>
                    </a:p>
                  </a:txBody>
                  <a:tcPr marL="45314" marR="4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o-RO" sz="1200">
                          <a:effectLst/>
                          <a:latin typeface="Times New Roman"/>
                          <a:ea typeface="Calibri"/>
                          <a:cs typeface="Times New Roman"/>
                        </a:rPr>
                        <a:t>SE </a:t>
                      </a:r>
                      <a:r>
                        <a:rPr lang="en-US" sz="1200" baseline="30000">
                          <a:effectLst/>
                          <a:latin typeface="Times New Roman"/>
                          <a:ea typeface="Calibri"/>
                          <a:cs typeface="Times New Roman"/>
                        </a:rPr>
                        <a:t>31</a:t>
                      </a:r>
                      <a:r>
                        <a:rPr lang="en-US" sz="1200">
                          <a:effectLst/>
                          <a:latin typeface="Times New Roman"/>
                          <a:ea typeface="Calibri"/>
                          <a:cs typeface="Times New Roman"/>
                        </a:rPr>
                        <a:t>P</a:t>
                      </a:r>
                      <a:endParaRPr lang="en-US" sz="1200">
                        <a:effectLst/>
                        <a:latin typeface="Calibri"/>
                        <a:ea typeface="Calibri"/>
                        <a:cs typeface="Times New Roman"/>
                      </a:endParaRPr>
                    </a:p>
                  </a:txBody>
                  <a:tcPr marL="45314" marR="4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dirty="0">
                          <a:effectLst/>
                          <a:latin typeface="Times New Roman"/>
                          <a:ea typeface="Calibri"/>
                          <a:cs typeface="Times New Roman"/>
                        </a:rPr>
                        <a:t>1266,13</a:t>
                      </a:r>
                      <a:endParaRPr lang="en-US" sz="1200" dirty="0">
                        <a:effectLst/>
                        <a:latin typeface="Calibri"/>
                        <a:ea typeface="Calibri"/>
                        <a:cs typeface="Times New Roman"/>
                      </a:endParaRPr>
                    </a:p>
                  </a:txBody>
                  <a:tcPr marL="45314" marR="4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797">
                <a:tc>
                  <a:txBody>
                    <a:bodyPr/>
                    <a:lstStyle/>
                    <a:p>
                      <a:pPr algn="ctr">
                        <a:lnSpc>
                          <a:spcPct val="107000"/>
                        </a:lnSpc>
                        <a:spcAft>
                          <a:spcPts val="0"/>
                        </a:spcAft>
                      </a:pPr>
                      <a:r>
                        <a:rPr lang="en-US" sz="1200" dirty="0">
                          <a:effectLst/>
                          <a:latin typeface="Times New Roman"/>
                          <a:ea typeface="Calibri"/>
                          <a:cs typeface="Times New Roman"/>
                        </a:rPr>
                        <a:t>766</a:t>
                      </a:r>
                      <a:endParaRPr lang="en-US" sz="1200" dirty="0">
                        <a:effectLst/>
                        <a:latin typeface="Calibri"/>
                        <a:ea typeface="Calibri"/>
                        <a:cs typeface="Times New Roman"/>
                      </a:endParaRPr>
                    </a:p>
                  </a:txBody>
                  <a:tcPr marL="45314" marR="4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dirty="0" smtClean="0">
                          <a:effectLst/>
                          <a:latin typeface="Times New Roman"/>
                          <a:ea typeface="Calibri"/>
                          <a:cs typeface="Times New Roman"/>
                        </a:rPr>
                        <a:t>Concentrate</a:t>
                      </a:r>
                      <a:endParaRPr lang="en-US" sz="1200" dirty="0">
                        <a:effectLst/>
                        <a:latin typeface="Calibri"/>
                        <a:ea typeface="Calibri"/>
                        <a:cs typeface="Times New Roman"/>
                      </a:endParaRPr>
                    </a:p>
                  </a:txBody>
                  <a:tcPr marL="45314" marR="4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baseline="30000">
                          <a:effectLst/>
                          <a:latin typeface="Times New Roman"/>
                          <a:ea typeface="Calibri"/>
                          <a:cs typeface="Times New Roman"/>
                        </a:rPr>
                        <a:t>44</a:t>
                      </a:r>
                      <a:r>
                        <a:rPr lang="en-US" sz="1200">
                          <a:effectLst/>
                          <a:latin typeface="Times New Roman"/>
                          <a:ea typeface="Calibri"/>
                          <a:cs typeface="Times New Roman"/>
                        </a:rPr>
                        <a:t>Ca</a:t>
                      </a:r>
                      <a:endParaRPr lang="en-US" sz="1200">
                        <a:effectLst/>
                        <a:latin typeface="Calibri"/>
                        <a:ea typeface="Calibri"/>
                        <a:cs typeface="Times New Roman"/>
                      </a:endParaRPr>
                    </a:p>
                  </a:txBody>
                  <a:tcPr marL="45314" marR="4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Times New Roman"/>
                          <a:ea typeface="Calibri"/>
                          <a:cs typeface="Times New Roman"/>
                        </a:rPr>
                        <a:t>761,12</a:t>
                      </a:r>
                      <a:endParaRPr lang="en-US" sz="1200">
                        <a:effectLst/>
                        <a:latin typeface="Calibri"/>
                        <a:ea typeface="Calibri"/>
                        <a:cs typeface="Times New Roman"/>
                      </a:endParaRPr>
                    </a:p>
                  </a:txBody>
                  <a:tcPr marL="45314" marR="4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7593">
                <a:tc>
                  <a:txBody>
                    <a:bodyPr/>
                    <a:lstStyle/>
                    <a:p>
                      <a:pPr algn="ctr">
                        <a:lnSpc>
                          <a:spcPct val="107000"/>
                        </a:lnSpc>
                        <a:spcAft>
                          <a:spcPts val="0"/>
                        </a:spcAft>
                      </a:pPr>
                      <a:r>
                        <a:rPr lang="en-US" sz="1200">
                          <a:effectLst/>
                          <a:latin typeface="Times New Roman"/>
                          <a:ea typeface="Calibri"/>
                          <a:cs typeface="Times New Roman"/>
                        </a:rPr>
                        <a:t>843</a:t>
                      </a:r>
                      <a:endParaRPr lang="en-US" sz="1200">
                        <a:effectLst/>
                        <a:latin typeface="Calibri"/>
                        <a:ea typeface="Calibri"/>
                        <a:cs typeface="Times New Roman"/>
                      </a:endParaRPr>
                    </a:p>
                  </a:txBody>
                  <a:tcPr marL="45314" marR="4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dirty="0" smtClean="0">
                          <a:effectLst/>
                          <a:latin typeface="Times New Roman"/>
                          <a:ea typeface="Calibri"/>
                          <a:cs typeface="Times New Roman"/>
                        </a:rPr>
                        <a:t>Mixture</a:t>
                      </a:r>
                      <a:endParaRPr lang="en-US" sz="1200" dirty="0">
                        <a:effectLst/>
                        <a:latin typeface="Calibri"/>
                        <a:ea typeface="Calibri"/>
                        <a:cs typeface="Times New Roman"/>
                      </a:endParaRPr>
                    </a:p>
                  </a:txBody>
                  <a:tcPr marL="45314" marR="4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baseline="30000">
                          <a:effectLst/>
                          <a:latin typeface="Times New Roman"/>
                          <a:ea typeface="Calibri"/>
                          <a:cs typeface="Times New Roman"/>
                        </a:rPr>
                        <a:t>27</a:t>
                      </a:r>
                      <a:r>
                        <a:rPr lang="en-US" sz="1200">
                          <a:effectLst/>
                          <a:latin typeface="Times New Roman"/>
                          <a:ea typeface="Calibri"/>
                          <a:cs typeface="Times New Roman"/>
                        </a:rPr>
                        <a:t>Al</a:t>
                      </a:r>
                      <a:endParaRPr lang="en-US" sz="1200">
                        <a:effectLst/>
                        <a:latin typeface="Calibri"/>
                        <a:ea typeface="Calibri"/>
                        <a:cs typeface="Times New Roman"/>
                      </a:endParaRPr>
                    </a:p>
                    <a:p>
                      <a:pPr algn="ctr">
                        <a:lnSpc>
                          <a:spcPct val="107000"/>
                        </a:lnSpc>
                        <a:spcAft>
                          <a:spcPts val="0"/>
                        </a:spcAft>
                      </a:pPr>
                      <a:r>
                        <a:rPr lang="en-US" sz="1200" baseline="30000">
                          <a:effectLst/>
                          <a:latin typeface="Times New Roman"/>
                          <a:ea typeface="Calibri"/>
                          <a:cs typeface="Times New Roman"/>
                        </a:rPr>
                        <a:t>56</a:t>
                      </a:r>
                      <a:r>
                        <a:rPr lang="en-US" sz="1200">
                          <a:effectLst/>
                          <a:latin typeface="Times New Roman"/>
                          <a:ea typeface="Calibri"/>
                          <a:cs typeface="Times New Roman"/>
                        </a:rPr>
                        <a:t>Fe</a:t>
                      </a:r>
                      <a:endParaRPr lang="en-US" sz="1200">
                        <a:effectLst/>
                        <a:latin typeface="Calibri"/>
                        <a:ea typeface="Calibri"/>
                        <a:cs typeface="Times New Roman"/>
                      </a:endParaRPr>
                    </a:p>
                  </a:txBody>
                  <a:tcPr marL="45314" marR="4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Times New Roman"/>
                          <a:ea typeface="Calibri"/>
                          <a:cs typeface="Times New Roman"/>
                        </a:rPr>
                        <a:t>843,76</a:t>
                      </a:r>
                      <a:endParaRPr lang="en-US" sz="1200">
                        <a:effectLst/>
                        <a:latin typeface="Calibri"/>
                        <a:ea typeface="Calibri"/>
                        <a:cs typeface="Times New Roman"/>
                      </a:endParaRPr>
                    </a:p>
                    <a:p>
                      <a:pPr algn="ctr">
                        <a:lnSpc>
                          <a:spcPct val="107000"/>
                        </a:lnSpc>
                        <a:spcAft>
                          <a:spcPts val="0"/>
                        </a:spcAft>
                      </a:pPr>
                      <a:r>
                        <a:rPr lang="en-US" sz="1200">
                          <a:effectLst/>
                          <a:latin typeface="Times New Roman"/>
                          <a:ea typeface="Calibri"/>
                          <a:cs typeface="Times New Roman"/>
                        </a:rPr>
                        <a:t>846,76</a:t>
                      </a:r>
                      <a:endParaRPr lang="en-US" sz="1200">
                        <a:effectLst/>
                        <a:latin typeface="Calibri"/>
                        <a:ea typeface="Calibri"/>
                        <a:cs typeface="Times New Roman"/>
                      </a:endParaRPr>
                    </a:p>
                  </a:txBody>
                  <a:tcPr marL="45314" marR="4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797">
                <a:tc>
                  <a:txBody>
                    <a:bodyPr/>
                    <a:lstStyle/>
                    <a:p>
                      <a:pPr algn="ctr">
                        <a:lnSpc>
                          <a:spcPct val="107000"/>
                        </a:lnSpc>
                        <a:spcAft>
                          <a:spcPts val="0"/>
                        </a:spcAft>
                      </a:pPr>
                      <a:r>
                        <a:rPr lang="ru-RU" sz="1200">
                          <a:effectLst/>
                          <a:latin typeface="Times New Roman"/>
                          <a:ea typeface="Calibri"/>
                          <a:cs typeface="Times New Roman"/>
                        </a:rPr>
                        <a:t>983</a:t>
                      </a:r>
                      <a:endParaRPr lang="en-US" sz="1200">
                        <a:effectLst/>
                        <a:latin typeface="Calibri"/>
                        <a:ea typeface="Calibri"/>
                        <a:cs typeface="Times New Roman"/>
                      </a:endParaRPr>
                    </a:p>
                  </a:txBody>
                  <a:tcPr marL="45314" marR="4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dirty="0" smtClean="0">
                          <a:effectLst/>
                          <a:latin typeface="Times New Roman"/>
                          <a:ea typeface="Calibri"/>
                          <a:cs typeface="Times New Roman"/>
                        </a:rPr>
                        <a:t>Tails</a:t>
                      </a:r>
                      <a:endParaRPr lang="en-US" sz="1200" dirty="0">
                        <a:effectLst/>
                        <a:latin typeface="Calibri"/>
                        <a:ea typeface="Calibri"/>
                        <a:cs typeface="Times New Roman"/>
                      </a:endParaRPr>
                    </a:p>
                  </a:txBody>
                  <a:tcPr marL="45314" marR="4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o-RO" sz="1200" baseline="30000">
                          <a:effectLst/>
                          <a:latin typeface="Times New Roman"/>
                          <a:ea typeface="Calibri"/>
                          <a:cs typeface="Times New Roman"/>
                        </a:rPr>
                        <a:t>48</a:t>
                      </a:r>
                      <a:r>
                        <a:rPr lang="ro-RO" sz="1200">
                          <a:effectLst/>
                          <a:latin typeface="Times New Roman"/>
                          <a:ea typeface="Calibri"/>
                          <a:cs typeface="Times New Roman"/>
                        </a:rPr>
                        <a:t>Ti</a:t>
                      </a:r>
                      <a:endParaRPr lang="en-US" sz="1200">
                        <a:effectLst/>
                        <a:latin typeface="Calibri"/>
                        <a:ea typeface="Calibri"/>
                        <a:cs typeface="Times New Roman"/>
                      </a:endParaRPr>
                    </a:p>
                  </a:txBody>
                  <a:tcPr marL="45314" marR="4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o-RO" sz="1200">
                          <a:effectLst/>
                          <a:latin typeface="Times New Roman"/>
                          <a:ea typeface="Calibri"/>
                          <a:cs typeface="Times New Roman"/>
                        </a:rPr>
                        <a:t>983,54</a:t>
                      </a:r>
                      <a:endParaRPr lang="en-US" sz="1200">
                        <a:effectLst/>
                        <a:latin typeface="Calibri"/>
                        <a:ea typeface="Calibri"/>
                        <a:cs typeface="Times New Roman"/>
                      </a:endParaRPr>
                    </a:p>
                  </a:txBody>
                  <a:tcPr marL="45314" marR="4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797">
                <a:tc>
                  <a:txBody>
                    <a:bodyPr/>
                    <a:lstStyle/>
                    <a:p>
                      <a:pPr algn="ctr">
                        <a:lnSpc>
                          <a:spcPct val="107000"/>
                        </a:lnSpc>
                        <a:spcAft>
                          <a:spcPts val="0"/>
                        </a:spcAft>
                      </a:pPr>
                      <a:r>
                        <a:rPr lang="en-US" sz="1200">
                          <a:effectLst/>
                          <a:latin typeface="Times New Roman"/>
                          <a:ea typeface="Calibri"/>
                          <a:cs typeface="Times New Roman"/>
                        </a:rPr>
                        <a:t>1014</a:t>
                      </a:r>
                      <a:endParaRPr lang="en-US" sz="1200">
                        <a:effectLst/>
                        <a:latin typeface="Calibri"/>
                        <a:ea typeface="Calibri"/>
                        <a:cs typeface="Times New Roman"/>
                      </a:endParaRPr>
                    </a:p>
                  </a:txBody>
                  <a:tcPr marL="45314" marR="4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dirty="0" smtClean="0">
                          <a:effectLst/>
                          <a:latin typeface="Times New Roman"/>
                          <a:ea typeface="Calibri"/>
                          <a:cs typeface="Times New Roman"/>
                        </a:rPr>
                        <a:t>Tails</a:t>
                      </a:r>
                      <a:endParaRPr lang="en-US" sz="1200" dirty="0">
                        <a:effectLst/>
                        <a:latin typeface="Calibri"/>
                        <a:ea typeface="Calibri"/>
                        <a:cs typeface="Times New Roman"/>
                      </a:endParaRPr>
                    </a:p>
                  </a:txBody>
                  <a:tcPr marL="45314" marR="4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baseline="30000">
                          <a:effectLst/>
                          <a:latin typeface="Times New Roman"/>
                          <a:ea typeface="Calibri"/>
                          <a:cs typeface="Times New Roman"/>
                        </a:rPr>
                        <a:t>27</a:t>
                      </a:r>
                      <a:r>
                        <a:rPr lang="en-US" sz="1200">
                          <a:effectLst/>
                          <a:latin typeface="Times New Roman"/>
                          <a:ea typeface="Calibri"/>
                          <a:cs typeface="Times New Roman"/>
                        </a:rPr>
                        <a:t>Al</a:t>
                      </a:r>
                      <a:endParaRPr lang="en-US" sz="1200">
                        <a:effectLst/>
                        <a:latin typeface="Calibri"/>
                        <a:ea typeface="Calibri"/>
                        <a:cs typeface="Times New Roman"/>
                      </a:endParaRPr>
                    </a:p>
                  </a:txBody>
                  <a:tcPr marL="45314" marR="4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200">
                          <a:effectLst/>
                          <a:latin typeface="Times New Roman"/>
                          <a:ea typeface="Calibri"/>
                          <a:cs typeface="Times New Roman"/>
                        </a:rPr>
                        <a:t>1014,52</a:t>
                      </a:r>
                      <a:endParaRPr lang="en-US" sz="1200">
                        <a:effectLst/>
                        <a:latin typeface="Calibri"/>
                        <a:ea typeface="Calibri"/>
                        <a:cs typeface="Times New Roman"/>
                      </a:endParaRPr>
                    </a:p>
                  </a:txBody>
                  <a:tcPr marL="45314" marR="4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797">
                <a:tc>
                  <a:txBody>
                    <a:bodyPr/>
                    <a:lstStyle/>
                    <a:p>
                      <a:pPr algn="ctr">
                        <a:lnSpc>
                          <a:spcPct val="107000"/>
                        </a:lnSpc>
                        <a:spcAft>
                          <a:spcPts val="0"/>
                        </a:spcAft>
                      </a:pPr>
                      <a:r>
                        <a:rPr lang="ro-RO" sz="1200">
                          <a:effectLst/>
                          <a:latin typeface="Times New Roman"/>
                          <a:ea typeface="Calibri"/>
                          <a:cs typeface="Times New Roman"/>
                        </a:rPr>
                        <a:t>1156</a:t>
                      </a:r>
                      <a:endParaRPr lang="en-US" sz="1200">
                        <a:effectLst/>
                        <a:latin typeface="Calibri"/>
                        <a:ea typeface="Calibri"/>
                        <a:cs typeface="Times New Roman"/>
                      </a:endParaRPr>
                    </a:p>
                  </a:txBody>
                  <a:tcPr marL="45314" marR="4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dirty="0" smtClean="0">
                          <a:effectLst/>
                          <a:latin typeface="Times New Roman"/>
                          <a:ea typeface="Calibri"/>
                          <a:cs typeface="Times New Roman"/>
                        </a:rPr>
                        <a:t>Concentrate</a:t>
                      </a:r>
                      <a:endParaRPr lang="en-US" sz="1200" dirty="0">
                        <a:effectLst/>
                        <a:latin typeface="Calibri"/>
                        <a:ea typeface="Calibri"/>
                        <a:cs typeface="Times New Roman"/>
                      </a:endParaRPr>
                    </a:p>
                  </a:txBody>
                  <a:tcPr marL="45314" marR="4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baseline="30000">
                          <a:effectLst/>
                          <a:latin typeface="Times New Roman"/>
                          <a:ea typeface="Calibri"/>
                          <a:cs typeface="Times New Roman"/>
                        </a:rPr>
                        <a:t>44</a:t>
                      </a:r>
                      <a:r>
                        <a:rPr lang="en-US" sz="1200">
                          <a:effectLst/>
                          <a:latin typeface="Times New Roman"/>
                          <a:ea typeface="Calibri"/>
                          <a:cs typeface="Times New Roman"/>
                        </a:rPr>
                        <a:t>Ca</a:t>
                      </a:r>
                      <a:endParaRPr lang="en-US" sz="1200">
                        <a:effectLst/>
                        <a:latin typeface="Calibri"/>
                        <a:ea typeface="Calibri"/>
                        <a:cs typeface="Times New Roman"/>
                      </a:endParaRPr>
                    </a:p>
                  </a:txBody>
                  <a:tcPr marL="45314" marR="4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Times New Roman"/>
                          <a:ea typeface="Calibri"/>
                          <a:cs typeface="Times New Roman"/>
                        </a:rPr>
                        <a:t>1157,02</a:t>
                      </a:r>
                      <a:endParaRPr lang="en-US" sz="1200">
                        <a:effectLst/>
                        <a:latin typeface="Calibri"/>
                        <a:ea typeface="Calibri"/>
                        <a:cs typeface="Times New Roman"/>
                      </a:endParaRPr>
                    </a:p>
                  </a:txBody>
                  <a:tcPr marL="45314" marR="4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797">
                <a:tc>
                  <a:txBody>
                    <a:bodyPr/>
                    <a:lstStyle/>
                    <a:p>
                      <a:pPr algn="ctr">
                        <a:lnSpc>
                          <a:spcPct val="107000"/>
                        </a:lnSpc>
                        <a:spcAft>
                          <a:spcPts val="0"/>
                        </a:spcAft>
                      </a:pPr>
                      <a:r>
                        <a:rPr lang="ru-RU" sz="1200">
                          <a:effectLst/>
                          <a:latin typeface="Times New Roman"/>
                          <a:ea typeface="Calibri"/>
                          <a:cs typeface="Times New Roman"/>
                        </a:rPr>
                        <a:t>1238</a:t>
                      </a:r>
                      <a:endParaRPr lang="en-US" sz="1200">
                        <a:effectLst/>
                        <a:latin typeface="Calibri"/>
                        <a:ea typeface="Calibri"/>
                        <a:cs typeface="Times New Roman"/>
                      </a:endParaRPr>
                    </a:p>
                  </a:txBody>
                  <a:tcPr marL="45314" marR="4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dirty="0" smtClean="0">
                          <a:effectLst/>
                          <a:latin typeface="Times New Roman"/>
                          <a:ea typeface="Calibri"/>
                          <a:cs typeface="Times New Roman"/>
                        </a:rPr>
                        <a:t>Mixture</a:t>
                      </a:r>
                      <a:r>
                        <a:rPr lang="ru-RU" sz="1200" dirty="0" smtClean="0">
                          <a:effectLst/>
                          <a:latin typeface="Times New Roman"/>
                          <a:ea typeface="Calibri"/>
                          <a:cs typeface="Times New Roman"/>
                        </a:rPr>
                        <a:t>, </a:t>
                      </a:r>
                      <a:r>
                        <a:rPr lang="en-US" sz="1200" dirty="0" smtClean="0">
                          <a:effectLst/>
                          <a:latin typeface="Times New Roman"/>
                          <a:ea typeface="Calibri"/>
                          <a:cs typeface="Times New Roman"/>
                        </a:rPr>
                        <a:t>Tails</a:t>
                      </a:r>
                      <a:endParaRPr lang="en-US" sz="1200" dirty="0">
                        <a:effectLst/>
                        <a:latin typeface="Calibri"/>
                        <a:ea typeface="Calibri"/>
                        <a:cs typeface="Times New Roman"/>
                      </a:endParaRPr>
                    </a:p>
                  </a:txBody>
                  <a:tcPr marL="45314" marR="4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baseline="30000">
                          <a:effectLst/>
                          <a:latin typeface="Times New Roman"/>
                          <a:ea typeface="Calibri"/>
                          <a:cs typeface="Times New Roman"/>
                        </a:rPr>
                        <a:t>56</a:t>
                      </a:r>
                      <a:r>
                        <a:rPr lang="en-US" sz="1200">
                          <a:effectLst/>
                          <a:latin typeface="Times New Roman"/>
                          <a:ea typeface="Calibri"/>
                          <a:cs typeface="Times New Roman"/>
                        </a:rPr>
                        <a:t>Fe</a:t>
                      </a:r>
                      <a:endParaRPr lang="en-US" sz="1200">
                        <a:effectLst/>
                        <a:latin typeface="Calibri"/>
                        <a:ea typeface="Calibri"/>
                        <a:cs typeface="Times New Roman"/>
                      </a:endParaRPr>
                    </a:p>
                  </a:txBody>
                  <a:tcPr marL="45314" marR="4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200">
                          <a:effectLst/>
                          <a:latin typeface="Times New Roman"/>
                          <a:ea typeface="Calibri"/>
                          <a:cs typeface="Times New Roman"/>
                        </a:rPr>
                        <a:t>1238,27</a:t>
                      </a:r>
                      <a:endParaRPr lang="en-US" sz="1200">
                        <a:effectLst/>
                        <a:latin typeface="Calibri"/>
                        <a:ea typeface="Calibri"/>
                        <a:cs typeface="Times New Roman"/>
                      </a:endParaRPr>
                    </a:p>
                  </a:txBody>
                  <a:tcPr marL="45314" marR="4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797">
                <a:tc>
                  <a:txBody>
                    <a:bodyPr/>
                    <a:lstStyle/>
                    <a:p>
                      <a:pPr algn="ctr">
                        <a:lnSpc>
                          <a:spcPct val="107000"/>
                        </a:lnSpc>
                        <a:spcAft>
                          <a:spcPts val="0"/>
                        </a:spcAft>
                      </a:pPr>
                      <a:r>
                        <a:rPr lang="en-US" sz="1200">
                          <a:effectLst/>
                          <a:latin typeface="Times New Roman"/>
                          <a:ea typeface="Calibri"/>
                          <a:cs typeface="Times New Roman"/>
                        </a:rPr>
                        <a:t>1266</a:t>
                      </a:r>
                      <a:endParaRPr lang="en-US" sz="1200">
                        <a:effectLst/>
                        <a:latin typeface="Calibri"/>
                        <a:ea typeface="Calibri"/>
                        <a:cs typeface="Times New Roman"/>
                      </a:endParaRPr>
                    </a:p>
                  </a:txBody>
                  <a:tcPr marL="45314" marR="4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dirty="0" smtClean="0">
                          <a:effectLst/>
                          <a:latin typeface="Times New Roman"/>
                          <a:ea typeface="Calibri"/>
                          <a:cs typeface="Times New Roman"/>
                        </a:rPr>
                        <a:t>Concentrate</a:t>
                      </a:r>
                      <a:endParaRPr lang="en-US" sz="1200" dirty="0">
                        <a:effectLst/>
                        <a:latin typeface="Calibri"/>
                        <a:ea typeface="Calibri"/>
                        <a:cs typeface="Times New Roman"/>
                      </a:endParaRPr>
                    </a:p>
                  </a:txBody>
                  <a:tcPr marL="45314" marR="4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200" baseline="30000">
                          <a:effectLst/>
                          <a:latin typeface="Times New Roman"/>
                          <a:ea typeface="Calibri"/>
                          <a:cs typeface="Times New Roman"/>
                        </a:rPr>
                        <a:t>31</a:t>
                      </a:r>
                      <a:r>
                        <a:rPr lang="ro-RO" sz="1200">
                          <a:effectLst/>
                          <a:latin typeface="Times New Roman"/>
                          <a:ea typeface="Calibri"/>
                          <a:cs typeface="Times New Roman"/>
                        </a:rPr>
                        <a:t>P</a:t>
                      </a:r>
                      <a:endParaRPr lang="en-US" sz="1200">
                        <a:effectLst/>
                        <a:latin typeface="Calibri"/>
                        <a:ea typeface="Calibri"/>
                        <a:cs typeface="Times New Roman"/>
                      </a:endParaRPr>
                    </a:p>
                  </a:txBody>
                  <a:tcPr marL="45314" marR="4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200">
                          <a:effectLst/>
                          <a:latin typeface="Times New Roman"/>
                          <a:ea typeface="Calibri"/>
                          <a:cs typeface="Times New Roman"/>
                        </a:rPr>
                        <a:t>1266,13</a:t>
                      </a:r>
                      <a:endParaRPr lang="en-US" sz="1200">
                        <a:effectLst/>
                        <a:latin typeface="Calibri"/>
                        <a:ea typeface="Calibri"/>
                        <a:cs typeface="Times New Roman"/>
                      </a:endParaRPr>
                    </a:p>
                  </a:txBody>
                  <a:tcPr marL="45314" marR="4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7593">
                <a:tc>
                  <a:txBody>
                    <a:bodyPr/>
                    <a:lstStyle/>
                    <a:p>
                      <a:pPr algn="ctr">
                        <a:lnSpc>
                          <a:spcPct val="107000"/>
                        </a:lnSpc>
                        <a:spcAft>
                          <a:spcPts val="0"/>
                        </a:spcAft>
                      </a:pPr>
                      <a:r>
                        <a:rPr lang="en-US" sz="1200">
                          <a:effectLst/>
                          <a:latin typeface="Times New Roman"/>
                          <a:ea typeface="Calibri"/>
                          <a:cs typeface="Times New Roman"/>
                        </a:rPr>
                        <a:t>1369</a:t>
                      </a:r>
                      <a:endParaRPr lang="en-US" sz="1200">
                        <a:effectLst/>
                        <a:latin typeface="Calibri"/>
                        <a:ea typeface="Calibri"/>
                        <a:cs typeface="Times New Roman"/>
                      </a:endParaRPr>
                    </a:p>
                  </a:txBody>
                  <a:tcPr marL="45314" marR="4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dirty="0" smtClean="0">
                          <a:effectLst/>
                          <a:latin typeface="Times New Roman"/>
                          <a:ea typeface="Calibri"/>
                          <a:cs typeface="Times New Roman"/>
                        </a:rPr>
                        <a:t>Mixture</a:t>
                      </a:r>
                      <a:endParaRPr lang="en-US" sz="1200" dirty="0">
                        <a:effectLst/>
                        <a:latin typeface="Calibri"/>
                        <a:ea typeface="Calibri"/>
                        <a:cs typeface="Times New Roman"/>
                      </a:endParaRPr>
                    </a:p>
                  </a:txBody>
                  <a:tcPr marL="45314" marR="4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baseline="30000">
                          <a:effectLst/>
                          <a:latin typeface="Times New Roman"/>
                          <a:ea typeface="Calibri"/>
                          <a:cs typeface="Times New Roman"/>
                        </a:rPr>
                        <a:t>56</a:t>
                      </a:r>
                      <a:r>
                        <a:rPr lang="en-US" sz="1200">
                          <a:effectLst/>
                          <a:latin typeface="Times New Roman"/>
                          <a:ea typeface="Calibri"/>
                          <a:cs typeface="Times New Roman"/>
                        </a:rPr>
                        <a:t>Fe</a:t>
                      </a:r>
                      <a:endParaRPr lang="en-US" sz="1200">
                        <a:effectLst/>
                        <a:latin typeface="Calibri"/>
                        <a:ea typeface="Calibri"/>
                        <a:cs typeface="Times New Roman"/>
                      </a:endParaRPr>
                    </a:p>
                    <a:p>
                      <a:pPr algn="ctr">
                        <a:lnSpc>
                          <a:spcPct val="107000"/>
                        </a:lnSpc>
                        <a:spcAft>
                          <a:spcPts val="0"/>
                        </a:spcAft>
                      </a:pPr>
                      <a:r>
                        <a:rPr lang="ro-RO" sz="1200" baseline="30000">
                          <a:effectLst/>
                          <a:latin typeface="Times New Roman"/>
                          <a:ea typeface="Calibri"/>
                          <a:cs typeface="Times New Roman"/>
                        </a:rPr>
                        <a:t>39</a:t>
                      </a:r>
                      <a:r>
                        <a:rPr lang="ro-RO" sz="1200">
                          <a:effectLst/>
                          <a:latin typeface="Times New Roman"/>
                          <a:ea typeface="Calibri"/>
                          <a:cs typeface="Times New Roman"/>
                        </a:rPr>
                        <a:t>K</a:t>
                      </a:r>
                      <a:endParaRPr lang="en-US" sz="1200">
                        <a:effectLst/>
                        <a:latin typeface="Calibri"/>
                        <a:ea typeface="Calibri"/>
                        <a:cs typeface="Times New Roman"/>
                      </a:endParaRPr>
                    </a:p>
                  </a:txBody>
                  <a:tcPr marL="45314" marR="4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200">
                          <a:effectLst/>
                          <a:latin typeface="Times New Roman"/>
                          <a:ea typeface="Calibri"/>
                          <a:cs typeface="Times New Roman"/>
                        </a:rPr>
                        <a:t>1360,21</a:t>
                      </a:r>
                      <a:endParaRPr lang="en-US" sz="1200">
                        <a:effectLst/>
                        <a:latin typeface="Calibri"/>
                        <a:ea typeface="Calibri"/>
                        <a:cs typeface="Times New Roman"/>
                      </a:endParaRPr>
                    </a:p>
                    <a:p>
                      <a:pPr algn="ctr">
                        <a:lnSpc>
                          <a:spcPct val="107000"/>
                        </a:lnSpc>
                        <a:spcAft>
                          <a:spcPts val="0"/>
                        </a:spcAft>
                      </a:pPr>
                      <a:r>
                        <a:rPr lang="ru-RU" sz="1200">
                          <a:effectLst/>
                          <a:latin typeface="Times New Roman"/>
                          <a:ea typeface="Calibri"/>
                          <a:cs typeface="Times New Roman"/>
                        </a:rPr>
                        <a:t>1360,60</a:t>
                      </a:r>
                      <a:endParaRPr lang="en-US" sz="1200">
                        <a:effectLst/>
                        <a:latin typeface="Calibri"/>
                        <a:ea typeface="Calibri"/>
                        <a:cs typeface="Times New Roman"/>
                      </a:endParaRPr>
                    </a:p>
                  </a:txBody>
                  <a:tcPr marL="45314" marR="4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797">
                <a:tc>
                  <a:txBody>
                    <a:bodyPr/>
                    <a:lstStyle/>
                    <a:p>
                      <a:pPr algn="ctr">
                        <a:lnSpc>
                          <a:spcPct val="107000"/>
                        </a:lnSpc>
                        <a:spcAft>
                          <a:spcPts val="0"/>
                        </a:spcAft>
                      </a:pPr>
                      <a:r>
                        <a:rPr lang="ru-RU" sz="1200">
                          <a:effectLst/>
                          <a:latin typeface="Times New Roman"/>
                          <a:ea typeface="Calibri"/>
                          <a:cs typeface="Times New Roman"/>
                        </a:rPr>
                        <a:t>1635</a:t>
                      </a:r>
                      <a:endParaRPr lang="en-US" sz="1200">
                        <a:effectLst/>
                        <a:latin typeface="Calibri"/>
                        <a:ea typeface="Calibri"/>
                        <a:cs typeface="Times New Roman"/>
                      </a:endParaRPr>
                    </a:p>
                  </a:txBody>
                  <a:tcPr marL="45314" marR="4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dirty="0" smtClean="0">
                          <a:effectLst/>
                          <a:latin typeface="Times New Roman"/>
                          <a:ea typeface="Calibri"/>
                          <a:cs typeface="Times New Roman"/>
                        </a:rPr>
                        <a:t>Tails</a:t>
                      </a:r>
                      <a:endParaRPr lang="en-US" sz="1200" dirty="0">
                        <a:effectLst/>
                        <a:latin typeface="Calibri"/>
                        <a:ea typeface="Calibri"/>
                        <a:cs typeface="Times New Roman"/>
                      </a:endParaRPr>
                    </a:p>
                  </a:txBody>
                  <a:tcPr marL="45314" marR="4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200" baseline="30000">
                          <a:effectLst/>
                          <a:latin typeface="Times New Roman"/>
                          <a:ea typeface="Calibri"/>
                          <a:cs typeface="Times New Roman"/>
                        </a:rPr>
                        <a:t>23</a:t>
                      </a:r>
                      <a:r>
                        <a:rPr lang="ro-RO" sz="1200">
                          <a:effectLst/>
                          <a:latin typeface="Times New Roman"/>
                          <a:ea typeface="Calibri"/>
                          <a:cs typeface="Times New Roman"/>
                        </a:rPr>
                        <a:t>Na</a:t>
                      </a:r>
                      <a:endParaRPr lang="en-US" sz="1200">
                        <a:effectLst/>
                        <a:latin typeface="Calibri"/>
                        <a:ea typeface="Calibri"/>
                        <a:cs typeface="Times New Roman"/>
                      </a:endParaRPr>
                    </a:p>
                  </a:txBody>
                  <a:tcPr marL="45314" marR="4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dirty="0">
                          <a:effectLst/>
                          <a:latin typeface="Times New Roman"/>
                          <a:ea typeface="Calibri"/>
                          <a:cs typeface="Times New Roman"/>
                        </a:rPr>
                        <a:t>1635,96</a:t>
                      </a:r>
                      <a:endParaRPr lang="en-US" sz="1200" dirty="0">
                        <a:effectLst/>
                        <a:latin typeface="Calibri"/>
                        <a:ea typeface="Calibri"/>
                        <a:cs typeface="Times New Roman"/>
                      </a:endParaRPr>
                    </a:p>
                  </a:txBody>
                  <a:tcPr marL="45314" marR="4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797">
                <a:tc>
                  <a:txBody>
                    <a:bodyPr/>
                    <a:lstStyle/>
                    <a:p>
                      <a:pPr algn="ctr">
                        <a:lnSpc>
                          <a:spcPct val="107000"/>
                        </a:lnSpc>
                        <a:spcAft>
                          <a:spcPts val="0"/>
                        </a:spcAft>
                      </a:pPr>
                      <a:r>
                        <a:rPr lang="ru-RU" sz="1200">
                          <a:effectLst/>
                          <a:latin typeface="Times New Roman"/>
                          <a:ea typeface="Calibri"/>
                          <a:cs typeface="Times New Roman"/>
                        </a:rPr>
                        <a:t>1811</a:t>
                      </a:r>
                      <a:endParaRPr lang="en-US" sz="1200">
                        <a:effectLst/>
                        <a:latin typeface="Calibri"/>
                        <a:ea typeface="Calibri"/>
                        <a:cs typeface="Times New Roman"/>
                      </a:endParaRPr>
                    </a:p>
                  </a:txBody>
                  <a:tcPr marL="45314" marR="4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dirty="0" smtClean="0">
                          <a:effectLst/>
                          <a:latin typeface="Times New Roman"/>
                          <a:ea typeface="Calibri"/>
                          <a:cs typeface="Times New Roman"/>
                        </a:rPr>
                        <a:t>Mixture</a:t>
                      </a:r>
                      <a:r>
                        <a:rPr lang="ru-RU" sz="1200" dirty="0" smtClean="0">
                          <a:effectLst/>
                          <a:latin typeface="Times New Roman"/>
                          <a:ea typeface="Calibri"/>
                          <a:cs typeface="Times New Roman"/>
                        </a:rPr>
                        <a:t>, </a:t>
                      </a:r>
                      <a:r>
                        <a:rPr lang="en-US" sz="1200" dirty="0" smtClean="0">
                          <a:effectLst/>
                          <a:latin typeface="Times New Roman"/>
                          <a:ea typeface="Calibri"/>
                          <a:cs typeface="Times New Roman"/>
                        </a:rPr>
                        <a:t>Tails</a:t>
                      </a:r>
                      <a:endParaRPr lang="en-US" sz="1200" dirty="0">
                        <a:effectLst/>
                        <a:latin typeface="+mn-lt"/>
                        <a:ea typeface="Calibri"/>
                        <a:cs typeface="Times New Roman"/>
                      </a:endParaRPr>
                    </a:p>
                  </a:txBody>
                  <a:tcPr marL="45314" marR="4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baseline="30000">
                          <a:effectLst/>
                          <a:latin typeface="Times New Roman"/>
                          <a:ea typeface="Calibri"/>
                          <a:cs typeface="Times New Roman"/>
                        </a:rPr>
                        <a:t>56</a:t>
                      </a:r>
                      <a:r>
                        <a:rPr lang="en-US" sz="1200">
                          <a:effectLst/>
                          <a:latin typeface="Times New Roman"/>
                          <a:ea typeface="Calibri"/>
                          <a:cs typeface="Times New Roman"/>
                        </a:rPr>
                        <a:t>Fe</a:t>
                      </a:r>
                      <a:endParaRPr lang="en-US" sz="1200">
                        <a:effectLst/>
                        <a:latin typeface="Calibri"/>
                        <a:ea typeface="Calibri"/>
                        <a:cs typeface="Times New Roman"/>
                      </a:endParaRPr>
                    </a:p>
                  </a:txBody>
                  <a:tcPr marL="45314" marR="4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200">
                          <a:effectLst/>
                          <a:latin typeface="Times New Roman"/>
                          <a:ea typeface="Calibri"/>
                          <a:cs typeface="Times New Roman"/>
                        </a:rPr>
                        <a:t>1810,76</a:t>
                      </a:r>
                      <a:endParaRPr lang="en-US" sz="1200">
                        <a:effectLst/>
                        <a:latin typeface="Calibri"/>
                        <a:ea typeface="Calibri"/>
                        <a:cs typeface="Times New Roman"/>
                      </a:endParaRPr>
                    </a:p>
                  </a:txBody>
                  <a:tcPr marL="45314" marR="4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797">
                <a:tc>
                  <a:txBody>
                    <a:bodyPr/>
                    <a:lstStyle/>
                    <a:p>
                      <a:pPr algn="ctr">
                        <a:lnSpc>
                          <a:spcPct val="107000"/>
                        </a:lnSpc>
                        <a:spcAft>
                          <a:spcPts val="0"/>
                        </a:spcAft>
                      </a:pPr>
                      <a:r>
                        <a:rPr lang="ru-RU" sz="1200" dirty="0">
                          <a:effectLst/>
                          <a:latin typeface="Times New Roman"/>
                          <a:ea typeface="Calibri"/>
                          <a:cs typeface="Times New Roman"/>
                        </a:rPr>
                        <a:t>2151</a:t>
                      </a:r>
                      <a:endParaRPr lang="en-US" sz="1200" dirty="0">
                        <a:effectLst/>
                        <a:latin typeface="Calibri"/>
                        <a:ea typeface="Calibri"/>
                        <a:cs typeface="Times New Roman"/>
                      </a:endParaRPr>
                    </a:p>
                  </a:txBody>
                  <a:tcPr marL="45314" marR="4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dirty="0" smtClean="0">
                          <a:effectLst/>
                          <a:latin typeface="Times New Roman"/>
                          <a:ea typeface="Calibri"/>
                          <a:cs typeface="Times New Roman"/>
                        </a:rPr>
                        <a:t>Concentrate</a:t>
                      </a:r>
                      <a:endParaRPr lang="en-US" sz="1200" dirty="0">
                        <a:effectLst/>
                        <a:latin typeface="Calibri"/>
                        <a:ea typeface="Calibri"/>
                        <a:cs typeface="Times New Roman"/>
                      </a:endParaRPr>
                    </a:p>
                  </a:txBody>
                  <a:tcPr marL="45314" marR="4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200" baseline="30000">
                          <a:effectLst/>
                          <a:latin typeface="Times New Roman"/>
                          <a:ea typeface="Calibri"/>
                          <a:cs typeface="Times New Roman"/>
                        </a:rPr>
                        <a:t>31</a:t>
                      </a:r>
                      <a:r>
                        <a:rPr lang="ro-RO" sz="1200">
                          <a:effectLst/>
                          <a:latin typeface="Times New Roman"/>
                          <a:ea typeface="Calibri"/>
                          <a:cs typeface="Times New Roman"/>
                        </a:rPr>
                        <a:t>P</a:t>
                      </a:r>
                      <a:endParaRPr lang="en-US" sz="1200">
                        <a:effectLst/>
                        <a:latin typeface="Calibri"/>
                        <a:ea typeface="Calibri"/>
                        <a:cs typeface="Times New Roman"/>
                      </a:endParaRPr>
                    </a:p>
                  </a:txBody>
                  <a:tcPr marL="45314" marR="4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200">
                          <a:effectLst/>
                          <a:latin typeface="Times New Roman"/>
                          <a:ea typeface="Calibri"/>
                          <a:cs typeface="Times New Roman"/>
                        </a:rPr>
                        <a:t>2148,4</a:t>
                      </a:r>
                      <a:r>
                        <a:rPr lang="en-US" sz="1200">
                          <a:effectLst/>
                          <a:latin typeface="Times New Roman"/>
                          <a:ea typeface="Calibri"/>
                          <a:cs typeface="Times New Roman"/>
                        </a:rPr>
                        <a:t>0</a:t>
                      </a:r>
                      <a:endParaRPr lang="en-US" sz="1200">
                        <a:effectLst/>
                        <a:latin typeface="Calibri"/>
                        <a:ea typeface="Calibri"/>
                        <a:cs typeface="Times New Roman"/>
                      </a:endParaRPr>
                    </a:p>
                  </a:txBody>
                  <a:tcPr marL="45314" marR="4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797">
                <a:tc>
                  <a:txBody>
                    <a:bodyPr/>
                    <a:lstStyle/>
                    <a:p>
                      <a:pPr algn="ctr">
                        <a:lnSpc>
                          <a:spcPct val="107000"/>
                        </a:lnSpc>
                        <a:spcAft>
                          <a:spcPts val="0"/>
                        </a:spcAft>
                      </a:pPr>
                      <a:r>
                        <a:rPr lang="ru-RU" sz="1200">
                          <a:effectLst/>
                          <a:latin typeface="Times New Roman"/>
                          <a:ea typeface="Calibri"/>
                          <a:cs typeface="Times New Roman"/>
                        </a:rPr>
                        <a:t>2213</a:t>
                      </a:r>
                      <a:endParaRPr lang="en-US" sz="1200">
                        <a:effectLst/>
                        <a:latin typeface="Calibri"/>
                        <a:ea typeface="Calibri"/>
                        <a:cs typeface="Times New Roman"/>
                      </a:endParaRPr>
                    </a:p>
                  </a:txBody>
                  <a:tcPr marL="45314" marR="4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dirty="0" smtClean="0">
                          <a:effectLst/>
                          <a:latin typeface="Times New Roman"/>
                          <a:ea typeface="Calibri"/>
                          <a:cs typeface="Times New Roman"/>
                        </a:rPr>
                        <a:t>Tails</a:t>
                      </a:r>
                      <a:endParaRPr lang="en-US" sz="1200" dirty="0">
                        <a:effectLst/>
                        <a:latin typeface="Calibri"/>
                        <a:ea typeface="Calibri"/>
                        <a:cs typeface="Times New Roman"/>
                      </a:endParaRPr>
                    </a:p>
                  </a:txBody>
                  <a:tcPr marL="45314" marR="4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baseline="30000">
                          <a:effectLst/>
                          <a:latin typeface="Times New Roman"/>
                          <a:ea typeface="Calibri"/>
                          <a:cs typeface="Times New Roman"/>
                        </a:rPr>
                        <a:t>27</a:t>
                      </a:r>
                      <a:r>
                        <a:rPr lang="en-US" sz="1200">
                          <a:effectLst/>
                          <a:latin typeface="Times New Roman"/>
                          <a:ea typeface="Calibri"/>
                          <a:cs typeface="Times New Roman"/>
                        </a:rPr>
                        <a:t>Al</a:t>
                      </a:r>
                      <a:endParaRPr lang="en-US" sz="1200">
                        <a:effectLst/>
                        <a:latin typeface="Calibri"/>
                        <a:ea typeface="Calibri"/>
                        <a:cs typeface="Times New Roman"/>
                      </a:endParaRPr>
                    </a:p>
                  </a:txBody>
                  <a:tcPr marL="45314" marR="4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200">
                          <a:effectLst/>
                          <a:latin typeface="Times New Roman"/>
                          <a:ea typeface="Calibri"/>
                          <a:cs typeface="Times New Roman"/>
                        </a:rPr>
                        <a:t>2212,01</a:t>
                      </a:r>
                      <a:endParaRPr lang="en-US" sz="1200">
                        <a:effectLst/>
                        <a:latin typeface="Calibri"/>
                        <a:ea typeface="Calibri"/>
                        <a:cs typeface="Times New Roman"/>
                      </a:endParaRPr>
                    </a:p>
                  </a:txBody>
                  <a:tcPr marL="45314" marR="4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7593">
                <a:tc>
                  <a:txBody>
                    <a:bodyPr/>
                    <a:lstStyle/>
                    <a:p>
                      <a:pPr algn="ctr">
                        <a:lnSpc>
                          <a:spcPct val="107000"/>
                        </a:lnSpc>
                        <a:spcAft>
                          <a:spcPts val="0"/>
                        </a:spcAft>
                      </a:pPr>
                      <a:r>
                        <a:rPr lang="ru-RU" sz="1200">
                          <a:effectLst/>
                          <a:latin typeface="Times New Roman"/>
                          <a:ea typeface="Calibri"/>
                          <a:cs typeface="Times New Roman"/>
                        </a:rPr>
                        <a:t>2237</a:t>
                      </a:r>
                      <a:endParaRPr lang="en-US" sz="1200">
                        <a:effectLst/>
                        <a:latin typeface="Calibri"/>
                        <a:ea typeface="Calibri"/>
                        <a:cs typeface="Times New Roman"/>
                      </a:endParaRPr>
                    </a:p>
                  </a:txBody>
                  <a:tcPr marL="45314" marR="4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dirty="0" smtClean="0">
                          <a:effectLst/>
                          <a:latin typeface="Times New Roman"/>
                          <a:ea typeface="Calibri"/>
                          <a:cs typeface="Times New Roman"/>
                        </a:rPr>
                        <a:t>Concentrate</a:t>
                      </a:r>
                      <a:endParaRPr lang="en-US" sz="1200" dirty="0">
                        <a:effectLst/>
                        <a:latin typeface="Calibri"/>
                        <a:ea typeface="Calibri"/>
                        <a:cs typeface="Times New Roman"/>
                      </a:endParaRPr>
                    </a:p>
                  </a:txBody>
                  <a:tcPr marL="45314" marR="4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200" baseline="30000">
                          <a:effectLst/>
                          <a:latin typeface="Times New Roman"/>
                          <a:ea typeface="Calibri"/>
                          <a:cs typeface="Times New Roman"/>
                        </a:rPr>
                        <a:t>31</a:t>
                      </a:r>
                      <a:r>
                        <a:rPr lang="ro-RO" sz="1200">
                          <a:effectLst/>
                          <a:latin typeface="Times New Roman"/>
                          <a:ea typeface="Calibri"/>
                          <a:cs typeface="Times New Roman"/>
                        </a:rPr>
                        <a:t>P</a:t>
                      </a:r>
                      <a:endParaRPr lang="en-US" sz="1200">
                        <a:effectLst/>
                        <a:latin typeface="Calibri"/>
                        <a:ea typeface="Calibri"/>
                        <a:cs typeface="Times New Roman"/>
                      </a:endParaRPr>
                    </a:p>
                    <a:p>
                      <a:pPr>
                        <a:lnSpc>
                          <a:spcPct val="107000"/>
                        </a:lnSpc>
                        <a:spcAft>
                          <a:spcPts val="0"/>
                        </a:spcAft>
                      </a:pPr>
                      <a:r>
                        <a:rPr lang="ru-RU" sz="1200">
                          <a:effectLst/>
                          <a:latin typeface="Times New Roman"/>
                          <a:ea typeface="Calibri"/>
                          <a:cs typeface="Times New Roman"/>
                        </a:rPr>
                        <a:t> </a:t>
                      </a:r>
                      <a:endParaRPr lang="en-US" sz="1200">
                        <a:effectLst/>
                        <a:latin typeface="Calibri"/>
                        <a:ea typeface="Calibri"/>
                        <a:cs typeface="Times New Roman"/>
                      </a:endParaRPr>
                    </a:p>
                  </a:txBody>
                  <a:tcPr marL="45314" marR="4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200">
                          <a:effectLst/>
                          <a:latin typeface="Times New Roman"/>
                          <a:ea typeface="Calibri"/>
                          <a:cs typeface="Times New Roman"/>
                        </a:rPr>
                        <a:t>2233,6</a:t>
                      </a:r>
                      <a:r>
                        <a:rPr lang="en-US" sz="1200">
                          <a:effectLst/>
                          <a:latin typeface="Times New Roman"/>
                          <a:ea typeface="Calibri"/>
                          <a:cs typeface="Times New Roman"/>
                        </a:rPr>
                        <a:t>0</a:t>
                      </a:r>
                      <a:endParaRPr lang="en-US" sz="1200">
                        <a:effectLst/>
                        <a:latin typeface="Calibri"/>
                        <a:ea typeface="Calibri"/>
                        <a:cs typeface="Times New Roman"/>
                      </a:endParaRPr>
                    </a:p>
                    <a:p>
                      <a:pPr algn="ctr">
                        <a:lnSpc>
                          <a:spcPct val="107000"/>
                        </a:lnSpc>
                        <a:spcAft>
                          <a:spcPts val="0"/>
                        </a:spcAft>
                      </a:pPr>
                      <a:r>
                        <a:rPr lang="ru-RU" sz="1200">
                          <a:effectLst/>
                          <a:latin typeface="Times New Roman"/>
                          <a:ea typeface="Calibri"/>
                          <a:cs typeface="Times New Roman"/>
                        </a:rPr>
                        <a:t>2239,8</a:t>
                      </a:r>
                      <a:r>
                        <a:rPr lang="en-US" sz="1200">
                          <a:effectLst/>
                          <a:latin typeface="Times New Roman"/>
                          <a:ea typeface="Calibri"/>
                          <a:cs typeface="Times New Roman"/>
                        </a:rPr>
                        <a:t>0</a:t>
                      </a:r>
                      <a:endParaRPr lang="en-US" sz="1200">
                        <a:effectLst/>
                        <a:latin typeface="Calibri"/>
                        <a:ea typeface="Calibri"/>
                        <a:cs typeface="Times New Roman"/>
                      </a:endParaRPr>
                    </a:p>
                  </a:txBody>
                  <a:tcPr marL="45314" marR="4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6390">
                <a:tc>
                  <a:txBody>
                    <a:bodyPr/>
                    <a:lstStyle/>
                    <a:p>
                      <a:pPr algn="ctr">
                        <a:lnSpc>
                          <a:spcPct val="107000"/>
                        </a:lnSpc>
                        <a:spcAft>
                          <a:spcPts val="0"/>
                        </a:spcAft>
                      </a:pPr>
                      <a:r>
                        <a:rPr lang="ru-RU" sz="1200">
                          <a:effectLst/>
                          <a:latin typeface="Times New Roman"/>
                          <a:ea typeface="Calibri"/>
                          <a:cs typeface="Times New Roman"/>
                        </a:rPr>
                        <a:t>2275</a:t>
                      </a:r>
                      <a:endParaRPr lang="en-US" sz="1200">
                        <a:effectLst/>
                        <a:latin typeface="Calibri"/>
                        <a:ea typeface="Calibri"/>
                        <a:cs typeface="Times New Roman"/>
                      </a:endParaRPr>
                    </a:p>
                  </a:txBody>
                  <a:tcPr marL="45314" marR="4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dirty="0" smtClean="0">
                          <a:effectLst/>
                          <a:latin typeface="Times New Roman"/>
                          <a:ea typeface="Calibri"/>
                          <a:cs typeface="Times New Roman"/>
                        </a:rPr>
                        <a:t>Mixture</a:t>
                      </a:r>
                      <a:r>
                        <a:rPr lang="ru-RU" sz="1200" dirty="0" smtClean="0">
                          <a:effectLst/>
                          <a:latin typeface="Times New Roman"/>
                          <a:ea typeface="Calibri"/>
                          <a:cs typeface="Times New Roman"/>
                        </a:rPr>
                        <a:t>, </a:t>
                      </a:r>
                      <a:r>
                        <a:rPr lang="en-US" sz="1200" dirty="0" smtClean="0">
                          <a:effectLst/>
                          <a:latin typeface="Times New Roman"/>
                          <a:ea typeface="Calibri"/>
                          <a:cs typeface="Times New Roman"/>
                        </a:rPr>
                        <a:t>Tails</a:t>
                      </a:r>
                      <a:endParaRPr lang="en-US" sz="1200" dirty="0">
                        <a:effectLst/>
                        <a:latin typeface="+mn-lt"/>
                        <a:ea typeface="Calibri"/>
                        <a:cs typeface="Times New Roman"/>
                      </a:endParaRPr>
                    </a:p>
                  </a:txBody>
                  <a:tcPr marL="45314" marR="4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o-RO" sz="1200" baseline="30000">
                          <a:effectLst/>
                          <a:latin typeface="Times New Roman"/>
                          <a:ea typeface="Calibri"/>
                          <a:cs typeface="Times New Roman"/>
                        </a:rPr>
                        <a:t>56</a:t>
                      </a:r>
                      <a:r>
                        <a:rPr lang="ro-RO" sz="1200">
                          <a:effectLst/>
                          <a:latin typeface="Times New Roman"/>
                          <a:ea typeface="Calibri"/>
                          <a:cs typeface="Times New Roman"/>
                        </a:rPr>
                        <a:t>Fe</a:t>
                      </a:r>
                      <a:endParaRPr lang="en-US" sz="1200">
                        <a:effectLst/>
                        <a:latin typeface="Calibri"/>
                        <a:ea typeface="Calibri"/>
                        <a:cs typeface="Times New Roman"/>
                      </a:endParaRPr>
                    </a:p>
                    <a:p>
                      <a:pPr algn="ctr">
                        <a:lnSpc>
                          <a:spcPct val="107000"/>
                        </a:lnSpc>
                        <a:spcAft>
                          <a:spcPts val="0"/>
                        </a:spcAft>
                      </a:pPr>
                      <a:r>
                        <a:rPr lang="ro-RO" sz="1200">
                          <a:effectLst/>
                          <a:latin typeface="Times New Roman"/>
                          <a:ea typeface="Calibri"/>
                          <a:cs typeface="Times New Roman"/>
                        </a:rPr>
                        <a:t> </a:t>
                      </a:r>
                      <a:endParaRPr lang="en-US" sz="1200">
                        <a:effectLst/>
                        <a:latin typeface="Calibri"/>
                        <a:ea typeface="Calibri"/>
                        <a:cs typeface="Times New Roman"/>
                      </a:endParaRPr>
                    </a:p>
                    <a:p>
                      <a:pPr algn="ctr">
                        <a:lnSpc>
                          <a:spcPct val="107000"/>
                        </a:lnSpc>
                        <a:spcAft>
                          <a:spcPts val="0"/>
                        </a:spcAft>
                      </a:pPr>
                      <a:r>
                        <a:rPr lang="ro-RO" sz="1200" baseline="30000">
                          <a:effectLst/>
                          <a:latin typeface="Times New Roman"/>
                          <a:ea typeface="Calibri"/>
                          <a:cs typeface="Times New Roman"/>
                        </a:rPr>
                        <a:t>23</a:t>
                      </a:r>
                      <a:r>
                        <a:rPr lang="ro-RO" sz="1200">
                          <a:effectLst/>
                          <a:latin typeface="Times New Roman"/>
                          <a:ea typeface="Calibri"/>
                          <a:cs typeface="Times New Roman"/>
                        </a:rPr>
                        <a:t>Na</a:t>
                      </a:r>
                      <a:endParaRPr lang="en-US" sz="1200">
                        <a:effectLst/>
                        <a:latin typeface="Calibri"/>
                        <a:ea typeface="Calibri"/>
                        <a:cs typeface="Times New Roman"/>
                      </a:endParaRPr>
                    </a:p>
                  </a:txBody>
                  <a:tcPr marL="45314" marR="4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200">
                          <a:effectLst/>
                          <a:latin typeface="Times New Roman"/>
                          <a:ea typeface="Calibri"/>
                          <a:cs typeface="Times New Roman"/>
                        </a:rPr>
                        <a:t>2273,2</a:t>
                      </a:r>
                      <a:r>
                        <a:rPr lang="en-US" sz="1200">
                          <a:effectLst/>
                          <a:latin typeface="Times New Roman"/>
                          <a:ea typeface="Calibri"/>
                          <a:cs typeface="Times New Roman"/>
                        </a:rPr>
                        <a:t>0</a:t>
                      </a:r>
                      <a:endParaRPr lang="en-US" sz="1200">
                        <a:effectLst/>
                        <a:latin typeface="Calibri"/>
                        <a:ea typeface="Calibri"/>
                        <a:cs typeface="Times New Roman"/>
                      </a:endParaRPr>
                    </a:p>
                    <a:p>
                      <a:pPr algn="ctr">
                        <a:lnSpc>
                          <a:spcPct val="107000"/>
                        </a:lnSpc>
                        <a:spcAft>
                          <a:spcPts val="0"/>
                        </a:spcAft>
                      </a:pPr>
                      <a:r>
                        <a:rPr lang="ru-RU" sz="1200">
                          <a:effectLst/>
                          <a:latin typeface="Times New Roman"/>
                          <a:ea typeface="Calibri"/>
                          <a:cs typeface="Times New Roman"/>
                        </a:rPr>
                        <a:t>2276,13</a:t>
                      </a:r>
                      <a:endParaRPr lang="en-US" sz="1200">
                        <a:effectLst/>
                        <a:latin typeface="Calibri"/>
                        <a:ea typeface="Calibri"/>
                        <a:cs typeface="Times New Roman"/>
                      </a:endParaRPr>
                    </a:p>
                    <a:p>
                      <a:pPr algn="ctr">
                        <a:lnSpc>
                          <a:spcPct val="107000"/>
                        </a:lnSpc>
                        <a:spcAft>
                          <a:spcPts val="0"/>
                        </a:spcAft>
                      </a:pPr>
                      <a:r>
                        <a:rPr lang="ru-RU" sz="1200">
                          <a:effectLst/>
                          <a:latin typeface="Times New Roman"/>
                          <a:ea typeface="Calibri"/>
                          <a:cs typeface="Times New Roman"/>
                        </a:rPr>
                        <a:t>2263,39</a:t>
                      </a:r>
                      <a:endParaRPr lang="en-US" sz="1200">
                        <a:effectLst/>
                        <a:latin typeface="Calibri"/>
                        <a:ea typeface="Calibri"/>
                        <a:cs typeface="Times New Roman"/>
                      </a:endParaRPr>
                    </a:p>
                  </a:txBody>
                  <a:tcPr marL="45314" marR="4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7593">
                <a:tc>
                  <a:txBody>
                    <a:bodyPr/>
                    <a:lstStyle/>
                    <a:p>
                      <a:pPr algn="ctr">
                        <a:lnSpc>
                          <a:spcPct val="107000"/>
                        </a:lnSpc>
                        <a:spcAft>
                          <a:spcPts val="0"/>
                        </a:spcAft>
                      </a:pPr>
                      <a:r>
                        <a:rPr lang="ru-RU" sz="1200">
                          <a:effectLst/>
                          <a:latin typeface="Times New Roman"/>
                          <a:ea typeface="Calibri"/>
                          <a:cs typeface="Times New Roman"/>
                        </a:rPr>
                        <a:t>2523</a:t>
                      </a:r>
                      <a:endParaRPr lang="en-US" sz="1200">
                        <a:effectLst/>
                        <a:latin typeface="Calibri"/>
                        <a:ea typeface="Calibri"/>
                        <a:cs typeface="Times New Roman"/>
                      </a:endParaRPr>
                    </a:p>
                  </a:txBody>
                  <a:tcPr marL="45314" marR="4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dirty="0" smtClean="0">
                          <a:effectLst/>
                          <a:latin typeface="Times New Roman"/>
                          <a:ea typeface="Calibri"/>
                          <a:cs typeface="Times New Roman"/>
                        </a:rPr>
                        <a:t>Mixture</a:t>
                      </a:r>
                      <a:endParaRPr lang="en-US" sz="1200" dirty="0">
                        <a:effectLst/>
                        <a:latin typeface="Calibri"/>
                        <a:ea typeface="Calibri"/>
                        <a:cs typeface="Times New Roman"/>
                      </a:endParaRPr>
                    </a:p>
                  </a:txBody>
                  <a:tcPr marL="45314" marR="4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o-RO" sz="1200" baseline="30000">
                          <a:effectLst/>
                          <a:latin typeface="Times New Roman"/>
                          <a:ea typeface="Calibri"/>
                          <a:cs typeface="Times New Roman"/>
                        </a:rPr>
                        <a:t>56</a:t>
                      </a:r>
                      <a:r>
                        <a:rPr lang="ro-RO" sz="1200">
                          <a:effectLst/>
                          <a:latin typeface="Times New Roman"/>
                          <a:ea typeface="Calibri"/>
                          <a:cs typeface="Times New Roman"/>
                        </a:rPr>
                        <a:t>Fe</a:t>
                      </a:r>
                      <a:endParaRPr lang="en-US" sz="1200">
                        <a:effectLst/>
                        <a:latin typeface="Calibri"/>
                        <a:ea typeface="Calibri"/>
                        <a:cs typeface="Times New Roman"/>
                      </a:endParaRPr>
                    </a:p>
                    <a:p>
                      <a:pPr algn="ctr">
                        <a:lnSpc>
                          <a:spcPct val="107000"/>
                        </a:lnSpc>
                        <a:spcAft>
                          <a:spcPts val="0"/>
                        </a:spcAft>
                      </a:pPr>
                      <a:r>
                        <a:rPr lang="ro-RO" sz="1200" baseline="30000">
                          <a:effectLst/>
                          <a:latin typeface="Times New Roman"/>
                          <a:ea typeface="Calibri"/>
                          <a:cs typeface="Times New Roman"/>
                        </a:rPr>
                        <a:t>39</a:t>
                      </a:r>
                      <a:r>
                        <a:rPr lang="ro-RO" sz="1200">
                          <a:effectLst/>
                          <a:latin typeface="Times New Roman"/>
                          <a:ea typeface="Calibri"/>
                          <a:cs typeface="Times New Roman"/>
                        </a:rPr>
                        <a:t>K</a:t>
                      </a:r>
                      <a:endParaRPr lang="en-US" sz="1200">
                        <a:effectLst/>
                        <a:latin typeface="Calibri"/>
                        <a:ea typeface="Calibri"/>
                        <a:cs typeface="Times New Roman"/>
                      </a:endParaRPr>
                    </a:p>
                  </a:txBody>
                  <a:tcPr marL="45314" marR="4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200">
                          <a:effectLst/>
                          <a:latin typeface="Times New Roman"/>
                          <a:ea typeface="Calibri"/>
                          <a:cs typeface="Times New Roman"/>
                        </a:rPr>
                        <a:t>2523,06</a:t>
                      </a:r>
                      <a:endParaRPr lang="en-US" sz="1200">
                        <a:effectLst/>
                        <a:latin typeface="Calibri"/>
                        <a:ea typeface="Calibri"/>
                        <a:cs typeface="Times New Roman"/>
                      </a:endParaRPr>
                    </a:p>
                    <a:p>
                      <a:pPr algn="ctr">
                        <a:lnSpc>
                          <a:spcPct val="107000"/>
                        </a:lnSpc>
                        <a:spcAft>
                          <a:spcPts val="0"/>
                        </a:spcAft>
                      </a:pPr>
                      <a:r>
                        <a:rPr lang="ru-RU" sz="1200">
                          <a:effectLst/>
                          <a:latin typeface="Times New Roman"/>
                          <a:ea typeface="Calibri"/>
                          <a:cs typeface="Times New Roman"/>
                        </a:rPr>
                        <a:t>2522,4</a:t>
                      </a:r>
                      <a:r>
                        <a:rPr lang="en-US" sz="1200">
                          <a:effectLst/>
                          <a:latin typeface="Times New Roman"/>
                          <a:ea typeface="Calibri"/>
                          <a:cs typeface="Times New Roman"/>
                        </a:rPr>
                        <a:t>0</a:t>
                      </a:r>
                      <a:endParaRPr lang="en-US" sz="1200">
                        <a:effectLst/>
                        <a:latin typeface="Calibri"/>
                        <a:ea typeface="Calibri"/>
                        <a:cs typeface="Times New Roman"/>
                      </a:endParaRPr>
                    </a:p>
                  </a:txBody>
                  <a:tcPr marL="45314" marR="4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5186">
                <a:tc>
                  <a:txBody>
                    <a:bodyPr/>
                    <a:lstStyle/>
                    <a:p>
                      <a:pPr algn="ctr">
                        <a:lnSpc>
                          <a:spcPct val="107000"/>
                        </a:lnSpc>
                        <a:spcAft>
                          <a:spcPts val="0"/>
                        </a:spcAft>
                      </a:pPr>
                      <a:r>
                        <a:rPr lang="ru-RU" sz="1200">
                          <a:effectLst/>
                          <a:latin typeface="Times New Roman"/>
                          <a:ea typeface="Calibri"/>
                          <a:cs typeface="Times New Roman"/>
                        </a:rPr>
                        <a:t>2814-28</a:t>
                      </a:r>
                      <a:r>
                        <a:rPr lang="en-US" sz="1200">
                          <a:effectLst/>
                          <a:latin typeface="Times New Roman"/>
                          <a:ea typeface="Calibri"/>
                          <a:cs typeface="Times New Roman"/>
                        </a:rPr>
                        <a:t>46</a:t>
                      </a:r>
                      <a:endParaRPr lang="en-US" sz="1200">
                        <a:effectLst/>
                        <a:latin typeface="Calibri"/>
                        <a:ea typeface="Calibri"/>
                        <a:cs typeface="Times New Roman"/>
                      </a:endParaRPr>
                    </a:p>
                  </a:txBody>
                  <a:tcPr marL="45314" marR="4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dirty="0" smtClean="0">
                          <a:effectLst/>
                          <a:latin typeface="Times New Roman"/>
                          <a:ea typeface="Calibri"/>
                          <a:cs typeface="Times New Roman"/>
                        </a:rPr>
                        <a:t>Tails</a:t>
                      </a:r>
                      <a:endParaRPr lang="en-US" sz="1200" dirty="0">
                        <a:effectLst/>
                        <a:latin typeface="Calibri"/>
                        <a:ea typeface="Calibri"/>
                        <a:cs typeface="Times New Roman"/>
                      </a:endParaRPr>
                    </a:p>
                  </a:txBody>
                  <a:tcPr marL="45314" marR="4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200" baseline="30000">
                          <a:effectLst/>
                          <a:latin typeface="Times New Roman"/>
                          <a:ea typeface="Calibri"/>
                          <a:cs typeface="Times New Roman"/>
                        </a:rPr>
                        <a:t>28</a:t>
                      </a:r>
                      <a:r>
                        <a:rPr lang="ro-RO" sz="1200">
                          <a:effectLst/>
                          <a:latin typeface="Times New Roman"/>
                          <a:ea typeface="Calibri"/>
                          <a:cs typeface="Times New Roman"/>
                        </a:rPr>
                        <a:t>Si</a:t>
                      </a:r>
                      <a:endParaRPr lang="en-US" sz="1200">
                        <a:effectLst/>
                        <a:latin typeface="Calibri"/>
                        <a:ea typeface="Calibri"/>
                        <a:cs typeface="Times New Roman"/>
                      </a:endParaRPr>
                    </a:p>
                    <a:p>
                      <a:pPr algn="ctr">
                        <a:lnSpc>
                          <a:spcPct val="107000"/>
                        </a:lnSpc>
                        <a:spcAft>
                          <a:spcPts val="0"/>
                        </a:spcAft>
                      </a:pPr>
                      <a:r>
                        <a:rPr lang="ru-RU" sz="1200" baseline="30000">
                          <a:effectLst/>
                          <a:latin typeface="Times New Roman"/>
                          <a:ea typeface="Calibri"/>
                          <a:cs typeface="Times New Roman"/>
                        </a:rPr>
                        <a:t>27</a:t>
                      </a:r>
                      <a:r>
                        <a:rPr lang="ro-RO" sz="1200">
                          <a:effectLst/>
                          <a:latin typeface="Times New Roman"/>
                          <a:ea typeface="Calibri"/>
                          <a:cs typeface="Times New Roman"/>
                        </a:rPr>
                        <a:t>Al</a:t>
                      </a:r>
                      <a:endParaRPr lang="en-US" sz="1200">
                        <a:effectLst/>
                        <a:latin typeface="Calibri"/>
                        <a:ea typeface="Calibri"/>
                        <a:cs typeface="Times New Roman"/>
                      </a:endParaRPr>
                    </a:p>
                    <a:p>
                      <a:pPr algn="ctr">
                        <a:lnSpc>
                          <a:spcPct val="107000"/>
                        </a:lnSpc>
                        <a:spcAft>
                          <a:spcPts val="0"/>
                        </a:spcAft>
                      </a:pPr>
                      <a:r>
                        <a:rPr lang="ro-RO" sz="1200" baseline="30000">
                          <a:effectLst/>
                          <a:latin typeface="Times New Roman"/>
                          <a:ea typeface="Calibri"/>
                          <a:cs typeface="Times New Roman"/>
                        </a:rPr>
                        <a:t>48</a:t>
                      </a:r>
                      <a:r>
                        <a:rPr lang="ro-RO" sz="1200">
                          <a:effectLst/>
                          <a:latin typeface="Times New Roman"/>
                          <a:ea typeface="Calibri"/>
                          <a:cs typeface="Times New Roman"/>
                        </a:rPr>
                        <a:t>Ti</a:t>
                      </a:r>
                      <a:endParaRPr lang="en-US" sz="1200">
                        <a:effectLst/>
                        <a:latin typeface="Calibri"/>
                        <a:ea typeface="Calibri"/>
                        <a:cs typeface="Times New Roman"/>
                      </a:endParaRPr>
                    </a:p>
                    <a:p>
                      <a:pPr algn="ctr">
                        <a:lnSpc>
                          <a:spcPct val="107000"/>
                        </a:lnSpc>
                        <a:spcAft>
                          <a:spcPts val="0"/>
                        </a:spcAft>
                      </a:pPr>
                      <a:r>
                        <a:rPr lang="ro-RO" sz="1200" baseline="30000">
                          <a:effectLst/>
                          <a:latin typeface="Times New Roman"/>
                          <a:ea typeface="Calibri"/>
                          <a:cs typeface="Times New Roman"/>
                        </a:rPr>
                        <a:t>39</a:t>
                      </a:r>
                      <a:r>
                        <a:rPr lang="ro-RO" sz="1200">
                          <a:effectLst/>
                          <a:latin typeface="Times New Roman"/>
                          <a:ea typeface="Calibri"/>
                          <a:cs typeface="Times New Roman"/>
                        </a:rPr>
                        <a:t>K</a:t>
                      </a:r>
                      <a:endParaRPr lang="en-US" sz="1200">
                        <a:effectLst/>
                        <a:latin typeface="Calibri"/>
                        <a:ea typeface="Calibri"/>
                        <a:cs typeface="Times New Roman"/>
                      </a:endParaRPr>
                    </a:p>
                  </a:txBody>
                  <a:tcPr marL="45314" marR="4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o-RO" sz="1200">
                          <a:effectLst/>
                          <a:latin typeface="Times New Roman"/>
                          <a:ea typeface="Calibri"/>
                          <a:cs typeface="Times New Roman"/>
                        </a:rPr>
                        <a:t>2838,29</a:t>
                      </a:r>
                      <a:endParaRPr lang="en-US" sz="1200">
                        <a:effectLst/>
                        <a:latin typeface="Calibri"/>
                        <a:ea typeface="Calibri"/>
                        <a:cs typeface="Times New Roman"/>
                      </a:endParaRPr>
                    </a:p>
                    <a:p>
                      <a:pPr algn="ctr">
                        <a:lnSpc>
                          <a:spcPct val="107000"/>
                        </a:lnSpc>
                        <a:spcAft>
                          <a:spcPts val="0"/>
                        </a:spcAft>
                      </a:pPr>
                      <a:r>
                        <a:rPr lang="ro-RO" sz="1200">
                          <a:effectLst/>
                          <a:latin typeface="Times New Roman"/>
                          <a:ea typeface="Calibri"/>
                          <a:cs typeface="Times New Roman"/>
                        </a:rPr>
                        <a:t>2836,40</a:t>
                      </a:r>
                      <a:endParaRPr lang="en-US" sz="1200">
                        <a:effectLst/>
                        <a:latin typeface="Calibri"/>
                        <a:ea typeface="Calibri"/>
                        <a:cs typeface="Times New Roman"/>
                      </a:endParaRPr>
                    </a:p>
                    <a:p>
                      <a:pPr algn="ctr">
                        <a:lnSpc>
                          <a:spcPct val="107000"/>
                        </a:lnSpc>
                        <a:spcAft>
                          <a:spcPts val="0"/>
                        </a:spcAft>
                      </a:pPr>
                      <a:r>
                        <a:rPr lang="ro-RO" sz="1200">
                          <a:effectLst/>
                          <a:latin typeface="Times New Roman"/>
                          <a:ea typeface="Calibri"/>
                          <a:cs typeface="Times New Roman"/>
                        </a:rPr>
                        <a:t>2819,08</a:t>
                      </a:r>
                      <a:endParaRPr lang="en-US" sz="1200">
                        <a:effectLst/>
                        <a:latin typeface="Calibri"/>
                        <a:ea typeface="Calibri"/>
                        <a:cs typeface="Times New Roman"/>
                      </a:endParaRPr>
                    </a:p>
                    <a:p>
                      <a:pPr algn="ctr">
                        <a:lnSpc>
                          <a:spcPct val="107000"/>
                        </a:lnSpc>
                        <a:spcAft>
                          <a:spcPts val="0"/>
                        </a:spcAft>
                      </a:pPr>
                      <a:r>
                        <a:rPr lang="ro-RO" sz="1200">
                          <a:effectLst/>
                          <a:latin typeface="Times New Roman"/>
                          <a:ea typeface="Calibri"/>
                          <a:cs typeface="Times New Roman"/>
                        </a:rPr>
                        <a:t>2814,24</a:t>
                      </a:r>
                      <a:endParaRPr lang="en-US" sz="1200">
                        <a:effectLst/>
                        <a:latin typeface="Calibri"/>
                        <a:ea typeface="Calibri"/>
                        <a:cs typeface="Times New Roman"/>
                      </a:endParaRPr>
                    </a:p>
                  </a:txBody>
                  <a:tcPr marL="45314" marR="4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797">
                <a:tc>
                  <a:txBody>
                    <a:bodyPr/>
                    <a:lstStyle/>
                    <a:p>
                      <a:pPr algn="ctr">
                        <a:lnSpc>
                          <a:spcPct val="107000"/>
                        </a:lnSpc>
                        <a:spcAft>
                          <a:spcPts val="0"/>
                        </a:spcAft>
                      </a:pPr>
                      <a:r>
                        <a:rPr lang="ru-RU" sz="1200">
                          <a:effectLst/>
                          <a:latin typeface="Times New Roman"/>
                          <a:ea typeface="Calibri"/>
                          <a:cs typeface="Times New Roman"/>
                        </a:rPr>
                        <a:t>3132</a:t>
                      </a:r>
                      <a:endParaRPr lang="en-US" sz="1200">
                        <a:effectLst/>
                        <a:latin typeface="Calibri"/>
                        <a:ea typeface="Calibri"/>
                        <a:cs typeface="Times New Roman"/>
                      </a:endParaRPr>
                    </a:p>
                  </a:txBody>
                  <a:tcPr marL="45314" marR="4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dirty="0" smtClean="0">
                          <a:effectLst/>
                          <a:latin typeface="Times New Roman"/>
                          <a:ea typeface="Calibri"/>
                          <a:cs typeface="Times New Roman"/>
                        </a:rPr>
                        <a:t>Concentrate</a:t>
                      </a:r>
                      <a:endParaRPr lang="en-US" sz="1200" dirty="0">
                        <a:effectLst/>
                        <a:latin typeface="Calibri"/>
                        <a:ea typeface="Calibri"/>
                        <a:cs typeface="Times New Roman"/>
                      </a:endParaRPr>
                    </a:p>
                  </a:txBody>
                  <a:tcPr marL="45314" marR="4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200" baseline="30000">
                          <a:effectLst/>
                          <a:latin typeface="Times New Roman"/>
                          <a:ea typeface="Calibri"/>
                          <a:cs typeface="Times New Roman"/>
                        </a:rPr>
                        <a:t>31</a:t>
                      </a:r>
                      <a:r>
                        <a:rPr lang="ro-RO" sz="1200">
                          <a:effectLst/>
                          <a:latin typeface="Times New Roman"/>
                          <a:ea typeface="Calibri"/>
                          <a:cs typeface="Times New Roman"/>
                        </a:rPr>
                        <a:t>P</a:t>
                      </a:r>
                      <a:endParaRPr lang="en-US" sz="1200">
                        <a:effectLst/>
                        <a:latin typeface="Calibri"/>
                        <a:ea typeface="Calibri"/>
                        <a:cs typeface="Times New Roman"/>
                      </a:endParaRPr>
                    </a:p>
                  </a:txBody>
                  <a:tcPr marL="45314" marR="4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200">
                          <a:effectLst/>
                          <a:latin typeface="Times New Roman"/>
                          <a:ea typeface="Calibri"/>
                          <a:cs typeface="Times New Roman"/>
                        </a:rPr>
                        <a:t>3134,3</a:t>
                      </a:r>
                      <a:r>
                        <a:rPr lang="en-US" sz="1200">
                          <a:effectLst/>
                          <a:latin typeface="Times New Roman"/>
                          <a:ea typeface="Calibri"/>
                          <a:cs typeface="Times New Roman"/>
                        </a:rPr>
                        <a:t>0</a:t>
                      </a:r>
                      <a:endParaRPr lang="en-US" sz="1200">
                        <a:effectLst/>
                        <a:latin typeface="Calibri"/>
                        <a:ea typeface="Calibri"/>
                        <a:cs typeface="Times New Roman"/>
                      </a:endParaRPr>
                    </a:p>
                  </a:txBody>
                  <a:tcPr marL="45314" marR="4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797">
                <a:tc>
                  <a:txBody>
                    <a:bodyPr/>
                    <a:lstStyle/>
                    <a:p>
                      <a:pPr algn="ctr">
                        <a:lnSpc>
                          <a:spcPct val="107000"/>
                        </a:lnSpc>
                        <a:spcAft>
                          <a:spcPts val="0"/>
                        </a:spcAft>
                      </a:pPr>
                      <a:r>
                        <a:rPr lang="ru-RU" sz="1200">
                          <a:effectLst/>
                          <a:latin typeface="Times New Roman"/>
                          <a:ea typeface="Calibri"/>
                          <a:cs typeface="Times New Roman"/>
                        </a:rPr>
                        <a:t>3223</a:t>
                      </a:r>
                      <a:endParaRPr lang="en-US" sz="1200">
                        <a:effectLst/>
                        <a:latin typeface="Calibri"/>
                        <a:ea typeface="Calibri"/>
                        <a:cs typeface="Times New Roman"/>
                      </a:endParaRPr>
                    </a:p>
                  </a:txBody>
                  <a:tcPr marL="45314" marR="4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dirty="0" smtClean="0">
                          <a:effectLst/>
                          <a:latin typeface="Times New Roman"/>
                          <a:ea typeface="Calibri"/>
                          <a:cs typeface="Times New Roman"/>
                        </a:rPr>
                        <a:t>Concentrate</a:t>
                      </a:r>
                      <a:endParaRPr lang="en-US" sz="1200" dirty="0">
                        <a:effectLst/>
                        <a:latin typeface="Calibri"/>
                        <a:ea typeface="Calibri"/>
                        <a:cs typeface="Times New Roman"/>
                      </a:endParaRPr>
                    </a:p>
                  </a:txBody>
                  <a:tcPr marL="45314" marR="4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Times New Roman"/>
                          <a:ea typeface="Calibri"/>
                          <a:cs typeface="Times New Roman"/>
                        </a:rPr>
                        <a:t>SE </a:t>
                      </a:r>
                      <a:r>
                        <a:rPr lang="en-US" sz="1200" baseline="30000">
                          <a:effectLst/>
                          <a:latin typeface="Times New Roman"/>
                          <a:ea typeface="Calibri"/>
                          <a:cs typeface="Times New Roman"/>
                        </a:rPr>
                        <a:t>40</a:t>
                      </a:r>
                      <a:r>
                        <a:rPr lang="ro-RO" sz="1200">
                          <a:effectLst/>
                          <a:latin typeface="Times New Roman"/>
                          <a:ea typeface="Calibri"/>
                          <a:cs typeface="Times New Roman"/>
                        </a:rPr>
                        <a:t>Ca</a:t>
                      </a:r>
                      <a:endParaRPr lang="en-US" sz="1200">
                        <a:effectLst/>
                        <a:latin typeface="Calibri"/>
                        <a:ea typeface="Calibri"/>
                        <a:cs typeface="Times New Roman"/>
                      </a:endParaRPr>
                    </a:p>
                  </a:txBody>
                  <a:tcPr marL="45314" marR="4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Times New Roman"/>
                          <a:ea typeface="Calibri"/>
                          <a:cs typeface="Times New Roman"/>
                        </a:rPr>
                        <a:t>3736,30</a:t>
                      </a:r>
                      <a:endParaRPr lang="en-US" sz="1200">
                        <a:effectLst/>
                        <a:latin typeface="Calibri"/>
                        <a:ea typeface="Calibri"/>
                        <a:cs typeface="Times New Roman"/>
                      </a:endParaRPr>
                    </a:p>
                  </a:txBody>
                  <a:tcPr marL="45314" marR="4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7593">
                <a:tc>
                  <a:txBody>
                    <a:bodyPr/>
                    <a:lstStyle/>
                    <a:p>
                      <a:pPr algn="ctr">
                        <a:lnSpc>
                          <a:spcPct val="107000"/>
                        </a:lnSpc>
                        <a:spcAft>
                          <a:spcPts val="0"/>
                        </a:spcAft>
                      </a:pPr>
                      <a:r>
                        <a:rPr lang="ru-RU" sz="1200">
                          <a:effectLst/>
                          <a:latin typeface="Times New Roman"/>
                          <a:ea typeface="Calibri"/>
                          <a:cs typeface="Times New Roman"/>
                        </a:rPr>
                        <a:t>3732</a:t>
                      </a:r>
                      <a:endParaRPr lang="en-US" sz="1200">
                        <a:effectLst/>
                        <a:latin typeface="Calibri"/>
                        <a:ea typeface="Calibri"/>
                        <a:cs typeface="Times New Roman"/>
                      </a:endParaRPr>
                    </a:p>
                  </a:txBody>
                  <a:tcPr marL="45314" marR="4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dirty="0" smtClean="0">
                          <a:effectLst/>
                          <a:latin typeface="Times New Roman"/>
                          <a:ea typeface="Calibri"/>
                          <a:cs typeface="Times New Roman"/>
                        </a:rPr>
                        <a:t>Concentrate</a:t>
                      </a:r>
                      <a:endParaRPr lang="en-US" sz="1200" dirty="0">
                        <a:effectLst/>
                        <a:latin typeface="Calibri"/>
                        <a:ea typeface="Calibri"/>
                        <a:cs typeface="Times New Roman"/>
                      </a:endParaRPr>
                    </a:p>
                  </a:txBody>
                  <a:tcPr marL="45314" marR="4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baseline="30000">
                          <a:effectLst/>
                          <a:latin typeface="Times New Roman"/>
                          <a:ea typeface="Calibri"/>
                          <a:cs typeface="Times New Roman"/>
                        </a:rPr>
                        <a:t>4</a:t>
                      </a:r>
                      <a:r>
                        <a:rPr lang="ru-RU" sz="1200" baseline="30000">
                          <a:effectLst/>
                          <a:latin typeface="Times New Roman"/>
                          <a:ea typeface="Calibri"/>
                          <a:cs typeface="Times New Roman"/>
                        </a:rPr>
                        <a:t>0</a:t>
                      </a:r>
                      <a:r>
                        <a:rPr lang="en-US" sz="1200">
                          <a:effectLst/>
                          <a:latin typeface="Times New Roman"/>
                          <a:ea typeface="Calibri"/>
                          <a:cs typeface="Times New Roman"/>
                        </a:rPr>
                        <a:t>Ca</a:t>
                      </a:r>
                      <a:endParaRPr lang="en-US" sz="1200">
                        <a:effectLst/>
                        <a:latin typeface="Calibri"/>
                        <a:ea typeface="Calibri"/>
                        <a:cs typeface="Times New Roman"/>
                      </a:endParaRPr>
                    </a:p>
                    <a:p>
                      <a:pPr algn="ctr">
                        <a:lnSpc>
                          <a:spcPct val="107000"/>
                        </a:lnSpc>
                        <a:spcAft>
                          <a:spcPts val="0"/>
                        </a:spcAft>
                      </a:pPr>
                      <a:r>
                        <a:rPr lang="ro-RO" sz="1200" baseline="30000">
                          <a:effectLst/>
                          <a:latin typeface="Times New Roman"/>
                          <a:ea typeface="Calibri"/>
                          <a:cs typeface="Times New Roman"/>
                        </a:rPr>
                        <a:t>48</a:t>
                      </a:r>
                      <a:r>
                        <a:rPr lang="ro-RO" sz="1200">
                          <a:effectLst/>
                          <a:latin typeface="Times New Roman"/>
                          <a:ea typeface="Calibri"/>
                          <a:cs typeface="Times New Roman"/>
                        </a:rPr>
                        <a:t>Ti</a:t>
                      </a:r>
                      <a:endParaRPr lang="en-US" sz="1200">
                        <a:effectLst/>
                        <a:latin typeface="Calibri"/>
                        <a:ea typeface="Calibri"/>
                        <a:cs typeface="Times New Roman"/>
                      </a:endParaRPr>
                    </a:p>
                  </a:txBody>
                  <a:tcPr marL="45314" marR="4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200" dirty="0">
                          <a:effectLst/>
                          <a:latin typeface="Times New Roman"/>
                          <a:ea typeface="Calibri"/>
                          <a:cs typeface="Times New Roman"/>
                        </a:rPr>
                        <a:t>3736,3</a:t>
                      </a:r>
                      <a:r>
                        <a:rPr lang="en-US" sz="1200" dirty="0">
                          <a:effectLst/>
                          <a:latin typeface="Times New Roman"/>
                          <a:ea typeface="Calibri"/>
                          <a:cs typeface="Times New Roman"/>
                        </a:rPr>
                        <a:t>0</a:t>
                      </a:r>
                      <a:endParaRPr lang="en-US" sz="1200" dirty="0">
                        <a:effectLst/>
                        <a:latin typeface="Calibri"/>
                        <a:ea typeface="Calibri"/>
                        <a:cs typeface="Times New Roman"/>
                      </a:endParaRPr>
                    </a:p>
                    <a:p>
                      <a:pPr algn="ctr">
                        <a:lnSpc>
                          <a:spcPct val="107000"/>
                        </a:lnSpc>
                        <a:spcAft>
                          <a:spcPts val="0"/>
                        </a:spcAft>
                      </a:pPr>
                      <a:r>
                        <a:rPr lang="ru-RU" sz="1200" dirty="0">
                          <a:effectLst/>
                          <a:latin typeface="Times New Roman"/>
                          <a:ea typeface="Calibri"/>
                          <a:cs typeface="Times New Roman"/>
                        </a:rPr>
                        <a:t>3738,35</a:t>
                      </a:r>
                      <a:endParaRPr lang="en-US" sz="1200" dirty="0">
                        <a:effectLst/>
                        <a:latin typeface="Calibri"/>
                        <a:ea typeface="Calibri"/>
                        <a:cs typeface="Times New Roman"/>
                      </a:endParaRPr>
                    </a:p>
                  </a:txBody>
                  <a:tcPr marL="45314" marR="4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797">
                <a:tc>
                  <a:txBody>
                    <a:bodyPr/>
                    <a:lstStyle/>
                    <a:p>
                      <a:pPr algn="ctr">
                        <a:lnSpc>
                          <a:spcPct val="107000"/>
                        </a:lnSpc>
                        <a:spcAft>
                          <a:spcPts val="0"/>
                        </a:spcAft>
                      </a:pPr>
                      <a:r>
                        <a:rPr lang="en-US" sz="1200">
                          <a:effectLst/>
                          <a:latin typeface="Times New Roman"/>
                          <a:ea typeface="Calibri"/>
                          <a:cs typeface="Times New Roman"/>
                        </a:rPr>
                        <a:t>7580</a:t>
                      </a:r>
                      <a:endParaRPr lang="en-US" sz="1200">
                        <a:effectLst/>
                        <a:latin typeface="Calibri"/>
                        <a:ea typeface="Calibri"/>
                        <a:cs typeface="Times New Roman"/>
                      </a:endParaRPr>
                    </a:p>
                  </a:txBody>
                  <a:tcPr marL="45314" marR="4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dirty="0" smtClean="0">
                          <a:effectLst/>
                          <a:latin typeface="Times New Roman"/>
                          <a:ea typeface="Calibri"/>
                          <a:cs typeface="Times New Roman"/>
                        </a:rPr>
                        <a:t>Mixture</a:t>
                      </a:r>
                      <a:r>
                        <a:rPr lang="ru-RU" sz="1200" dirty="0" smtClean="0">
                          <a:effectLst/>
                          <a:latin typeface="Times New Roman"/>
                          <a:ea typeface="Calibri"/>
                          <a:cs typeface="Times New Roman"/>
                        </a:rPr>
                        <a:t>, </a:t>
                      </a:r>
                      <a:r>
                        <a:rPr lang="en-US" sz="1200" dirty="0" smtClean="0">
                          <a:effectLst/>
                          <a:latin typeface="Times New Roman"/>
                          <a:ea typeface="Calibri"/>
                          <a:cs typeface="Times New Roman"/>
                        </a:rPr>
                        <a:t>Tails</a:t>
                      </a:r>
                      <a:endParaRPr lang="en-US" sz="1200" dirty="0">
                        <a:effectLst/>
                        <a:latin typeface="+mn-lt"/>
                        <a:ea typeface="Calibri"/>
                        <a:cs typeface="Times New Roman"/>
                      </a:endParaRPr>
                    </a:p>
                  </a:txBody>
                  <a:tcPr marL="45314" marR="4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o-RO" sz="1200" baseline="30000" dirty="0">
                          <a:effectLst/>
                          <a:latin typeface="Times New Roman"/>
                          <a:ea typeface="Calibri"/>
                          <a:cs typeface="Times New Roman"/>
                        </a:rPr>
                        <a:t>48</a:t>
                      </a:r>
                      <a:r>
                        <a:rPr lang="ro-RO" sz="1200" dirty="0">
                          <a:effectLst/>
                          <a:latin typeface="Times New Roman"/>
                          <a:ea typeface="Calibri"/>
                          <a:cs typeface="Times New Roman"/>
                        </a:rPr>
                        <a:t>Ti</a:t>
                      </a:r>
                      <a:endParaRPr lang="en-US" sz="1200" dirty="0">
                        <a:effectLst/>
                        <a:latin typeface="Calibri"/>
                        <a:ea typeface="Calibri"/>
                        <a:cs typeface="Times New Roman"/>
                      </a:endParaRPr>
                    </a:p>
                  </a:txBody>
                  <a:tcPr marL="45314" marR="4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dirty="0">
                          <a:effectLst/>
                          <a:latin typeface="Times New Roman"/>
                          <a:ea typeface="Calibri"/>
                          <a:cs typeface="Times New Roman"/>
                        </a:rPr>
                        <a:t>7585,00</a:t>
                      </a:r>
                      <a:endParaRPr lang="en-US" sz="1200" dirty="0">
                        <a:effectLst/>
                        <a:latin typeface="Calibri"/>
                        <a:ea typeface="Calibri"/>
                        <a:cs typeface="Times New Roman"/>
                      </a:endParaRPr>
                    </a:p>
                  </a:txBody>
                  <a:tcPr marL="45314" marR="4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Прямоугольник 4"/>
          <p:cNvSpPr/>
          <p:nvPr/>
        </p:nvSpPr>
        <p:spPr>
          <a:xfrm>
            <a:off x="251520" y="1988840"/>
            <a:ext cx="2952328" cy="2585323"/>
          </a:xfrm>
          <a:prstGeom prst="rect">
            <a:avLst/>
          </a:prstGeom>
        </p:spPr>
        <p:txBody>
          <a:bodyPr wrap="square">
            <a:spAutoFit/>
          </a:bodyPr>
          <a:lstStyle/>
          <a:p>
            <a:pPr indent="503032" algn="just" defTabSz="1447675"/>
            <a:r>
              <a:rPr lang="en-US" dirty="0">
                <a:latin typeface="Times New Roman" pitchFamily="18" charset="0"/>
                <a:cs typeface="Times New Roman" pitchFamily="18" charset="0"/>
              </a:rPr>
              <a:t>In table 3 (on the right) is presented a part of detected elements. Although the work was done using different software there is no big shifting between acquired and table data. Nevertheless our assembly allowed to detect all elements presented in Table 1. </a:t>
            </a:r>
          </a:p>
        </p:txBody>
      </p:sp>
      <p:sp>
        <p:nvSpPr>
          <p:cNvPr id="4" name="TextBox 3"/>
          <p:cNvSpPr txBox="1"/>
          <p:nvPr/>
        </p:nvSpPr>
        <p:spPr>
          <a:xfrm>
            <a:off x="3405758" y="44624"/>
            <a:ext cx="4536504" cy="309590"/>
          </a:xfrm>
          <a:prstGeom prst="rect">
            <a:avLst/>
          </a:prstGeom>
          <a:noFill/>
        </p:spPr>
        <p:txBody>
          <a:bodyPr wrap="square" lIns="123718" tIns="61858" rIns="123718" bIns="61858" rtlCol="1">
            <a:spAutoFit/>
          </a:bodyPr>
          <a:lstStyle/>
          <a:p>
            <a:pPr defTabSz="1447675"/>
            <a:r>
              <a:rPr lang="en-US" sz="1200" b="1" dirty="0">
                <a:latin typeface="Times New Roman" pitchFamily="18" charset="0"/>
                <a:cs typeface="Times New Roman" pitchFamily="18" charset="0"/>
              </a:rPr>
              <a:t>Table 3.  </a:t>
            </a:r>
            <a:r>
              <a:rPr lang="en-US" sz="1200" dirty="0">
                <a:latin typeface="Times New Roman" pitchFamily="18" charset="0"/>
                <a:cs typeface="Times New Roman" pitchFamily="18" charset="0"/>
              </a:rPr>
              <a:t>Some of the  identified gamma-lines in the acquired spectra.</a:t>
            </a:r>
          </a:p>
        </p:txBody>
      </p:sp>
      <p:sp>
        <p:nvSpPr>
          <p:cNvPr id="6" name="Прямоугольник 5"/>
          <p:cNvSpPr/>
          <p:nvPr/>
        </p:nvSpPr>
        <p:spPr>
          <a:xfrm>
            <a:off x="0" y="6519446"/>
            <a:ext cx="1771639" cy="338554"/>
          </a:xfrm>
          <a:prstGeom prst="rect">
            <a:avLst/>
          </a:prstGeom>
        </p:spPr>
        <p:txBody>
          <a:bodyPr wrap="none">
            <a:spAutoFit/>
          </a:bodyPr>
          <a:lstStyle/>
          <a:p>
            <a:r>
              <a:rPr lang="en-US" sz="800" dirty="0" smtClean="0">
                <a:latin typeface="Times New Roman" pitchFamily="18" charset="0"/>
                <a:cs typeface="Times New Roman" pitchFamily="18" charset="0"/>
                <a:hlinkClick r:id="rId2"/>
              </a:rPr>
              <a:t>www.nndc.bnl.gov</a:t>
            </a:r>
            <a:endParaRPr lang="en-US" sz="800" dirty="0" smtClean="0">
              <a:latin typeface="Times New Roman" pitchFamily="18" charset="0"/>
              <a:cs typeface="Times New Roman" pitchFamily="18" charset="0"/>
            </a:endParaRPr>
          </a:p>
          <a:p>
            <a:r>
              <a:rPr lang="en-US" sz="800" dirty="0">
                <a:latin typeface="Times New Roman" panose="02020603050405020304" pitchFamily="18" charset="0"/>
                <a:cs typeface="Times New Roman" panose="02020603050405020304" pitchFamily="18" charset="0"/>
                <a:hlinkClick r:id="rId3"/>
              </a:rPr>
              <a:t>www.ndc</a:t>
            </a:r>
            <a:r>
              <a:rPr lang="ru-RU" sz="800" dirty="0">
                <a:latin typeface="Times New Roman" panose="02020603050405020304" pitchFamily="18" charset="0"/>
                <a:cs typeface="Times New Roman" panose="02020603050405020304" pitchFamily="18" charset="0"/>
                <a:hlinkClick r:id="rId3"/>
              </a:rPr>
              <a:t>.</a:t>
            </a:r>
            <a:r>
              <a:rPr lang="en-US" sz="800" dirty="0" err="1">
                <a:latin typeface="Times New Roman" panose="02020603050405020304" pitchFamily="18" charset="0"/>
                <a:cs typeface="Times New Roman" panose="02020603050405020304" pitchFamily="18" charset="0"/>
                <a:hlinkClick r:id="rId3"/>
              </a:rPr>
              <a:t>jaea</a:t>
            </a:r>
            <a:r>
              <a:rPr lang="ru-RU" sz="800" dirty="0">
                <a:latin typeface="Times New Roman" panose="02020603050405020304" pitchFamily="18" charset="0"/>
                <a:cs typeface="Times New Roman" panose="02020603050405020304" pitchFamily="18" charset="0"/>
                <a:hlinkClick r:id="rId3"/>
              </a:rPr>
              <a:t>.</a:t>
            </a:r>
            <a:r>
              <a:rPr lang="en-US" sz="800" dirty="0">
                <a:latin typeface="Times New Roman" panose="02020603050405020304" pitchFamily="18" charset="0"/>
                <a:cs typeface="Times New Roman" panose="02020603050405020304" pitchFamily="18" charset="0"/>
                <a:hlinkClick r:id="rId3"/>
              </a:rPr>
              <a:t>go</a:t>
            </a:r>
            <a:r>
              <a:rPr lang="ru-RU" sz="800" dirty="0">
                <a:latin typeface="Times New Roman" panose="02020603050405020304" pitchFamily="18" charset="0"/>
                <a:cs typeface="Times New Roman" panose="02020603050405020304" pitchFamily="18" charset="0"/>
                <a:hlinkClick r:id="rId3"/>
              </a:rPr>
              <a:t>.</a:t>
            </a:r>
            <a:r>
              <a:rPr lang="en-US" sz="800" dirty="0" err="1">
                <a:latin typeface="Times New Roman" panose="02020603050405020304" pitchFamily="18" charset="0"/>
                <a:cs typeface="Times New Roman" panose="02020603050405020304" pitchFamily="18" charset="0"/>
                <a:hlinkClick r:id="rId3"/>
              </a:rPr>
              <a:t>jp</a:t>
            </a:r>
            <a:r>
              <a:rPr lang="ru-RU" sz="800" dirty="0">
                <a:latin typeface="Times New Roman" panose="02020603050405020304" pitchFamily="18" charset="0"/>
                <a:cs typeface="Times New Roman" panose="02020603050405020304" pitchFamily="18" charset="0"/>
                <a:hlinkClick r:id="rId3"/>
              </a:rPr>
              <a:t>/</a:t>
            </a:r>
            <a:r>
              <a:rPr lang="en-US" sz="800" dirty="0" err="1">
                <a:latin typeface="Times New Roman" panose="02020603050405020304" pitchFamily="18" charset="0"/>
                <a:cs typeface="Times New Roman" panose="02020603050405020304" pitchFamily="18" charset="0"/>
                <a:hlinkClick r:id="rId3"/>
              </a:rPr>
              <a:t>jendl</a:t>
            </a:r>
            <a:r>
              <a:rPr lang="ru-RU" sz="800" dirty="0">
                <a:latin typeface="Times New Roman" panose="02020603050405020304" pitchFamily="18" charset="0"/>
                <a:cs typeface="Times New Roman" panose="02020603050405020304" pitchFamily="18" charset="0"/>
                <a:hlinkClick r:id="rId3"/>
              </a:rPr>
              <a:t>/</a:t>
            </a:r>
            <a:r>
              <a:rPr lang="en-US" sz="800" dirty="0">
                <a:latin typeface="Times New Roman" panose="02020603050405020304" pitchFamily="18" charset="0"/>
                <a:cs typeface="Times New Roman" panose="02020603050405020304" pitchFamily="18" charset="0"/>
                <a:hlinkClick r:id="rId3"/>
              </a:rPr>
              <a:t>j</a:t>
            </a:r>
            <a:r>
              <a:rPr lang="ru-RU" sz="800" dirty="0">
                <a:latin typeface="Times New Roman" panose="02020603050405020304" pitchFamily="18" charset="0"/>
                <a:cs typeface="Times New Roman" panose="02020603050405020304" pitchFamily="18" charset="0"/>
                <a:hlinkClick r:id="rId3"/>
              </a:rPr>
              <a:t>40/</a:t>
            </a:r>
            <a:r>
              <a:rPr lang="en-US" sz="800" dirty="0">
                <a:latin typeface="Times New Roman" panose="02020603050405020304" pitchFamily="18" charset="0"/>
                <a:cs typeface="Times New Roman" panose="02020603050405020304" pitchFamily="18" charset="0"/>
                <a:hlinkClick r:id="rId3"/>
              </a:rPr>
              <a:t>j</a:t>
            </a:r>
            <a:r>
              <a:rPr lang="ru-RU" sz="800" dirty="0">
                <a:latin typeface="Times New Roman" panose="02020603050405020304" pitchFamily="18" charset="0"/>
                <a:cs typeface="Times New Roman" panose="02020603050405020304" pitchFamily="18" charset="0"/>
                <a:hlinkClick r:id="rId3"/>
              </a:rPr>
              <a:t>40.</a:t>
            </a:r>
            <a:r>
              <a:rPr lang="en-US" sz="800" dirty="0" smtClean="0">
                <a:latin typeface="Times New Roman" pitchFamily="18" charset="0"/>
                <a:cs typeface="Times New Roman" pitchFamily="18" charset="0"/>
                <a:hlinkClick r:id="rId3"/>
              </a:rPr>
              <a:t>html</a:t>
            </a:r>
            <a:endParaRPr lang="ru-RU" sz="800" dirty="0"/>
          </a:p>
        </p:txBody>
      </p:sp>
    </p:spTree>
    <p:extLst>
      <p:ext uri="{BB962C8B-B14F-4D97-AF65-F5344CB8AC3E}">
        <p14:creationId xmlns:p14="http://schemas.microsoft.com/office/powerpoint/2010/main" val="42216676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251521" y="260648"/>
            <a:ext cx="8640960" cy="57606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849"/>
              </a:spcAft>
            </a:pPr>
            <a:r>
              <a:rPr lang="en-US" sz="3600" dirty="0" smtClean="0">
                <a:latin typeface="Times New Roman" pitchFamily="18" charset="0"/>
                <a:cs typeface="Times New Roman" pitchFamily="18" charset="0"/>
              </a:rPr>
              <a:t>4. Conclusions</a:t>
            </a:r>
            <a:endParaRPr lang="en-US" sz="3600" dirty="0">
              <a:latin typeface="Times New Roman" pitchFamily="18" charset="0"/>
              <a:cs typeface="Times New Roman" pitchFamily="18" charset="0"/>
            </a:endParaRPr>
          </a:p>
        </p:txBody>
      </p:sp>
      <p:sp>
        <p:nvSpPr>
          <p:cNvPr id="5" name="Заголовок 1"/>
          <p:cNvSpPr txBox="1">
            <a:spLocks/>
          </p:cNvSpPr>
          <p:nvPr/>
        </p:nvSpPr>
        <p:spPr>
          <a:xfrm>
            <a:off x="251521" y="1268760"/>
            <a:ext cx="8640960" cy="46085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246" indent="538963" algn="just">
              <a:buAutoNum type="arabicPeriod"/>
            </a:pPr>
            <a:r>
              <a:rPr lang="en-US" sz="2800" dirty="0">
                <a:latin typeface="Times New Roman" pitchFamily="18" charset="0"/>
                <a:cs typeface="Times New Roman" pitchFamily="18" charset="0"/>
              </a:rPr>
              <a:t>An experimental setup for determining the elemental composition of materials by prompt gamma-ray neutron activation analysis (PGNAA) was commissioned and tested.</a:t>
            </a:r>
          </a:p>
          <a:p>
            <a:pPr marL="2246" indent="538963" algn="just">
              <a:buAutoNum type="arabicPeriod"/>
            </a:pPr>
            <a:r>
              <a:rPr lang="en-US" sz="2800" dirty="0">
                <a:latin typeface="Times New Roman" pitchFamily="18" charset="0"/>
                <a:cs typeface="Times New Roman" pitchFamily="18" charset="0"/>
              </a:rPr>
              <a:t>The better accuracy of </a:t>
            </a:r>
            <a:r>
              <a:rPr lang="en-US" sz="2800" dirty="0" err="1">
                <a:latin typeface="Times New Roman" pitchFamily="18" charset="0"/>
                <a:cs typeface="Times New Roman" pitchFamily="18" charset="0"/>
              </a:rPr>
              <a:t>HPGe</a:t>
            </a:r>
            <a:r>
              <a:rPr lang="en-US" sz="2800" dirty="0">
                <a:latin typeface="Times New Roman" pitchFamily="18" charset="0"/>
                <a:cs typeface="Times New Roman" pitchFamily="18" charset="0"/>
              </a:rPr>
              <a:t> in detecting of elemental composition was confirmed.</a:t>
            </a:r>
            <a:endParaRPr lang="ru-RU" sz="2800" dirty="0">
              <a:latin typeface="Times New Roman" pitchFamily="18" charset="0"/>
              <a:cs typeface="Times New Roman" pitchFamily="18" charset="0"/>
            </a:endParaRPr>
          </a:p>
          <a:p>
            <a:pPr marL="2246" indent="538963" algn="just">
              <a:buAutoNum type="arabicPeriod"/>
            </a:pPr>
            <a:r>
              <a:rPr lang="en-US" sz="2800" dirty="0">
                <a:latin typeface="Times New Roman" pitchFamily="18" charset="0"/>
                <a:cs typeface="Times New Roman" pitchFamily="18" charset="0"/>
              </a:rPr>
              <a:t>The acquired spectra was processed and decoded successful.</a:t>
            </a:r>
          </a:p>
          <a:p>
            <a:pPr marL="2246" indent="538963" algn="just">
              <a:buFontTx/>
              <a:buAutoNum type="arabicPeriod"/>
            </a:pPr>
            <a:r>
              <a:rPr lang="en-US" sz="2800" dirty="0">
                <a:latin typeface="Times New Roman" pitchFamily="18" charset="0"/>
                <a:cs typeface="Times New Roman" pitchFamily="18" charset="0"/>
              </a:rPr>
              <a:t>Some preliminary results are reported</a:t>
            </a:r>
            <a:r>
              <a:rPr lang="ru-RU" sz="2800" dirty="0">
                <a:latin typeface="Times New Roman" pitchFamily="18" charset="0"/>
                <a:cs typeface="Times New Roman" pitchFamily="18" charset="0"/>
              </a:rPr>
              <a:t> </a:t>
            </a:r>
            <a:r>
              <a:rPr lang="en-US" sz="2800" dirty="0">
                <a:latin typeface="Times New Roman" pitchFamily="18" charset="0"/>
                <a:cs typeface="Times New Roman" pitchFamily="18" charset="0"/>
              </a:rPr>
              <a:t>and  further actions proposed.</a:t>
            </a:r>
          </a:p>
        </p:txBody>
      </p:sp>
      <p:sp>
        <p:nvSpPr>
          <p:cNvPr id="2" name="Номер слайда 1"/>
          <p:cNvSpPr>
            <a:spLocks noGrp="1"/>
          </p:cNvSpPr>
          <p:nvPr>
            <p:ph type="sldNum" sz="quarter" idx="12"/>
          </p:nvPr>
        </p:nvSpPr>
        <p:spPr>
          <a:xfrm>
            <a:off x="7010400" y="6492875"/>
            <a:ext cx="2133600" cy="365125"/>
          </a:xfrm>
        </p:spPr>
        <p:txBody>
          <a:bodyPr/>
          <a:lstStyle/>
          <a:p>
            <a:fld id="{B19B0651-EE4F-4900-A07F-96A6BFA9D0F0}" type="slidenum">
              <a:rPr lang="ru-RU" sz="1400" smtClean="0">
                <a:latin typeface="Times New Roman" panose="02020603050405020304" pitchFamily="18" charset="0"/>
                <a:cs typeface="Times New Roman" panose="02020603050405020304" pitchFamily="18" charset="0"/>
              </a:rPr>
              <a:t>16</a:t>
            </a:fld>
            <a:endParaRPr lang="ru-RU"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8888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251519" y="332656"/>
            <a:ext cx="8640960" cy="57606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849"/>
              </a:spcAft>
            </a:pPr>
            <a:r>
              <a:rPr lang="en-US" sz="3600" dirty="0" smtClean="0">
                <a:latin typeface="Times New Roman" pitchFamily="18" charset="0"/>
                <a:cs typeface="Times New Roman" pitchFamily="18" charset="0"/>
              </a:rPr>
              <a:t>Acknowledgement</a:t>
            </a:r>
            <a:endParaRPr lang="en-US" sz="3600" dirty="0">
              <a:latin typeface="Times New Roman" pitchFamily="18" charset="0"/>
              <a:cs typeface="Times New Roman" pitchFamily="18" charset="0"/>
            </a:endParaRPr>
          </a:p>
        </p:txBody>
      </p:sp>
      <p:sp>
        <p:nvSpPr>
          <p:cNvPr id="7" name="Заголовок 1"/>
          <p:cNvSpPr txBox="1">
            <a:spLocks/>
          </p:cNvSpPr>
          <p:nvPr/>
        </p:nvSpPr>
        <p:spPr>
          <a:xfrm>
            <a:off x="1606354" y="2132856"/>
            <a:ext cx="5976662" cy="2520280"/>
          </a:xfrm>
          <a:prstGeom prst="rect">
            <a:avLst/>
          </a:prstGeom>
        </p:spPr>
        <p:txBody>
          <a:bodyPr vert="horz" lIns="91440" tIns="45720" rIns="91440" bIns="45720" numCol="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849"/>
              </a:spcAft>
            </a:pPr>
            <a:r>
              <a:rPr lang="en-US" sz="3200" b="1" i="1" dirty="0">
                <a:latin typeface="Times New Roman" pitchFamily="18" charset="0"/>
                <a:cs typeface="Times New Roman" pitchFamily="18" charset="0"/>
              </a:rPr>
              <a:t>D</a:t>
            </a:r>
            <a:r>
              <a:rPr lang="en-US" sz="3200" b="1" i="1" dirty="0" smtClean="0">
                <a:latin typeface="Times New Roman" pitchFamily="18" charset="0"/>
                <a:cs typeface="Times New Roman" pitchFamily="18" charset="0"/>
              </a:rPr>
              <a:t>. N</a:t>
            </a:r>
            <a:r>
              <a:rPr lang="en-US" sz="3200" b="1" i="1" dirty="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Grozdanov</a:t>
            </a:r>
            <a:endParaRPr lang="en-US" sz="3200" b="1" i="1" dirty="0" smtClean="0">
              <a:latin typeface="Times New Roman" pitchFamily="18" charset="0"/>
              <a:cs typeface="Times New Roman" pitchFamily="18" charset="0"/>
            </a:endParaRPr>
          </a:p>
          <a:p>
            <a:pPr>
              <a:spcAft>
                <a:spcPts val="849"/>
              </a:spcAft>
            </a:pPr>
            <a:r>
              <a:rPr lang="en-US" sz="3200" b="1" i="1" dirty="0" smtClean="0">
                <a:latin typeface="Times New Roman" pitchFamily="18" charset="0"/>
                <a:cs typeface="Times New Roman" pitchFamily="18" charset="0"/>
              </a:rPr>
              <a:t>Yu</a:t>
            </a:r>
            <a:r>
              <a:rPr lang="en-US" sz="3200" b="1" i="1" dirty="0">
                <a:latin typeface="Times New Roman" pitchFamily="18" charset="0"/>
                <a:cs typeface="Times New Roman" pitchFamily="18" charset="0"/>
              </a:rPr>
              <a:t>. N. </a:t>
            </a:r>
            <a:r>
              <a:rPr lang="en-US" sz="3200" b="1" i="1" dirty="0" err="1" smtClean="0">
                <a:latin typeface="Times New Roman" pitchFamily="18" charset="0"/>
                <a:cs typeface="Times New Roman" pitchFamily="18" charset="0"/>
              </a:rPr>
              <a:t>Kopach</a:t>
            </a:r>
            <a:endParaRPr lang="en-US" sz="3200" b="1" i="1" dirty="0" smtClean="0">
              <a:latin typeface="Times New Roman" pitchFamily="18" charset="0"/>
              <a:cs typeface="Times New Roman" pitchFamily="18" charset="0"/>
            </a:endParaRPr>
          </a:p>
          <a:p>
            <a:pPr>
              <a:spcAft>
                <a:spcPts val="849"/>
              </a:spcAft>
            </a:pPr>
            <a:r>
              <a:rPr lang="en-US" sz="3200" b="1" i="1" dirty="0" smtClean="0">
                <a:latin typeface="Times New Roman" pitchFamily="18" charset="0"/>
                <a:cs typeface="Times New Roman" pitchFamily="18" charset="0"/>
              </a:rPr>
              <a:t>V. M</a:t>
            </a:r>
            <a:r>
              <a:rPr lang="en-US" sz="3200" b="1" i="1" dirty="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Bystritsky</a:t>
            </a:r>
            <a:endParaRPr lang="en-US" sz="3200" b="1" i="1" dirty="0" smtClean="0">
              <a:latin typeface="Times New Roman" pitchFamily="18" charset="0"/>
              <a:cs typeface="Times New Roman" pitchFamily="18" charset="0"/>
            </a:endParaRPr>
          </a:p>
          <a:p>
            <a:pPr>
              <a:spcAft>
                <a:spcPts val="849"/>
              </a:spcAft>
            </a:pPr>
            <a:r>
              <a:rPr lang="en-US" sz="3200" b="1" i="1" dirty="0" smtClean="0">
                <a:latin typeface="Times New Roman" pitchFamily="18" charset="0"/>
                <a:cs typeface="Times New Roman" pitchFamily="18" charset="0"/>
              </a:rPr>
              <a:t>S. B</a:t>
            </a:r>
            <a:r>
              <a:rPr lang="en-US" sz="3200" b="1" i="1" dirty="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Borzakov</a:t>
            </a:r>
            <a:endParaRPr lang="en-US" sz="3200" b="1" i="1" dirty="0" smtClean="0">
              <a:latin typeface="Times New Roman" pitchFamily="18" charset="0"/>
              <a:cs typeface="Times New Roman" pitchFamily="18" charset="0"/>
            </a:endParaRPr>
          </a:p>
          <a:p>
            <a:pPr>
              <a:spcAft>
                <a:spcPts val="849"/>
              </a:spcAft>
            </a:pPr>
            <a:r>
              <a:rPr lang="en-US" sz="3200" b="1" i="1" dirty="0" smtClean="0">
                <a:latin typeface="Times New Roman" pitchFamily="18" charset="0"/>
                <a:cs typeface="Times New Roman" pitchFamily="18" charset="0"/>
              </a:rPr>
              <a:t>F</a:t>
            </a:r>
            <a:r>
              <a:rPr lang="en-US" sz="3200" b="1" i="1" dirty="0">
                <a:latin typeface="Times New Roman" pitchFamily="18" charset="0"/>
                <a:cs typeface="Times New Roman" pitchFamily="18" charset="0"/>
              </a:rPr>
              <a:t>. A. </a:t>
            </a:r>
            <a:r>
              <a:rPr lang="en-US" sz="3200" b="1" i="1" dirty="0" err="1" smtClean="0">
                <a:latin typeface="Times New Roman" pitchFamily="18" charset="0"/>
                <a:cs typeface="Times New Roman" pitchFamily="18" charset="0"/>
              </a:rPr>
              <a:t>Aliyev</a:t>
            </a:r>
            <a:endParaRPr lang="en-US" sz="3200" b="1" i="1" dirty="0" smtClean="0">
              <a:latin typeface="Times New Roman" pitchFamily="18" charset="0"/>
              <a:cs typeface="Times New Roman" pitchFamily="18" charset="0"/>
            </a:endParaRPr>
          </a:p>
          <a:p>
            <a:pPr>
              <a:spcAft>
                <a:spcPts val="849"/>
              </a:spcAft>
            </a:pPr>
            <a:r>
              <a:rPr lang="en-US" sz="3200" b="1" i="1" dirty="0">
                <a:latin typeface="Times New Roman" pitchFamily="18" charset="0"/>
                <a:cs typeface="Times New Roman" pitchFamily="18" charset="0"/>
              </a:rPr>
              <a:t>N. A. </a:t>
            </a:r>
            <a:r>
              <a:rPr lang="en-US" sz="3200" b="1" i="1" dirty="0" err="1">
                <a:latin typeface="Times New Roman" pitchFamily="18" charset="0"/>
                <a:cs typeface="Times New Roman" pitchFamily="18" charset="0"/>
              </a:rPr>
              <a:t>Gundorin</a:t>
            </a:r>
            <a:endParaRPr lang="en-US" sz="3200" b="1" i="1" dirty="0">
              <a:latin typeface="Times New Roman" pitchFamily="18" charset="0"/>
              <a:cs typeface="Times New Roman" pitchFamily="18" charset="0"/>
            </a:endParaRPr>
          </a:p>
          <a:p>
            <a:pPr>
              <a:spcAft>
                <a:spcPts val="849"/>
              </a:spcAft>
            </a:pPr>
            <a:r>
              <a:rPr lang="en-US" sz="3200" b="1" i="1" dirty="0" smtClean="0">
                <a:latin typeface="Times New Roman" pitchFamily="18" charset="0"/>
                <a:cs typeface="Times New Roman" pitchFamily="18" charset="0"/>
              </a:rPr>
              <a:t>I. N</a:t>
            </a:r>
            <a:r>
              <a:rPr lang="en-US" sz="3200" b="1" i="1" dirty="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Ruskov</a:t>
            </a:r>
            <a:endParaRPr lang="en-US" sz="3200" b="1" i="1" dirty="0" smtClean="0">
              <a:latin typeface="Times New Roman" pitchFamily="18" charset="0"/>
              <a:cs typeface="Times New Roman" pitchFamily="18" charset="0"/>
            </a:endParaRPr>
          </a:p>
          <a:p>
            <a:pPr>
              <a:spcAft>
                <a:spcPts val="849"/>
              </a:spcAft>
            </a:pPr>
            <a:r>
              <a:rPr lang="en-US" sz="3200" b="1" i="1" dirty="0" smtClean="0">
                <a:latin typeface="Times New Roman" pitchFamily="18" charset="0"/>
                <a:cs typeface="Times New Roman" pitchFamily="18" charset="0"/>
              </a:rPr>
              <a:t>V. R</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Skoy</a:t>
            </a:r>
            <a:endParaRPr lang="en-US" sz="3200" b="1" i="1" dirty="0">
              <a:latin typeface="Times New Roman" pitchFamily="18" charset="0"/>
              <a:cs typeface="Times New Roman" pitchFamily="18" charset="0"/>
            </a:endParaRPr>
          </a:p>
        </p:txBody>
      </p:sp>
      <p:sp>
        <p:nvSpPr>
          <p:cNvPr id="2" name="Номер слайда 1"/>
          <p:cNvSpPr>
            <a:spLocks noGrp="1"/>
          </p:cNvSpPr>
          <p:nvPr>
            <p:ph type="sldNum" sz="quarter" idx="12"/>
          </p:nvPr>
        </p:nvSpPr>
        <p:spPr>
          <a:xfrm>
            <a:off x="7010400" y="6492875"/>
            <a:ext cx="2133600" cy="365125"/>
          </a:xfrm>
        </p:spPr>
        <p:txBody>
          <a:bodyPr/>
          <a:lstStyle/>
          <a:p>
            <a:fld id="{B19B0651-EE4F-4900-A07F-96A6BFA9D0F0}" type="slidenum">
              <a:rPr lang="ru-RU" sz="1400" smtClean="0">
                <a:latin typeface="Times New Roman" panose="02020603050405020304" pitchFamily="18" charset="0"/>
                <a:cs typeface="Times New Roman" panose="02020603050405020304" pitchFamily="18" charset="0"/>
              </a:rPr>
              <a:t>17</a:t>
            </a:fld>
            <a:endParaRPr lang="ru-RU"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89819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67544" y="332656"/>
            <a:ext cx="8229600" cy="750912"/>
          </a:xfrm>
        </p:spPr>
        <p:txBody>
          <a:bodyPr>
            <a:normAutofit fontScale="90000"/>
          </a:bodyPr>
          <a:lstStyle/>
          <a:p>
            <a:r>
              <a:rPr lang="en-US" b="1" dirty="0" smtClean="0">
                <a:ln w="18415" cmpd="sng">
                  <a:solidFill>
                    <a:schemeClr val="tx1"/>
                  </a:solidFill>
                  <a:prstDash val="solid"/>
                </a:ln>
                <a:latin typeface="Times New Roman" panose="02020603050405020304" pitchFamily="18" charset="0"/>
                <a:cs typeface="Times New Roman" panose="02020603050405020304" pitchFamily="18" charset="0"/>
              </a:rPr>
              <a:t>Presentation plan:</a:t>
            </a:r>
            <a:endParaRPr lang="ru-RU" b="1" dirty="0">
              <a:ln w="18415" cmpd="sng">
                <a:solidFill>
                  <a:schemeClr val="tx1"/>
                </a:solidFill>
                <a:prstDash val="solid"/>
              </a:ln>
              <a:latin typeface="Times New Roman" panose="02020603050405020304" pitchFamily="18" charset="0"/>
              <a:cs typeface="Times New Roman" panose="02020603050405020304" pitchFamily="18" charset="0"/>
            </a:endParaRPr>
          </a:p>
        </p:txBody>
      </p:sp>
      <p:sp>
        <p:nvSpPr>
          <p:cNvPr id="2" name="Объект 1"/>
          <p:cNvSpPr>
            <a:spLocks noGrp="1"/>
          </p:cNvSpPr>
          <p:nvPr>
            <p:ph idx="1"/>
          </p:nvPr>
        </p:nvSpPr>
        <p:spPr>
          <a:xfrm>
            <a:off x="467544" y="1412776"/>
            <a:ext cx="8229600" cy="5040560"/>
          </a:xfrm>
        </p:spPr>
        <p:txBody>
          <a:bodyPr>
            <a:noAutofit/>
          </a:bodyPr>
          <a:lstStyle/>
          <a:p>
            <a:r>
              <a:rPr lang="en-US" sz="4000" dirty="0" smtClean="0">
                <a:solidFill>
                  <a:schemeClr val="tx1"/>
                </a:solidFill>
                <a:latin typeface="Times New Roman" panose="02020603050405020304" pitchFamily="18" charset="0"/>
                <a:cs typeface="Times New Roman" panose="02020603050405020304" pitchFamily="18" charset="0"/>
              </a:rPr>
              <a:t>1. Introduction</a:t>
            </a:r>
          </a:p>
          <a:p>
            <a:endParaRPr lang="en-US" sz="4000" dirty="0">
              <a:solidFill>
                <a:schemeClr val="tx1"/>
              </a:solidFill>
              <a:latin typeface="Times New Roman" panose="02020603050405020304" pitchFamily="18" charset="0"/>
              <a:cs typeface="Times New Roman" panose="02020603050405020304" pitchFamily="18" charset="0"/>
            </a:endParaRPr>
          </a:p>
          <a:p>
            <a:r>
              <a:rPr lang="en-US" sz="4000" dirty="0" smtClean="0">
                <a:solidFill>
                  <a:schemeClr val="tx1"/>
                </a:solidFill>
                <a:latin typeface="Times New Roman" panose="02020603050405020304" pitchFamily="18" charset="0"/>
                <a:cs typeface="Times New Roman" panose="02020603050405020304" pitchFamily="18" charset="0"/>
              </a:rPr>
              <a:t>2. Experimental work</a:t>
            </a:r>
          </a:p>
          <a:p>
            <a:endParaRPr lang="en-US" sz="4000" dirty="0" smtClean="0">
              <a:solidFill>
                <a:schemeClr val="tx1"/>
              </a:solidFill>
              <a:latin typeface="Times New Roman" panose="02020603050405020304" pitchFamily="18" charset="0"/>
              <a:cs typeface="Times New Roman" panose="02020603050405020304" pitchFamily="18" charset="0"/>
            </a:endParaRPr>
          </a:p>
          <a:p>
            <a:r>
              <a:rPr lang="en-US" sz="4000" dirty="0" smtClean="0">
                <a:solidFill>
                  <a:schemeClr val="tx1"/>
                </a:solidFill>
                <a:latin typeface="Times New Roman" panose="02020603050405020304" pitchFamily="18" charset="0"/>
                <a:cs typeface="Times New Roman" panose="02020603050405020304" pitchFamily="18" charset="0"/>
              </a:rPr>
              <a:t>3. Results and discussion</a:t>
            </a:r>
          </a:p>
          <a:p>
            <a:endParaRPr lang="en-US" sz="4000" dirty="0">
              <a:solidFill>
                <a:schemeClr val="tx1"/>
              </a:solidFill>
              <a:latin typeface="Times New Roman" panose="02020603050405020304" pitchFamily="18" charset="0"/>
              <a:cs typeface="Times New Roman" panose="02020603050405020304" pitchFamily="18" charset="0"/>
            </a:endParaRPr>
          </a:p>
          <a:p>
            <a:r>
              <a:rPr lang="en-US" sz="4000" dirty="0" smtClean="0">
                <a:solidFill>
                  <a:schemeClr val="tx1"/>
                </a:solidFill>
                <a:latin typeface="Times New Roman" panose="02020603050405020304" pitchFamily="18" charset="0"/>
                <a:cs typeface="Times New Roman" panose="02020603050405020304" pitchFamily="18" charset="0"/>
              </a:rPr>
              <a:t>4. Conclusions</a:t>
            </a:r>
            <a:endParaRPr lang="ru-RU" sz="4000" dirty="0">
              <a:solidFill>
                <a:schemeClr val="tx1"/>
              </a:solidFill>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a:xfrm>
            <a:off x="7010400" y="6492875"/>
            <a:ext cx="2133600" cy="365125"/>
          </a:xfrm>
        </p:spPr>
        <p:txBody>
          <a:bodyPr/>
          <a:lstStyle/>
          <a:p>
            <a:fld id="{B19B0651-EE4F-4900-A07F-96A6BFA9D0F0}" type="slidenum">
              <a:rPr lang="ru-RU" sz="1400" smtClean="0">
                <a:latin typeface="Times New Roman" panose="02020603050405020304" pitchFamily="18" charset="0"/>
                <a:cs typeface="Times New Roman" panose="02020603050405020304" pitchFamily="18" charset="0"/>
              </a:rPr>
              <a:t>2</a:t>
            </a:fld>
            <a:endParaRPr lang="ru-RU"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66010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Constantin\Downloads\moon mining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 y="332656"/>
            <a:ext cx="9110471" cy="6075295"/>
          </a:xfrm>
          <a:prstGeom prst="rect">
            <a:avLst/>
          </a:prstGeom>
          <a:noFill/>
          <a:extLst>
            <a:ext uri="{909E8E84-426E-40DD-AFC4-6F175D3DCCD1}">
              <a14:hiddenFill xmlns:a14="http://schemas.microsoft.com/office/drawing/2010/main">
                <a:solidFill>
                  <a:srgbClr val="FFFFFF"/>
                </a:solidFill>
              </a14:hiddenFill>
            </a:ext>
          </a:extLst>
        </p:spPr>
      </p:pic>
      <p:sp>
        <p:nvSpPr>
          <p:cNvPr id="5" name="Заголовок 1"/>
          <p:cNvSpPr txBox="1">
            <a:spLocks/>
          </p:cNvSpPr>
          <p:nvPr/>
        </p:nvSpPr>
        <p:spPr>
          <a:xfrm>
            <a:off x="251520" y="476673"/>
            <a:ext cx="8640960" cy="57606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849"/>
              </a:spcAft>
            </a:pPr>
            <a:r>
              <a:rPr lang="en-US" sz="3600" dirty="0" smtClean="0">
                <a:latin typeface="Times New Roman" pitchFamily="18" charset="0"/>
                <a:cs typeface="Times New Roman" pitchFamily="18" charset="0"/>
              </a:rPr>
              <a:t>1. Introduction</a:t>
            </a:r>
            <a:endParaRPr lang="en-US" sz="3600" dirty="0">
              <a:latin typeface="Times New Roman" pitchFamily="18" charset="0"/>
              <a:cs typeface="Times New Roman" pitchFamily="18" charset="0"/>
            </a:endParaRPr>
          </a:p>
        </p:txBody>
      </p:sp>
      <p:pic>
        <p:nvPicPr>
          <p:cNvPr id="2051" name="Picture 3" descr="C:\Users\Constantin\Downloads\скачанные файлы.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4869" y="0"/>
            <a:ext cx="2534257" cy="170021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Constantin\Downloads\imag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5114925"/>
            <a:ext cx="2619375" cy="1743075"/>
          </a:xfrm>
          <a:prstGeom prst="rect">
            <a:avLst/>
          </a:prstGeom>
          <a:noFill/>
          <a:extLst>
            <a:ext uri="{909E8E84-426E-40DD-AFC4-6F175D3DCCD1}">
              <a14:hiddenFill xmlns:a14="http://schemas.microsoft.com/office/drawing/2010/main">
                <a:solidFill>
                  <a:srgbClr val="FFFFFF"/>
                </a:solidFill>
              </a14:hiddenFill>
            </a:ext>
          </a:extLst>
        </p:spPr>
      </p:pic>
      <p:sp>
        <p:nvSpPr>
          <p:cNvPr id="12" name="Заголовок 1"/>
          <p:cNvSpPr txBox="1">
            <a:spLocks/>
          </p:cNvSpPr>
          <p:nvPr/>
        </p:nvSpPr>
        <p:spPr>
          <a:xfrm>
            <a:off x="1093155" y="4538861"/>
            <a:ext cx="2232248" cy="57606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849"/>
              </a:spcAft>
            </a:pPr>
            <a:r>
              <a:rPr lang="en-US" sz="3600" dirty="0" smtClean="0">
                <a:latin typeface="Times New Roman" pitchFamily="18" charset="0"/>
                <a:cs typeface="Times New Roman" pitchFamily="18" charset="0"/>
              </a:rPr>
              <a:t>Medicine</a:t>
            </a:r>
            <a:endParaRPr lang="en-US" sz="3600" dirty="0">
              <a:latin typeface="Times New Roman" pitchFamily="18" charset="0"/>
              <a:cs typeface="Times New Roman" pitchFamily="18" charset="0"/>
            </a:endParaRPr>
          </a:p>
        </p:txBody>
      </p:sp>
      <p:pic>
        <p:nvPicPr>
          <p:cNvPr id="2053" name="Picture 5" descr="C:\Users\Constantin\Downloads\924aed904aaf0d7a5e03f28cf381bc3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520" y="1781344"/>
            <a:ext cx="2541388" cy="1700612"/>
          </a:xfrm>
          <a:prstGeom prst="rect">
            <a:avLst/>
          </a:prstGeom>
          <a:noFill/>
          <a:extLst>
            <a:ext uri="{909E8E84-426E-40DD-AFC4-6F175D3DCCD1}">
              <a14:hiddenFill xmlns:a14="http://schemas.microsoft.com/office/drawing/2010/main">
                <a:solidFill>
                  <a:srgbClr val="FFFFFF"/>
                </a:solidFill>
              </a14:hiddenFill>
            </a:ext>
          </a:extLst>
        </p:spPr>
      </p:pic>
      <p:sp>
        <p:nvSpPr>
          <p:cNvPr id="9" name="5-конечная звезда 8"/>
          <p:cNvSpPr/>
          <p:nvPr/>
        </p:nvSpPr>
        <p:spPr>
          <a:xfrm>
            <a:off x="3131840" y="2140260"/>
            <a:ext cx="2880320" cy="2864297"/>
          </a:xfrm>
          <a:prstGeom prst="star5">
            <a:avLst/>
          </a:prstGeom>
          <a:noFill/>
          <a:ln w="889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Заголовок 1"/>
          <p:cNvSpPr txBox="1">
            <a:spLocks/>
          </p:cNvSpPr>
          <p:nvPr/>
        </p:nvSpPr>
        <p:spPr>
          <a:xfrm>
            <a:off x="3455876" y="3370303"/>
            <a:ext cx="2232248" cy="57606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849"/>
              </a:spcAft>
            </a:pPr>
            <a:r>
              <a:rPr lang="en-US" sz="4800" b="1" dirty="0" smtClean="0">
                <a:latin typeface="Times New Roman" pitchFamily="18" charset="0"/>
                <a:cs typeface="Times New Roman" pitchFamily="18" charset="0"/>
              </a:rPr>
              <a:t>Mining</a:t>
            </a:r>
            <a:endParaRPr lang="en-US" sz="4800" b="1" dirty="0">
              <a:latin typeface="Times New Roman" pitchFamily="18" charset="0"/>
              <a:cs typeface="Times New Roman" pitchFamily="18" charset="0"/>
            </a:endParaRPr>
          </a:p>
        </p:txBody>
      </p:sp>
      <p:sp>
        <p:nvSpPr>
          <p:cNvPr id="15" name="Заголовок 1"/>
          <p:cNvSpPr txBox="1">
            <a:spLocks/>
          </p:cNvSpPr>
          <p:nvPr/>
        </p:nvSpPr>
        <p:spPr>
          <a:xfrm>
            <a:off x="226070" y="1206015"/>
            <a:ext cx="2592288" cy="57606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849"/>
              </a:spcAft>
            </a:pPr>
            <a:r>
              <a:rPr lang="en-US" sz="3600" dirty="0" smtClean="0">
                <a:latin typeface="Times New Roman" pitchFamily="18" charset="0"/>
                <a:cs typeface="Times New Roman" pitchFamily="18" charset="0"/>
              </a:rPr>
              <a:t>Construction</a:t>
            </a:r>
            <a:endParaRPr lang="en-US" sz="3600" dirty="0">
              <a:latin typeface="Times New Roman" pitchFamily="18" charset="0"/>
              <a:cs typeface="Times New Roman" pitchFamily="18" charset="0"/>
            </a:endParaRPr>
          </a:p>
        </p:txBody>
      </p:sp>
      <p:sp>
        <p:nvSpPr>
          <p:cNvPr id="7" name="Прямоугольник 6"/>
          <p:cNvSpPr/>
          <p:nvPr/>
        </p:nvSpPr>
        <p:spPr>
          <a:xfrm>
            <a:off x="3761518" y="1496643"/>
            <a:ext cx="1620957" cy="646331"/>
          </a:xfrm>
          <a:prstGeom prst="rect">
            <a:avLst/>
          </a:prstGeom>
        </p:spPr>
        <p:txBody>
          <a:bodyPr wrap="none">
            <a:spAutoFit/>
          </a:bodyPr>
          <a:lstStyle/>
          <a:p>
            <a:r>
              <a:rPr lang="en-US" sz="3600" dirty="0" smtClean="0">
                <a:latin typeface="Times New Roman" panose="02020603050405020304" pitchFamily="18" charset="0"/>
                <a:cs typeface="Times New Roman" panose="02020603050405020304" pitchFamily="18" charset="0"/>
              </a:rPr>
              <a:t>Jewelry</a:t>
            </a:r>
            <a:endParaRPr lang="ru-RU" sz="3600" dirty="0">
              <a:latin typeface="Times New Roman" panose="02020603050405020304" pitchFamily="18" charset="0"/>
              <a:cs typeface="Times New Roman" panose="02020603050405020304" pitchFamily="18" charset="0"/>
            </a:endParaRPr>
          </a:p>
        </p:txBody>
      </p:sp>
      <p:pic>
        <p:nvPicPr>
          <p:cNvPr id="2054" name="Picture 6" descr="C:\Users\Constantin\Downloads\NIVA-Occupational-Health-and-Safety-in-Agriculture-and-Horticulture-1024-720x477.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00970" y="1782078"/>
            <a:ext cx="2565853" cy="1699878"/>
          </a:xfrm>
          <a:prstGeom prst="rect">
            <a:avLst/>
          </a:prstGeom>
          <a:noFill/>
          <a:extLst>
            <a:ext uri="{909E8E84-426E-40DD-AFC4-6F175D3DCCD1}">
              <a14:hiddenFill xmlns:a14="http://schemas.microsoft.com/office/drawing/2010/main">
                <a:solidFill>
                  <a:srgbClr val="FFFFFF"/>
                </a:solidFill>
              </a14:hiddenFill>
            </a:ext>
          </a:extLst>
        </p:spPr>
      </p:pic>
      <p:sp>
        <p:nvSpPr>
          <p:cNvPr id="17" name="Заголовок 1"/>
          <p:cNvSpPr txBox="1">
            <a:spLocks/>
          </p:cNvSpPr>
          <p:nvPr/>
        </p:nvSpPr>
        <p:spPr>
          <a:xfrm>
            <a:off x="6287752" y="1149929"/>
            <a:ext cx="2592288" cy="57606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849"/>
              </a:spcAft>
            </a:pPr>
            <a:r>
              <a:rPr lang="en-US" sz="3600" dirty="0" smtClean="0">
                <a:latin typeface="Times New Roman" pitchFamily="18" charset="0"/>
                <a:cs typeface="Times New Roman" pitchFamily="18" charset="0"/>
              </a:rPr>
              <a:t>Agriculture</a:t>
            </a:r>
            <a:endParaRPr lang="en-US" sz="3600" dirty="0">
              <a:latin typeface="Times New Roman" pitchFamily="18" charset="0"/>
              <a:cs typeface="Times New Roman" pitchFamily="18" charset="0"/>
            </a:endParaRPr>
          </a:p>
        </p:txBody>
      </p:sp>
      <p:pic>
        <p:nvPicPr>
          <p:cNvPr id="2055" name="Picture 7" descr="C:\Users\Constantin\Downloads\complexanima.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665446" y="5136523"/>
            <a:ext cx="2541388" cy="1699878"/>
          </a:xfrm>
          <a:prstGeom prst="rect">
            <a:avLst/>
          </a:prstGeom>
          <a:noFill/>
          <a:extLst>
            <a:ext uri="{909E8E84-426E-40DD-AFC4-6F175D3DCCD1}">
              <a14:hiddenFill xmlns:a14="http://schemas.microsoft.com/office/drawing/2010/main">
                <a:solidFill>
                  <a:srgbClr val="FFFFFF"/>
                </a:solidFill>
              </a14:hiddenFill>
            </a:ext>
          </a:extLst>
        </p:spPr>
      </p:pic>
      <p:sp>
        <p:nvSpPr>
          <p:cNvPr id="19" name="Заголовок 1"/>
          <p:cNvSpPr txBox="1">
            <a:spLocks/>
          </p:cNvSpPr>
          <p:nvPr/>
        </p:nvSpPr>
        <p:spPr>
          <a:xfrm>
            <a:off x="5820016" y="4538862"/>
            <a:ext cx="2232248" cy="57606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849"/>
              </a:spcAft>
            </a:pPr>
            <a:r>
              <a:rPr lang="en-US" sz="3600" dirty="0" smtClean="0">
                <a:latin typeface="Times New Roman" pitchFamily="18" charset="0"/>
                <a:cs typeface="Times New Roman" pitchFamily="18" charset="0"/>
              </a:rPr>
              <a:t>Synthesis</a:t>
            </a:r>
            <a:endParaRPr lang="en-US" sz="3600" dirty="0">
              <a:latin typeface="Times New Roman" pitchFamily="18" charset="0"/>
              <a:cs typeface="Times New Roman" pitchFamily="18" charset="0"/>
            </a:endParaRPr>
          </a:p>
        </p:txBody>
      </p:sp>
      <p:sp>
        <p:nvSpPr>
          <p:cNvPr id="2" name="Номер слайда 1"/>
          <p:cNvSpPr>
            <a:spLocks noGrp="1"/>
          </p:cNvSpPr>
          <p:nvPr>
            <p:ph type="sldNum" sz="quarter" idx="12"/>
          </p:nvPr>
        </p:nvSpPr>
        <p:spPr>
          <a:xfrm>
            <a:off x="7010400" y="6492875"/>
            <a:ext cx="2133600" cy="365125"/>
          </a:xfrm>
        </p:spPr>
        <p:txBody>
          <a:bodyPr/>
          <a:lstStyle/>
          <a:p>
            <a:fld id="{B19B0651-EE4F-4900-A07F-96A6BFA9D0F0}" type="slidenum">
              <a:rPr lang="ru-RU" sz="1400" smtClean="0">
                <a:latin typeface="Times New Roman" panose="02020603050405020304" pitchFamily="18" charset="0"/>
                <a:cs typeface="Times New Roman" panose="02020603050405020304" pitchFamily="18" charset="0"/>
              </a:rPr>
              <a:t>3</a:t>
            </a:fld>
            <a:endParaRPr lang="ru-RU"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64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fade">
                                      <p:cBhvr>
                                        <p:cTn id="13" dur="3000"/>
                                        <p:tgtEl>
                                          <p:spTgt spid="2050"/>
                                        </p:tgtEl>
                                      </p:cBhvr>
                                    </p:animEffect>
                                  </p:childTnLst>
                                </p:cTn>
                              </p:par>
                            </p:childTnLst>
                          </p:cTn>
                        </p:par>
                        <p:par>
                          <p:cTn id="14" fill="hold">
                            <p:stCondLst>
                              <p:cond delay="4000"/>
                            </p:stCondLst>
                            <p:childTnLst>
                              <p:par>
                                <p:cTn id="15" presetID="53" presetClass="exit" presetSubtype="32" fill="hold" nodeType="afterEffect">
                                  <p:stCondLst>
                                    <p:cond delay="1500"/>
                                  </p:stCondLst>
                                  <p:childTnLst>
                                    <p:anim calcmode="lin" valueType="num">
                                      <p:cBhvr>
                                        <p:cTn id="16" dur="1000"/>
                                        <p:tgtEl>
                                          <p:spTgt spid="2050"/>
                                        </p:tgtEl>
                                        <p:attrNameLst>
                                          <p:attrName>ppt_w</p:attrName>
                                        </p:attrNameLst>
                                      </p:cBhvr>
                                      <p:tavLst>
                                        <p:tav tm="0">
                                          <p:val>
                                            <p:strVal val="ppt_w"/>
                                          </p:val>
                                        </p:tav>
                                        <p:tav tm="100000">
                                          <p:val>
                                            <p:fltVal val="0"/>
                                          </p:val>
                                        </p:tav>
                                      </p:tavLst>
                                    </p:anim>
                                    <p:anim calcmode="lin" valueType="num">
                                      <p:cBhvr>
                                        <p:cTn id="17" dur="1000"/>
                                        <p:tgtEl>
                                          <p:spTgt spid="2050"/>
                                        </p:tgtEl>
                                        <p:attrNameLst>
                                          <p:attrName>ppt_h</p:attrName>
                                        </p:attrNameLst>
                                      </p:cBhvr>
                                      <p:tavLst>
                                        <p:tav tm="0">
                                          <p:val>
                                            <p:strVal val="ppt_h"/>
                                          </p:val>
                                        </p:tav>
                                        <p:tav tm="100000">
                                          <p:val>
                                            <p:fltVal val="0"/>
                                          </p:val>
                                        </p:tav>
                                      </p:tavLst>
                                    </p:anim>
                                    <p:animEffect transition="out" filter="fade">
                                      <p:cBhvr>
                                        <p:cTn id="18" dur="1000"/>
                                        <p:tgtEl>
                                          <p:spTgt spid="2050"/>
                                        </p:tgtEl>
                                      </p:cBhvr>
                                    </p:animEffect>
                                    <p:set>
                                      <p:cBhvr>
                                        <p:cTn id="19" dur="1" fill="hold">
                                          <p:stCondLst>
                                            <p:cond delay="999"/>
                                          </p:stCondLst>
                                        </p:cTn>
                                        <p:tgtEl>
                                          <p:spTgt spid="2050"/>
                                        </p:tgtEl>
                                        <p:attrNameLst>
                                          <p:attrName>style.visibility</p:attrName>
                                        </p:attrNameLst>
                                      </p:cBhvr>
                                      <p:to>
                                        <p:strVal val="hidden"/>
                                      </p:to>
                                    </p:set>
                                  </p:childTnLst>
                                </p:cTn>
                              </p:par>
                              <p:par>
                                <p:cTn id="20" presetID="42" presetClass="exit" presetSubtype="0" fill="hold" grpId="0" nodeType="withEffect">
                                  <p:stCondLst>
                                    <p:cond delay="0"/>
                                  </p:stCondLst>
                                  <p:childTnLst>
                                    <p:animEffect transition="out" filter="fade">
                                      <p:cBhvr>
                                        <p:cTn id="21" dur="500"/>
                                        <p:tgtEl>
                                          <p:spTgt spid="5"/>
                                        </p:tgtEl>
                                      </p:cBhvr>
                                    </p:animEffect>
                                    <p:anim calcmode="lin" valueType="num">
                                      <p:cBhvr>
                                        <p:cTn id="22" dur="500"/>
                                        <p:tgtEl>
                                          <p:spTgt spid="5"/>
                                        </p:tgtEl>
                                        <p:attrNameLst>
                                          <p:attrName>ppt_x</p:attrName>
                                        </p:attrNameLst>
                                      </p:cBhvr>
                                      <p:tavLst>
                                        <p:tav tm="0">
                                          <p:val>
                                            <p:strVal val="ppt_x"/>
                                          </p:val>
                                        </p:tav>
                                        <p:tav tm="100000">
                                          <p:val>
                                            <p:strVal val="ppt_x"/>
                                          </p:val>
                                        </p:tav>
                                      </p:tavLst>
                                    </p:anim>
                                    <p:anim calcmode="lin" valueType="num">
                                      <p:cBhvr>
                                        <p:cTn id="23" dur="500"/>
                                        <p:tgtEl>
                                          <p:spTgt spid="5"/>
                                        </p:tgtEl>
                                        <p:attrNameLst>
                                          <p:attrName>ppt_y</p:attrName>
                                        </p:attrNameLst>
                                      </p:cBhvr>
                                      <p:tavLst>
                                        <p:tav tm="0">
                                          <p:val>
                                            <p:strVal val="ppt_y"/>
                                          </p:val>
                                        </p:tav>
                                        <p:tav tm="100000">
                                          <p:val>
                                            <p:strVal val="ppt_y+.1"/>
                                          </p:val>
                                        </p:tav>
                                      </p:tavLst>
                                    </p:anim>
                                    <p:set>
                                      <p:cBhvr>
                                        <p:cTn id="24" dur="1" fill="hold">
                                          <p:stCondLst>
                                            <p:cond delay="499"/>
                                          </p:stCondLst>
                                        </p:cTn>
                                        <p:tgtEl>
                                          <p:spTgt spid="5"/>
                                        </p:tgtEl>
                                        <p:attrNameLst>
                                          <p:attrName>style.visibility</p:attrName>
                                        </p:attrNameLst>
                                      </p:cBhvr>
                                      <p:to>
                                        <p:strVal val="hidden"/>
                                      </p:to>
                                    </p:set>
                                  </p:childTnLst>
                                </p:cTn>
                              </p:par>
                            </p:childTnLst>
                          </p:cTn>
                        </p:par>
                        <p:par>
                          <p:cTn id="25" fill="hold">
                            <p:stCondLst>
                              <p:cond delay="6500"/>
                            </p:stCondLst>
                            <p:childTnLst>
                              <p:par>
                                <p:cTn id="26" presetID="31" presetClass="entr" presetSubtype="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1000" fill="hold"/>
                                        <p:tgtEl>
                                          <p:spTgt spid="9"/>
                                        </p:tgtEl>
                                        <p:attrNameLst>
                                          <p:attrName>ppt_w</p:attrName>
                                        </p:attrNameLst>
                                      </p:cBhvr>
                                      <p:tavLst>
                                        <p:tav tm="0">
                                          <p:val>
                                            <p:fltVal val="0"/>
                                          </p:val>
                                        </p:tav>
                                        <p:tav tm="100000">
                                          <p:val>
                                            <p:strVal val="#ppt_w"/>
                                          </p:val>
                                        </p:tav>
                                      </p:tavLst>
                                    </p:anim>
                                    <p:anim calcmode="lin" valueType="num">
                                      <p:cBhvr>
                                        <p:cTn id="29" dur="1000" fill="hold"/>
                                        <p:tgtEl>
                                          <p:spTgt spid="9"/>
                                        </p:tgtEl>
                                        <p:attrNameLst>
                                          <p:attrName>ppt_h</p:attrName>
                                        </p:attrNameLst>
                                      </p:cBhvr>
                                      <p:tavLst>
                                        <p:tav tm="0">
                                          <p:val>
                                            <p:fltVal val="0"/>
                                          </p:val>
                                        </p:tav>
                                        <p:tav tm="100000">
                                          <p:val>
                                            <p:strVal val="#ppt_h"/>
                                          </p:val>
                                        </p:tav>
                                      </p:tavLst>
                                    </p:anim>
                                    <p:anim calcmode="lin" valueType="num">
                                      <p:cBhvr>
                                        <p:cTn id="30" dur="1000" fill="hold"/>
                                        <p:tgtEl>
                                          <p:spTgt spid="9"/>
                                        </p:tgtEl>
                                        <p:attrNameLst>
                                          <p:attrName>style.rotation</p:attrName>
                                        </p:attrNameLst>
                                      </p:cBhvr>
                                      <p:tavLst>
                                        <p:tav tm="0">
                                          <p:val>
                                            <p:fltVal val="90"/>
                                          </p:val>
                                        </p:tav>
                                        <p:tav tm="100000">
                                          <p:val>
                                            <p:fltVal val="0"/>
                                          </p:val>
                                        </p:tav>
                                      </p:tavLst>
                                    </p:anim>
                                    <p:animEffect transition="in" filter="fade">
                                      <p:cBhvr>
                                        <p:cTn id="31" dur="1000"/>
                                        <p:tgtEl>
                                          <p:spTgt spid="9"/>
                                        </p:tgtEl>
                                      </p:cBhvr>
                                    </p:animEffect>
                                  </p:childTnLst>
                                </p:cTn>
                              </p:par>
                            </p:childTnLst>
                          </p:cTn>
                        </p:par>
                        <p:par>
                          <p:cTn id="32" fill="hold">
                            <p:stCondLst>
                              <p:cond delay="7500"/>
                            </p:stCondLst>
                            <p:childTnLst>
                              <p:par>
                                <p:cTn id="33" presetID="21" presetClass="entr" presetSubtype="1" fill="hold" nodeType="afterEffect">
                                  <p:stCondLst>
                                    <p:cond delay="0"/>
                                  </p:stCondLst>
                                  <p:childTnLst>
                                    <p:set>
                                      <p:cBhvr>
                                        <p:cTn id="34" dur="1" fill="hold">
                                          <p:stCondLst>
                                            <p:cond delay="0"/>
                                          </p:stCondLst>
                                        </p:cTn>
                                        <p:tgtEl>
                                          <p:spTgt spid="2053"/>
                                        </p:tgtEl>
                                        <p:attrNameLst>
                                          <p:attrName>style.visibility</p:attrName>
                                        </p:attrNameLst>
                                      </p:cBhvr>
                                      <p:to>
                                        <p:strVal val="visible"/>
                                      </p:to>
                                    </p:set>
                                    <p:animEffect transition="in" filter="wheel(1)">
                                      <p:cBhvr>
                                        <p:cTn id="35" dur="2000"/>
                                        <p:tgtEl>
                                          <p:spTgt spid="2053"/>
                                        </p:tgtEl>
                                      </p:cBhvr>
                                    </p:animEffect>
                                  </p:childTnLst>
                                </p:cTn>
                              </p:par>
                              <p:par>
                                <p:cTn id="36" presetID="21" presetClass="entr" presetSubtype="1"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heel(1)">
                                      <p:cBhvr>
                                        <p:cTn id="38" dur="2000"/>
                                        <p:tgtEl>
                                          <p:spTgt spid="15"/>
                                        </p:tgtEl>
                                      </p:cBhvr>
                                    </p:animEffect>
                                  </p:childTnLst>
                                </p:cTn>
                              </p:par>
                              <p:par>
                                <p:cTn id="39" presetID="21" presetClass="entr" presetSubtype="1"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heel(1)">
                                      <p:cBhvr>
                                        <p:cTn id="41" dur="2000"/>
                                        <p:tgtEl>
                                          <p:spTgt spid="17"/>
                                        </p:tgtEl>
                                      </p:cBhvr>
                                    </p:animEffect>
                                  </p:childTnLst>
                                </p:cTn>
                              </p:par>
                              <p:par>
                                <p:cTn id="42" presetID="21" presetClass="entr" presetSubtype="1" fill="hold" nodeType="withEffect">
                                  <p:stCondLst>
                                    <p:cond delay="0"/>
                                  </p:stCondLst>
                                  <p:childTnLst>
                                    <p:set>
                                      <p:cBhvr>
                                        <p:cTn id="43" dur="1" fill="hold">
                                          <p:stCondLst>
                                            <p:cond delay="0"/>
                                          </p:stCondLst>
                                        </p:cTn>
                                        <p:tgtEl>
                                          <p:spTgt spid="2051"/>
                                        </p:tgtEl>
                                        <p:attrNameLst>
                                          <p:attrName>style.visibility</p:attrName>
                                        </p:attrNameLst>
                                      </p:cBhvr>
                                      <p:to>
                                        <p:strVal val="visible"/>
                                      </p:to>
                                    </p:set>
                                    <p:animEffect transition="in" filter="wheel(1)">
                                      <p:cBhvr>
                                        <p:cTn id="44" dur="2000"/>
                                        <p:tgtEl>
                                          <p:spTgt spid="2051"/>
                                        </p:tgtEl>
                                      </p:cBhvr>
                                    </p:animEffect>
                                  </p:childTnLst>
                                </p:cTn>
                              </p:par>
                              <p:par>
                                <p:cTn id="45" presetID="21" presetClass="entr" presetSubtype="1"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heel(1)">
                                      <p:cBhvr>
                                        <p:cTn id="47" dur="2000"/>
                                        <p:tgtEl>
                                          <p:spTgt spid="7"/>
                                        </p:tgtEl>
                                      </p:cBhvr>
                                    </p:animEffect>
                                  </p:childTnLst>
                                </p:cTn>
                              </p:par>
                              <p:par>
                                <p:cTn id="48" presetID="21" presetClass="entr" presetSubtype="1" fill="hold" nodeType="withEffect">
                                  <p:stCondLst>
                                    <p:cond delay="0"/>
                                  </p:stCondLst>
                                  <p:childTnLst>
                                    <p:set>
                                      <p:cBhvr>
                                        <p:cTn id="49" dur="1" fill="hold">
                                          <p:stCondLst>
                                            <p:cond delay="0"/>
                                          </p:stCondLst>
                                        </p:cTn>
                                        <p:tgtEl>
                                          <p:spTgt spid="2054"/>
                                        </p:tgtEl>
                                        <p:attrNameLst>
                                          <p:attrName>style.visibility</p:attrName>
                                        </p:attrNameLst>
                                      </p:cBhvr>
                                      <p:to>
                                        <p:strVal val="visible"/>
                                      </p:to>
                                    </p:set>
                                    <p:animEffect transition="in" filter="wheel(1)">
                                      <p:cBhvr>
                                        <p:cTn id="50" dur="2000"/>
                                        <p:tgtEl>
                                          <p:spTgt spid="2054"/>
                                        </p:tgtEl>
                                      </p:cBhvr>
                                    </p:animEffect>
                                  </p:childTnLst>
                                </p:cTn>
                              </p:par>
                              <p:par>
                                <p:cTn id="51" presetID="21" presetClass="entr" presetSubtype="1"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wheel(1)">
                                      <p:cBhvr>
                                        <p:cTn id="53" dur="2000"/>
                                        <p:tgtEl>
                                          <p:spTgt spid="19"/>
                                        </p:tgtEl>
                                      </p:cBhvr>
                                    </p:animEffect>
                                  </p:childTnLst>
                                </p:cTn>
                              </p:par>
                              <p:par>
                                <p:cTn id="54" presetID="21" presetClass="entr" presetSubtype="1" fill="hold" nodeType="withEffect">
                                  <p:stCondLst>
                                    <p:cond delay="0"/>
                                  </p:stCondLst>
                                  <p:childTnLst>
                                    <p:set>
                                      <p:cBhvr>
                                        <p:cTn id="55" dur="1" fill="hold">
                                          <p:stCondLst>
                                            <p:cond delay="0"/>
                                          </p:stCondLst>
                                        </p:cTn>
                                        <p:tgtEl>
                                          <p:spTgt spid="2055"/>
                                        </p:tgtEl>
                                        <p:attrNameLst>
                                          <p:attrName>style.visibility</p:attrName>
                                        </p:attrNameLst>
                                      </p:cBhvr>
                                      <p:to>
                                        <p:strVal val="visible"/>
                                      </p:to>
                                    </p:set>
                                    <p:animEffect transition="in" filter="wheel(1)">
                                      <p:cBhvr>
                                        <p:cTn id="56" dur="2000"/>
                                        <p:tgtEl>
                                          <p:spTgt spid="2055"/>
                                        </p:tgtEl>
                                      </p:cBhvr>
                                    </p:animEffect>
                                  </p:childTnLst>
                                </p:cTn>
                              </p:par>
                              <p:par>
                                <p:cTn id="57" presetID="21" presetClass="entr" presetSubtype="1"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wheel(1)">
                                      <p:cBhvr>
                                        <p:cTn id="59" dur="2000"/>
                                        <p:tgtEl>
                                          <p:spTgt spid="12"/>
                                        </p:tgtEl>
                                      </p:cBhvr>
                                    </p:animEffect>
                                  </p:childTnLst>
                                </p:cTn>
                              </p:par>
                              <p:par>
                                <p:cTn id="60" presetID="21" presetClass="entr" presetSubtype="1" fill="hold" nodeType="withEffect">
                                  <p:stCondLst>
                                    <p:cond delay="0"/>
                                  </p:stCondLst>
                                  <p:childTnLst>
                                    <p:set>
                                      <p:cBhvr>
                                        <p:cTn id="61" dur="1" fill="hold">
                                          <p:stCondLst>
                                            <p:cond delay="0"/>
                                          </p:stCondLst>
                                        </p:cTn>
                                        <p:tgtEl>
                                          <p:spTgt spid="2052"/>
                                        </p:tgtEl>
                                        <p:attrNameLst>
                                          <p:attrName>style.visibility</p:attrName>
                                        </p:attrNameLst>
                                      </p:cBhvr>
                                      <p:to>
                                        <p:strVal val="visible"/>
                                      </p:to>
                                    </p:set>
                                    <p:animEffect transition="in" filter="wheel(1)">
                                      <p:cBhvr>
                                        <p:cTn id="62" dur="2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9" grpId="0" animBg="1"/>
      <p:bldP spid="8" grpId="0"/>
      <p:bldP spid="15" grpId="0"/>
      <p:bldP spid="7" grpId="0"/>
      <p:bldP spid="17"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Constantin\Downloads\image0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68760"/>
            <a:ext cx="9144000" cy="3958618"/>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1"/>
          <p:cNvSpPr txBox="1">
            <a:spLocks/>
          </p:cNvSpPr>
          <p:nvPr/>
        </p:nvSpPr>
        <p:spPr>
          <a:xfrm>
            <a:off x="251520" y="332656"/>
            <a:ext cx="8640960" cy="30963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indent="756794" algn="just"/>
            <a:r>
              <a:rPr lang="en-US" sz="2000" dirty="0">
                <a:latin typeface="Times New Roman" pitchFamily="18" charset="0"/>
                <a:cs typeface="Times New Roman" pitchFamily="18" charset="0"/>
              </a:rPr>
              <a:t>Our dashingly developing society needs more and bigger quantities of different materials for self-evolving. This type of requirements displays a lot of sectors of human activities, starting with food processing and ending with our brain evolution. Among these branches is placed the mining industry.</a:t>
            </a:r>
          </a:p>
          <a:p>
            <a:pPr indent="756794" algn="just"/>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neutron physics has large achievements in the elemental content determination area. An excellent example is the neutron activation analysis. The activation with thermal neutrons is too slow method for mining. That is why the solution is to use fast neutrons for prompt gamma neutron activation analysis (PGNAA</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pic>
        <p:nvPicPr>
          <p:cNvPr id="3077" name="Picture 5" descr="C:\Users\Constantin\Downloads\mining1_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365612"/>
            <a:ext cx="4770336" cy="334837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Constantin\Downloads\longwall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365612"/>
            <a:ext cx="4464496" cy="3348373"/>
          </a:xfrm>
          <a:prstGeom prst="rect">
            <a:avLst/>
          </a:prstGeom>
          <a:noFill/>
          <a:extLst>
            <a:ext uri="{909E8E84-426E-40DD-AFC4-6F175D3DCCD1}">
              <a14:hiddenFill xmlns:a14="http://schemas.microsoft.com/office/drawing/2010/main">
                <a:solidFill>
                  <a:srgbClr val="FFFFFF"/>
                </a:solidFill>
              </a14:hiddenFill>
            </a:ext>
          </a:extLst>
        </p:spPr>
      </p:pic>
      <p:sp>
        <p:nvSpPr>
          <p:cNvPr id="2" name="Номер слайда 1"/>
          <p:cNvSpPr>
            <a:spLocks noGrp="1"/>
          </p:cNvSpPr>
          <p:nvPr>
            <p:ph type="sldNum" sz="quarter" idx="12"/>
          </p:nvPr>
        </p:nvSpPr>
        <p:spPr>
          <a:xfrm>
            <a:off x="7010400" y="6492875"/>
            <a:ext cx="2133600" cy="365125"/>
          </a:xfrm>
        </p:spPr>
        <p:txBody>
          <a:bodyPr/>
          <a:lstStyle/>
          <a:p>
            <a:fld id="{B19B0651-EE4F-4900-A07F-96A6BFA9D0F0}" type="slidenum">
              <a:rPr lang="ru-RU" sz="1400" smtClean="0">
                <a:latin typeface="Times New Roman" panose="02020603050405020304" pitchFamily="18" charset="0"/>
                <a:cs typeface="Times New Roman" panose="02020603050405020304" pitchFamily="18" charset="0"/>
              </a:rPr>
              <a:t>4</a:t>
            </a:fld>
            <a:endParaRPr lang="ru-RU"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3497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1000"/>
                                        <p:tgtEl>
                                          <p:spTgt spid="3075"/>
                                        </p:tgtEl>
                                      </p:cBhvr>
                                    </p:animEffect>
                                    <p:anim calcmode="lin" valueType="num">
                                      <p:cBhvr>
                                        <p:cTn id="8" dur="1000" fill="hold"/>
                                        <p:tgtEl>
                                          <p:spTgt spid="3075"/>
                                        </p:tgtEl>
                                        <p:attrNameLst>
                                          <p:attrName>ppt_x</p:attrName>
                                        </p:attrNameLst>
                                      </p:cBhvr>
                                      <p:tavLst>
                                        <p:tav tm="0">
                                          <p:val>
                                            <p:strVal val="#ppt_x"/>
                                          </p:val>
                                        </p:tav>
                                        <p:tav tm="100000">
                                          <p:val>
                                            <p:strVal val="#ppt_x"/>
                                          </p:val>
                                        </p:tav>
                                      </p:tavLst>
                                    </p:anim>
                                    <p:anim calcmode="lin" valueType="num">
                                      <p:cBhvr>
                                        <p:cTn id="9" dur="1000" fill="hold"/>
                                        <p:tgtEl>
                                          <p:spTgt spid="307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xit" presetSubtype="0" fill="hold" nodeType="afterEffect">
                                  <p:stCondLst>
                                    <p:cond delay="2000"/>
                                  </p:stCondLst>
                                  <p:childTnLst>
                                    <p:animEffect transition="out" filter="fade">
                                      <p:cBhvr>
                                        <p:cTn id="12" dur="2000"/>
                                        <p:tgtEl>
                                          <p:spTgt spid="3075"/>
                                        </p:tgtEl>
                                      </p:cBhvr>
                                    </p:animEffect>
                                    <p:anim calcmode="lin" valueType="num">
                                      <p:cBhvr>
                                        <p:cTn id="13" dur="2000"/>
                                        <p:tgtEl>
                                          <p:spTgt spid="3075"/>
                                        </p:tgtEl>
                                        <p:attrNameLst>
                                          <p:attrName>ppt_x</p:attrName>
                                        </p:attrNameLst>
                                      </p:cBhvr>
                                      <p:tavLst>
                                        <p:tav tm="0">
                                          <p:val>
                                            <p:strVal val="ppt_x"/>
                                          </p:val>
                                        </p:tav>
                                        <p:tav tm="100000">
                                          <p:val>
                                            <p:strVal val="ppt_x"/>
                                          </p:val>
                                        </p:tav>
                                      </p:tavLst>
                                    </p:anim>
                                    <p:anim calcmode="lin" valueType="num">
                                      <p:cBhvr>
                                        <p:cTn id="14" dur="2000"/>
                                        <p:tgtEl>
                                          <p:spTgt spid="3075"/>
                                        </p:tgtEl>
                                        <p:attrNameLst>
                                          <p:attrName>ppt_y</p:attrName>
                                        </p:attrNameLst>
                                      </p:cBhvr>
                                      <p:tavLst>
                                        <p:tav tm="0">
                                          <p:val>
                                            <p:strVal val="ppt_y"/>
                                          </p:val>
                                        </p:tav>
                                        <p:tav tm="100000">
                                          <p:val>
                                            <p:strVal val="ppt_y+.1"/>
                                          </p:val>
                                        </p:tav>
                                      </p:tavLst>
                                    </p:anim>
                                    <p:set>
                                      <p:cBhvr>
                                        <p:cTn id="15" dur="1" fill="hold">
                                          <p:stCondLst>
                                            <p:cond delay="1999"/>
                                          </p:stCondLst>
                                        </p:cTn>
                                        <p:tgtEl>
                                          <p:spTgt spid="3075"/>
                                        </p:tgtEl>
                                        <p:attrNameLst>
                                          <p:attrName>style.visibility</p:attrName>
                                        </p:attrNameLst>
                                      </p:cBhvr>
                                      <p:to>
                                        <p:strVal val="hidden"/>
                                      </p:to>
                                    </p:set>
                                  </p:childTnLst>
                                </p:cTn>
                              </p:par>
                            </p:childTnLst>
                          </p:cTn>
                        </p:par>
                        <p:par>
                          <p:cTn id="16" fill="hold">
                            <p:stCondLst>
                              <p:cond delay="5000"/>
                            </p:stCondLst>
                            <p:childTnLst>
                              <p:par>
                                <p:cTn id="17" presetID="53" presetClass="entr" presetSubtype="16"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par>
                          <p:cTn id="22" fill="hold">
                            <p:stCondLst>
                              <p:cond delay="5500"/>
                            </p:stCondLst>
                            <p:childTnLst>
                              <p:par>
                                <p:cTn id="23" presetID="22" presetClass="entr" presetSubtype="4" fill="hold" nodeType="afterEffect">
                                  <p:stCondLst>
                                    <p:cond delay="0"/>
                                  </p:stCondLst>
                                  <p:childTnLst>
                                    <p:set>
                                      <p:cBhvr>
                                        <p:cTn id="24" dur="1" fill="hold">
                                          <p:stCondLst>
                                            <p:cond delay="0"/>
                                          </p:stCondLst>
                                        </p:cTn>
                                        <p:tgtEl>
                                          <p:spTgt spid="3076"/>
                                        </p:tgtEl>
                                        <p:attrNameLst>
                                          <p:attrName>style.visibility</p:attrName>
                                        </p:attrNameLst>
                                      </p:cBhvr>
                                      <p:to>
                                        <p:strVal val="visible"/>
                                      </p:to>
                                    </p:set>
                                    <p:animEffect transition="in" filter="wipe(down)">
                                      <p:cBhvr>
                                        <p:cTn id="25" dur="500"/>
                                        <p:tgtEl>
                                          <p:spTgt spid="3076"/>
                                        </p:tgtEl>
                                      </p:cBhvr>
                                    </p:animEffect>
                                  </p:childTnLst>
                                </p:cTn>
                              </p:par>
                              <p:par>
                                <p:cTn id="26" presetID="22" presetClass="entr" presetSubtype="4" fill="hold" nodeType="withEffect">
                                  <p:stCondLst>
                                    <p:cond delay="0"/>
                                  </p:stCondLst>
                                  <p:childTnLst>
                                    <p:set>
                                      <p:cBhvr>
                                        <p:cTn id="27" dur="1" fill="hold">
                                          <p:stCondLst>
                                            <p:cond delay="0"/>
                                          </p:stCondLst>
                                        </p:cTn>
                                        <p:tgtEl>
                                          <p:spTgt spid="3077"/>
                                        </p:tgtEl>
                                        <p:attrNameLst>
                                          <p:attrName>style.visibility</p:attrName>
                                        </p:attrNameLst>
                                      </p:cBhvr>
                                      <p:to>
                                        <p:strVal val="visible"/>
                                      </p:to>
                                    </p:set>
                                    <p:animEffect transition="in" filter="wipe(down)">
                                      <p:cBhvr>
                                        <p:cTn id="28"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251521" y="260648"/>
            <a:ext cx="8640960" cy="57606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849"/>
              </a:spcAft>
            </a:pPr>
            <a:r>
              <a:rPr lang="ru-RU" sz="3600" dirty="0">
                <a:latin typeface="Times New Roman" pitchFamily="18" charset="0"/>
                <a:cs typeface="Times New Roman" pitchFamily="18" charset="0"/>
              </a:rPr>
              <a:t>2</a:t>
            </a:r>
            <a:r>
              <a:rPr lang="en-US" sz="3600" dirty="0" smtClean="0">
                <a:latin typeface="Times New Roman" pitchFamily="18" charset="0"/>
                <a:cs typeface="Times New Roman" pitchFamily="18" charset="0"/>
              </a:rPr>
              <a:t>. Experimental work</a:t>
            </a:r>
            <a:endParaRPr lang="en-US" sz="3600" dirty="0">
              <a:latin typeface="Times New Roman" pitchFamily="18" charset="0"/>
              <a:cs typeface="Times New Roman" pitchFamily="18" charset="0"/>
            </a:endParaRPr>
          </a:p>
        </p:txBody>
      </p:sp>
      <p:pic>
        <p:nvPicPr>
          <p:cNvPr id="4098" name="Picture 2" descr="C:\Users\Constantin\Downloads\carregando_pedr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9353" y="1052736"/>
            <a:ext cx="4685296" cy="5573036"/>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51521" y="836711"/>
            <a:ext cx="8640960" cy="1477328"/>
          </a:xfrm>
          <a:prstGeom prst="rect">
            <a:avLst/>
          </a:prstGeom>
        </p:spPr>
        <p:txBody>
          <a:bodyPr wrap="square">
            <a:spAutoFit/>
          </a:bodyPr>
          <a:lstStyle/>
          <a:p>
            <a:pPr indent="756794" algn="just" defTabSz="1447675"/>
            <a:r>
              <a:rPr lang="en-US" dirty="0">
                <a:latin typeface="Times New Roman" pitchFamily="18" charset="0"/>
                <a:cs typeface="Times New Roman" pitchFamily="18" charset="0"/>
              </a:rPr>
              <a:t>Three types of ore samples </a:t>
            </a:r>
            <a:r>
              <a:rPr lang="en-US" dirty="0" smtClean="0">
                <a:latin typeface="Times New Roman" pitchFamily="18" charset="0"/>
                <a:cs typeface="Times New Roman" pitchFamily="18" charset="0"/>
              </a:rPr>
              <a:t>for </a:t>
            </a:r>
            <a:r>
              <a:rPr lang="en-US" dirty="0">
                <a:latin typeface="Times New Roman" pitchFamily="18" charset="0"/>
                <a:cs typeface="Times New Roman" pitchFamily="18" charset="0"/>
              </a:rPr>
              <a:t>analysis:</a:t>
            </a:r>
          </a:p>
          <a:p>
            <a:pPr marL="1008310" indent="-251516" algn="just" defTabSz="1447675">
              <a:buAutoNum type="arabicPeriod"/>
            </a:pPr>
            <a:r>
              <a:rPr lang="en-US" dirty="0">
                <a:latin typeface="Times New Roman" pitchFamily="18" charset="0"/>
                <a:cs typeface="Times New Roman" pitchFamily="18" charset="0"/>
              </a:rPr>
              <a:t>Concentrate – sample with highest concentration of P</a:t>
            </a:r>
            <a:r>
              <a:rPr lang="en-US" baseline="-25000" dirty="0">
                <a:latin typeface="Times New Roman" pitchFamily="18" charset="0"/>
                <a:cs typeface="Times New Roman" pitchFamily="18" charset="0"/>
              </a:rPr>
              <a:t>2</a:t>
            </a:r>
            <a:r>
              <a:rPr lang="en-US" dirty="0">
                <a:latin typeface="Times New Roman" pitchFamily="18" charset="0"/>
                <a:cs typeface="Times New Roman" pitchFamily="18" charset="0"/>
              </a:rPr>
              <a:t>O</a:t>
            </a:r>
            <a:r>
              <a:rPr lang="en-US" baseline="-25000" dirty="0">
                <a:latin typeface="Times New Roman" pitchFamily="18" charset="0"/>
                <a:cs typeface="Times New Roman" pitchFamily="18" charset="0"/>
              </a:rPr>
              <a:t>5</a:t>
            </a:r>
            <a:r>
              <a:rPr lang="en-US" dirty="0">
                <a:latin typeface="Times New Roman" pitchFamily="18" charset="0"/>
                <a:cs typeface="Times New Roman" pitchFamily="18" charset="0"/>
              </a:rPr>
              <a:t> – 38.95%</a:t>
            </a:r>
            <a:endParaRPr lang="en-US" baseline="-25000" dirty="0">
              <a:latin typeface="Times New Roman" pitchFamily="18" charset="0"/>
              <a:cs typeface="Times New Roman" pitchFamily="18" charset="0"/>
            </a:endParaRPr>
          </a:p>
          <a:p>
            <a:pPr marL="1008310" indent="-251516" algn="just" defTabSz="1447675">
              <a:buFontTx/>
              <a:buAutoNum type="arabicPeriod"/>
            </a:pPr>
            <a:r>
              <a:rPr lang="en-US" dirty="0">
                <a:latin typeface="Times New Roman" pitchFamily="18" charset="0"/>
                <a:cs typeface="Times New Roman" pitchFamily="18" charset="0"/>
              </a:rPr>
              <a:t>Tail – sample with lowest concentration of P</a:t>
            </a:r>
            <a:r>
              <a:rPr lang="en-US" baseline="-25000" dirty="0">
                <a:latin typeface="Times New Roman" pitchFamily="18" charset="0"/>
                <a:cs typeface="Times New Roman" pitchFamily="18" charset="0"/>
              </a:rPr>
              <a:t>2</a:t>
            </a:r>
            <a:r>
              <a:rPr lang="en-US" dirty="0">
                <a:latin typeface="Times New Roman" pitchFamily="18" charset="0"/>
                <a:cs typeface="Times New Roman" pitchFamily="18" charset="0"/>
              </a:rPr>
              <a:t>O</a:t>
            </a:r>
            <a:r>
              <a:rPr lang="en-US" baseline="-25000" dirty="0">
                <a:latin typeface="Times New Roman" pitchFamily="18" charset="0"/>
                <a:cs typeface="Times New Roman" pitchFamily="18" charset="0"/>
              </a:rPr>
              <a:t>5</a:t>
            </a:r>
            <a:r>
              <a:rPr lang="en-US" dirty="0">
                <a:latin typeface="Times New Roman" pitchFamily="18" charset="0"/>
                <a:cs typeface="Times New Roman" pitchFamily="18" charset="0"/>
              </a:rPr>
              <a:t> – 0.9%</a:t>
            </a:r>
          </a:p>
          <a:p>
            <a:pPr marL="1008310" indent="-251516" algn="just" defTabSz="1447675">
              <a:buFontTx/>
              <a:buAutoNum type="arabicPeriod"/>
            </a:pPr>
            <a:r>
              <a:rPr lang="en-US" dirty="0">
                <a:latin typeface="Times New Roman" pitchFamily="18" charset="0"/>
                <a:cs typeface="Times New Roman" pitchFamily="18" charset="0"/>
              </a:rPr>
              <a:t>Mixture – sample with concentration of P</a:t>
            </a:r>
            <a:r>
              <a:rPr lang="en-US" baseline="-25000" dirty="0">
                <a:latin typeface="Times New Roman" pitchFamily="18" charset="0"/>
                <a:cs typeface="Times New Roman" pitchFamily="18" charset="0"/>
              </a:rPr>
              <a:t>2</a:t>
            </a:r>
            <a:r>
              <a:rPr lang="en-US" dirty="0">
                <a:latin typeface="Times New Roman" pitchFamily="18" charset="0"/>
                <a:cs typeface="Times New Roman" pitchFamily="18" charset="0"/>
              </a:rPr>
              <a:t>O</a:t>
            </a:r>
            <a:r>
              <a:rPr lang="en-US" baseline="-25000" dirty="0">
                <a:latin typeface="Times New Roman" pitchFamily="18" charset="0"/>
                <a:cs typeface="Times New Roman" pitchFamily="18" charset="0"/>
              </a:rPr>
              <a:t>5</a:t>
            </a:r>
            <a:r>
              <a:rPr lang="en-US" dirty="0">
                <a:latin typeface="Times New Roman" pitchFamily="18" charset="0"/>
                <a:cs typeface="Times New Roman" pitchFamily="18" charset="0"/>
              </a:rPr>
              <a:t> being between the values for first and second samples.</a:t>
            </a:r>
          </a:p>
        </p:txBody>
      </p:sp>
      <p:graphicFrame>
        <p:nvGraphicFramePr>
          <p:cNvPr id="7" name="Таблица 6"/>
          <p:cNvGraphicFramePr>
            <a:graphicFrameLocks noGrp="1"/>
          </p:cNvGraphicFramePr>
          <p:nvPr>
            <p:extLst>
              <p:ext uri="{D42A27DB-BD31-4B8C-83A1-F6EECF244321}">
                <p14:modId xmlns:p14="http://schemas.microsoft.com/office/powerpoint/2010/main" val="796233323"/>
              </p:ext>
            </p:extLst>
          </p:nvPr>
        </p:nvGraphicFramePr>
        <p:xfrm>
          <a:off x="269828" y="2786617"/>
          <a:ext cx="8640959" cy="3839155"/>
        </p:xfrm>
        <a:graphic>
          <a:graphicData uri="http://schemas.openxmlformats.org/drawingml/2006/table">
            <a:tbl>
              <a:tblPr/>
              <a:tblGrid>
                <a:gridCol w="2802518">
                  <a:extLst>
                    <a:ext uri="{9D8B030D-6E8A-4147-A177-3AD203B41FA5}">
                      <a16:colId xmlns="" xmlns:a16="http://schemas.microsoft.com/office/drawing/2014/main" val="20000"/>
                    </a:ext>
                  </a:extLst>
                </a:gridCol>
                <a:gridCol w="3892295">
                  <a:extLst>
                    <a:ext uri="{9D8B030D-6E8A-4147-A177-3AD203B41FA5}">
                      <a16:colId xmlns="" xmlns:a16="http://schemas.microsoft.com/office/drawing/2014/main" val="20001"/>
                    </a:ext>
                  </a:extLst>
                </a:gridCol>
                <a:gridCol w="1946146">
                  <a:extLst>
                    <a:ext uri="{9D8B030D-6E8A-4147-A177-3AD203B41FA5}">
                      <a16:colId xmlns="" xmlns:a16="http://schemas.microsoft.com/office/drawing/2014/main" val="20002"/>
                    </a:ext>
                  </a:extLst>
                </a:gridCol>
              </a:tblGrid>
              <a:tr h="481525">
                <a:tc>
                  <a:txBody>
                    <a:bodyPr/>
                    <a:lstStyle/>
                    <a:p>
                      <a:pPr algn="ctr">
                        <a:spcAft>
                          <a:spcPts val="0"/>
                        </a:spcAft>
                      </a:pPr>
                      <a:r>
                        <a:rPr lang="en-US" sz="1800" kern="150" dirty="0" smtClean="0">
                          <a:effectLst/>
                          <a:latin typeface="Times New Roman"/>
                          <a:ea typeface="Droid Sans Fallback"/>
                          <a:cs typeface="FreeSans"/>
                        </a:rPr>
                        <a:t>Controlled element</a:t>
                      </a:r>
                      <a:endParaRPr lang="ru-RU" sz="1800" kern="150" dirty="0">
                        <a:effectLst/>
                        <a:latin typeface="Liberation Serif"/>
                        <a:ea typeface="Droid Sans Fallback"/>
                        <a:cs typeface="FreeSans"/>
                      </a:endParaRPr>
                    </a:p>
                  </a:txBody>
                  <a:tcPr marL="49448" marR="49448" marT="49375" marB="493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50" dirty="0" smtClean="0">
                          <a:effectLst/>
                          <a:latin typeface="Times New Roman"/>
                          <a:ea typeface="Droid Sans Fallback"/>
                          <a:cs typeface="FreeSans"/>
                        </a:rPr>
                        <a:t>Apatite</a:t>
                      </a:r>
                      <a:r>
                        <a:rPr lang="en-US" sz="1800" kern="150" baseline="0" dirty="0" smtClean="0">
                          <a:effectLst/>
                          <a:latin typeface="Times New Roman"/>
                          <a:ea typeface="Droid Sans Fallback"/>
                          <a:cs typeface="FreeSans"/>
                        </a:rPr>
                        <a:t> concentrate</a:t>
                      </a:r>
                      <a:r>
                        <a:rPr lang="en-US" sz="1800" kern="150" dirty="0" smtClean="0">
                          <a:effectLst/>
                          <a:latin typeface="Times New Roman"/>
                          <a:ea typeface="Droid Sans Fallback"/>
                          <a:cs typeface="FreeSans"/>
                        </a:rPr>
                        <a:t>, mass %</a:t>
                      </a:r>
                      <a:endParaRPr lang="ru-RU" sz="1800" kern="150" dirty="0">
                        <a:effectLst/>
                        <a:latin typeface="Liberation Serif"/>
                        <a:ea typeface="Droid Sans Fallback"/>
                        <a:cs typeface="FreeSans"/>
                      </a:endParaRPr>
                    </a:p>
                  </a:txBody>
                  <a:tcPr marL="49448" marR="49448" marT="49375" marB="493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50" dirty="0" smtClean="0">
                          <a:effectLst/>
                          <a:latin typeface="Times New Roman"/>
                          <a:ea typeface="Droid Sans Fallback"/>
                          <a:cs typeface="FreeSans"/>
                        </a:rPr>
                        <a:t>Tails, mass %</a:t>
                      </a:r>
                      <a:endParaRPr lang="ru-RU" sz="1800" kern="150" dirty="0">
                        <a:effectLst/>
                        <a:latin typeface="Liberation Serif"/>
                        <a:ea typeface="Droid Sans Fallback"/>
                        <a:cs typeface="FreeSans"/>
                      </a:endParaRPr>
                    </a:p>
                  </a:txBody>
                  <a:tcPr marL="49448" marR="49448" marT="49375" marB="493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265731">
                <a:tc>
                  <a:txBody>
                    <a:bodyPr/>
                    <a:lstStyle/>
                    <a:p>
                      <a:pPr algn="ctr">
                        <a:spcAft>
                          <a:spcPts val="0"/>
                        </a:spcAft>
                      </a:pPr>
                      <a:r>
                        <a:rPr lang="en-US" sz="1800" kern="150" dirty="0">
                          <a:effectLst/>
                          <a:latin typeface="Times New Roman"/>
                          <a:ea typeface="Droid Sans Fallback"/>
                          <a:cs typeface="FreeSans"/>
                        </a:rPr>
                        <a:t>P</a:t>
                      </a:r>
                      <a:r>
                        <a:rPr lang="en-US" sz="1800" kern="150" baseline="-25000" dirty="0">
                          <a:effectLst/>
                          <a:latin typeface="Times New Roman"/>
                          <a:ea typeface="Droid Sans Fallback"/>
                          <a:cs typeface="FreeSans"/>
                        </a:rPr>
                        <a:t>2</a:t>
                      </a:r>
                      <a:r>
                        <a:rPr lang="en-US" sz="1800" kern="150" dirty="0">
                          <a:effectLst/>
                          <a:latin typeface="Times New Roman"/>
                          <a:ea typeface="Droid Sans Fallback"/>
                          <a:cs typeface="FreeSans"/>
                        </a:rPr>
                        <a:t>O</a:t>
                      </a:r>
                      <a:r>
                        <a:rPr lang="en-US" sz="1800" kern="150" baseline="-25000" dirty="0">
                          <a:effectLst/>
                          <a:latin typeface="Times New Roman"/>
                          <a:ea typeface="Droid Sans Fallback"/>
                          <a:cs typeface="FreeSans"/>
                        </a:rPr>
                        <a:t>5</a:t>
                      </a:r>
                      <a:endParaRPr lang="ru-RU" sz="1800" kern="150" dirty="0">
                        <a:effectLst/>
                        <a:latin typeface="Liberation Serif"/>
                        <a:ea typeface="Droid Sans Fallback"/>
                        <a:cs typeface="FreeSans"/>
                      </a:endParaRPr>
                    </a:p>
                  </a:txBody>
                  <a:tcPr marL="49448" marR="49448" marT="49375" marB="493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50" dirty="0" smtClean="0">
                          <a:effectLst/>
                          <a:latin typeface="Times New Roman"/>
                          <a:ea typeface="Droid Sans Fallback"/>
                          <a:cs typeface="FreeSans"/>
                        </a:rPr>
                        <a:t>38.98</a:t>
                      </a:r>
                      <a:endParaRPr lang="ru-RU" sz="1800" kern="150" dirty="0">
                        <a:effectLst/>
                        <a:latin typeface="Liberation Serif"/>
                        <a:ea typeface="Droid Sans Fallback"/>
                        <a:cs typeface="FreeSans"/>
                      </a:endParaRPr>
                    </a:p>
                  </a:txBody>
                  <a:tcPr marL="49448" marR="49448" marT="49375" marB="493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50" smtClean="0">
                          <a:effectLst/>
                          <a:latin typeface="Times New Roman"/>
                          <a:ea typeface="Droid Sans Fallback"/>
                          <a:cs typeface="FreeSans"/>
                        </a:rPr>
                        <a:t>0.90</a:t>
                      </a:r>
                      <a:endParaRPr lang="ru-RU" sz="1800" kern="150" dirty="0">
                        <a:effectLst/>
                        <a:latin typeface="Liberation Serif"/>
                        <a:ea typeface="Droid Sans Fallback"/>
                        <a:cs typeface="FreeSans"/>
                      </a:endParaRPr>
                    </a:p>
                  </a:txBody>
                  <a:tcPr marL="49448" marR="49448" marT="49375" marB="493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265731">
                <a:tc>
                  <a:txBody>
                    <a:bodyPr/>
                    <a:lstStyle/>
                    <a:p>
                      <a:pPr algn="ctr">
                        <a:spcAft>
                          <a:spcPts val="0"/>
                        </a:spcAft>
                      </a:pPr>
                      <a:r>
                        <a:rPr lang="en-US" sz="1800" kern="150" dirty="0">
                          <a:effectLst/>
                          <a:latin typeface="Times New Roman"/>
                          <a:ea typeface="Droid Sans Fallback"/>
                          <a:cs typeface="FreeSans"/>
                        </a:rPr>
                        <a:t>Al</a:t>
                      </a:r>
                      <a:r>
                        <a:rPr lang="en-US" sz="1800" kern="150" baseline="-25000" dirty="0">
                          <a:effectLst/>
                          <a:latin typeface="Times New Roman"/>
                          <a:ea typeface="Droid Sans Fallback"/>
                          <a:cs typeface="FreeSans"/>
                        </a:rPr>
                        <a:t>2</a:t>
                      </a:r>
                      <a:r>
                        <a:rPr lang="en-US" sz="1800" kern="150" dirty="0">
                          <a:effectLst/>
                          <a:latin typeface="Times New Roman"/>
                          <a:ea typeface="Droid Sans Fallback"/>
                          <a:cs typeface="FreeSans"/>
                        </a:rPr>
                        <a:t>O</a:t>
                      </a:r>
                      <a:r>
                        <a:rPr lang="en-US" sz="1800" kern="150" baseline="-25000" dirty="0">
                          <a:effectLst/>
                          <a:latin typeface="Times New Roman"/>
                          <a:ea typeface="Droid Sans Fallback"/>
                          <a:cs typeface="FreeSans"/>
                        </a:rPr>
                        <a:t>3</a:t>
                      </a:r>
                      <a:endParaRPr lang="ru-RU" sz="1800" kern="150" dirty="0">
                        <a:effectLst/>
                        <a:latin typeface="Liberation Serif"/>
                        <a:ea typeface="Droid Sans Fallback"/>
                        <a:cs typeface="FreeSans"/>
                      </a:endParaRPr>
                    </a:p>
                  </a:txBody>
                  <a:tcPr marL="49448" marR="49448" marT="49375" marB="493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50" dirty="0" smtClean="0">
                          <a:effectLst/>
                          <a:latin typeface="Times New Roman"/>
                          <a:ea typeface="Droid Sans Fallback"/>
                          <a:cs typeface="FreeSans"/>
                        </a:rPr>
                        <a:t>0.99</a:t>
                      </a:r>
                      <a:endParaRPr lang="ru-RU" sz="1800" kern="150" dirty="0">
                        <a:effectLst/>
                        <a:latin typeface="Liberation Serif"/>
                        <a:ea typeface="Droid Sans Fallback"/>
                        <a:cs typeface="FreeSans"/>
                      </a:endParaRPr>
                    </a:p>
                  </a:txBody>
                  <a:tcPr marL="49448" marR="49448" marT="49375" marB="493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50" dirty="0" smtClean="0">
                          <a:effectLst/>
                          <a:latin typeface="Times New Roman"/>
                          <a:ea typeface="Droid Sans Fallback"/>
                          <a:cs typeface="FreeSans"/>
                        </a:rPr>
                        <a:t>20.88</a:t>
                      </a:r>
                      <a:endParaRPr lang="ru-RU" sz="1800" kern="150" dirty="0">
                        <a:effectLst/>
                        <a:latin typeface="Liberation Serif"/>
                        <a:ea typeface="Droid Sans Fallback"/>
                        <a:cs typeface="FreeSans"/>
                      </a:endParaRPr>
                    </a:p>
                  </a:txBody>
                  <a:tcPr marL="49448" marR="49448" marT="49375" marB="493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265731">
                <a:tc>
                  <a:txBody>
                    <a:bodyPr/>
                    <a:lstStyle/>
                    <a:p>
                      <a:pPr algn="ctr">
                        <a:spcAft>
                          <a:spcPts val="0"/>
                        </a:spcAft>
                      </a:pPr>
                      <a:r>
                        <a:rPr lang="en-US" sz="1800" kern="150" dirty="0" err="1">
                          <a:effectLst/>
                          <a:latin typeface="Times New Roman"/>
                          <a:ea typeface="Droid Sans Fallback"/>
                          <a:cs typeface="FreeSans"/>
                        </a:rPr>
                        <a:t>CaO</a:t>
                      </a:r>
                      <a:endParaRPr lang="ru-RU" sz="1800" kern="150" dirty="0">
                        <a:effectLst/>
                        <a:latin typeface="Liberation Serif"/>
                        <a:ea typeface="Droid Sans Fallback"/>
                        <a:cs typeface="FreeSans"/>
                      </a:endParaRPr>
                    </a:p>
                  </a:txBody>
                  <a:tcPr marL="49448" marR="49448" marT="49375" marB="493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50" dirty="0" smtClean="0">
                          <a:effectLst/>
                          <a:latin typeface="Times New Roman"/>
                          <a:ea typeface="Droid Sans Fallback"/>
                          <a:cs typeface="FreeSans"/>
                        </a:rPr>
                        <a:t>50.58</a:t>
                      </a:r>
                      <a:endParaRPr lang="ru-RU" sz="1800" kern="150" dirty="0">
                        <a:effectLst/>
                        <a:latin typeface="Liberation Serif"/>
                        <a:ea typeface="Droid Sans Fallback"/>
                        <a:cs typeface="FreeSans"/>
                      </a:endParaRPr>
                    </a:p>
                  </a:txBody>
                  <a:tcPr marL="49448" marR="49448" marT="49375" marB="493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50" dirty="0" smtClean="0">
                          <a:effectLst/>
                          <a:latin typeface="Times New Roman"/>
                          <a:ea typeface="Droid Sans Fallback"/>
                          <a:cs typeface="FreeSans"/>
                        </a:rPr>
                        <a:t>4.90</a:t>
                      </a:r>
                      <a:endParaRPr lang="ru-RU" sz="1800" kern="150" dirty="0">
                        <a:effectLst/>
                        <a:latin typeface="Liberation Serif"/>
                        <a:ea typeface="Droid Sans Fallback"/>
                        <a:cs typeface="FreeSans"/>
                      </a:endParaRPr>
                    </a:p>
                  </a:txBody>
                  <a:tcPr marL="49448" marR="49448" marT="49375" marB="493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265731">
                <a:tc>
                  <a:txBody>
                    <a:bodyPr/>
                    <a:lstStyle/>
                    <a:p>
                      <a:pPr algn="ctr">
                        <a:spcAft>
                          <a:spcPts val="0"/>
                        </a:spcAft>
                      </a:pPr>
                      <a:r>
                        <a:rPr lang="en-US" sz="1800" kern="150">
                          <a:effectLst/>
                          <a:latin typeface="Times New Roman"/>
                          <a:ea typeface="Droid Sans Fallback"/>
                          <a:cs typeface="FreeSans"/>
                        </a:rPr>
                        <a:t>SiO</a:t>
                      </a:r>
                      <a:r>
                        <a:rPr lang="en-US" sz="1800" kern="150" baseline="-25000">
                          <a:effectLst/>
                          <a:latin typeface="Times New Roman"/>
                          <a:ea typeface="Droid Sans Fallback"/>
                          <a:cs typeface="FreeSans"/>
                        </a:rPr>
                        <a:t>2</a:t>
                      </a:r>
                      <a:endParaRPr lang="ru-RU" sz="1800" kern="150">
                        <a:effectLst/>
                        <a:latin typeface="Liberation Serif"/>
                        <a:ea typeface="Droid Sans Fallback"/>
                        <a:cs typeface="FreeSans"/>
                      </a:endParaRPr>
                    </a:p>
                  </a:txBody>
                  <a:tcPr marL="49448" marR="49448" marT="49375" marB="493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50" dirty="0" smtClean="0">
                          <a:effectLst/>
                          <a:latin typeface="Times New Roman"/>
                          <a:ea typeface="Droid Sans Fallback"/>
                          <a:cs typeface="FreeSans"/>
                        </a:rPr>
                        <a:t>2.38</a:t>
                      </a:r>
                      <a:endParaRPr lang="ru-RU" sz="1800" kern="150" dirty="0">
                        <a:effectLst/>
                        <a:latin typeface="Liberation Serif"/>
                        <a:ea typeface="Droid Sans Fallback"/>
                        <a:cs typeface="FreeSans"/>
                      </a:endParaRPr>
                    </a:p>
                  </a:txBody>
                  <a:tcPr marL="49448" marR="49448" marT="49375" marB="493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50" dirty="0" smtClean="0">
                          <a:effectLst/>
                          <a:latin typeface="Times New Roman"/>
                          <a:ea typeface="Droid Sans Fallback"/>
                          <a:cs typeface="FreeSans"/>
                        </a:rPr>
                        <a:t>42.16</a:t>
                      </a:r>
                      <a:endParaRPr lang="ru-RU" sz="1800" kern="150" dirty="0">
                        <a:effectLst/>
                        <a:latin typeface="Liberation Serif"/>
                        <a:ea typeface="Droid Sans Fallback"/>
                        <a:cs typeface="FreeSans"/>
                      </a:endParaRPr>
                    </a:p>
                  </a:txBody>
                  <a:tcPr marL="49448" marR="49448" marT="49375" marB="493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265731">
                <a:tc>
                  <a:txBody>
                    <a:bodyPr/>
                    <a:lstStyle/>
                    <a:p>
                      <a:pPr algn="ctr">
                        <a:spcAft>
                          <a:spcPts val="0"/>
                        </a:spcAft>
                      </a:pPr>
                      <a:r>
                        <a:rPr lang="en-US" sz="1800" kern="150">
                          <a:effectLst/>
                          <a:latin typeface="Times New Roman"/>
                          <a:ea typeface="Droid Sans Fallback"/>
                          <a:cs typeface="FreeSans"/>
                        </a:rPr>
                        <a:t>Fe</a:t>
                      </a:r>
                      <a:r>
                        <a:rPr lang="en-US" sz="1800" kern="150" baseline="-25000">
                          <a:effectLst/>
                          <a:latin typeface="Times New Roman"/>
                          <a:ea typeface="Droid Sans Fallback"/>
                          <a:cs typeface="FreeSans"/>
                        </a:rPr>
                        <a:t>2</a:t>
                      </a:r>
                      <a:r>
                        <a:rPr lang="en-US" sz="1800" kern="150">
                          <a:effectLst/>
                          <a:latin typeface="Times New Roman"/>
                          <a:ea typeface="Droid Sans Fallback"/>
                          <a:cs typeface="FreeSans"/>
                        </a:rPr>
                        <a:t>O</a:t>
                      </a:r>
                      <a:r>
                        <a:rPr lang="en-US" sz="1800" kern="150" baseline="-25000">
                          <a:effectLst/>
                          <a:latin typeface="Times New Roman"/>
                          <a:ea typeface="Droid Sans Fallback"/>
                          <a:cs typeface="FreeSans"/>
                        </a:rPr>
                        <a:t>3</a:t>
                      </a:r>
                      <a:endParaRPr lang="ru-RU" sz="1800" kern="150">
                        <a:effectLst/>
                        <a:latin typeface="Liberation Serif"/>
                        <a:ea typeface="Droid Sans Fallback"/>
                        <a:cs typeface="FreeSans"/>
                      </a:endParaRPr>
                    </a:p>
                  </a:txBody>
                  <a:tcPr marL="49448" marR="49448" marT="49375" marB="493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50" dirty="0" smtClean="0">
                          <a:effectLst/>
                          <a:latin typeface="Times New Roman"/>
                          <a:ea typeface="Droid Sans Fallback"/>
                          <a:cs typeface="FreeSans"/>
                        </a:rPr>
                        <a:t>0.68</a:t>
                      </a:r>
                      <a:endParaRPr lang="ru-RU" sz="1800" kern="150" dirty="0">
                        <a:effectLst/>
                        <a:latin typeface="Liberation Serif"/>
                        <a:ea typeface="Droid Sans Fallback"/>
                        <a:cs typeface="FreeSans"/>
                      </a:endParaRPr>
                    </a:p>
                  </a:txBody>
                  <a:tcPr marL="49448" marR="49448" marT="49375" marB="493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50" dirty="0" smtClean="0">
                          <a:effectLst/>
                          <a:latin typeface="Times New Roman"/>
                          <a:ea typeface="Droid Sans Fallback"/>
                          <a:cs typeface="FreeSans"/>
                        </a:rPr>
                        <a:t>8.02</a:t>
                      </a:r>
                      <a:endParaRPr lang="ru-RU" sz="1800" kern="150" dirty="0">
                        <a:effectLst/>
                        <a:latin typeface="Liberation Serif"/>
                        <a:ea typeface="Droid Sans Fallback"/>
                        <a:cs typeface="FreeSans"/>
                      </a:endParaRPr>
                    </a:p>
                  </a:txBody>
                  <a:tcPr marL="49448" marR="49448" marT="49375" marB="493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265731">
                <a:tc>
                  <a:txBody>
                    <a:bodyPr/>
                    <a:lstStyle/>
                    <a:p>
                      <a:pPr algn="ctr">
                        <a:spcAft>
                          <a:spcPts val="0"/>
                        </a:spcAft>
                      </a:pPr>
                      <a:r>
                        <a:rPr lang="en-US" sz="1800" kern="150">
                          <a:effectLst/>
                          <a:latin typeface="Times New Roman"/>
                          <a:ea typeface="Droid Sans Fallback"/>
                          <a:cs typeface="FreeSans"/>
                        </a:rPr>
                        <a:t>K</a:t>
                      </a:r>
                      <a:r>
                        <a:rPr lang="en-US" sz="1800" kern="150" baseline="-25000">
                          <a:effectLst/>
                          <a:latin typeface="Times New Roman"/>
                          <a:ea typeface="Droid Sans Fallback"/>
                          <a:cs typeface="FreeSans"/>
                        </a:rPr>
                        <a:t>2</a:t>
                      </a:r>
                      <a:r>
                        <a:rPr lang="en-US" sz="1800" kern="150">
                          <a:effectLst/>
                          <a:latin typeface="Times New Roman"/>
                          <a:ea typeface="Droid Sans Fallback"/>
                          <a:cs typeface="FreeSans"/>
                        </a:rPr>
                        <a:t>O</a:t>
                      </a:r>
                      <a:endParaRPr lang="ru-RU" sz="1800" kern="150">
                        <a:effectLst/>
                        <a:latin typeface="Liberation Serif"/>
                        <a:ea typeface="Droid Sans Fallback"/>
                        <a:cs typeface="FreeSans"/>
                      </a:endParaRPr>
                    </a:p>
                  </a:txBody>
                  <a:tcPr marL="49448" marR="49448" marT="49375" marB="493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50" dirty="0" smtClean="0">
                          <a:effectLst/>
                          <a:latin typeface="Times New Roman"/>
                          <a:ea typeface="Droid Sans Fallback"/>
                          <a:cs typeface="FreeSans"/>
                        </a:rPr>
                        <a:t>0.24</a:t>
                      </a:r>
                      <a:endParaRPr lang="ru-RU" sz="1800" kern="150" dirty="0">
                        <a:effectLst/>
                        <a:latin typeface="Liberation Serif"/>
                        <a:ea typeface="Droid Sans Fallback"/>
                        <a:cs typeface="FreeSans"/>
                      </a:endParaRPr>
                    </a:p>
                  </a:txBody>
                  <a:tcPr marL="49448" marR="49448" marT="49375" marB="493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50" dirty="0" smtClean="0">
                          <a:effectLst/>
                          <a:latin typeface="Times New Roman"/>
                          <a:ea typeface="Droid Sans Fallback"/>
                          <a:cs typeface="FreeSans"/>
                        </a:rPr>
                        <a:t>6.02</a:t>
                      </a:r>
                      <a:endParaRPr lang="ru-RU" sz="1800" kern="150" dirty="0">
                        <a:effectLst/>
                        <a:latin typeface="Liberation Serif"/>
                        <a:ea typeface="Droid Sans Fallback"/>
                        <a:cs typeface="FreeSans"/>
                      </a:endParaRPr>
                    </a:p>
                  </a:txBody>
                  <a:tcPr marL="49448" marR="49448" marT="49375" marB="493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265731">
                <a:tc>
                  <a:txBody>
                    <a:bodyPr/>
                    <a:lstStyle/>
                    <a:p>
                      <a:pPr algn="ctr">
                        <a:spcAft>
                          <a:spcPts val="0"/>
                        </a:spcAft>
                      </a:pPr>
                      <a:r>
                        <a:rPr lang="en-US" sz="1800" kern="150">
                          <a:effectLst/>
                          <a:latin typeface="Times New Roman"/>
                          <a:ea typeface="Droid Sans Fallback"/>
                          <a:cs typeface="FreeSans"/>
                        </a:rPr>
                        <a:t>H</a:t>
                      </a:r>
                      <a:r>
                        <a:rPr lang="en-US" sz="1800" kern="150" baseline="-25000">
                          <a:effectLst/>
                          <a:latin typeface="Times New Roman"/>
                          <a:ea typeface="Droid Sans Fallback"/>
                          <a:cs typeface="FreeSans"/>
                        </a:rPr>
                        <a:t>2</a:t>
                      </a:r>
                      <a:r>
                        <a:rPr lang="en-US" sz="1800" kern="150">
                          <a:effectLst/>
                          <a:latin typeface="Times New Roman"/>
                          <a:ea typeface="Droid Sans Fallback"/>
                          <a:cs typeface="FreeSans"/>
                        </a:rPr>
                        <a:t>O</a:t>
                      </a:r>
                      <a:endParaRPr lang="ru-RU" sz="1800" kern="150">
                        <a:effectLst/>
                        <a:latin typeface="Liberation Serif"/>
                        <a:ea typeface="Droid Sans Fallback"/>
                        <a:cs typeface="FreeSans"/>
                      </a:endParaRPr>
                    </a:p>
                  </a:txBody>
                  <a:tcPr marL="49448" marR="49448" marT="49375" marB="493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50" dirty="0" smtClean="0">
                          <a:effectLst/>
                          <a:latin typeface="Times New Roman"/>
                          <a:ea typeface="Droid Sans Fallback"/>
                          <a:cs typeface="FreeSans"/>
                        </a:rPr>
                        <a:t>0.06</a:t>
                      </a:r>
                      <a:endParaRPr lang="ru-RU" sz="1800" kern="150" dirty="0">
                        <a:effectLst/>
                        <a:latin typeface="Liberation Serif"/>
                        <a:ea typeface="Droid Sans Fallback"/>
                        <a:cs typeface="FreeSans"/>
                      </a:endParaRPr>
                    </a:p>
                  </a:txBody>
                  <a:tcPr marL="49448" marR="49448" marT="49375" marB="493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50" dirty="0" smtClean="0">
                          <a:effectLst/>
                          <a:latin typeface="Times New Roman"/>
                          <a:ea typeface="Droid Sans Fallback"/>
                          <a:cs typeface="FreeSans"/>
                        </a:rPr>
                        <a:t>0.15</a:t>
                      </a:r>
                      <a:endParaRPr lang="ru-RU" sz="1800" kern="150" dirty="0">
                        <a:effectLst/>
                        <a:latin typeface="Liberation Serif"/>
                        <a:ea typeface="Droid Sans Fallback"/>
                        <a:cs typeface="FreeSans"/>
                      </a:endParaRPr>
                    </a:p>
                  </a:txBody>
                  <a:tcPr marL="49448" marR="49448" marT="49375" marB="493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265731">
                <a:tc>
                  <a:txBody>
                    <a:bodyPr/>
                    <a:lstStyle/>
                    <a:p>
                      <a:pPr algn="ctr">
                        <a:spcAft>
                          <a:spcPts val="0"/>
                        </a:spcAft>
                      </a:pPr>
                      <a:r>
                        <a:rPr lang="en-US" sz="1800" kern="150" dirty="0">
                          <a:effectLst/>
                          <a:latin typeface="Times New Roman"/>
                          <a:ea typeface="Droid Sans Fallback"/>
                          <a:cs typeface="FreeSans"/>
                        </a:rPr>
                        <a:t>TiO</a:t>
                      </a:r>
                      <a:r>
                        <a:rPr lang="en-US" sz="1800" kern="150" baseline="-25000" dirty="0">
                          <a:effectLst/>
                          <a:latin typeface="Times New Roman"/>
                          <a:ea typeface="Droid Sans Fallback"/>
                          <a:cs typeface="FreeSans"/>
                        </a:rPr>
                        <a:t>2</a:t>
                      </a:r>
                      <a:endParaRPr lang="ru-RU" sz="1800" kern="150" dirty="0">
                        <a:effectLst/>
                        <a:latin typeface="Liberation Serif"/>
                        <a:ea typeface="Droid Sans Fallback"/>
                        <a:cs typeface="FreeSans"/>
                      </a:endParaRPr>
                    </a:p>
                  </a:txBody>
                  <a:tcPr marL="49448" marR="49448" marT="49375" marB="493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50" dirty="0" smtClean="0">
                          <a:effectLst/>
                          <a:latin typeface="Times New Roman"/>
                          <a:ea typeface="Droid Sans Fallback"/>
                          <a:cs typeface="FreeSans"/>
                        </a:rPr>
                        <a:t>0.33</a:t>
                      </a:r>
                      <a:endParaRPr lang="ru-RU" sz="1800" kern="150" dirty="0">
                        <a:effectLst/>
                        <a:latin typeface="Liberation Serif"/>
                        <a:ea typeface="Droid Sans Fallback"/>
                        <a:cs typeface="FreeSans"/>
                      </a:endParaRPr>
                    </a:p>
                  </a:txBody>
                  <a:tcPr marL="49448" marR="49448" marT="49375" marB="493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50" dirty="0" smtClean="0">
                          <a:effectLst/>
                          <a:latin typeface="Times New Roman"/>
                          <a:ea typeface="Droid Sans Fallback"/>
                          <a:cs typeface="FreeSans"/>
                        </a:rPr>
                        <a:t>2.92</a:t>
                      </a:r>
                      <a:endParaRPr lang="ru-RU" sz="1800" kern="150" dirty="0">
                        <a:effectLst/>
                        <a:latin typeface="Liberation Serif"/>
                        <a:ea typeface="Droid Sans Fallback"/>
                        <a:cs typeface="FreeSans"/>
                      </a:endParaRPr>
                    </a:p>
                  </a:txBody>
                  <a:tcPr marL="49448" marR="49448" marT="49375" marB="493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r h="265731">
                <a:tc>
                  <a:txBody>
                    <a:bodyPr/>
                    <a:lstStyle/>
                    <a:p>
                      <a:pPr algn="ctr">
                        <a:spcAft>
                          <a:spcPts val="0"/>
                        </a:spcAft>
                      </a:pPr>
                      <a:r>
                        <a:rPr lang="en-US" sz="1800" kern="150">
                          <a:effectLst/>
                          <a:latin typeface="Times New Roman"/>
                          <a:ea typeface="Droid Sans Fallback"/>
                          <a:cs typeface="FreeSans"/>
                        </a:rPr>
                        <a:t>Na</a:t>
                      </a:r>
                      <a:r>
                        <a:rPr lang="en-US" sz="1800" kern="150" baseline="-25000">
                          <a:effectLst/>
                          <a:latin typeface="Times New Roman"/>
                          <a:ea typeface="Droid Sans Fallback"/>
                          <a:cs typeface="FreeSans"/>
                        </a:rPr>
                        <a:t>2</a:t>
                      </a:r>
                      <a:r>
                        <a:rPr lang="en-US" sz="1800" kern="150">
                          <a:effectLst/>
                          <a:latin typeface="Times New Roman"/>
                          <a:ea typeface="Droid Sans Fallback"/>
                          <a:cs typeface="FreeSans"/>
                        </a:rPr>
                        <a:t>O</a:t>
                      </a:r>
                      <a:endParaRPr lang="ru-RU" sz="1800" kern="150">
                        <a:effectLst/>
                        <a:latin typeface="Liberation Serif"/>
                        <a:ea typeface="Droid Sans Fallback"/>
                        <a:cs typeface="FreeSans"/>
                      </a:endParaRPr>
                    </a:p>
                  </a:txBody>
                  <a:tcPr marL="49448" marR="49448" marT="49375" marB="493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50" dirty="0" smtClean="0">
                          <a:effectLst/>
                          <a:latin typeface="Times New Roman"/>
                          <a:ea typeface="Droid Sans Fallback"/>
                          <a:cs typeface="FreeSans"/>
                        </a:rPr>
                        <a:t>0.50</a:t>
                      </a:r>
                      <a:endParaRPr lang="ru-RU" sz="1800" kern="150" dirty="0">
                        <a:effectLst/>
                        <a:latin typeface="Liberation Serif"/>
                        <a:ea typeface="Droid Sans Fallback"/>
                        <a:cs typeface="FreeSans"/>
                      </a:endParaRPr>
                    </a:p>
                  </a:txBody>
                  <a:tcPr marL="49448" marR="49448" marT="49375" marB="493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50" dirty="0" smtClean="0">
                          <a:effectLst/>
                          <a:latin typeface="Times New Roman"/>
                          <a:ea typeface="Droid Sans Fallback"/>
                          <a:cs typeface="FreeSans"/>
                        </a:rPr>
                        <a:t>10.26</a:t>
                      </a:r>
                      <a:endParaRPr lang="ru-RU" sz="1800" kern="150" dirty="0">
                        <a:effectLst/>
                        <a:latin typeface="Liberation Serif"/>
                        <a:ea typeface="Droid Sans Fallback"/>
                        <a:cs typeface="FreeSans"/>
                      </a:endParaRPr>
                    </a:p>
                  </a:txBody>
                  <a:tcPr marL="49448" marR="49448" marT="49375" marB="493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9"/>
                  </a:ext>
                </a:extLst>
              </a:tr>
            </a:tbl>
          </a:graphicData>
        </a:graphic>
      </p:graphicFrame>
      <p:sp>
        <p:nvSpPr>
          <p:cNvPr id="6" name="Прямоугольник 5"/>
          <p:cNvSpPr/>
          <p:nvPr/>
        </p:nvSpPr>
        <p:spPr>
          <a:xfrm>
            <a:off x="251521" y="2428161"/>
            <a:ext cx="4572000" cy="276999"/>
          </a:xfrm>
          <a:prstGeom prst="rect">
            <a:avLst/>
          </a:prstGeom>
        </p:spPr>
        <p:txBody>
          <a:bodyPr>
            <a:spAutoFit/>
          </a:bodyPr>
          <a:lstStyle/>
          <a:p>
            <a:pPr defTabSz="1447675"/>
            <a:r>
              <a:rPr lang="en-US" sz="1200" b="1" dirty="0">
                <a:latin typeface="Times New Roman" pitchFamily="18" charset="0"/>
                <a:cs typeface="Times New Roman" pitchFamily="18" charset="0"/>
              </a:rPr>
              <a:t>Table 1. </a:t>
            </a:r>
            <a:r>
              <a:rPr lang="en-US" sz="1200" dirty="0">
                <a:latin typeface="Times New Roman" pitchFamily="18" charset="0"/>
                <a:cs typeface="Times New Roman" pitchFamily="18" charset="0"/>
              </a:rPr>
              <a:t>Content of different controlled elements in phosphate ore.</a:t>
            </a:r>
          </a:p>
        </p:txBody>
      </p:sp>
      <p:sp>
        <p:nvSpPr>
          <p:cNvPr id="2" name="Номер слайда 1"/>
          <p:cNvSpPr>
            <a:spLocks noGrp="1"/>
          </p:cNvSpPr>
          <p:nvPr>
            <p:ph type="sldNum" sz="quarter" idx="12"/>
          </p:nvPr>
        </p:nvSpPr>
        <p:spPr>
          <a:xfrm>
            <a:off x="7010400" y="6492875"/>
            <a:ext cx="2133600" cy="365125"/>
          </a:xfrm>
        </p:spPr>
        <p:txBody>
          <a:bodyPr/>
          <a:lstStyle/>
          <a:p>
            <a:fld id="{B19B0651-EE4F-4900-A07F-96A6BFA9D0F0}" type="slidenum">
              <a:rPr lang="ru-RU" sz="1400" smtClean="0">
                <a:latin typeface="Times New Roman" panose="02020603050405020304" pitchFamily="18" charset="0"/>
                <a:cs typeface="Times New Roman" panose="02020603050405020304" pitchFamily="18" charset="0"/>
              </a:rPr>
              <a:t>5</a:t>
            </a:fld>
            <a:endParaRPr lang="ru-RU"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1830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6" presetClass="exit" presetSubtype="0" fill="hold" nodeType="afterEffect">
                                  <p:stCondLst>
                                    <p:cond delay="2000"/>
                                  </p:stCondLst>
                                  <p:childTnLst>
                                    <p:animEffect transition="out" filter="wipe(down)">
                                      <p:cBhvr>
                                        <p:cTn id="11" dur="90" accel="50000">
                                          <p:stCondLst>
                                            <p:cond delay="910"/>
                                          </p:stCondLst>
                                        </p:cTn>
                                        <p:tgtEl>
                                          <p:spTgt spid="4098"/>
                                        </p:tgtEl>
                                      </p:cBhvr>
                                    </p:animEffect>
                                    <p:anim calcmode="lin" valueType="num">
                                      <p:cBhvr>
                                        <p:cTn id="12" dur="911" tmFilter="0,0; 0.14,0.31; 0.43,0.73; 0.71,0.91; 1.0,1.0">
                                          <p:stCondLst>
                                            <p:cond delay="0"/>
                                          </p:stCondLst>
                                        </p:cTn>
                                        <p:tgtEl>
                                          <p:spTgt spid="4098"/>
                                        </p:tgtEl>
                                        <p:attrNameLst>
                                          <p:attrName>ppt_x</p:attrName>
                                        </p:attrNameLst>
                                      </p:cBhvr>
                                      <p:tavLst>
                                        <p:tav tm="0">
                                          <p:val>
                                            <p:strVal val="ppt_x"/>
                                          </p:val>
                                        </p:tav>
                                        <p:tav tm="100000">
                                          <p:val>
                                            <p:strVal val="#ppt_x+0.25"/>
                                          </p:val>
                                        </p:tav>
                                      </p:tavLst>
                                    </p:anim>
                                    <p:anim calcmode="lin" valueType="num">
                                      <p:cBhvr>
                                        <p:cTn id="13" dur="89">
                                          <p:stCondLst>
                                            <p:cond delay="911"/>
                                          </p:stCondLst>
                                        </p:cTn>
                                        <p:tgtEl>
                                          <p:spTgt spid="4098"/>
                                        </p:tgtEl>
                                        <p:attrNameLst>
                                          <p:attrName>ppt_x</p:attrName>
                                        </p:attrNameLst>
                                      </p:cBhvr>
                                      <p:tavLst>
                                        <p:tav tm="0">
                                          <p:val>
                                            <p:strVal val="ppt_x"/>
                                          </p:val>
                                        </p:tav>
                                        <p:tav tm="100000">
                                          <p:val>
                                            <p:strVal val="ppt_x"/>
                                          </p:val>
                                        </p:tav>
                                      </p:tavLst>
                                    </p:anim>
                                    <p:anim calcmode="lin" valueType="num">
                                      <p:cBhvr>
                                        <p:cTn id="14" dur="332" tmFilter="0.0,0.0;0.25,0.07;0.50,0.2;0.75,0.467;1.0,1.0">
                                          <p:stCondLst>
                                            <p:cond delay="0"/>
                                          </p:stCondLst>
                                        </p:cTn>
                                        <p:tgtEl>
                                          <p:spTgt spid="4098"/>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5" dur="332" tmFilter="0, 0; 0.125,0.2665; 0.25,0.4; 0.375,0.465; 0.5,0.5;  0.625,0.535; 0.75,0.6; 0.875,0.7335; 1,1">
                                          <p:stCondLst>
                                            <p:cond delay="332"/>
                                          </p:stCondLst>
                                        </p:cTn>
                                        <p:tgtEl>
                                          <p:spTgt spid="4098"/>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6" dur="166" tmFilter="0, 0; 0.125,0.2665; 0.25,0.4; 0.375,0.465; 0.5,0.5;  0.625,0.535; 0.75,0.6; 0.875,0.7335; 1,1">
                                          <p:stCondLst>
                                            <p:cond delay="662"/>
                                          </p:stCondLst>
                                        </p:cTn>
                                        <p:tgtEl>
                                          <p:spTgt spid="4098"/>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7" dur="82" tmFilter="0, 0; 0.125,0.2665; 0.25,0.4; 0.375,0.465; 0.5,0.5;  0.625,0.535; 0.75,0.6; 0.875,0.7335; 1,1">
                                          <p:stCondLst>
                                            <p:cond delay="828"/>
                                          </p:stCondLst>
                                        </p:cTn>
                                        <p:tgtEl>
                                          <p:spTgt spid="4098"/>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8" dur="90" accel="50000">
                                          <p:stCondLst>
                                            <p:cond delay="910"/>
                                          </p:stCondLst>
                                        </p:cTn>
                                        <p:tgtEl>
                                          <p:spTgt spid="4098"/>
                                        </p:tgtEl>
                                        <p:attrNameLst>
                                          <p:attrName>ppt_y</p:attrName>
                                        </p:attrNameLst>
                                      </p:cBhvr>
                                      <p:tavLst>
                                        <p:tav tm="0">
                                          <p:val>
                                            <p:strVal val="ppt_y"/>
                                          </p:val>
                                        </p:tav>
                                        <p:tav tm="100000">
                                          <p:val>
                                            <p:strVal val="ppt_y+ppt_h"/>
                                          </p:val>
                                        </p:tav>
                                      </p:tavLst>
                                    </p:anim>
                                    <p:animScale>
                                      <p:cBhvr>
                                        <p:cTn id="19" dur="13">
                                          <p:stCondLst>
                                            <p:cond delay="310"/>
                                          </p:stCondLst>
                                        </p:cTn>
                                        <p:tgtEl>
                                          <p:spTgt spid="4098"/>
                                        </p:tgtEl>
                                      </p:cBhvr>
                                      <p:to x="100000" y="60000"/>
                                    </p:animScale>
                                    <p:animScale>
                                      <p:cBhvr>
                                        <p:cTn id="20" dur="83" decel="50000">
                                          <p:stCondLst>
                                            <p:cond delay="323"/>
                                          </p:stCondLst>
                                        </p:cTn>
                                        <p:tgtEl>
                                          <p:spTgt spid="4098"/>
                                        </p:tgtEl>
                                      </p:cBhvr>
                                      <p:to x="100000" y="100000"/>
                                    </p:animScale>
                                    <p:animScale>
                                      <p:cBhvr>
                                        <p:cTn id="21" dur="13">
                                          <p:stCondLst>
                                            <p:cond delay="656"/>
                                          </p:stCondLst>
                                        </p:cTn>
                                        <p:tgtEl>
                                          <p:spTgt spid="4098"/>
                                        </p:tgtEl>
                                      </p:cBhvr>
                                      <p:to x="100000" y="80000"/>
                                    </p:animScale>
                                    <p:animScale>
                                      <p:cBhvr>
                                        <p:cTn id="22" dur="83" decel="50000">
                                          <p:stCondLst>
                                            <p:cond delay="669"/>
                                          </p:stCondLst>
                                        </p:cTn>
                                        <p:tgtEl>
                                          <p:spTgt spid="4098"/>
                                        </p:tgtEl>
                                      </p:cBhvr>
                                      <p:to x="100000" y="100000"/>
                                    </p:animScale>
                                    <p:animScale>
                                      <p:cBhvr>
                                        <p:cTn id="23" dur="13">
                                          <p:stCondLst>
                                            <p:cond delay="821"/>
                                          </p:stCondLst>
                                        </p:cTn>
                                        <p:tgtEl>
                                          <p:spTgt spid="4098"/>
                                        </p:tgtEl>
                                      </p:cBhvr>
                                      <p:to x="100000" y="90000"/>
                                    </p:animScale>
                                    <p:animScale>
                                      <p:cBhvr>
                                        <p:cTn id="24" dur="83" decel="50000">
                                          <p:stCondLst>
                                            <p:cond delay="834"/>
                                          </p:stCondLst>
                                        </p:cTn>
                                        <p:tgtEl>
                                          <p:spTgt spid="4098"/>
                                        </p:tgtEl>
                                      </p:cBhvr>
                                      <p:to x="100000" y="100000"/>
                                    </p:animScale>
                                    <p:animScale>
                                      <p:cBhvr>
                                        <p:cTn id="25" dur="13">
                                          <p:stCondLst>
                                            <p:cond delay="904"/>
                                          </p:stCondLst>
                                        </p:cTn>
                                        <p:tgtEl>
                                          <p:spTgt spid="4098"/>
                                        </p:tgtEl>
                                      </p:cBhvr>
                                      <p:to x="100000" y="95000"/>
                                    </p:animScale>
                                    <p:animScale>
                                      <p:cBhvr>
                                        <p:cTn id="26" dur="83" decel="50000">
                                          <p:stCondLst>
                                            <p:cond delay="917"/>
                                          </p:stCondLst>
                                        </p:cTn>
                                        <p:tgtEl>
                                          <p:spTgt spid="4098"/>
                                        </p:tgtEl>
                                      </p:cBhvr>
                                      <p:to x="100000" y="100000"/>
                                    </p:animScale>
                                    <p:set>
                                      <p:cBhvr>
                                        <p:cTn id="27" dur="1" fill="hold">
                                          <p:stCondLst>
                                            <p:cond delay="999"/>
                                          </p:stCondLst>
                                        </p:cTn>
                                        <p:tgtEl>
                                          <p:spTgt spid="4098"/>
                                        </p:tgtEl>
                                        <p:attrNameLst>
                                          <p:attrName>style.visibility</p:attrName>
                                        </p:attrNameLst>
                                      </p:cBhvr>
                                      <p:to>
                                        <p:strVal val="hidden"/>
                                      </p:to>
                                    </p:set>
                                  </p:childTnLst>
                                </p:cTn>
                              </p:par>
                            </p:childTnLst>
                          </p:cTn>
                        </p:par>
                        <p:par>
                          <p:cTn id="28" fill="hold">
                            <p:stCondLst>
                              <p:cond delay="3500"/>
                            </p:stCondLst>
                            <p:childTnLst>
                              <p:par>
                                <p:cTn id="29" presetID="6" presetClass="entr" presetSubtype="16"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circle(in)">
                                      <p:cBhvr>
                                        <p:cTn id="31" dur="2000"/>
                                        <p:tgtEl>
                                          <p:spTgt spid="5"/>
                                        </p:tgtEl>
                                      </p:cBhvr>
                                    </p:animEffect>
                                  </p:childTnLst>
                                </p:cTn>
                              </p:par>
                            </p:childTnLst>
                          </p:cTn>
                        </p:par>
                        <p:par>
                          <p:cTn id="32" fill="hold">
                            <p:stCondLst>
                              <p:cond delay="5500"/>
                            </p:stCondLst>
                            <p:childTnLst>
                              <p:par>
                                <p:cTn id="33" presetID="6" presetClass="entr" presetSubtype="16"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circle(in)">
                                      <p:cBhvr>
                                        <p:cTn id="35" dur="2000"/>
                                        <p:tgtEl>
                                          <p:spTgt spid="6"/>
                                        </p:tgtEl>
                                      </p:cBhvr>
                                    </p:animEffect>
                                  </p:childTnLst>
                                </p:cTn>
                              </p:par>
                            </p:childTnLst>
                          </p:cTn>
                        </p:par>
                        <p:par>
                          <p:cTn id="36" fill="hold">
                            <p:stCondLst>
                              <p:cond delay="7500"/>
                            </p:stCondLst>
                            <p:childTnLst>
                              <p:par>
                                <p:cTn id="37" presetID="6" presetClass="entr" presetSubtype="16"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circle(in)">
                                      <p:cBhvr>
                                        <p:cTn id="3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1" y="380789"/>
            <a:ext cx="8640960" cy="523220"/>
          </a:xfrm>
          <a:prstGeom prst="rect">
            <a:avLst/>
          </a:prstGeom>
        </p:spPr>
        <p:txBody>
          <a:bodyPr wrap="square">
            <a:spAutoFit/>
          </a:bodyPr>
          <a:lstStyle/>
          <a:p>
            <a:pPr marL="3175" algn="just" defTabSz="1447675"/>
            <a:r>
              <a:rPr lang="en-US" sz="2800" dirty="0">
                <a:latin typeface="Times New Roman" pitchFamily="18" charset="0"/>
                <a:cs typeface="Times New Roman" pitchFamily="18" charset="0"/>
              </a:rPr>
              <a:t>The sample is PET sac containing 10 kg of phosphate ore.</a:t>
            </a:r>
          </a:p>
        </p:txBody>
      </p:sp>
      <p:sp>
        <p:nvSpPr>
          <p:cNvPr id="5" name="Прямоугольник 4"/>
          <p:cNvSpPr/>
          <p:nvPr/>
        </p:nvSpPr>
        <p:spPr>
          <a:xfrm>
            <a:off x="754022" y="4279494"/>
            <a:ext cx="3888431" cy="2246769"/>
          </a:xfrm>
          <a:prstGeom prst="rect">
            <a:avLst/>
          </a:prstGeom>
        </p:spPr>
        <p:txBody>
          <a:bodyPr wrap="square">
            <a:spAutoFit/>
          </a:bodyPr>
          <a:lstStyle/>
          <a:p>
            <a:pPr marL="3175" algn="just" defTabSz="1447675"/>
            <a:r>
              <a:rPr lang="en-US" sz="2800" dirty="0" err="1" smtClean="0">
                <a:latin typeface="Times New Roman" pitchFamily="18" charset="0"/>
                <a:cs typeface="Times New Roman" pitchFamily="18" charset="0"/>
              </a:rPr>
              <a:t>Phosphorite</a:t>
            </a:r>
            <a:r>
              <a:rPr lang="en-US" sz="2800" dirty="0" smtClean="0">
                <a:latin typeface="Times New Roman" pitchFamily="18" charset="0"/>
                <a:cs typeface="Times New Roman" pitchFamily="18" charset="0"/>
              </a:rPr>
              <a:t> – Ca</a:t>
            </a:r>
            <a:r>
              <a:rPr lang="en-US" sz="2800" baseline="-25000" dirty="0" smtClean="0">
                <a:latin typeface="Times New Roman" pitchFamily="18" charset="0"/>
                <a:cs typeface="Times New Roman" pitchFamily="18" charset="0"/>
              </a:rPr>
              <a:t>5</a:t>
            </a:r>
            <a:r>
              <a:rPr lang="en-US" sz="2800" dirty="0" smtClean="0">
                <a:latin typeface="Times New Roman" pitchFamily="18" charset="0"/>
                <a:cs typeface="Times New Roman" pitchFamily="18" charset="0"/>
              </a:rPr>
              <a:t>(PO</a:t>
            </a:r>
            <a:r>
              <a:rPr lang="en-US" sz="2800" baseline="-25000" dirty="0" smtClean="0">
                <a:latin typeface="Times New Roman" pitchFamily="18" charset="0"/>
                <a:cs typeface="Times New Roman" pitchFamily="18" charset="0"/>
              </a:rPr>
              <a:t>4</a:t>
            </a:r>
            <a:r>
              <a:rPr lang="en-US" sz="2800" dirty="0" smtClean="0">
                <a:latin typeface="Times New Roman" pitchFamily="18" charset="0"/>
                <a:cs typeface="Times New Roman" pitchFamily="18" charset="0"/>
              </a:rPr>
              <a:t>)</a:t>
            </a:r>
            <a:r>
              <a:rPr lang="en-US" sz="2800" baseline="-25000" dirty="0" smtClean="0">
                <a:latin typeface="Times New Roman" pitchFamily="18" charset="0"/>
                <a:cs typeface="Times New Roman" pitchFamily="18" charset="0"/>
              </a:rPr>
              <a:t>3</a:t>
            </a:r>
            <a:r>
              <a:rPr lang="en-US" sz="2800" baseline="30000" dirty="0" smtClean="0">
                <a:latin typeface="Times New Roman" pitchFamily="18" charset="0"/>
                <a:cs typeface="Times New Roman" pitchFamily="18" charset="0"/>
              </a:rPr>
              <a:t>+</a:t>
            </a:r>
          </a:p>
          <a:p>
            <a:pPr marL="3175" algn="just" defTabSz="1447675"/>
            <a:r>
              <a:rPr lang="en-US" sz="2800" dirty="0" smtClean="0">
                <a:latin typeface="Times New Roman" pitchFamily="18" charset="0"/>
                <a:cs typeface="Times New Roman" pitchFamily="18" charset="0"/>
              </a:rPr>
              <a:t>ω(</a:t>
            </a:r>
            <a:r>
              <a:rPr lang="en-US" sz="2800" dirty="0" err="1" smtClean="0">
                <a:latin typeface="Times New Roman" pitchFamily="18" charset="0"/>
                <a:cs typeface="Times New Roman" pitchFamily="18" charset="0"/>
              </a:rPr>
              <a:t>Ca</a:t>
            </a:r>
            <a:r>
              <a:rPr lang="en-US" sz="2800" dirty="0" smtClean="0">
                <a:latin typeface="Times New Roman" pitchFamily="18" charset="0"/>
                <a:cs typeface="Times New Roman" pitchFamily="18" charset="0"/>
              </a:rPr>
              <a:t>)	= 41.29% </a:t>
            </a:r>
          </a:p>
          <a:p>
            <a:pPr marL="3175" algn="just" defTabSz="1447675"/>
            <a:r>
              <a:rPr lang="el-GR" sz="2800" dirty="0" smtClean="0">
                <a:latin typeface="Times New Roman" pitchFamily="18" charset="0"/>
                <a:cs typeface="Times New Roman" pitchFamily="18" charset="0"/>
              </a:rPr>
              <a:t>ω</a:t>
            </a:r>
            <a:r>
              <a:rPr lang="en-US"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CaO</a:t>
            </a:r>
            <a:r>
              <a:rPr lang="en-US" sz="2800" dirty="0" smtClean="0">
                <a:latin typeface="Times New Roman" pitchFamily="18" charset="0"/>
                <a:cs typeface="Times New Roman" pitchFamily="18" charset="0"/>
              </a:rPr>
              <a:t>)	= 57.77% </a:t>
            </a:r>
          </a:p>
          <a:p>
            <a:pPr marL="3175" algn="just" defTabSz="1447675"/>
            <a:r>
              <a:rPr lang="el-GR" sz="2800" dirty="0" smtClean="0">
                <a:latin typeface="Times New Roman" pitchFamily="18" charset="0"/>
                <a:cs typeface="Times New Roman" pitchFamily="18" charset="0"/>
              </a:rPr>
              <a:t>ω</a:t>
            </a:r>
            <a:r>
              <a:rPr lang="en-US" sz="2800" dirty="0" smtClean="0">
                <a:latin typeface="Times New Roman" pitchFamily="18" charset="0"/>
                <a:cs typeface="Times New Roman" pitchFamily="18" charset="0"/>
              </a:rPr>
              <a:t>(P)	= 19.15%</a:t>
            </a:r>
            <a:r>
              <a:rPr lang="el-GR" sz="2800" dirty="0" smtClean="0">
                <a:latin typeface="Times New Roman" pitchFamily="18" charset="0"/>
                <a:cs typeface="Times New Roman" pitchFamily="18" charset="0"/>
              </a:rPr>
              <a:t> </a:t>
            </a:r>
            <a:endParaRPr lang="en-US" sz="2800" dirty="0" smtClean="0">
              <a:latin typeface="Times New Roman" pitchFamily="18" charset="0"/>
              <a:cs typeface="Times New Roman" pitchFamily="18" charset="0"/>
            </a:endParaRPr>
          </a:p>
          <a:p>
            <a:pPr marL="3175" algn="just" defTabSz="1447675"/>
            <a:r>
              <a:rPr lang="el-GR" sz="2800" dirty="0" smtClean="0">
                <a:latin typeface="Times New Roman" pitchFamily="18" charset="0"/>
                <a:cs typeface="Times New Roman" pitchFamily="18" charset="0"/>
              </a:rPr>
              <a:t>ω</a:t>
            </a:r>
            <a:r>
              <a:rPr lang="en-US" sz="2800" dirty="0" smtClean="0">
                <a:latin typeface="Times New Roman" pitchFamily="18" charset="0"/>
                <a:cs typeface="Times New Roman" pitchFamily="18" charset="0"/>
              </a:rPr>
              <a:t>(P</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O</a:t>
            </a:r>
            <a:r>
              <a:rPr lang="en-US" sz="2800" baseline="-25000" dirty="0" smtClean="0">
                <a:latin typeface="Times New Roman" pitchFamily="18" charset="0"/>
                <a:cs typeface="Times New Roman" pitchFamily="18" charset="0"/>
              </a:rPr>
              <a:t>5</a:t>
            </a:r>
            <a:r>
              <a:rPr lang="en-US" sz="2800" dirty="0" smtClean="0">
                <a:latin typeface="Times New Roman" pitchFamily="18" charset="0"/>
                <a:cs typeface="Times New Roman" pitchFamily="18" charset="0"/>
              </a:rPr>
              <a:t>)	= 43.87%</a:t>
            </a:r>
            <a:endParaRPr lang="en-US" sz="2800" dirty="0">
              <a:latin typeface="Times New Roman" pitchFamily="18" charset="0"/>
              <a:cs typeface="Times New Roman" pitchFamily="18" charset="0"/>
            </a:endParaRPr>
          </a:p>
        </p:txBody>
      </p:sp>
      <p:pic>
        <p:nvPicPr>
          <p:cNvPr id="3074" name="Picture 2" descr="C:\Users\Constantin\Desktop\IMG_20160602_17311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8024" y="1115882"/>
            <a:ext cx="3744416" cy="5407727"/>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1115882"/>
            <a:ext cx="4106010" cy="3079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Номер слайда 1"/>
          <p:cNvSpPr>
            <a:spLocks noGrp="1"/>
          </p:cNvSpPr>
          <p:nvPr>
            <p:ph type="sldNum" sz="quarter" idx="12"/>
          </p:nvPr>
        </p:nvSpPr>
        <p:spPr>
          <a:xfrm>
            <a:off x="7010400" y="6492875"/>
            <a:ext cx="2133600" cy="365125"/>
          </a:xfrm>
        </p:spPr>
        <p:txBody>
          <a:bodyPr/>
          <a:lstStyle/>
          <a:p>
            <a:fld id="{B19B0651-EE4F-4900-A07F-96A6BFA9D0F0}" type="slidenum">
              <a:rPr lang="ru-RU" sz="1400" smtClean="0">
                <a:latin typeface="Times New Roman" panose="02020603050405020304" pitchFamily="18" charset="0"/>
                <a:cs typeface="Times New Roman" panose="02020603050405020304" pitchFamily="18" charset="0"/>
              </a:rPr>
              <a:t>6</a:t>
            </a:fld>
            <a:endParaRPr lang="ru-RU"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31617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476672"/>
            <a:ext cx="8640960" cy="1200329"/>
          </a:xfrm>
          <a:prstGeom prst="rect">
            <a:avLst/>
          </a:prstGeom>
        </p:spPr>
        <p:txBody>
          <a:bodyPr wrap="square">
            <a:spAutoFit/>
          </a:bodyPr>
          <a:lstStyle/>
          <a:p>
            <a:pPr indent="756794" algn="just" defTabSz="1447675"/>
            <a:r>
              <a:rPr lang="en-US" dirty="0">
                <a:latin typeface="Times New Roman" pitchFamily="18" charset="0"/>
                <a:cs typeface="Times New Roman" pitchFamily="18" charset="0"/>
              </a:rPr>
              <a:t>For experimental setup source of neutrons was chose </a:t>
            </a:r>
            <a:r>
              <a:rPr lang="en-US" baseline="30000" dirty="0">
                <a:latin typeface="Times New Roman" pitchFamily="18" charset="0"/>
                <a:cs typeface="Times New Roman" pitchFamily="18" charset="0"/>
              </a:rPr>
              <a:t>239</a:t>
            </a:r>
            <a:r>
              <a:rPr lang="en-US" dirty="0">
                <a:latin typeface="Times New Roman" pitchFamily="18" charset="0"/>
                <a:cs typeface="Times New Roman" pitchFamily="18" charset="0"/>
              </a:rPr>
              <a:t>Pu-Be mixture with average neutron energy around 4.5 MeV. To detect gamma rays that are coming from interaction of neutrons with nuclei was set a </a:t>
            </a:r>
            <a:r>
              <a:rPr lang="en-US" dirty="0" err="1" smtClean="0">
                <a:latin typeface="Times New Roman" pitchFamily="18" charset="0"/>
                <a:cs typeface="Times New Roman" pitchFamily="18" charset="0"/>
              </a:rPr>
              <a:t>Ortec</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high-purity germanium detector (</a:t>
            </a:r>
            <a:r>
              <a:rPr lang="en-US" dirty="0" err="1">
                <a:latin typeface="Times New Roman" pitchFamily="18" charset="0"/>
                <a:cs typeface="Times New Roman" pitchFamily="18" charset="0"/>
              </a:rPr>
              <a:t>HPGe</a:t>
            </a:r>
            <a:r>
              <a:rPr lang="en-US" dirty="0">
                <a:latin typeface="Times New Roman" pitchFamily="18" charset="0"/>
                <a:cs typeface="Times New Roman" pitchFamily="18" charset="0"/>
              </a:rPr>
              <a:t>) with the features presented in the table below:</a:t>
            </a:r>
          </a:p>
        </p:txBody>
      </p:sp>
      <p:graphicFrame>
        <p:nvGraphicFramePr>
          <p:cNvPr id="3" name="Таблица 2"/>
          <p:cNvGraphicFramePr>
            <a:graphicFrameLocks noGrp="1"/>
          </p:cNvGraphicFramePr>
          <p:nvPr>
            <p:extLst>
              <p:ext uri="{D42A27DB-BD31-4B8C-83A1-F6EECF244321}">
                <p14:modId xmlns:p14="http://schemas.microsoft.com/office/powerpoint/2010/main" val="1401194971"/>
              </p:ext>
            </p:extLst>
          </p:nvPr>
        </p:nvGraphicFramePr>
        <p:xfrm>
          <a:off x="251520" y="2143392"/>
          <a:ext cx="8640960" cy="1244799"/>
        </p:xfrm>
        <a:graphic>
          <a:graphicData uri="http://schemas.openxmlformats.org/drawingml/2006/table">
            <a:tbl>
              <a:tblPr firstRow="1" firstCol="1" bandRow="1"/>
              <a:tblGrid>
                <a:gridCol w="4659342">
                  <a:extLst>
                    <a:ext uri="{9D8B030D-6E8A-4147-A177-3AD203B41FA5}">
                      <a16:colId xmlns="" xmlns:a16="http://schemas.microsoft.com/office/drawing/2014/main" val="20000"/>
                    </a:ext>
                  </a:extLst>
                </a:gridCol>
                <a:gridCol w="2033168">
                  <a:extLst>
                    <a:ext uri="{9D8B030D-6E8A-4147-A177-3AD203B41FA5}">
                      <a16:colId xmlns="" xmlns:a16="http://schemas.microsoft.com/office/drawing/2014/main" val="20001"/>
                    </a:ext>
                  </a:extLst>
                </a:gridCol>
                <a:gridCol w="1948450">
                  <a:extLst>
                    <a:ext uri="{9D8B030D-6E8A-4147-A177-3AD203B41FA5}">
                      <a16:colId xmlns="" xmlns:a16="http://schemas.microsoft.com/office/drawing/2014/main" val="20002"/>
                    </a:ext>
                  </a:extLst>
                </a:gridCol>
              </a:tblGrid>
              <a:tr h="414933">
                <a:tc>
                  <a:txBody>
                    <a:bodyPr/>
                    <a:lstStyle/>
                    <a:p>
                      <a:pPr algn="ctr">
                        <a:lnSpc>
                          <a:spcPct val="107000"/>
                        </a:lnSpc>
                      </a:pPr>
                      <a:endParaRPr lang="en-US" sz="2000" dirty="0">
                        <a:solidFill>
                          <a:schemeClr val="tx1"/>
                        </a:solidFill>
                        <a:effectLst/>
                        <a:latin typeface="Times New Roman" panose="02020603050405020304" pitchFamily="18" charset="0"/>
                        <a:cs typeface="Times New Roman" panose="02020603050405020304" pitchFamily="18" charset="0"/>
                      </a:endParaRPr>
                    </a:p>
                  </a:txBody>
                  <a:tcPr marL="97097" marR="97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Certified</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7097" marR="97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Measured</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7097" marR="97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414933">
                <a:tc>
                  <a:txBody>
                    <a:bodyPr/>
                    <a:lstStyle/>
                    <a:p>
                      <a:pPr algn="l">
                        <a:lnSpc>
                          <a:spcPct val="107000"/>
                        </a:lnSpc>
                        <a:spcAft>
                          <a:spcPts val="0"/>
                        </a:spcAft>
                      </a:pP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Resolution (FWHM) at </a:t>
                      </a:r>
                      <a:r>
                        <a:rPr lang="en-US" sz="2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1.33 </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MeV, </a:t>
                      </a:r>
                      <a:r>
                        <a:rPr lang="en-US" sz="2000" baseline="30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60</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Co</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7097" marR="97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1.90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keV</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7097" marR="97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1.90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keV</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7097" marR="97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414933">
                <a:tc>
                  <a:txBody>
                    <a:bodyPr/>
                    <a:lstStyle/>
                    <a:p>
                      <a:pPr algn="l">
                        <a:lnSpc>
                          <a:spcPct val="107000"/>
                        </a:lnSpc>
                        <a:spcAft>
                          <a:spcPts val="0"/>
                        </a:spcAft>
                      </a:pP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Relative Efficiency at </a:t>
                      </a:r>
                      <a:r>
                        <a:rPr lang="en-US" sz="2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1.33 </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a:t>
                      </a:r>
                      <a:r>
                        <a:rPr lang="en-US" sz="2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eV</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aseline="30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60</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Co</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7097" marR="97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30%</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7097" marR="97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36%</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7097" marR="97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bl>
          </a:graphicData>
        </a:graphic>
      </p:graphicFrame>
      <p:sp>
        <p:nvSpPr>
          <p:cNvPr id="5" name="Прямоугольник 4"/>
          <p:cNvSpPr/>
          <p:nvPr/>
        </p:nvSpPr>
        <p:spPr>
          <a:xfrm>
            <a:off x="251520" y="1846946"/>
            <a:ext cx="4572000" cy="276999"/>
          </a:xfrm>
          <a:prstGeom prst="rect">
            <a:avLst/>
          </a:prstGeom>
        </p:spPr>
        <p:txBody>
          <a:bodyPr>
            <a:spAutoFit/>
          </a:bodyPr>
          <a:lstStyle/>
          <a:p>
            <a:pPr defTabSz="1447675"/>
            <a:r>
              <a:rPr lang="en-US" sz="1200" b="1" dirty="0">
                <a:latin typeface="Times New Roman" pitchFamily="18" charset="0"/>
                <a:cs typeface="Times New Roman" pitchFamily="18" charset="0"/>
              </a:rPr>
              <a:t>Table 2</a:t>
            </a:r>
            <a:r>
              <a:rPr lang="en-US" sz="1200" b="1" dirty="0" smtClean="0">
                <a:latin typeface="Times New Roman" pitchFamily="18" charset="0"/>
                <a:cs typeface="Times New Roman" pitchFamily="18" charset="0"/>
              </a:rPr>
              <a:t>. </a:t>
            </a:r>
            <a:r>
              <a:rPr lang="en-US" sz="1200" dirty="0">
                <a:latin typeface="Times New Roman" pitchFamily="18" charset="0"/>
                <a:cs typeface="Times New Roman" pitchFamily="18" charset="0"/>
              </a:rPr>
              <a:t>Main characteristics of </a:t>
            </a:r>
            <a:r>
              <a:rPr lang="en-US" sz="1200" dirty="0" err="1">
                <a:latin typeface="Times New Roman" pitchFamily="18" charset="0"/>
                <a:cs typeface="Times New Roman" pitchFamily="18" charset="0"/>
              </a:rPr>
              <a:t>Ortec</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HPGe</a:t>
            </a:r>
            <a:r>
              <a:rPr lang="en-US" sz="1200" dirty="0">
                <a:latin typeface="Times New Roman" pitchFamily="18" charset="0"/>
                <a:cs typeface="Times New Roman" pitchFamily="18" charset="0"/>
              </a:rPr>
              <a:t> gamma-detector.</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3645024"/>
            <a:ext cx="3970240" cy="2977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23520" y="3645024"/>
            <a:ext cx="3970241" cy="2977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Номер слайда 1"/>
          <p:cNvSpPr>
            <a:spLocks noGrp="1"/>
          </p:cNvSpPr>
          <p:nvPr>
            <p:ph type="sldNum" sz="quarter" idx="12"/>
          </p:nvPr>
        </p:nvSpPr>
        <p:spPr>
          <a:xfrm>
            <a:off x="7010400" y="6492875"/>
            <a:ext cx="2133600" cy="365125"/>
          </a:xfrm>
        </p:spPr>
        <p:txBody>
          <a:bodyPr/>
          <a:lstStyle/>
          <a:p>
            <a:fld id="{B19B0651-EE4F-4900-A07F-96A6BFA9D0F0}" type="slidenum">
              <a:rPr lang="ru-RU" sz="1400" smtClean="0">
                <a:latin typeface="Times New Roman" panose="02020603050405020304" pitchFamily="18" charset="0"/>
                <a:cs typeface="Times New Roman" panose="02020603050405020304" pitchFamily="18" charset="0"/>
              </a:rPr>
              <a:t>7</a:t>
            </a:fld>
            <a:endParaRPr lang="ru-RU"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42761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B19B0651-EE4F-4900-A07F-96A6BFA9D0F0}" type="slidenum">
              <a:rPr lang="ru-RU" smtClean="0"/>
              <a:t>8</a:t>
            </a:fld>
            <a:endParaRPr lang="ru-RU"/>
          </a:p>
        </p:txBody>
      </p:sp>
      <p:pic>
        <p:nvPicPr>
          <p:cNvPr id="3" name="Picture 5" descr="Z:\mnt\data\DUBNA\dokladi\inelastic neutron scattering.png"/>
          <p:cNvPicPr>
            <a:picLocks noChangeAspect="1" noChangeArrowheads="1"/>
          </p:cNvPicPr>
          <p:nvPr/>
        </p:nvPicPr>
        <p:blipFill rotWithShape="1">
          <a:blip r:embed="rId2">
            <a:extLst>
              <a:ext uri="{28A0092B-C50C-407E-A947-70E740481C1C}">
                <a14:useLocalDpi xmlns:a14="http://schemas.microsoft.com/office/drawing/2010/main" val="0"/>
              </a:ext>
            </a:extLst>
          </a:blip>
          <a:srcRect l="39186" t="29731" r="40331" b="32532"/>
          <a:stretch/>
        </p:blipFill>
        <p:spPr bwMode="auto">
          <a:xfrm>
            <a:off x="1907704" y="1196752"/>
            <a:ext cx="5256584" cy="5447418"/>
          </a:xfrm>
          <a:prstGeom prst="rect">
            <a:avLst/>
          </a:prstGeom>
          <a:noFill/>
          <a:extLst>
            <a:ext uri="{909E8E84-426E-40DD-AFC4-6F175D3DCCD1}">
              <a14:hiddenFill xmlns:a14="http://schemas.microsoft.com/office/drawing/2010/main">
                <a:solidFill>
                  <a:srgbClr val="FFFFFF"/>
                </a:solidFill>
              </a14:hiddenFill>
            </a:ext>
          </a:extLst>
        </p:spPr>
      </p:pic>
      <p:sp>
        <p:nvSpPr>
          <p:cNvPr id="5" name="Заголовок 1"/>
          <p:cNvSpPr txBox="1">
            <a:spLocks/>
          </p:cNvSpPr>
          <p:nvPr/>
        </p:nvSpPr>
        <p:spPr>
          <a:xfrm>
            <a:off x="251521" y="260648"/>
            <a:ext cx="8640960" cy="57606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849"/>
              </a:spcAft>
            </a:pPr>
            <a:r>
              <a:rPr lang="en-US" sz="3600" dirty="0" smtClean="0">
                <a:latin typeface="Times New Roman" pitchFamily="18" charset="0"/>
                <a:cs typeface="Times New Roman" pitchFamily="18" charset="0"/>
              </a:rPr>
              <a:t>Used reaction</a:t>
            </a:r>
            <a:endParaRPr lang="en-US" sz="3600" dirty="0">
              <a:latin typeface="Times New Roman" pitchFamily="18" charset="0"/>
              <a:cs typeface="Times New Roman" pitchFamily="18" charset="0"/>
            </a:endParaRPr>
          </a:p>
        </p:txBody>
      </p:sp>
      <p:sp>
        <p:nvSpPr>
          <p:cNvPr id="2" name="TextBox 1"/>
          <p:cNvSpPr txBox="1"/>
          <p:nvPr/>
        </p:nvSpPr>
        <p:spPr>
          <a:xfrm>
            <a:off x="4463997" y="1196752"/>
            <a:ext cx="2700291"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Inelastic scattering (n, n’ </a:t>
            </a:r>
            <a:r>
              <a:rPr lang="el-GR" dirty="0" smtClean="0">
                <a:latin typeface="Times New Roman" panose="02020603050405020304" pitchFamily="18" charset="0"/>
                <a:cs typeface="Times New Roman" panose="02020603050405020304" pitchFamily="18" charset="0"/>
              </a:rPr>
              <a:t>γ</a:t>
            </a:r>
            <a:r>
              <a:rPr lang="en-US"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05362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F:\Безимянный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4017" y="2276872"/>
            <a:ext cx="7886963" cy="4436416"/>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28593" y="44624"/>
            <a:ext cx="3707903" cy="2253066"/>
          </a:xfrm>
          <a:prstGeom prst="rect">
            <a:avLst/>
          </a:prstGeom>
          <a:ln>
            <a:solidFill>
              <a:schemeClr val="bg1"/>
            </a:solidFill>
          </a:ln>
        </p:spPr>
      </p:pic>
      <p:sp>
        <p:nvSpPr>
          <p:cNvPr id="6" name="Прямоугольник 5"/>
          <p:cNvSpPr/>
          <p:nvPr/>
        </p:nvSpPr>
        <p:spPr>
          <a:xfrm>
            <a:off x="162695" y="504501"/>
            <a:ext cx="4974703" cy="1477328"/>
          </a:xfrm>
          <a:prstGeom prst="rect">
            <a:avLst/>
          </a:prstGeom>
        </p:spPr>
        <p:txBody>
          <a:bodyPr wrap="square">
            <a:spAutoFit/>
          </a:bodyPr>
          <a:lstStyle/>
          <a:p>
            <a:pPr indent="752303" algn="just" defTabSz="1447675"/>
            <a:r>
              <a:rPr lang="en-US" dirty="0">
                <a:latin typeface="Times New Roman" pitchFamily="18" charset="0"/>
                <a:cs typeface="Times New Roman" pitchFamily="18" charset="0"/>
              </a:rPr>
              <a:t>In order to perform the objective, first step is to evaluate the accuracy of </a:t>
            </a:r>
            <a:r>
              <a:rPr lang="en-US" dirty="0" err="1">
                <a:latin typeface="Times New Roman" pitchFamily="18" charset="0"/>
                <a:cs typeface="Times New Roman" pitchFamily="18" charset="0"/>
              </a:rPr>
              <a:t>HPGe</a:t>
            </a:r>
            <a:r>
              <a:rPr lang="en-US" dirty="0">
                <a:latin typeface="Times New Roman" pitchFamily="18" charset="0"/>
                <a:cs typeface="Times New Roman" pitchFamily="18" charset="0"/>
              </a:rPr>
              <a:t> in detecting of gamma-radiation from different elements. This task was reached by assembling the construction that is shown in Figures </a:t>
            </a:r>
            <a:r>
              <a:rPr lang="en-US" dirty="0" smtClean="0">
                <a:latin typeface="Times New Roman" pitchFamily="18" charset="0"/>
                <a:cs typeface="Times New Roman" pitchFamily="18" charset="0"/>
              </a:rPr>
              <a:t>below:</a:t>
            </a:r>
            <a:endParaRPr lang="ar-EG" dirty="0">
              <a:latin typeface="Times New Roman" pitchFamily="18" charset="0"/>
              <a:cs typeface="Times New Roman" pitchFamily="18" charset="0"/>
            </a:endParaRPr>
          </a:p>
        </p:txBody>
      </p:sp>
      <p:sp>
        <p:nvSpPr>
          <p:cNvPr id="7" name="TextBox 6"/>
          <p:cNvSpPr txBox="1"/>
          <p:nvPr/>
        </p:nvSpPr>
        <p:spPr>
          <a:xfrm>
            <a:off x="5342394" y="2297690"/>
            <a:ext cx="3694102" cy="494256"/>
          </a:xfrm>
          <a:prstGeom prst="rect">
            <a:avLst/>
          </a:prstGeom>
          <a:solidFill>
            <a:schemeClr val="bg1"/>
          </a:solidFill>
        </p:spPr>
        <p:txBody>
          <a:bodyPr wrap="square" lIns="123718" tIns="61858" rIns="123718" bIns="61858" rtlCol="1">
            <a:spAutoFit/>
          </a:bodyPr>
          <a:lstStyle/>
          <a:p>
            <a:pPr defTabSz="1447675"/>
            <a:r>
              <a:rPr lang="en-US" sz="1200" b="1" dirty="0">
                <a:latin typeface="Times New Roman" pitchFamily="18" charset="0"/>
                <a:cs typeface="Times New Roman" pitchFamily="18" charset="0"/>
              </a:rPr>
              <a:t>Figure 1.</a:t>
            </a:r>
            <a:r>
              <a:rPr lang="en-US" sz="1200" dirty="0">
                <a:latin typeface="Times New Roman" pitchFamily="18" charset="0"/>
                <a:cs typeface="Times New Roman" pitchFamily="18" charset="0"/>
              </a:rPr>
              <a:t> The scheme of assembly for </a:t>
            </a:r>
            <a:r>
              <a:rPr lang="en-US" sz="1200" dirty="0" smtClean="0">
                <a:latin typeface="Times New Roman" pitchFamily="18" charset="0"/>
                <a:cs typeface="Times New Roman" pitchFamily="18" charset="0"/>
              </a:rPr>
              <a:t>determining</a:t>
            </a:r>
          </a:p>
          <a:p>
            <a:pPr defTabSz="1447675"/>
            <a:r>
              <a:rPr lang="en-US" sz="1200" dirty="0">
                <a:latin typeface="Times New Roman" pitchFamily="18" charset="0"/>
                <a:cs typeface="Times New Roman" pitchFamily="18" charset="0"/>
              </a:rPr>
              <a:t> </a:t>
            </a:r>
            <a:r>
              <a:rPr lang="en-US" sz="1200" dirty="0" smtClean="0">
                <a:latin typeface="Times New Roman" pitchFamily="18" charset="0"/>
                <a:cs typeface="Times New Roman" pitchFamily="18" charset="0"/>
              </a:rPr>
              <a:t>               the elemental </a:t>
            </a:r>
            <a:r>
              <a:rPr lang="en-US" sz="1200" dirty="0">
                <a:latin typeface="Times New Roman" pitchFamily="18" charset="0"/>
                <a:cs typeface="Times New Roman" pitchFamily="18" charset="0"/>
              </a:rPr>
              <a:t>content of phosphate ores.</a:t>
            </a:r>
          </a:p>
        </p:txBody>
      </p:sp>
      <p:sp>
        <p:nvSpPr>
          <p:cNvPr id="8" name="TextBox 7"/>
          <p:cNvSpPr txBox="1"/>
          <p:nvPr/>
        </p:nvSpPr>
        <p:spPr>
          <a:xfrm>
            <a:off x="703210" y="6459373"/>
            <a:ext cx="6768576" cy="309590"/>
          </a:xfrm>
          <a:prstGeom prst="rect">
            <a:avLst/>
          </a:prstGeom>
          <a:noFill/>
        </p:spPr>
        <p:txBody>
          <a:bodyPr wrap="square" lIns="123718" tIns="61858" rIns="123718" bIns="61858" rtlCol="1">
            <a:spAutoFit/>
          </a:bodyPr>
          <a:lstStyle/>
          <a:p>
            <a:pPr algn="ctr" defTabSz="1447675"/>
            <a:r>
              <a:rPr lang="en-US" sz="1200" b="1" dirty="0">
                <a:latin typeface="Times New Roman" pitchFamily="18" charset="0"/>
                <a:cs typeface="Times New Roman" pitchFamily="18" charset="0"/>
              </a:rPr>
              <a:t>Figure 2.</a:t>
            </a:r>
            <a:r>
              <a:rPr lang="en-US" sz="1200" dirty="0">
                <a:latin typeface="Times New Roman" pitchFamily="18" charset="0"/>
                <a:cs typeface="Times New Roman" pitchFamily="18" charset="0"/>
              </a:rPr>
              <a:t> </a:t>
            </a:r>
            <a:r>
              <a:rPr lang="en-US" sz="1200" dirty="0" smtClean="0">
                <a:latin typeface="Times New Roman" pitchFamily="18" charset="0"/>
                <a:cs typeface="Times New Roman" pitchFamily="18" charset="0"/>
              </a:rPr>
              <a:t>3D-model </a:t>
            </a:r>
            <a:r>
              <a:rPr lang="en-US" sz="1200" dirty="0">
                <a:latin typeface="Times New Roman" pitchFamily="18" charset="0"/>
                <a:cs typeface="Times New Roman" pitchFamily="18" charset="0"/>
              </a:rPr>
              <a:t>of assembly for </a:t>
            </a:r>
            <a:r>
              <a:rPr lang="en-US" sz="1200" dirty="0" smtClean="0">
                <a:latin typeface="Times New Roman" pitchFamily="18" charset="0"/>
                <a:cs typeface="Times New Roman" pitchFamily="18" charset="0"/>
              </a:rPr>
              <a:t>determining the elemental </a:t>
            </a:r>
            <a:r>
              <a:rPr lang="en-US" sz="1200" dirty="0">
                <a:latin typeface="Times New Roman" pitchFamily="18" charset="0"/>
                <a:cs typeface="Times New Roman" pitchFamily="18" charset="0"/>
              </a:rPr>
              <a:t>content of phosphate ores.</a:t>
            </a:r>
          </a:p>
        </p:txBody>
      </p:sp>
      <p:sp>
        <p:nvSpPr>
          <p:cNvPr id="2" name="Номер слайда 1"/>
          <p:cNvSpPr>
            <a:spLocks noGrp="1"/>
          </p:cNvSpPr>
          <p:nvPr>
            <p:ph type="sldNum" sz="quarter" idx="12"/>
          </p:nvPr>
        </p:nvSpPr>
        <p:spPr>
          <a:xfrm>
            <a:off x="7010400" y="6492875"/>
            <a:ext cx="2133600" cy="365125"/>
          </a:xfrm>
        </p:spPr>
        <p:txBody>
          <a:bodyPr/>
          <a:lstStyle/>
          <a:p>
            <a:fld id="{B19B0651-EE4F-4900-A07F-96A6BFA9D0F0}" type="slidenum">
              <a:rPr lang="ru-RU" sz="1400" smtClean="0">
                <a:latin typeface="Times New Roman" panose="02020603050405020304" pitchFamily="18" charset="0"/>
                <a:cs typeface="Times New Roman" panose="02020603050405020304" pitchFamily="18" charset="0"/>
              </a:rPr>
              <a:t>9</a:t>
            </a:fld>
            <a:endParaRPr lang="ru-RU" sz="140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8000" y="6383335"/>
            <a:ext cx="1210536" cy="461665"/>
          </a:xfrm>
          <a:prstGeom prst="rect">
            <a:avLst/>
          </a:prstGeom>
        </p:spPr>
        <p:txBody>
          <a:bodyPr wrap="square">
            <a:spAutoFit/>
          </a:bodyPr>
          <a:lstStyle/>
          <a:p>
            <a:pPr algn="just" defTabSz="1447675"/>
            <a:r>
              <a:rPr lang="en-US" sz="800" dirty="0">
                <a:latin typeface="Times New Roman" pitchFamily="18" charset="0"/>
                <a:cs typeface="Times New Roman" pitchFamily="18" charset="0"/>
                <a:hlinkClick r:id="rId4"/>
              </a:rPr>
              <a:t>http://www.autodesk.com/solutions/3d-design-software</a:t>
            </a:r>
            <a:endParaRPr lang="en-US" sz="800" dirty="0">
              <a:latin typeface="Times New Roman" pitchFamily="18" charset="0"/>
              <a:cs typeface="Times New Roman" pitchFamily="18" charset="0"/>
            </a:endParaRPr>
          </a:p>
        </p:txBody>
      </p:sp>
    </p:spTree>
    <p:extLst>
      <p:ext uri="{BB962C8B-B14F-4D97-AF65-F5344CB8AC3E}">
        <p14:creationId xmlns:p14="http://schemas.microsoft.com/office/powerpoint/2010/main" val="721250978"/>
      </p:ext>
    </p:extLst>
  </p:cSld>
  <p:clrMapOvr>
    <a:masterClrMapping/>
  </p:clrMapOvr>
  <p:timing>
    <p:tnLst>
      <p:par>
        <p:cTn id="1" dur="indefinite" restart="never" nodeType="tmRoot"/>
      </p:par>
    </p:tnLst>
  </p:timing>
</p:sld>
</file>

<file path=ppt/theme/theme1.xml><?xml version="1.0" encoding="utf-8"?>
<a:theme xmlns:a="http://schemas.openxmlformats.org/drawingml/2006/main" name="La ment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TM02474572[[fn=Медицинский шаблон оформления]]</Template>
  <TotalTime>614</TotalTime>
  <Words>1082</Words>
  <Application>Microsoft Office PowerPoint</Application>
  <PresentationFormat>Экран (4:3)</PresentationFormat>
  <Paragraphs>234</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La mente</vt:lpstr>
      <vt:lpstr>Prompt-gamma neutron activation analysis in mining.</vt:lpstr>
      <vt:lpstr>Presentation plan:</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Prompt-gamma neutron activation analysis in mining.</dc:title>
  <dc:creator>Constantin</dc:creator>
  <cp:lastModifiedBy>RePack by Diakov</cp:lastModifiedBy>
  <cp:revision>56</cp:revision>
  <dcterms:created xsi:type="dcterms:W3CDTF">2016-05-31T18:09:18Z</dcterms:created>
  <dcterms:modified xsi:type="dcterms:W3CDTF">2016-06-06T07:10:12Z</dcterms:modified>
</cp:coreProperties>
</file>