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1" r:id="rId2"/>
    <p:sldId id="273" r:id="rId3"/>
    <p:sldId id="318" r:id="rId4"/>
    <p:sldId id="325" r:id="rId5"/>
    <p:sldId id="326" r:id="rId6"/>
    <p:sldId id="332" r:id="rId7"/>
    <p:sldId id="333" r:id="rId8"/>
    <p:sldId id="331" r:id="rId9"/>
    <p:sldId id="330" r:id="rId10"/>
    <p:sldId id="336" r:id="rId11"/>
    <p:sldId id="304" r:id="rId12"/>
    <p:sldId id="329" r:id="rId13"/>
    <p:sldId id="324" r:id="rId14"/>
    <p:sldId id="334" r:id="rId15"/>
    <p:sldId id="323" r:id="rId16"/>
    <p:sldId id="327" r:id="rId17"/>
    <p:sldId id="340" r:id="rId18"/>
    <p:sldId id="341" r:id="rId19"/>
    <p:sldId id="342" r:id="rId20"/>
    <p:sldId id="335" r:id="rId21"/>
    <p:sldId id="343" r:id="rId22"/>
    <p:sldId id="337" r:id="rId23"/>
    <p:sldId id="290" r:id="rId24"/>
    <p:sldId id="344" r:id="rId25"/>
    <p:sldId id="345" r:id="rId26"/>
    <p:sldId id="346" r:id="rId27"/>
    <p:sldId id="347" r:id="rId28"/>
    <p:sldId id="34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4C5"/>
    <a:srgbClr val="B5C8F9"/>
    <a:srgbClr val="3461C4"/>
    <a:srgbClr val="FFFFCC"/>
    <a:srgbClr val="8EACF6"/>
    <a:srgbClr val="3461A2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3" autoAdjust="0"/>
  </p:normalViewPr>
  <p:slideViewPr>
    <p:cSldViewPr>
      <p:cViewPr>
        <p:scale>
          <a:sx n="100" d="100"/>
          <a:sy n="100" d="100"/>
        </p:scale>
        <p:origin x="-2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4EF3D-D445-4CCA-AE0C-3A0C5975B48E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18A80-566F-42C3-9592-BC705E73D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A.Zinchenko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C68D-C7D4-488D-979F-A99F6C226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A.Zinchenko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C68D-C7D4-488D-979F-A99F6C226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A.Zinchenko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C68D-C7D4-488D-979F-A99F6C226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A.Zinchenko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C68D-C7D4-488D-979F-A99F6C226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A.Zinchenko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C68D-C7D4-488D-979F-A99F6C226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30.05.2019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A.Zinchenko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C68D-C7D4-488D-979F-A99F6C226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30.05.2019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A.Zinchenko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C68D-C7D4-488D-979F-A99F6C226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30.05.2019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A.Zinchenko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C68D-C7D4-488D-979F-A99F6C226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30.05.2019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A.Zinchenko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C68D-C7D4-488D-979F-A99F6C226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30.05.2019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A.Zinchenko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C68D-C7D4-488D-979F-A99F6C226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30.05.2019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A.Zinchenko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5C68D-C7D4-488D-979F-A99F6C226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30.05.2019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A.Zinchenko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5C68D-C7D4-488D-979F-A99F6C226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4"/>
          <p:cNvSpPr/>
          <p:nvPr/>
        </p:nvSpPr>
        <p:spPr>
          <a:xfrm>
            <a:off x="4714876" y="5500702"/>
            <a:ext cx="3571900" cy="107157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solidFill>
              <a:schemeClr val="accent6">
                <a:lumMod val="75000"/>
              </a:schemeClr>
            </a:solidFill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GB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BM@N collaboration </a:t>
            </a:r>
          </a:p>
          <a:p>
            <a:pPr marL="0" lvl="1" algn="ct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GB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meeting</a:t>
            </a:r>
          </a:p>
          <a:p>
            <a:pPr marL="0" lvl="1" algn="ct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30.05.2019  </a:t>
            </a:r>
          </a:p>
        </p:txBody>
      </p:sp>
      <p:sp>
        <p:nvSpPr>
          <p:cNvPr id="33" name="Rounded Rectangle 14"/>
          <p:cNvSpPr/>
          <p:nvPr/>
        </p:nvSpPr>
        <p:spPr>
          <a:xfrm>
            <a:off x="1836000" y="180000"/>
            <a:ext cx="7128000" cy="4320000"/>
          </a:xfrm>
          <a:prstGeom prst="roundRect">
            <a:avLst>
              <a:gd name="adj" fmla="val 8735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  <a:tileRect/>
          </a:gra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4"/>
          <p:cNvSpPr/>
          <p:nvPr/>
        </p:nvSpPr>
        <p:spPr>
          <a:xfrm>
            <a:off x="1980000" y="288000"/>
            <a:ext cx="6840000" cy="406800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 lvl="1" algn="ct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endParaRPr lang="en-US" sz="20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8000" lvl="1" algn="ct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Production of Λ hyperons </a:t>
            </a:r>
          </a:p>
          <a:p>
            <a:pPr marL="288000" lvl="1" algn="ct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in interactions </a:t>
            </a:r>
          </a:p>
          <a:p>
            <a:pPr marL="288000" lvl="1" algn="ct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of the 4A GeV carbon beam </a:t>
            </a:r>
          </a:p>
          <a:p>
            <a:pPr marL="288000" lvl="1" algn="ct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36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C, Al, Cu</a:t>
            </a:r>
            <a: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targets</a:t>
            </a:r>
          </a:p>
        </p:txBody>
      </p:sp>
      <p:sp>
        <p:nvSpPr>
          <p:cNvPr id="29" name="Rounded Rectangle 14"/>
          <p:cNvSpPr/>
          <p:nvPr/>
        </p:nvSpPr>
        <p:spPr>
          <a:xfrm>
            <a:off x="142844" y="3714752"/>
            <a:ext cx="3857652" cy="1643074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14" name="Рисунок 13" descr="JIN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5786454"/>
            <a:ext cx="2358858" cy="720000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42844" y="3786190"/>
            <a:ext cx="3643370" cy="15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180000" lvl="1" algn="ct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endParaRPr lang="en-GB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lvl="1" algn="ctr">
              <a:lnSpc>
                <a:spcPct val="120000"/>
              </a:lnSpc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GB" sz="2300" u="sng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r>
              <a:rPr lang="en-GB" sz="23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spc="-1" dirty="0" err="1" smtClean="0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Yu.Gornaya</a:t>
            </a:r>
            <a:r>
              <a:rPr lang="en-US" sz="2300" spc="-1" dirty="0" smtClean="0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en-US" sz="2300" spc="-1" dirty="0" err="1" smtClean="0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M.Kapishin</a:t>
            </a:r>
            <a:r>
              <a:rPr lang="en-US" sz="2300" spc="-1" dirty="0" smtClean="0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</a:p>
          <a:p>
            <a:pPr marL="180000" lvl="1" algn="ctr">
              <a:lnSpc>
                <a:spcPct val="120000"/>
              </a:lnSpc>
              <a:spcBef>
                <a:spcPts val="600"/>
              </a:spcBef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2300" spc="-1" dirty="0" err="1" smtClean="0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G.Pokatashkin</a:t>
            </a:r>
            <a:r>
              <a:rPr lang="en-US" sz="2300" spc="-1" dirty="0" smtClean="0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en-US" sz="2300" spc="-1" dirty="0" err="1" smtClean="0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I.Rufanov</a:t>
            </a:r>
            <a:r>
              <a:rPr lang="en-US" sz="2300" spc="-1" dirty="0" smtClean="0">
                <a:solidFill>
                  <a:srgbClr val="00277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V.Vasendina</a:t>
            </a:r>
            <a:endParaRPr lang="en-GB" sz="23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lvl="1" algn="ctr">
              <a:lnSpc>
                <a:spcPct val="110000"/>
              </a:lnSpc>
              <a:spcBef>
                <a:spcPts val="1200"/>
              </a:spcBef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GB" sz="20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for the BM@N collaboration </a:t>
            </a:r>
          </a:p>
          <a:p>
            <a:pPr marL="180000" lvl="1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GB" sz="20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VBLHEP, JINR, </a:t>
            </a:r>
            <a:r>
              <a:rPr lang="en-GB" sz="2000" i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GB" sz="2000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, Russia</a:t>
            </a:r>
          </a:p>
        </p:txBody>
      </p:sp>
      <p:pic>
        <p:nvPicPr>
          <p:cNvPr id="15" name="Рисунок 18"/>
          <p:cNvPicPr>
            <a:picLocks noChangeAspect="1"/>
          </p:cNvPicPr>
          <p:nvPr/>
        </p:nvPicPr>
        <p:blipFill>
          <a:blip r:embed="rId3" cstate="print"/>
          <a:stretch/>
        </p:blipFill>
        <p:spPr>
          <a:xfrm>
            <a:off x="6929454" y="357166"/>
            <a:ext cx="1800000" cy="10178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Comparison of experimental data and MC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00" y="972000"/>
            <a:ext cx="360000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00" y="972000"/>
            <a:ext cx="360000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00" y="3420000"/>
            <a:ext cx="360000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42844" y="5786454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Fig. 10.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Comparison of experimental data (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curves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and MC (DCM-QGSM) simulation (</a:t>
            </a:r>
            <a:r>
              <a:rPr lang="en-US" sz="1600" dirty="0" smtClean="0">
                <a:solidFill>
                  <a:srgbClr val="1044C5"/>
                </a:solidFill>
                <a:latin typeface="Times New Roman" pitchFamily="18" charset="0"/>
                <a:cs typeface="Times New Roman" pitchFamily="18" charset="0"/>
              </a:rPr>
              <a:t>blue curves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C+Cu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interaction: transverse momentum of positive particles; transverse momentum of negative particles; total momentum of negative (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p/q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&lt;0) and positive particles (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p/q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&gt;0). 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5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200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3600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Decomposition of efficiency</a:t>
            </a:r>
            <a:endParaRPr lang="en-US" sz="36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1428736"/>
          <a:ext cx="6096000" cy="225091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Reconstruction efficiency</a:t>
                      </a:r>
                    </a:p>
                  </a:txBody>
                  <a:tcPr marL="68580" marR="68580" marT="144000" marB="14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ε </a:t>
                      </a:r>
                      <a:r>
                        <a:rPr lang="en-US" sz="1800" i="1" baseline="-25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rec</a:t>
                      </a:r>
                      <a:r>
                        <a:rPr lang="en-US" sz="1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en-US" sz="18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</a:t>
                      </a:r>
                      <a:r>
                        <a:rPr lang="en-US" sz="1800" i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acc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·ε</a:t>
                      </a:r>
                      <a:r>
                        <a:rPr lang="en-US" sz="1800" i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emb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· </a:t>
                      </a:r>
                      <a:r>
                        <a:rPr lang="en-US" sz="18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</a:t>
                      </a:r>
                      <a:r>
                        <a:rPr lang="en-US" sz="1800" i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cuts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Λ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geometrical acceptance in GEM detectors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1800" i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</a:t>
                      </a:r>
                      <a:r>
                        <a:rPr lang="en-US" sz="1800" i="1" baseline="-25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acc</a:t>
                      </a:r>
                      <a:r>
                        <a:rPr lang="en-US" sz="1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en-US" sz="18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r>
                        <a:rPr lang="en-US" sz="1800" i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acc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US" sz="18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y,p</a:t>
                      </a:r>
                      <a:r>
                        <a:rPr lang="en-US" sz="1800" i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/ </a:t>
                      </a:r>
                      <a:r>
                        <a:rPr lang="en-US" sz="18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r>
                        <a:rPr lang="en-US" sz="1800" i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gen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US" sz="18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y,p</a:t>
                      </a:r>
                      <a:r>
                        <a:rPr lang="en-US" sz="1800" i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Efficiency of reconstruction of embedded </a:t>
                      </a:r>
                      <a:r>
                        <a:rPr lang="en-US" sz="16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Λ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ε</a:t>
                      </a:r>
                      <a:r>
                        <a:rPr lang="en-US" sz="1800" i="1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emb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en-US" sz="18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r>
                        <a:rPr lang="en-US" sz="1800" i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emb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8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y,p</a:t>
                      </a:r>
                      <a:r>
                        <a:rPr lang="en-US" sz="1800" i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/ </a:t>
                      </a:r>
                      <a:r>
                        <a:rPr lang="en-US" sz="18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r>
                        <a:rPr lang="en-US" sz="1800" i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acc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8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y,p</a:t>
                      </a:r>
                      <a:r>
                        <a:rPr lang="en-US" sz="1800" i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Efficiency of </a:t>
                      </a:r>
                      <a:r>
                        <a:rPr lang="en-US" sz="16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Λ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selection: kinematical and spatial cuts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1800" i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</a:t>
                      </a:r>
                      <a:r>
                        <a:rPr lang="en-US" sz="1800" i="1" baseline="-25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cuts</a:t>
                      </a:r>
                      <a:r>
                        <a:rPr lang="en-US" sz="1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en-US" sz="18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r>
                        <a:rPr lang="en-US" sz="1800" i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rec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8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y,p</a:t>
                      </a:r>
                      <a:r>
                        <a:rPr lang="en-US" sz="1800" i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/ </a:t>
                      </a:r>
                      <a:r>
                        <a:rPr lang="en-US" sz="18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r>
                        <a:rPr lang="en-US" sz="1800" i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emb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8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y,p</a:t>
                      </a:r>
                      <a:r>
                        <a:rPr lang="en-US" sz="1800" i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" name="Рисунок 21" descr="weight_cc_V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0000" y="972000"/>
            <a:ext cx="2520000" cy="1731805"/>
          </a:xfrm>
          <a:prstGeom prst="rect">
            <a:avLst/>
          </a:prstGeom>
        </p:spPr>
      </p:pic>
      <p:pic>
        <p:nvPicPr>
          <p:cNvPr id="23" name="Рисунок 22" descr="weight_cal_V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0000" y="2736000"/>
            <a:ext cx="2520000" cy="1737357"/>
          </a:xfrm>
          <a:prstGeom prst="rect">
            <a:avLst/>
          </a:prstGeom>
        </p:spPr>
      </p:pic>
      <p:pic>
        <p:nvPicPr>
          <p:cNvPr id="24" name="Рисунок 23" descr="weight_ccu_V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0000" y="4500000"/>
            <a:ext cx="2520000" cy="172625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800712" y="6210300"/>
            <a:ext cx="3357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Fig.14.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2-dimentional weights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w(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y,p</a:t>
            </a:r>
            <a:r>
              <a:rPr lang="en-US" sz="1600" i="1" baseline="-25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2881" y="3781425"/>
            <a:ext cx="614366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2-dimentional (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3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,y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distributions of reconstructed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decay candidates in data and Monte Carlo do not perfectly agree in the shape. To adjust the Monte Carlo to the data, weights were calculated as a ratio of the normalized spectra of experimental data to the normalized spectra of simulated events:  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y,p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=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data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y,p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)/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y,p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lvl="0" indent="449263" algn="just" fontAlgn="base">
              <a:spcBef>
                <a:spcPts val="60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2-dimentional weights are shown in Fig.14. These weights were used to obtain 1-dimentional efficiencies according to the formula:</a:t>
            </a:r>
            <a:endParaRPr lang="ru-RU" sz="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ε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=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y,p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)∙w(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y,p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)) /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y,p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)∙w(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y,p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))</a:t>
            </a:r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ε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(y) =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y,p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)∙w(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y,p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)) / 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y,p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)∙w(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y,p</a:t>
            </a:r>
            <a:r>
              <a:rPr lang="en-US" sz="1600" b="1" i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))</a:t>
            </a:r>
            <a:endParaRPr lang="en-US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282" y="1000108"/>
            <a:ext cx="542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Table 3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Decomposition of Λ reconstruction efficiency.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8"/>
          <p:cNvPicPr/>
          <p:nvPr/>
        </p:nvPicPr>
        <p:blipFill>
          <a:blip r:embed="rId5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Efficiency in </a:t>
            </a:r>
            <a:r>
              <a:rPr lang="en-US" sz="3600" i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C+Cu</a:t>
            </a: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interaction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5500702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Fig.18.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 geometrical acceptance (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i="1" baseline="-25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 efficiency of reconstruction of embedded Λ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 efficiency of kinematical and spatial cuts applied for Λ reconstruction  (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i="1" baseline="-25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cuts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as functions of rapidity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(top plots) and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(bottom plots). Results are shown for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C+Cu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interaction.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ccu_eff1_y_VV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000" y="1080000"/>
            <a:ext cx="2880000" cy="1941514"/>
          </a:xfrm>
          <a:prstGeom prst="rect">
            <a:avLst/>
          </a:prstGeom>
        </p:spPr>
      </p:pic>
      <p:pic>
        <p:nvPicPr>
          <p:cNvPr id="26" name="Рисунок 25" descr="ccu_eff2_y_VV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8000" y="1080000"/>
            <a:ext cx="2880000" cy="1941514"/>
          </a:xfrm>
          <a:prstGeom prst="rect">
            <a:avLst/>
          </a:prstGeom>
        </p:spPr>
      </p:pic>
      <p:pic>
        <p:nvPicPr>
          <p:cNvPr id="27" name="Рисунок 26" descr="ccu_eff5_y_VV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20000" y="1080000"/>
            <a:ext cx="2880000" cy="1941514"/>
          </a:xfrm>
          <a:prstGeom prst="rect">
            <a:avLst/>
          </a:prstGeom>
        </p:spPr>
      </p:pic>
      <p:pic>
        <p:nvPicPr>
          <p:cNvPr id="28" name="Рисунок 27" descr="ccu_eff1_pt_VV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0000" y="3240000"/>
            <a:ext cx="2880000" cy="1941514"/>
          </a:xfrm>
          <a:prstGeom prst="rect">
            <a:avLst/>
          </a:prstGeom>
        </p:spPr>
      </p:pic>
      <p:pic>
        <p:nvPicPr>
          <p:cNvPr id="29" name="Рисунок 28" descr="ccu_eff2_pt_VV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68000" y="3240000"/>
            <a:ext cx="2880000" cy="1941514"/>
          </a:xfrm>
          <a:prstGeom prst="rect">
            <a:avLst/>
          </a:prstGeom>
        </p:spPr>
      </p:pic>
      <p:pic>
        <p:nvPicPr>
          <p:cNvPr id="30" name="Рисунок 29" descr="ccu_eff5_pt_VV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20000" y="3240000"/>
            <a:ext cx="2880000" cy="1941514"/>
          </a:xfrm>
          <a:prstGeom prst="rect">
            <a:avLst/>
          </a:prstGeom>
        </p:spPr>
      </p:pic>
      <p:pic>
        <p:nvPicPr>
          <p:cNvPr id="17" name="Рисунок 18"/>
          <p:cNvPicPr/>
          <p:nvPr/>
        </p:nvPicPr>
        <p:blipFill>
          <a:blip r:embed="rId8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Triggers and impact parameters 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0" y="2571744"/>
          <a:ext cx="7500990" cy="1500198"/>
        </p:xfrm>
        <a:graphic>
          <a:graphicData uri="http://schemas.openxmlformats.org/drawingml/2006/table">
            <a:tbl>
              <a:tblPr/>
              <a:tblGrid>
                <a:gridCol w="2117250"/>
                <a:gridCol w="1691847"/>
                <a:gridCol w="1805916"/>
                <a:gridCol w="1885977"/>
              </a:tblGrid>
              <a:tr h="362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Trigger / Target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</a:tr>
              <a:tr h="362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3490" algn="r"/>
                        </a:tabLst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</a:t>
                      </a:r>
                      <a:r>
                        <a:rPr lang="en-US" sz="1800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trig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(BD&gt;=2)	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0.906±0.010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0.955±0.010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0.904±0.01</a:t>
                      </a:r>
                      <a:endParaRPr lang="ru-RU" sz="18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87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</a:t>
                      </a:r>
                      <a:r>
                        <a:rPr lang="en-US" sz="1800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trig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(BD&gt;=3)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0.923±0.020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0.883±0.02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87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</a:t>
                      </a:r>
                      <a:r>
                        <a:rPr lang="en-US" sz="1800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trig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averaged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0.940±0.015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0.893±0.015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142984"/>
            <a:ext cx="7500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4.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Trigger efficiency evaluated for events with reconstructed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hyperons in interactions of the carbon beam with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C, Al, Cu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targets.  The systematic errors take into account the uncertainty due to the delta electron background. The last row shows the trigger efficiency averaged over the data samples with trigger conditions BD&gt;=2 and BD&gt;=3.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00100" y="4929198"/>
          <a:ext cx="7500990" cy="1500200"/>
        </p:xfrm>
        <a:graphic>
          <a:graphicData uri="http://schemas.openxmlformats.org/drawingml/2006/table">
            <a:tbl>
              <a:tblPr/>
              <a:tblGrid>
                <a:gridCol w="2119338"/>
                <a:gridCol w="1704975"/>
                <a:gridCol w="1801233"/>
                <a:gridCol w="1875444"/>
              </a:tblGrid>
              <a:tr h="375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MC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fm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C+C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fm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C+Al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fm (</a:t>
                      </a:r>
                      <a:r>
                        <a:rPr lang="en-US" sz="16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C+Cu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All min bias events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3.76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4.36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5.13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Events with 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gen. </a:t>
                      </a:r>
                      <a:r>
                        <a:rPr lang="en-US" sz="16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2.80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3.08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3.58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Events with rec. </a:t>
                      </a:r>
                      <a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2.71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3.18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3.88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4500570"/>
            <a:ext cx="6715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Table 5.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Mean impact parameters of min. bias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C+C,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C+Al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C+Cu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interactions.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18"/>
          <p:cNvPicPr/>
          <p:nvPr/>
        </p:nvPicPr>
        <p:blipFill>
          <a:blip r:embed="rId2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Λ yields and production cross section 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641348"/>
          <a:ext cx="8715437" cy="4502294"/>
        </p:xfrm>
        <a:graphic>
          <a:graphicData uri="http://schemas.openxmlformats.org/drawingml/2006/table">
            <a:tbl>
              <a:tblPr/>
              <a:tblGrid>
                <a:gridCol w="2714644"/>
                <a:gridCol w="2143140"/>
                <a:gridCol w="1952659"/>
                <a:gridCol w="1904994"/>
              </a:tblGrid>
              <a:tr h="64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Interacting nucleus /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reference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Beam momentum,  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kinetic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energy (</a:t>
                      </a: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r>
                        <a:rPr lang="en-US" sz="1600" b="1" i="1" baseline="-250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Λ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cross section,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mb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Λ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yield, ·10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</a:t>
                      </a:r>
                      <a:r>
                        <a:rPr lang="en-US" sz="1600" i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en-US" sz="16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+Li</a:t>
                      </a:r>
                      <a:r>
                        <a:rPr lang="en-US" sz="1600" i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4.5 GeV/c (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3.66A GeV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5.9± 1.5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1.85 ± 0.5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C+C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 </a:t>
                      </a:r>
                      <a:r>
                        <a:rPr lang="en-US" sz="16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GeV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/c (3.36AGeV)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 ± 4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C+C,</a:t>
                      </a:r>
                      <a:r>
                        <a:rPr lang="en-US" sz="16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propane 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chamber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 GeV/c (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3.36A GeV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2.8 ± 0.3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p+p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4.95 GeV/c (4.1 GeV)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 ± 0.4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C+C,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HADES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2A GeV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8.7±1.1±</a:t>
                      </a:r>
                      <a:r>
                        <a:rPr lang="en-US" sz="1600" baseline="30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  <a:r>
                        <a:rPr lang="en-US" sz="1600" baseline="-25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0.92±0.12±</a:t>
                      </a:r>
                      <a:r>
                        <a:rPr lang="en-US" sz="1600" baseline="30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0.34</a:t>
                      </a:r>
                      <a:r>
                        <a:rPr lang="en-US" sz="1600" baseline="-25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0.17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Ar+KCl,</a:t>
                      </a: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HADES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1.76AGeV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3.93±0.14±0.15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Ar+KCl</a:t>
                      </a: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FOPI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1.93A GeV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3.9±0.14±0.08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643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Ni+Ni</a:t>
                      </a:r>
                      <a:r>
                        <a:rPr lang="en-US" sz="16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FOPI, central 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 </a:t>
                      </a:r>
                      <a:r>
                        <a:rPr lang="en-US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mb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from 3.1 </a:t>
                      </a:r>
                      <a:r>
                        <a:rPr lang="en-US" sz="16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1.93A GeV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0.137±0.005±</a:t>
                      </a:r>
                      <a:r>
                        <a:rPr lang="en-US" sz="1600" baseline="30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0.009</a:t>
                      </a:r>
                      <a:r>
                        <a:rPr lang="en-US" sz="1600" baseline="-25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0.025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643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Ni+Cu</a:t>
                      </a:r>
                      <a:r>
                        <a:rPr lang="en-US" sz="16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EOS, full </a:t>
                      </a:r>
                      <a:r>
                        <a:rPr lang="en-US" sz="16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&lt;8.9 fm 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central </a:t>
                      </a:r>
                      <a:r>
                        <a:rPr lang="en-US" sz="16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&lt;2.4 fm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2A GeV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112±24 / 20±3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21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Ar+KCl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central </a:t>
                      </a:r>
                      <a:r>
                        <a:rPr lang="en-US" sz="16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&lt;2.4 fm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1.8A GeV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7.6±2.2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214422"/>
            <a:ext cx="83581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11.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8"/>
          <p:cNvPicPr/>
          <p:nvPr/>
        </p:nvPicPr>
        <p:blipFill>
          <a:blip r:embed="rId2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Cross section and yields of </a:t>
            </a:r>
            <a:r>
              <a:rPr lang="el-GR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hyperon 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42910" y="2071678"/>
          <a:ext cx="8001056" cy="500066"/>
        </p:xfrm>
        <a:graphic>
          <a:graphicData uri="http://schemas.openxmlformats.org/drawingml/2006/table">
            <a:tbl>
              <a:tblPr/>
              <a:tblGrid>
                <a:gridCol w="4474940"/>
                <a:gridCol w="3526116"/>
              </a:tblGrid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n-US" sz="2000" b="1" i="1" baseline="-250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y,p</a:t>
                      </a:r>
                      <a:r>
                        <a:rPr lang="en-US" sz="2000" b="1" i="1" baseline="-250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)=</a:t>
                      </a:r>
                      <a:r>
                        <a:rPr lang="en-US" sz="2000" b="1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000" b="1" i="1" baseline="-250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rec</a:t>
                      </a:r>
                      <a:r>
                        <a:rPr lang="en-US" sz="2000" b="1" i="1" baseline="300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y,p</a:t>
                      </a:r>
                      <a:r>
                        <a:rPr lang="en-US" sz="2000" b="1" i="1" baseline="-250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/ (</a:t>
                      </a:r>
                      <a:r>
                        <a:rPr lang="en-US" sz="2000" b="1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</a:t>
                      </a:r>
                      <a:r>
                        <a:rPr lang="en-US" sz="2000" b="1" i="1" baseline="-250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rec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2000" b="1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y,p</a:t>
                      </a:r>
                      <a:r>
                        <a:rPr lang="en-US" sz="2000" b="1" i="1" baseline="-250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)·</a:t>
                      </a:r>
                      <a:r>
                        <a:rPr lang="en-US" sz="2000" b="1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</a:t>
                      </a:r>
                      <a:r>
                        <a:rPr lang="en-US" sz="2000" b="1" i="1" baseline="-250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trig</a:t>
                      </a:r>
                      <a:r>
                        <a:rPr lang="en-US" sz="2000" b="1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·L</a:t>
                      </a: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b="1" i="1" baseline="-25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2000" b="1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y,p</a:t>
                      </a:r>
                      <a:r>
                        <a:rPr lang="en-US" sz="2000" b="1" i="1" baseline="-250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 = </a:t>
                      </a:r>
                      <a:r>
                        <a:rPr lang="en-US" sz="2000" b="1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n-US" sz="2000" b="1" i="1" baseline="-250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2000" b="1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y,p</a:t>
                      </a:r>
                      <a:r>
                        <a:rPr lang="en-US" sz="2000" b="1" i="1" baseline="-250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/ </a:t>
                      </a:r>
                      <a:r>
                        <a:rPr lang="en-US" sz="2000" b="1" i="1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n-US" sz="2000" b="1" i="1" baseline="-25000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inel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1285860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cross section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lang="en-US" i="1" baseline="-3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yield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i="1" baseline="-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hyperon production in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C+C,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C+Al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C+Cu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interactions are calculated in bins of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i="1" baseline="-3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i="1" baseline="-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according to the formulae: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where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the luminosity,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i="1" baseline="-3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</a:t>
            </a:r>
            <a:r>
              <a:rPr lang="en-US" i="1" baseline="3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–the number of reconstructed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hyperons,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ε</a:t>
            </a:r>
            <a:r>
              <a:rPr lang="en-US" i="1" baseline="-3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–the combined efficiency of the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hyperon reconstruction,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ε</a:t>
            </a:r>
            <a:r>
              <a:rPr lang="en-US" i="1" baseline="-3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–the trigger efficiency,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lang="en-US" i="1" baseline="-3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inel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the cross section for minimum bias inelastic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C+A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interactions.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5143512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cross sections for inelastic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C+Al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C+Cu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interactions are taken from the predictions of the DCM-QGSM model which are consistent with the results calculated by the formula: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="1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inel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π R</a:t>
            </a:r>
            <a:r>
              <a:rPr lang="en-US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(A</a:t>
            </a:r>
            <a:r>
              <a:rPr lang="en-US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1/3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A</a:t>
            </a:r>
            <a:r>
              <a:rPr lang="en-US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where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1.2 fm is an effective nucleon radius,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atomic numbers of the beam and target nucleus.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285852" y="4429132"/>
          <a:ext cx="6715172" cy="560832"/>
        </p:xfrm>
        <a:graphic>
          <a:graphicData uri="http://schemas.openxmlformats.org/drawingml/2006/table">
            <a:tbl>
              <a:tblPr/>
              <a:tblGrid>
                <a:gridCol w="2363746"/>
                <a:gridCol w="1491637"/>
                <a:gridCol w="1491637"/>
                <a:gridCol w="136815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Interaction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C+C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C+Al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C+Cu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Inelastic cross section, </a:t>
                      </a:r>
                      <a:r>
                        <a:rPr lang="en-US" sz="16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mb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830±50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1260±50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1790±50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1" name="Рисунок 18"/>
          <p:cNvPicPr/>
          <p:nvPr/>
        </p:nvPicPr>
        <p:blipFill>
          <a:blip r:embed="rId2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Number of reconstructed Λ hyperons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 descr="C:\Users\veron\VERONA\dndy_cc_VV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1080000"/>
            <a:ext cx="2876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X:\veron\2019_bmon_newFit\Fig_nota\note_pict\dN\dndy_cal_VV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000" y="1080000"/>
            <a:ext cx="28765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X:\veron\2019_bmon_newFit\Fig_nota\note_pict\dN\dndy_ccu_VV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0000" y="1008000"/>
            <a:ext cx="28829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veron\VERONA\dndpt_cc_VV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00" y="3780000"/>
            <a:ext cx="28765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X:\veron\2019_bmon_newFit\Fig_nota\note_pict\dN\dndpt_cal_VV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8000" y="3780000"/>
            <a:ext cx="28765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X:\veron\2019_bmon_newFit\Fig_nota\note_pict\dN\dndpt_ccu_VV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0000" y="3780000"/>
            <a:ext cx="28765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0" y="307181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Fig.15.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Number of reconstructed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hyperons in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C+C,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C+Al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C+Cu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samples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bins of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592933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Fig.15.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Number of reconstructed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hyperons in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C+C,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C+Al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C+Cu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samples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bins of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18"/>
          <p:cNvPicPr/>
          <p:nvPr/>
        </p:nvPicPr>
        <p:blipFill>
          <a:blip r:embed="rId8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Reconstructed yields of Λ hyperons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2844" y="5715016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Fig. 20-22.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Reconstructed yields of 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hyperons in minimum bias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C+C,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C+Al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C+Cu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interactions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rapidity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transverse momentum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i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solidFill>
                  <a:srgbClr val="1044C5"/>
                </a:solidFill>
                <a:latin typeface="Times New Roman" pitchFamily="18" charset="0"/>
                <a:cs typeface="Times New Roman" pitchFamily="18" charset="0"/>
              </a:rPr>
              <a:t>blue crosses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Predictions of the DCM-QGSM and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UrQMD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models are shown as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crosses.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18"/>
          <p:cNvPicPr/>
          <p:nvPr/>
        </p:nvPicPr>
        <p:blipFill>
          <a:blip r:embed="rId2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 descr="0_0_V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260000"/>
            <a:ext cx="2880000" cy="1933427"/>
          </a:xfrm>
          <a:prstGeom prst="rect">
            <a:avLst/>
          </a:prstGeom>
        </p:spPr>
      </p:pic>
      <p:pic>
        <p:nvPicPr>
          <p:cNvPr id="21" name="Рисунок 20" descr="0_1_V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00" y="3600000"/>
            <a:ext cx="2880000" cy="1914614"/>
          </a:xfrm>
          <a:prstGeom prst="rect">
            <a:avLst/>
          </a:prstGeom>
        </p:spPr>
      </p:pic>
      <p:pic>
        <p:nvPicPr>
          <p:cNvPr id="22" name="Рисунок 21" descr="1_0_V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8000" y="1260000"/>
            <a:ext cx="2880000" cy="1933483"/>
          </a:xfrm>
          <a:prstGeom prst="rect">
            <a:avLst/>
          </a:prstGeom>
        </p:spPr>
      </p:pic>
      <p:pic>
        <p:nvPicPr>
          <p:cNvPr id="23" name="Рисунок 22" descr="1_1_V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8000" y="3600000"/>
            <a:ext cx="2880000" cy="1920000"/>
          </a:xfrm>
          <a:prstGeom prst="rect">
            <a:avLst/>
          </a:prstGeom>
        </p:spPr>
      </p:pic>
      <p:pic>
        <p:nvPicPr>
          <p:cNvPr id="24" name="Рисунок 23" descr="2_0_V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0000" y="1260000"/>
            <a:ext cx="2880000" cy="1922704"/>
          </a:xfrm>
          <a:prstGeom prst="rect">
            <a:avLst/>
          </a:prstGeom>
        </p:spPr>
      </p:pic>
      <p:pic>
        <p:nvPicPr>
          <p:cNvPr id="33" name="Рисунок 32" descr="2_1_VV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20000" y="3600000"/>
            <a:ext cx="2880000" cy="1929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Reconstructed </a:t>
            </a:r>
            <a:r>
              <a:rPr lang="en-US" sz="3200" i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i="1" baseline="-250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spectra of Λ and extracted </a:t>
            </a:r>
            <a:r>
              <a:rPr lang="en-US" sz="32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Рисунок 16" descr="CC4AGeV_V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2232000"/>
            <a:ext cx="2880000" cy="199863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42934" y="6238875"/>
            <a:ext cx="807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Fig. 23.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Thermal fit results with the inverse slope parameter 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i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data and predictions of models.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CAl4AGeV_V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8000" y="2232000"/>
            <a:ext cx="2880000" cy="1998635"/>
          </a:xfrm>
          <a:prstGeom prst="rect">
            <a:avLst/>
          </a:prstGeom>
        </p:spPr>
      </p:pic>
      <p:pic>
        <p:nvPicPr>
          <p:cNvPr id="24" name="Рисунок 23" descr="CCu4AGeV_V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00" y="2232000"/>
            <a:ext cx="2880000" cy="2001050"/>
          </a:xfrm>
          <a:prstGeom prst="rect">
            <a:avLst/>
          </a:prstGeom>
        </p:spPr>
      </p:pic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2447911" y="947747"/>
          <a:ext cx="6581780" cy="1261872"/>
        </p:xfrm>
        <a:graphic>
          <a:graphicData uri="http://schemas.openxmlformats.org/drawingml/2006/table">
            <a:tbl>
              <a:tblPr/>
              <a:tblGrid>
                <a:gridCol w="1880508"/>
                <a:gridCol w="1544704"/>
                <a:gridCol w="1611865"/>
                <a:gridCol w="1544703"/>
              </a:tblGrid>
              <a:tr h="268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/>
                          <a:ea typeface="Arial"/>
                        </a:rPr>
                        <a:t>T</a:t>
                      </a:r>
                      <a:r>
                        <a:rPr lang="en-US" sz="1600" b="1" i="1" baseline="-25000" dirty="0">
                          <a:solidFill>
                            <a:schemeClr val="bg1"/>
                          </a:solidFill>
                          <a:latin typeface="Times New Roman"/>
                          <a:ea typeface="Arial"/>
                        </a:rPr>
                        <a:t>0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Arial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Arial"/>
                        </a:rPr>
                        <a:t>MeV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Arial"/>
                        </a:rPr>
                        <a:t> (</a:t>
                      </a: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/>
                          <a:ea typeface="Arial"/>
                        </a:rPr>
                        <a:t>C+C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Arial"/>
                        </a:rPr>
                        <a:t>)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600" b="1" i="1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MeV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6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C+Al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600" b="1" i="1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MeV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600" b="1" i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C+Cu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</a:tr>
              <a:tr h="455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Experiment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χ</a:t>
                      </a:r>
                      <a:r>
                        <a:rPr lang="en-US" sz="1400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</a:t>
                      </a:r>
                      <a:r>
                        <a:rPr lang="en-US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ndf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93.7±29.3±12.7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2.38/1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155.0±30.0±19.4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2.05/2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157.6±33.9±9.5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0.43/2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49000"/>
                      </a:srgbClr>
                    </a:solidFill>
                  </a:tcPr>
                </a:tc>
              </a:tr>
              <a:tr h="216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DCM-QGSM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121.9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129.4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130.5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49000"/>
                      </a:srgbClr>
                    </a:solidFill>
                  </a:tcPr>
                </a:tc>
              </a:tr>
              <a:tr h="216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UrQMD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107.3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4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42844" y="1285860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6.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Temperature parameter extracted from the fit of the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3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spectra.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Рисунок 18"/>
          <p:cNvPicPr/>
          <p:nvPr/>
        </p:nvPicPr>
        <p:blipFill>
          <a:blip r:embed="rId5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  <p:pic>
        <p:nvPicPr>
          <p:cNvPr id="25" name="Рисунок 24" descr="0_2_V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000" y="4248000"/>
            <a:ext cx="2880000" cy="1922693"/>
          </a:xfrm>
          <a:prstGeom prst="rect">
            <a:avLst/>
          </a:prstGeom>
        </p:spPr>
      </p:pic>
      <p:pic>
        <p:nvPicPr>
          <p:cNvPr id="26" name="Рисунок 25" descr="1_2_V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8000" y="4248000"/>
            <a:ext cx="2880000" cy="1937602"/>
          </a:xfrm>
          <a:prstGeom prst="rect">
            <a:avLst/>
          </a:prstGeom>
        </p:spPr>
      </p:pic>
      <p:pic>
        <p:nvPicPr>
          <p:cNvPr id="27" name="Рисунок 26" descr="2_2_VV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20000" y="4248000"/>
            <a:ext cx="2880000" cy="1917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i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i="1" baseline="-250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spectra of </a:t>
            </a:r>
            <a:r>
              <a:rPr lang="el-GR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 MC predictions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" name="Рисунок 24" descr="mcCC4AGeV_V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260000"/>
            <a:ext cx="2880000" cy="1967974"/>
          </a:xfrm>
          <a:prstGeom prst="rect">
            <a:avLst/>
          </a:prstGeom>
        </p:spPr>
      </p:pic>
      <p:pic>
        <p:nvPicPr>
          <p:cNvPr id="26" name="Рисунок 25" descr="mcCC4AGeVu_V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3600000"/>
            <a:ext cx="2880000" cy="1997742"/>
          </a:xfrm>
          <a:prstGeom prst="rect">
            <a:avLst/>
          </a:prstGeom>
        </p:spPr>
      </p:pic>
      <p:pic>
        <p:nvPicPr>
          <p:cNvPr id="27" name="Рисунок 26" descr="mcCAl4AGeV_V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8000" y="1260000"/>
            <a:ext cx="2880000" cy="1997742"/>
          </a:xfrm>
          <a:prstGeom prst="rect">
            <a:avLst/>
          </a:prstGeom>
        </p:spPr>
      </p:pic>
      <p:pic>
        <p:nvPicPr>
          <p:cNvPr id="28" name="Рисунок 27" descr="mcCAl4AGeVu_V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8000" y="3600000"/>
            <a:ext cx="2880000" cy="1984512"/>
          </a:xfrm>
          <a:prstGeom prst="rect">
            <a:avLst/>
          </a:prstGeom>
        </p:spPr>
      </p:pic>
      <p:pic>
        <p:nvPicPr>
          <p:cNvPr id="29" name="Рисунок 28" descr="mcCCu4AGeV_V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0000" y="1260000"/>
            <a:ext cx="2880000" cy="1981204"/>
          </a:xfrm>
          <a:prstGeom prst="rect">
            <a:avLst/>
          </a:prstGeom>
        </p:spPr>
      </p:pic>
      <p:pic>
        <p:nvPicPr>
          <p:cNvPr id="30" name="Рисунок 29" descr="mcCCu4AGeVu_V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0000" y="3600000"/>
            <a:ext cx="2880000" cy="1997742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85720" y="585789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Fig. 24.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Fit of the DCM-QGSM and URQMD spectra. The inverse slope parameter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shown, extracted from the fit.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18"/>
          <p:cNvPicPr/>
          <p:nvPr/>
        </p:nvPicPr>
        <p:blipFill>
          <a:blip r:embed="rId8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Рисунок 18"/>
          <p:cNvPicPr/>
          <p:nvPr/>
        </p:nvPicPr>
        <p:blipFill>
          <a:blip r:embed="rId2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>
          <a:xfrm>
            <a:off x="1214414" y="1714488"/>
            <a:ext cx="7071840" cy="395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376092"/>
              </a:buClr>
              <a:buFont typeface="Arial"/>
              <a:buAutoNum type="arabicPeriod"/>
            </a:pPr>
            <a:r>
              <a:rPr lang="en-US" sz="2000" b="0" strike="noStrike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Technical run with carbon beam (March 2017)</a:t>
            </a:r>
            <a:endParaRPr lang="en-US" sz="2000" b="0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en-US" sz="2000" b="0" strike="noStrike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BM@N detector set-up</a:t>
            </a:r>
            <a:endParaRPr lang="en-US" sz="2000" b="0" strike="noStrike" spc="-1" dirty="0" smtClean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01"/>
              </a:spcBef>
              <a:buClr>
                <a:srgbClr val="376092"/>
              </a:buClr>
              <a:buFont typeface="Arial"/>
              <a:buAutoNum type="arabicPeriod"/>
            </a:pP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Data a</a:t>
            </a: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nalysis  </a:t>
            </a: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en-US" sz="2000" i="1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C+C,</a:t>
            </a: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i="1" spc="-1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C+Al</a:t>
            </a:r>
            <a:r>
              <a:rPr lang="en-US" sz="2000" i="1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</a:t>
            </a: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i="1" spc="-1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C+Cu</a:t>
            </a:r>
            <a:r>
              <a:rPr lang="en-US" sz="2000" i="1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at 4A GeV)</a:t>
            </a:r>
            <a:endParaRPr lang="en-US" sz="2000" b="0" strike="noStrike" spc="-1" dirty="0" smtClean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6840">
              <a:buClr>
                <a:srgbClr val="376092"/>
              </a:buClr>
              <a:buFont typeface="Wingdings" charset="2"/>
              <a:buChar char=""/>
            </a:pP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Selection criteria</a:t>
            </a:r>
          </a:p>
          <a:p>
            <a:pPr marL="914400" lvl="1" indent="-456840">
              <a:buClr>
                <a:srgbClr val="376092"/>
              </a:buClr>
              <a:buFont typeface="Wingdings" charset="2"/>
              <a:buChar char=""/>
            </a:pP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Reconstructed signal of </a:t>
            </a:r>
            <a:r>
              <a:rPr lang="en-US" sz="2000" i="1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Λ</a:t>
            </a: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lang="en-US" sz="2000" spc="-1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</a:t>
            </a:r>
            <a:r>
              <a:rPr lang="en-US" sz="2000" i="1" spc="-1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</a:t>
            </a: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en-US" sz="2000" spc="-1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</a:t>
            </a:r>
            <a:r>
              <a:rPr lang="en-US" sz="2000" i="1" spc="-1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Y</a:t>
            </a:r>
            <a:r>
              <a:rPr lang="en-US" sz="2000" i="1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&amp; </a:t>
            </a:r>
            <a:r>
              <a:rPr lang="en-US" sz="2000" spc="-1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</a:t>
            </a:r>
            <a:r>
              <a:rPr lang="en-US" sz="2000" i="1" spc="-1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</a:t>
            </a: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/</a:t>
            </a:r>
            <a:r>
              <a:rPr lang="en-US" sz="2000" i="1" spc="-1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</a:t>
            </a:r>
            <a:r>
              <a:rPr lang="en-US" sz="2000" i="1" spc="-1" baseline="-25000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</a:t>
            </a: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spectra)</a:t>
            </a:r>
          </a:p>
          <a:p>
            <a:pPr marL="914400" lvl="1" indent="-456840">
              <a:buClr>
                <a:srgbClr val="376092"/>
              </a:buClr>
              <a:buFont typeface="Wingdings" charset="2"/>
              <a:buChar char=""/>
            </a:pP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Data ˗ MC agreement: multiplicity, momentum spectra</a:t>
            </a:r>
          </a:p>
          <a:p>
            <a:pPr marL="914400" lvl="1" indent="-45684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Decomposition of </a:t>
            </a:r>
            <a:r>
              <a:rPr lang="en-US" sz="2000" i="1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reconstruction efficiency</a:t>
            </a:r>
          </a:p>
          <a:p>
            <a:pPr marL="914400" lvl="1" indent="-456840">
              <a:buClr>
                <a:srgbClr val="376092"/>
              </a:buClr>
              <a:buFont typeface="Wingdings" charset="2"/>
              <a:buChar char=""/>
            </a:pP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Trigger and mean impact parameters</a:t>
            </a:r>
          </a:p>
          <a:p>
            <a:pPr marL="914400" lvl="1" indent="-456840">
              <a:buClr>
                <a:srgbClr val="376092"/>
              </a:buClr>
              <a:buFont typeface="Wingdings" charset="2"/>
              <a:buChar char=""/>
            </a:pP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Cross section and yields of </a:t>
            </a:r>
            <a:r>
              <a:rPr lang="en-US" sz="2000" i="1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Λ</a:t>
            </a:r>
            <a:endParaRPr lang="en-US" sz="2000" spc="-1" dirty="0" smtClean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914400" lvl="1" indent="-456840">
              <a:buClr>
                <a:srgbClr val="376092"/>
              </a:buClr>
              <a:buFont typeface="Wingdings" charset="2"/>
              <a:buChar char=""/>
            </a:pP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Reconstructed  </a:t>
            </a:r>
            <a:r>
              <a:rPr lang="en-US" sz="2000" i="1" spc="-1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spc="-1" baseline="-25000" dirty="0" err="1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spectra of </a:t>
            </a:r>
            <a:r>
              <a:rPr lang="el-GR" sz="2000" i="1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i="1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and extracted temperature</a:t>
            </a:r>
          </a:p>
          <a:p>
            <a:pPr marL="914400" lvl="1" indent="-456840">
              <a:buClr>
                <a:srgbClr val="376092"/>
              </a:buClr>
              <a:buFont typeface="Wingdings" charset="2"/>
              <a:buChar char=""/>
            </a:pPr>
            <a:r>
              <a:rPr lang="en-US" sz="2000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Systematic errors and extrapolation factors</a:t>
            </a:r>
          </a:p>
          <a:p>
            <a:pPr marL="457200" indent="-456840">
              <a:spcBef>
                <a:spcPts val="601"/>
              </a:spcBef>
              <a:buClr>
                <a:srgbClr val="376092"/>
              </a:buClr>
              <a:buFont typeface="Arial"/>
              <a:buAutoNum type="arabicPeriod"/>
            </a:pPr>
            <a:r>
              <a:rPr lang="en-US" sz="2000" b="0" strike="noStrike" spc="-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Summary and plans</a:t>
            </a:r>
            <a:endParaRPr lang="en-US" sz="2000" spc="-1" dirty="0" smtClean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457200" indent="-456840">
              <a:spcBef>
                <a:spcPts val="601"/>
              </a:spcBef>
              <a:buClr>
                <a:srgbClr val="376092"/>
              </a:buClr>
              <a:buFont typeface="Arial"/>
              <a:buAutoNum type="arabicPeriod"/>
            </a:pPr>
            <a:endParaRPr lang="en-US" sz="2000" b="0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Systematic errors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9551" y="2005022"/>
          <a:ext cx="8739224" cy="1703840"/>
        </p:xfrm>
        <a:graphic>
          <a:graphicData uri="http://schemas.openxmlformats.org/drawingml/2006/table">
            <a:tbl>
              <a:tblPr/>
              <a:tblGrid>
                <a:gridCol w="1091946"/>
                <a:gridCol w="1091946"/>
                <a:gridCol w="1091946"/>
                <a:gridCol w="1092860"/>
                <a:gridCol w="1091946"/>
                <a:gridCol w="1092860"/>
                <a:gridCol w="1092860"/>
                <a:gridCol w="1092860"/>
              </a:tblGrid>
              <a:tr h="0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Target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Interval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104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Target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Interval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104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600" b="1" i="1" baseline="-25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sys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Cu,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1.2-1.45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2.09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-4.22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-2.93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0.1-0.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-4.94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-9.37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-6.61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1.45-1.65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0.3-0.55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-1.30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01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1.65-1.85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-7.96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-4.78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-4.19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0.55-0.8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-4.59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1.85-2.1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-5.44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-1.24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0.8-1.05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-6.28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-2.36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922466"/>
            <a:ext cx="87868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systematic error of the 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yield in every </a:t>
            </a:r>
            <a:r>
              <a:rPr lang="en-US" sz="14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i="1" baseline="-25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bin is calculated via a quadratic sum of uncertainties coming from the following sources: Systematic errors of the embedding efficiency estimated by embedding the 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decay products into data samples collected in different run periods;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9050" y="1690331"/>
            <a:ext cx="8715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7.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Systematic uncertainty of the embedding efficiency.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4765" y="3724275"/>
            <a:ext cx="87868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Systematic errors estimated by two methods of reweighting the Monte Carlo (</a:t>
            </a:r>
            <a:r>
              <a:rPr lang="en-US" sz="14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y,p</a:t>
            </a:r>
            <a:r>
              <a:rPr lang="en-US" sz="1400" i="1" baseline="-3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distribution to adjust it to the measured (</a:t>
            </a:r>
            <a:r>
              <a:rPr lang="en-US" sz="14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y,p</a:t>
            </a:r>
            <a:r>
              <a:rPr lang="en-US" sz="1400" i="1" baseline="-3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distribution: 1) using 2-dimentional weight  w(</a:t>
            </a:r>
            <a:r>
              <a:rPr lang="en-US" sz="14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y,p</a:t>
            </a:r>
            <a:r>
              <a:rPr lang="en-US" sz="1400" i="1" baseline="-3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in the measured (</a:t>
            </a:r>
            <a:r>
              <a:rPr lang="en-US" sz="14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y,p</a:t>
            </a:r>
            <a:r>
              <a:rPr lang="en-US" sz="1400" i="1" baseline="-3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bin; 2) using product of 1-dimentional weights calculated as 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w(</a:t>
            </a:r>
            <a:r>
              <a:rPr lang="en-US" sz="14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1400" i="1" baseline="-3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)∙w(y).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23760" y="4824403"/>
          <a:ext cx="8715436" cy="1682496"/>
        </p:xfrm>
        <a:graphic>
          <a:graphicData uri="http://schemas.openxmlformats.org/drawingml/2006/table">
            <a:tbl>
              <a:tblPr/>
              <a:tblGrid>
                <a:gridCol w="1088974"/>
                <a:gridCol w="1088974"/>
                <a:gridCol w="1088974"/>
                <a:gridCol w="1089885"/>
                <a:gridCol w="1088974"/>
                <a:gridCol w="1089885"/>
                <a:gridCol w="1089885"/>
                <a:gridCol w="1089885"/>
              </a:tblGrid>
              <a:tr h="0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Target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Interval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104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Target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Interval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104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600" b="1" i="1" baseline="-250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endParaRPr lang="ru-RU" sz="16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sys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1.2-1.45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7.39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8.50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6.57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0.1-0.3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1.45-1.65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0.3-0.55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1.65-1.85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0.55-0.8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1.85-2.1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0.8-1.05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09516" y="4484065"/>
            <a:ext cx="7358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8.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Systematic uncertainty of the total reconstruction efficiency.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18"/>
          <p:cNvPicPr/>
          <p:nvPr/>
        </p:nvPicPr>
        <p:blipFill>
          <a:blip r:embed="rId2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Systematic errors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85720" y="2357430"/>
            <a:ext cx="7358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9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Total systematic uncertainty.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18"/>
          <p:cNvPicPr/>
          <p:nvPr/>
        </p:nvPicPr>
        <p:blipFill>
          <a:blip r:embed="rId2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14282" y="2786058"/>
          <a:ext cx="8715435" cy="2243328"/>
        </p:xfrm>
        <a:graphic>
          <a:graphicData uri="http://schemas.openxmlformats.org/drawingml/2006/table">
            <a:tbl>
              <a:tblPr/>
              <a:tblGrid>
                <a:gridCol w="1341462"/>
                <a:gridCol w="998635"/>
                <a:gridCol w="977831"/>
                <a:gridCol w="999538"/>
                <a:gridCol w="1414732"/>
                <a:gridCol w="999538"/>
                <a:gridCol w="999538"/>
                <a:gridCol w="984161"/>
              </a:tblGrid>
              <a:tr h="270607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Target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Interval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104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Target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Interval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104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600" b="1" i="1" baseline="-250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sys%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sys%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sys%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sys%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sys%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sys%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</a:tr>
              <a:tr h="270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1.2-1.45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±7.68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±9.48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±7.19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0.1-0.3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±10.00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±12.45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±8.82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270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1.45-1.65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±7.99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±7.60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±4.74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0.3-0.55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±7.77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±6.08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±5.36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270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1.65-1.85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±12.07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±8.97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±5.97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0.55-0.8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±12.13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±10.48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±3.19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270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1.85-2.1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±9.14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±7.45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±7.88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0.8-1.05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±3.66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±9.52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±3.31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270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Normalization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</a:t>
                      </a: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6.0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</a:t>
                      </a: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4.0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</a:t>
                      </a: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Normalization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6.0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4.0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</a:t>
                      </a: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2.8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Extrapolation factors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1714488"/>
            <a:ext cx="74295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10.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Extrapolation factors to the full kinematic range, yields and cross sections.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8"/>
          <p:cNvPicPr/>
          <p:nvPr/>
        </p:nvPicPr>
        <p:blipFill>
          <a:blip r:embed="rId2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2156647"/>
          <a:ext cx="8643997" cy="3364992"/>
        </p:xfrm>
        <a:graphic>
          <a:graphicData uri="http://schemas.openxmlformats.org/drawingml/2006/table">
            <a:tbl>
              <a:tblPr/>
              <a:tblGrid>
                <a:gridCol w="2263104"/>
                <a:gridCol w="2149949"/>
                <a:gridCol w="2115472"/>
                <a:gridCol w="2115472"/>
              </a:tblGrid>
              <a:tr h="231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</a:tr>
              <a:tr h="619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DCM-QGSM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URQMD extrapolation factors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6574/2474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1827/639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10539/3413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3248/1056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15817/3545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5509/1360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825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Yields in the measured kinematic range 0.1&lt;</a:t>
                      </a:r>
                      <a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600" i="1" baseline="-25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&lt;1.05 GeV/c,  1.2&lt;</a:t>
                      </a:r>
                      <a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</a:t>
                      </a:r>
                      <a:r>
                        <a:rPr lang="en-US" sz="1600" i="1" baseline="-25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lab</a:t>
                      </a: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&lt;2.1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0.0190±0.0022±0.0036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0.0528±0.0045±0.0098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0.0503±0.0042±0.0062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412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Yields in the full kinematic range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0.0524±0.0062±0.0100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0.163±0.014±0.030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0.214±0.018±0.026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412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Λ</a:t>
                      </a: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cross section in min. bias interactions, mb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41.9±4.9±7.7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205.0±17.6±37.4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383.2±31.5±49.2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28596" y="1571612"/>
            <a:ext cx="644937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Outline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9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Summary </a:t>
            </a:r>
          </a:p>
        </p:txBody>
      </p:sp>
      <p:sp>
        <p:nvSpPr>
          <p:cNvPr id="13" name="Rounded Rectangle 14"/>
          <p:cNvSpPr/>
          <p:nvPr/>
        </p:nvSpPr>
        <p:spPr>
          <a:xfrm>
            <a:off x="1800000" y="4680000"/>
            <a:ext cx="5760000" cy="1440000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90000" y="4770000"/>
            <a:ext cx="5580000" cy="126000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Thank you for attention! </a:t>
            </a:r>
          </a:p>
        </p:txBody>
      </p:sp>
      <p:sp>
        <p:nvSpPr>
          <p:cNvPr id="20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Рисунок 18"/>
          <p:cNvPicPr/>
          <p:nvPr/>
        </p:nvPicPr>
        <p:blipFill>
          <a:blip r:embed="rId2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1142976" y="1357298"/>
            <a:ext cx="728667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Production of 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hyperons in interactions of the 4A GeV kinetic energy carbon beam  with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C, Al, Cu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targets was studied with the BM@N detector at the Nuclotron.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analysis procedure has been presented and described.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 on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hyperon yields have been obtained and compared with model predictions and data available.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Request for BM@N preliminary.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ü"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0" y="2880000"/>
            <a:ext cx="9139320" cy="852480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2"/>
          <p:cNvSpPr/>
          <p:nvPr/>
        </p:nvSpPr>
        <p:spPr>
          <a:xfrm>
            <a:off x="100440" y="2952000"/>
            <a:ext cx="8953920" cy="70956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>
              <a:srgbClr val="C3D69B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457200">
              <a:lnSpc>
                <a:spcPct val="100000"/>
              </a:lnSpc>
            </a:pPr>
            <a:r>
              <a:rPr lang="en-US" sz="3600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B</a:t>
            </a:r>
            <a:r>
              <a:rPr lang="en-US" sz="3600" b="0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ackup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0" y="6572160"/>
            <a:ext cx="9139320" cy="281160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4"/>
          <p:cNvSpPr/>
          <p:nvPr/>
        </p:nvSpPr>
        <p:spPr>
          <a:xfrm>
            <a:off x="7143840" y="6562800"/>
            <a:ext cx="1914480" cy="29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C364703-3BC6-4637-8DE5-35F888E62FEA}" type="slidenum">
              <a:rPr lang="en-US" sz="1600" b="1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24</a:t>
            </a:fld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4" name="Рисунок 17"/>
          <p:cNvPicPr/>
          <p:nvPr/>
        </p:nvPicPr>
        <p:blipFill>
          <a:blip r:embed="rId2" cstate="print"/>
          <a:stretch/>
        </p:blipFill>
        <p:spPr>
          <a:xfrm>
            <a:off x="7776000" y="2952000"/>
            <a:ext cx="1255320" cy="708120"/>
          </a:xfrm>
          <a:prstGeom prst="rect">
            <a:avLst/>
          </a:prstGeom>
          <a:ln>
            <a:noFill/>
          </a:ln>
        </p:spPr>
      </p:pic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0" y="0"/>
            <a:ext cx="9139320" cy="852480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2"/>
          <p:cNvSpPr/>
          <p:nvPr/>
        </p:nvSpPr>
        <p:spPr>
          <a:xfrm>
            <a:off x="100440" y="71280"/>
            <a:ext cx="8953920" cy="70956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>
              <a:srgbClr val="C3D69B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457200"/>
            <a:r>
              <a:rPr lang="en-US" sz="3600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Residual </a:t>
            </a:r>
            <a:r>
              <a:rPr lang="en-US" sz="3600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distributions of </a:t>
            </a:r>
            <a:r>
              <a:rPr lang="en-US" sz="3600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GEM hits 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0" y="6572160"/>
            <a:ext cx="9139320" cy="281160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4"/>
          <p:cNvSpPr/>
          <p:nvPr/>
        </p:nvSpPr>
        <p:spPr>
          <a:xfrm>
            <a:off x="7143840" y="6562800"/>
            <a:ext cx="1914480" cy="29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C364703-3BC6-4637-8DE5-35F888E62FEA}" type="slidenum">
              <a:rPr lang="en-US" sz="1600" b="1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25</a:t>
            </a:fld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4" name="Рисунок 17"/>
          <p:cNvPicPr/>
          <p:nvPr/>
        </p:nvPicPr>
        <p:blipFill>
          <a:blip r:embed="rId2" cstate="print"/>
          <a:stretch/>
        </p:blipFill>
        <p:spPr>
          <a:xfrm>
            <a:off x="7776000" y="72000"/>
            <a:ext cx="1255320" cy="70812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 descr="X:\veron\2019_bmon_newFit\Fig_nota\note_pict\res_L0\res_data_VV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00" y="1800000"/>
            <a:ext cx="4320000" cy="282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X:\veron\2019_bmon_newFit\Fig_nota\note_pict\res_L0\res_emb_V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000" y="1800000"/>
            <a:ext cx="4320000" cy="283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4786322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Fig. 12.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Residual distributions of GEM hits with respect to reconstructed tracks: left) experimental data, right) reconstructed tracks of embedded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decay products.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0" y="0"/>
            <a:ext cx="9139320" cy="852480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2"/>
          <p:cNvSpPr/>
          <p:nvPr/>
        </p:nvSpPr>
        <p:spPr>
          <a:xfrm>
            <a:off x="100440" y="71280"/>
            <a:ext cx="8953920" cy="70956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>
              <a:srgbClr val="C3D69B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457200">
              <a:lnSpc>
                <a:spcPct val="100000"/>
              </a:lnSpc>
            </a:pPr>
            <a:r>
              <a:rPr lang="en-US" sz="3600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DCA and PV position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0" y="6572160"/>
            <a:ext cx="9139320" cy="281160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4"/>
          <p:cNvSpPr/>
          <p:nvPr/>
        </p:nvSpPr>
        <p:spPr>
          <a:xfrm>
            <a:off x="7143840" y="6562800"/>
            <a:ext cx="1914480" cy="29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C364703-3BC6-4637-8DE5-35F888E62FEA}" type="slidenum">
              <a:rPr lang="en-US" sz="1600" b="1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26</a:t>
            </a:fld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4" name="Рисунок 17"/>
          <p:cNvPicPr/>
          <p:nvPr/>
        </p:nvPicPr>
        <p:blipFill>
          <a:blip r:embed="rId2" cstate="print"/>
          <a:stretch/>
        </p:blipFill>
        <p:spPr>
          <a:xfrm>
            <a:off x="7776000" y="72000"/>
            <a:ext cx="1255320" cy="70812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 descr="dca_new_V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" y="900000"/>
            <a:ext cx="3600000" cy="2487868"/>
          </a:xfrm>
          <a:prstGeom prst="rect">
            <a:avLst/>
          </a:prstGeom>
        </p:spPr>
      </p:pic>
      <p:pic>
        <p:nvPicPr>
          <p:cNvPr id="9" name="Рисунок 8" descr="pvx_new_V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0000" y="900000"/>
            <a:ext cx="3600000" cy="2486382"/>
          </a:xfrm>
          <a:prstGeom prst="rect">
            <a:avLst/>
          </a:prstGeom>
        </p:spPr>
      </p:pic>
      <p:pic>
        <p:nvPicPr>
          <p:cNvPr id="10" name="Рисунок 9" descr="pvy_new_V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000" y="3420000"/>
            <a:ext cx="3600000" cy="2476323"/>
          </a:xfrm>
          <a:prstGeom prst="rect">
            <a:avLst/>
          </a:prstGeom>
        </p:spPr>
      </p:pic>
      <p:pic>
        <p:nvPicPr>
          <p:cNvPr id="11" name="Рисунок 10" descr="pvz_new_V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0000" y="3420000"/>
            <a:ext cx="3600000" cy="2487868"/>
          </a:xfrm>
          <a:prstGeom prst="rect">
            <a:avLst/>
          </a:prstGeom>
        </p:spPr>
      </p:pic>
      <p:sp>
        <p:nvSpPr>
          <p:cNvPr id="13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26" y="5857892"/>
            <a:ext cx="878687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289050" algn="l"/>
              </a:tabLs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Fig. 12b.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Distance of the closest approach of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V0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decay tracks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DCA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and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Z,X,Y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distributions of the primary vertex.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0" y="0"/>
            <a:ext cx="9139320" cy="852480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2"/>
          <p:cNvSpPr/>
          <p:nvPr/>
        </p:nvSpPr>
        <p:spPr>
          <a:xfrm>
            <a:off x="100440" y="71280"/>
            <a:ext cx="8953920" cy="70956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>
              <a:srgbClr val="C3D69B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457200"/>
            <a:r>
              <a:rPr lang="en-US" sz="3600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The </a:t>
            </a:r>
            <a:r>
              <a:rPr lang="en-US" sz="3600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invariant mass spectrum 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0" y="6572160"/>
            <a:ext cx="9139320" cy="281160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4"/>
          <p:cNvSpPr/>
          <p:nvPr/>
        </p:nvSpPr>
        <p:spPr>
          <a:xfrm>
            <a:off x="7143840" y="6562800"/>
            <a:ext cx="1914480" cy="29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C364703-3BC6-4637-8DE5-35F888E62FEA}" type="slidenum">
              <a:rPr lang="en-US" sz="1600" b="1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27</a:t>
            </a:fld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4" name="Рисунок 17"/>
          <p:cNvPicPr/>
          <p:nvPr/>
        </p:nvPicPr>
        <p:blipFill>
          <a:blip r:embed="rId2" cstate="print"/>
          <a:stretch/>
        </p:blipFill>
        <p:spPr>
          <a:xfrm>
            <a:off x="7776000" y="72000"/>
            <a:ext cx="1255320" cy="708120"/>
          </a:xfrm>
          <a:prstGeom prst="rect">
            <a:avLst/>
          </a:prstGeom>
          <a:ln>
            <a:noFill/>
          </a:ln>
        </p:spPr>
      </p:pic>
      <p:pic>
        <p:nvPicPr>
          <p:cNvPr id="8" name="Picture" descr="X:\veron\2019_bmon_newFit\Fig_nota\note_pict\res_L0\hL0_L0EMB_V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0000" y="1800000"/>
            <a:ext cx="4320000" cy="293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" descr="CCu4AGeV_V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80000" y="1800000"/>
            <a:ext cx="4320000" cy="293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4" y="5143512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Fig. 13.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invariant mass spectrum of (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p,π</a:t>
            </a:r>
            <a:r>
              <a:rPr lang="en-US" i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pairs reconstructed in the experimental events of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C+Cu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interactions with embedded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hyperon decay products (left); The invariant mass spectrum of (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p,π</a:t>
            </a:r>
            <a:r>
              <a:rPr lang="en-US" i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pairs reconstructed in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C+Cu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interactions (right).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0" y="0"/>
            <a:ext cx="9139320" cy="852480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2"/>
          <p:cNvSpPr/>
          <p:nvPr/>
        </p:nvSpPr>
        <p:spPr>
          <a:xfrm>
            <a:off x="100440" y="71280"/>
            <a:ext cx="8953920" cy="709560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 w="25560">
            <a:noFill/>
          </a:ln>
          <a:effectLst>
            <a:outerShdw>
              <a:srgbClr val="C3D69B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457200"/>
            <a:r>
              <a:rPr lang="en-US" sz="3600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E</a:t>
            </a:r>
            <a:r>
              <a:rPr lang="en-US" sz="3600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fficiency </a:t>
            </a:r>
            <a:r>
              <a:rPr lang="en-US" sz="3600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distributions </a:t>
            </a:r>
            <a:r>
              <a:rPr lang="en-US" sz="3600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in GEMs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0" y="6572160"/>
            <a:ext cx="9139320" cy="281160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21D6E0"/>
              </a:gs>
              <a:gs pos="100000">
                <a:srgbClr val="0087E6"/>
              </a:gs>
            </a:gsLst>
            <a:lin ang="2700000"/>
          </a:gra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4"/>
          <p:cNvSpPr/>
          <p:nvPr/>
        </p:nvSpPr>
        <p:spPr>
          <a:xfrm>
            <a:off x="7143840" y="6562800"/>
            <a:ext cx="1914480" cy="29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C364703-3BC6-4637-8DE5-35F888E62FEA}" type="slidenum">
              <a:rPr lang="en-US" sz="1600" b="1" strike="noStrike" spc="-1">
                <a:solidFill>
                  <a:srgbClr val="FFFF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28</a:t>
            </a:fld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4" name="Рисунок 17"/>
          <p:cNvPicPr/>
          <p:nvPr/>
        </p:nvPicPr>
        <p:blipFill>
          <a:blip r:embed="rId2" cstate="print"/>
          <a:stretch/>
        </p:blipFill>
        <p:spPr>
          <a:xfrm>
            <a:off x="7776000" y="72000"/>
            <a:ext cx="1255320" cy="70812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 descr="X:\veron\2019_bmon_newFit\Fig_nota\note_pict\res_L0\eff1_VV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00" y="1800000"/>
            <a:ext cx="4320000" cy="284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X:\veron\2019_bmon_newFit\Fig_nota\note_pict\res_L0\eff2_V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000" y="1800000"/>
            <a:ext cx="4320000" cy="284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14348" y="5072074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Fig. 11.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Two-dimensional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X/Y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efficiency distributions in 6 GEM stations measured with experimental tracks and implemented into Monte Carlo simulation.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 noChangeAspect="1"/>
          </p:cNvSpPr>
          <p:nvPr/>
        </p:nvSpPr>
        <p:spPr>
          <a:xfrm>
            <a:off x="428596" y="1571612"/>
            <a:ext cx="54000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Outline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BM@N set-up in carbon run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9"/>
          <p:cNvGrpSpPr>
            <a:grpSpLocks noChangeAspect="1"/>
          </p:cNvGrpSpPr>
          <p:nvPr/>
        </p:nvGrpSpPr>
        <p:grpSpPr>
          <a:xfrm>
            <a:off x="720000" y="933468"/>
            <a:ext cx="4029074" cy="2211804"/>
            <a:chOff x="3098963" y="476250"/>
            <a:chExt cx="4682437" cy="2211804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5795963" y="620713"/>
              <a:ext cx="142875" cy="1714500"/>
            </a:xfrm>
            <a:prstGeom prst="rect">
              <a:avLst/>
            </a:prstGeom>
            <a:solidFill>
              <a:srgbClr val="FFFF00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6153150" y="620713"/>
              <a:ext cx="142875" cy="1714500"/>
            </a:xfrm>
            <a:prstGeom prst="rect">
              <a:avLst/>
            </a:prstGeom>
            <a:solidFill>
              <a:srgbClr val="FFFF00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 flipH="1">
              <a:off x="6011863" y="549275"/>
              <a:ext cx="71437" cy="785813"/>
            </a:xfrm>
            <a:prstGeom prst="rect">
              <a:avLst/>
            </a:prstGeom>
            <a:solidFill>
              <a:srgbClr val="00B050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6877050" y="1196975"/>
              <a:ext cx="857250" cy="500063"/>
            </a:xfrm>
            <a:prstGeom prst="rect">
              <a:avLst/>
            </a:prstGeom>
            <a:solidFill>
              <a:srgbClr val="7030A0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6300789" y="1916113"/>
              <a:ext cx="1148521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DCH-1,2</a:t>
              </a: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7000892" y="1285860"/>
              <a:ext cx="7805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ZDC</a:t>
              </a:r>
            </a:p>
          </p:txBody>
        </p:sp>
        <p:cxnSp>
          <p:nvCxnSpPr>
            <p:cNvPr id="31" name="AutoShape 9"/>
            <p:cNvCxnSpPr>
              <a:cxnSpLocks noChangeShapeType="1"/>
            </p:cNvCxnSpPr>
            <p:nvPr/>
          </p:nvCxnSpPr>
          <p:spPr bwMode="auto">
            <a:xfrm rot="5400000" flipH="1" flipV="1">
              <a:off x="5160955" y="1833565"/>
              <a:ext cx="896947" cy="115894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 type="stealth" w="lg" len="lg"/>
            </a:ln>
            <a:effectLst/>
          </p:spPr>
        </p:cxn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5651500" y="549275"/>
              <a:ext cx="73025" cy="792163"/>
            </a:xfrm>
            <a:prstGeom prst="rect">
              <a:avLst/>
            </a:prstGeom>
            <a:solidFill>
              <a:srgbClr val="00B050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4140199" y="620713"/>
              <a:ext cx="1374775" cy="1657350"/>
            </a:xfrm>
            <a:prstGeom prst="rect">
              <a:avLst/>
            </a:prstGeom>
            <a:solidFill>
              <a:srgbClr val="CC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4143372" y="1785926"/>
              <a:ext cx="1396419" cy="525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ts val="87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Analyzing </a:t>
              </a:r>
              <a:r>
                <a:rPr lang="en-US" sz="14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magnet </a:t>
              </a:r>
              <a:r>
                <a:rPr lang="en-US" sz="14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SP-41</a:t>
              </a:r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4140200" y="1474788"/>
              <a:ext cx="252413" cy="73025"/>
            </a:xfrm>
            <a:prstGeom prst="rect">
              <a:avLst/>
            </a:prstGeom>
            <a:solidFill>
              <a:srgbClr val="99CC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3203575" y="1403350"/>
              <a:ext cx="3671888" cy="158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4140200" y="1250950"/>
              <a:ext cx="252413" cy="73025"/>
            </a:xfrm>
            <a:prstGeom prst="rect">
              <a:avLst/>
            </a:prstGeom>
            <a:solidFill>
              <a:srgbClr val="99CC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3563938" y="1341438"/>
              <a:ext cx="36512" cy="107950"/>
            </a:xfrm>
            <a:prstGeom prst="rect">
              <a:avLst/>
            </a:prstGeom>
            <a:solidFill>
              <a:srgbClr val="FFFF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4067175" y="1341438"/>
              <a:ext cx="36513" cy="107950"/>
            </a:xfrm>
            <a:prstGeom prst="rect">
              <a:avLst/>
            </a:prstGeom>
            <a:solidFill>
              <a:srgbClr val="FFFF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4211638" y="1341438"/>
              <a:ext cx="36512" cy="107950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4067174" y="908050"/>
              <a:ext cx="642391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600" b="0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098963" y="1109680"/>
              <a:ext cx="664180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BM</a:t>
              </a:r>
            </a:p>
          </p:txBody>
        </p:sp>
        <p:sp>
          <p:nvSpPr>
            <p:cNvPr id="43" name="Rectangle 28"/>
            <p:cNvSpPr>
              <a:spLocks noChangeArrowheads="1"/>
            </p:cNvSpPr>
            <p:nvPr/>
          </p:nvSpPr>
          <p:spPr bwMode="auto">
            <a:xfrm>
              <a:off x="3924300" y="1125538"/>
              <a:ext cx="46038" cy="500062"/>
            </a:xfrm>
            <a:prstGeom prst="rect">
              <a:avLst/>
            </a:prstGeom>
            <a:solidFill>
              <a:srgbClr val="FF0066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>
              <a:off x="3308808" y="746140"/>
              <a:ext cx="939645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MWPC</a:t>
              </a: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3635375" y="1125538"/>
              <a:ext cx="46038" cy="500062"/>
            </a:xfrm>
            <a:prstGeom prst="rect">
              <a:avLst/>
            </a:prstGeom>
            <a:solidFill>
              <a:srgbClr val="FF0066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4643438" y="1125538"/>
              <a:ext cx="46037" cy="500062"/>
            </a:xfrm>
            <a:prstGeom prst="rect">
              <a:avLst/>
            </a:prstGeom>
            <a:solidFill>
              <a:srgbClr val="FF0000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4787900" y="1125538"/>
              <a:ext cx="46038" cy="500062"/>
            </a:xfrm>
            <a:prstGeom prst="rect">
              <a:avLst/>
            </a:prstGeom>
            <a:solidFill>
              <a:srgbClr val="FF0000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Rectangle 37"/>
            <p:cNvSpPr>
              <a:spLocks noChangeArrowheads="1"/>
            </p:cNvSpPr>
            <p:nvPr/>
          </p:nvSpPr>
          <p:spPr bwMode="auto">
            <a:xfrm>
              <a:off x="4932363" y="1125538"/>
              <a:ext cx="46037" cy="500062"/>
            </a:xfrm>
            <a:prstGeom prst="rect">
              <a:avLst/>
            </a:prstGeom>
            <a:solidFill>
              <a:srgbClr val="FF0000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Rectangle 38"/>
            <p:cNvSpPr>
              <a:spLocks noChangeArrowheads="1"/>
            </p:cNvSpPr>
            <p:nvPr/>
          </p:nvSpPr>
          <p:spPr bwMode="auto">
            <a:xfrm>
              <a:off x="4643438" y="620713"/>
              <a:ext cx="649835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GEM</a:t>
              </a:r>
            </a:p>
          </p:txBody>
        </p:sp>
        <p:sp>
          <p:nvSpPr>
            <p:cNvPr id="50" name="Rectangle 39"/>
            <p:cNvSpPr>
              <a:spLocks noChangeArrowheads="1"/>
            </p:cNvSpPr>
            <p:nvPr/>
          </p:nvSpPr>
          <p:spPr bwMode="auto">
            <a:xfrm>
              <a:off x="4500563" y="1196975"/>
              <a:ext cx="36512" cy="360363"/>
            </a:xfrm>
            <a:prstGeom prst="rect">
              <a:avLst/>
            </a:prstGeom>
            <a:solidFill>
              <a:srgbClr val="CC3300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51" name="AutoShape 40"/>
            <p:cNvCxnSpPr>
              <a:cxnSpLocks noChangeShapeType="1"/>
            </p:cNvCxnSpPr>
            <p:nvPr/>
          </p:nvCxnSpPr>
          <p:spPr bwMode="auto">
            <a:xfrm flipV="1">
              <a:off x="3924300" y="1557338"/>
              <a:ext cx="504825" cy="504825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 type="stealth" w="lg" len="lg"/>
            </a:ln>
            <a:effectLst/>
          </p:spPr>
        </p:cxnSp>
        <p:sp>
          <p:nvSpPr>
            <p:cNvPr id="52" name="Text Box 41"/>
            <p:cNvSpPr txBox="1">
              <a:spLocks noChangeArrowheads="1"/>
            </p:cNvSpPr>
            <p:nvPr/>
          </p:nvSpPr>
          <p:spPr bwMode="auto">
            <a:xfrm>
              <a:off x="3248957" y="2003431"/>
              <a:ext cx="122396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1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Si plane</a:t>
              </a:r>
            </a:p>
          </p:txBody>
        </p:sp>
        <p:sp>
          <p:nvSpPr>
            <p:cNvPr id="53" name="Rectangle 42"/>
            <p:cNvSpPr>
              <a:spLocks noChangeArrowheads="1"/>
            </p:cNvSpPr>
            <p:nvPr/>
          </p:nvSpPr>
          <p:spPr bwMode="auto">
            <a:xfrm>
              <a:off x="5435600" y="981075"/>
              <a:ext cx="46038" cy="936625"/>
            </a:xfrm>
            <a:prstGeom prst="rect">
              <a:avLst/>
            </a:prstGeom>
            <a:solidFill>
              <a:srgbClr val="FF0000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Rectangle 43"/>
            <p:cNvSpPr>
              <a:spLocks noChangeArrowheads="1"/>
            </p:cNvSpPr>
            <p:nvPr/>
          </p:nvSpPr>
          <p:spPr bwMode="auto">
            <a:xfrm>
              <a:off x="6372225" y="692150"/>
              <a:ext cx="144463" cy="642938"/>
            </a:xfrm>
            <a:prstGeom prst="rect">
              <a:avLst/>
            </a:prstGeom>
            <a:solidFill>
              <a:srgbClr val="00CCFF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Rectangle 44"/>
            <p:cNvSpPr>
              <a:spLocks noChangeArrowheads="1"/>
            </p:cNvSpPr>
            <p:nvPr/>
          </p:nvSpPr>
          <p:spPr bwMode="auto">
            <a:xfrm>
              <a:off x="6516688" y="476250"/>
              <a:ext cx="71555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b="0" dirty="0">
                  <a:latin typeface="Times New Roman" pitchFamily="18" charset="0"/>
                  <a:cs typeface="Times New Roman" pitchFamily="18" charset="0"/>
                </a:rPr>
                <a:t>ECAL</a:t>
              </a:r>
            </a:p>
          </p:txBody>
        </p:sp>
        <p:sp>
          <p:nvSpPr>
            <p:cNvPr id="56" name="Rectangle 45"/>
            <p:cNvSpPr>
              <a:spLocks noChangeArrowheads="1"/>
            </p:cNvSpPr>
            <p:nvPr/>
          </p:nvSpPr>
          <p:spPr bwMode="auto">
            <a:xfrm>
              <a:off x="5292725" y="981075"/>
              <a:ext cx="46038" cy="936625"/>
            </a:xfrm>
            <a:prstGeom prst="rect">
              <a:avLst/>
            </a:prstGeom>
            <a:solidFill>
              <a:srgbClr val="FF0000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Rectangle 46"/>
            <p:cNvSpPr>
              <a:spLocks noChangeArrowheads="1"/>
            </p:cNvSpPr>
            <p:nvPr/>
          </p:nvSpPr>
          <p:spPr bwMode="auto">
            <a:xfrm>
              <a:off x="5148263" y="1341438"/>
              <a:ext cx="46037" cy="500062"/>
            </a:xfrm>
            <a:prstGeom prst="rect">
              <a:avLst/>
            </a:prstGeom>
            <a:solidFill>
              <a:srgbClr val="FF0000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Rectangle 47"/>
            <p:cNvSpPr>
              <a:spLocks noChangeArrowheads="1"/>
            </p:cNvSpPr>
            <p:nvPr/>
          </p:nvSpPr>
          <p:spPr bwMode="auto">
            <a:xfrm>
              <a:off x="5076825" y="981075"/>
              <a:ext cx="46038" cy="500063"/>
            </a:xfrm>
            <a:prstGeom prst="rect">
              <a:avLst/>
            </a:prstGeom>
            <a:solidFill>
              <a:srgbClr val="FF0000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Rectangle 50"/>
            <p:cNvSpPr>
              <a:spLocks noChangeArrowheads="1"/>
            </p:cNvSpPr>
            <p:nvPr/>
          </p:nvSpPr>
          <p:spPr bwMode="auto">
            <a:xfrm>
              <a:off x="4932363" y="2349500"/>
              <a:ext cx="124758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ToF-400,700</a:t>
              </a:r>
            </a:p>
          </p:txBody>
        </p:sp>
        <p:cxnSp>
          <p:nvCxnSpPr>
            <p:cNvPr id="60" name="AutoShape 51"/>
            <p:cNvCxnSpPr>
              <a:cxnSpLocks noChangeShapeType="1"/>
              <a:stCxn id="59" idx="0"/>
            </p:cNvCxnSpPr>
            <p:nvPr/>
          </p:nvCxnSpPr>
          <p:spPr bwMode="auto">
            <a:xfrm rot="5400000" flipH="1" flipV="1">
              <a:off x="5332368" y="1636678"/>
              <a:ext cx="936610" cy="489034"/>
            </a:xfrm>
            <a:prstGeom prst="straightConnector1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 type="stealth" w="lg" len="lg"/>
            </a:ln>
            <a:effectLst/>
          </p:spPr>
        </p:cxnSp>
      </p:grpSp>
      <p:sp>
        <p:nvSpPr>
          <p:cNvPr id="61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768" y="933448"/>
            <a:ext cx="4114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Рисунок 18"/>
          <p:cNvPicPr/>
          <p:nvPr/>
        </p:nvPicPr>
        <p:blipFill>
          <a:blip r:embed="rId3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  <p:sp>
        <p:nvSpPr>
          <p:cNvPr id="64" name="TextBox 63"/>
          <p:cNvSpPr txBox="1"/>
          <p:nvPr/>
        </p:nvSpPr>
        <p:spPr>
          <a:xfrm>
            <a:off x="5715008" y="364331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Central tracker in carbon run.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3308506"/>
            <a:ext cx="4714908" cy="3144447"/>
          </a:xfrm>
          <a:prstGeom prst="rect">
            <a:avLst/>
          </a:prstGeom>
          <a:noFill/>
          <a:ln>
            <a:noFill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29058" y="5857892"/>
            <a:ext cx="5072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Schematic view and positions of the beam counters,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barrel detector and target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Event selection criteria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277106"/>
            <a:ext cx="578647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Number of tracks in selected events: pos&gt;=1,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&gt;=1;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Beam halo, pile-up suppression within the readout time window: number of signals in the start detector: T0=1, number of signals in the beam counter: BC2=1, number of signals in the veto counter around the beam: Veto=0;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Trigger condition in the barrel multiplicity detector: number of signals BD&gt;=2 or BD&gt;=3 (run dependent).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500174"/>
            <a:ext cx="3240000" cy="194296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42910" y="4643446"/>
          <a:ext cx="7858179" cy="1495044"/>
        </p:xfrm>
        <a:graphic>
          <a:graphicData uri="http://schemas.openxmlformats.org/drawingml/2006/table">
            <a:tbl>
              <a:tblPr/>
              <a:tblGrid>
                <a:gridCol w="2078053"/>
                <a:gridCol w="1548799"/>
                <a:gridCol w="1813426"/>
                <a:gridCol w="2417901"/>
              </a:tblGrid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Interactions (target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thickness)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Number of triggers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Integrated beam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flux  /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800" b="1" baseline="30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Integrated luminosity 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10</a:t>
                      </a:r>
                      <a:r>
                        <a:rPr lang="en-US" sz="1800" b="1" baseline="30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cm</a:t>
                      </a:r>
                      <a:r>
                        <a:rPr lang="en-US" sz="1800" b="1" baseline="30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C+C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(9mm)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4.57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6.99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7.16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C+Al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(12mm)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5.35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4.41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3.11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C+Cu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(5mm)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5.31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4.57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1.98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57224" y="3929066"/>
            <a:ext cx="73581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1.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Number of triggered events, beam fluxes and integrated luminosities collected in the carbon beam of 4A GeV.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8"/>
          <p:cNvPicPr/>
          <p:nvPr/>
        </p:nvPicPr>
        <p:blipFill>
          <a:blip r:embed="rId3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 hyperon </a:t>
            </a: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selection criteria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2819" y="1624021"/>
            <a:ext cx="544832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Number of hits in 1 Si + 6 GEM per track &gt; 3</a:t>
            </a:r>
            <a:endParaRPr lang="ru-RU" sz="17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Momentum range of positive tracks: 0.5 &lt;</a:t>
            </a:r>
            <a:r>
              <a:rPr lang="en-US" sz="17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1700" i="1" baseline="-3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pos</a:t>
            </a: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 3.9 </a:t>
            </a:r>
            <a:r>
              <a:rPr lang="en-US" sz="17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GeV</a:t>
            </a: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/c</a:t>
            </a:r>
            <a:endParaRPr lang="ru-RU" sz="17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Momentum range of negative tracks: 0.3&lt;</a:t>
            </a:r>
            <a:r>
              <a:rPr lang="en-US" sz="17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1700" i="1" baseline="-30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neg</a:t>
            </a: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 1.8 </a:t>
            </a:r>
            <a:r>
              <a:rPr lang="en-US" sz="17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GeV</a:t>
            </a: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/c</a:t>
            </a:r>
            <a:endParaRPr lang="ru-RU" sz="17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Distance of minimum approach of </a:t>
            </a:r>
            <a:r>
              <a:rPr lang="en-US" sz="17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V0</a:t>
            </a: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tracks: </a:t>
            </a:r>
            <a:r>
              <a:rPr lang="en-US" sz="17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dca</a:t>
            </a: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 1 cm</a:t>
            </a:r>
            <a:endParaRPr lang="ru-RU" sz="17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Distance between </a:t>
            </a:r>
            <a:r>
              <a:rPr lang="en-US" sz="17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V0</a:t>
            </a: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primary vertex: </a:t>
            </a:r>
            <a:r>
              <a:rPr lang="en-US" sz="17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path</a:t>
            </a: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&gt; 2.5 cm</a:t>
            </a:r>
            <a:endParaRPr lang="en-US" sz="17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23827" y="4557713"/>
          <a:ext cx="8858314" cy="1904814"/>
        </p:xfrm>
        <a:graphic>
          <a:graphicData uri="http://schemas.openxmlformats.org/drawingml/2006/table">
            <a:tbl>
              <a:tblPr/>
              <a:tblGrid>
                <a:gridCol w="1229127"/>
                <a:gridCol w="1071456"/>
                <a:gridCol w="1071456"/>
                <a:gridCol w="1072350"/>
                <a:gridCol w="1196875"/>
                <a:gridCol w="1072350"/>
                <a:gridCol w="1072350"/>
                <a:gridCol w="1072350"/>
              </a:tblGrid>
              <a:tr h="3174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Target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Interval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104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 </a:t>
                      </a:r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intervals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Target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Interval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104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600" b="1" i="1" baseline="-25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r>
                        <a:rPr lang="en-US" sz="1600" b="1" i="1" baseline="-250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intervals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endParaRPr lang="ru-RU" sz="16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</a:t>
                      </a:r>
                      <a:endParaRPr lang="ru-RU" sz="16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4C5"/>
                    </a:solidFill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1.2-1.45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103±32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265±54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591±83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0.1-0.3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454±82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652±101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625±103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1.45-1.65</a:t>
                      </a: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±52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510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±70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601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±72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0.3-0.55</a:t>
                      </a: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296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±53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717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±96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797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±97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1.65-1.85</a:t>
                      </a: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338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±69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550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±87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576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±93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0.55-0.8</a:t>
                      </a: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±37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462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±78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379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±74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1.85-2.1</a:t>
                      </a: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253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±61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443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±87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371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±81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0.8-1.05</a:t>
                      </a: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±47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±53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8F9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81426" y="4143375"/>
            <a:ext cx="5143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Table2.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Reconstructed signals of </a:t>
            </a:r>
            <a:r>
              <a:rPr kumimoji="0" lang="el-GR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i="1" u="none" strike="noStrike" cap="none" normalizeH="0" baseline="-2500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bins.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6" descr="L0_vertex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0" y="952500"/>
            <a:ext cx="3429024" cy="188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Текст 2"/>
          <p:cNvSpPr txBox="1">
            <a:spLocks/>
          </p:cNvSpPr>
          <p:nvPr/>
        </p:nvSpPr>
        <p:spPr>
          <a:xfrm>
            <a:off x="114355" y="2947995"/>
            <a:ext cx="3857620" cy="14287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1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Event  topology: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PV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– primary vertex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vertex of 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hyperon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decay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dca</a:t>
            </a:r>
            <a:r>
              <a:rPr kumimoji="0" lang="en-US" sz="1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 distance of the closest approach</a:t>
            </a:r>
            <a:endParaRPr kumimoji="0" lang="en-US" sz="1600" b="0" i="0" u="none" strike="noStrike" kern="1200" cap="none" spc="0" normalizeH="0" baseline="-2500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path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– decay length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Рисунок 18"/>
          <p:cNvPicPr/>
          <p:nvPr/>
        </p:nvPicPr>
        <p:blipFill>
          <a:blip r:embed="rId3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Signal of </a:t>
            </a:r>
            <a:r>
              <a:rPr lang="el-GR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i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C+Cu</a:t>
            </a: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interaction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929330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Fig. 4.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Λ→pπ</a:t>
            </a:r>
            <a:r>
              <a:rPr lang="en-US" sz="1600" i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 reconstructed in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C+Cu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interaction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bins of the transverse momentum </a:t>
            </a:r>
            <a:r>
              <a:rPr lang="en-US" sz="1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signal is fitted by a Gaussian function, the background is fitted by the 4</a:t>
            </a:r>
            <a:r>
              <a:rPr lang="en-US" sz="1600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degree polynomial.</a:t>
            </a:r>
          </a:p>
        </p:txBody>
      </p:sp>
      <p:pic>
        <p:nvPicPr>
          <p:cNvPr id="22" name="Рисунок 18"/>
          <p:cNvPicPr/>
          <p:nvPr/>
        </p:nvPicPr>
        <p:blipFill>
          <a:blip r:embed="rId2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 descr="hPt11_Cu_V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000" y="900000"/>
            <a:ext cx="3600000" cy="2506964"/>
          </a:xfrm>
          <a:prstGeom prst="rect">
            <a:avLst/>
          </a:prstGeom>
        </p:spPr>
      </p:pic>
      <p:pic>
        <p:nvPicPr>
          <p:cNvPr id="23" name="Рисунок 22" descr="hPt21_Cu_V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0000" y="900000"/>
            <a:ext cx="3600000" cy="2491922"/>
          </a:xfrm>
          <a:prstGeom prst="rect">
            <a:avLst/>
          </a:prstGeom>
        </p:spPr>
      </p:pic>
      <p:pic>
        <p:nvPicPr>
          <p:cNvPr id="24" name="Рисунок 23" descr="hPt31_Cu_V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000" y="3492000"/>
            <a:ext cx="3600000" cy="2491922"/>
          </a:xfrm>
          <a:prstGeom prst="rect">
            <a:avLst/>
          </a:prstGeom>
        </p:spPr>
      </p:pic>
      <p:pic>
        <p:nvPicPr>
          <p:cNvPr id="25" name="Рисунок 24" descr="hPt41_Cu_V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0000" y="3492000"/>
            <a:ext cx="3600000" cy="2491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Signal of </a:t>
            </a:r>
            <a:r>
              <a:rPr lang="el-GR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i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C+Cu</a:t>
            </a:r>
            <a:r>
              <a:rPr lang="en-US" sz="36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interaction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929330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Fig. 7.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Λ→pπ</a:t>
            </a:r>
            <a:r>
              <a:rPr lang="en-US" sz="1600" i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signal reconstructed in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C+Cu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interaction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bins of the rapidity y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The signal is fitted by a Gaussian function, the background is fitted by the 4</a:t>
            </a:r>
            <a:r>
              <a:rPr lang="en-US" sz="1600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degree polynomial.</a:t>
            </a:r>
          </a:p>
        </p:txBody>
      </p:sp>
      <p:pic>
        <p:nvPicPr>
          <p:cNvPr id="17" name="Рисунок 18"/>
          <p:cNvPicPr/>
          <p:nvPr/>
        </p:nvPicPr>
        <p:blipFill>
          <a:blip r:embed="rId2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  <p:pic>
        <p:nvPicPr>
          <p:cNvPr id="21" name="Рисунок 20" descr="hRap11_Cu_V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000" y="900000"/>
            <a:ext cx="3600000" cy="2506964"/>
          </a:xfrm>
          <a:prstGeom prst="rect">
            <a:avLst/>
          </a:prstGeom>
        </p:spPr>
      </p:pic>
      <p:pic>
        <p:nvPicPr>
          <p:cNvPr id="26" name="Рисунок 25" descr="hRap21_Cu_V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0000" y="900000"/>
            <a:ext cx="3600000" cy="2481894"/>
          </a:xfrm>
          <a:prstGeom prst="rect">
            <a:avLst/>
          </a:prstGeom>
        </p:spPr>
      </p:pic>
      <p:pic>
        <p:nvPicPr>
          <p:cNvPr id="27" name="Рисунок 26" descr="hRap31_Cu_V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000" y="3492000"/>
            <a:ext cx="3600000" cy="2496936"/>
          </a:xfrm>
          <a:prstGeom prst="rect">
            <a:avLst/>
          </a:prstGeom>
        </p:spPr>
      </p:pic>
      <p:pic>
        <p:nvPicPr>
          <p:cNvPr id="28" name="Рисунок 27" descr="hRap41_Cu_V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0000" y="3492000"/>
            <a:ext cx="3600000" cy="2496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Signal of </a:t>
            </a:r>
            <a:r>
              <a:rPr lang="el-GR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C+C</a:t>
            </a: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C+Al</a:t>
            </a:r>
            <a:r>
              <a:rPr lang="en-US" sz="32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C+Cu</a:t>
            </a: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interactions</a:t>
            </a:r>
            <a:endParaRPr lang="en-US" sz="3200" i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07220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Fig. 8.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Λ→pπ</a:t>
            </a:r>
            <a:r>
              <a:rPr lang="en-US" i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signal reconstructed in interactions of the carbon beam with targets: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C, Al, Cu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2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 descr="hPtT_C_V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000" y="900000"/>
            <a:ext cx="3600000" cy="2486908"/>
          </a:xfrm>
          <a:prstGeom prst="rect">
            <a:avLst/>
          </a:prstGeom>
        </p:spPr>
      </p:pic>
      <p:pic>
        <p:nvPicPr>
          <p:cNvPr id="21" name="Рисунок 20" descr="hPtT_Al_V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0000" y="900000"/>
            <a:ext cx="3600000" cy="2496936"/>
          </a:xfrm>
          <a:prstGeom prst="rect">
            <a:avLst/>
          </a:prstGeom>
        </p:spPr>
      </p:pic>
      <p:pic>
        <p:nvPicPr>
          <p:cNvPr id="22" name="Рисунок 21" descr="hPtT_Cu_V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000" y="3492000"/>
            <a:ext cx="3600000" cy="250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4"/>
          <p:cNvSpPr/>
          <p:nvPr/>
        </p:nvSpPr>
        <p:spPr>
          <a:xfrm>
            <a:off x="0" y="1"/>
            <a:ext cx="9144000" cy="857232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635798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346" y="71438"/>
            <a:ext cx="8958776" cy="714356"/>
          </a:xfrm>
          <a:prstGeom prst="roundRect">
            <a:avLst>
              <a:gd name="adj" fmla="val 8735"/>
            </a:avLst>
          </a:prstGeom>
          <a:solidFill>
            <a:srgbClr val="3461C4"/>
          </a:solidFill>
          <a:ln>
            <a:noFill/>
          </a:ln>
          <a:effectLst>
            <a:outerShdw sx="1000" sy="1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Comparison of experimental data and MC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0" y="6572272"/>
            <a:ext cx="9144000" cy="285728"/>
          </a:xfrm>
          <a:prstGeom prst="roundRect">
            <a:avLst>
              <a:gd name="adj" fmla="val 873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43768" y="6562725"/>
            <a:ext cx="1919318" cy="295275"/>
          </a:xfrm>
        </p:spPr>
        <p:txBody>
          <a:bodyPr/>
          <a:lstStyle/>
          <a:p>
            <a:fld id="{2A95C68D-C7D4-488D-979F-A99F6C2267B4}" type="slidenum">
              <a:rPr lang="ru-RU" sz="1600" b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16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1804983" y="6548395"/>
            <a:ext cx="2895600" cy="338137"/>
          </a:xfrm>
        </p:spPr>
        <p:txBody>
          <a:bodyPr/>
          <a:lstStyle/>
          <a:p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A.Zinchenko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ата 14"/>
          <p:cNvSpPr>
            <a:spLocks noGrp="1"/>
          </p:cNvSpPr>
          <p:nvPr>
            <p:ph type="dt" sz="half" idx="10"/>
          </p:nvPr>
        </p:nvSpPr>
        <p:spPr>
          <a:xfrm>
            <a:off x="142844" y="6572272"/>
            <a:ext cx="2133600" cy="285728"/>
          </a:xfrm>
        </p:spPr>
        <p:txBody>
          <a:bodyPr/>
          <a:lstStyle/>
          <a:p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30.05.2019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00" y="900000"/>
            <a:ext cx="360000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00" y="900000"/>
            <a:ext cx="360000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420000"/>
            <a:ext cx="360000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0000" y="3420000"/>
            <a:ext cx="360000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8103" y="578167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Fig.9.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Comparison of experimental distributions  (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lines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and MC (DCM-QGSM) (</a:t>
            </a:r>
            <a:r>
              <a:rPr lang="en-US" sz="1600" dirty="0" smtClean="0">
                <a:solidFill>
                  <a:srgbClr val="1044C5"/>
                </a:solidFill>
                <a:latin typeface="Times New Roman" pitchFamily="18" charset="0"/>
                <a:cs typeface="Times New Roman" pitchFamily="18" charset="0"/>
              </a:rPr>
              <a:t>blue curves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C+Cu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interaction: track multiplicity per event; number of tracks reconstructed in the primary vertex; number of hits per positive particle reconstructed in 1 Si + 6 GEM detectors;  number of hits per negative particle.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6" cstate="print"/>
          <a:stretch/>
        </p:blipFill>
        <p:spPr>
          <a:xfrm>
            <a:off x="7920000" y="72000"/>
            <a:ext cx="1259280" cy="71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17831</TotalTime>
  <Words>2412</Words>
  <Application>Microsoft Office PowerPoint</Application>
  <PresentationFormat>Экран (4:3)</PresentationFormat>
  <Paragraphs>558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veron</dc:creator>
  <cp:lastModifiedBy>veron</cp:lastModifiedBy>
  <cp:revision>1362</cp:revision>
  <dcterms:created xsi:type="dcterms:W3CDTF">2015-07-11T09:25:22Z</dcterms:created>
  <dcterms:modified xsi:type="dcterms:W3CDTF">2019-05-30T07:55:06Z</dcterms:modified>
</cp:coreProperties>
</file>