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62" r:id="rId3"/>
    <p:sldId id="257" r:id="rId4"/>
    <p:sldId id="260" r:id="rId5"/>
    <p:sldId id="258" r:id="rId6"/>
    <p:sldId id="263" r:id="rId7"/>
    <p:sldId id="266" r:id="rId8"/>
    <p:sldId id="265" r:id="rId9"/>
    <p:sldId id="264" r:id="rId10"/>
    <p:sldId id="267" r:id="rId11"/>
    <p:sldId id="269" r:id="rId12"/>
    <p:sldId id="271" r:id="rId13"/>
    <p:sldId id="298" r:id="rId14"/>
    <p:sldId id="306" r:id="rId15"/>
    <p:sldId id="311" r:id="rId16"/>
    <p:sldId id="272" r:id="rId17"/>
    <p:sldId id="331" r:id="rId18"/>
    <p:sldId id="313" r:id="rId19"/>
    <p:sldId id="315" r:id="rId20"/>
    <p:sldId id="316" r:id="rId21"/>
    <p:sldId id="317" r:id="rId22"/>
    <p:sldId id="319" r:id="rId23"/>
    <p:sldId id="318" r:id="rId24"/>
    <p:sldId id="320" r:id="rId25"/>
    <p:sldId id="328" r:id="rId26"/>
    <p:sldId id="329" r:id="rId27"/>
    <p:sldId id="330" r:id="rId28"/>
    <p:sldId id="303" r:id="rId29"/>
    <p:sldId id="332" r:id="rId30"/>
    <p:sldId id="273"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324" r:id="rId49"/>
    <p:sldId id="326" r:id="rId50"/>
    <p:sldId id="296" r:id="rId51"/>
    <p:sldId id="327" r:id="rId5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78097" autoAdjust="0"/>
  </p:normalViewPr>
  <p:slideViewPr>
    <p:cSldViewPr snapToGrid="0">
      <p:cViewPr varScale="1">
        <p:scale>
          <a:sx n="58" d="100"/>
          <a:sy n="58" d="100"/>
        </p:scale>
        <p:origin x="118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60.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image" Target="../media/image88.emf"/><Relationship Id="rId4" Type="http://schemas.openxmlformats.org/officeDocument/2006/relationships/image" Target="../media/image2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41C6B-F7BA-4CF9-AF4F-C25ADB0C634B}" type="datetimeFigureOut">
              <a:rPr lang="pl-PL" smtClean="0"/>
              <a:t>2019-05-24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93734A-D062-4B3C-A51D-5190DB79366A}" type="slidenum">
              <a:rPr lang="pl-PL" smtClean="0"/>
              <a:t>‹#›</a:t>
            </a:fld>
            <a:endParaRPr lang="pl-PL"/>
          </a:p>
        </p:txBody>
      </p:sp>
    </p:spTree>
    <p:extLst>
      <p:ext uri="{BB962C8B-B14F-4D97-AF65-F5344CB8AC3E}">
        <p14:creationId xmlns:p14="http://schemas.microsoft.com/office/powerpoint/2010/main" val="4167368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1</a:t>
            </a:fld>
            <a:endParaRPr lang="pl-PL"/>
          </a:p>
        </p:txBody>
      </p:sp>
    </p:spTree>
    <p:extLst>
      <p:ext uri="{BB962C8B-B14F-4D97-AF65-F5344CB8AC3E}">
        <p14:creationId xmlns:p14="http://schemas.microsoft.com/office/powerpoint/2010/main" val="3635122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10</a:t>
            </a:fld>
            <a:endParaRPr lang="pl-PL"/>
          </a:p>
        </p:txBody>
      </p:sp>
    </p:spTree>
    <p:extLst>
      <p:ext uri="{BB962C8B-B14F-4D97-AF65-F5344CB8AC3E}">
        <p14:creationId xmlns:p14="http://schemas.microsoft.com/office/powerpoint/2010/main" val="2834462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11</a:t>
            </a:fld>
            <a:endParaRPr lang="pl-PL"/>
          </a:p>
        </p:txBody>
      </p:sp>
    </p:spTree>
    <p:extLst>
      <p:ext uri="{BB962C8B-B14F-4D97-AF65-F5344CB8AC3E}">
        <p14:creationId xmlns:p14="http://schemas.microsoft.com/office/powerpoint/2010/main" val="1564114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2C6A9C5-F447-4DA3-9DBF-428E40974465}" type="slidenum">
              <a:rPr lang="pl-PL" smtClean="0"/>
              <a:t>12</a:t>
            </a:fld>
            <a:endParaRPr lang="pl-PL"/>
          </a:p>
        </p:txBody>
      </p:sp>
    </p:spTree>
    <p:extLst>
      <p:ext uri="{BB962C8B-B14F-4D97-AF65-F5344CB8AC3E}">
        <p14:creationId xmlns:p14="http://schemas.microsoft.com/office/powerpoint/2010/main" val="3171455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13</a:t>
            </a:fld>
            <a:endParaRPr lang="pl-PL"/>
          </a:p>
        </p:txBody>
      </p:sp>
    </p:spTree>
    <p:extLst>
      <p:ext uri="{BB962C8B-B14F-4D97-AF65-F5344CB8AC3E}">
        <p14:creationId xmlns:p14="http://schemas.microsoft.com/office/powerpoint/2010/main" val="2480282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14</a:t>
            </a:fld>
            <a:endParaRPr lang="pl-PL"/>
          </a:p>
        </p:txBody>
      </p:sp>
    </p:spTree>
    <p:extLst>
      <p:ext uri="{BB962C8B-B14F-4D97-AF65-F5344CB8AC3E}">
        <p14:creationId xmlns:p14="http://schemas.microsoft.com/office/powerpoint/2010/main" val="4078393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15</a:t>
            </a:fld>
            <a:endParaRPr lang="pl-PL"/>
          </a:p>
        </p:txBody>
      </p:sp>
    </p:spTree>
    <p:extLst>
      <p:ext uri="{BB962C8B-B14F-4D97-AF65-F5344CB8AC3E}">
        <p14:creationId xmlns:p14="http://schemas.microsoft.com/office/powerpoint/2010/main" val="2083253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16</a:t>
            </a:fld>
            <a:endParaRPr lang="pl-PL"/>
          </a:p>
        </p:txBody>
      </p:sp>
    </p:spTree>
    <p:extLst>
      <p:ext uri="{BB962C8B-B14F-4D97-AF65-F5344CB8AC3E}">
        <p14:creationId xmlns:p14="http://schemas.microsoft.com/office/powerpoint/2010/main" val="2059747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pl-PL" dirty="0"/>
          </a:p>
        </p:txBody>
      </p:sp>
    </p:spTree>
    <p:extLst>
      <p:ext uri="{BB962C8B-B14F-4D97-AF65-F5344CB8AC3E}">
        <p14:creationId xmlns:p14="http://schemas.microsoft.com/office/powerpoint/2010/main" val="548545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18</a:t>
            </a:fld>
            <a:endParaRPr lang="pl-PL"/>
          </a:p>
        </p:txBody>
      </p:sp>
    </p:spTree>
    <p:extLst>
      <p:ext uri="{BB962C8B-B14F-4D97-AF65-F5344CB8AC3E}">
        <p14:creationId xmlns:p14="http://schemas.microsoft.com/office/powerpoint/2010/main" val="1486613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19</a:t>
            </a:fld>
            <a:endParaRPr lang="pl-PL"/>
          </a:p>
        </p:txBody>
      </p:sp>
    </p:spTree>
    <p:extLst>
      <p:ext uri="{BB962C8B-B14F-4D97-AF65-F5344CB8AC3E}">
        <p14:creationId xmlns:p14="http://schemas.microsoft.com/office/powerpoint/2010/main" val="159882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baseline="0" dirty="0" smtClean="0"/>
          </a:p>
        </p:txBody>
      </p:sp>
    </p:spTree>
    <p:extLst>
      <p:ext uri="{BB962C8B-B14F-4D97-AF65-F5344CB8AC3E}">
        <p14:creationId xmlns:p14="http://schemas.microsoft.com/office/powerpoint/2010/main" val="4146816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68322CDD-9D6C-4F63-9EC2-648226624108}" type="slidenum">
              <a:rPr lang="pl-PL" smtClean="0"/>
              <a:t>20</a:t>
            </a:fld>
            <a:endParaRPr lang="pl-PL" dirty="0"/>
          </a:p>
        </p:txBody>
      </p:sp>
    </p:spTree>
    <p:extLst>
      <p:ext uri="{BB962C8B-B14F-4D97-AF65-F5344CB8AC3E}">
        <p14:creationId xmlns:p14="http://schemas.microsoft.com/office/powerpoint/2010/main" val="3009697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21</a:t>
            </a:fld>
            <a:endParaRPr lang="pl-PL"/>
          </a:p>
        </p:txBody>
      </p:sp>
    </p:spTree>
    <p:extLst>
      <p:ext uri="{BB962C8B-B14F-4D97-AF65-F5344CB8AC3E}">
        <p14:creationId xmlns:p14="http://schemas.microsoft.com/office/powerpoint/2010/main" val="2564489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22</a:t>
            </a:fld>
            <a:endParaRPr lang="pl-PL"/>
          </a:p>
        </p:txBody>
      </p:sp>
    </p:spTree>
    <p:extLst>
      <p:ext uri="{BB962C8B-B14F-4D97-AF65-F5344CB8AC3E}">
        <p14:creationId xmlns:p14="http://schemas.microsoft.com/office/powerpoint/2010/main" val="3069070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23</a:t>
            </a:fld>
            <a:endParaRPr lang="pl-PL"/>
          </a:p>
        </p:txBody>
      </p:sp>
    </p:spTree>
    <p:extLst>
      <p:ext uri="{BB962C8B-B14F-4D97-AF65-F5344CB8AC3E}">
        <p14:creationId xmlns:p14="http://schemas.microsoft.com/office/powerpoint/2010/main" val="4131066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24</a:t>
            </a:fld>
            <a:endParaRPr lang="pl-PL"/>
          </a:p>
        </p:txBody>
      </p:sp>
    </p:spTree>
    <p:extLst>
      <p:ext uri="{BB962C8B-B14F-4D97-AF65-F5344CB8AC3E}">
        <p14:creationId xmlns:p14="http://schemas.microsoft.com/office/powerpoint/2010/main" val="3315664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25</a:t>
            </a:fld>
            <a:endParaRPr lang="pl-PL"/>
          </a:p>
        </p:txBody>
      </p:sp>
    </p:spTree>
    <p:extLst>
      <p:ext uri="{BB962C8B-B14F-4D97-AF65-F5344CB8AC3E}">
        <p14:creationId xmlns:p14="http://schemas.microsoft.com/office/powerpoint/2010/main" val="2865038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26</a:t>
            </a:fld>
            <a:endParaRPr lang="pl-PL"/>
          </a:p>
        </p:txBody>
      </p:sp>
    </p:spTree>
    <p:extLst>
      <p:ext uri="{BB962C8B-B14F-4D97-AF65-F5344CB8AC3E}">
        <p14:creationId xmlns:p14="http://schemas.microsoft.com/office/powerpoint/2010/main" val="4137899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27</a:t>
            </a:fld>
            <a:endParaRPr lang="pl-PL"/>
          </a:p>
        </p:txBody>
      </p:sp>
    </p:spTree>
    <p:extLst>
      <p:ext uri="{BB962C8B-B14F-4D97-AF65-F5344CB8AC3E}">
        <p14:creationId xmlns:p14="http://schemas.microsoft.com/office/powerpoint/2010/main" val="1061545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28</a:t>
            </a:fld>
            <a:endParaRPr lang="pl-PL"/>
          </a:p>
        </p:txBody>
      </p:sp>
    </p:spTree>
    <p:extLst>
      <p:ext uri="{BB962C8B-B14F-4D97-AF65-F5344CB8AC3E}">
        <p14:creationId xmlns:p14="http://schemas.microsoft.com/office/powerpoint/2010/main" val="1347337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29</a:t>
            </a:fld>
            <a:endParaRPr lang="pl-PL"/>
          </a:p>
        </p:txBody>
      </p:sp>
    </p:spTree>
    <p:extLst>
      <p:ext uri="{BB962C8B-B14F-4D97-AF65-F5344CB8AC3E}">
        <p14:creationId xmlns:p14="http://schemas.microsoft.com/office/powerpoint/2010/main" val="2476213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sz="1200" b="0" i="0" kern="1200" baseline="0" dirty="0" smtClean="0">
              <a:solidFill>
                <a:schemeClr val="tx1"/>
              </a:solidFill>
              <a:effectLst/>
              <a:latin typeface="+mn-lt"/>
              <a:ea typeface="+mn-ea"/>
              <a:cs typeface="+mn-cs"/>
            </a:endParaRPr>
          </a:p>
        </p:txBody>
      </p:sp>
      <p:sp>
        <p:nvSpPr>
          <p:cNvPr id="4" name="Symbol zastępczy numeru slajdu 3"/>
          <p:cNvSpPr>
            <a:spLocks noGrp="1"/>
          </p:cNvSpPr>
          <p:nvPr>
            <p:ph type="sldNum" sz="quarter" idx="10"/>
          </p:nvPr>
        </p:nvSpPr>
        <p:spPr/>
        <p:txBody>
          <a:bodyPr/>
          <a:lstStyle/>
          <a:p>
            <a:fld id="{1993734A-D062-4B3C-A51D-5190DB79366A}" type="slidenum">
              <a:rPr lang="pl-PL" smtClean="0"/>
              <a:t>3</a:t>
            </a:fld>
            <a:endParaRPr lang="pl-PL"/>
          </a:p>
        </p:txBody>
      </p:sp>
    </p:spTree>
    <p:extLst>
      <p:ext uri="{BB962C8B-B14F-4D97-AF65-F5344CB8AC3E}">
        <p14:creationId xmlns:p14="http://schemas.microsoft.com/office/powerpoint/2010/main" val="957617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30</a:t>
            </a:fld>
            <a:endParaRPr lang="pl-PL"/>
          </a:p>
        </p:txBody>
      </p:sp>
    </p:spTree>
    <p:extLst>
      <p:ext uri="{BB962C8B-B14F-4D97-AF65-F5344CB8AC3E}">
        <p14:creationId xmlns:p14="http://schemas.microsoft.com/office/powerpoint/2010/main" val="1494561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31</a:t>
            </a:fld>
            <a:endParaRPr lang="pl-PL"/>
          </a:p>
        </p:txBody>
      </p:sp>
    </p:spTree>
    <p:extLst>
      <p:ext uri="{BB962C8B-B14F-4D97-AF65-F5344CB8AC3E}">
        <p14:creationId xmlns:p14="http://schemas.microsoft.com/office/powerpoint/2010/main" val="4250824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32</a:t>
            </a:fld>
            <a:endParaRPr lang="pl-PL"/>
          </a:p>
        </p:txBody>
      </p:sp>
    </p:spTree>
    <p:extLst>
      <p:ext uri="{BB962C8B-B14F-4D97-AF65-F5344CB8AC3E}">
        <p14:creationId xmlns:p14="http://schemas.microsoft.com/office/powerpoint/2010/main" val="3946099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33</a:t>
            </a:fld>
            <a:endParaRPr lang="pl-PL"/>
          </a:p>
        </p:txBody>
      </p:sp>
    </p:spTree>
    <p:extLst>
      <p:ext uri="{BB962C8B-B14F-4D97-AF65-F5344CB8AC3E}">
        <p14:creationId xmlns:p14="http://schemas.microsoft.com/office/powerpoint/2010/main" val="3205102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34</a:t>
            </a:fld>
            <a:endParaRPr lang="pl-PL"/>
          </a:p>
        </p:txBody>
      </p:sp>
    </p:spTree>
    <p:extLst>
      <p:ext uri="{BB962C8B-B14F-4D97-AF65-F5344CB8AC3E}">
        <p14:creationId xmlns:p14="http://schemas.microsoft.com/office/powerpoint/2010/main" val="1576134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35</a:t>
            </a:fld>
            <a:endParaRPr lang="pl-PL"/>
          </a:p>
        </p:txBody>
      </p:sp>
    </p:spTree>
    <p:extLst>
      <p:ext uri="{BB962C8B-B14F-4D97-AF65-F5344CB8AC3E}">
        <p14:creationId xmlns:p14="http://schemas.microsoft.com/office/powerpoint/2010/main" val="3492667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36</a:t>
            </a:fld>
            <a:endParaRPr lang="pl-PL"/>
          </a:p>
        </p:txBody>
      </p:sp>
    </p:spTree>
    <p:extLst>
      <p:ext uri="{BB962C8B-B14F-4D97-AF65-F5344CB8AC3E}">
        <p14:creationId xmlns:p14="http://schemas.microsoft.com/office/powerpoint/2010/main" val="736952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37</a:t>
            </a:fld>
            <a:endParaRPr lang="pl-PL"/>
          </a:p>
        </p:txBody>
      </p:sp>
    </p:spTree>
    <p:extLst>
      <p:ext uri="{BB962C8B-B14F-4D97-AF65-F5344CB8AC3E}">
        <p14:creationId xmlns:p14="http://schemas.microsoft.com/office/powerpoint/2010/main" val="5857232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38</a:t>
            </a:fld>
            <a:endParaRPr lang="pl-PL"/>
          </a:p>
        </p:txBody>
      </p:sp>
    </p:spTree>
    <p:extLst>
      <p:ext uri="{BB962C8B-B14F-4D97-AF65-F5344CB8AC3E}">
        <p14:creationId xmlns:p14="http://schemas.microsoft.com/office/powerpoint/2010/main" val="614406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2C6A9C5-F447-4DA3-9DBF-428E40974465}" type="slidenum">
              <a:rPr lang="pl-PL" smtClean="0"/>
              <a:t>39</a:t>
            </a:fld>
            <a:endParaRPr lang="pl-PL"/>
          </a:p>
        </p:txBody>
      </p:sp>
    </p:spTree>
    <p:extLst>
      <p:ext uri="{BB962C8B-B14F-4D97-AF65-F5344CB8AC3E}">
        <p14:creationId xmlns:p14="http://schemas.microsoft.com/office/powerpoint/2010/main" val="3624233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4</a:t>
            </a:fld>
            <a:endParaRPr lang="pl-PL"/>
          </a:p>
        </p:txBody>
      </p:sp>
    </p:spTree>
    <p:extLst>
      <p:ext uri="{BB962C8B-B14F-4D97-AF65-F5344CB8AC3E}">
        <p14:creationId xmlns:p14="http://schemas.microsoft.com/office/powerpoint/2010/main" val="1724084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2C6A9C5-F447-4DA3-9DBF-428E40974465}" type="slidenum">
              <a:rPr lang="pl-PL" smtClean="0"/>
              <a:t>40</a:t>
            </a:fld>
            <a:endParaRPr lang="pl-PL"/>
          </a:p>
        </p:txBody>
      </p:sp>
    </p:spTree>
    <p:extLst>
      <p:ext uri="{BB962C8B-B14F-4D97-AF65-F5344CB8AC3E}">
        <p14:creationId xmlns:p14="http://schemas.microsoft.com/office/powerpoint/2010/main" val="2285033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2C6A9C5-F447-4DA3-9DBF-428E40974465}" type="slidenum">
              <a:rPr lang="pl-PL" smtClean="0"/>
              <a:t>41</a:t>
            </a:fld>
            <a:endParaRPr lang="pl-PL"/>
          </a:p>
        </p:txBody>
      </p:sp>
    </p:spTree>
    <p:extLst>
      <p:ext uri="{BB962C8B-B14F-4D97-AF65-F5344CB8AC3E}">
        <p14:creationId xmlns:p14="http://schemas.microsoft.com/office/powerpoint/2010/main" val="19210791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42</a:t>
            </a:fld>
            <a:endParaRPr lang="pl-PL"/>
          </a:p>
        </p:txBody>
      </p:sp>
    </p:spTree>
    <p:extLst>
      <p:ext uri="{BB962C8B-B14F-4D97-AF65-F5344CB8AC3E}">
        <p14:creationId xmlns:p14="http://schemas.microsoft.com/office/powerpoint/2010/main" val="3476983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43</a:t>
            </a:fld>
            <a:endParaRPr lang="pl-PL"/>
          </a:p>
        </p:txBody>
      </p:sp>
    </p:spTree>
    <p:extLst>
      <p:ext uri="{BB962C8B-B14F-4D97-AF65-F5344CB8AC3E}">
        <p14:creationId xmlns:p14="http://schemas.microsoft.com/office/powerpoint/2010/main" val="1113722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44</a:t>
            </a:fld>
            <a:endParaRPr lang="pl-PL"/>
          </a:p>
        </p:txBody>
      </p:sp>
    </p:spTree>
    <p:extLst>
      <p:ext uri="{BB962C8B-B14F-4D97-AF65-F5344CB8AC3E}">
        <p14:creationId xmlns:p14="http://schemas.microsoft.com/office/powerpoint/2010/main" val="21527313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45</a:t>
            </a:fld>
            <a:endParaRPr lang="pl-PL"/>
          </a:p>
        </p:txBody>
      </p:sp>
    </p:spTree>
    <p:extLst>
      <p:ext uri="{BB962C8B-B14F-4D97-AF65-F5344CB8AC3E}">
        <p14:creationId xmlns:p14="http://schemas.microsoft.com/office/powerpoint/2010/main" val="11926625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46</a:t>
            </a:fld>
            <a:endParaRPr lang="pl-PL"/>
          </a:p>
        </p:txBody>
      </p:sp>
    </p:spTree>
    <p:extLst>
      <p:ext uri="{BB962C8B-B14F-4D97-AF65-F5344CB8AC3E}">
        <p14:creationId xmlns:p14="http://schemas.microsoft.com/office/powerpoint/2010/main" val="19467533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47</a:t>
            </a:fld>
            <a:endParaRPr lang="pl-PL"/>
          </a:p>
        </p:txBody>
      </p:sp>
    </p:spTree>
    <p:extLst>
      <p:ext uri="{BB962C8B-B14F-4D97-AF65-F5344CB8AC3E}">
        <p14:creationId xmlns:p14="http://schemas.microsoft.com/office/powerpoint/2010/main" val="5509623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48</a:t>
            </a:fld>
            <a:endParaRPr lang="pl-PL"/>
          </a:p>
        </p:txBody>
      </p:sp>
    </p:spTree>
    <p:extLst>
      <p:ext uri="{BB962C8B-B14F-4D97-AF65-F5344CB8AC3E}">
        <p14:creationId xmlns:p14="http://schemas.microsoft.com/office/powerpoint/2010/main" val="1366581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49</a:t>
            </a:fld>
            <a:endParaRPr lang="pl-PL"/>
          </a:p>
        </p:txBody>
      </p:sp>
    </p:spTree>
    <p:extLst>
      <p:ext uri="{BB962C8B-B14F-4D97-AF65-F5344CB8AC3E}">
        <p14:creationId xmlns:p14="http://schemas.microsoft.com/office/powerpoint/2010/main" val="3874057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baseline="0" dirty="0" smtClean="0">
              <a:solidFill>
                <a:schemeClr val="tx1"/>
              </a:solidFill>
              <a:effectLst/>
              <a:latin typeface="+mn-lt"/>
              <a:ea typeface="+mn-ea"/>
              <a:cs typeface="+mn-cs"/>
            </a:endParaRPr>
          </a:p>
        </p:txBody>
      </p:sp>
      <p:sp>
        <p:nvSpPr>
          <p:cNvPr id="4" name="Symbol zastępczy numeru slajdu 3"/>
          <p:cNvSpPr>
            <a:spLocks noGrp="1"/>
          </p:cNvSpPr>
          <p:nvPr>
            <p:ph type="sldNum" sz="quarter" idx="10"/>
          </p:nvPr>
        </p:nvSpPr>
        <p:spPr/>
        <p:txBody>
          <a:bodyPr/>
          <a:lstStyle/>
          <a:p>
            <a:fld id="{1993734A-D062-4B3C-A51D-5190DB79366A}" type="slidenum">
              <a:rPr lang="pl-PL" smtClean="0"/>
              <a:t>5</a:t>
            </a:fld>
            <a:endParaRPr lang="pl-PL"/>
          </a:p>
        </p:txBody>
      </p:sp>
    </p:spTree>
    <p:extLst>
      <p:ext uri="{BB962C8B-B14F-4D97-AF65-F5344CB8AC3E}">
        <p14:creationId xmlns:p14="http://schemas.microsoft.com/office/powerpoint/2010/main" val="23688426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50</a:t>
            </a:fld>
            <a:endParaRPr lang="pl-PL"/>
          </a:p>
        </p:txBody>
      </p:sp>
    </p:spTree>
    <p:extLst>
      <p:ext uri="{BB962C8B-B14F-4D97-AF65-F5344CB8AC3E}">
        <p14:creationId xmlns:p14="http://schemas.microsoft.com/office/powerpoint/2010/main" val="20140630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51</a:t>
            </a:fld>
            <a:endParaRPr lang="pl-PL"/>
          </a:p>
        </p:txBody>
      </p:sp>
    </p:spTree>
    <p:extLst>
      <p:ext uri="{BB962C8B-B14F-4D97-AF65-F5344CB8AC3E}">
        <p14:creationId xmlns:p14="http://schemas.microsoft.com/office/powerpoint/2010/main" val="2354122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6</a:t>
            </a:fld>
            <a:endParaRPr lang="pl-PL"/>
          </a:p>
        </p:txBody>
      </p:sp>
    </p:spTree>
    <p:extLst>
      <p:ext uri="{BB962C8B-B14F-4D97-AF65-F5344CB8AC3E}">
        <p14:creationId xmlns:p14="http://schemas.microsoft.com/office/powerpoint/2010/main" val="4261368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7</a:t>
            </a:fld>
            <a:endParaRPr lang="pl-PL"/>
          </a:p>
        </p:txBody>
      </p:sp>
    </p:spTree>
    <p:extLst>
      <p:ext uri="{BB962C8B-B14F-4D97-AF65-F5344CB8AC3E}">
        <p14:creationId xmlns:p14="http://schemas.microsoft.com/office/powerpoint/2010/main" val="646337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8</a:t>
            </a:fld>
            <a:endParaRPr lang="pl-PL"/>
          </a:p>
        </p:txBody>
      </p:sp>
    </p:spTree>
    <p:extLst>
      <p:ext uri="{BB962C8B-B14F-4D97-AF65-F5344CB8AC3E}">
        <p14:creationId xmlns:p14="http://schemas.microsoft.com/office/powerpoint/2010/main" val="31583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9</a:t>
            </a:fld>
            <a:endParaRPr lang="pl-PL"/>
          </a:p>
        </p:txBody>
      </p:sp>
    </p:spTree>
    <p:extLst>
      <p:ext uri="{BB962C8B-B14F-4D97-AF65-F5344CB8AC3E}">
        <p14:creationId xmlns:p14="http://schemas.microsoft.com/office/powerpoint/2010/main" val="2596613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05436937-8631-4B78-9CAB-D6A01E6462DD}" type="datetimeFigureOut">
              <a:rPr lang="pl-PL" smtClean="0"/>
              <a:t>2019-05-24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3696752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05436937-8631-4B78-9CAB-D6A01E6462DD}" type="datetimeFigureOut">
              <a:rPr lang="pl-PL" smtClean="0"/>
              <a:t>2019-05-24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3102953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05436937-8631-4B78-9CAB-D6A01E6462DD}" type="datetimeFigureOut">
              <a:rPr lang="pl-PL" smtClean="0"/>
              <a:t>2019-05-24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268573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05436937-8631-4B78-9CAB-D6A01E6462DD}" type="datetimeFigureOut">
              <a:rPr lang="pl-PL" smtClean="0"/>
              <a:t>2019-05-24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1869504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05436937-8631-4B78-9CAB-D6A01E6462DD}" type="datetimeFigureOut">
              <a:rPr lang="pl-PL" smtClean="0"/>
              <a:t>2019-05-24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217751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05436937-8631-4B78-9CAB-D6A01E6462DD}" type="datetimeFigureOut">
              <a:rPr lang="pl-PL" smtClean="0"/>
              <a:t>2019-05-24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2960840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05436937-8631-4B78-9CAB-D6A01E6462DD}" type="datetimeFigureOut">
              <a:rPr lang="pl-PL" smtClean="0"/>
              <a:t>2019-05-24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1567647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05436937-8631-4B78-9CAB-D6A01E6462DD}" type="datetimeFigureOut">
              <a:rPr lang="pl-PL" smtClean="0"/>
              <a:t>2019-05-24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277921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05436937-8631-4B78-9CAB-D6A01E6462DD}" type="datetimeFigureOut">
              <a:rPr lang="pl-PL" smtClean="0"/>
              <a:t>2019-05-24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4126463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05436937-8631-4B78-9CAB-D6A01E6462DD}" type="datetimeFigureOut">
              <a:rPr lang="pl-PL" smtClean="0"/>
              <a:t>2019-05-24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3034028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05436937-8631-4B78-9CAB-D6A01E6462DD}" type="datetimeFigureOut">
              <a:rPr lang="pl-PL" smtClean="0"/>
              <a:t>2019-05-24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3221574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436937-8631-4B78-9CAB-D6A01E6462DD}" type="datetimeFigureOut">
              <a:rPr lang="pl-PL" smtClean="0"/>
              <a:t>2019-05-24</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8FDBCA-4C1A-4487-B8A4-3BD96999B7CD}" type="slidenum">
              <a:rPr lang="pl-PL" smtClean="0"/>
              <a:t>‹#›</a:t>
            </a:fld>
            <a:endParaRPr lang="pl-PL"/>
          </a:p>
        </p:txBody>
      </p:sp>
    </p:spTree>
    <p:extLst>
      <p:ext uri="{BB962C8B-B14F-4D97-AF65-F5344CB8AC3E}">
        <p14:creationId xmlns:p14="http://schemas.microsoft.com/office/powerpoint/2010/main" val="2689753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notesSlide" Target="../notesSlides/notesSlide13.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23.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17.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3.wmf"/><Relationship Id="rId5" Type="http://schemas.openxmlformats.org/officeDocument/2006/relationships/oleObject" Target="../embeddings/oleObject3.bin"/><Relationship Id="rId4" Type="http://schemas.openxmlformats.org/officeDocument/2006/relationships/image" Target="../media/image35.wmf"/></Relationships>
</file>

<file path=ppt/slides/_rels/slide18.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notesSlide" Target="../notesSlides/notesSlide18.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7.jpeg"/><Relationship Id="rId5" Type="http://schemas.openxmlformats.org/officeDocument/2006/relationships/image" Target="../media/image36.wmf"/><Relationship Id="rId4"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notesSlide" Target="../notesSlides/notesSlide19.xml"/><Relationship Id="rId7"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40.emf"/><Relationship Id="rId5" Type="http://schemas.openxmlformats.org/officeDocument/2006/relationships/oleObject" Target="../embeddings/oleObject6.bin"/><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wmf"/><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52.emf"/><Relationship Id="rId4" Type="http://schemas.openxmlformats.org/officeDocument/2006/relationships/oleObject" Target="../embeddings/oleObject8.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3.wmf"/><Relationship Id="rId5" Type="http://schemas.openxmlformats.org/officeDocument/2006/relationships/oleObject" Target="../embeddings/oleObject9.bin"/><Relationship Id="rId4" Type="http://schemas.openxmlformats.org/officeDocument/2006/relationships/image" Target="../media/image54.gif"/></Relationships>
</file>

<file path=ppt/slides/_rels/slide26.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notesSlide" Target="../notesSlides/notesSlide26.xml"/><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55.wmf"/><Relationship Id="rId5" Type="http://schemas.openxmlformats.org/officeDocument/2006/relationships/oleObject" Target="../embeddings/oleObject10.bin"/><Relationship Id="rId4" Type="http://schemas.openxmlformats.org/officeDocument/2006/relationships/image" Target="../media/image54.gif"/></Relationships>
</file>

<file path=ppt/slides/_rels/slide27.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notesSlide" Target="../notesSlides/notesSlide27.xml"/><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55.wmf"/><Relationship Id="rId5" Type="http://schemas.openxmlformats.org/officeDocument/2006/relationships/oleObject" Target="../embeddings/oleObject12.bin"/><Relationship Id="rId4" Type="http://schemas.openxmlformats.org/officeDocument/2006/relationships/image" Target="../media/image54.gif"/></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60.e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5.bin"/><Relationship Id="rId5" Type="http://schemas.openxmlformats.org/officeDocument/2006/relationships/image" Target="../media/image59.emf"/><Relationship Id="rId4" Type="http://schemas.openxmlformats.org/officeDocument/2006/relationships/oleObject" Target="../embeddings/oleObject14.bin"/></Relationships>
</file>

<file path=ppt/slides/_rels/slide32.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notesSlide" Target="../notesSlides/notesSlide32.xml"/><Relationship Id="rId7" Type="http://schemas.openxmlformats.org/officeDocument/2006/relationships/oleObject" Target="../embeddings/oleObject17.bin"/><Relationship Id="rId12" Type="http://schemas.openxmlformats.org/officeDocument/2006/relationships/image" Target="../media/image60.e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64.png"/><Relationship Id="rId11" Type="http://schemas.openxmlformats.org/officeDocument/2006/relationships/oleObject" Target="../embeddings/oleObject19.bin"/><Relationship Id="rId5" Type="http://schemas.openxmlformats.org/officeDocument/2006/relationships/image" Target="../media/image61.wmf"/><Relationship Id="rId10" Type="http://schemas.openxmlformats.org/officeDocument/2006/relationships/image" Target="../media/image63.wmf"/><Relationship Id="rId4" Type="http://schemas.openxmlformats.org/officeDocument/2006/relationships/oleObject" Target="../embeddings/oleObject16.bin"/><Relationship Id="rId9" Type="http://schemas.openxmlformats.org/officeDocument/2006/relationships/oleObject" Target="../embeddings/oleObject18.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66.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1.bin"/><Relationship Id="rId5" Type="http://schemas.openxmlformats.org/officeDocument/2006/relationships/image" Target="../media/image65.emf"/><Relationship Id="rId4" Type="http://schemas.openxmlformats.org/officeDocument/2006/relationships/oleObject" Target="../embeddings/oleObject20.bin"/></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70.emf"/><Relationship Id="rId4" Type="http://schemas.openxmlformats.org/officeDocument/2006/relationships/oleObject" Target="../embeddings/oleObject22.bin"/></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emf"/><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76.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4.bin"/><Relationship Id="rId5" Type="http://schemas.openxmlformats.org/officeDocument/2006/relationships/image" Target="../media/image75.wmf"/><Relationship Id="rId4" Type="http://schemas.openxmlformats.org/officeDocument/2006/relationships/oleObject" Target="../embeddings/oleObject23.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77.emf"/><Relationship Id="rId4" Type="http://schemas.openxmlformats.org/officeDocument/2006/relationships/oleObject" Target="../embeddings/oleObject25.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78.emf"/><Relationship Id="rId4" Type="http://schemas.openxmlformats.org/officeDocument/2006/relationships/oleObject" Target="../embeddings/oleObject26.bin"/></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79.emf"/><Relationship Id="rId4" Type="http://schemas.openxmlformats.org/officeDocument/2006/relationships/oleObject" Target="../embeddings/oleObject27.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80.wmf"/><Relationship Id="rId4" Type="http://schemas.openxmlformats.org/officeDocument/2006/relationships/oleObject" Target="../embeddings/oleObject28.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81.emf"/><Relationship Id="rId4" Type="http://schemas.openxmlformats.org/officeDocument/2006/relationships/oleObject" Target="../embeddings/oleObject29.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83.e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31.bin"/><Relationship Id="rId5" Type="http://schemas.openxmlformats.org/officeDocument/2006/relationships/image" Target="../media/image82.emf"/><Relationship Id="rId4" Type="http://schemas.openxmlformats.org/officeDocument/2006/relationships/oleObject" Target="../embeddings/oleObject30.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84.wmf"/><Relationship Id="rId4" Type="http://schemas.openxmlformats.org/officeDocument/2006/relationships/oleObject" Target="../embeddings/oleObject32.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85.emf"/><Relationship Id="rId4" Type="http://schemas.openxmlformats.org/officeDocument/2006/relationships/oleObject" Target="../embeddings/oleObject33.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86.emf"/><Relationship Id="rId4" Type="http://schemas.openxmlformats.org/officeDocument/2006/relationships/oleObject" Target="../embeddings/oleObject34.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87.emf"/><Relationship Id="rId4" Type="http://schemas.openxmlformats.org/officeDocument/2006/relationships/oleObject" Target="../embeddings/oleObject35.bin"/></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notesSlide" Target="../notesSlides/notesSlide48.xml"/><Relationship Id="rId7" Type="http://schemas.openxmlformats.org/officeDocument/2006/relationships/image" Target="../media/image89.emf"/><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37.bin"/><Relationship Id="rId11" Type="http://schemas.openxmlformats.org/officeDocument/2006/relationships/image" Target="../media/image24.emf"/><Relationship Id="rId5" Type="http://schemas.openxmlformats.org/officeDocument/2006/relationships/image" Target="../media/image88.emf"/><Relationship Id="rId10" Type="http://schemas.openxmlformats.org/officeDocument/2006/relationships/oleObject" Target="../embeddings/oleObject39.bin"/><Relationship Id="rId4" Type="http://schemas.openxmlformats.org/officeDocument/2006/relationships/oleObject" Target="../embeddings/oleObject36.bin"/><Relationship Id="rId9" Type="http://schemas.openxmlformats.org/officeDocument/2006/relationships/image" Target="../media/image90.e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92.emf"/><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91.emf"/><Relationship Id="rId5" Type="http://schemas.openxmlformats.org/officeDocument/2006/relationships/image" Target="../media/image89.emf"/><Relationship Id="rId4" Type="http://schemas.openxmlformats.org/officeDocument/2006/relationships/oleObject" Target="../embeddings/oleObject40.bin"/></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420600" y="1919288"/>
            <a:ext cx="9144000" cy="2387600"/>
          </a:xfrm>
        </p:spPr>
        <p:txBody>
          <a:bodyPr/>
          <a:lstStyle/>
          <a:p>
            <a:r>
              <a:rPr lang="en-US" b="1" dirty="0"/>
              <a:t>Positron studies of defects in ion-implanted materials</a:t>
            </a:r>
            <a:endParaRPr lang="pl-PL" b="1" dirty="0"/>
          </a:p>
        </p:txBody>
      </p:sp>
      <p:sp>
        <p:nvSpPr>
          <p:cNvPr id="3" name="Podtytuł 2"/>
          <p:cNvSpPr>
            <a:spLocks noGrp="1"/>
          </p:cNvSpPr>
          <p:nvPr>
            <p:ph type="subTitle" idx="1"/>
          </p:nvPr>
        </p:nvSpPr>
        <p:spPr>
          <a:xfrm>
            <a:off x="1660478" y="4574488"/>
            <a:ext cx="9144000" cy="1655762"/>
          </a:xfrm>
        </p:spPr>
        <p:txBody>
          <a:bodyPr>
            <a:normAutofit fontScale="92500" lnSpcReduction="20000"/>
          </a:bodyPr>
          <a:lstStyle/>
          <a:p>
            <a:pPr algn="r"/>
            <a:endParaRPr lang="pl-PL" b="1" dirty="0" smtClean="0"/>
          </a:p>
          <a:p>
            <a:pPr algn="r"/>
            <a:r>
              <a:rPr lang="pl-PL" sz="4000" b="1" dirty="0" smtClean="0"/>
              <a:t>Dr. Krzysztof Siemek</a:t>
            </a:r>
          </a:p>
          <a:p>
            <a:pPr algn="r"/>
            <a:r>
              <a:rPr lang="en-US" dirty="0"/>
              <a:t>Institute of Nuclear Physics </a:t>
            </a:r>
            <a:r>
              <a:rPr lang="en-US" dirty="0" smtClean="0"/>
              <a:t>PAN</a:t>
            </a:r>
            <a:r>
              <a:rPr lang="pl-PL" dirty="0" smtClean="0"/>
              <a:t>, </a:t>
            </a:r>
            <a:r>
              <a:rPr lang="pl-PL" dirty="0" err="1" smtClean="0"/>
              <a:t>Cracow</a:t>
            </a:r>
            <a:r>
              <a:rPr lang="pl-PL" dirty="0" smtClean="0"/>
              <a:t>, Poland </a:t>
            </a:r>
            <a:endParaRPr lang="pl-PL" dirty="0"/>
          </a:p>
          <a:p>
            <a:pPr algn="r"/>
            <a:r>
              <a:rPr lang="en-US" dirty="0" smtClean="0"/>
              <a:t>Joint </a:t>
            </a:r>
            <a:r>
              <a:rPr lang="en-US" dirty="0"/>
              <a:t>Institute for Nuclear </a:t>
            </a:r>
            <a:r>
              <a:rPr lang="en-US" dirty="0" smtClean="0"/>
              <a:t>Research</a:t>
            </a:r>
            <a:r>
              <a:rPr lang="pl-PL" dirty="0" smtClean="0"/>
              <a:t>, Dubna, Russia</a:t>
            </a:r>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00" y="191637"/>
            <a:ext cx="1983000" cy="1829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26" name="Picture 2" descr="https://indico.jinr.ru/conferenceDisplay.py/getPic?picId=2&amp;confId=17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9200" y="177122"/>
            <a:ext cx="3265956" cy="1837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2781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Long</a:t>
            </a:r>
            <a:r>
              <a:rPr lang="pl-PL" dirty="0" smtClean="0"/>
              <a:t> </a:t>
            </a:r>
            <a:r>
              <a:rPr lang="pl-PL" dirty="0" err="1" smtClean="0"/>
              <a:t>Range</a:t>
            </a:r>
            <a:r>
              <a:rPr lang="pl-PL" dirty="0" smtClean="0"/>
              <a:t> </a:t>
            </a:r>
            <a:r>
              <a:rPr lang="pl-PL" dirty="0" err="1"/>
              <a:t>E</a:t>
            </a:r>
            <a:r>
              <a:rPr lang="pl-PL" dirty="0" err="1" smtClean="0"/>
              <a:t>ffect</a:t>
            </a:r>
            <a:endParaRPr lang="pl-PL" dirty="0"/>
          </a:p>
        </p:txBody>
      </p:sp>
      <p:pic>
        <p:nvPicPr>
          <p:cNvPr id="7" name="Symbol zastępczy zawartości 6"/>
          <p:cNvPicPr>
            <a:picLocks noGrp="1" noChangeAspect="1"/>
          </p:cNvPicPr>
          <p:nvPr>
            <p:ph idx="1"/>
          </p:nvPr>
        </p:nvPicPr>
        <p:blipFill>
          <a:blip r:embed="rId3"/>
          <a:stretch>
            <a:fillRect/>
          </a:stretch>
        </p:blipFill>
        <p:spPr>
          <a:xfrm>
            <a:off x="8885282" y="34469"/>
            <a:ext cx="2960975" cy="6823531"/>
          </a:xfrm>
          <a:prstGeom prst="rect">
            <a:avLst/>
          </a:prstGeom>
        </p:spPr>
      </p:pic>
      <p:pic>
        <p:nvPicPr>
          <p:cNvPr id="4" name="Obraz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90688"/>
            <a:ext cx="4351169" cy="458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rostokąt 4"/>
          <p:cNvSpPr/>
          <p:nvPr/>
        </p:nvSpPr>
        <p:spPr>
          <a:xfrm>
            <a:off x="714232" y="6311900"/>
            <a:ext cx="7501719" cy="369332"/>
          </a:xfrm>
          <a:prstGeom prst="rect">
            <a:avLst/>
          </a:prstGeom>
        </p:spPr>
        <p:txBody>
          <a:bodyPr wrap="square">
            <a:spAutoFit/>
          </a:bodyPr>
          <a:lstStyle/>
          <a:p>
            <a:r>
              <a:rPr lang="en-GB" altLang="pl-PL" dirty="0"/>
              <a:t>*</a:t>
            </a:r>
            <a:r>
              <a:rPr lang="pl-PL" altLang="pl-PL" dirty="0"/>
              <a:t> </a:t>
            </a:r>
            <a:r>
              <a:rPr lang="pl-PL" altLang="pl-PL" dirty="0" err="1"/>
              <a:t>Yu.P</a:t>
            </a:r>
            <a:r>
              <a:rPr lang="pl-PL" altLang="pl-PL" dirty="0"/>
              <a:t>. </a:t>
            </a:r>
            <a:r>
              <a:rPr lang="pl-PL" altLang="pl-PL" dirty="0" err="1"/>
              <a:t>Sharkeev</a:t>
            </a:r>
            <a:r>
              <a:rPr lang="pl-PL" altLang="pl-PL" dirty="0"/>
              <a:t>, E.V. </a:t>
            </a:r>
            <a:r>
              <a:rPr lang="pl-PL" altLang="pl-PL" dirty="0" err="1"/>
              <a:t>Kozlov</a:t>
            </a:r>
            <a:r>
              <a:rPr lang="pl-PL" altLang="pl-PL" dirty="0"/>
              <a:t>, Surf. </a:t>
            </a:r>
            <a:r>
              <a:rPr lang="pl-PL" altLang="pl-PL" dirty="0" err="1"/>
              <a:t>Coat</a:t>
            </a:r>
            <a:r>
              <a:rPr lang="pl-PL" altLang="pl-PL" dirty="0"/>
              <a:t>. </a:t>
            </a:r>
            <a:r>
              <a:rPr lang="pl-PL" altLang="pl-PL" dirty="0" err="1"/>
              <a:t>Technol</a:t>
            </a:r>
            <a:r>
              <a:rPr lang="pl-PL" altLang="pl-PL" dirty="0"/>
              <a:t>. 158-159 (2002) 219</a:t>
            </a:r>
            <a:endParaRPr lang="en-US" dirty="0"/>
          </a:p>
        </p:txBody>
      </p:sp>
      <p:sp>
        <p:nvSpPr>
          <p:cNvPr id="8" name="Prostokąt 7"/>
          <p:cNvSpPr/>
          <p:nvPr/>
        </p:nvSpPr>
        <p:spPr>
          <a:xfrm>
            <a:off x="5386477" y="1939350"/>
            <a:ext cx="3291754" cy="1200329"/>
          </a:xfrm>
          <a:prstGeom prst="rect">
            <a:avLst/>
          </a:prstGeom>
        </p:spPr>
        <p:txBody>
          <a:bodyPr wrap="square">
            <a:spAutoFit/>
          </a:bodyPr>
          <a:lstStyle/>
          <a:p>
            <a:r>
              <a:rPr lang="en-US" dirty="0">
                <a:latin typeface="Times New Roman" panose="02020603050405020304" pitchFamily="18" charset="0"/>
              </a:rPr>
              <a:t>Dislocation structures formed in Cu implanted with the Ni </a:t>
            </a:r>
            <a:r>
              <a:rPr lang="en-US" dirty="0" smtClean="0">
                <a:latin typeface="Times New Roman" panose="02020603050405020304" pitchFamily="18" charset="0"/>
              </a:rPr>
              <a:t>ions</a:t>
            </a:r>
            <a:r>
              <a:rPr lang="pl-PL" dirty="0" smtClean="0">
                <a:latin typeface="Times New Roman" panose="02020603050405020304" pitchFamily="18" charset="0"/>
              </a:rPr>
              <a:t>.</a:t>
            </a:r>
          </a:p>
          <a:p>
            <a:r>
              <a:rPr lang="pl-PL" dirty="0" err="1" smtClean="0">
                <a:latin typeface="Times New Roman" panose="02020603050405020304" pitchFamily="18" charset="0"/>
              </a:rPr>
              <a:t>Implantation</a:t>
            </a:r>
            <a:r>
              <a:rPr lang="pl-PL" dirty="0" smtClean="0">
                <a:latin typeface="Times New Roman" panose="02020603050405020304" pitchFamily="18" charset="0"/>
              </a:rPr>
              <a:t> </a:t>
            </a:r>
            <a:r>
              <a:rPr lang="pl-PL" dirty="0" err="1" smtClean="0">
                <a:latin typeface="Times New Roman" panose="02020603050405020304" pitchFamily="18" charset="0"/>
              </a:rPr>
              <a:t>range</a:t>
            </a:r>
            <a:r>
              <a:rPr lang="pl-PL" dirty="0" smtClean="0">
                <a:latin typeface="Times New Roman" panose="02020603050405020304" pitchFamily="18" charset="0"/>
              </a:rPr>
              <a:t> was </a:t>
            </a:r>
            <a:r>
              <a:rPr lang="pl-PL" dirty="0" err="1" smtClean="0">
                <a:latin typeface="Times New Roman" panose="02020603050405020304" pitchFamily="18" charset="0"/>
              </a:rPr>
              <a:t>about</a:t>
            </a:r>
            <a:r>
              <a:rPr lang="pl-PL" dirty="0" smtClean="0">
                <a:latin typeface="Times New Roman" panose="02020603050405020304" pitchFamily="18" charset="0"/>
              </a:rPr>
              <a:t> </a:t>
            </a:r>
            <a:r>
              <a:rPr lang="pl-PL" dirty="0" smtClean="0">
                <a:solidFill>
                  <a:srgbClr val="FF0000"/>
                </a:solidFill>
                <a:latin typeface="Times New Roman" panose="02020603050405020304" pitchFamily="18" charset="0"/>
              </a:rPr>
              <a:t>20 um.</a:t>
            </a:r>
            <a:endParaRPr lang="pl-PL" dirty="0">
              <a:solidFill>
                <a:srgbClr val="FF0000"/>
              </a:solidFill>
            </a:endParaRPr>
          </a:p>
        </p:txBody>
      </p:sp>
      <p:sp>
        <p:nvSpPr>
          <p:cNvPr id="9" name="Prostokąt 8"/>
          <p:cNvSpPr/>
          <p:nvPr/>
        </p:nvSpPr>
        <p:spPr>
          <a:xfrm>
            <a:off x="10719251" y="116463"/>
            <a:ext cx="1005403" cy="477054"/>
          </a:xfrm>
          <a:prstGeom prst="rect">
            <a:avLst/>
          </a:prstGeom>
        </p:spPr>
        <p:txBody>
          <a:bodyPr wrap="none">
            <a:spAutoFit/>
          </a:bodyPr>
          <a:lstStyle/>
          <a:p>
            <a:r>
              <a:rPr lang="pl-PL" sz="2500" dirty="0" smtClean="0">
                <a:solidFill>
                  <a:srgbClr val="FF0000"/>
                </a:solidFill>
              </a:rPr>
              <a:t>10 </a:t>
            </a:r>
            <a:r>
              <a:rPr lang="pl-PL" sz="2500" dirty="0" err="1" smtClean="0">
                <a:solidFill>
                  <a:srgbClr val="FF0000"/>
                </a:solidFill>
              </a:rPr>
              <a:t>um</a:t>
            </a:r>
            <a:endParaRPr lang="pl-PL" sz="2500" dirty="0">
              <a:solidFill>
                <a:srgbClr val="FF0000"/>
              </a:solidFill>
            </a:endParaRPr>
          </a:p>
        </p:txBody>
      </p:sp>
      <p:sp>
        <p:nvSpPr>
          <p:cNvPr id="10" name="Prostokąt 9"/>
          <p:cNvSpPr/>
          <p:nvPr/>
        </p:nvSpPr>
        <p:spPr>
          <a:xfrm>
            <a:off x="10719250" y="2409402"/>
            <a:ext cx="1005403" cy="477054"/>
          </a:xfrm>
          <a:prstGeom prst="rect">
            <a:avLst/>
          </a:prstGeom>
        </p:spPr>
        <p:txBody>
          <a:bodyPr wrap="none">
            <a:spAutoFit/>
          </a:bodyPr>
          <a:lstStyle/>
          <a:p>
            <a:r>
              <a:rPr lang="pl-PL" sz="2500" dirty="0">
                <a:solidFill>
                  <a:srgbClr val="FF0000"/>
                </a:solidFill>
              </a:rPr>
              <a:t>5</a:t>
            </a:r>
            <a:r>
              <a:rPr lang="pl-PL" sz="2500" dirty="0" smtClean="0">
                <a:solidFill>
                  <a:srgbClr val="FF0000"/>
                </a:solidFill>
              </a:rPr>
              <a:t>0 </a:t>
            </a:r>
            <a:r>
              <a:rPr lang="pl-PL" sz="2500" dirty="0" err="1" smtClean="0">
                <a:solidFill>
                  <a:srgbClr val="FF0000"/>
                </a:solidFill>
              </a:rPr>
              <a:t>um</a:t>
            </a:r>
            <a:endParaRPr lang="pl-PL" sz="2500" dirty="0">
              <a:solidFill>
                <a:srgbClr val="FF0000"/>
              </a:solidFill>
            </a:endParaRPr>
          </a:p>
        </p:txBody>
      </p:sp>
      <p:sp>
        <p:nvSpPr>
          <p:cNvPr id="11" name="Prostokąt 10"/>
          <p:cNvSpPr/>
          <p:nvPr/>
        </p:nvSpPr>
        <p:spPr>
          <a:xfrm>
            <a:off x="10053971" y="4702341"/>
            <a:ext cx="1792286" cy="477054"/>
          </a:xfrm>
          <a:prstGeom prst="rect">
            <a:avLst/>
          </a:prstGeom>
        </p:spPr>
        <p:txBody>
          <a:bodyPr wrap="none">
            <a:spAutoFit/>
          </a:bodyPr>
          <a:lstStyle/>
          <a:p>
            <a:r>
              <a:rPr lang="pl-PL" sz="2500" dirty="0" err="1" smtClean="0">
                <a:solidFill>
                  <a:srgbClr val="FF0000"/>
                </a:solidFill>
              </a:rPr>
              <a:t>unirradiated</a:t>
            </a:r>
            <a:endParaRPr lang="pl-PL" sz="2500" dirty="0">
              <a:solidFill>
                <a:srgbClr val="FF0000"/>
              </a:solidFill>
            </a:endParaRPr>
          </a:p>
        </p:txBody>
      </p:sp>
      <p:cxnSp>
        <p:nvCxnSpPr>
          <p:cNvPr id="13" name="Łącznik prosty ze strzałką 12"/>
          <p:cNvCxnSpPr/>
          <p:nvPr/>
        </p:nvCxnSpPr>
        <p:spPr>
          <a:xfrm>
            <a:off x="8447964" y="2409402"/>
            <a:ext cx="437318" cy="130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Łącznik prosty ze strzałką 14"/>
          <p:cNvCxnSpPr/>
          <p:nvPr/>
        </p:nvCxnSpPr>
        <p:spPr>
          <a:xfrm flipV="1">
            <a:off x="8558199" y="1749963"/>
            <a:ext cx="327083" cy="359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445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5137" y="764826"/>
            <a:ext cx="11627208" cy="2198077"/>
          </a:xfrm>
        </p:spPr>
        <p:txBody>
          <a:bodyPr>
            <a:noAutofit/>
          </a:bodyPr>
          <a:lstStyle/>
          <a:p>
            <a:pPr algn="just">
              <a:buFont typeface="Wingdings" panose="05000000000000000000" pitchFamily="2" charset="2"/>
              <a:buChar char="Ø"/>
            </a:pPr>
            <a:r>
              <a:rPr lang="en-US" sz="2000" dirty="0">
                <a:latin typeface="+mj-lt"/>
                <a:cs typeface="Calibri" panose="020F0502020204030204" pitchFamily="34" charset="0"/>
              </a:rPr>
              <a:t>PAS techniques allow</a:t>
            </a:r>
            <a:r>
              <a:rPr lang="pl-PL" sz="2000" dirty="0">
                <a:latin typeface="+mj-lt"/>
                <a:cs typeface="Calibri" panose="020F0502020204030204" pitchFamily="34" charset="0"/>
              </a:rPr>
              <a:t> </a:t>
            </a:r>
            <a:r>
              <a:rPr lang="pl-PL" sz="2000" dirty="0" err="1">
                <a:latin typeface="+mj-lt"/>
                <a:cs typeface="Calibri" panose="020F0502020204030204" pitchFamily="34" charset="0"/>
              </a:rPr>
              <a:t>us</a:t>
            </a:r>
            <a:r>
              <a:rPr lang="en-US" sz="2000" dirty="0">
                <a:latin typeface="+mj-lt"/>
                <a:cs typeface="Calibri" panose="020F0502020204030204" pitchFamily="34" charset="0"/>
              </a:rPr>
              <a:t> to find defects with the size ranging from 0.1 to 3 nm with the concentration up to </a:t>
            </a:r>
            <a:r>
              <a:rPr lang="en-US" sz="2000" dirty="0" smtClean="0">
                <a:latin typeface="+mj-lt"/>
                <a:cs typeface="Calibri" panose="020F0502020204030204" pitchFamily="34" charset="0"/>
              </a:rPr>
              <a:t>10</a:t>
            </a:r>
            <a:r>
              <a:rPr lang="en-US" sz="2000" baseline="30000" dirty="0" smtClean="0">
                <a:latin typeface="+mj-lt"/>
                <a:cs typeface="Calibri" panose="020F0502020204030204" pitchFamily="34" charset="0"/>
              </a:rPr>
              <a:t>7</a:t>
            </a:r>
            <a:r>
              <a:rPr lang="pl-PL" sz="2000" baseline="30000" dirty="0" smtClean="0">
                <a:latin typeface="+mj-lt"/>
                <a:cs typeface="Calibri" panose="020F0502020204030204" pitchFamily="34" charset="0"/>
              </a:rPr>
              <a:t> </a:t>
            </a:r>
            <a:r>
              <a:rPr lang="pl-PL" sz="2000" dirty="0" err="1" smtClean="0">
                <a:latin typeface="+mj-lt"/>
                <a:cs typeface="Calibri" panose="020F0502020204030204" pitchFamily="34" charset="0"/>
              </a:rPr>
              <a:t>ppm</a:t>
            </a:r>
            <a:endParaRPr lang="pl-PL" sz="2000" dirty="0">
              <a:latin typeface="+mj-lt"/>
              <a:cs typeface="Calibri" panose="020F0502020204030204" pitchFamily="34" charset="0"/>
            </a:endParaRPr>
          </a:p>
          <a:p>
            <a:pPr algn="just">
              <a:buFont typeface="Wingdings" panose="05000000000000000000" pitchFamily="2" charset="2"/>
              <a:buChar char="Ø"/>
            </a:pPr>
            <a:r>
              <a:rPr lang="en-US" sz="2000" dirty="0">
                <a:latin typeface="+mj-lt"/>
                <a:cs typeface="Calibri" panose="020F0502020204030204" pitchFamily="34" charset="0"/>
              </a:rPr>
              <a:t>PAS makes possible the detection of defects in the wide range of depths from single nanometers up to </a:t>
            </a:r>
            <a:r>
              <a:rPr lang="en-US" sz="2000" dirty="0" err="1">
                <a:latin typeface="+mj-lt"/>
                <a:cs typeface="Calibri" panose="020F0502020204030204" pitchFamily="34" charset="0"/>
              </a:rPr>
              <a:t>milimeters</a:t>
            </a:r>
            <a:endParaRPr lang="en-US" sz="2000" dirty="0">
              <a:latin typeface="+mj-lt"/>
              <a:cs typeface="Calibri" panose="020F0502020204030204" pitchFamily="34" charset="0"/>
            </a:endParaRPr>
          </a:p>
          <a:p>
            <a:pPr marL="0" indent="0" algn="just">
              <a:buNone/>
            </a:pPr>
            <a:endParaRPr lang="pl-PL" sz="2000" dirty="0">
              <a:latin typeface="+mj-lt"/>
              <a:cs typeface="Calibri" panose="020F0502020204030204" pitchFamily="34" charset="0"/>
            </a:endParaRPr>
          </a:p>
        </p:txBody>
      </p:sp>
      <p:pic>
        <p:nvPicPr>
          <p:cNvPr id="4" name="Obraz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1078" y="1994731"/>
            <a:ext cx="7009967" cy="486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ymbol zastępczy zawartości 2"/>
          <p:cNvSpPr txBox="1">
            <a:spLocks/>
          </p:cNvSpPr>
          <p:nvPr/>
        </p:nvSpPr>
        <p:spPr>
          <a:xfrm>
            <a:off x="5029200" y="6564024"/>
            <a:ext cx="6686550" cy="293976"/>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r">
              <a:buNone/>
            </a:pPr>
            <a:r>
              <a:rPr lang="en-US" altLang="pl-PL" sz="1050" baseline="30000" dirty="0" smtClean="0"/>
              <a:t>*)</a:t>
            </a:r>
            <a:r>
              <a:rPr lang="en-US" altLang="pl-PL" sz="1050" dirty="0" smtClean="0"/>
              <a:t> </a:t>
            </a:r>
            <a:r>
              <a:rPr lang="pl-PL" altLang="pl-PL" sz="1050" dirty="0" smtClean="0"/>
              <a:t>https</a:t>
            </a:r>
            <a:r>
              <a:rPr lang="pl-PL" altLang="pl-PL" sz="1050" dirty="0"/>
              <a:t>://www.hzdr.de/db/Cms?pNid=3581</a:t>
            </a:r>
            <a:endParaRPr lang="en-US" sz="1050" dirty="0"/>
          </a:p>
        </p:txBody>
      </p:sp>
      <p:sp>
        <p:nvSpPr>
          <p:cNvPr id="7" name="Tytuł 1"/>
          <p:cNvSpPr>
            <a:spLocks noGrp="1"/>
          </p:cNvSpPr>
          <p:nvPr>
            <p:ph type="title"/>
          </p:nvPr>
        </p:nvSpPr>
        <p:spPr>
          <a:xfrm>
            <a:off x="0" y="-34029"/>
            <a:ext cx="10058400" cy="798855"/>
          </a:xfrm>
        </p:spPr>
        <p:txBody>
          <a:bodyPr>
            <a:normAutofit/>
          </a:bodyPr>
          <a:lstStyle/>
          <a:p>
            <a:r>
              <a:rPr lang="en-US" dirty="0" smtClean="0"/>
              <a:t>Positron annihilation spectroscopy</a:t>
            </a:r>
            <a:endParaRPr lang="pl-PL" dirty="0"/>
          </a:p>
        </p:txBody>
      </p:sp>
    </p:spTree>
    <p:extLst>
      <p:ext uri="{BB962C8B-B14F-4D97-AF65-F5344CB8AC3E}">
        <p14:creationId xmlns:p14="http://schemas.microsoft.com/office/powerpoint/2010/main" val="28296767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9"/>
          <p:cNvSpPr>
            <a:spLocks noChangeArrowheads="1"/>
          </p:cNvSpPr>
          <p:nvPr/>
        </p:nvSpPr>
        <p:spPr bwMode="auto">
          <a:xfrm>
            <a:off x="364860" y="935239"/>
            <a:ext cx="4939760" cy="1323439"/>
          </a:xfrm>
          <a:prstGeom prst="rect">
            <a:avLst/>
          </a:prstGeom>
          <a:noFill/>
          <a:ln w="19050" cap="flat" algn="ctr">
            <a:noFill/>
            <a:bevel/>
            <a:headEnd/>
            <a:tailEnd/>
          </a:ln>
          <a:effectLst>
            <a:softEdge rad="0"/>
          </a:effectLst>
        </p:spPr>
        <p:txBody>
          <a:bodyPr wrap="square" anchor="ct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pl-PL" sz="2000" b="1" dirty="0">
                <a:latin typeface="+mj-lt"/>
              </a:rPr>
              <a:t>PAS techniques:</a:t>
            </a:r>
            <a:endParaRPr lang="pl-PL" altLang="pl-PL" sz="2000" b="1" dirty="0">
              <a:latin typeface="+mj-lt"/>
            </a:endParaRPr>
          </a:p>
          <a:p>
            <a:pPr marL="257175" indent="-257175" eaLnBrk="1" hangingPunct="1">
              <a:buFont typeface="Wingdings" panose="05000000000000000000" pitchFamily="2" charset="2"/>
              <a:buChar char="q"/>
              <a:defRPr/>
            </a:pPr>
            <a:r>
              <a:rPr lang="en-US" altLang="pl-PL" sz="2000" dirty="0">
                <a:latin typeface="+mj-lt"/>
              </a:rPr>
              <a:t>angular correlations of gamma quanta</a:t>
            </a:r>
            <a:endParaRPr lang="en-US" altLang="pl-PL" sz="2000" b="1" dirty="0">
              <a:latin typeface="+mj-lt"/>
            </a:endParaRPr>
          </a:p>
          <a:p>
            <a:pPr marL="214313" indent="-214313" eaLnBrk="1" hangingPunct="1">
              <a:buFont typeface="Wingdings" panose="05000000000000000000" pitchFamily="2" charset="2"/>
              <a:buChar char="q"/>
              <a:defRPr/>
            </a:pPr>
            <a:r>
              <a:rPr lang="en-US" altLang="pl-PL" sz="2000" dirty="0">
                <a:latin typeface="+mj-lt"/>
              </a:rPr>
              <a:t> Doppler spectroscopy </a:t>
            </a:r>
            <a:r>
              <a:rPr lang="pl-PL" altLang="pl-PL" sz="2000" dirty="0">
                <a:latin typeface="+mj-lt"/>
              </a:rPr>
              <a:t>(DB)</a:t>
            </a:r>
          </a:p>
          <a:p>
            <a:pPr marL="214313" indent="-214313" eaLnBrk="1" hangingPunct="1">
              <a:buFont typeface="Wingdings" panose="05000000000000000000" pitchFamily="2" charset="2"/>
              <a:buChar char="q"/>
              <a:defRPr/>
            </a:pPr>
            <a:r>
              <a:rPr lang="en-US" altLang="pl-PL" sz="2000" dirty="0">
                <a:latin typeface="+mj-lt"/>
              </a:rPr>
              <a:t> positron lifetime spectroscopy </a:t>
            </a:r>
            <a:r>
              <a:rPr lang="pl-PL" altLang="pl-PL" sz="2000" dirty="0">
                <a:latin typeface="+mj-lt"/>
              </a:rPr>
              <a:t>(LT)</a:t>
            </a:r>
            <a:endParaRPr lang="en-US" altLang="pl-PL" sz="2000" dirty="0">
              <a:latin typeface="+mj-lt"/>
            </a:endParaRPr>
          </a:p>
        </p:txBody>
      </p:sp>
      <p:sp>
        <p:nvSpPr>
          <p:cNvPr id="7" name="Rectangle 21"/>
          <p:cNvSpPr>
            <a:spLocks noChangeArrowheads="1"/>
          </p:cNvSpPr>
          <p:nvPr/>
        </p:nvSpPr>
        <p:spPr bwMode="auto">
          <a:xfrm>
            <a:off x="364860" y="2406135"/>
            <a:ext cx="4826147" cy="1323439"/>
          </a:xfrm>
          <a:prstGeom prst="rect">
            <a:avLst/>
          </a:prstGeom>
          <a:noFill/>
          <a:ln w="19050" cmpd="sng" algn="ctr">
            <a:noFill/>
            <a:miter lim="800000"/>
            <a:headEnd/>
            <a:tailEnd/>
          </a:ln>
        </p:spPr>
        <p:txBody>
          <a:bodyPr wrap="square" anchor="ct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pl-PL" altLang="pl-PL" sz="2000" b="1" dirty="0" err="1">
                <a:latin typeface="+mj-lt"/>
              </a:rPr>
              <a:t>Possibilities</a:t>
            </a:r>
            <a:r>
              <a:rPr lang="pl-PL" altLang="pl-PL" sz="2000" b="1" dirty="0">
                <a:latin typeface="+mj-lt"/>
              </a:rPr>
              <a:t>:</a:t>
            </a:r>
            <a:endParaRPr lang="en-US" altLang="pl-PL" sz="2000" b="1" dirty="0">
              <a:latin typeface="+mj-lt"/>
            </a:endParaRPr>
          </a:p>
          <a:p>
            <a:pPr marL="257175" indent="-257175" eaLnBrk="1" hangingPunct="1">
              <a:buFont typeface="Wingdings" panose="05000000000000000000" pitchFamily="2" charset="2"/>
              <a:buChar char="q"/>
              <a:defRPr/>
            </a:pPr>
            <a:r>
              <a:rPr lang="en-US" altLang="pl-PL" sz="2000" dirty="0">
                <a:latin typeface="+mj-lt"/>
              </a:rPr>
              <a:t>d</a:t>
            </a:r>
            <a:r>
              <a:rPr lang="pl-PL" altLang="pl-PL" sz="2000" dirty="0" err="1">
                <a:latin typeface="+mj-lt"/>
              </a:rPr>
              <a:t>etermination</a:t>
            </a:r>
            <a:r>
              <a:rPr lang="en-US" altLang="pl-PL" sz="2000" dirty="0">
                <a:latin typeface="+mj-lt"/>
              </a:rPr>
              <a:t> </a:t>
            </a:r>
            <a:r>
              <a:rPr lang="pl-PL" altLang="pl-PL" sz="2000" dirty="0">
                <a:latin typeface="+mj-lt"/>
              </a:rPr>
              <a:t>of </a:t>
            </a:r>
            <a:r>
              <a:rPr lang="pl-PL" altLang="pl-PL" sz="2000" dirty="0" err="1">
                <a:latin typeface="+mj-lt"/>
              </a:rPr>
              <a:t>defect</a:t>
            </a:r>
            <a:r>
              <a:rPr lang="pl-PL" altLang="pl-PL" sz="2000" dirty="0">
                <a:latin typeface="+mj-lt"/>
              </a:rPr>
              <a:t> </a:t>
            </a:r>
            <a:r>
              <a:rPr lang="pl-PL" altLang="pl-PL" sz="2000" dirty="0" err="1">
                <a:latin typeface="+mj-lt"/>
              </a:rPr>
              <a:t>concentration</a:t>
            </a:r>
            <a:endParaRPr lang="pl-PL" altLang="pl-PL" sz="2000" dirty="0">
              <a:latin typeface="+mj-lt"/>
            </a:endParaRPr>
          </a:p>
          <a:p>
            <a:pPr marL="257175" indent="-257175" eaLnBrk="1" hangingPunct="1">
              <a:buFont typeface="Wingdings" panose="05000000000000000000" pitchFamily="2" charset="2"/>
              <a:buChar char="q"/>
              <a:defRPr/>
            </a:pPr>
            <a:r>
              <a:rPr lang="en-US" altLang="pl-PL" sz="2000" dirty="0">
                <a:latin typeface="+mj-lt"/>
              </a:rPr>
              <a:t>e</a:t>
            </a:r>
            <a:r>
              <a:rPr lang="pl-PL" altLang="pl-PL" sz="2000" dirty="0" err="1">
                <a:latin typeface="+mj-lt"/>
              </a:rPr>
              <a:t>valuation</a:t>
            </a:r>
            <a:r>
              <a:rPr lang="en-US" altLang="pl-PL" sz="2000" dirty="0">
                <a:latin typeface="+mj-lt"/>
              </a:rPr>
              <a:t> </a:t>
            </a:r>
            <a:r>
              <a:rPr lang="pl-PL" altLang="pl-PL" sz="2000" dirty="0">
                <a:latin typeface="+mj-lt"/>
              </a:rPr>
              <a:t>of </a:t>
            </a:r>
            <a:r>
              <a:rPr lang="pl-PL" altLang="pl-PL" sz="2000" dirty="0" err="1">
                <a:latin typeface="+mj-lt"/>
              </a:rPr>
              <a:t>defect</a:t>
            </a:r>
            <a:r>
              <a:rPr lang="pl-PL" altLang="pl-PL" sz="2000" dirty="0">
                <a:latin typeface="+mj-lt"/>
              </a:rPr>
              <a:t> </a:t>
            </a:r>
            <a:r>
              <a:rPr lang="pl-PL" altLang="pl-PL" sz="2000" dirty="0" err="1">
                <a:latin typeface="+mj-lt"/>
              </a:rPr>
              <a:t>concentration</a:t>
            </a:r>
            <a:r>
              <a:rPr lang="pl-PL" altLang="pl-PL" sz="2000" dirty="0">
                <a:latin typeface="+mj-lt"/>
              </a:rPr>
              <a:t> profile</a:t>
            </a:r>
          </a:p>
          <a:p>
            <a:pPr marL="257175" indent="-257175" eaLnBrk="1" hangingPunct="1">
              <a:buFont typeface="Wingdings" panose="05000000000000000000" pitchFamily="2" charset="2"/>
              <a:buChar char="q"/>
              <a:defRPr/>
            </a:pPr>
            <a:r>
              <a:rPr lang="pl-PL" altLang="pl-PL" sz="2000" dirty="0" err="1">
                <a:latin typeface="+mj-lt"/>
              </a:rPr>
              <a:t>detection</a:t>
            </a:r>
            <a:r>
              <a:rPr lang="pl-PL" altLang="pl-PL" sz="2000" dirty="0">
                <a:latin typeface="+mj-lt"/>
              </a:rPr>
              <a:t> of the </a:t>
            </a:r>
            <a:r>
              <a:rPr lang="pl-PL" altLang="pl-PL" sz="2000" dirty="0" err="1">
                <a:latin typeface="+mj-lt"/>
              </a:rPr>
              <a:t>kind</a:t>
            </a:r>
            <a:r>
              <a:rPr lang="pl-PL" altLang="pl-PL" sz="2000" dirty="0">
                <a:latin typeface="+mj-lt"/>
              </a:rPr>
              <a:t>/</a:t>
            </a:r>
            <a:r>
              <a:rPr lang="pl-PL" altLang="pl-PL" sz="2000" dirty="0" err="1">
                <a:latin typeface="+mj-lt"/>
              </a:rPr>
              <a:t>size</a:t>
            </a:r>
            <a:r>
              <a:rPr lang="pl-PL" altLang="pl-PL" sz="2000" dirty="0">
                <a:latin typeface="+mj-lt"/>
              </a:rPr>
              <a:t> of </a:t>
            </a:r>
            <a:r>
              <a:rPr lang="pl-PL" altLang="pl-PL" sz="2000" dirty="0" err="1">
                <a:latin typeface="+mj-lt"/>
              </a:rPr>
              <a:t>defects</a:t>
            </a:r>
            <a:endParaRPr lang="en-US" altLang="pl-PL" sz="2000" dirty="0">
              <a:latin typeface="+mj-lt"/>
            </a:endParaRPr>
          </a:p>
        </p:txBody>
      </p:sp>
      <p:sp>
        <p:nvSpPr>
          <p:cNvPr id="8" name="pole tekstowe 7"/>
          <p:cNvSpPr txBox="1"/>
          <p:nvPr/>
        </p:nvSpPr>
        <p:spPr>
          <a:xfrm>
            <a:off x="9591677" y="6606628"/>
            <a:ext cx="3544491" cy="246221"/>
          </a:xfrm>
          <a:prstGeom prst="rect">
            <a:avLst/>
          </a:prstGeom>
          <a:noFill/>
        </p:spPr>
        <p:txBody>
          <a:bodyPr>
            <a:spAutoFit/>
          </a:bodyPr>
          <a:lstStyle/>
          <a:p>
            <a:pPr eaLnBrk="1" hangingPunct="1">
              <a:defRPr/>
            </a:pPr>
            <a:r>
              <a:rPr lang="pl-PL" sz="1000" dirty="0"/>
              <a:t>* http://www.ifj.edu.pl/~mdryzek/</a:t>
            </a:r>
          </a:p>
        </p:txBody>
      </p:sp>
      <p:sp>
        <p:nvSpPr>
          <p:cNvPr id="9" name="Rectangle 21"/>
          <p:cNvSpPr>
            <a:spLocks noChangeArrowheads="1"/>
          </p:cNvSpPr>
          <p:nvPr/>
        </p:nvSpPr>
        <p:spPr bwMode="auto">
          <a:xfrm>
            <a:off x="364860" y="3773289"/>
            <a:ext cx="5025715" cy="1323439"/>
          </a:xfrm>
          <a:prstGeom prst="rect">
            <a:avLst/>
          </a:prstGeom>
          <a:noFill/>
          <a:ln w="19050" cmpd="sng" algn="ctr">
            <a:noFill/>
            <a:miter lim="800000"/>
            <a:headEnd/>
            <a:tailEnd/>
          </a:ln>
        </p:spPr>
        <p:txBody>
          <a:bodyPr wrap="square" anchor="ct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pl-PL" altLang="pl-PL" sz="2000" b="1" dirty="0">
                <a:latin typeface="+mj-lt"/>
              </a:rPr>
              <a:t>Applications:</a:t>
            </a:r>
            <a:endParaRPr lang="en-US" altLang="pl-PL" sz="2000" b="1" dirty="0">
              <a:latin typeface="+mj-lt"/>
            </a:endParaRPr>
          </a:p>
          <a:p>
            <a:pPr marL="257175" indent="-257175" eaLnBrk="1" hangingPunct="1">
              <a:buFont typeface="Wingdings" panose="05000000000000000000" pitchFamily="2" charset="2"/>
              <a:buChar char="q"/>
              <a:defRPr/>
            </a:pPr>
            <a:r>
              <a:rPr lang="pl-PL" altLang="pl-PL" sz="2000" dirty="0">
                <a:latin typeface="+mj-lt"/>
              </a:rPr>
              <a:t>solid body </a:t>
            </a:r>
            <a:r>
              <a:rPr lang="pl-PL" altLang="pl-PL" sz="2000" dirty="0" err="1">
                <a:latin typeface="+mj-lt"/>
              </a:rPr>
              <a:t>physics</a:t>
            </a:r>
            <a:endParaRPr lang="pl-PL" altLang="pl-PL" sz="2000" dirty="0">
              <a:latin typeface="+mj-lt"/>
            </a:endParaRPr>
          </a:p>
          <a:p>
            <a:pPr marL="257175" indent="-257175" eaLnBrk="1" hangingPunct="1">
              <a:buFont typeface="Wingdings" panose="05000000000000000000" pitchFamily="2" charset="2"/>
              <a:buChar char="q"/>
              <a:defRPr/>
            </a:pPr>
            <a:r>
              <a:rPr lang="pl-PL" altLang="pl-PL" sz="2000" dirty="0" err="1">
                <a:latin typeface="+mj-lt"/>
              </a:rPr>
              <a:t>material</a:t>
            </a:r>
            <a:r>
              <a:rPr lang="pl-PL" altLang="pl-PL" sz="2000" dirty="0">
                <a:latin typeface="+mj-lt"/>
              </a:rPr>
              <a:t> and </a:t>
            </a:r>
            <a:r>
              <a:rPr lang="pl-PL" altLang="pl-PL" sz="2000" dirty="0" err="1">
                <a:latin typeface="+mj-lt"/>
              </a:rPr>
              <a:t>surface</a:t>
            </a:r>
            <a:r>
              <a:rPr lang="pl-PL" altLang="pl-PL" sz="2000" dirty="0">
                <a:latin typeface="+mj-lt"/>
              </a:rPr>
              <a:t> engineering</a:t>
            </a:r>
          </a:p>
          <a:p>
            <a:pPr marL="257175" indent="-257175" eaLnBrk="1" hangingPunct="1">
              <a:buFont typeface="Wingdings" panose="05000000000000000000" pitchFamily="2" charset="2"/>
              <a:buChar char="q"/>
              <a:defRPr/>
            </a:pPr>
            <a:r>
              <a:rPr lang="pl-PL" altLang="pl-PL" sz="2000" dirty="0" err="1">
                <a:latin typeface="+mj-lt"/>
              </a:rPr>
              <a:t>metals</a:t>
            </a:r>
            <a:r>
              <a:rPr lang="pl-PL" altLang="pl-PL" sz="2000" dirty="0">
                <a:latin typeface="+mj-lt"/>
              </a:rPr>
              <a:t>, </a:t>
            </a:r>
            <a:r>
              <a:rPr lang="pl-PL" altLang="pl-PL" sz="2000" dirty="0" err="1">
                <a:latin typeface="+mj-lt"/>
              </a:rPr>
              <a:t>semiconductors</a:t>
            </a:r>
            <a:r>
              <a:rPr lang="pl-PL" altLang="pl-PL" sz="2000" dirty="0">
                <a:latin typeface="+mj-lt"/>
              </a:rPr>
              <a:t>, </a:t>
            </a:r>
            <a:r>
              <a:rPr lang="pl-PL" altLang="pl-PL" sz="2000" dirty="0" err="1">
                <a:latin typeface="+mj-lt"/>
              </a:rPr>
              <a:t>thin</a:t>
            </a:r>
            <a:r>
              <a:rPr lang="pl-PL" altLang="pl-PL" sz="2000" dirty="0">
                <a:latin typeface="+mj-lt"/>
              </a:rPr>
              <a:t> </a:t>
            </a:r>
            <a:r>
              <a:rPr lang="pl-PL" altLang="pl-PL" sz="2000" dirty="0" err="1">
                <a:latin typeface="+mj-lt"/>
              </a:rPr>
              <a:t>layers</a:t>
            </a:r>
            <a:endParaRPr lang="pl-PL" altLang="pl-PL" sz="2000" dirty="0">
              <a:latin typeface="+mj-lt"/>
            </a:endParaRPr>
          </a:p>
        </p:txBody>
      </p:sp>
      <p:sp>
        <p:nvSpPr>
          <p:cNvPr id="12" name="Tytuł 1"/>
          <p:cNvSpPr>
            <a:spLocks noGrp="1"/>
          </p:cNvSpPr>
          <p:nvPr>
            <p:ph type="title"/>
          </p:nvPr>
        </p:nvSpPr>
        <p:spPr>
          <a:xfrm>
            <a:off x="0" y="-34029"/>
            <a:ext cx="10058400" cy="798855"/>
          </a:xfrm>
        </p:spPr>
        <p:txBody>
          <a:bodyPr>
            <a:normAutofit/>
          </a:bodyPr>
          <a:lstStyle/>
          <a:p>
            <a:r>
              <a:rPr lang="en-US" dirty="0" smtClean="0"/>
              <a:t>Positron annihilation spectroscopy</a:t>
            </a:r>
            <a:endParaRPr lang="pl-PL" dirty="0"/>
          </a:p>
        </p:txBody>
      </p:sp>
      <p:pic>
        <p:nvPicPr>
          <p:cNvPr id="13" name="Obraz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670564"/>
            <a:ext cx="6706692" cy="5941216"/>
          </a:xfrm>
          <a:prstGeom prst="rect">
            <a:avLst/>
          </a:prstGeom>
        </p:spPr>
      </p:pic>
    </p:spTree>
    <p:extLst>
      <p:ext uri="{BB962C8B-B14F-4D97-AF65-F5344CB8AC3E}">
        <p14:creationId xmlns:p14="http://schemas.microsoft.com/office/powerpoint/2010/main" val="6869736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GB" dirty="0"/>
              <a:t>Positron Annihilation Spectroscopy</a:t>
            </a:r>
            <a:endParaRPr lang="pl-PL" dirty="0"/>
          </a:p>
        </p:txBody>
      </p:sp>
      <p:sp>
        <p:nvSpPr>
          <p:cNvPr id="3" name="Symbol zastępczy zawartości 2"/>
          <p:cNvSpPr>
            <a:spLocks noGrp="1"/>
          </p:cNvSpPr>
          <p:nvPr>
            <p:ph idx="1"/>
          </p:nvPr>
        </p:nvSpPr>
        <p:spPr>
          <a:xfrm>
            <a:off x="838200" y="1310235"/>
            <a:ext cx="10515600" cy="4351338"/>
          </a:xfrm>
        </p:spPr>
        <p:txBody>
          <a:bodyPr/>
          <a:lstStyle/>
          <a:p>
            <a:pPr marL="0" indent="0">
              <a:buNone/>
            </a:pPr>
            <a:r>
              <a:rPr lang="en-US" b="1" dirty="0"/>
              <a:t>The annihilation rate λ </a:t>
            </a:r>
            <a:r>
              <a:rPr lang="en-US" dirty="0" smtClean="0"/>
              <a:t>- the </a:t>
            </a:r>
            <a:r>
              <a:rPr lang="en-US" dirty="0"/>
              <a:t>reciprocal value of mean positron lifetime</a:t>
            </a:r>
          </a:p>
          <a:p>
            <a:endParaRPr lang="en-US" dirty="0" smtClean="0"/>
          </a:p>
          <a:p>
            <a:endParaRPr lang="en-US" dirty="0"/>
          </a:p>
          <a:p>
            <a:pPr marL="0" indent="0">
              <a:buNone/>
            </a:pPr>
            <a:r>
              <a:rPr lang="en-US" i="1" dirty="0" smtClean="0"/>
              <a:t>r</a:t>
            </a:r>
            <a:r>
              <a:rPr lang="en-US" i="1" baseline="-25000" dirty="0" smtClean="0"/>
              <a:t>0</a:t>
            </a:r>
            <a:r>
              <a:rPr lang="en-US" dirty="0" smtClean="0"/>
              <a:t> </a:t>
            </a:r>
            <a:r>
              <a:rPr lang="en-US" dirty="0"/>
              <a:t>– electron radius, </a:t>
            </a:r>
            <a:r>
              <a:rPr lang="en-US" i="1" dirty="0"/>
              <a:t>c</a:t>
            </a:r>
            <a:r>
              <a:rPr lang="en-US" dirty="0"/>
              <a:t> – velocity of light</a:t>
            </a:r>
          </a:p>
          <a:p>
            <a:endParaRPr lang="pl-PL" dirty="0"/>
          </a:p>
        </p:txBody>
      </p:sp>
      <p:graphicFrame>
        <p:nvGraphicFramePr>
          <p:cNvPr id="4" name="Object 22"/>
          <p:cNvGraphicFramePr>
            <a:graphicFrameLocks noChangeAspect="1"/>
          </p:cNvGraphicFramePr>
          <p:nvPr>
            <p:extLst>
              <p:ext uri="{D42A27DB-BD31-4B8C-83A1-F6EECF244321}">
                <p14:modId xmlns:p14="http://schemas.microsoft.com/office/powerpoint/2010/main" val="2873007146"/>
              </p:ext>
            </p:extLst>
          </p:nvPr>
        </p:nvGraphicFramePr>
        <p:xfrm>
          <a:off x="2688521" y="1809346"/>
          <a:ext cx="2263093" cy="948200"/>
        </p:xfrm>
        <a:graphic>
          <a:graphicData uri="http://schemas.openxmlformats.org/presentationml/2006/ole">
            <mc:AlternateContent xmlns:mc="http://schemas.openxmlformats.org/markup-compatibility/2006">
              <mc:Choice xmlns:v="urn:schemas-microsoft-com:vml" Requires="v">
                <p:oleObj spid="_x0000_s22710" name="Equation" r:id="rId4" imgW="939600" imgH="393480" progId="Equation.DSMT4">
                  <p:embed/>
                </p:oleObj>
              </mc:Choice>
              <mc:Fallback>
                <p:oleObj name="Equation" r:id="rId4" imgW="939600" imgH="393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8521" y="1809346"/>
                        <a:ext cx="2263093" cy="948200"/>
                      </a:xfrm>
                      <a:prstGeom prst="rect">
                        <a:avLst/>
                      </a:prstGeom>
                      <a:noFill/>
                      <a:ln>
                        <a:noFill/>
                      </a:ln>
                    </p:spPr>
                  </p:pic>
                </p:oleObj>
              </mc:Fallback>
            </mc:AlternateContent>
          </a:graphicData>
        </a:graphic>
      </p:graphicFrame>
      <p:pic>
        <p:nvPicPr>
          <p:cNvPr id="5" name="Obraz 4"/>
          <p:cNvPicPr>
            <a:picLocks noChangeAspect="1"/>
          </p:cNvPicPr>
          <p:nvPr/>
        </p:nvPicPr>
        <p:blipFill>
          <a:blip r:embed="rId6"/>
          <a:stretch>
            <a:fillRect/>
          </a:stretch>
        </p:blipFill>
        <p:spPr>
          <a:xfrm>
            <a:off x="7272697" y="1809346"/>
            <a:ext cx="4525504" cy="2337531"/>
          </a:xfrm>
          <a:prstGeom prst="rect">
            <a:avLst/>
          </a:prstGeom>
          <a:ln w="19050">
            <a:solidFill>
              <a:schemeClr val="tx1"/>
            </a:solidFill>
          </a:ln>
        </p:spPr>
      </p:pic>
      <p:sp>
        <p:nvSpPr>
          <p:cNvPr id="6" name="Symbol zastępczy zawartości 2"/>
          <p:cNvSpPr txBox="1">
            <a:spLocks/>
          </p:cNvSpPr>
          <p:nvPr/>
        </p:nvSpPr>
        <p:spPr>
          <a:xfrm>
            <a:off x="6663874" y="4366260"/>
            <a:ext cx="5265424" cy="2501534"/>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a:lstStyle>
          <a:p>
            <a:r>
              <a:rPr lang="en-US" dirty="0" smtClean="0"/>
              <a:t>electron density inside the defect is lower in comparison to bulk area what finds a reflect in the mean positron lifetime</a:t>
            </a:r>
          </a:p>
          <a:p>
            <a:r>
              <a:rPr lang="en-US" dirty="0" smtClean="0"/>
              <a:t>e.g. for pure Fe τ = 110 </a:t>
            </a:r>
            <a:r>
              <a:rPr lang="en-US" dirty="0" err="1" smtClean="0"/>
              <a:t>ps</a:t>
            </a:r>
            <a:r>
              <a:rPr lang="en-US" dirty="0" smtClean="0"/>
              <a:t> in nondefected structure while positron trapped inside vacancy lives τ = 174 </a:t>
            </a:r>
            <a:r>
              <a:rPr lang="en-US" dirty="0" err="1" smtClean="0"/>
              <a:t>ps</a:t>
            </a:r>
            <a:endParaRPr lang="en-US" dirty="0" smtClean="0"/>
          </a:p>
          <a:p>
            <a:endParaRPr lang="pl-PL" dirty="0"/>
          </a:p>
        </p:txBody>
      </p:sp>
      <p:graphicFrame>
        <p:nvGraphicFramePr>
          <p:cNvPr id="7" name="Obiekt 6"/>
          <p:cNvGraphicFramePr>
            <a:graphicFrameLocks noChangeAspect="1"/>
          </p:cNvGraphicFramePr>
          <p:nvPr>
            <p:extLst>
              <p:ext uri="{D42A27DB-BD31-4B8C-83A1-F6EECF244321}">
                <p14:modId xmlns:p14="http://schemas.microsoft.com/office/powerpoint/2010/main" val="1276097938"/>
              </p:ext>
            </p:extLst>
          </p:nvPr>
        </p:nvGraphicFramePr>
        <p:xfrm>
          <a:off x="871526" y="3289290"/>
          <a:ext cx="5250176" cy="3578504"/>
        </p:xfrm>
        <a:graphic>
          <a:graphicData uri="http://schemas.openxmlformats.org/presentationml/2006/ole">
            <mc:AlternateContent xmlns:mc="http://schemas.openxmlformats.org/markup-compatibility/2006">
              <mc:Choice xmlns:v="urn:schemas-microsoft-com:vml" Requires="v">
                <p:oleObj spid="_x0000_s22711" r:id="rId7" imgW="5422982" imgH="4317957" progId="SigmaPlotGraphicObject.13">
                  <p:embed/>
                </p:oleObj>
              </mc:Choice>
              <mc:Fallback>
                <p:oleObj r:id="rId7" imgW="5422982" imgH="4317957" progId="SigmaPlotGraphicObject.1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526" y="3289290"/>
                        <a:ext cx="5250176" cy="3578504"/>
                      </a:xfrm>
                      <a:prstGeom prst="rect">
                        <a:avLst/>
                      </a:prstGeom>
                      <a:noFill/>
                    </p:spPr>
                  </p:pic>
                </p:oleObj>
              </mc:Fallback>
            </mc:AlternateContent>
          </a:graphicData>
        </a:graphic>
      </p:graphicFrame>
      <p:sp>
        <p:nvSpPr>
          <p:cNvPr id="8" name="Prostokąt 7"/>
          <p:cNvSpPr/>
          <p:nvPr/>
        </p:nvSpPr>
        <p:spPr>
          <a:xfrm>
            <a:off x="4951614" y="4432211"/>
            <a:ext cx="556563" cy="646331"/>
          </a:xfrm>
          <a:prstGeom prst="rect">
            <a:avLst/>
          </a:prstGeom>
        </p:spPr>
        <p:txBody>
          <a:bodyPr wrap="none">
            <a:spAutoFit/>
          </a:bodyPr>
          <a:lstStyle/>
          <a:p>
            <a:r>
              <a:rPr lang="pl-PL" sz="3600" b="1" dirty="0" smtClean="0"/>
              <a:t>Bi</a:t>
            </a:r>
            <a:endParaRPr lang="pl-PL" sz="3600" b="1" dirty="0"/>
          </a:p>
        </p:txBody>
      </p:sp>
    </p:spTree>
    <p:extLst>
      <p:ext uri="{BB962C8B-B14F-4D97-AF65-F5344CB8AC3E}">
        <p14:creationId xmlns:p14="http://schemas.microsoft.com/office/powerpoint/2010/main" val="166973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Positron</a:t>
            </a:r>
            <a:r>
              <a:rPr lang="pl-PL" dirty="0" smtClean="0"/>
              <a:t> </a:t>
            </a:r>
            <a:r>
              <a:rPr lang="pl-PL" baseline="30000" dirty="0" smtClean="0"/>
              <a:t>22</a:t>
            </a:r>
            <a:r>
              <a:rPr lang="pl-PL" dirty="0" smtClean="0"/>
              <a:t>Na </a:t>
            </a:r>
            <a:r>
              <a:rPr lang="pl-PL" dirty="0" err="1" smtClean="0"/>
              <a:t>source</a:t>
            </a:r>
            <a:endParaRPr lang="pl-PL" dirty="0"/>
          </a:p>
        </p:txBody>
      </p:sp>
      <p:pic>
        <p:nvPicPr>
          <p:cNvPr id="4" name="Symbol zastępczy zawartości 3"/>
          <p:cNvPicPr>
            <a:picLocks noGrp="1" noChangeAspect="1"/>
          </p:cNvPicPr>
          <p:nvPr>
            <p:ph idx="1"/>
          </p:nvPr>
        </p:nvPicPr>
        <p:blipFill>
          <a:blip r:embed="rId3"/>
          <a:stretch>
            <a:fillRect/>
          </a:stretch>
        </p:blipFill>
        <p:spPr>
          <a:xfrm>
            <a:off x="959169" y="1690688"/>
            <a:ext cx="3646866" cy="4351338"/>
          </a:xfrm>
          <a:prstGeom prst="rect">
            <a:avLst/>
          </a:prstGeom>
        </p:spPr>
      </p:pic>
      <p:pic>
        <p:nvPicPr>
          <p:cNvPr id="5" name="Picture 5" descr="widmoNa"/>
          <p:cNvPicPr>
            <a:picLocks noChangeAspect="1" noChangeArrowheads="1"/>
          </p:cNvPicPr>
          <p:nvPr/>
        </p:nvPicPr>
        <p:blipFill rotWithShape="1">
          <a:blip r:embed="rId4">
            <a:extLst>
              <a:ext uri="{28A0092B-C50C-407E-A947-70E740481C1C}">
                <a14:useLocalDpi xmlns:a14="http://schemas.microsoft.com/office/drawing/2010/main" val="0"/>
              </a:ext>
            </a:extLst>
          </a:blip>
          <a:srcRect t="6528"/>
          <a:stretch/>
        </p:blipFill>
        <p:spPr bwMode="auto">
          <a:xfrm>
            <a:off x="5200852" y="1880216"/>
            <a:ext cx="649180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rostokąt 2"/>
          <p:cNvSpPr/>
          <p:nvPr/>
        </p:nvSpPr>
        <p:spPr>
          <a:xfrm>
            <a:off x="404553" y="6211669"/>
            <a:ext cx="6096000" cy="646331"/>
          </a:xfrm>
          <a:prstGeom prst="rect">
            <a:avLst/>
          </a:prstGeom>
        </p:spPr>
        <p:txBody>
          <a:bodyPr>
            <a:spAutoFit/>
          </a:bodyPr>
          <a:lstStyle/>
          <a:p>
            <a:pPr>
              <a:buFont typeface="Wingdings" panose="05000000000000000000" pitchFamily="2" charset="2"/>
              <a:buChar char="Ø"/>
            </a:pPr>
            <a:r>
              <a:rPr lang="en-US" dirty="0"/>
              <a:t>positron source: </a:t>
            </a:r>
            <a:r>
              <a:rPr lang="en-US" baseline="30000" dirty="0"/>
              <a:t>22</a:t>
            </a:r>
            <a:r>
              <a:rPr lang="en-US" dirty="0"/>
              <a:t>Na with activity </a:t>
            </a:r>
            <a:r>
              <a:rPr lang="pl-PL" dirty="0"/>
              <a:t>of </a:t>
            </a:r>
            <a:r>
              <a:rPr lang="en-US" dirty="0"/>
              <a:t>1 </a:t>
            </a:r>
            <a:r>
              <a:rPr lang="en-US" dirty="0" err="1"/>
              <a:t>MBq</a:t>
            </a:r>
            <a:r>
              <a:rPr lang="en-US" dirty="0"/>
              <a:t> </a:t>
            </a:r>
            <a:r>
              <a:rPr lang="en-US" dirty="0" err="1" smtClean="0"/>
              <a:t>en</a:t>
            </a:r>
            <a:r>
              <a:rPr lang="pl-PL" dirty="0" err="1" smtClean="0"/>
              <a:t>clos</a:t>
            </a:r>
            <a:r>
              <a:rPr lang="en-US" dirty="0" err="1" smtClean="0"/>
              <a:t>ed</a:t>
            </a:r>
            <a:r>
              <a:rPr lang="en-US" dirty="0" smtClean="0"/>
              <a:t> </a:t>
            </a:r>
            <a:r>
              <a:rPr lang="en-US" dirty="0"/>
              <a:t>into a </a:t>
            </a:r>
            <a:r>
              <a:rPr lang="pl-PL" dirty="0" smtClean="0"/>
              <a:t>10</a:t>
            </a:r>
            <a:r>
              <a:rPr lang="en-US" dirty="0" smtClean="0"/>
              <a:t> </a:t>
            </a:r>
            <a:r>
              <a:rPr lang="en-US" dirty="0">
                <a:latin typeface="Symbol" panose="05050102010706020507" pitchFamily="18" charset="2"/>
              </a:rPr>
              <a:t>m</a:t>
            </a:r>
            <a:r>
              <a:rPr lang="en-US" dirty="0"/>
              <a:t>m </a:t>
            </a:r>
            <a:r>
              <a:rPr lang="en-US" dirty="0" err="1"/>
              <a:t>Ti</a:t>
            </a:r>
            <a:r>
              <a:rPr lang="en-US" dirty="0"/>
              <a:t> foil</a:t>
            </a:r>
            <a:endParaRPr lang="pl-PL" dirty="0"/>
          </a:p>
        </p:txBody>
      </p:sp>
      <p:pic>
        <p:nvPicPr>
          <p:cNvPr id="6" name="Picture 2" descr="C:\Users\Krzysztof\Desktop\qnximnq.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6905" y="198870"/>
            <a:ext cx="3731712" cy="243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854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fld id="{E31375A4-56A4-47D6-9801-1991572033F7}" type="slidenum">
              <a:rPr lang="pl-PL" smtClean="0"/>
              <a:t>15</a:t>
            </a:fld>
            <a:endParaRPr lang="pl-PL" dirty="0"/>
          </a:p>
        </p:txBody>
      </p:sp>
      <p:pic>
        <p:nvPicPr>
          <p:cNvPr id="7" name="Obraz 6"/>
          <p:cNvPicPr>
            <a:picLocks noChangeAspect="1"/>
          </p:cNvPicPr>
          <p:nvPr/>
        </p:nvPicPr>
        <p:blipFill>
          <a:blip r:embed="rId3"/>
          <a:stretch>
            <a:fillRect/>
          </a:stretch>
        </p:blipFill>
        <p:spPr>
          <a:xfrm>
            <a:off x="2793435" y="803448"/>
            <a:ext cx="5980451" cy="4622537"/>
          </a:xfrm>
          <a:prstGeom prst="rect">
            <a:avLst/>
          </a:prstGeom>
        </p:spPr>
      </p:pic>
      <p:sp>
        <p:nvSpPr>
          <p:cNvPr id="8" name="pole tekstowe 7"/>
          <p:cNvSpPr txBox="1"/>
          <p:nvPr/>
        </p:nvSpPr>
        <p:spPr>
          <a:xfrm>
            <a:off x="414556" y="5470854"/>
            <a:ext cx="11370992" cy="707886"/>
          </a:xfrm>
          <a:prstGeom prst="rect">
            <a:avLst/>
          </a:prstGeom>
          <a:noFill/>
        </p:spPr>
        <p:txBody>
          <a:bodyPr wrap="square" rtlCol="0">
            <a:spAutoFit/>
          </a:bodyPr>
          <a:lstStyle/>
          <a:p>
            <a:pPr algn="ctr"/>
            <a:r>
              <a:rPr lang="pl-PL" sz="2000" dirty="0" err="1" smtClean="0">
                <a:cs typeface="Arial" panose="020B0604020202020204" pitchFamily="34" charset="0"/>
              </a:rPr>
              <a:t>Disadvantages</a:t>
            </a:r>
            <a:r>
              <a:rPr lang="pl-PL" sz="2000" dirty="0" smtClean="0">
                <a:cs typeface="Arial" panose="020B0604020202020204" pitchFamily="34" charset="0"/>
              </a:rPr>
              <a:t> of </a:t>
            </a:r>
            <a:r>
              <a:rPr lang="pl-PL" sz="2000" dirty="0" err="1" smtClean="0">
                <a:cs typeface="Arial" panose="020B0604020202020204" pitchFamily="34" charset="0"/>
              </a:rPr>
              <a:t>experiment</a:t>
            </a:r>
            <a:r>
              <a:rPr lang="pl-PL" sz="2000" dirty="0" smtClean="0">
                <a:cs typeface="Arial" panose="020B0604020202020204" pitchFamily="34" charset="0"/>
              </a:rPr>
              <a:t> </a:t>
            </a:r>
            <a:r>
              <a:rPr lang="pl-PL" sz="2000" dirty="0" err="1" smtClean="0">
                <a:cs typeface="Arial" panose="020B0604020202020204" pitchFamily="34" charset="0"/>
              </a:rPr>
              <a:t>are</a:t>
            </a:r>
            <a:r>
              <a:rPr lang="pl-PL" sz="2000" dirty="0" smtClean="0">
                <a:cs typeface="Arial" panose="020B0604020202020204" pitchFamily="34" charset="0"/>
              </a:rPr>
              <a:t> a </a:t>
            </a:r>
            <a:r>
              <a:rPr lang="pl-PL" sz="2000" dirty="0" err="1" smtClean="0">
                <a:cs typeface="Arial" panose="020B0604020202020204" pitchFamily="34" charset="0"/>
              </a:rPr>
              <a:t>long</a:t>
            </a:r>
            <a:r>
              <a:rPr lang="pl-PL" sz="2000" dirty="0" smtClean="0">
                <a:cs typeface="Arial" panose="020B0604020202020204" pitchFamily="34" charset="0"/>
              </a:rPr>
              <a:t> </a:t>
            </a:r>
            <a:r>
              <a:rPr lang="pl-PL" sz="2000" dirty="0" err="1" smtClean="0">
                <a:cs typeface="Arial" panose="020B0604020202020204" pitchFamily="34" charset="0"/>
              </a:rPr>
              <a:t>range</a:t>
            </a:r>
            <a:r>
              <a:rPr lang="pl-PL" sz="2000" dirty="0" smtClean="0">
                <a:cs typeface="Arial" panose="020B0604020202020204" pitchFamily="34" charset="0"/>
              </a:rPr>
              <a:t> of </a:t>
            </a:r>
            <a:r>
              <a:rPr lang="pl-PL" sz="2000" dirty="0" err="1" smtClean="0">
                <a:cs typeface="Arial" panose="020B0604020202020204" pitchFamily="34" charset="0"/>
              </a:rPr>
              <a:t>positron</a:t>
            </a:r>
            <a:r>
              <a:rPr lang="pl-PL" sz="2000" dirty="0" smtClean="0">
                <a:cs typeface="Arial" panose="020B0604020202020204" pitchFamily="34" charset="0"/>
              </a:rPr>
              <a:t> </a:t>
            </a:r>
            <a:r>
              <a:rPr lang="pl-PL" sz="2000" dirty="0" err="1" smtClean="0">
                <a:cs typeface="Arial" panose="020B0604020202020204" pitchFamily="34" charset="0"/>
              </a:rPr>
              <a:t>implantation</a:t>
            </a:r>
            <a:r>
              <a:rPr lang="pl-PL" sz="2000" dirty="0" smtClean="0">
                <a:cs typeface="Arial" panose="020B0604020202020204" pitchFamily="34" charset="0"/>
              </a:rPr>
              <a:t> and a </a:t>
            </a:r>
            <a:r>
              <a:rPr lang="pl-PL" sz="2000" dirty="0" err="1" smtClean="0">
                <a:cs typeface="Arial" panose="020B0604020202020204" pitchFamily="34" charset="0"/>
              </a:rPr>
              <a:t>lack</a:t>
            </a:r>
            <a:r>
              <a:rPr lang="pl-PL" sz="2000" dirty="0" smtClean="0">
                <a:cs typeface="Arial" panose="020B0604020202020204" pitchFamily="34" charset="0"/>
              </a:rPr>
              <a:t> of </a:t>
            </a:r>
            <a:r>
              <a:rPr lang="pl-PL" sz="2000" dirty="0" err="1" smtClean="0">
                <a:cs typeface="Arial" panose="020B0604020202020204" pitchFamily="34" charset="0"/>
              </a:rPr>
              <a:t>possibility</a:t>
            </a:r>
            <a:r>
              <a:rPr lang="pl-PL" sz="2000" dirty="0" smtClean="0">
                <a:cs typeface="Arial" panose="020B0604020202020204" pitchFamily="34" charset="0"/>
              </a:rPr>
              <a:t> to </a:t>
            </a:r>
            <a:r>
              <a:rPr lang="pl-PL" sz="2000" dirty="0" err="1" smtClean="0">
                <a:cs typeface="Arial" panose="020B0604020202020204" pitchFamily="34" charset="0"/>
              </a:rPr>
              <a:t>locate</a:t>
            </a:r>
            <a:r>
              <a:rPr lang="pl-PL" sz="2000" dirty="0" smtClean="0">
                <a:cs typeface="Arial" panose="020B0604020202020204" pitchFamily="34" charset="0"/>
              </a:rPr>
              <a:t> </a:t>
            </a:r>
            <a:r>
              <a:rPr lang="pl-PL" sz="2000" dirty="0" err="1" smtClean="0">
                <a:cs typeface="Arial" panose="020B0604020202020204" pitchFamily="34" charset="0"/>
              </a:rPr>
              <a:t>positrons</a:t>
            </a:r>
            <a:r>
              <a:rPr lang="pl-PL" sz="2000" dirty="0" smtClean="0">
                <a:cs typeface="Arial" panose="020B0604020202020204" pitchFamily="34" charset="0"/>
              </a:rPr>
              <a:t> </a:t>
            </a:r>
            <a:r>
              <a:rPr lang="pl-PL" sz="2000" dirty="0" err="1" smtClean="0">
                <a:cs typeface="Arial" panose="020B0604020202020204" pitchFamily="34" charset="0"/>
              </a:rPr>
              <a:t>precisely</a:t>
            </a:r>
            <a:r>
              <a:rPr lang="pl-PL" sz="2000" dirty="0" smtClean="0">
                <a:cs typeface="Arial" panose="020B0604020202020204" pitchFamily="34" charset="0"/>
              </a:rPr>
              <a:t> on the </a:t>
            </a:r>
            <a:r>
              <a:rPr lang="pl-PL" sz="2000" dirty="0" err="1" smtClean="0">
                <a:cs typeface="Arial" panose="020B0604020202020204" pitchFamily="34" charset="0"/>
              </a:rPr>
              <a:t>given</a:t>
            </a:r>
            <a:r>
              <a:rPr lang="pl-PL" sz="2000" dirty="0" smtClean="0">
                <a:cs typeface="Arial" panose="020B0604020202020204" pitchFamily="34" charset="0"/>
              </a:rPr>
              <a:t> </a:t>
            </a:r>
            <a:r>
              <a:rPr lang="pl-PL" sz="2000" dirty="0" err="1" smtClean="0">
                <a:cs typeface="Arial" panose="020B0604020202020204" pitchFamily="34" charset="0"/>
              </a:rPr>
              <a:t>depth</a:t>
            </a:r>
            <a:r>
              <a:rPr lang="pl-PL" sz="2000" dirty="0" smtClean="0">
                <a:cs typeface="Arial" panose="020B0604020202020204" pitchFamily="34" charset="0"/>
              </a:rPr>
              <a:t>.</a:t>
            </a:r>
            <a:endParaRPr lang="pl-PL" sz="2000" dirty="0">
              <a:cs typeface="Arial" panose="020B0604020202020204" pitchFamily="34" charset="0"/>
            </a:endParaRPr>
          </a:p>
        </p:txBody>
      </p:sp>
      <p:sp>
        <p:nvSpPr>
          <p:cNvPr id="10" name="Prostokąt 9"/>
          <p:cNvSpPr/>
          <p:nvPr/>
        </p:nvSpPr>
        <p:spPr>
          <a:xfrm>
            <a:off x="2793435" y="803447"/>
            <a:ext cx="5980451" cy="4622537"/>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414556" y="5470854"/>
            <a:ext cx="11417301" cy="707886"/>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pl-PL" sz="3200" dirty="0" smtClean="0">
                <a:solidFill>
                  <a:srgbClr val="A85229"/>
                </a:solidFill>
              </a:rPr>
              <a:t>The </a:t>
            </a:r>
            <a:r>
              <a:rPr lang="pl-PL" sz="3200" dirty="0" err="1" smtClean="0">
                <a:solidFill>
                  <a:srgbClr val="A85229"/>
                </a:solidFill>
              </a:rPr>
              <a:t>conventional</a:t>
            </a:r>
            <a:r>
              <a:rPr lang="pl-PL" sz="3200" dirty="0" smtClean="0">
                <a:solidFill>
                  <a:srgbClr val="A85229"/>
                </a:solidFill>
              </a:rPr>
              <a:t> pas </a:t>
            </a:r>
            <a:r>
              <a:rPr lang="pl-PL" sz="3200" dirty="0" err="1" smtClean="0">
                <a:solidFill>
                  <a:srgbClr val="A85229"/>
                </a:solidFill>
              </a:rPr>
              <a:t>experiment</a:t>
            </a:r>
            <a:endParaRPr lang="pl-PL" dirty="0"/>
          </a:p>
        </p:txBody>
      </p:sp>
      <p:sp>
        <p:nvSpPr>
          <p:cNvPr id="13" name="pole tekstowe 1"/>
          <p:cNvSpPr txBox="1">
            <a:spLocks noChangeArrowheads="1"/>
          </p:cNvSpPr>
          <p:nvPr/>
        </p:nvSpPr>
        <p:spPr bwMode="auto">
          <a:xfrm>
            <a:off x="0" y="6427049"/>
            <a:ext cx="4890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pl-PL" sz="1800" dirty="0" smtClean="0">
                <a:latin typeface="Cambria" panose="02040503050406030204" pitchFamily="18" charset="0"/>
              </a:rPr>
              <a:t>P. </a:t>
            </a:r>
            <a:r>
              <a:rPr lang="pl-PL" altLang="pl-PL" sz="1800" dirty="0" err="1" smtClean="0">
                <a:latin typeface="Cambria" panose="02040503050406030204" pitchFamily="18" charset="0"/>
              </a:rPr>
              <a:t>Horodek</a:t>
            </a:r>
            <a:r>
              <a:rPr lang="pl-PL" altLang="pl-PL" sz="1800" dirty="0" smtClean="0">
                <a:latin typeface="Cambria" panose="02040503050406030204" pitchFamily="18" charset="0"/>
              </a:rPr>
              <a:t>, J. </a:t>
            </a:r>
            <a:r>
              <a:rPr lang="pl-PL" altLang="pl-PL" sz="1800" dirty="0" err="1" smtClean="0">
                <a:latin typeface="Cambria" panose="02040503050406030204" pitchFamily="18" charset="0"/>
              </a:rPr>
              <a:t>Dryzek</a:t>
            </a:r>
            <a:r>
              <a:rPr lang="pl-PL" altLang="pl-PL" sz="1800" dirty="0" smtClean="0">
                <a:latin typeface="Cambria" panose="02040503050406030204" pitchFamily="18" charset="0"/>
              </a:rPr>
              <a:t>, Nukleonika 55 </a:t>
            </a:r>
            <a:r>
              <a:rPr lang="pl-PL" altLang="pl-PL" sz="1800" dirty="0">
                <a:latin typeface="Cambria" panose="02040503050406030204" pitchFamily="18" charset="0"/>
              </a:rPr>
              <a:t>(</a:t>
            </a:r>
            <a:r>
              <a:rPr lang="pl-PL" altLang="pl-PL" sz="1800" dirty="0" smtClean="0">
                <a:latin typeface="Cambria" panose="02040503050406030204" pitchFamily="18" charset="0"/>
              </a:rPr>
              <a:t>2010) 17</a:t>
            </a:r>
            <a:endParaRPr lang="pl-PL" altLang="pl-PL" sz="1800" dirty="0">
              <a:latin typeface="Cambria" panose="02040503050406030204" pitchFamily="18" charset="0"/>
            </a:endParaRPr>
          </a:p>
        </p:txBody>
      </p:sp>
    </p:spTree>
    <p:extLst>
      <p:ext uri="{BB962C8B-B14F-4D97-AF65-F5344CB8AC3E}">
        <p14:creationId xmlns:p14="http://schemas.microsoft.com/office/powerpoint/2010/main" val="337293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5150" y="682590"/>
            <a:ext cx="6497666" cy="3209216"/>
          </a:xfrm>
        </p:spPr>
        <p:txBody>
          <a:bodyPr>
            <a:noAutofit/>
          </a:bodyPr>
          <a:lstStyle/>
          <a:p>
            <a:pPr>
              <a:buFont typeface="Wingdings" panose="05000000000000000000" pitchFamily="2" charset="2"/>
              <a:buChar char="Ø"/>
            </a:pPr>
            <a:r>
              <a:rPr lang="en-US" sz="2000" dirty="0">
                <a:latin typeface="+mj-lt"/>
              </a:rPr>
              <a:t>d</a:t>
            </a:r>
            <a:r>
              <a:rPr lang="en-US" sz="2000" dirty="0" smtClean="0">
                <a:latin typeface="+mj-lt"/>
              </a:rPr>
              <a:t>igital spectrometer</a:t>
            </a:r>
            <a:r>
              <a:rPr lang="en-US" sz="2000" dirty="0">
                <a:latin typeface="+mj-lt"/>
              </a:rPr>
              <a:t>: BaF</a:t>
            </a:r>
            <a:r>
              <a:rPr lang="en-US" sz="2000" baseline="-25000" dirty="0">
                <a:latin typeface="+mj-lt"/>
              </a:rPr>
              <a:t>2</a:t>
            </a:r>
            <a:r>
              <a:rPr lang="en-US" sz="2000" dirty="0">
                <a:latin typeface="+mj-lt"/>
              </a:rPr>
              <a:t>- based detectors and </a:t>
            </a:r>
            <a:r>
              <a:rPr lang="en-US" sz="2000" dirty="0" smtClean="0">
                <a:latin typeface="+mj-lt"/>
              </a:rPr>
              <a:t>APU8702 unit</a:t>
            </a:r>
            <a:endParaRPr lang="pl-PL" sz="2000" dirty="0" smtClean="0">
              <a:latin typeface="+mj-lt"/>
            </a:endParaRPr>
          </a:p>
          <a:p>
            <a:pPr>
              <a:buFont typeface="Wingdings" panose="05000000000000000000" pitchFamily="2" charset="2"/>
              <a:buChar char="Ø"/>
            </a:pPr>
            <a:r>
              <a:rPr lang="en-US" sz="2000" dirty="0" smtClean="0">
                <a:latin typeface="+mj-lt"/>
              </a:rPr>
              <a:t>spectra </a:t>
            </a:r>
            <a:r>
              <a:rPr lang="en-US" sz="2000" dirty="0">
                <a:latin typeface="+mj-lt"/>
              </a:rPr>
              <a:t>including 10</a:t>
            </a:r>
            <a:r>
              <a:rPr lang="en-US" sz="2000" baseline="30000" dirty="0">
                <a:latin typeface="+mj-lt"/>
              </a:rPr>
              <a:t>6</a:t>
            </a:r>
            <a:r>
              <a:rPr lang="en-US" sz="2000" dirty="0">
                <a:latin typeface="+mj-lt"/>
              </a:rPr>
              <a:t> counts were deconvoluted by LT code </a:t>
            </a:r>
            <a:r>
              <a:rPr lang="en-US" sz="2000" dirty="0" smtClean="0">
                <a:latin typeface="+mj-lt"/>
              </a:rPr>
              <a:t>[*], </a:t>
            </a:r>
            <a:r>
              <a:rPr lang="en-US" sz="2000" dirty="0" err="1">
                <a:latin typeface="+mj-lt"/>
              </a:rPr>
              <a:t>substracting</a:t>
            </a:r>
            <a:r>
              <a:rPr lang="en-US" sz="2000" dirty="0">
                <a:latin typeface="+mj-lt"/>
              </a:rPr>
              <a:t> the background and the source components</a:t>
            </a:r>
          </a:p>
          <a:p>
            <a:pPr marL="0" indent="0">
              <a:buNone/>
            </a:pPr>
            <a:endParaRPr lang="pl-PL" sz="2000" dirty="0">
              <a:latin typeface="+mj-lt"/>
            </a:endParaRPr>
          </a:p>
        </p:txBody>
      </p:sp>
      <p:sp>
        <p:nvSpPr>
          <p:cNvPr id="6" name="Symbol zastępczy zawartości 2"/>
          <p:cNvSpPr txBox="1">
            <a:spLocks/>
          </p:cNvSpPr>
          <p:nvPr/>
        </p:nvSpPr>
        <p:spPr>
          <a:xfrm>
            <a:off x="0" y="6585714"/>
            <a:ext cx="4175787" cy="281340"/>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r">
              <a:buNone/>
            </a:pPr>
            <a:r>
              <a:rPr lang="en-US" altLang="pl-PL" sz="1050" baseline="30000" dirty="0" smtClean="0"/>
              <a:t>*)</a:t>
            </a:r>
            <a:r>
              <a:rPr lang="en-US" altLang="pl-PL" sz="1050" dirty="0" smtClean="0"/>
              <a:t> </a:t>
            </a:r>
            <a:r>
              <a:rPr lang="en-US" altLang="pl-PL" sz="1050" dirty="0"/>
              <a:t>J. </a:t>
            </a:r>
            <a:r>
              <a:rPr lang="en-US" altLang="pl-PL" sz="1050" dirty="0" err="1"/>
              <a:t>Kansy</a:t>
            </a:r>
            <a:r>
              <a:rPr lang="en-US" altLang="pl-PL" sz="1050" dirty="0"/>
              <a:t>, </a:t>
            </a:r>
            <a:r>
              <a:rPr lang="en-US" altLang="pl-PL" sz="1050" dirty="0" err="1"/>
              <a:t>Nucl</a:t>
            </a:r>
            <a:r>
              <a:rPr lang="en-US" altLang="pl-PL" sz="1050" dirty="0"/>
              <a:t>. </a:t>
            </a:r>
            <a:r>
              <a:rPr lang="en-US" altLang="pl-PL" sz="1050" dirty="0" err="1"/>
              <a:t>Instrum</a:t>
            </a:r>
            <a:r>
              <a:rPr lang="en-US" altLang="pl-PL" sz="1050" dirty="0"/>
              <a:t>. Method. Phys. Res. A 374 (2) (1996) 235</a:t>
            </a:r>
          </a:p>
        </p:txBody>
      </p:sp>
      <p:pic>
        <p:nvPicPr>
          <p:cNvPr id="12" name="Obraz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816" y="3371137"/>
            <a:ext cx="6108978" cy="3437752"/>
          </a:xfrm>
          <a:prstGeom prst="rect">
            <a:avLst/>
          </a:prstGeom>
        </p:spPr>
      </p:pic>
      <p:pic>
        <p:nvPicPr>
          <p:cNvPr id="10" name="Obraz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3915" y="664086"/>
            <a:ext cx="6107880" cy="3437134"/>
          </a:xfrm>
          <a:prstGeom prst="rect">
            <a:avLst/>
          </a:prstGeom>
        </p:spPr>
      </p:pic>
      <p:sp>
        <p:nvSpPr>
          <p:cNvPr id="5" name="Symbol zastępczy numeru slajdu 4"/>
          <p:cNvSpPr>
            <a:spLocks noGrp="1"/>
          </p:cNvSpPr>
          <p:nvPr>
            <p:ph type="sldNum" sz="quarter" idx="12"/>
          </p:nvPr>
        </p:nvSpPr>
        <p:spPr/>
        <p:txBody>
          <a:bodyPr/>
          <a:lstStyle/>
          <a:p>
            <a:fld id="{D57F1E4F-1CFF-5643-939E-217C01CDF565}" type="slidenum">
              <a:rPr lang="en-US" smtClean="0"/>
              <a:pPr/>
              <a:t>16</a:t>
            </a:fld>
            <a:endParaRPr lang="en-US" dirty="0"/>
          </a:p>
        </p:txBody>
      </p:sp>
      <p:sp>
        <p:nvSpPr>
          <p:cNvPr id="9" name="Tytuł 1"/>
          <p:cNvSpPr>
            <a:spLocks noGrp="1"/>
          </p:cNvSpPr>
          <p:nvPr>
            <p:ph type="title"/>
          </p:nvPr>
        </p:nvSpPr>
        <p:spPr>
          <a:xfrm>
            <a:off x="0" y="-34029"/>
            <a:ext cx="10058400" cy="798855"/>
          </a:xfrm>
        </p:spPr>
        <p:txBody>
          <a:bodyPr>
            <a:normAutofit/>
          </a:bodyPr>
          <a:lstStyle/>
          <a:p>
            <a:r>
              <a:rPr lang="en-US" dirty="0" smtClean="0"/>
              <a:t>Positron annihilation spectroscopy</a:t>
            </a:r>
            <a:endParaRPr lang="pl-PL" dirty="0"/>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806" y="2669149"/>
            <a:ext cx="6077377" cy="2864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2107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8411" y="928848"/>
            <a:ext cx="4541624" cy="4885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85" name="Text Box 21"/>
          <p:cNvSpPr txBox="1">
            <a:spLocks noChangeArrowheads="1"/>
          </p:cNvSpPr>
          <p:nvPr/>
        </p:nvSpPr>
        <p:spPr bwMode="auto">
          <a:xfrm>
            <a:off x="330647" y="928848"/>
            <a:ext cx="6915150" cy="2862322"/>
          </a:xfrm>
          <a:prstGeom prst="rect">
            <a:avLst/>
          </a:prstGeom>
          <a:noFill/>
          <a:ln w="9525">
            <a:solidFill>
              <a:schemeClr val="tx1"/>
            </a:solidFill>
            <a:miter lim="800000"/>
            <a:headEnd/>
            <a:tailEnd/>
          </a:ln>
          <a:effectLst/>
          <a:extLst/>
        </p:spPr>
        <p:txBody>
          <a:bodyPr wrap="square">
            <a:spAutoFit/>
          </a:bodyPr>
          <a:lstStyle/>
          <a:p>
            <a:pPr algn="l">
              <a:spcBef>
                <a:spcPct val="50000"/>
              </a:spcBef>
            </a:pPr>
            <a:r>
              <a:rPr lang="pl-PL" sz="2000" b="1" dirty="0" smtClean="0"/>
              <a:t>The </a:t>
            </a:r>
            <a:r>
              <a:rPr lang="pl-PL" sz="2000" b="1" dirty="0" err="1" smtClean="0"/>
              <a:t>positron</a:t>
            </a:r>
            <a:r>
              <a:rPr lang="pl-PL" sz="2000" b="1" dirty="0" smtClean="0"/>
              <a:t> </a:t>
            </a:r>
            <a:r>
              <a:rPr lang="pl-PL" sz="2000" b="1" dirty="0" err="1" smtClean="0"/>
              <a:t>lifetime</a:t>
            </a:r>
            <a:r>
              <a:rPr lang="pl-PL" sz="2000" b="1" dirty="0" smtClean="0"/>
              <a:t> </a:t>
            </a:r>
            <a:r>
              <a:rPr lang="pl-PL" sz="2000" b="1" dirty="0" err="1" smtClean="0"/>
              <a:t>spectroscopy</a:t>
            </a:r>
            <a:endParaRPr lang="pl-PL" sz="2000" b="1" dirty="0" smtClean="0"/>
          </a:p>
          <a:p>
            <a:pPr marL="342900" indent="-342900" algn="l">
              <a:spcBef>
                <a:spcPct val="50000"/>
              </a:spcBef>
              <a:buFont typeface="Wingdings" panose="05000000000000000000" pitchFamily="2" charset="2"/>
              <a:buChar char="Ø"/>
            </a:pPr>
            <a:r>
              <a:rPr lang="pl-PL" sz="2000" dirty="0" err="1" smtClean="0"/>
              <a:t>positron</a:t>
            </a:r>
            <a:r>
              <a:rPr lang="pl-PL" sz="2000" dirty="0" smtClean="0"/>
              <a:t> </a:t>
            </a:r>
            <a:r>
              <a:rPr lang="pl-PL" sz="2000" dirty="0" err="1" smtClean="0"/>
              <a:t>lifetime</a:t>
            </a:r>
            <a:r>
              <a:rPr lang="pl-PL" sz="2000" dirty="0" smtClean="0"/>
              <a:t> </a:t>
            </a:r>
            <a:r>
              <a:rPr lang="pl-PL" sz="2000" dirty="0"/>
              <a:t>spectra </a:t>
            </a:r>
            <a:r>
              <a:rPr lang="pl-PL" sz="2000" dirty="0" err="1"/>
              <a:t>consists</a:t>
            </a:r>
            <a:r>
              <a:rPr lang="pl-PL" sz="2000" dirty="0"/>
              <a:t> of the </a:t>
            </a:r>
            <a:r>
              <a:rPr lang="pl-PL" sz="2000" dirty="0" err="1"/>
              <a:t>exponential</a:t>
            </a:r>
            <a:r>
              <a:rPr lang="pl-PL" sz="2000" dirty="0"/>
              <a:t> </a:t>
            </a:r>
            <a:r>
              <a:rPr lang="pl-PL" sz="2000" dirty="0" err="1"/>
              <a:t>decay</a:t>
            </a:r>
            <a:r>
              <a:rPr lang="pl-PL" sz="2000" dirty="0"/>
              <a:t> </a:t>
            </a:r>
            <a:r>
              <a:rPr lang="pl-PL" sz="2000" dirty="0" err="1" smtClean="0"/>
              <a:t>components</a:t>
            </a:r>
            <a:endParaRPr lang="pl-PL" sz="2000" dirty="0"/>
          </a:p>
          <a:p>
            <a:pPr marL="342900" indent="-342900" algn="l">
              <a:spcBef>
                <a:spcPct val="50000"/>
              </a:spcBef>
              <a:buFont typeface="Wingdings" panose="05000000000000000000" pitchFamily="2" charset="2"/>
              <a:buChar char="Ø"/>
            </a:pPr>
            <a:r>
              <a:rPr lang="pl-PL" sz="2000" dirty="0" err="1" smtClean="0"/>
              <a:t>positron</a:t>
            </a:r>
            <a:r>
              <a:rPr lang="pl-PL" sz="2000" dirty="0" smtClean="0"/>
              <a:t> </a:t>
            </a:r>
            <a:r>
              <a:rPr lang="pl-PL" sz="2000" dirty="0" err="1"/>
              <a:t>trapping</a:t>
            </a:r>
            <a:r>
              <a:rPr lang="pl-PL" sz="2000" dirty="0"/>
              <a:t> in the open-</a:t>
            </a:r>
            <a:r>
              <a:rPr lang="pl-PL" sz="2000" dirty="0" err="1"/>
              <a:t>volume</a:t>
            </a:r>
            <a:r>
              <a:rPr lang="pl-PL" sz="2000" dirty="0"/>
              <a:t> </a:t>
            </a:r>
            <a:r>
              <a:rPr lang="pl-PL" sz="2000" dirty="0" err="1"/>
              <a:t>defects</a:t>
            </a:r>
            <a:r>
              <a:rPr lang="pl-PL" sz="2000" dirty="0"/>
              <a:t> </a:t>
            </a:r>
            <a:r>
              <a:rPr lang="pl-PL" sz="2000" dirty="0" err="1"/>
              <a:t>leads</a:t>
            </a:r>
            <a:r>
              <a:rPr lang="pl-PL" sz="2000" dirty="0"/>
              <a:t> to </a:t>
            </a:r>
            <a:r>
              <a:rPr lang="pl-PL" sz="2000" dirty="0" err="1"/>
              <a:t>long</a:t>
            </a:r>
            <a:r>
              <a:rPr lang="pl-PL" sz="2000" dirty="0"/>
              <a:t> </a:t>
            </a:r>
            <a:r>
              <a:rPr lang="pl-PL" sz="2000" dirty="0" err="1"/>
              <a:t>lived</a:t>
            </a:r>
            <a:r>
              <a:rPr lang="pl-PL" sz="2000" dirty="0"/>
              <a:t> </a:t>
            </a:r>
            <a:r>
              <a:rPr lang="pl-PL" sz="2000" dirty="0" err="1" smtClean="0"/>
              <a:t>components</a:t>
            </a:r>
            <a:endParaRPr lang="pl-PL" sz="2000" dirty="0" smtClean="0"/>
          </a:p>
          <a:p>
            <a:pPr marL="342900" indent="-342900" algn="l">
              <a:spcBef>
                <a:spcPct val="50000"/>
              </a:spcBef>
              <a:buFont typeface="Wingdings" panose="05000000000000000000" pitchFamily="2" charset="2"/>
              <a:buChar char="Ø"/>
            </a:pPr>
            <a:r>
              <a:rPr lang="pl-PL" sz="2000" dirty="0" err="1" smtClean="0"/>
              <a:t>longer</a:t>
            </a:r>
            <a:r>
              <a:rPr lang="pl-PL" sz="2000" dirty="0" smtClean="0"/>
              <a:t> </a:t>
            </a:r>
            <a:r>
              <a:rPr lang="pl-PL" sz="2000" dirty="0"/>
              <a:t>life </a:t>
            </a:r>
            <a:r>
              <a:rPr lang="pl-PL" sz="2000" dirty="0" err="1"/>
              <a:t>time</a:t>
            </a:r>
            <a:r>
              <a:rPr lang="pl-PL" sz="2000" dirty="0"/>
              <a:t> </a:t>
            </a:r>
            <a:r>
              <a:rPr lang="pl-PL" sz="2000" dirty="0" err="1"/>
              <a:t>due</a:t>
            </a:r>
            <a:r>
              <a:rPr lang="pl-PL" sz="2000" dirty="0"/>
              <a:t> to </a:t>
            </a:r>
            <a:r>
              <a:rPr lang="pl-PL" sz="2000" dirty="0" err="1"/>
              <a:t>lower</a:t>
            </a:r>
            <a:r>
              <a:rPr lang="pl-PL" sz="2000" dirty="0"/>
              <a:t> </a:t>
            </a:r>
            <a:r>
              <a:rPr lang="pl-PL" sz="2000" dirty="0" err="1"/>
              <a:t>electron</a:t>
            </a:r>
            <a:r>
              <a:rPr lang="pl-PL" sz="2000" dirty="0"/>
              <a:t> </a:t>
            </a:r>
            <a:r>
              <a:rPr lang="pl-PL" sz="2000" dirty="0" err="1" smtClean="0"/>
              <a:t>density</a:t>
            </a:r>
            <a:endParaRPr lang="pl-PL" sz="2000" dirty="0" smtClean="0"/>
          </a:p>
          <a:p>
            <a:pPr marL="342900" indent="-342900" algn="l">
              <a:spcBef>
                <a:spcPct val="50000"/>
              </a:spcBef>
              <a:buFont typeface="Wingdings" panose="05000000000000000000" pitchFamily="2" charset="2"/>
              <a:buChar char="Ø"/>
            </a:pPr>
            <a:r>
              <a:rPr lang="pl-PL" sz="2000" dirty="0" smtClean="0"/>
              <a:t> </a:t>
            </a:r>
            <a:r>
              <a:rPr lang="pl-PL" sz="2000" dirty="0" err="1"/>
              <a:t>analysis</a:t>
            </a:r>
            <a:r>
              <a:rPr lang="pl-PL" sz="2000" dirty="0"/>
              <a:t> by non-</a:t>
            </a:r>
            <a:r>
              <a:rPr lang="pl-PL" sz="2000" dirty="0" err="1"/>
              <a:t>linear</a:t>
            </a:r>
            <a:r>
              <a:rPr lang="pl-PL" sz="2000" dirty="0"/>
              <a:t> </a:t>
            </a:r>
            <a:r>
              <a:rPr lang="pl-PL" sz="2000" dirty="0" err="1"/>
              <a:t>fitting</a:t>
            </a:r>
            <a:r>
              <a:rPr lang="pl-PL" sz="2000" dirty="0"/>
              <a:t>: </a:t>
            </a:r>
            <a:r>
              <a:rPr lang="pl-PL" sz="2000" dirty="0" err="1"/>
              <a:t>lifetimes</a:t>
            </a:r>
            <a:r>
              <a:rPr lang="pl-PL" sz="2000" dirty="0"/>
              <a:t> </a:t>
            </a:r>
            <a:r>
              <a:rPr lang="pl-PL" sz="2000" dirty="0" err="1">
                <a:latin typeface="Symbol" panose="05050102010706020507" pitchFamily="18" charset="2"/>
              </a:rPr>
              <a:t>t</a:t>
            </a:r>
            <a:r>
              <a:rPr lang="pl-PL" sz="2000" baseline="-25000" dirty="0" err="1"/>
              <a:t>i</a:t>
            </a:r>
            <a:r>
              <a:rPr lang="pl-PL" sz="2000" dirty="0"/>
              <a:t> and </a:t>
            </a:r>
            <a:r>
              <a:rPr lang="pl-PL" sz="2000" dirty="0" err="1"/>
              <a:t>intensities</a:t>
            </a:r>
            <a:r>
              <a:rPr lang="pl-PL" sz="2000" dirty="0"/>
              <a:t> I</a:t>
            </a:r>
            <a:r>
              <a:rPr lang="pl-PL" sz="2000" baseline="-25000" dirty="0"/>
              <a:t>i</a:t>
            </a:r>
            <a:endParaRPr lang="ru-RU" sz="2000" baseline="-25000" dirty="0"/>
          </a:p>
        </p:txBody>
      </p:sp>
      <p:graphicFrame>
        <p:nvGraphicFramePr>
          <p:cNvPr id="11280" name="Object 11"/>
          <p:cNvGraphicFramePr>
            <a:graphicFrameLocks noChangeAspect="1"/>
          </p:cNvGraphicFramePr>
          <p:nvPr>
            <p:extLst/>
          </p:nvPr>
        </p:nvGraphicFramePr>
        <p:xfrm>
          <a:off x="2408982" y="4202989"/>
          <a:ext cx="2447925" cy="727075"/>
        </p:xfrm>
        <a:graphic>
          <a:graphicData uri="http://schemas.openxmlformats.org/presentationml/2006/ole">
            <mc:AlternateContent xmlns:mc="http://schemas.openxmlformats.org/markup-compatibility/2006">
              <mc:Choice xmlns:v="urn:schemas-microsoft-com:vml" Requires="v">
                <p:oleObj spid="_x0000_s38010" name="Equation" r:id="rId5" imgW="1282680" imgH="380880" progId="Equation.DSMT4">
                  <p:embed/>
                </p:oleObj>
              </mc:Choice>
              <mc:Fallback>
                <p:oleObj name="Equation" r:id="rId5" imgW="1282680" imgH="3808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8982" y="4202989"/>
                        <a:ext cx="24479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296" name="Object 11"/>
          <p:cNvGraphicFramePr>
            <a:graphicFrameLocks noChangeAspect="1"/>
          </p:cNvGraphicFramePr>
          <p:nvPr>
            <p:extLst/>
          </p:nvPr>
        </p:nvGraphicFramePr>
        <p:xfrm>
          <a:off x="3027313" y="5324434"/>
          <a:ext cx="1211262" cy="701675"/>
        </p:xfrm>
        <a:graphic>
          <a:graphicData uri="http://schemas.openxmlformats.org/presentationml/2006/ole">
            <mc:AlternateContent xmlns:mc="http://schemas.openxmlformats.org/markup-compatibility/2006">
              <mc:Choice xmlns:v="urn:schemas-microsoft-com:vml" Requires="v">
                <p:oleObj spid="_x0000_s38011" name="Equation" r:id="rId7" imgW="634680" imgH="368280" progId="Equation.DSMT4">
                  <p:embed/>
                </p:oleObj>
              </mc:Choice>
              <mc:Fallback>
                <p:oleObj name="Equation" r:id="rId7" imgW="634680" imgH="3682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7313" y="5324434"/>
                        <a:ext cx="1211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pl-PL" sz="3200" dirty="0" err="1" smtClean="0">
                <a:solidFill>
                  <a:srgbClr val="A85229"/>
                </a:solidFill>
              </a:rPr>
              <a:t>Experimental</a:t>
            </a:r>
            <a:r>
              <a:rPr lang="pl-PL" sz="3200" dirty="0" smtClean="0">
                <a:solidFill>
                  <a:srgbClr val="A85229"/>
                </a:solidFill>
              </a:rPr>
              <a:t> </a:t>
            </a:r>
            <a:r>
              <a:rPr lang="pl-PL" sz="3200" dirty="0" err="1" smtClean="0">
                <a:solidFill>
                  <a:srgbClr val="A85229"/>
                </a:solidFill>
              </a:rPr>
              <a:t>techniques</a:t>
            </a:r>
            <a:r>
              <a:rPr lang="pl-PL" sz="3200" dirty="0" smtClean="0">
                <a:solidFill>
                  <a:srgbClr val="A85229"/>
                </a:solidFill>
              </a:rPr>
              <a:t>: LT </a:t>
            </a:r>
            <a:r>
              <a:rPr lang="pl-PL" sz="3200" dirty="0" err="1" smtClean="0">
                <a:solidFill>
                  <a:srgbClr val="A85229"/>
                </a:solidFill>
              </a:rPr>
              <a:t>spectroscopy</a:t>
            </a:r>
            <a:endParaRPr lang="pl-PL" dirty="0"/>
          </a:p>
        </p:txBody>
      </p:sp>
      <p:sp>
        <p:nvSpPr>
          <p:cNvPr id="2" name="pole tekstowe 1"/>
          <p:cNvSpPr txBox="1"/>
          <p:nvPr/>
        </p:nvSpPr>
        <p:spPr>
          <a:xfrm>
            <a:off x="7327023" y="5814188"/>
            <a:ext cx="4407745" cy="369332"/>
          </a:xfrm>
          <a:prstGeom prst="rect">
            <a:avLst/>
          </a:prstGeom>
          <a:noFill/>
        </p:spPr>
        <p:txBody>
          <a:bodyPr wrap="none" rtlCol="0">
            <a:spAutoFit/>
          </a:bodyPr>
          <a:lstStyle/>
          <a:p>
            <a:r>
              <a:rPr lang="pl-PL" dirty="0" smtClean="0"/>
              <a:t>The </a:t>
            </a:r>
            <a:r>
              <a:rPr lang="pl-PL" dirty="0" err="1" smtClean="0"/>
              <a:t>example</a:t>
            </a:r>
            <a:r>
              <a:rPr lang="pl-PL" dirty="0" smtClean="0"/>
              <a:t> of </a:t>
            </a:r>
            <a:r>
              <a:rPr lang="pl-PL" dirty="0" err="1" smtClean="0"/>
              <a:t>positron</a:t>
            </a:r>
            <a:r>
              <a:rPr lang="pl-PL" dirty="0" smtClean="0"/>
              <a:t> </a:t>
            </a:r>
            <a:r>
              <a:rPr lang="pl-PL" dirty="0" err="1" smtClean="0"/>
              <a:t>lifetime</a:t>
            </a:r>
            <a:r>
              <a:rPr lang="pl-PL" dirty="0" smtClean="0"/>
              <a:t> spectrum.</a:t>
            </a:r>
            <a:endParaRPr lang="pl-PL" dirty="0"/>
          </a:p>
        </p:txBody>
      </p:sp>
      <p:sp>
        <p:nvSpPr>
          <p:cNvPr id="18" name="Prostokąt 17"/>
          <p:cNvSpPr/>
          <p:nvPr/>
        </p:nvSpPr>
        <p:spPr>
          <a:xfrm>
            <a:off x="7381614" y="919103"/>
            <a:ext cx="4548421" cy="4895083"/>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rostokąt 18"/>
          <p:cNvSpPr/>
          <p:nvPr/>
        </p:nvSpPr>
        <p:spPr>
          <a:xfrm>
            <a:off x="323850" y="931728"/>
            <a:ext cx="6915149" cy="2862322"/>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p:cNvSpPr txBox="1"/>
          <p:nvPr/>
        </p:nvSpPr>
        <p:spPr>
          <a:xfrm>
            <a:off x="323849" y="3968741"/>
            <a:ext cx="3483454" cy="369332"/>
          </a:xfrm>
          <a:prstGeom prst="rect">
            <a:avLst/>
          </a:prstGeom>
          <a:noFill/>
        </p:spPr>
        <p:txBody>
          <a:bodyPr wrap="none" rtlCol="0">
            <a:spAutoFit/>
          </a:bodyPr>
          <a:lstStyle/>
          <a:p>
            <a:r>
              <a:rPr lang="pl-PL" b="1" dirty="0" smtClean="0"/>
              <a:t>The</a:t>
            </a:r>
            <a:r>
              <a:rPr lang="pl-PL" b="1" dirty="0"/>
              <a:t> </a:t>
            </a:r>
            <a:r>
              <a:rPr lang="pl-PL" b="1" dirty="0" err="1"/>
              <a:t>positron</a:t>
            </a:r>
            <a:r>
              <a:rPr lang="pl-PL" b="1" dirty="0"/>
              <a:t> </a:t>
            </a:r>
            <a:r>
              <a:rPr lang="pl-PL" b="1" dirty="0" err="1"/>
              <a:t>lifetime</a:t>
            </a:r>
            <a:r>
              <a:rPr lang="pl-PL" b="1" dirty="0"/>
              <a:t> </a:t>
            </a:r>
            <a:r>
              <a:rPr lang="pl-PL" b="1" dirty="0" smtClean="0"/>
              <a:t>spectrum</a:t>
            </a:r>
            <a:endParaRPr lang="pl-PL" b="1" dirty="0"/>
          </a:p>
        </p:txBody>
      </p:sp>
      <p:sp>
        <p:nvSpPr>
          <p:cNvPr id="25" name="Prostokąt 24"/>
          <p:cNvSpPr/>
          <p:nvPr/>
        </p:nvSpPr>
        <p:spPr>
          <a:xfrm>
            <a:off x="323849" y="3888453"/>
            <a:ext cx="6915149" cy="1041611"/>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ole tekstowe 25"/>
          <p:cNvSpPr txBox="1"/>
          <p:nvPr/>
        </p:nvSpPr>
        <p:spPr>
          <a:xfrm>
            <a:off x="323849" y="5064786"/>
            <a:ext cx="3065070" cy="369332"/>
          </a:xfrm>
          <a:prstGeom prst="rect">
            <a:avLst/>
          </a:prstGeom>
          <a:noFill/>
        </p:spPr>
        <p:txBody>
          <a:bodyPr wrap="none" rtlCol="0">
            <a:spAutoFit/>
          </a:bodyPr>
          <a:lstStyle/>
          <a:p>
            <a:r>
              <a:rPr lang="pl-PL" b="1" dirty="0" smtClean="0"/>
              <a:t>The </a:t>
            </a:r>
            <a:r>
              <a:rPr lang="pl-PL" b="1" dirty="0" err="1" smtClean="0"/>
              <a:t>mean</a:t>
            </a:r>
            <a:r>
              <a:rPr lang="pl-PL" b="1" dirty="0" smtClean="0"/>
              <a:t> </a:t>
            </a:r>
            <a:r>
              <a:rPr lang="pl-PL" b="1" dirty="0" err="1"/>
              <a:t>positron</a:t>
            </a:r>
            <a:r>
              <a:rPr lang="pl-PL" b="1" dirty="0"/>
              <a:t> </a:t>
            </a:r>
            <a:r>
              <a:rPr lang="pl-PL" b="1" dirty="0" err="1" smtClean="0"/>
              <a:t>lifetime</a:t>
            </a:r>
            <a:endParaRPr lang="pl-PL" b="1" dirty="0"/>
          </a:p>
        </p:txBody>
      </p:sp>
      <p:sp>
        <p:nvSpPr>
          <p:cNvPr id="27" name="Prostokąt 26"/>
          <p:cNvSpPr/>
          <p:nvPr/>
        </p:nvSpPr>
        <p:spPr>
          <a:xfrm>
            <a:off x="323849" y="4984498"/>
            <a:ext cx="6915149" cy="1041611"/>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65740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iekt 15"/>
          <p:cNvGraphicFramePr>
            <a:graphicFrameLocks noChangeAspect="1"/>
          </p:cNvGraphicFramePr>
          <p:nvPr>
            <p:extLst>
              <p:ext uri="{D42A27DB-BD31-4B8C-83A1-F6EECF244321}">
                <p14:modId xmlns:p14="http://schemas.microsoft.com/office/powerpoint/2010/main" val="2136261659"/>
              </p:ext>
            </p:extLst>
          </p:nvPr>
        </p:nvGraphicFramePr>
        <p:xfrm>
          <a:off x="7041401" y="4295182"/>
          <a:ext cx="4031153" cy="2470998"/>
        </p:xfrm>
        <a:graphic>
          <a:graphicData uri="http://schemas.openxmlformats.org/presentationml/2006/ole">
            <mc:AlternateContent xmlns:mc="http://schemas.openxmlformats.org/markup-compatibility/2006">
              <mc:Choice xmlns:v="urn:schemas-microsoft-com:vml" Requires="v">
                <p:oleObj spid="_x0000_s42042" name="SPW 10.0 Graph" r:id="rId4" imgW="5729630" imgH="5213909" progId="SigmaPlotGraphicObject.9">
                  <p:embed/>
                </p:oleObj>
              </mc:Choice>
              <mc:Fallback>
                <p:oleObj name="SPW 10.0 Graph" r:id="rId4" imgW="5729630" imgH="5213909" progId="SigmaPlotGraphicObject.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1401" y="4295182"/>
                        <a:ext cx="4031153" cy="2470998"/>
                      </a:xfrm>
                      <a:prstGeom prst="rect">
                        <a:avLst/>
                      </a:prstGeom>
                      <a:noFill/>
                      <a:ln>
                        <a:noFill/>
                      </a:ln>
                    </p:spPr>
                  </p:pic>
                </p:oleObj>
              </mc:Fallback>
            </mc:AlternateContent>
          </a:graphicData>
        </a:graphic>
      </p:graphicFrame>
      <p:pic>
        <p:nvPicPr>
          <p:cNvPr id="5" name="Obraz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2783" y="771209"/>
            <a:ext cx="396875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e tekstowe 5"/>
          <p:cNvSpPr txBox="1">
            <a:spLocks noChangeArrowheads="1"/>
          </p:cNvSpPr>
          <p:nvPr/>
        </p:nvSpPr>
        <p:spPr bwMode="auto">
          <a:xfrm>
            <a:off x="100037" y="4546342"/>
            <a:ext cx="489215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pl-PL" altLang="pl-PL" sz="2000" dirty="0" err="1">
                <a:latin typeface="+mn-lt"/>
              </a:rPr>
              <a:t>There</a:t>
            </a:r>
            <a:r>
              <a:rPr lang="pl-PL" altLang="pl-PL" sz="2000" dirty="0">
                <a:latin typeface="+mn-lt"/>
              </a:rPr>
              <a:t> </a:t>
            </a:r>
            <a:r>
              <a:rPr lang="pl-PL" altLang="pl-PL" sz="2000" dirty="0" err="1">
                <a:latin typeface="+mn-lt"/>
              </a:rPr>
              <a:t>are</a:t>
            </a:r>
            <a:r>
              <a:rPr lang="pl-PL" altLang="pl-PL" sz="2000" dirty="0">
                <a:latin typeface="+mn-lt"/>
              </a:rPr>
              <a:t> </a:t>
            </a:r>
            <a:r>
              <a:rPr lang="pl-PL" altLang="pl-PL" sz="2000" dirty="0" err="1">
                <a:latin typeface="+mn-lt"/>
              </a:rPr>
              <a:t>some</a:t>
            </a:r>
            <a:r>
              <a:rPr lang="pl-PL" altLang="pl-PL" sz="2000" dirty="0">
                <a:latin typeface="+mn-lt"/>
              </a:rPr>
              <a:t> </a:t>
            </a:r>
            <a:r>
              <a:rPr lang="pl-PL" altLang="pl-PL" sz="2000" dirty="0" err="1">
                <a:latin typeface="+mn-lt"/>
              </a:rPr>
              <a:t>areas</a:t>
            </a:r>
            <a:r>
              <a:rPr lang="pl-PL" altLang="pl-PL" sz="2000" dirty="0">
                <a:latin typeface="+mn-lt"/>
              </a:rPr>
              <a:t> i.e. </a:t>
            </a:r>
            <a:r>
              <a:rPr lang="pl-PL" altLang="pl-PL" sz="2000" dirty="0" err="1">
                <a:latin typeface="+mn-lt"/>
              </a:rPr>
              <a:t>thin</a:t>
            </a:r>
            <a:r>
              <a:rPr lang="pl-PL" altLang="pl-PL" sz="2000" dirty="0">
                <a:latin typeface="+mn-lt"/>
              </a:rPr>
              <a:t> </a:t>
            </a:r>
            <a:r>
              <a:rPr lang="pl-PL" altLang="pl-PL" sz="2000" dirty="0" err="1">
                <a:latin typeface="+mn-lt"/>
              </a:rPr>
              <a:t>layers</a:t>
            </a:r>
            <a:r>
              <a:rPr lang="pl-PL" altLang="pl-PL" sz="2000" dirty="0">
                <a:latin typeface="+mn-lt"/>
              </a:rPr>
              <a:t>, </a:t>
            </a:r>
            <a:r>
              <a:rPr lang="pl-PL" altLang="pl-PL" sz="2000" dirty="0" err="1">
                <a:latin typeface="+mn-lt"/>
              </a:rPr>
              <a:t>ion</a:t>
            </a:r>
            <a:r>
              <a:rPr lang="pl-PL" altLang="pl-PL" sz="2000" dirty="0">
                <a:latin typeface="+mn-lt"/>
              </a:rPr>
              <a:t> </a:t>
            </a:r>
            <a:r>
              <a:rPr lang="pl-PL" altLang="pl-PL" sz="2000" dirty="0" err="1">
                <a:latin typeface="+mn-lt"/>
              </a:rPr>
              <a:t>implantation</a:t>
            </a:r>
            <a:r>
              <a:rPr lang="pl-PL" altLang="pl-PL" sz="2000" dirty="0">
                <a:latin typeface="+mn-lt"/>
              </a:rPr>
              <a:t>, </a:t>
            </a:r>
            <a:r>
              <a:rPr lang="pl-PL" altLang="pl-PL" sz="2000" dirty="0" err="1" smtClean="0">
                <a:latin typeface="+mn-lt"/>
              </a:rPr>
              <a:t>semiconductors</a:t>
            </a:r>
            <a:r>
              <a:rPr lang="pl-PL" altLang="pl-PL" sz="2000" dirty="0" smtClean="0">
                <a:latin typeface="+mn-lt"/>
              </a:rPr>
              <a:t> </a:t>
            </a:r>
            <a:r>
              <a:rPr lang="pl-PL" altLang="pl-PL" sz="2000" dirty="0" err="1">
                <a:latin typeface="+mn-lt"/>
              </a:rPr>
              <a:t>where</a:t>
            </a:r>
            <a:r>
              <a:rPr lang="pl-PL" altLang="pl-PL" sz="2000" dirty="0">
                <a:latin typeface="+mn-lt"/>
              </a:rPr>
              <a:t> the </a:t>
            </a:r>
            <a:r>
              <a:rPr lang="pl-PL" altLang="pl-PL" sz="2000" dirty="0" err="1">
                <a:latin typeface="+mn-lt"/>
              </a:rPr>
              <a:t>application</a:t>
            </a:r>
            <a:r>
              <a:rPr lang="pl-PL" altLang="pl-PL" sz="2000" dirty="0">
                <a:latin typeface="+mn-lt"/>
              </a:rPr>
              <a:t> of </a:t>
            </a:r>
            <a:r>
              <a:rPr lang="pl-PL" altLang="pl-PL" sz="2000" dirty="0" err="1">
                <a:latin typeface="+mn-lt"/>
              </a:rPr>
              <a:t>conventional</a:t>
            </a:r>
            <a:r>
              <a:rPr lang="pl-PL" altLang="pl-PL" sz="2000" dirty="0">
                <a:latin typeface="+mn-lt"/>
              </a:rPr>
              <a:t> PAS </a:t>
            </a:r>
            <a:r>
              <a:rPr lang="pl-PL" altLang="pl-PL" sz="2000" dirty="0" err="1" smtClean="0">
                <a:latin typeface="+mn-lt"/>
              </a:rPr>
              <a:t>experiments</a:t>
            </a:r>
            <a:r>
              <a:rPr lang="pl-PL" altLang="pl-PL" sz="2000" dirty="0" smtClean="0">
                <a:latin typeface="+mn-lt"/>
              </a:rPr>
              <a:t> </a:t>
            </a:r>
            <a:r>
              <a:rPr lang="pl-PL" altLang="pl-PL" sz="2000" dirty="0" err="1">
                <a:latin typeface="+mn-lt"/>
              </a:rPr>
              <a:t>is</a:t>
            </a:r>
            <a:r>
              <a:rPr lang="pl-PL" altLang="pl-PL" sz="2000" dirty="0">
                <a:latin typeface="+mn-lt"/>
              </a:rPr>
              <a:t> </a:t>
            </a:r>
            <a:r>
              <a:rPr lang="pl-PL" altLang="pl-PL" sz="2000" dirty="0" err="1">
                <a:latin typeface="+mn-lt"/>
              </a:rPr>
              <a:t>strongly</a:t>
            </a:r>
            <a:r>
              <a:rPr lang="pl-PL" altLang="pl-PL" sz="2000" dirty="0">
                <a:latin typeface="+mn-lt"/>
              </a:rPr>
              <a:t> </a:t>
            </a:r>
            <a:r>
              <a:rPr lang="pl-PL" altLang="pl-PL" sz="2000" dirty="0" err="1">
                <a:latin typeface="+mn-lt"/>
              </a:rPr>
              <a:t>limited</a:t>
            </a:r>
            <a:r>
              <a:rPr lang="pl-PL" altLang="pl-PL" sz="2000" dirty="0">
                <a:latin typeface="+mn-lt"/>
              </a:rPr>
              <a:t> </a:t>
            </a:r>
          </a:p>
        </p:txBody>
      </p:sp>
      <p:sp>
        <p:nvSpPr>
          <p:cNvPr id="7" name="pole tekstowe 7"/>
          <p:cNvSpPr txBox="1">
            <a:spLocks noChangeArrowheads="1"/>
          </p:cNvSpPr>
          <p:nvPr/>
        </p:nvSpPr>
        <p:spPr bwMode="auto">
          <a:xfrm>
            <a:off x="5436730" y="3846801"/>
            <a:ext cx="6254596"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pl-PL" altLang="pl-PL" sz="2400" b="1" dirty="0">
                <a:latin typeface="+mj-lt"/>
              </a:rPr>
              <a:t>HERE EXPERIMENTS WITH SLOW POSITRONS ARE REQUIRED !!</a:t>
            </a:r>
          </a:p>
        </p:txBody>
      </p:sp>
      <p:pic>
        <p:nvPicPr>
          <p:cNvPr id="8" name="Obraz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44120" y="661151"/>
            <a:ext cx="4654079" cy="321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preferRelativeResize="0">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2783" y="873693"/>
            <a:ext cx="3968750" cy="361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rostokąt 9"/>
          <p:cNvSpPr/>
          <p:nvPr/>
        </p:nvSpPr>
        <p:spPr>
          <a:xfrm>
            <a:off x="602783" y="771209"/>
            <a:ext cx="3968750" cy="3721100"/>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192741" y="4594793"/>
            <a:ext cx="4799449" cy="1217793"/>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100037" y="6488668"/>
            <a:ext cx="4086568" cy="369332"/>
          </a:xfrm>
          <a:prstGeom prst="rect">
            <a:avLst/>
          </a:prstGeom>
        </p:spPr>
        <p:txBody>
          <a:bodyPr wrap="none">
            <a:spAutoFit/>
          </a:bodyPr>
          <a:lstStyle/>
          <a:p>
            <a:r>
              <a:rPr lang="pl-PL" dirty="0"/>
              <a:t>https://www.hzdr.de/db/Cms?pNid=3581</a:t>
            </a:r>
          </a:p>
        </p:txBody>
      </p:sp>
      <p:sp>
        <p:nvSpPr>
          <p:cNvPr id="15"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pl-PL" sz="3200" dirty="0" smtClean="0">
                <a:solidFill>
                  <a:srgbClr val="A85229"/>
                </a:solidFill>
              </a:rPr>
              <a:t>The </a:t>
            </a:r>
            <a:r>
              <a:rPr lang="pl-PL" sz="3200" dirty="0" err="1" smtClean="0">
                <a:solidFill>
                  <a:srgbClr val="A85229"/>
                </a:solidFill>
              </a:rPr>
              <a:t>conventional</a:t>
            </a:r>
            <a:r>
              <a:rPr lang="pl-PL" sz="3200" dirty="0" smtClean="0">
                <a:solidFill>
                  <a:srgbClr val="A85229"/>
                </a:solidFill>
              </a:rPr>
              <a:t> pas </a:t>
            </a:r>
            <a:r>
              <a:rPr lang="pl-PL" sz="3200" dirty="0" err="1" smtClean="0">
                <a:solidFill>
                  <a:srgbClr val="A85229"/>
                </a:solidFill>
              </a:rPr>
              <a:t>experiment</a:t>
            </a:r>
            <a:endParaRPr lang="pl-PL" dirty="0"/>
          </a:p>
        </p:txBody>
      </p:sp>
    </p:spTree>
    <p:extLst>
      <p:ext uri="{BB962C8B-B14F-4D97-AF65-F5344CB8AC3E}">
        <p14:creationId xmlns:p14="http://schemas.microsoft.com/office/powerpoint/2010/main" val="407686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0-ppt_w/2"/>
                                          </p:val>
                                        </p:tav>
                                      </p:tavLst>
                                    </p:anim>
                                    <p:anim calcmode="lin" valueType="num">
                                      <p:cBhvr additive="base">
                                        <p:cTn id="7" dur="500"/>
                                        <p:tgtEl>
                                          <p:spTgt spid="5"/>
                                        </p:tgtEl>
                                        <p:attrNameLst>
                                          <p:attrName>ppt_y</p:attrName>
                                        </p:attrNameLst>
                                      </p:cBhvr>
                                      <p:tavLst>
                                        <p:tav tm="0">
                                          <p:val>
                                            <p:strVal val="ppt_y"/>
                                          </p:val>
                                        </p:tav>
                                        <p:tav tm="100000">
                                          <p:val>
                                            <p:strVal val="ppt_y"/>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4"/>
          <a:stretch>
            <a:fillRect/>
          </a:stretch>
        </p:blipFill>
        <p:spPr>
          <a:xfrm>
            <a:off x="232904" y="942109"/>
            <a:ext cx="5863096" cy="4634753"/>
          </a:xfrm>
          <a:prstGeom prst="rect">
            <a:avLst/>
          </a:prstGeom>
        </p:spPr>
      </p:pic>
      <p:graphicFrame>
        <p:nvGraphicFramePr>
          <p:cNvPr id="7" name="Obiekt 6"/>
          <p:cNvGraphicFramePr>
            <a:graphicFrameLocks noChangeAspect="1"/>
          </p:cNvGraphicFramePr>
          <p:nvPr>
            <p:extLst/>
          </p:nvPr>
        </p:nvGraphicFramePr>
        <p:xfrm>
          <a:off x="6251119" y="958246"/>
          <a:ext cx="5731794" cy="4634753"/>
        </p:xfrm>
        <a:graphic>
          <a:graphicData uri="http://schemas.openxmlformats.org/presentationml/2006/ole">
            <mc:AlternateContent xmlns:mc="http://schemas.openxmlformats.org/markup-compatibility/2006">
              <mc:Choice xmlns:v="urn:schemas-microsoft-com:vml" Requires="v">
                <p:oleObj spid="_x0000_s31976" name="SPW 12.0 Graph" r:id="rId5" imgW="5424090" imgH="4385895" progId="SigmaPlotGraphicObject.11">
                  <p:embed/>
                </p:oleObj>
              </mc:Choice>
              <mc:Fallback>
                <p:oleObj name="SPW 12.0 Graph" r:id="rId5" imgW="5424090" imgH="4385895" progId="SigmaPlotGraphicObject.11">
                  <p:embed/>
                  <p:pic>
                    <p:nvPicPr>
                      <p:cNvPr id="0" name=""/>
                      <p:cNvPicPr/>
                      <p:nvPr/>
                    </p:nvPicPr>
                    <p:blipFill>
                      <a:blip r:embed="rId6"/>
                      <a:stretch>
                        <a:fillRect/>
                      </a:stretch>
                    </p:blipFill>
                    <p:spPr>
                      <a:xfrm>
                        <a:off x="6251119" y="958246"/>
                        <a:ext cx="5731794" cy="4634753"/>
                      </a:xfrm>
                      <a:prstGeom prst="rect">
                        <a:avLst/>
                      </a:prstGeom>
                    </p:spPr>
                  </p:pic>
                </p:oleObj>
              </mc:Fallback>
            </mc:AlternateContent>
          </a:graphicData>
        </a:graphic>
      </p:graphicFrame>
      <p:sp>
        <p:nvSpPr>
          <p:cNvPr id="8" name="Prostokąt 7"/>
          <p:cNvSpPr/>
          <p:nvPr/>
        </p:nvSpPr>
        <p:spPr>
          <a:xfrm>
            <a:off x="192740" y="942109"/>
            <a:ext cx="5903259" cy="4634753"/>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6251118" y="958247"/>
            <a:ext cx="5731795" cy="4618616"/>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Symbol zastępczy numeru slajdu 1"/>
          <p:cNvSpPr>
            <a:spLocks noGrp="1"/>
          </p:cNvSpPr>
          <p:nvPr>
            <p:ph type="sldNum" sz="quarter" idx="12"/>
          </p:nvPr>
        </p:nvSpPr>
        <p:spPr/>
        <p:txBody>
          <a:bodyPr/>
          <a:lstStyle/>
          <a:p>
            <a:fld id="{E31375A4-56A4-47D6-9801-1991572033F7}" type="slidenum">
              <a:rPr lang="pl-PL" smtClean="0"/>
              <a:t>19</a:t>
            </a:fld>
            <a:endParaRPr lang="pl-PL" dirty="0"/>
          </a:p>
        </p:txBody>
      </p:sp>
      <p:sp>
        <p:nvSpPr>
          <p:cNvPr id="13"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The Variable energy positron beam</a:t>
            </a:r>
            <a:endParaRPr lang="pl-PL" dirty="0"/>
          </a:p>
        </p:txBody>
      </p:sp>
      <p:sp>
        <p:nvSpPr>
          <p:cNvPr id="4" name="Prostokąt 3"/>
          <p:cNvSpPr/>
          <p:nvPr/>
        </p:nvSpPr>
        <p:spPr>
          <a:xfrm>
            <a:off x="9492343" y="2841171"/>
            <a:ext cx="1948543" cy="12954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14" name="Object 45"/>
          <p:cNvGraphicFramePr>
            <a:graphicFrameLocks noChangeAspect="1"/>
          </p:cNvGraphicFramePr>
          <p:nvPr>
            <p:extLst/>
          </p:nvPr>
        </p:nvGraphicFramePr>
        <p:xfrm>
          <a:off x="9677144" y="2879527"/>
          <a:ext cx="1578940" cy="1120716"/>
        </p:xfrm>
        <a:graphic>
          <a:graphicData uri="http://schemas.openxmlformats.org/presentationml/2006/ole">
            <mc:AlternateContent xmlns:mc="http://schemas.openxmlformats.org/markup-compatibility/2006">
              <mc:Choice xmlns:v="urn:schemas-microsoft-com:vml" Requires="v">
                <p:oleObj spid="_x0000_s31977" name="Equation" r:id="rId7" imgW="596880" imgH="419040" progId="Equation.DSMT4">
                  <p:embed/>
                </p:oleObj>
              </mc:Choice>
              <mc:Fallback>
                <p:oleObj name="Equation" r:id="rId7" imgW="596880" imgH="419040" progId="Equation.DSMT4">
                  <p:embed/>
                  <p:pic>
                    <p:nvPicPr>
                      <p:cNvPr id="0" name=""/>
                      <p:cNvPicPr>
                        <a:picLocks noChangeAspect="1" noChangeArrowheads="1"/>
                      </p:cNvPicPr>
                      <p:nvPr/>
                    </p:nvPicPr>
                    <p:blipFill>
                      <a:blip r:embed="rId8"/>
                      <a:srcRect/>
                      <a:stretch>
                        <a:fillRect/>
                      </a:stretch>
                    </p:blipFill>
                    <p:spPr bwMode="auto">
                      <a:xfrm>
                        <a:off x="9677144" y="2879527"/>
                        <a:ext cx="1578940" cy="112071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8924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2120269" y="2326265"/>
            <a:ext cx="7760080" cy="2859885"/>
          </a:xfrm>
        </p:spPr>
        <p:txBody>
          <a:bodyPr>
            <a:normAutofit fontScale="55000" lnSpcReduction="20000"/>
          </a:bodyPr>
          <a:lstStyle/>
          <a:p>
            <a:pPr>
              <a:buClr>
                <a:srgbClr val="A53010"/>
              </a:buClr>
              <a:buFont typeface="Wingdings" panose="05000000000000000000" pitchFamily="2" charset="2"/>
              <a:buChar char="Ø"/>
            </a:pPr>
            <a:r>
              <a:rPr lang="en-US" sz="7300" dirty="0" smtClean="0">
                <a:solidFill>
                  <a:prstClr val="black">
                    <a:lumMod val="75000"/>
                    <a:lumOff val="25000"/>
                  </a:prstClr>
                </a:solidFill>
                <a:latin typeface="+mj-lt"/>
              </a:rPr>
              <a:t>Introduction</a:t>
            </a:r>
            <a:r>
              <a:rPr lang="pl-PL" sz="7300" dirty="0" smtClean="0">
                <a:solidFill>
                  <a:prstClr val="black">
                    <a:lumMod val="75000"/>
                    <a:lumOff val="25000"/>
                  </a:prstClr>
                </a:solidFill>
                <a:latin typeface="+mj-lt"/>
              </a:rPr>
              <a:t> - i</a:t>
            </a:r>
            <a:r>
              <a:rPr lang="en-US" sz="7300" dirty="0" smtClean="0">
                <a:solidFill>
                  <a:prstClr val="black">
                    <a:lumMod val="75000"/>
                    <a:lumOff val="25000"/>
                  </a:prstClr>
                </a:solidFill>
                <a:latin typeface="+mj-lt"/>
              </a:rPr>
              <a:t>on </a:t>
            </a:r>
            <a:r>
              <a:rPr lang="pl-PL" sz="7300" dirty="0" err="1" smtClean="0">
                <a:solidFill>
                  <a:prstClr val="black">
                    <a:lumMod val="75000"/>
                    <a:lumOff val="25000"/>
                  </a:prstClr>
                </a:solidFill>
                <a:latin typeface="+mj-lt"/>
              </a:rPr>
              <a:t>implantation</a:t>
            </a:r>
            <a:endParaRPr lang="pl-PL" sz="7300" dirty="0" smtClean="0">
              <a:solidFill>
                <a:prstClr val="black">
                  <a:lumMod val="75000"/>
                  <a:lumOff val="25000"/>
                </a:prstClr>
              </a:solidFill>
              <a:latin typeface="+mj-lt"/>
            </a:endParaRPr>
          </a:p>
          <a:p>
            <a:pPr>
              <a:buClr>
                <a:srgbClr val="A53010"/>
              </a:buClr>
              <a:buFont typeface="Wingdings" panose="05000000000000000000" pitchFamily="2" charset="2"/>
              <a:buChar char="Ø"/>
            </a:pPr>
            <a:r>
              <a:rPr lang="en-US" sz="7300" dirty="0" smtClean="0">
                <a:solidFill>
                  <a:prstClr val="black">
                    <a:lumMod val="75000"/>
                    <a:lumOff val="25000"/>
                  </a:prstClr>
                </a:solidFill>
                <a:latin typeface="+mj-lt"/>
              </a:rPr>
              <a:t>Positron </a:t>
            </a:r>
            <a:r>
              <a:rPr lang="en-US" sz="7300" dirty="0">
                <a:solidFill>
                  <a:prstClr val="black">
                    <a:lumMod val="75000"/>
                    <a:lumOff val="25000"/>
                  </a:prstClr>
                </a:solidFill>
                <a:latin typeface="+mj-lt"/>
              </a:rPr>
              <a:t>Annihilation Spectroscopy</a:t>
            </a:r>
            <a:endParaRPr lang="pl-PL" sz="7300" dirty="0">
              <a:solidFill>
                <a:prstClr val="black">
                  <a:lumMod val="75000"/>
                  <a:lumOff val="25000"/>
                </a:prstClr>
              </a:solidFill>
              <a:latin typeface="+mj-lt"/>
            </a:endParaRPr>
          </a:p>
          <a:p>
            <a:pPr>
              <a:buClr>
                <a:srgbClr val="A53010"/>
              </a:buClr>
              <a:buFont typeface="Wingdings" panose="05000000000000000000" pitchFamily="2" charset="2"/>
              <a:buChar char="Ø"/>
            </a:pPr>
            <a:r>
              <a:rPr lang="en-US" sz="7300" dirty="0" smtClean="0">
                <a:solidFill>
                  <a:prstClr val="black">
                    <a:lumMod val="75000"/>
                    <a:lumOff val="25000"/>
                  </a:prstClr>
                </a:solidFill>
                <a:latin typeface="+mj-lt"/>
              </a:rPr>
              <a:t>Results</a:t>
            </a:r>
            <a:endParaRPr lang="pl-PL" sz="7300" dirty="0">
              <a:solidFill>
                <a:prstClr val="black">
                  <a:lumMod val="75000"/>
                  <a:lumOff val="25000"/>
                </a:prstClr>
              </a:solidFill>
              <a:latin typeface="+mj-lt"/>
            </a:endParaRPr>
          </a:p>
          <a:p>
            <a:pPr>
              <a:buClr>
                <a:srgbClr val="A53010"/>
              </a:buClr>
              <a:buFont typeface="Wingdings" panose="05000000000000000000" pitchFamily="2" charset="2"/>
              <a:buChar char="Ø"/>
            </a:pPr>
            <a:r>
              <a:rPr lang="pl-PL" sz="7300" dirty="0" err="1">
                <a:solidFill>
                  <a:prstClr val="black">
                    <a:lumMod val="75000"/>
                    <a:lumOff val="25000"/>
                  </a:prstClr>
                </a:solidFill>
                <a:latin typeface="+mj-lt"/>
              </a:rPr>
              <a:t>Summary</a:t>
            </a:r>
            <a:endParaRPr lang="pl-PL" sz="7300" dirty="0">
              <a:solidFill>
                <a:prstClr val="black">
                  <a:lumMod val="75000"/>
                  <a:lumOff val="25000"/>
                </a:prstClr>
              </a:solidFill>
              <a:latin typeface="+mj-lt"/>
            </a:endParaRPr>
          </a:p>
          <a:p>
            <a:endParaRPr lang="pl-PL" sz="2000" dirty="0"/>
          </a:p>
        </p:txBody>
      </p:sp>
      <p:sp>
        <p:nvSpPr>
          <p:cNvPr id="20" name="Tytuł 1"/>
          <p:cNvSpPr>
            <a:spLocks noGrp="1"/>
          </p:cNvSpPr>
          <p:nvPr>
            <p:ph type="title"/>
          </p:nvPr>
        </p:nvSpPr>
        <p:spPr>
          <a:xfrm>
            <a:off x="1650749" y="678786"/>
            <a:ext cx="8229600" cy="1143000"/>
          </a:xfrm>
        </p:spPr>
        <p:txBody>
          <a:bodyPr>
            <a:normAutofit/>
          </a:bodyPr>
          <a:lstStyle/>
          <a:p>
            <a:pPr algn="l"/>
            <a:r>
              <a:rPr lang="en-US" sz="5000" b="1" dirty="0" smtClean="0">
                <a:solidFill>
                  <a:srgbClr val="002060"/>
                </a:solidFill>
              </a:rPr>
              <a:t>Outline</a:t>
            </a:r>
            <a:endParaRPr lang="pl-PL" sz="5000" b="1" dirty="0">
              <a:solidFill>
                <a:srgbClr val="002060"/>
              </a:solidFill>
            </a:endParaRPr>
          </a:p>
        </p:txBody>
      </p:sp>
      <p:sp>
        <p:nvSpPr>
          <p:cNvPr id="4" name="Symbol zastępczy numeru slajdu 3"/>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41883300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2" descr="Positron_Source_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491" y="3448730"/>
            <a:ext cx="3947968" cy="261589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6755" y="3448730"/>
            <a:ext cx="3487853" cy="261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6"/>
          <p:cNvSpPr>
            <a:spLocks noChangeArrowheads="1"/>
          </p:cNvSpPr>
          <p:nvPr/>
        </p:nvSpPr>
        <p:spPr bwMode="auto">
          <a:xfrm>
            <a:off x="1327308" y="5688876"/>
            <a:ext cx="3797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pl-PL" altLang="pl-PL" sz="1600" b="1" dirty="0" smtClean="0">
                <a:solidFill>
                  <a:srgbClr val="000066"/>
                </a:solidFill>
                <a:latin typeface="Arial" panose="020B0604020202020204" pitchFamily="34" charset="0"/>
              </a:rPr>
              <a:t>from </a:t>
            </a:r>
            <a:r>
              <a:rPr lang="en-US" altLang="pl-PL" sz="1600" b="1" dirty="0" err="1" smtClean="0">
                <a:solidFill>
                  <a:srgbClr val="000066"/>
                </a:solidFill>
                <a:latin typeface="+mn-lt"/>
              </a:rPr>
              <a:t>iThemba</a:t>
            </a:r>
            <a:r>
              <a:rPr lang="en-US" altLang="pl-PL" sz="1600" b="1" dirty="0" smtClean="0">
                <a:solidFill>
                  <a:srgbClr val="000066"/>
                </a:solidFill>
                <a:latin typeface="Arial" panose="020B0604020202020204" pitchFamily="34" charset="0"/>
              </a:rPr>
              <a:t> </a:t>
            </a:r>
            <a:r>
              <a:rPr lang="en-US" altLang="pl-PL" sz="1600" b="1" dirty="0">
                <a:solidFill>
                  <a:srgbClr val="000066"/>
                </a:solidFill>
                <a:latin typeface="Arial" panose="020B0604020202020204" pitchFamily="34" charset="0"/>
              </a:rPr>
              <a:t>LABS (RSA</a:t>
            </a:r>
            <a:r>
              <a:rPr lang="en-US" altLang="pl-PL" sz="1600" b="1" dirty="0" smtClean="0">
                <a:solidFill>
                  <a:srgbClr val="000066"/>
                </a:solidFill>
                <a:latin typeface="Arial" panose="020B0604020202020204" pitchFamily="34" charset="0"/>
              </a:rPr>
              <a:t>)</a:t>
            </a:r>
            <a:endParaRPr lang="ru-RU" altLang="pl-PL" sz="1600" b="1" dirty="0">
              <a:solidFill>
                <a:srgbClr val="FF0000"/>
              </a:solidFill>
              <a:latin typeface="Arial" panose="020B0604020202020204" pitchFamily="34" charset="0"/>
            </a:endParaRPr>
          </a:p>
        </p:txBody>
      </p:sp>
      <p:sp>
        <p:nvSpPr>
          <p:cNvPr id="9" name="Prostokąt 8"/>
          <p:cNvSpPr/>
          <p:nvPr/>
        </p:nvSpPr>
        <p:spPr>
          <a:xfrm>
            <a:off x="657042" y="822068"/>
            <a:ext cx="5569588" cy="2457520"/>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1636754" y="3448731"/>
            <a:ext cx="3507469" cy="2615890"/>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7026106" y="3448730"/>
            <a:ext cx="3928353" cy="2615890"/>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The Variable energy positron beam</a:t>
            </a:r>
            <a:endParaRPr lang="pl-PL" dirty="0"/>
          </a:p>
        </p:txBody>
      </p:sp>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7624" y="817714"/>
            <a:ext cx="4727918" cy="246187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28" descr="zrodlo_LEP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040" y="817714"/>
            <a:ext cx="5451215" cy="23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rostokąt 14"/>
          <p:cNvSpPr/>
          <p:nvPr/>
        </p:nvSpPr>
        <p:spPr>
          <a:xfrm>
            <a:off x="6787624" y="822068"/>
            <a:ext cx="4727918" cy="2457520"/>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06164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3"/>
          <a:stretch>
            <a:fillRect/>
          </a:stretch>
        </p:blipFill>
        <p:spPr>
          <a:xfrm>
            <a:off x="365870" y="850176"/>
            <a:ext cx="11460259" cy="4955153"/>
          </a:xfrm>
          <a:prstGeom prst="rect">
            <a:avLst/>
          </a:prstGeom>
        </p:spPr>
      </p:pic>
      <p:sp>
        <p:nvSpPr>
          <p:cNvPr id="6" name="Prostokąt 5"/>
          <p:cNvSpPr/>
          <p:nvPr/>
        </p:nvSpPr>
        <p:spPr>
          <a:xfrm>
            <a:off x="365870" y="870231"/>
            <a:ext cx="11460259" cy="4935097"/>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The Variable energy positron beam</a:t>
            </a:r>
            <a:endParaRPr lang="pl-PL" dirty="0"/>
          </a:p>
        </p:txBody>
      </p:sp>
    </p:spTree>
    <p:extLst>
      <p:ext uri="{BB962C8B-B14F-4D97-AF65-F5344CB8AC3E}">
        <p14:creationId xmlns:p14="http://schemas.microsoft.com/office/powerpoint/2010/main" val="7038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1207" y="854215"/>
            <a:ext cx="3873843" cy="5165124"/>
          </a:xfrm>
          <a:prstGeom prst="rect">
            <a:avLst/>
          </a:prstGeom>
        </p:spPr>
      </p:pic>
      <p:sp>
        <p:nvSpPr>
          <p:cNvPr id="8" name="Prostokąt 7"/>
          <p:cNvSpPr/>
          <p:nvPr/>
        </p:nvSpPr>
        <p:spPr>
          <a:xfrm>
            <a:off x="688753" y="854215"/>
            <a:ext cx="6552728" cy="5165124"/>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7581206" y="854215"/>
            <a:ext cx="3873843" cy="5165124"/>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The Variable energy positron beam</a:t>
            </a:r>
            <a:endParaRPr lang="pl-PL" dirty="0"/>
          </a:p>
        </p:txBody>
      </p:sp>
      <p:pic>
        <p:nvPicPr>
          <p:cNvPr id="11" name="Picture 36" descr="inje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39746" y="790590"/>
            <a:ext cx="7050741" cy="5292373"/>
          </a:xfrm>
          <a:prstGeom prst="rect">
            <a:avLst/>
          </a:prstGeom>
        </p:spPr>
      </p:pic>
    </p:spTree>
    <p:extLst>
      <p:ext uri="{BB962C8B-B14F-4D97-AF65-F5344CB8AC3E}">
        <p14:creationId xmlns:p14="http://schemas.microsoft.com/office/powerpoint/2010/main" val="184436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The Variable energy positron beam</a:t>
            </a:r>
            <a:endParaRPr lang="pl-PL" dirty="0"/>
          </a:p>
        </p:txBody>
      </p:sp>
      <p:pic>
        <p:nvPicPr>
          <p:cNvPr id="6"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l="2751" t="-378" r="25588" b="-1"/>
          <a:stretch/>
        </p:blipFill>
        <p:spPr>
          <a:xfrm>
            <a:off x="698269" y="852378"/>
            <a:ext cx="6961730" cy="5291240"/>
          </a:xfrm>
          <a:prstGeom prst="rect">
            <a:avLst/>
          </a:prstGeom>
        </p:spPr>
      </p:pic>
      <p:pic>
        <p:nvPicPr>
          <p:cNvPr id="2" name="Obraz 1"/>
          <p:cNvPicPr>
            <a:picLocks noChangeAspect="1"/>
          </p:cNvPicPr>
          <p:nvPr/>
        </p:nvPicPr>
        <p:blipFill>
          <a:blip r:embed="rId4"/>
          <a:stretch>
            <a:fillRect/>
          </a:stretch>
        </p:blipFill>
        <p:spPr>
          <a:xfrm>
            <a:off x="8486923" y="625054"/>
            <a:ext cx="2614036" cy="5745887"/>
          </a:xfrm>
          <a:prstGeom prst="rect">
            <a:avLst/>
          </a:prstGeom>
        </p:spPr>
      </p:pic>
    </p:spTree>
    <p:extLst>
      <p:ext uri="{BB962C8B-B14F-4D97-AF65-F5344CB8AC3E}">
        <p14:creationId xmlns:p14="http://schemas.microsoft.com/office/powerpoint/2010/main" val="174083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4002319959"/>
              </p:ext>
            </p:extLst>
          </p:nvPr>
        </p:nvGraphicFramePr>
        <p:xfrm>
          <a:off x="6096001" y="1198586"/>
          <a:ext cx="5757948" cy="4450353"/>
        </p:xfrm>
        <a:graphic>
          <a:graphicData uri="http://schemas.openxmlformats.org/drawingml/2006/table">
            <a:tbl>
              <a:tblPr firstRow="1" firstCol="1" bandRow="1"/>
              <a:tblGrid>
                <a:gridCol w="3211255"/>
                <a:gridCol w="2546693"/>
              </a:tblGrid>
              <a:tr h="556260">
                <a:tc>
                  <a:txBody>
                    <a:bodyPr/>
                    <a:lstStyle/>
                    <a:p>
                      <a:pPr algn="ctr">
                        <a:lnSpc>
                          <a:spcPct val="150000"/>
                        </a:lnSpc>
                        <a:spcAft>
                          <a:spcPts val="0"/>
                        </a:spcAft>
                      </a:pPr>
                      <a:r>
                        <a:rPr lang="pl-PL" sz="1800" b="1" dirty="0" err="1">
                          <a:effectLst/>
                          <a:latin typeface="+mn-lt"/>
                          <a:ea typeface="Calibri" panose="020F0502020204030204" pitchFamily="34" charset="0"/>
                          <a:cs typeface="Arial" panose="020B0604020202020204" pitchFamily="34" charset="0"/>
                        </a:rPr>
                        <a:t>Feature</a:t>
                      </a:r>
                      <a:endParaRPr lang="pl-PL" sz="1800" dirty="0">
                        <a:effectLst/>
                        <a:latin typeface="+mn-lt"/>
                        <a:ea typeface="Calibri" panose="020F0502020204030204" pitchFamily="34" charset="0"/>
                        <a:cs typeface="Arial" panose="020B0604020202020204" pitchFamily="34" charset="0"/>
                      </a:endParaRP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pl-PL" sz="1800" b="1" dirty="0">
                          <a:effectLst/>
                          <a:latin typeface="+mn-lt"/>
                          <a:ea typeface="Calibri" panose="020F0502020204030204" pitchFamily="34" charset="0"/>
                          <a:cs typeface="Arial" panose="020B0604020202020204" pitchFamily="34" charset="0"/>
                        </a:rPr>
                        <a:t>Value</a:t>
                      </a:r>
                      <a:endParaRPr lang="pl-PL" sz="1800" dirty="0">
                        <a:effectLst/>
                        <a:latin typeface="+mn-lt"/>
                        <a:ea typeface="Calibri" panose="020F0502020204030204" pitchFamily="34" charset="0"/>
                        <a:cs typeface="Arial" panose="020B0604020202020204" pitchFamily="34" charset="0"/>
                      </a:endParaRP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56299">
                <a:tc>
                  <a:txBody>
                    <a:bodyPr/>
                    <a:lstStyle/>
                    <a:p>
                      <a:pPr algn="ctr">
                        <a:lnSpc>
                          <a:spcPct val="150000"/>
                        </a:lnSpc>
                        <a:spcAft>
                          <a:spcPts val="0"/>
                        </a:spcAft>
                      </a:pPr>
                      <a:r>
                        <a:rPr lang="pl-PL" sz="1800" b="1">
                          <a:effectLst/>
                          <a:latin typeface="+mn-lt"/>
                          <a:ea typeface="Calibri" panose="020F0502020204030204" pitchFamily="34" charset="0"/>
                          <a:cs typeface="Arial" panose="020B0604020202020204" pitchFamily="34" charset="0"/>
                        </a:rPr>
                        <a:t>activity of </a:t>
                      </a:r>
                      <a:r>
                        <a:rPr lang="pl-PL" sz="1800" b="1" baseline="30000">
                          <a:effectLst/>
                          <a:latin typeface="+mn-lt"/>
                          <a:ea typeface="Calibri" panose="020F0502020204030204" pitchFamily="34" charset="0"/>
                          <a:cs typeface="Arial" panose="020B0604020202020204" pitchFamily="34" charset="0"/>
                        </a:rPr>
                        <a:t>22</a:t>
                      </a:r>
                      <a:r>
                        <a:rPr lang="pl-PL" sz="1800" b="1">
                          <a:effectLst/>
                          <a:latin typeface="+mn-lt"/>
                          <a:ea typeface="Calibri" panose="020F0502020204030204" pitchFamily="34" charset="0"/>
                          <a:cs typeface="Arial" panose="020B0604020202020204" pitchFamily="34" charset="0"/>
                        </a:rPr>
                        <a:t>Na isotope</a:t>
                      </a: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pl-PL" sz="1800" b="1" dirty="0" smtClean="0">
                          <a:effectLst/>
                          <a:latin typeface="+mn-lt"/>
                          <a:ea typeface="Calibri" panose="020F0502020204030204" pitchFamily="34" charset="0"/>
                          <a:cs typeface="Arial" panose="020B0604020202020204" pitchFamily="34" charset="0"/>
                        </a:rPr>
                        <a:t>~</a:t>
                      </a:r>
                      <a:r>
                        <a:rPr lang="ru-RU" sz="1800" b="1" dirty="0" smtClean="0">
                          <a:effectLst/>
                          <a:latin typeface="+mn-lt"/>
                          <a:ea typeface="Calibri" panose="020F0502020204030204" pitchFamily="34" charset="0"/>
                          <a:cs typeface="Arial" panose="020B0604020202020204" pitchFamily="34" charset="0"/>
                        </a:rPr>
                        <a:t>30</a:t>
                      </a:r>
                      <a:r>
                        <a:rPr lang="pl-PL" sz="1800" b="1" dirty="0" smtClean="0">
                          <a:effectLst/>
                          <a:latin typeface="+mn-lt"/>
                          <a:ea typeface="Calibri" panose="020F0502020204030204" pitchFamily="34" charset="0"/>
                          <a:cs typeface="Arial" panose="020B0604020202020204" pitchFamily="34" charset="0"/>
                        </a:rPr>
                        <a:t> </a:t>
                      </a:r>
                      <a:r>
                        <a:rPr lang="pl-PL" sz="1800" b="1" dirty="0" err="1">
                          <a:effectLst/>
                          <a:latin typeface="+mn-lt"/>
                          <a:ea typeface="Calibri" panose="020F0502020204030204" pitchFamily="34" charset="0"/>
                          <a:cs typeface="Arial" panose="020B0604020202020204" pitchFamily="34" charset="0"/>
                        </a:rPr>
                        <a:t>mCi</a:t>
                      </a:r>
                      <a:endParaRPr lang="pl-PL" sz="1800" b="1" dirty="0">
                        <a:effectLst/>
                        <a:latin typeface="+mn-lt"/>
                        <a:ea typeface="Calibri" panose="020F0502020204030204" pitchFamily="34" charset="0"/>
                        <a:cs typeface="Arial" panose="020B0604020202020204" pitchFamily="34" charset="0"/>
                      </a:endParaRP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56299">
                <a:tc>
                  <a:txBody>
                    <a:bodyPr/>
                    <a:lstStyle/>
                    <a:p>
                      <a:pPr algn="ctr">
                        <a:lnSpc>
                          <a:spcPct val="150000"/>
                        </a:lnSpc>
                        <a:spcAft>
                          <a:spcPts val="0"/>
                        </a:spcAft>
                      </a:pPr>
                      <a:r>
                        <a:rPr lang="pl-PL" sz="1800">
                          <a:effectLst/>
                          <a:latin typeface="+mn-lt"/>
                          <a:ea typeface="Calibri" panose="020F0502020204030204" pitchFamily="34" charset="0"/>
                          <a:cs typeface="Arial" panose="020B0604020202020204" pitchFamily="34" charset="0"/>
                        </a:rPr>
                        <a:t>moderator</a:t>
                      </a: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n-US" sz="1800">
                          <a:effectLst/>
                          <a:latin typeface="+mn-lt"/>
                          <a:ea typeface="Calibri" panose="020F0502020204030204" pitchFamily="34" charset="0"/>
                          <a:cs typeface="Arial" panose="020B0604020202020204" pitchFamily="34" charset="0"/>
                        </a:rPr>
                        <a:t>frozen Ne (7K)</a:t>
                      </a:r>
                      <a:endParaRPr lang="pl-PL" sz="1800">
                        <a:effectLst/>
                        <a:latin typeface="+mn-lt"/>
                        <a:ea typeface="Calibri" panose="020F0502020204030204" pitchFamily="34" charset="0"/>
                        <a:cs typeface="Arial" panose="020B0604020202020204" pitchFamily="34" charset="0"/>
                      </a:endParaRP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56299">
                <a:tc>
                  <a:txBody>
                    <a:bodyPr/>
                    <a:lstStyle/>
                    <a:p>
                      <a:pPr algn="ctr">
                        <a:lnSpc>
                          <a:spcPct val="150000"/>
                        </a:lnSpc>
                        <a:spcAft>
                          <a:spcPts val="0"/>
                        </a:spcAft>
                      </a:pPr>
                      <a:r>
                        <a:rPr lang="pl-PL" sz="1800" dirty="0" err="1" smtClean="0">
                          <a:effectLst/>
                          <a:latin typeface="+mn-lt"/>
                          <a:ea typeface="Calibri" panose="020F0502020204030204" pitchFamily="34" charset="0"/>
                          <a:cs typeface="Arial" panose="020B0604020202020204" pitchFamily="34" charset="0"/>
                        </a:rPr>
                        <a:t>magnetic</a:t>
                      </a:r>
                      <a:r>
                        <a:rPr lang="pl-PL" sz="1800" dirty="0" smtClean="0">
                          <a:effectLst/>
                          <a:latin typeface="+mn-lt"/>
                          <a:ea typeface="Calibri" panose="020F0502020204030204" pitchFamily="34" charset="0"/>
                          <a:cs typeface="Arial" panose="020B0604020202020204" pitchFamily="34" charset="0"/>
                        </a:rPr>
                        <a:t> </a:t>
                      </a:r>
                      <a:r>
                        <a:rPr lang="pl-PL" sz="1800" dirty="0">
                          <a:effectLst/>
                          <a:latin typeface="+mn-lt"/>
                          <a:ea typeface="Calibri" panose="020F0502020204030204" pitchFamily="34" charset="0"/>
                          <a:cs typeface="Arial" panose="020B0604020202020204" pitchFamily="34" charset="0"/>
                        </a:rPr>
                        <a:t>field</a:t>
                      </a: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pl-PL" sz="1800">
                          <a:effectLst/>
                          <a:latin typeface="+mn-lt"/>
                          <a:ea typeface="Calibri" panose="020F0502020204030204" pitchFamily="34" charset="0"/>
                          <a:cs typeface="Arial" panose="020B0604020202020204" pitchFamily="34" charset="0"/>
                        </a:rPr>
                        <a:t>100 Gs</a:t>
                      </a: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56299">
                <a:tc>
                  <a:txBody>
                    <a:bodyPr/>
                    <a:lstStyle/>
                    <a:p>
                      <a:pPr algn="ctr">
                        <a:lnSpc>
                          <a:spcPct val="150000"/>
                        </a:lnSpc>
                        <a:spcAft>
                          <a:spcPts val="0"/>
                        </a:spcAft>
                      </a:pPr>
                      <a:r>
                        <a:rPr lang="pl-PL" sz="1800">
                          <a:effectLst/>
                          <a:latin typeface="+mn-lt"/>
                          <a:ea typeface="Calibri" panose="020F0502020204030204" pitchFamily="34" charset="0"/>
                          <a:cs typeface="Arial" panose="020B0604020202020204" pitchFamily="34" charset="0"/>
                        </a:rPr>
                        <a:t>vacuum conditions</a:t>
                      </a: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pl-PL" sz="1800" dirty="0">
                          <a:effectLst/>
                          <a:latin typeface="+mn-lt"/>
                          <a:ea typeface="Calibri" panose="020F0502020204030204" pitchFamily="34" charset="0"/>
                          <a:cs typeface="Arial" panose="020B0604020202020204" pitchFamily="34" charset="0"/>
                        </a:rPr>
                        <a:t>10</a:t>
                      </a:r>
                      <a:r>
                        <a:rPr lang="pl-PL" sz="1800" baseline="30000" dirty="0">
                          <a:effectLst/>
                          <a:latin typeface="+mn-lt"/>
                          <a:ea typeface="Calibri" panose="020F0502020204030204" pitchFamily="34" charset="0"/>
                          <a:cs typeface="Arial" panose="020B0604020202020204" pitchFamily="34" charset="0"/>
                        </a:rPr>
                        <a:t>-9 </a:t>
                      </a:r>
                      <a:r>
                        <a:rPr lang="pl-PL" sz="1800" dirty="0" err="1">
                          <a:effectLst/>
                          <a:latin typeface="+mn-lt"/>
                          <a:ea typeface="Calibri" panose="020F0502020204030204" pitchFamily="34" charset="0"/>
                          <a:cs typeface="Arial" panose="020B0604020202020204" pitchFamily="34" charset="0"/>
                        </a:rPr>
                        <a:t>Torr</a:t>
                      </a:r>
                      <a:endParaRPr lang="pl-PL" sz="1800" dirty="0">
                        <a:effectLst/>
                        <a:latin typeface="+mn-lt"/>
                        <a:ea typeface="Calibri" panose="020F0502020204030204" pitchFamily="34" charset="0"/>
                        <a:cs typeface="Arial" panose="020B0604020202020204" pitchFamily="34" charset="0"/>
                      </a:endParaRP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56299">
                <a:tc>
                  <a:txBody>
                    <a:bodyPr/>
                    <a:lstStyle/>
                    <a:p>
                      <a:pPr algn="ctr">
                        <a:lnSpc>
                          <a:spcPct val="150000"/>
                        </a:lnSpc>
                        <a:spcAft>
                          <a:spcPts val="0"/>
                        </a:spcAft>
                      </a:pPr>
                      <a:r>
                        <a:rPr lang="pl-PL" sz="1800" b="1" dirty="0" err="1">
                          <a:effectLst/>
                          <a:latin typeface="+mn-lt"/>
                          <a:ea typeface="Calibri" panose="020F0502020204030204" pitchFamily="34" charset="0"/>
                          <a:cs typeface="Arial" panose="020B0604020202020204" pitchFamily="34" charset="0"/>
                        </a:rPr>
                        <a:t>intensity</a:t>
                      </a:r>
                      <a:endParaRPr lang="pl-PL" sz="1800" b="1" dirty="0">
                        <a:effectLst/>
                        <a:latin typeface="+mn-lt"/>
                        <a:ea typeface="Calibri" panose="020F0502020204030204" pitchFamily="34" charset="0"/>
                        <a:cs typeface="Arial" panose="020B0604020202020204" pitchFamily="34" charset="0"/>
                      </a:endParaRP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pl-PL" sz="1800" b="1" dirty="0" smtClean="0">
                          <a:effectLst/>
                          <a:latin typeface="+mn-lt"/>
                          <a:ea typeface="Calibri" panose="020F0502020204030204" pitchFamily="34" charset="0"/>
                          <a:cs typeface="Arial" panose="020B0604020202020204" pitchFamily="34" charset="0"/>
                        </a:rPr>
                        <a:t>~10</a:t>
                      </a:r>
                      <a:r>
                        <a:rPr lang="ru-RU" sz="1800" b="1" baseline="30000" dirty="0" smtClean="0">
                          <a:effectLst/>
                          <a:latin typeface="+mn-lt"/>
                          <a:ea typeface="Calibri" panose="020F0502020204030204" pitchFamily="34" charset="0"/>
                          <a:cs typeface="Arial" panose="020B0604020202020204" pitchFamily="34" charset="0"/>
                        </a:rPr>
                        <a:t>6</a:t>
                      </a:r>
                      <a:r>
                        <a:rPr lang="pl-PL" sz="1800" b="1" dirty="0" smtClean="0">
                          <a:effectLst/>
                          <a:latin typeface="+mn-lt"/>
                          <a:ea typeface="Calibri" panose="020F0502020204030204" pitchFamily="34" charset="0"/>
                          <a:cs typeface="Arial" panose="020B0604020202020204" pitchFamily="34" charset="0"/>
                        </a:rPr>
                        <a:t> </a:t>
                      </a:r>
                      <a:r>
                        <a:rPr lang="pl-PL" sz="1800" b="1" dirty="0">
                          <a:effectLst/>
                          <a:latin typeface="+mn-lt"/>
                          <a:ea typeface="Calibri" panose="020F0502020204030204" pitchFamily="34" charset="0"/>
                          <a:cs typeface="Arial" panose="020B0604020202020204" pitchFamily="34" charset="0"/>
                        </a:rPr>
                        <a:t>e</a:t>
                      </a:r>
                      <a:r>
                        <a:rPr lang="pl-PL" sz="1800" b="1" baseline="30000" dirty="0">
                          <a:effectLst/>
                          <a:latin typeface="+mn-lt"/>
                          <a:ea typeface="Calibri" panose="020F0502020204030204" pitchFamily="34" charset="0"/>
                          <a:cs typeface="Arial" panose="020B0604020202020204" pitchFamily="34" charset="0"/>
                        </a:rPr>
                        <a:t>+</a:t>
                      </a:r>
                      <a:r>
                        <a:rPr lang="pl-PL" sz="1800" b="1" dirty="0">
                          <a:effectLst/>
                          <a:latin typeface="+mn-lt"/>
                          <a:ea typeface="Calibri" panose="020F0502020204030204" pitchFamily="34" charset="0"/>
                          <a:cs typeface="Arial" panose="020B0604020202020204" pitchFamily="34" charset="0"/>
                        </a:rPr>
                        <a:t>/s</a:t>
                      </a: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56299">
                <a:tc>
                  <a:txBody>
                    <a:bodyPr/>
                    <a:lstStyle/>
                    <a:p>
                      <a:pPr algn="ctr">
                        <a:lnSpc>
                          <a:spcPct val="150000"/>
                        </a:lnSpc>
                        <a:spcAft>
                          <a:spcPts val="0"/>
                        </a:spcAft>
                      </a:pPr>
                      <a:r>
                        <a:rPr lang="pl-PL" sz="1800" b="1">
                          <a:effectLst/>
                          <a:latin typeface="+mn-lt"/>
                          <a:ea typeface="Calibri" panose="020F0502020204030204" pitchFamily="34" charset="0"/>
                          <a:cs typeface="Arial" panose="020B0604020202020204" pitchFamily="34" charset="0"/>
                        </a:rPr>
                        <a:t>energy range</a:t>
                      </a: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pl-PL" sz="1800" b="1" dirty="0">
                          <a:effectLst/>
                          <a:latin typeface="+mn-lt"/>
                          <a:ea typeface="Calibri" panose="020F0502020204030204" pitchFamily="34" charset="0"/>
                          <a:cs typeface="Arial" panose="020B0604020202020204" pitchFamily="34" charset="0"/>
                        </a:rPr>
                        <a:t>50 </a:t>
                      </a:r>
                      <a:r>
                        <a:rPr lang="pl-PL" sz="1800" b="1" dirty="0" err="1">
                          <a:effectLst/>
                          <a:latin typeface="+mn-lt"/>
                          <a:ea typeface="Calibri" panose="020F0502020204030204" pitchFamily="34" charset="0"/>
                          <a:cs typeface="Arial" panose="020B0604020202020204" pitchFamily="34" charset="0"/>
                        </a:rPr>
                        <a:t>eV</a:t>
                      </a:r>
                      <a:r>
                        <a:rPr lang="pl-PL" sz="1800" b="1" dirty="0">
                          <a:effectLst/>
                          <a:latin typeface="+mn-lt"/>
                          <a:ea typeface="Calibri" panose="020F0502020204030204" pitchFamily="34" charset="0"/>
                          <a:cs typeface="Arial" panose="020B0604020202020204" pitchFamily="34" charset="0"/>
                        </a:rPr>
                        <a:t> ÷ </a:t>
                      </a:r>
                      <a:r>
                        <a:rPr lang="pl-PL" sz="1800" b="1" dirty="0" smtClean="0">
                          <a:effectLst/>
                          <a:latin typeface="+mn-lt"/>
                          <a:ea typeface="Calibri" panose="020F0502020204030204" pitchFamily="34" charset="0"/>
                          <a:cs typeface="Arial" panose="020B0604020202020204" pitchFamily="34" charset="0"/>
                        </a:rPr>
                        <a:t>40 </a:t>
                      </a:r>
                      <a:r>
                        <a:rPr lang="pl-PL" sz="1800" b="1" dirty="0" err="1">
                          <a:effectLst/>
                          <a:latin typeface="+mn-lt"/>
                          <a:ea typeface="Calibri" panose="020F0502020204030204" pitchFamily="34" charset="0"/>
                          <a:cs typeface="Arial" panose="020B0604020202020204" pitchFamily="34" charset="0"/>
                        </a:rPr>
                        <a:t>keV</a:t>
                      </a:r>
                      <a:endParaRPr lang="pl-PL" sz="1800" b="1" dirty="0">
                        <a:effectLst/>
                        <a:latin typeface="+mn-lt"/>
                        <a:ea typeface="Calibri" panose="020F0502020204030204" pitchFamily="34" charset="0"/>
                        <a:cs typeface="Arial" panose="020B0604020202020204" pitchFamily="34" charset="0"/>
                      </a:endParaRP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56299">
                <a:tc>
                  <a:txBody>
                    <a:bodyPr/>
                    <a:lstStyle/>
                    <a:p>
                      <a:pPr algn="ctr">
                        <a:lnSpc>
                          <a:spcPct val="150000"/>
                        </a:lnSpc>
                        <a:spcAft>
                          <a:spcPts val="0"/>
                        </a:spcAft>
                      </a:pPr>
                      <a:r>
                        <a:rPr lang="pl-PL" sz="1800" b="1" dirty="0" err="1">
                          <a:effectLst/>
                          <a:latin typeface="+mn-lt"/>
                          <a:ea typeface="Calibri" panose="020F0502020204030204" pitchFamily="34" charset="0"/>
                          <a:cs typeface="Arial" panose="020B0604020202020204" pitchFamily="34" charset="0"/>
                        </a:rPr>
                        <a:t>diameter</a:t>
                      </a:r>
                      <a:r>
                        <a:rPr lang="pl-PL" sz="1800" b="1" dirty="0">
                          <a:effectLst/>
                          <a:latin typeface="+mn-lt"/>
                          <a:ea typeface="Calibri" panose="020F0502020204030204" pitchFamily="34" charset="0"/>
                          <a:cs typeface="Arial" panose="020B0604020202020204" pitchFamily="34" charset="0"/>
                        </a:rPr>
                        <a:t> of the </a:t>
                      </a:r>
                      <a:r>
                        <a:rPr lang="pl-PL" sz="1800" b="1" dirty="0" err="1">
                          <a:effectLst/>
                          <a:latin typeface="+mn-lt"/>
                          <a:ea typeface="Calibri" panose="020F0502020204030204" pitchFamily="34" charset="0"/>
                          <a:cs typeface="Arial" panose="020B0604020202020204" pitchFamily="34" charset="0"/>
                        </a:rPr>
                        <a:t>flux</a:t>
                      </a:r>
                      <a:endParaRPr lang="pl-PL" sz="1800" b="1" dirty="0">
                        <a:effectLst/>
                        <a:latin typeface="+mn-lt"/>
                        <a:ea typeface="Calibri" panose="020F0502020204030204" pitchFamily="34" charset="0"/>
                        <a:cs typeface="Arial" panose="020B0604020202020204" pitchFamily="34" charset="0"/>
                      </a:endParaRP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pl-PL" sz="1800" b="1" dirty="0" smtClean="0">
                          <a:effectLst/>
                          <a:latin typeface="+mn-lt"/>
                          <a:ea typeface="Calibri" panose="020F0502020204030204" pitchFamily="34" charset="0"/>
                          <a:cs typeface="Arial" panose="020B0604020202020204" pitchFamily="34" charset="0"/>
                        </a:rPr>
                        <a:t>5</a:t>
                      </a:r>
                      <a:r>
                        <a:rPr lang="pl-PL" sz="1800" b="1" smtClean="0">
                          <a:effectLst/>
                          <a:latin typeface="+mn-lt"/>
                          <a:ea typeface="Calibri" panose="020F0502020204030204" pitchFamily="34" charset="0"/>
                          <a:cs typeface="Arial" panose="020B0604020202020204" pitchFamily="34" charset="0"/>
                        </a:rPr>
                        <a:t> </a:t>
                      </a:r>
                      <a:r>
                        <a:rPr lang="pl-PL" sz="1800" b="1" dirty="0">
                          <a:effectLst/>
                          <a:latin typeface="+mn-lt"/>
                          <a:ea typeface="Calibri" panose="020F0502020204030204" pitchFamily="34" charset="0"/>
                          <a:cs typeface="Arial" panose="020B0604020202020204" pitchFamily="34" charset="0"/>
                        </a:rPr>
                        <a:t>mm</a:t>
                      </a: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 name="Symbol zastępczy numeru slajdu 1"/>
          <p:cNvSpPr>
            <a:spLocks noGrp="1"/>
          </p:cNvSpPr>
          <p:nvPr>
            <p:ph type="sldNum" sz="quarter" idx="12"/>
          </p:nvPr>
        </p:nvSpPr>
        <p:spPr/>
        <p:txBody>
          <a:bodyPr/>
          <a:lstStyle/>
          <a:p>
            <a:fld id="{E31375A4-56A4-47D6-9801-1991572033F7}" type="slidenum">
              <a:rPr lang="pl-PL" smtClean="0"/>
              <a:t>24</a:t>
            </a:fld>
            <a:endParaRPr lang="pl-PL" dirty="0"/>
          </a:p>
        </p:txBody>
      </p:sp>
      <p:graphicFrame>
        <p:nvGraphicFramePr>
          <p:cNvPr id="17" name="Obiekt 2"/>
          <p:cNvGraphicFramePr>
            <a:graphicFrameLocks noChangeAspect="1"/>
          </p:cNvGraphicFramePr>
          <p:nvPr>
            <p:extLst/>
          </p:nvPr>
        </p:nvGraphicFramePr>
        <p:xfrm>
          <a:off x="270924" y="1189397"/>
          <a:ext cx="5502026" cy="4415161"/>
        </p:xfrm>
        <a:graphic>
          <a:graphicData uri="http://schemas.openxmlformats.org/presentationml/2006/ole">
            <mc:AlternateContent xmlns:mc="http://schemas.openxmlformats.org/markup-compatibility/2006">
              <mc:Choice xmlns:v="urn:schemas-microsoft-com:vml" Requires="v">
                <p:oleObj spid="_x0000_s32885" name="SPW 12.0 Graph" r:id="rId4" imgW="5495768" imgH="4219621" progId="SigmaPlotGraphicObject.11">
                  <p:embed/>
                </p:oleObj>
              </mc:Choice>
              <mc:Fallback>
                <p:oleObj name="SPW 12.0 Graph" r:id="rId4" imgW="5495768" imgH="4219621" progId="SigmaPlotGraphicObjec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24" y="1189397"/>
                        <a:ext cx="5502026" cy="4415161"/>
                      </a:xfrm>
                      <a:prstGeom prst="rect">
                        <a:avLst/>
                      </a:prstGeom>
                      <a:noFill/>
                      <a:ln>
                        <a:noFill/>
                      </a:ln>
                    </p:spPr>
                  </p:pic>
                </p:oleObj>
              </mc:Fallback>
            </mc:AlternateContent>
          </a:graphicData>
        </a:graphic>
      </p:graphicFrame>
      <p:sp>
        <p:nvSpPr>
          <p:cNvPr id="18" name="Prostokąt 17"/>
          <p:cNvSpPr/>
          <p:nvPr/>
        </p:nvSpPr>
        <p:spPr>
          <a:xfrm>
            <a:off x="270925" y="1189397"/>
            <a:ext cx="5502026" cy="4415161"/>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The Variable energy positron beam</a:t>
            </a:r>
            <a:endParaRPr lang="pl-PL" dirty="0"/>
          </a:p>
        </p:txBody>
      </p:sp>
    </p:spTree>
    <p:extLst>
      <p:ext uri="{BB962C8B-B14F-4D97-AF65-F5344CB8AC3E}">
        <p14:creationId xmlns:p14="http://schemas.microsoft.com/office/powerpoint/2010/main" val="391670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GB" dirty="0"/>
              <a:t>Positron Annihilation Spectroscopy</a:t>
            </a:r>
            <a:endParaRPr lang="pl-PL" dirty="0"/>
          </a:p>
        </p:txBody>
      </p:sp>
      <p:sp>
        <p:nvSpPr>
          <p:cNvPr id="3" name="Symbol zastępczy zawartości 2"/>
          <p:cNvSpPr>
            <a:spLocks noGrp="1"/>
          </p:cNvSpPr>
          <p:nvPr>
            <p:ph idx="1"/>
          </p:nvPr>
        </p:nvSpPr>
        <p:spPr>
          <a:xfrm>
            <a:off x="1104900" y="1600200"/>
            <a:ext cx="5374277" cy="4572000"/>
          </a:xfrm>
        </p:spPr>
        <p:txBody>
          <a:bodyPr/>
          <a:lstStyle/>
          <a:p>
            <a:pPr marL="0" indent="0">
              <a:buNone/>
            </a:pPr>
            <a:r>
              <a:rPr lang="pl-PL" dirty="0">
                <a:cs typeface="Arial" panose="020B0604020202020204" pitchFamily="34" charset="0"/>
              </a:rPr>
              <a:t>T</a:t>
            </a:r>
            <a:r>
              <a:rPr lang="en-US" dirty="0">
                <a:cs typeface="Arial" panose="020B0604020202020204" pitchFamily="34" charset="0"/>
              </a:rPr>
              <a:t>he change of photon</a:t>
            </a:r>
            <a:r>
              <a:rPr lang="pl-PL" dirty="0">
                <a:cs typeface="Arial" panose="020B0604020202020204" pitchFamily="34" charset="0"/>
              </a:rPr>
              <a:t> e</a:t>
            </a:r>
            <a:r>
              <a:rPr lang="en-US" dirty="0" err="1">
                <a:cs typeface="Arial" panose="020B0604020202020204" pitchFamily="34" charset="0"/>
              </a:rPr>
              <a:t>nergy</a:t>
            </a:r>
            <a:r>
              <a:rPr lang="pl-PL" dirty="0">
                <a:cs typeface="Arial" panose="020B0604020202020204" pitchFamily="34" charset="0"/>
              </a:rPr>
              <a:t> by </a:t>
            </a:r>
            <a:r>
              <a:rPr lang="pl-PL" dirty="0" err="1">
                <a:cs typeface="Arial" panose="020B0604020202020204" pitchFamily="34" charset="0"/>
              </a:rPr>
              <a:t>relativistic</a:t>
            </a:r>
            <a:r>
              <a:rPr lang="pl-PL" dirty="0">
                <a:cs typeface="Arial" panose="020B0604020202020204" pitchFamily="34" charset="0"/>
              </a:rPr>
              <a:t> Doppler </a:t>
            </a:r>
            <a:r>
              <a:rPr lang="pl-PL" dirty="0" err="1">
                <a:cs typeface="Arial" panose="020B0604020202020204" pitchFamily="34" charset="0"/>
              </a:rPr>
              <a:t>effect</a:t>
            </a:r>
            <a:r>
              <a:rPr lang="en-US" dirty="0">
                <a:cs typeface="Arial" panose="020B0604020202020204" pitchFamily="34" charset="0"/>
              </a:rPr>
              <a:t> in the laboratory system</a:t>
            </a:r>
            <a:endParaRPr lang="pl-PL" dirty="0">
              <a:cs typeface="Arial" panose="020B0604020202020204" pitchFamily="34" charset="0"/>
            </a:endParaRPr>
          </a:p>
          <a:p>
            <a:pPr marL="0" indent="0">
              <a:buNone/>
            </a:pPr>
            <a:endParaRPr lang="pl-PL" dirty="0"/>
          </a:p>
        </p:txBody>
      </p:sp>
      <p:pic>
        <p:nvPicPr>
          <p:cNvPr id="5" name="Obraz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3150" y="2824156"/>
            <a:ext cx="2366495" cy="701874"/>
          </a:xfrm>
          <a:prstGeom prst="rect">
            <a:avLst/>
          </a:prstGeom>
        </p:spPr>
      </p:pic>
      <p:sp>
        <p:nvSpPr>
          <p:cNvPr id="7" name="Prostokąt 6"/>
          <p:cNvSpPr/>
          <p:nvPr/>
        </p:nvSpPr>
        <p:spPr>
          <a:xfrm>
            <a:off x="1104900" y="3607745"/>
            <a:ext cx="5363451" cy="1200329"/>
          </a:xfrm>
          <a:prstGeom prst="rect">
            <a:avLst/>
          </a:prstGeom>
        </p:spPr>
        <p:txBody>
          <a:bodyPr wrap="square">
            <a:spAutoFit/>
          </a:bodyPr>
          <a:lstStyle/>
          <a:p>
            <a:pPr algn="just"/>
            <a:r>
              <a:rPr lang="en-US" dirty="0">
                <a:cs typeface="Arial" panose="020B0604020202020204" pitchFamily="34" charset="0"/>
              </a:rPr>
              <a:t>where </a:t>
            </a:r>
            <a:r>
              <a:rPr lang="en-US" i="1" dirty="0">
                <a:cs typeface="Arial" panose="020B0604020202020204" pitchFamily="34" charset="0"/>
              </a:rPr>
              <a:t>E</a:t>
            </a:r>
            <a:r>
              <a:rPr lang="en-US" i="1" baseline="-25000" dirty="0">
                <a:cs typeface="Arial" panose="020B0604020202020204" pitchFamily="34" charset="0"/>
              </a:rPr>
              <a:t>B</a:t>
            </a:r>
            <a:r>
              <a:rPr lang="en-US" dirty="0">
                <a:cs typeface="Arial" panose="020B0604020202020204" pitchFamily="34" charset="0"/>
              </a:rPr>
              <a:t> is binding energy </a:t>
            </a:r>
            <a:r>
              <a:rPr lang="en-US" dirty="0" err="1">
                <a:cs typeface="Arial" panose="020B0604020202020204" pitchFamily="34" charset="0"/>
              </a:rPr>
              <a:t>e</a:t>
            </a:r>
            <a:r>
              <a:rPr lang="en-US" baseline="30000" dirty="0" err="1">
                <a:cs typeface="Arial" panose="020B0604020202020204" pitchFamily="34" charset="0"/>
              </a:rPr>
              <a:t>+</a:t>
            </a:r>
            <a:r>
              <a:rPr lang="en-US" dirty="0" err="1">
                <a:cs typeface="Arial" panose="020B0604020202020204" pitchFamily="34" charset="0"/>
              </a:rPr>
              <a:t>e</a:t>
            </a:r>
            <a:r>
              <a:rPr lang="en-US" baseline="30000" dirty="0">
                <a:cs typeface="Arial" panose="020B0604020202020204" pitchFamily="34" charset="0"/>
              </a:rPr>
              <a:t>-</a:t>
            </a:r>
            <a:r>
              <a:rPr lang="en-US" dirty="0">
                <a:cs typeface="Arial" panose="020B0604020202020204" pitchFamily="34" charset="0"/>
              </a:rPr>
              <a:t> in the pair surrounding, </a:t>
            </a:r>
            <a:r>
              <a:rPr lang="en-US" i="1" dirty="0">
                <a:cs typeface="Arial" panose="020B0604020202020204" pitchFamily="34" charset="0"/>
              </a:rPr>
              <a:t>p</a:t>
            </a:r>
            <a:r>
              <a:rPr lang="pl-PL" i="1" baseline="-25000" dirty="0">
                <a:cs typeface="Arial" panose="020B0604020202020204" pitchFamily="34" charset="0"/>
              </a:rPr>
              <a:t>||</a:t>
            </a:r>
            <a:r>
              <a:rPr lang="en-US" i="1" dirty="0">
                <a:cs typeface="Arial" panose="020B0604020202020204" pitchFamily="34" charset="0"/>
              </a:rPr>
              <a:t> </a:t>
            </a:r>
            <a:r>
              <a:rPr lang="en-US" dirty="0">
                <a:cs typeface="Arial" panose="020B0604020202020204" pitchFamily="34" charset="0"/>
              </a:rPr>
              <a:t>– momentum of  annihilating pair, </a:t>
            </a:r>
            <a:r>
              <a:rPr lang="en-US" i="1" dirty="0">
                <a:cs typeface="Arial" panose="020B0604020202020204" pitchFamily="34" charset="0"/>
              </a:rPr>
              <a:t>m</a:t>
            </a:r>
            <a:r>
              <a:rPr lang="en-US" dirty="0">
                <a:cs typeface="Arial" panose="020B0604020202020204" pitchFamily="34" charset="0"/>
              </a:rPr>
              <a:t> – electron mass, </a:t>
            </a:r>
            <a:r>
              <a:rPr lang="en-US" i="1" dirty="0">
                <a:cs typeface="Arial" panose="020B0604020202020204" pitchFamily="34" charset="0"/>
              </a:rPr>
              <a:t>c</a:t>
            </a:r>
            <a:r>
              <a:rPr lang="en-US" dirty="0">
                <a:cs typeface="Arial" panose="020B0604020202020204" pitchFamily="34" charset="0"/>
              </a:rPr>
              <a:t> – </a:t>
            </a:r>
            <a:r>
              <a:rPr lang="en-GB" dirty="0" smtClean="0">
                <a:cs typeface="Arial" panose="020B0604020202020204" pitchFamily="34" charset="0"/>
              </a:rPr>
              <a:t>speed</a:t>
            </a:r>
            <a:r>
              <a:rPr lang="en-US" dirty="0" smtClean="0">
                <a:cs typeface="Arial" panose="020B0604020202020204" pitchFamily="34" charset="0"/>
              </a:rPr>
              <a:t> </a:t>
            </a:r>
            <a:r>
              <a:rPr lang="en-US" dirty="0">
                <a:cs typeface="Arial" panose="020B0604020202020204" pitchFamily="34" charset="0"/>
              </a:rPr>
              <a:t>of light in the vacuum. </a:t>
            </a:r>
          </a:p>
        </p:txBody>
      </p:sp>
      <p:sp>
        <p:nvSpPr>
          <p:cNvPr id="8" name="Prostokąt 7"/>
          <p:cNvSpPr/>
          <p:nvPr/>
        </p:nvSpPr>
        <p:spPr>
          <a:xfrm>
            <a:off x="6678386" y="1600200"/>
            <a:ext cx="4407196" cy="3785652"/>
          </a:xfrm>
          <a:prstGeom prst="rect">
            <a:avLst/>
          </a:prstGeom>
        </p:spPr>
        <p:txBody>
          <a:bodyPr wrap="square">
            <a:spAutoFit/>
          </a:bodyPr>
          <a:lstStyle/>
          <a:p>
            <a:pPr algn="ctr"/>
            <a:r>
              <a:rPr lang="pl-PL" altLang="pl-PL" sz="2000" b="1" dirty="0">
                <a:cs typeface="Arial" panose="020B0604020202020204" pitchFamily="34" charset="0"/>
              </a:rPr>
              <a:t>S </a:t>
            </a:r>
            <a:r>
              <a:rPr lang="pl-PL" altLang="pl-PL" sz="2000" b="1" dirty="0" err="1">
                <a:cs typeface="Arial" panose="020B0604020202020204" pitchFamily="34" charset="0"/>
              </a:rPr>
              <a:t>parameter</a:t>
            </a:r>
            <a:r>
              <a:rPr lang="pl-PL" altLang="pl-PL" sz="2000" b="1" dirty="0">
                <a:cs typeface="Arial" panose="020B0604020202020204" pitchFamily="34" charset="0"/>
              </a:rPr>
              <a:t> </a:t>
            </a:r>
          </a:p>
          <a:p>
            <a:pPr marL="342900" indent="-342900">
              <a:buFont typeface="Arial" panose="020B0604020202020204" pitchFamily="34" charset="0"/>
              <a:buChar char="•"/>
            </a:pPr>
            <a:r>
              <a:rPr lang="pl-PL" altLang="pl-PL" sz="2000" dirty="0">
                <a:cs typeface="Arial" panose="020B0604020202020204" pitchFamily="34" charset="0"/>
              </a:rPr>
              <a:t>ratio of </a:t>
            </a:r>
            <a:r>
              <a:rPr lang="pl-PL" altLang="pl-PL" sz="2000" dirty="0" err="1">
                <a:cs typeface="Arial" panose="020B0604020202020204" pitchFamily="34" charset="0"/>
              </a:rPr>
              <a:t>area</a:t>
            </a:r>
            <a:r>
              <a:rPr lang="pl-PL" altLang="pl-PL" sz="2000" dirty="0">
                <a:cs typeface="Arial" panose="020B0604020202020204" pitchFamily="34" charset="0"/>
              </a:rPr>
              <a:t> </a:t>
            </a:r>
            <a:r>
              <a:rPr lang="pl-PL" altLang="pl-PL" sz="2000" dirty="0" err="1">
                <a:cs typeface="Arial" panose="020B0604020202020204" pitchFamily="34" charset="0"/>
              </a:rPr>
              <a:t>under</a:t>
            </a:r>
            <a:r>
              <a:rPr lang="pl-PL" altLang="pl-PL" sz="2000" dirty="0">
                <a:cs typeface="Arial" panose="020B0604020202020204" pitchFamily="34" charset="0"/>
              </a:rPr>
              <a:t> the central part </a:t>
            </a:r>
            <a:r>
              <a:rPr lang="pl-PL" altLang="pl-PL" sz="2000" dirty="0" smtClean="0">
                <a:cs typeface="Arial" panose="020B0604020202020204" pitchFamily="34" charset="0"/>
              </a:rPr>
              <a:t>of</a:t>
            </a:r>
            <a:r>
              <a:rPr lang="en-GB" altLang="pl-PL" sz="2000" dirty="0" smtClean="0">
                <a:cs typeface="Arial" panose="020B0604020202020204" pitchFamily="34" charset="0"/>
              </a:rPr>
              <a:t> </a:t>
            </a:r>
            <a:r>
              <a:rPr lang="pl-PL" altLang="pl-PL" sz="2000" dirty="0" smtClean="0">
                <a:cs typeface="Arial" panose="020B0604020202020204" pitchFamily="34" charset="0"/>
              </a:rPr>
              <a:t>511 </a:t>
            </a:r>
            <a:r>
              <a:rPr lang="pl-PL" altLang="pl-PL" sz="2000" dirty="0" err="1">
                <a:cs typeface="Arial" panose="020B0604020202020204" pitchFamily="34" charset="0"/>
              </a:rPr>
              <a:t>keV</a:t>
            </a:r>
            <a:r>
              <a:rPr lang="pl-PL" altLang="pl-PL" sz="2000" dirty="0">
                <a:cs typeface="Arial" panose="020B0604020202020204" pitchFamily="34" charset="0"/>
              </a:rPr>
              <a:t> </a:t>
            </a:r>
            <a:r>
              <a:rPr lang="pl-PL" altLang="pl-PL" sz="2000" dirty="0" err="1">
                <a:cs typeface="Arial" panose="020B0604020202020204" pitchFamily="34" charset="0"/>
              </a:rPr>
              <a:t>line</a:t>
            </a:r>
            <a:r>
              <a:rPr lang="pl-PL" altLang="pl-PL" sz="2000" dirty="0">
                <a:cs typeface="Arial" panose="020B0604020202020204" pitchFamily="34" charset="0"/>
              </a:rPr>
              <a:t> to </a:t>
            </a:r>
            <a:r>
              <a:rPr lang="pl-PL" altLang="pl-PL" sz="2000" dirty="0" err="1">
                <a:cs typeface="Arial" panose="020B0604020202020204" pitchFamily="34" charset="0"/>
              </a:rPr>
              <a:t>whole</a:t>
            </a:r>
            <a:r>
              <a:rPr lang="pl-PL" altLang="pl-PL" sz="2000" dirty="0">
                <a:cs typeface="Arial" panose="020B0604020202020204" pitchFamily="34" charset="0"/>
              </a:rPr>
              <a:t> </a:t>
            </a:r>
            <a:r>
              <a:rPr lang="pl-PL" altLang="pl-PL" sz="2000" dirty="0" err="1">
                <a:cs typeface="Arial" panose="020B0604020202020204" pitchFamily="34" charset="0"/>
              </a:rPr>
              <a:t>area</a:t>
            </a:r>
            <a:r>
              <a:rPr lang="pl-PL" altLang="pl-PL" sz="2000" dirty="0">
                <a:cs typeface="Arial" panose="020B0604020202020204" pitchFamily="34" charset="0"/>
              </a:rPr>
              <a:t> </a:t>
            </a:r>
            <a:r>
              <a:rPr lang="pl-PL" altLang="pl-PL" sz="2000" dirty="0" err="1">
                <a:cs typeface="Arial" panose="020B0604020202020204" pitchFamily="34" charset="0"/>
              </a:rPr>
              <a:t>below</a:t>
            </a:r>
            <a:r>
              <a:rPr lang="pl-PL" altLang="pl-PL" sz="2000" dirty="0">
                <a:cs typeface="Arial" panose="020B0604020202020204" pitchFamily="34" charset="0"/>
              </a:rPr>
              <a:t> </a:t>
            </a:r>
            <a:r>
              <a:rPr lang="pl-PL" altLang="pl-PL" sz="2000" dirty="0" err="1">
                <a:cs typeface="Arial" panose="020B0604020202020204" pitchFamily="34" charset="0"/>
              </a:rPr>
              <a:t>this</a:t>
            </a:r>
            <a:r>
              <a:rPr lang="pl-PL" altLang="pl-PL" sz="2000" dirty="0">
                <a:cs typeface="Arial" panose="020B0604020202020204" pitchFamily="34" charset="0"/>
              </a:rPr>
              <a:t> </a:t>
            </a:r>
            <a:r>
              <a:rPr lang="pl-PL" altLang="pl-PL" sz="2000" dirty="0" err="1">
                <a:cs typeface="Arial" panose="020B0604020202020204" pitchFamily="34" charset="0"/>
              </a:rPr>
              <a:t>line</a:t>
            </a:r>
            <a:endParaRPr lang="pl-PL" altLang="pl-PL" sz="2000" dirty="0">
              <a:cs typeface="Arial" panose="020B0604020202020204" pitchFamily="34" charset="0"/>
            </a:endParaRPr>
          </a:p>
          <a:p>
            <a:endParaRPr lang="pl-PL" altLang="pl-PL" sz="2000" dirty="0">
              <a:cs typeface="Arial" panose="020B0604020202020204" pitchFamily="34" charset="0"/>
            </a:endParaRPr>
          </a:p>
          <a:p>
            <a:endParaRPr lang="en-GB" altLang="pl-PL" sz="2000" dirty="0" smtClean="0">
              <a:cs typeface="Arial" panose="020B0604020202020204" pitchFamily="34" charset="0"/>
            </a:endParaRPr>
          </a:p>
          <a:p>
            <a:endParaRPr lang="pl-PL" altLang="pl-PL" sz="2000" dirty="0">
              <a:cs typeface="Arial" panose="020B0604020202020204" pitchFamily="34" charset="0"/>
            </a:endParaRPr>
          </a:p>
          <a:p>
            <a:pPr marL="342900" indent="-342900">
              <a:buFont typeface="Arial" panose="020B0604020202020204" pitchFamily="34" charset="0"/>
              <a:buChar char="•"/>
            </a:pPr>
            <a:r>
              <a:rPr lang="pl-PL" altLang="pl-PL" sz="2000" dirty="0" err="1">
                <a:cs typeface="Arial" panose="020B0604020202020204" pitchFamily="34" charset="0"/>
              </a:rPr>
              <a:t>defines</a:t>
            </a:r>
            <a:r>
              <a:rPr lang="pl-PL" altLang="pl-PL" sz="2000" dirty="0">
                <a:cs typeface="Arial" panose="020B0604020202020204" pitchFamily="34" charset="0"/>
              </a:rPr>
              <a:t> the </a:t>
            </a:r>
            <a:r>
              <a:rPr lang="pl-PL" altLang="pl-PL" sz="2000" dirty="0" err="1">
                <a:cs typeface="Arial" panose="020B0604020202020204" pitchFamily="34" charset="0"/>
              </a:rPr>
              <a:t>participation</a:t>
            </a:r>
            <a:r>
              <a:rPr lang="pl-PL" altLang="pl-PL" sz="2000" dirty="0">
                <a:cs typeface="Arial" panose="020B0604020202020204" pitchFamily="34" charset="0"/>
              </a:rPr>
              <a:t> of </a:t>
            </a:r>
            <a:r>
              <a:rPr lang="pl-PL" altLang="pl-PL" sz="2000" dirty="0" err="1">
                <a:cs typeface="Arial" panose="020B0604020202020204" pitchFamily="34" charset="0"/>
              </a:rPr>
              <a:t>e</a:t>
            </a:r>
            <a:r>
              <a:rPr lang="pl-PL" altLang="pl-PL" sz="2000" baseline="30000" dirty="0" err="1">
                <a:cs typeface="Arial" panose="020B0604020202020204" pitchFamily="34" charset="0"/>
              </a:rPr>
              <a:t>+</a:t>
            </a:r>
            <a:r>
              <a:rPr lang="pl-PL" altLang="pl-PL" sz="2000" dirty="0" err="1">
                <a:cs typeface="Arial" panose="020B0604020202020204" pitchFamily="34" charset="0"/>
              </a:rPr>
              <a:t>e</a:t>
            </a:r>
            <a:r>
              <a:rPr lang="pl-PL" altLang="pl-PL" sz="2000" baseline="30000" dirty="0">
                <a:cs typeface="Arial" panose="020B0604020202020204" pitchFamily="34" charset="0"/>
              </a:rPr>
              <a:t>-</a:t>
            </a:r>
            <a:r>
              <a:rPr lang="pl-PL" altLang="pl-PL" sz="2000" dirty="0">
                <a:cs typeface="Arial" panose="020B0604020202020204" pitchFamily="34" charset="0"/>
              </a:rPr>
              <a:t>  </a:t>
            </a:r>
            <a:r>
              <a:rPr lang="pl-PL" altLang="pl-PL" sz="2000" dirty="0" err="1">
                <a:cs typeface="Arial" panose="020B0604020202020204" pitchFamily="34" charset="0"/>
              </a:rPr>
              <a:t>pairs</a:t>
            </a:r>
            <a:r>
              <a:rPr lang="pl-PL" altLang="pl-PL" sz="2000" dirty="0">
                <a:cs typeface="Arial" panose="020B0604020202020204" pitchFamily="34" charset="0"/>
              </a:rPr>
              <a:t> with </a:t>
            </a:r>
            <a:r>
              <a:rPr lang="pl-PL" altLang="pl-PL" sz="2000" dirty="0" err="1">
                <a:cs typeface="Arial" panose="020B0604020202020204" pitchFamily="34" charset="0"/>
              </a:rPr>
              <a:t>low</a:t>
            </a:r>
            <a:r>
              <a:rPr lang="pl-PL" altLang="pl-PL" sz="2000" dirty="0">
                <a:cs typeface="Arial" panose="020B0604020202020204" pitchFamily="34" charset="0"/>
              </a:rPr>
              <a:t> </a:t>
            </a:r>
            <a:r>
              <a:rPr lang="pl-PL" altLang="pl-PL" sz="2000" dirty="0" err="1">
                <a:cs typeface="Arial" panose="020B0604020202020204" pitchFamily="34" charset="0"/>
              </a:rPr>
              <a:t>momentum</a:t>
            </a:r>
            <a:endParaRPr lang="pl-PL" altLang="pl-PL" sz="2000" dirty="0">
              <a:cs typeface="Arial" panose="020B0604020202020204" pitchFamily="34" charset="0"/>
            </a:endParaRPr>
          </a:p>
          <a:p>
            <a:pPr marL="342900" indent="-342900">
              <a:buFont typeface="Arial" panose="020B0604020202020204" pitchFamily="34" charset="0"/>
              <a:buChar char="•"/>
            </a:pPr>
            <a:r>
              <a:rPr lang="pl-PL" altLang="pl-PL" sz="2000" dirty="0" err="1">
                <a:cs typeface="Arial" panose="020B0604020202020204" pitchFamily="34" charset="0"/>
              </a:rPr>
              <a:t>higher</a:t>
            </a:r>
            <a:r>
              <a:rPr lang="pl-PL" altLang="pl-PL" sz="2000" dirty="0">
                <a:cs typeface="Arial" panose="020B0604020202020204" pitchFamily="34" charset="0"/>
              </a:rPr>
              <a:t> </a:t>
            </a:r>
            <a:r>
              <a:rPr lang="pl-PL" altLang="pl-PL" sz="2000" dirty="0" err="1">
                <a:cs typeface="Arial" panose="020B0604020202020204" pitchFamily="34" charset="0"/>
              </a:rPr>
              <a:t>value</a:t>
            </a:r>
            <a:r>
              <a:rPr lang="pl-PL" altLang="pl-PL" sz="2000" dirty="0">
                <a:cs typeface="Arial" panose="020B0604020202020204" pitchFamily="34" charset="0"/>
              </a:rPr>
              <a:t> </a:t>
            </a:r>
            <a:r>
              <a:rPr lang="pl-PL" altLang="pl-PL" sz="2000" dirty="0" err="1">
                <a:cs typeface="Arial" panose="020B0604020202020204" pitchFamily="34" charset="0"/>
              </a:rPr>
              <a:t>means</a:t>
            </a:r>
            <a:r>
              <a:rPr lang="pl-PL" altLang="pl-PL" sz="2000" dirty="0">
                <a:cs typeface="Arial" panose="020B0604020202020204" pitchFamily="34" charset="0"/>
              </a:rPr>
              <a:t> </a:t>
            </a:r>
            <a:r>
              <a:rPr lang="pl-PL" altLang="pl-PL" sz="2000" dirty="0" err="1">
                <a:cs typeface="Arial" panose="020B0604020202020204" pitchFamily="34" charset="0"/>
              </a:rPr>
              <a:t>bigger</a:t>
            </a:r>
            <a:r>
              <a:rPr lang="pl-PL" altLang="pl-PL" sz="2000" dirty="0">
                <a:cs typeface="Arial" panose="020B0604020202020204" pitchFamily="34" charset="0"/>
              </a:rPr>
              <a:t> </a:t>
            </a:r>
            <a:r>
              <a:rPr lang="pl-PL" altLang="pl-PL" sz="2000" dirty="0" err="1">
                <a:cs typeface="Arial" panose="020B0604020202020204" pitchFamily="34" charset="0"/>
              </a:rPr>
              <a:t>concentration</a:t>
            </a:r>
            <a:r>
              <a:rPr lang="pl-PL" altLang="pl-PL" sz="2000" dirty="0">
                <a:cs typeface="Arial" panose="020B0604020202020204" pitchFamily="34" charset="0"/>
              </a:rPr>
              <a:t> of </a:t>
            </a:r>
            <a:r>
              <a:rPr lang="pl-PL" altLang="pl-PL" sz="2000" dirty="0" err="1">
                <a:cs typeface="Arial" panose="020B0604020202020204" pitchFamily="34" charset="0"/>
              </a:rPr>
              <a:t>such</a:t>
            </a:r>
            <a:r>
              <a:rPr lang="pl-PL" altLang="pl-PL" sz="2000" dirty="0">
                <a:cs typeface="Arial" panose="020B0604020202020204" pitchFamily="34" charset="0"/>
              </a:rPr>
              <a:t> </a:t>
            </a:r>
            <a:r>
              <a:rPr lang="pl-PL" altLang="pl-PL" sz="2000" dirty="0" err="1">
                <a:cs typeface="Arial" panose="020B0604020202020204" pitchFamily="34" charset="0"/>
              </a:rPr>
              <a:t>defects</a:t>
            </a:r>
            <a:r>
              <a:rPr lang="pl-PL" altLang="pl-PL" sz="2000" dirty="0">
                <a:cs typeface="Arial" panose="020B0604020202020204" pitchFamily="34" charset="0"/>
              </a:rPr>
              <a:t> as </a:t>
            </a:r>
            <a:r>
              <a:rPr lang="pl-PL" altLang="pl-PL" sz="2000" dirty="0" err="1">
                <a:cs typeface="Arial" panose="020B0604020202020204" pitchFamily="34" charset="0"/>
              </a:rPr>
              <a:t>vacancies</a:t>
            </a:r>
            <a:endParaRPr lang="pl-PL" altLang="pl-PL" sz="2000" dirty="0">
              <a:cs typeface="Arial" panose="020B0604020202020204" pitchFamily="34" charset="0"/>
            </a:endParaRPr>
          </a:p>
        </p:txBody>
      </p:sp>
      <p:graphicFrame>
        <p:nvGraphicFramePr>
          <p:cNvPr id="9" name="Object 11"/>
          <p:cNvGraphicFramePr>
            <a:graphicFrameLocks noChangeAspect="1"/>
          </p:cNvGraphicFramePr>
          <p:nvPr>
            <p:extLst/>
          </p:nvPr>
        </p:nvGraphicFramePr>
        <p:xfrm>
          <a:off x="8407487" y="2895567"/>
          <a:ext cx="948994" cy="712178"/>
        </p:xfrm>
        <a:graphic>
          <a:graphicData uri="http://schemas.openxmlformats.org/presentationml/2006/ole">
            <mc:AlternateContent xmlns:mc="http://schemas.openxmlformats.org/markup-compatibility/2006">
              <mc:Choice xmlns:v="urn:schemas-microsoft-com:vml" Requires="v">
                <p:oleObj spid="_x0000_s38975" name="Equation" r:id="rId5" imgW="457200" imgH="342720" progId="Equation.DSMT4">
                  <p:embed/>
                </p:oleObj>
              </mc:Choice>
              <mc:Fallback>
                <p:oleObj name="Equation" r:id="rId5" imgW="457200" imgH="34272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7487" y="2895567"/>
                        <a:ext cx="948994" cy="71217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42253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GB" dirty="0"/>
              <a:t>Positron Annihilation Spectroscopy</a:t>
            </a:r>
            <a:endParaRPr lang="pl-PL" dirty="0"/>
          </a:p>
        </p:txBody>
      </p:sp>
      <p:sp>
        <p:nvSpPr>
          <p:cNvPr id="3" name="Symbol zastępczy zawartości 2"/>
          <p:cNvSpPr>
            <a:spLocks noGrp="1"/>
          </p:cNvSpPr>
          <p:nvPr>
            <p:ph idx="1"/>
          </p:nvPr>
        </p:nvSpPr>
        <p:spPr>
          <a:xfrm>
            <a:off x="1104900" y="1600200"/>
            <a:ext cx="5374277" cy="4572000"/>
          </a:xfrm>
        </p:spPr>
        <p:txBody>
          <a:bodyPr/>
          <a:lstStyle/>
          <a:p>
            <a:pPr marL="0" indent="0">
              <a:buNone/>
            </a:pPr>
            <a:r>
              <a:rPr lang="pl-PL" dirty="0">
                <a:cs typeface="Arial" panose="020B0604020202020204" pitchFamily="34" charset="0"/>
              </a:rPr>
              <a:t>T</a:t>
            </a:r>
            <a:r>
              <a:rPr lang="en-US" dirty="0">
                <a:cs typeface="Arial" panose="020B0604020202020204" pitchFamily="34" charset="0"/>
              </a:rPr>
              <a:t>he change of photon</a:t>
            </a:r>
            <a:r>
              <a:rPr lang="pl-PL" dirty="0">
                <a:cs typeface="Arial" panose="020B0604020202020204" pitchFamily="34" charset="0"/>
              </a:rPr>
              <a:t> e</a:t>
            </a:r>
            <a:r>
              <a:rPr lang="en-US" dirty="0" err="1">
                <a:cs typeface="Arial" panose="020B0604020202020204" pitchFamily="34" charset="0"/>
              </a:rPr>
              <a:t>nergy</a:t>
            </a:r>
            <a:r>
              <a:rPr lang="pl-PL" dirty="0">
                <a:cs typeface="Arial" panose="020B0604020202020204" pitchFamily="34" charset="0"/>
              </a:rPr>
              <a:t> by </a:t>
            </a:r>
            <a:r>
              <a:rPr lang="pl-PL" dirty="0" err="1">
                <a:cs typeface="Arial" panose="020B0604020202020204" pitchFamily="34" charset="0"/>
              </a:rPr>
              <a:t>relativistic</a:t>
            </a:r>
            <a:r>
              <a:rPr lang="pl-PL" dirty="0">
                <a:cs typeface="Arial" panose="020B0604020202020204" pitchFamily="34" charset="0"/>
              </a:rPr>
              <a:t> Doppler </a:t>
            </a:r>
            <a:r>
              <a:rPr lang="pl-PL" dirty="0" err="1">
                <a:cs typeface="Arial" panose="020B0604020202020204" pitchFamily="34" charset="0"/>
              </a:rPr>
              <a:t>effect</a:t>
            </a:r>
            <a:r>
              <a:rPr lang="en-US" dirty="0">
                <a:cs typeface="Arial" panose="020B0604020202020204" pitchFamily="34" charset="0"/>
              </a:rPr>
              <a:t> in the laboratory system</a:t>
            </a:r>
            <a:endParaRPr lang="pl-PL" dirty="0">
              <a:cs typeface="Arial" panose="020B0604020202020204" pitchFamily="34" charset="0"/>
            </a:endParaRPr>
          </a:p>
          <a:p>
            <a:pPr marL="0" indent="0">
              <a:buNone/>
            </a:pPr>
            <a:endParaRPr lang="pl-PL" dirty="0"/>
          </a:p>
        </p:txBody>
      </p:sp>
      <p:pic>
        <p:nvPicPr>
          <p:cNvPr id="5" name="Obraz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6772" y="2506338"/>
            <a:ext cx="2366495" cy="701874"/>
          </a:xfrm>
          <a:prstGeom prst="rect">
            <a:avLst/>
          </a:prstGeom>
        </p:spPr>
      </p:pic>
      <p:graphicFrame>
        <p:nvGraphicFramePr>
          <p:cNvPr id="6" name="Object 12"/>
          <p:cNvGraphicFramePr>
            <a:graphicFrameLocks noChangeAspect="1"/>
          </p:cNvGraphicFramePr>
          <p:nvPr>
            <p:extLst/>
          </p:nvPr>
        </p:nvGraphicFramePr>
        <p:xfrm>
          <a:off x="1132651" y="1684212"/>
          <a:ext cx="5307945" cy="3584130"/>
        </p:xfrm>
        <a:graphic>
          <a:graphicData uri="http://schemas.openxmlformats.org/presentationml/2006/ole">
            <mc:AlternateContent xmlns:mc="http://schemas.openxmlformats.org/markup-compatibility/2006">
              <mc:Choice xmlns:v="urn:schemas-microsoft-com:vml" Requires="v">
                <p:oleObj spid="_x0000_s40060" name="SPW 7.0 Graph" r:id="rId5" imgW="5751360" imgH="3866040" progId="SigmaPlotGraphicObject.5">
                  <p:embed/>
                </p:oleObj>
              </mc:Choice>
              <mc:Fallback>
                <p:oleObj name="SPW 7.0 Graph" r:id="rId5" imgW="5751360" imgH="3866040" progId="SigmaPlotGraphicObject.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51" y="1684212"/>
                        <a:ext cx="5307945" cy="3584130"/>
                      </a:xfrm>
                      <a:prstGeom prst="rect">
                        <a:avLst/>
                      </a:prstGeom>
                      <a:noFill/>
                      <a:ln w="19050">
                        <a:solidFill>
                          <a:srgbClr val="000000"/>
                        </a:solidFill>
                      </a:ln>
                    </p:spPr>
                  </p:pic>
                </p:oleObj>
              </mc:Fallback>
            </mc:AlternateContent>
          </a:graphicData>
        </a:graphic>
      </p:graphicFrame>
      <p:sp>
        <p:nvSpPr>
          <p:cNvPr id="9" name="Prostokąt 8"/>
          <p:cNvSpPr/>
          <p:nvPr/>
        </p:nvSpPr>
        <p:spPr>
          <a:xfrm>
            <a:off x="6678386" y="1600200"/>
            <a:ext cx="4407196" cy="3785652"/>
          </a:xfrm>
          <a:prstGeom prst="rect">
            <a:avLst/>
          </a:prstGeom>
        </p:spPr>
        <p:txBody>
          <a:bodyPr wrap="square">
            <a:spAutoFit/>
          </a:bodyPr>
          <a:lstStyle/>
          <a:p>
            <a:pPr algn="ctr"/>
            <a:r>
              <a:rPr lang="pl-PL" altLang="pl-PL" sz="2000" b="1" dirty="0">
                <a:cs typeface="Arial" panose="020B0604020202020204" pitchFamily="34" charset="0"/>
              </a:rPr>
              <a:t>S </a:t>
            </a:r>
            <a:r>
              <a:rPr lang="pl-PL" altLang="pl-PL" sz="2000" b="1" dirty="0" err="1">
                <a:cs typeface="Arial" panose="020B0604020202020204" pitchFamily="34" charset="0"/>
              </a:rPr>
              <a:t>parameter</a:t>
            </a:r>
            <a:r>
              <a:rPr lang="pl-PL" altLang="pl-PL" sz="2000" b="1" dirty="0">
                <a:cs typeface="Arial" panose="020B0604020202020204" pitchFamily="34" charset="0"/>
              </a:rPr>
              <a:t> </a:t>
            </a:r>
          </a:p>
          <a:p>
            <a:pPr marL="342900" indent="-342900">
              <a:buFont typeface="Arial" panose="020B0604020202020204" pitchFamily="34" charset="0"/>
              <a:buChar char="•"/>
            </a:pPr>
            <a:r>
              <a:rPr lang="pl-PL" altLang="pl-PL" sz="2000" dirty="0">
                <a:cs typeface="Arial" panose="020B0604020202020204" pitchFamily="34" charset="0"/>
              </a:rPr>
              <a:t>ratio of </a:t>
            </a:r>
            <a:r>
              <a:rPr lang="pl-PL" altLang="pl-PL" sz="2000" dirty="0" err="1">
                <a:cs typeface="Arial" panose="020B0604020202020204" pitchFamily="34" charset="0"/>
              </a:rPr>
              <a:t>area</a:t>
            </a:r>
            <a:r>
              <a:rPr lang="pl-PL" altLang="pl-PL" sz="2000" dirty="0">
                <a:cs typeface="Arial" panose="020B0604020202020204" pitchFamily="34" charset="0"/>
              </a:rPr>
              <a:t> </a:t>
            </a:r>
            <a:r>
              <a:rPr lang="pl-PL" altLang="pl-PL" sz="2000" dirty="0" err="1">
                <a:cs typeface="Arial" panose="020B0604020202020204" pitchFamily="34" charset="0"/>
              </a:rPr>
              <a:t>under</a:t>
            </a:r>
            <a:r>
              <a:rPr lang="pl-PL" altLang="pl-PL" sz="2000" dirty="0">
                <a:cs typeface="Arial" panose="020B0604020202020204" pitchFamily="34" charset="0"/>
              </a:rPr>
              <a:t> the central part </a:t>
            </a:r>
            <a:r>
              <a:rPr lang="pl-PL" altLang="pl-PL" sz="2000" dirty="0" smtClean="0">
                <a:cs typeface="Arial" panose="020B0604020202020204" pitchFamily="34" charset="0"/>
              </a:rPr>
              <a:t>of</a:t>
            </a:r>
            <a:r>
              <a:rPr lang="en-GB" altLang="pl-PL" sz="2000" dirty="0" smtClean="0">
                <a:cs typeface="Arial" panose="020B0604020202020204" pitchFamily="34" charset="0"/>
              </a:rPr>
              <a:t> </a:t>
            </a:r>
            <a:r>
              <a:rPr lang="pl-PL" altLang="pl-PL" sz="2000" dirty="0" smtClean="0">
                <a:cs typeface="Arial" panose="020B0604020202020204" pitchFamily="34" charset="0"/>
              </a:rPr>
              <a:t>511 </a:t>
            </a:r>
            <a:r>
              <a:rPr lang="pl-PL" altLang="pl-PL" sz="2000" dirty="0" err="1">
                <a:cs typeface="Arial" panose="020B0604020202020204" pitchFamily="34" charset="0"/>
              </a:rPr>
              <a:t>keV</a:t>
            </a:r>
            <a:r>
              <a:rPr lang="pl-PL" altLang="pl-PL" sz="2000" dirty="0">
                <a:cs typeface="Arial" panose="020B0604020202020204" pitchFamily="34" charset="0"/>
              </a:rPr>
              <a:t> </a:t>
            </a:r>
            <a:r>
              <a:rPr lang="pl-PL" altLang="pl-PL" sz="2000" dirty="0" err="1">
                <a:cs typeface="Arial" panose="020B0604020202020204" pitchFamily="34" charset="0"/>
              </a:rPr>
              <a:t>line</a:t>
            </a:r>
            <a:r>
              <a:rPr lang="pl-PL" altLang="pl-PL" sz="2000" dirty="0">
                <a:cs typeface="Arial" panose="020B0604020202020204" pitchFamily="34" charset="0"/>
              </a:rPr>
              <a:t> to </a:t>
            </a:r>
            <a:r>
              <a:rPr lang="pl-PL" altLang="pl-PL" sz="2000" dirty="0" err="1">
                <a:cs typeface="Arial" panose="020B0604020202020204" pitchFamily="34" charset="0"/>
              </a:rPr>
              <a:t>whole</a:t>
            </a:r>
            <a:r>
              <a:rPr lang="pl-PL" altLang="pl-PL" sz="2000" dirty="0">
                <a:cs typeface="Arial" panose="020B0604020202020204" pitchFamily="34" charset="0"/>
              </a:rPr>
              <a:t> </a:t>
            </a:r>
            <a:r>
              <a:rPr lang="pl-PL" altLang="pl-PL" sz="2000" dirty="0" err="1">
                <a:cs typeface="Arial" panose="020B0604020202020204" pitchFamily="34" charset="0"/>
              </a:rPr>
              <a:t>area</a:t>
            </a:r>
            <a:r>
              <a:rPr lang="pl-PL" altLang="pl-PL" sz="2000" dirty="0">
                <a:cs typeface="Arial" panose="020B0604020202020204" pitchFamily="34" charset="0"/>
              </a:rPr>
              <a:t> </a:t>
            </a:r>
            <a:r>
              <a:rPr lang="pl-PL" altLang="pl-PL" sz="2000" dirty="0" err="1">
                <a:cs typeface="Arial" panose="020B0604020202020204" pitchFamily="34" charset="0"/>
              </a:rPr>
              <a:t>below</a:t>
            </a:r>
            <a:r>
              <a:rPr lang="pl-PL" altLang="pl-PL" sz="2000" dirty="0">
                <a:cs typeface="Arial" panose="020B0604020202020204" pitchFamily="34" charset="0"/>
              </a:rPr>
              <a:t> </a:t>
            </a:r>
            <a:r>
              <a:rPr lang="pl-PL" altLang="pl-PL" sz="2000" dirty="0" err="1">
                <a:cs typeface="Arial" panose="020B0604020202020204" pitchFamily="34" charset="0"/>
              </a:rPr>
              <a:t>this</a:t>
            </a:r>
            <a:r>
              <a:rPr lang="pl-PL" altLang="pl-PL" sz="2000" dirty="0">
                <a:cs typeface="Arial" panose="020B0604020202020204" pitchFamily="34" charset="0"/>
              </a:rPr>
              <a:t> </a:t>
            </a:r>
            <a:r>
              <a:rPr lang="pl-PL" altLang="pl-PL" sz="2000" dirty="0" err="1">
                <a:cs typeface="Arial" panose="020B0604020202020204" pitchFamily="34" charset="0"/>
              </a:rPr>
              <a:t>line</a:t>
            </a:r>
            <a:endParaRPr lang="pl-PL" altLang="pl-PL" sz="2000" dirty="0">
              <a:cs typeface="Arial" panose="020B0604020202020204" pitchFamily="34" charset="0"/>
            </a:endParaRPr>
          </a:p>
          <a:p>
            <a:endParaRPr lang="pl-PL" altLang="pl-PL" sz="2000" dirty="0">
              <a:cs typeface="Arial" panose="020B0604020202020204" pitchFamily="34" charset="0"/>
            </a:endParaRPr>
          </a:p>
          <a:p>
            <a:endParaRPr lang="en-GB" altLang="pl-PL" sz="2000" dirty="0" smtClean="0">
              <a:cs typeface="Arial" panose="020B0604020202020204" pitchFamily="34" charset="0"/>
            </a:endParaRPr>
          </a:p>
          <a:p>
            <a:endParaRPr lang="pl-PL" altLang="pl-PL" sz="2000" dirty="0">
              <a:cs typeface="Arial" panose="020B0604020202020204" pitchFamily="34" charset="0"/>
            </a:endParaRPr>
          </a:p>
          <a:p>
            <a:pPr marL="342900" indent="-342900">
              <a:buFont typeface="Arial" panose="020B0604020202020204" pitchFamily="34" charset="0"/>
              <a:buChar char="•"/>
            </a:pPr>
            <a:r>
              <a:rPr lang="pl-PL" altLang="pl-PL" sz="2000" dirty="0" err="1">
                <a:cs typeface="Arial" panose="020B0604020202020204" pitchFamily="34" charset="0"/>
              </a:rPr>
              <a:t>defines</a:t>
            </a:r>
            <a:r>
              <a:rPr lang="pl-PL" altLang="pl-PL" sz="2000" dirty="0">
                <a:cs typeface="Arial" panose="020B0604020202020204" pitchFamily="34" charset="0"/>
              </a:rPr>
              <a:t> the </a:t>
            </a:r>
            <a:r>
              <a:rPr lang="pl-PL" altLang="pl-PL" sz="2000" dirty="0" err="1">
                <a:cs typeface="Arial" panose="020B0604020202020204" pitchFamily="34" charset="0"/>
              </a:rPr>
              <a:t>participation</a:t>
            </a:r>
            <a:r>
              <a:rPr lang="pl-PL" altLang="pl-PL" sz="2000" dirty="0">
                <a:cs typeface="Arial" panose="020B0604020202020204" pitchFamily="34" charset="0"/>
              </a:rPr>
              <a:t> of </a:t>
            </a:r>
            <a:r>
              <a:rPr lang="pl-PL" altLang="pl-PL" sz="2000" dirty="0" err="1">
                <a:cs typeface="Arial" panose="020B0604020202020204" pitchFamily="34" charset="0"/>
              </a:rPr>
              <a:t>e</a:t>
            </a:r>
            <a:r>
              <a:rPr lang="pl-PL" altLang="pl-PL" sz="2000" baseline="30000" dirty="0" err="1">
                <a:cs typeface="Arial" panose="020B0604020202020204" pitchFamily="34" charset="0"/>
              </a:rPr>
              <a:t>+</a:t>
            </a:r>
            <a:r>
              <a:rPr lang="pl-PL" altLang="pl-PL" sz="2000" dirty="0" err="1">
                <a:cs typeface="Arial" panose="020B0604020202020204" pitchFamily="34" charset="0"/>
              </a:rPr>
              <a:t>e</a:t>
            </a:r>
            <a:r>
              <a:rPr lang="pl-PL" altLang="pl-PL" sz="2000" baseline="30000" dirty="0">
                <a:cs typeface="Arial" panose="020B0604020202020204" pitchFamily="34" charset="0"/>
              </a:rPr>
              <a:t>-</a:t>
            </a:r>
            <a:r>
              <a:rPr lang="pl-PL" altLang="pl-PL" sz="2000" dirty="0">
                <a:cs typeface="Arial" panose="020B0604020202020204" pitchFamily="34" charset="0"/>
              </a:rPr>
              <a:t>  </a:t>
            </a:r>
            <a:r>
              <a:rPr lang="pl-PL" altLang="pl-PL" sz="2000" dirty="0" err="1">
                <a:cs typeface="Arial" panose="020B0604020202020204" pitchFamily="34" charset="0"/>
              </a:rPr>
              <a:t>pairs</a:t>
            </a:r>
            <a:r>
              <a:rPr lang="pl-PL" altLang="pl-PL" sz="2000" dirty="0">
                <a:cs typeface="Arial" panose="020B0604020202020204" pitchFamily="34" charset="0"/>
              </a:rPr>
              <a:t> with </a:t>
            </a:r>
            <a:r>
              <a:rPr lang="pl-PL" altLang="pl-PL" sz="2000" dirty="0" err="1">
                <a:cs typeface="Arial" panose="020B0604020202020204" pitchFamily="34" charset="0"/>
              </a:rPr>
              <a:t>low</a:t>
            </a:r>
            <a:r>
              <a:rPr lang="pl-PL" altLang="pl-PL" sz="2000" dirty="0">
                <a:cs typeface="Arial" panose="020B0604020202020204" pitchFamily="34" charset="0"/>
              </a:rPr>
              <a:t> </a:t>
            </a:r>
            <a:r>
              <a:rPr lang="pl-PL" altLang="pl-PL" sz="2000" dirty="0" err="1">
                <a:cs typeface="Arial" panose="020B0604020202020204" pitchFamily="34" charset="0"/>
              </a:rPr>
              <a:t>momentum</a:t>
            </a:r>
            <a:endParaRPr lang="pl-PL" altLang="pl-PL" sz="2000" dirty="0">
              <a:cs typeface="Arial" panose="020B0604020202020204" pitchFamily="34" charset="0"/>
            </a:endParaRPr>
          </a:p>
          <a:p>
            <a:pPr marL="342900" indent="-342900">
              <a:buFont typeface="Arial" panose="020B0604020202020204" pitchFamily="34" charset="0"/>
              <a:buChar char="•"/>
            </a:pPr>
            <a:r>
              <a:rPr lang="pl-PL" altLang="pl-PL" sz="2000" dirty="0" err="1">
                <a:cs typeface="Arial" panose="020B0604020202020204" pitchFamily="34" charset="0"/>
              </a:rPr>
              <a:t>higher</a:t>
            </a:r>
            <a:r>
              <a:rPr lang="pl-PL" altLang="pl-PL" sz="2000" dirty="0">
                <a:cs typeface="Arial" panose="020B0604020202020204" pitchFamily="34" charset="0"/>
              </a:rPr>
              <a:t> </a:t>
            </a:r>
            <a:r>
              <a:rPr lang="pl-PL" altLang="pl-PL" sz="2000" dirty="0" err="1">
                <a:cs typeface="Arial" panose="020B0604020202020204" pitchFamily="34" charset="0"/>
              </a:rPr>
              <a:t>value</a:t>
            </a:r>
            <a:r>
              <a:rPr lang="pl-PL" altLang="pl-PL" sz="2000" dirty="0">
                <a:cs typeface="Arial" panose="020B0604020202020204" pitchFamily="34" charset="0"/>
              </a:rPr>
              <a:t> </a:t>
            </a:r>
            <a:r>
              <a:rPr lang="pl-PL" altLang="pl-PL" sz="2000" dirty="0" err="1">
                <a:cs typeface="Arial" panose="020B0604020202020204" pitchFamily="34" charset="0"/>
              </a:rPr>
              <a:t>means</a:t>
            </a:r>
            <a:r>
              <a:rPr lang="pl-PL" altLang="pl-PL" sz="2000" dirty="0">
                <a:cs typeface="Arial" panose="020B0604020202020204" pitchFamily="34" charset="0"/>
              </a:rPr>
              <a:t> </a:t>
            </a:r>
            <a:r>
              <a:rPr lang="pl-PL" altLang="pl-PL" sz="2000" dirty="0" err="1">
                <a:cs typeface="Arial" panose="020B0604020202020204" pitchFamily="34" charset="0"/>
              </a:rPr>
              <a:t>bigger</a:t>
            </a:r>
            <a:r>
              <a:rPr lang="pl-PL" altLang="pl-PL" sz="2000" dirty="0">
                <a:cs typeface="Arial" panose="020B0604020202020204" pitchFamily="34" charset="0"/>
              </a:rPr>
              <a:t> </a:t>
            </a:r>
            <a:r>
              <a:rPr lang="pl-PL" altLang="pl-PL" sz="2000" dirty="0" err="1">
                <a:cs typeface="Arial" panose="020B0604020202020204" pitchFamily="34" charset="0"/>
              </a:rPr>
              <a:t>concentration</a:t>
            </a:r>
            <a:r>
              <a:rPr lang="pl-PL" altLang="pl-PL" sz="2000" dirty="0">
                <a:cs typeface="Arial" panose="020B0604020202020204" pitchFamily="34" charset="0"/>
              </a:rPr>
              <a:t> of </a:t>
            </a:r>
            <a:r>
              <a:rPr lang="pl-PL" altLang="pl-PL" sz="2000" dirty="0" err="1">
                <a:cs typeface="Arial" panose="020B0604020202020204" pitchFamily="34" charset="0"/>
              </a:rPr>
              <a:t>such</a:t>
            </a:r>
            <a:r>
              <a:rPr lang="pl-PL" altLang="pl-PL" sz="2000" dirty="0">
                <a:cs typeface="Arial" panose="020B0604020202020204" pitchFamily="34" charset="0"/>
              </a:rPr>
              <a:t> </a:t>
            </a:r>
            <a:r>
              <a:rPr lang="pl-PL" altLang="pl-PL" sz="2000" dirty="0" err="1">
                <a:cs typeface="Arial" panose="020B0604020202020204" pitchFamily="34" charset="0"/>
              </a:rPr>
              <a:t>defects</a:t>
            </a:r>
            <a:r>
              <a:rPr lang="pl-PL" altLang="pl-PL" sz="2000" dirty="0">
                <a:cs typeface="Arial" panose="020B0604020202020204" pitchFamily="34" charset="0"/>
              </a:rPr>
              <a:t> as </a:t>
            </a:r>
            <a:r>
              <a:rPr lang="pl-PL" altLang="pl-PL" sz="2000" dirty="0" err="1">
                <a:cs typeface="Arial" panose="020B0604020202020204" pitchFamily="34" charset="0"/>
              </a:rPr>
              <a:t>vacancies</a:t>
            </a:r>
            <a:endParaRPr lang="pl-PL" altLang="pl-PL" sz="2000" dirty="0">
              <a:cs typeface="Arial" panose="020B0604020202020204" pitchFamily="34" charset="0"/>
            </a:endParaRPr>
          </a:p>
        </p:txBody>
      </p:sp>
      <p:graphicFrame>
        <p:nvGraphicFramePr>
          <p:cNvPr id="11" name="Object 11"/>
          <p:cNvGraphicFramePr>
            <a:graphicFrameLocks noChangeAspect="1"/>
          </p:cNvGraphicFramePr>
          <p:nvPr>
            <p:extLst/>
          </p:nvPr>
        </p:nvGraphicFramePr>
        <p:xfrm>
          <a:off x="8407487" y="2895567"/>
          <a:ext cx="948994" cy="712178"/>
        </p:xfrm>
        <a:graphic>
          <a:graphicData uri="http://schemas.openxmlformats.org/presentationml/2006/ole">
            <mc:AlternateContent xmlns:mc="http://schemas.openxmlformats.org/markup-compatibility/2006">
              <mc:Choice xmlns:v="urn:schemas-microsoft-com:vml" Requires="v">
                <p:oleObj spid="_x0000_s40061" name="Equation" r:id="rId7" imgW="457200" imgH="342720" progId="Equation.DSMT4">
                  <p:embed/>
                </p:oleObj>
              </mc:Choice>
              <mc:Fallback>
                <p:oleObj name="Equation" r:id="rId7" imgW="457200" imgH="34272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07487" y="2895567"/>
                        <a:ext cx="948994" cy="71217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31668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GB" dirty="0"/>
              <a:t>Positron Annihilation Spectroscopy</a:t>
            </a:r>
            <a:endParaRPr lang="pl-PL" dirty="0"/>
          </a:p>
        </p:txBody>
      </p:sp>
      <p:sp>
        <p:nvSpPr>
          <p:cNvPr id="3" name="Symbol zastępczy zawartości 2"/>
          <p:cNvSpPr>
            <a:spLocks noGrp="1"/>
          </p:cNvSpPr>
          <p:nvPr>
            <p:ph idx="1"/>
          </p:nvPr>
        </p:nvSpPr>
        <p:spPr>
          <a:xfrm>
            <a:off x="1104900" y="1600200"/>
            <a:ext cx="5374277" cy="4572000"/>
          </a:xfrm>
        </p:spPr>
        <p:txBody>
          <a:bodyPr/>
          <a:lstStyle/>
          <a:p>
            <a:pPr marL="0" indent="0">
              <a:buNone/>
            </a:pPr>
            <a:r>
              <a:rPr lang="pl-PL" dirty="0">
                <a:cs typeface="Arial" panose="020B0604020202020204" pitchFamily="34" charset="0"/>
              </a:rPr>
              <a:t>T</a:t>
            </a:r>
            <a:r>
              <a:rPr lang="en-US" dirty="0">
                <a:cs typeface="Arial" panose="020B0604020202020204" pitchFamily="34" charset="0"/>
              </a:rPr>
              <a:t>he change of photon</a:t>
            </a:r>
            <a:r>
              <a:rPr lang="pl-PL" dirty="0">
                <a:cs typeface="Arial" panose="020B0604020202020204" pitchFamily="34" charset="0"/>
              </a:rPr>
              <a:t> e</a:t>
            </a:r>
            <a:r>
              <a:rPr lang="en-US" dirty="0" err="1">
                <a:cs typeface="Arial" panose="020B0604020202020204" pitchFamily="34" charset="0"/>
              </a:rPr>
              <a:t>nergy</a:t>
            </a:r>
            <a:r>
              <a:rPr lang="pl-PL" dirty="0">
                <a:cs typeface="Arial" panose="020B0604020202020204" pitchFamily="34" charset="0"/>
              </a:rPr>
              <a:t> by </a:t>
            </a:r>
            <a:r>
              <a:rPr lang="pl-PL" dirty="0" err="1">
                <a:cs typeface="Arial" panose="020B0604020202020204" pitchFamily="34" charset="0"/>
              </a:rPr>
              <a:t>relativistic</a:t>
            </a:r>
            <a:r>
              <a:rPr lang="pl-PL" dirty="0">
                <a:cs typeface="Arial" panose="020B0604020202020204" pitchFamily="34" charset="0"/>
              </a:rPr>
              <a:t> Doppler </a:t>
            </a:r>
            <a:r>
              <a:rPr lang="pl-PL" dirty="0" err="1">
                <a:cs typeface="Arial" panose="020B0604020202020204" pitchFamily="34" charset="0"/>
              </a:rPr>
              <a:t>effect</a:t>
            </a:r>
            <a:r>
              <a:rPr lang="en-US" dirty="0">
                <a:cs typeface="Arial" panose="020B0604020202020204" pitchFamily="34" charset="0"/>
              </a:rPr>
              <a:t> in the laboratory system</a:t>
            </a:r>
            <a:endParaRPr lang="pl-PL" dirty="0">
              <a:cs typeface="Arial" panose="020B0604020202020204" pitchFamily="34" charset="0"/>
            </a:endParaRPr>
          </a:p>
          <a:p>
            <a:pPr marL="0" indent="0">
              <a:buNone/>
            </a:pPr>
            <a:endParaRPr lang="pl-PL" dirty="0"/>
          </a:p>
        </p:txBody>
      </p:sp>
      <p:pic>
        <p:nvPicPr>
          <p:cNvPr id="5" name="Obraz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6772" y="2506338"/>
            <a:ext cx="2366495" cy="701874"/>
          </a:xfrm>
          <a:prstGeom prst="rect">
            <a:avLst/>
          </a:prstGeom>
        </p:spPr>
      </p:pic>
      <p:graphicFrame>
        <p:nvGraphicFramePr>
          <p:cNvPr id="6" name="Object 12"/>
          <p:cNvGraphicFramePr>
            <a:graphicFrameLocks noChangeAspect="1"/>
          </p:cNvGraphicFramePr>
          <p:nvPr>
            <p:extLst/>
          </p:nvPr>
        </p:nvGraphicFramePr>
        <p:xfrm>
          <a:off x="1132651" y="1684212"/>
          <a:ext cx="5307945" cy="3584130"/>
        </p:xfrm>
        <a:graphic>
          <a:graphicData uri="http://schemas.openxmlformats.org/presentationml/2006/ole">
            <mc:AlternateContent xmlns:mc="http://schemas.openxmlformats.org/markup-compatibility/2006">
              <mc:Choice xmlns:v="urn:schemas-microsoft-com:vml" Requires="v">
                <p:oleObj spid="_x0000_s41084" name="SPW 7.0 Graph" r:id="rId5" imgW="5751360" imgH="3866040" progId="SigmaPlotGraphicObject.5">
                  <p:embed/>
                </p:oleObj>
              </mc:Choice>
              <mc:Fallback>
                <p:oleObj name="SPW 7.0 Graph" r:id="rId5" imgW="5751360" imgH="3866040" progId="SigmaPlotGraphicObject.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51" y="1684212"/>
                        <a:ext cx="5307945" cy="3584130"/>
                      </a:xfrm>
                      <a:prstGeom prst="rect">
                        <a:avLst/>
                      </a:prstGeom>
                      <a:noFill/>
                      <a:ln w="19050">
                        <a:solidFill>
                          <a:srgbClr val="000000"/>
                        </a:solidFill>
                      </a:ln>
                    </p:spPr>
                  </p:pic>
                </p:oleObj>
              </mc:Fallback>
            </mc:AlternateContent>
          </a:graphicData>
        </a:graphic>
      </p:graphicFrame>
      <p:sp>
        <p:nvSpPr>
          <p:cNvPr id="8" name="Prostokąt 7"/>
          <p:cNvSpPr/>
          <p:nvPr/>
        </p:nvSpPr>
        <p:spPr>
          <a:xfrm>
            <a:off x="6678386" y="1600200"/>
            <a:ext cx="4407196" cy="3785652"/>
          </a:xfrm>
          <a:prstGeom prst="rect">
            <a:avLst/>
          </a:prstGeom>
        </p:spPr>
        <p:txBody>
          <a:bodyPr wrap="square">
            <a:spAutoFit/>
          </a:bodyPr>
          <a:lstStyle/>
          <a:p>
            <a:pPr algn="ctr"/>
            <a:r>
              <a:rPr lang="en-GB" altLang="pl-PL" sz="2000" b="1" dirty="0" smtClean="0">
                <a:cs typeface="Arial" panose="020B0604020202020204" pitchFamily="34" charset="0"/>
              </a:rPr>
              <a:t>W</a:t>
            </a:r>
            <a:r>
              <a:rPr lang="pl-PL" altLang="pl-PL" sz="2000" b="1" dirty="0" smtClean="0">
                <a:cs typeface="Arial" panose="020B0604020202020204" pitchFamily="34" charset="0"/>
              </a:rPr>
              <a:t> </a:t>
            </a:r>
            <a:r>
              <a:rPr lang="pl-PL" altLang="pl-PL" sz="2000" b="1" dirty="0" err="1">
                <a:cs typeface="Arial" panose="020B0604020202020204" pitchFamily="34" charset="0"/>
              </a:rPr>
              <a:t>parameter</a:t>
            </a:r>
            <a:r>
              <a:rPr lang="pl-PL" altLang="pl-PL" sz="2000" b="1" dirty="0">
                <a:cs typeface="Arial" panose="020B0604020202020204" pitchFamily="34" charset="0"/>
              </a:rPr>
              <a:t> </a:t>
            </a:r>
          </a:p>
          <a:p>
            <a:pPr marL="342900" indent="-342900">
              <a:buFont typeface="Arial" panose="020B0604020202020204" pitchFamily="34" charset="0"/>
              <a:buChar char="•"/>
            </a:pPr>
            <a:r>
              <a:rPr lang="pl-PL" altLang="pl-PL" sz="2000" dirty="0">
                <a:cs typeface="Arial" panose="020B0604020202020204" pitchFamily="34" charset="0"/>
              </a:rPr>
              <a:t>ratio of </a:t>
            </a:r>
            <a:r>
              <a:rPr lang="pl-PL" altLang="pl-PL" sz="2000" dirty="0" err="1">
                <a:cs typeface="Arial" panose="020B0604020202020204" pitchFamily="34" charset="0"/>
              </a:rPr>
              <a:t>area</a:t>
            </a:r>
            <a:r>
              <a:rPr lang="pl-PL" altLang="pl-PL" sz="2000" dirty="0">
                <a:cs typeface="Arial" panose="020B0604020202020204" pitchFamily="34" charset="0"/>
              </a:rPr>
              <a:t> </a:t>
            </a:r>
            <a:r>
              <a:rPr lang="pl-PL" altLang="pl-PL" sz="2000" dirty="0" err="1">
                <a:cs typeface="Arial" panose="020B0604020202020204" pitchFamily="34" charset="0"/>
              </a:rPr>
              <a:t>under</a:t>
            </a:r>
            <a:r>
              <a:rPr lang="pl-PL" altLang="pl-PL" sz="2000" dirty="0">
                <a:cs typeface="Arial" panose="020B0604020202020204" pitchFamily="34" charset="0"/>
              </a:rPr>
              <a:t> the </a:t>
            </a:r>
            <a:r>
              <a:rPr lang="en-GB" altLang="pl-PL" sz="2000" dirty="0" smtClean="0">
                <a:cs typeface="Arial" panose="020B0604020202020204" pitchFamily="34" charset="0"/>
              </a:rPr>
              <a:t>wing</a:t>
            </a:r>
            <a:r>
              <a:rPr lang="pl-PL" altLang="pl-PL" sz="2000" dirty="0" smtClean="0">
                <a:cs typeface="Arial" panose="020B0604020202020204" pitchFamily="34" charset="0"/>
              </a:rPr>
              <a:t> </a:t>
            </a:r>
            <a:r>
              <a:rPr lang="pl-PL" altLang="pl-PL" sz="2000" dirty="0">
                <a:cs typeface="Arial" panose="020B0604020202020204" pitchFamily="34" charset="0"/>
              </a:rPr>
              <a:t>part </a:t>
            </a:r>
            <a:r>
              <a:rPr lang="pl-PL" altLang="pl-PL" sz="2000" dirty="0" smtClean="0">
                <a:cs typeface="Arial" panose="020B0604020202020204" pitchFamily="34" charset="0"/>
              </a:rPr>
              <a:t>of</a:t>
            </a:r>
            <a:r>
              <a:rPr lang="en-GB" altLang="pl-PL" sz="2000" dirty="0" smtClean="0">
                <a:cs typeface="Arial" panose="020B0604020202020204" pitchFamily="34" charset="0"/>
              </a:rPr>
              <a:t> </a:t>
            </a:r>
            <a:r>
              <a:rPr lang="pl-PL" altLang="pl-PL" sz="2000" dirty="0" smtClean="0">
                <a:cs typeface="Arial" panose="020B0604020202020204" pitchFamily="34" charset="0"/>
              </a:rPr>
              <a:t>511 </a:t>
            </a:r>
            <a:r>
              <a:rPr lang="pl-PL" altLang="pl-PL" sz="2000" dirty="0" err="1">
                <a:cs typeface="Arial" panose="020B0604020202020204" pitchFamily="34" charset="0"/>
              </a:rPr>
              <a:t>keV</a:t>
            </a:r>
            <a:r>
              <a:rPr lang="pl-PL" altLang="pl-PL" sz="2000" dirty="0">
                <a:cs typeface="Arial" panose="020B0604020202020204" pitchFamily="34" charset="0"/>
              </a:rPr>
              <a:t> </a:t>
            </a:r>
            <a:r>
              <a:rPr lang="pl-PL" altLang="pl-PL" sz="2000" dirty="0" err="1">
                <a:cs typeface="Arial" panose="020B0604020202020204" pitchFamily="34" charset="0"/>
              </a:rPr>
              <a:t>line</a:t>
            </a:r>
            <a:r>
              <a:rPr lang="pl-PL" altLang="pl-PL" sz="2000" dirty="0">
                <a:cs typeface="Arial" panose="020B0604020202020204" pitchFamily="34" charset="0"/>
              </a:rPr>
              <a:t> to </a:t>
            </a:r>
            <a:r>
              <a:rPr lang="pl-PL" altLang="pl-PL" sz="2000" dirty="0" err="1">
                <a:cs typeface="Arial" panose="020B0604020202020204" pitchFamily="34" charset="0"/>
              </a:rPr>
              <a:t>whole</a:t>
            </a:r>
            <a:r>
              <a:rPr lang="pl-PL" altLang="pl-PL" sz="2000" dirty="0">
                <a:cs typeface="Arial" panose="020B0604020202020204" pitchFamily="34" charset="0"/>
              </a:rPr>
              <a:t> </a:t>
            </a:r>
            <a:r>
              <a:rPr lang="pl-PL" altLang="pl-PL" sz="2000" dirty="0" err="1">
                <a:cs typeface="Arial" panose="020B0604020202020204" pitchFamily="34" charset="0"/>
              </a:rPr>
              <a:t>area</a:t>
            </a:r>
            <a:r>
              <a:rPr lang="pl-PL" altLang="pl-PL" sz="2000" dirty="0">
                <a:cs typeface="Arial" panose="020B0604020202020204" pitchFamily="34" charset="0"/>
              </a:rPr>
              <a:t> </a:t>
            </a:r>
            <a:r>
              <a:rPr lang="pl-PL" altLang="pl-PL" sz="2000" dirty="0" err="1">
                <a:cs typeface="Arial" panose="020B0604020202020204" pitchFamily="34" charset="0"/>
              </a:rPr>
              <a:t>below</a:t>
            </a:r>
            <a:r>
              <a:rPr lang="pl-PL" altLang="pl-PL" sz="2000" dirty="0">
                <a:cs typeface="Arial" panose="020B0604020202020204" pitchFamily="34" charset="0"/>
              </a:rPr>
              <a:t> </a:t>
            </a:r>
            <a:r>
              <a:rPr lang="pl-PL" altLang="pl-PL" sz="2000" dirty="0" err="1">
                <a:cs typeface="Arial" panose="020B0604020202020204" pitchFamily="34" charset="0"/>
              </a:rPr>
              <a:t>this</a:t>
            </a:r>
            <a:r>
              <a:rPr lang="pl-PL" altLang="pl-PL" sz="2000" dirty="0">
                <a:cs typeface="Arial" panose="020B0604020202020204" pitchFamily="34" charset="0"/>
              </a:rPr>
              <a:t> </a:t>
            </a:r>
            <a:r>
              <a:rPr lang="pl-PL" altLang="pl-PL" sz="2000" dirty="0" err="1">
                <a:cs typeface="Arial" panose="020B0604020202020204" pitchFamily="34" charset="0"/>
              </a:rPr>
              <a:t>line</a:t>
            </a:r>
            <a:endParaRPr lang="pl-PL" altLang="pl-PL" sz="2000" dirty="0">
              <a:cs typeface="Arial" panose="020B0604020202020204" pitchFamily="34" charset="0"/>
            </a:endParaRPr>
          </a:p>
          <a:p>
            <a:endParaRPr lang="pl-PL" altLang="pl-PL" sz="2000" dirty="0">
              <a:cs typeface="Arial" panose="020B0604020202020204" pitchFamily="34" charset="0"/>
            </a:endParaRPr>
          </a:p>
          <a:p>
            <a:endParaRPr lang="en-GB" altLang="pl-PL" sz="2000" dirty="0" smtClean="0">
              <a:cs typeface="Arial" panose="020B0604020202020204" pitchFamily="34" charset="0"/>
            </a:endParaRPr>
          </a:p>
          <a:p>
            <a:endParaRPr lang="pl-PL" altLang="pl-PL" sz="2000" dirty="0">
              <a:cs typeface="Arial" panose="020B0604020202020204" pitchFamily="34" charset="0"/>
            </a:endParaRPr>
          </a:p>
          <a:p>
            <a:pPr marL="342900" indent="-342900">
              <a:buFont typeface="Arial" panose="020B0604020202020204" pitchFamily="34" charset="0"/>
              <a:buChar char="•"/>
            </a:pPr>
            <a:r>
              <a:rPr lang="pl-PL" altLang="pl-PL" sz="2000" dirty="0" err="1">
                <a:cs typeface="Arial" panose="020B0604020202020204" pitchFamily="34" charset="0"/>
              </a:rPr>
              <a:t>defines</a:t>
            </a:r>
            <a:r>
              <a:rPr lang="pl-PL" altLang="pl-PL" sz="2000" dirty="0">
                <a:cs typeface="Arial" panose="020B0604020202020204" pitchFamily="34" charset="0"/>
              </a:rPr>
              <a:t> the </a:t>
            </a:r>
            <a:r>
              <a:rPr lang="pl-PL" altLang="pl-PL" sz="2000" dirty="0" err="1">
                <a:cs typeface="Arial" panose="020B0604020202020204" pitchFamily="34" charset="0"/>
              </a:rPr>
              <a:t>participation</a:t>
            </a:r>
            <a:r>
              <a:rPr lang="pl-PL" altLang="pl-PL" sz="2000" dirty="0">
                <a:cs typeface="Arial" panose="020B0604020202020204" pitchFamily="34" charset="0"/>
              </a:rPr>
              <a:t> of </a:t>
            </a:r>
            <a:r>
              <a:rPr lang="pl-PL" altLang="pl-PL" sz="2000" dirty="0" err="1">
                <a:cs typeface="Arial" panose="020B0604020202020204" pitchFamily="34" charset="0"/>
              </a:rPr>
              <a:t>e</a:t>
            </a:r>
            <a:r>
              <a:rPr lang="pl-PL" altLang="pl-PL" sz="2000" baseline="30000" dirty="0" err="1">
                <a:cs typeface="Arial" panose="020B0604020202020204" pitchFamily="34" charset="0"/>
              </a:rPr>
              <a:t>+</a:t>
            </a:r>
            <a:r>
              <a:rPr lang="pl-PL" altLang="pl-PL" sz="2000" dirty="0" err="1">
                <a:cs typeface="Arial" panose="020B0604020202020204" pitchFamily="34" charset="0"/>
              </a:rPr>
              <a:t>e</a:t>
            </a:r>
            <a:r>
              <a:rPr lang="pl-PL" altLang="pl-PL" sz="2000" baseline="30000" dirty="0">
                <a:cs typeface="Arial" panose="020B0604020202020204" pitchFamily="34" charset="0"/>
              </a:rPr>
              <a:t>-</a:t>
            </a:r>
            <a:r>
              <a:rPr lang="pl-PL" altLang="pl-PL" sz="2000" dirty="0">
                <a:cs typeface="Arial" panose="020B0604020202020204" pitchFamily="34" charset="0"/>
              </a:rPr>
              <a:t>  </a:t>
            </a:r>
            <a:r>
              <a:rPr lang="pl-PL" altLang="pl-PL" sz="2000" dirty="0" err="1">
                <a:cs typeface="Arial" panose="020B0604020202020204" pitchFamily="34" charset="0"/>
              </a:rPr>
              <a:t>pairs</a:t>
            </a:r>
            <a:r>
              <a:rPr lang="pl-PL" altLang="pl-PL" sz="2000" dirty="0">
                <a:cs typeface="Arial" panose="020B0604020202020204" pitchFamily="34" charset="0"/>
              </a:rPr>
              <a:t> with </a:t>
            </a:r>
            <a:r>
              <a:rPr lang="en-GB" altLang="pl-PL" sz="2000" dirty="0" smtClean="0">
                <a:cs typeface="Arial" panose="020B0604020202020204" pitchFamily="34" charset="0"/>
              </a:rPr>
              <a:t>high</a:t>
            </a:r>
            <a:r>
              <a:rPr lang="pl-PL" altLang="pl-PL" sz="2000" dirty="0" smtClean="0">
                <a:cs typeface="Arial" panose="020B0604020202020204" pitchFamily="34" charset="0"/>
              </a:rPr>
              <a:t> </a:t>
            </a:r>
            <a:r>
              <a:rPr lang="pl-PL" altLang="pl-PL" sz="2000" dirty="0" err="1" smtClean="0">
                <a:cs typeface="Arial" panose="020B0604020202020204" pitchFamily="34" charset="0"/>
              </a:rPr>
              <a:t>momentum</a:t>
            </a:r>
            <a:endParaRPr lang="en-GB" altLang="pl-PL" sz="2000" dirty="0" smtClean="0">
              <a:cs typeface="Arial" panose="020B0604020202020204" pitchFamily="34" charset="0"/>
            </a:endParaRPr>
          </a:p>
          <a:p>
            <a:pPr marL="342900" indent="-342900">
              <a:buFont typeface="Arial" panose="020B0604020202020204" pitchFamily="34" charset="0"/>
              <a:buChar char="•"/>
            </a:pPr>
            <a:r>
              <a:rPr lang="pl-PL" altLang="pl-PL" sz="2000" dirty="0" err="1" smtClean="0">
                <a:latin typeface="Calibri" panose="020F0502020204030204" pitchFamily="34" charset="0"/>
                <a:cs typeface="Arial" panose="020B0604020202020204" pitchFamily="34" charset="0"/>
              </a:rPr>
              <a:t>together</a:t>
            </a:r>
            <a:r>
              <a:rPr lang="pl-PL" altLang="pl-PL" sz="2000" dirty="0" smtClean="0">
                <a:latin typeface="Calibri" panose="020F0502020204030204" pitchFamily="34" charset="0"/>
                <a:cs typeface="Arial" panose="020B0604020202020204" pitchFamily="34" charset="0"/>
              </a:rPr>
              <a:t> </a:t>
            </a:r>
            <a:r>
              <a:rPr lang="pl-PL" altLang="pl-PL" sz="2000" dirty="0">
                <a:latin typeface="Calibri" panose="020F0502020204030204" pitchFamily="34" charset="0"/>
                <a:cs typeface="Arial" panose="020B0604020202020204" pitchFamily="34" charset="0"/>
              </a:rPr>
              <a:t>with S </a:t>
            </a:r>
            <a:r>
              <a:rPr lang="pl-PL" altLang="pl-PL" sz="2000" dirty="0" err="1">
                <a:latin typeface="Calibri" panose="020F0502020204030204" pitchFamily="34" charset="0"/>
                <a:cs typeface="Arial" panose="020B0604020202020204" pitchFamily="34" charset="0"/>
              </a:rPr>
              <a:t>parameter</a:t>
            </a:r>
            <a:r>
              <a:rPr lang="pl-PL" altLang="pl-PL" sz="2000" dirty="0">
                <a:latin typeface="Calibri" panose="020F0502020204030204" pitchFamily="34" charset="0"/>
                <a:cs typeface="Arial" panose="020B0604020202020204" pitchFamily="34" charset="0"/>
              </a:rPr>
              <a:t> </a:t>
            </a:r>
            <a:r>
              <a:rPr lang="pl-PL" altLang="pl-PL" sz="2000" dirty="0" err="1">
                <a:latin typeface="Calibri" panose="020F0502020204030204" pitchFamily="34" charset="0"/>
                <a:cs typeface="Arial" panose="020B0604020202020204" pitchFamily="34" charset="0"/>
              </a:rPr>
              <a:t>gives</a:t>
            </a:r>
            <a:r>
              <a:rPr lang="pl-PL" altLang="pl-PL" sz="2000" dirty="0">
                <a:latin typeface="Calibri" panose="020F0502020204030204" pitchFamily="34" charset="0"/>
                <a:cs typeface="Arial" panose="020B0604020202020204" pitchFamily="34" charset="0"/>
              </a:rPr>
              <a:t> </a:t>
            </a:r>
            <a:r>
              <a:rPr lang="en-GB" altLang="pl-PL" sz="2000" dirty="0" smtClean="0">
                <a:latin typeface="Calibri" panose="020F0502020204030204" pitchFamily="34" charset="0"/>
                <a:cs typeface="Arial" panose="020B0604020202020204" pitchFamily="34" charset="0"/>
              </a:rPr>
              <a:t>limited </a:t>
            </a:r>
            <a:r>
              <a:rPr lang="pl-PL" altLang="pl-PL" sz="2000" dirty="0" err="1" smtClean="0">
                <a:latin typeface="Calibri" panose="020F0502020204030204" pitchFamily="34" charset="0"/>
                <a:cs typeface="Arial" panose="020B0604020202020204" pitchFamily="34" charset="0"/>
              </a:rPr>
              <a:t>information</a:t>
            </a:r>
            <a:r>
              <a:rPr lang="pl-PL" altLang="pl-PL" sz="2000" dirty="0" smtClean="0">
                <a:latin typeface="Calibri" panose="020F0502020204030204" pitchFamily="34" charset="0"/>
                <a:cs typeface="Arial" panose="020B0604020202020204" pitchFamily="34" charset="0"/>
              </a:rPr>
              <a:t> </a:t>
            </a:r>
            <a:r>
              <a:rPr lang="pl-PL" altLang="pl-PL" sz="2000" dirty="0" err="1">
                <a:latin typeface="Calibri" panose="020F0502020204030204" pitchFamily="34" charset="0"/>
                <a:cs typeface="Arial" panose="020B0604020202020204" pitchFamily="34" charset="0"/>
              </a:rPr>
              <a:t>about</a:t>
            </a:r>
            <a:r>
              <a:rPr lang="pl-PL" altLang="pl-PL" sz="2000" dirty="0">
                <a:latin typeface="Calibri" panose="020F0502020204030204" pitchFamily="34" charset="0"/>
                <a:cs typeface="Arial" panose="020B0604020202020204" pitchFamily="34" charset="0"/>
              </a:rPr>
              <a:t> </a:t>
            </a:r>
            <a:r>
              <a:rPr lang="pl-PL" altLang="pl-PL" sz="2000" dirty="0" err="1">
                <a:latin typeface="Calibri" panose="020F0502020204030204" pitchFamily="34" charset="0"/>
                <a:cs typeface="Arial" panose="020B0604020202020204" pitchFamily="34" charset="0"/>
              </a:rPr>
              <a:t>kind</a:t>
            </a:r>
            <a:r>
              <a:rPr lang="pl-PL" altLang="pl-PL" sz="2000" dirty="0">
                <a:latin typeface="Calibri" panose="020F0502020204030204" pitchFamily="34" charset="0"/>
                <a:cs typeface="Arial" panose="020B0604020202020204" pitchFamily="34" charset="0"/>
              </a:rPr>
              <a:t> of </a:t>
            </a:r>
            <a:r>
              <a:rPr lang="pl-PL" altLang="pl-PL" sz="2000" dirty="0" err="1">
                <a:latin typeface="Calibri" panose="020F0502020204030204" pitchFamily="34" charset="0"/>
                <a:cs typeface="Arial" panose="020B0604020202020204" pitchFamily="34" charset="0"/>
              </a:rPr>
              <a:t>defects</a:t>
            </a:r>
            <a:endParaRPr lang="pl-PL" altLang="pl-PL" sz="2000" dirty="0">
              <a:latin typeface="Calibri" panose="020F0502020204030204" pitchFamily="34" charset="0"/>
              <a:cs typeface="Arial" panose="020B0604020202020204" pitchFamily="34" charset="0"/>
            </a:endParaRPr>
          </a:p>
        </p:txBody>
      </p:sp>
      <p:graphicFrame>
        <p:nvGraphicFramePr>
          <p:cNvPr id="10" name="Object 11"/>
          <p:cNvGraphicFramePr>
            <a:graphicFrameLocks noChangeAspect="1"/>
          </p:cNvGraphicFramePr>
          <p:nvPr>
            <p:extLst/>
          </p:nvPr>
        </p:nvGraphicFramePr>
        <p:xfrm>
          <a:off x="8390654" y="2884327"/>
          <a:ext cx="982659" cy="647769"/>
        </p:xfrm>
        <a:graphic>
          <a:graphicData uri="http://schemas.openxmlformats.org/presentationml/2006/ole">
            <mc:AlternateContent xmlns:mc="http://schemas.openxmlformats.org/markup-compatibility/2006">
              <mc:Choice xmlns:v="urn:schemas-microsoft-com:vml" Requires="v">
                <p:oleObj spid="_x0000_s41085" name="Equation" r:id="rId7" imgW="520560" imgH="342720" progId="Equation.DSMT4">
                  <p:embed/>
                </p:oleObj>
              </mc:Choice>
              <mc:Fallback>
                <p:oleObj name="Equation" r:id="rId7" imgW="520560" imgH="34272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0654" y="2884327"/>
                        <a:ext cx="982659" cy="64776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7905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ABINIT </a:t>
            </a:r>
            <a:r>
              <a:rPr lang="pl-PL" dirty="0" err="1" smtClean="0"/>
              <a:t>calculations</a:t>
            </a:r>
            <a:endParaRPr lang="pl-PL" dirty="0"/>
          </a:p>
        </p:txBody>
      </p:sp>
      <p:sp>
        <p:nvSpPr>
          <p:cNvPr id="3" name="Symbol zastępczy zawartości 2"/>
          <p:cNvSpPr>
            <a:spLocks noGrp="1"/>
          </p:cNvSpPr>
          <p:nvPr>
            <p:ph idx="1"/>
          </p:nvPr>
        </p:nvSpPr>
        <p:spPr>
          <a:xfrm>
            <a:off x="838200" y="1690688"/>
            <a:ext cx="10515600" cy="4351338"/>
          </a:xfrm>
        </p:spPr>
        <p:txBody>
          <a:bodyPr/>
          <a:lstStyle/>
          <a:p>
            <a:pPr marL="0" indent="0">
              <a:buNone/>
            </a:pPr>
            <a:r>
              <a:rPr lang="en-US" b="1" dirty="0"/>
              <a:t>ABINIT</a:t>
            </a:r>
            <a:r>
              <a:rPr lang="en-US" dirty="0"/>
              <a:t> is a package whose main program allows one to find the total energy, charge density and electronic structure of systems made of electrons and nuclei (molecules and periodic solids) within Density Functional Theory (DFT), using pseudopotentials (or PAW atomic data) and a </a:t>
            </a:r>
            <a:r>
              <a:rPr lang="en-US" dirty="0" err="1"/>
              <a:t>planewave</a:t>
            </a:r>
            <a:r>
              <a:rPr lang="en-US" dirty="0"/>
              <a:t> basis. </a:t>
            </a:r>
            <a:endParaRPr lang="pl-PL" dirty="0" smtClean="0"/>
          </a:p>
          <a:p>
            <a:pPr marL="0" indent="0">
              <a:buNone/>
            </a:pPr>
            <a:r>
              <a:rPr lang="pl-PL" dirty="0" smtClean="0"/>
              <a:t>We </a:t>
            </a:r>
            <a:r>
              <a:rPr lang="pl-PL" dirty="0" err="1" smtClean="0"/>
              <a:t>have</a:t>
            </a:r>
            <a:r>
              <a:rPr lang="pl-PL" dirty="0" smtClean="0"/>
              <a:t> to </a:t>
            </a:r>
            <a:r>
              <a:rPr lang="pl-PL" dirty="0" err="1" smtClean="0"/>
              <a:t>know</a:t>
            </a:r>
            <a:r>
              <a:rPr lang="pl-PL" dirty="0" smtClean="0"/>
              <a:t>:</a:t>
            </a:r>
            <a:endParaRPr lang="pl-PL" dirty="0"/>
          </a:p>
          <a:p>
            <a:pPr>
              <a:buFontTx/>
              <a:buChar char="-"/>
            </a:pPr>
            <a:r>
              <a:rPr lang="pl-PL" dirty="0" err="1" smtClean="0"/>
              <a:t>Pseudopotenitials</a:t>
            </a:r>
            <a:endParaRPr lang="pl-PL" dirty="0" smtClean="0"/>
          </a:p>
          <a:p>
            <a:pPr>
              <a:buFontTx/>
              <a:buChar char="-"/>
            </a:pPr>
            <a:r>
              <a:rPr lang="pl-PL" dirty="0" smtClean="0"/>
              <a:t>Information </a:t>
            </a:r>
            <a:r>
              <a:rPr lang="pl-PL" dirty="0" err="1" smtClean="0"/>
              <a:t>about</a:t>
            </a:r>
            <a:r>
              <a:rPr lang="pl-PL" dirty="0" smtClean="0"/>
              <a:t> </a:t>
            </a:r>
            <a:r>
              <a:rPr lang="pl-PL" dirty="0" err="1" smtClean="0"/>
              <a:t>stucture</a:t>
            </a:r>
            <a:endParaRPr lang="pl-PL" dirty="0" smtClean="0"/>
          </a:p>
          <a:p>
            <a:pPr>
              <a:buFontTx/>
              <a:buChar char="-"/>
            </a:pPr>
            <a:r>
              <a:rPr lang="pl-PL" dirty="0" err="1" smtClean="0"/>
              <a:t>Proper</a:t>
            </a:r>
            <a:r>
              <a:rPr lang="pl-PL" dirty="0" smtClean="0"/>
              <a:t> </a:t>
            </a:r>
            <a:r>
              <a:rPr lang="pl-PL" dirty="0" err="1" smtClean="0"/>
              <a:t>aproximation</a:t>
            </a:r>
            <a:r>
              <a:rPr lang="pl-PL" dirty="0" smtClean="0"/>
              <a:t> and </a:t>
            </a:r>
            <a:r>
              <a:rPr lang="pl-PL" dirty="0" err="1" smtClean="0"/>
              <a:t>settings</a:t>
            </a:r>
            <a:endParaRPr lang="pl-PL" dirty="0"/>
          </a:p>
        </p:txBody>
      </p:sp>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657" y="118908"/>
            <a:ext cx="2633054" cy="1447410"/>
          </a:xfrm>
          <a:prstGeom prst="rect">
            <a:avLst/>
          </a:prstGeom>
        </p:spPr>
      </p:pic>
      <p:sp>
        <p:nvSpPr>
          <p:cNvPr id="7" name="Prostokąt 6"/>
          <p:cNvSpPr/>
          <p:nvPr/>
        </p:nvSpPr>
        <p:spPr>
          <a:xfrm>
            <a:off x="838200" y="6166396"/>
            <a:ext cx="3112390" cy="369332"/>
          </a:xfrm>
          <a:prstGeom prst="rect">
            <a:avLst/>
          </a:prstGeom>
        </p:spPr>
        <p:txBody>
          <a:bodyPr wrap="none">
            <a:spAutoFit/>
          </a:bodyPr>
          <a:lstStyle/>
          <a:p>
            <a:r>
              <a:rPr lang="pl-PL" dirty="0" smtClean="0"/>
              <a:t>*https</a:t>
            </a:r>
            <a:r>
              <a:rPr lang="pl-PL" dirty="0"/>
              <a:t>://www.abinit.org/about</a:t>
            </a:r>
          </a:p>
        </p:txBody>
      </p:sp>
    </p:spTree>
    <p:extLst>
      <p:ext uri="{BB962C8B-B14F-4D97-AF65-F5344CB8AC3E}">
        <p14:creationId xmlns:p14="http://schemas.microsoft.com/office/powerpoint/2010/main" val="7330584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Results</a:t>
            </a:r>
            <a:endParaRPr lang="pl-PL" dirty="0"/>
          </a:p>
        </p:txBody>
      </p:sp>
      <p:sp>
        <p:nvSpPr>
          <p:cNvPr id="3" name="Symbol zastępczy zawartości 2"/>
          <p:cNvSpPr>
            <a:spLocks noGrp="1"/>
          </p:cNvSpPr>
          <p:nvPr>
            <p:ph idx="1"/>
          </p:nvPr>
        </p:nvSpPr>
        <p:spPr/>
        <p:txBody>
          <a:bodyPr/>
          <a:lstStyle/>
          <a:p>
            <a:endParaRPr lang="pl-PL"/>
          </a:p>
        </p:txBody>
      </p:sp>
    </p:spTree>
    <p:extLst>
      <p:ext uri="{BB962C8B-B14F-4D97-AF65-F5344CB8AC3E}">
        <p14:creationId xmlns:p14="http://schemas.microsoft.com/office/powerpoint/2010/main" val="4183263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Ion</a:t>
            </a:r>
            <a:r>
              <a:rPr lang="pl-PL" dirty="0" smtClean="0"/>
              <a:t> </a:t>
            </a:r>
            <a:r>
              <a:rPr lang="pl-PL" dirty="0" err="1" smtClean="0"/>
              <a:t>implantation</a:t>
            </a:r>
            <a:endParaRPr lang="pl-PL" dirty="0"/>
          </a:p>
        </p:txBody>
      </p:sp>
      <p:sp>
        <p:nvSpPr>
          <p:cNvPr id="3" name="Symbol zastępczy zawartości 2"/>
          <p:cNvSpPr>
            <a:spLocks noGrp="1"/>
          </p:cNvSpPr>
          <p:nvPr>
            <p:ph idx="1"/>
          </p:nvPr>
        </p:nvSpPr>
        <p:spPr>
          <a:xfrm>
            <a:off x="838199" y="1459703"/>
            <a:ext cx="6555015" cy="4795954"/>
          </a:xfrm>
        </p:spPr>
        <p:txBody>
          <a:bodyPr>
            <a:normAutofit fontScale="77500" lnSpcReduction="20000"/>
          </a:bodyPr>
          <a:lstStyle/>
          <a:p>
            <a:pPr marL="0" indent="0" algn="just">
              <a:buNone/>
            </a:pPr>
            <a:r>
              <a:rPr lang="pl-PL" sz="3200" b="1" dirty="0" smtClean="0"/>
              <a:t>I</a:t>
            </a:r>
            <a:r>
              <a:rPr lang="en-US" sz="3200" b="1" dirty="0" smtClean="0"/>
              <a:t>on </a:t>
            </a:r>
            <a:r>
              <a:rPr lang="en-US" sz="3200" b="1" dirty="0"/>
              <a:t>implantation</a:t>
            </a:r>
            <a:r>
              <a:rPr lang="en-US" sz="3200" dirty="0"/>
              <a:t> is </a:t>
            </a:r>
            <a:r>
              <a:rPr lang="en-US" sz="3200" dirty="0" smtClean="0"/>
              <a:t>process </a:t>
            </a:r>
            <a:r>
              <a:rPr lang="en-US" sz="3200" dirty="0"/>
              <a:t>by which ions of one element are accelerated into a solid target, thereby changing the </a:t>
            </a:r>
            <a:r>
              <a:rPr lang="en-US" sz="3200" dirty="0" smtClean="0"/>
              <a:t>properties </a:t>
            </a:r>
            <a:r>
              <a:rPr lang="en-US" sz="3200" dirty="0"/>
              <a:t>of the target. </a:t>
            </a:r>
            <a:endParaRPr lang="pl-PL" sz="3200" dirty="0" smtClean="0"/>
          </a:p>
          <a:p>
            <a:pPr marL="0" indent="0" algn="just">
              <a:buNone/>
            </a:pPr>
            <a:endParaRPr lang="pl-PL" dirty="0" smtClean="0"/>
          </a:p>
          <a:p>
            <a:pPr marL="0" indent="0" algn="just">
              <a:buNone/>
            </a:pPr>
            <a:r>
              <a:rPr lang="pl-PL" dirty="0" err="1" smtClean="0"/>
              <a:t>Adventages</a:t>
            </a:r>
            <a:r>
              <a:rPr lang="pl-PL" dirty="0" smtClean="0"/>
              <a:t>:</a:t>
            </a:r>
          </a:p>
          <a:p>
            <a:pPr algn="just"/>
            <a:r>
              <a:rPr lang="pl-PL" dirty="0" err="1" smtClean="0"/>
              <a:t>Low</a:t>
            </a:r>
            <a:r>
              <a:rPr lang="pl-PL" dirty="0" smtClean="0"/>
              <a:t> </a:t>
            </a:r>
            <a:r>
              <a:rPr lang="pl-PL" dirty="0" err="1" smtClean="0"/>
              <a:t>temperature</a:t>
            </a:r>
            <a:r>
              <a:rPr lang="pl-PL" dirty="0" smtClean="0"/>
              <a:t> </a:t>
            </a:r>
            <a:r>
              <a:rPr lang="pl-PL" dirty="0" err="1" smtClean="0"/>
              <a:t>processing</a:t>
            </a:r>
            <a:endParaRPr lang="pl-PL" dirty="0" smtClean="0"/>
          </a:p>
          <a:p>
            <a:pPr algn="just"/>
            <a:r>
              <a:rPr lang="pl-PL" dirty="0" smtClean="0"/>
              <a:t>Good </a:t>
            </a:r>
            <a:r>
              <a:rPr lang="pl-PL" dirty="0" err="1" smtClean="0"/>
              <a:t>control</a:t>
            </a:r>
            <a:r>
              <a:rPr lang="pl-PL" dirty="0" smtClean="0"/>
              <a:t> and </a:t>
            </a:r>
            <a:r>
              <a:rPr lang="pl-PL" dirty="0" err="1" smtClean="0"/>
              <a:t>reproducibility</a:t>
            </a:r>
            <a:r>
              <a:rPr lang="pl-PL" dirty="0" smtClean="0"/>
              <a:t> of </a:t>
            </a:r>
            <a:r>
              <a:rPr lang="pl-PL" dirty="0" err="1" smtClean="0"/>
              <a:t>impurity</a:t>
            </a:r>
            <a:r>
              <a:rPr lang="pl-PL" dirty="0" smtClean="0"/>
              <a:t> </a:t>
            </a:r>
            <a:r>
              <a:rPr lang="pl-PL" dirty="0" err="1" smtClean="0"/>
              <a:t>implanatation</a:t>
            </a:r>
            <a:r>
              <a:rPr lang="pl-PL" dirty="0" smtClean="0"/>
              <a:t> </a:t>
            </a:r>
            <a:r>
              <a:rPr lang="pl-PL" dirty="0" err="1" smtClean="0"/>
              <a:t>depth</a:t>
            </a:r>
            <a:endParaRPr lang="pl-PL" dirty="0" smtClean="0"/>
          </a:p>
          <a:p>
            <a:pPr algn="just"/>
            <a:r>
              <a:rPr lang="pl-PL" dirty="0" err="1" smtClean="0"/>
              <a:t>Solubility</a:t>
            </a:r>
            <a:r>
              <a:rPr lang="pl-PL" dirty="0" smtClean="0"/>
              <a:t> </a:t>
            </a:r>
            <a:r>
              <a:rPr lang="pl-PL" dirty="0" err="1" smtClean="0"/>
              <a:t>limits</a:t>
            </a:r>
            <a:r>
              <a:rPr lang="pl-PL" dirty="0" smtClean="0"/>
              <a:t> </a:t>
            </a:r>
            <a:r>
              <a:rPr lang="pl-PL" dirty="0" err="1" smtClean="0"/>
              <a:t>can</a:t>
            </a:r>
            <a:r>
              <a:rPr lang="pl-PL" dirty="0" smtClean="0"/>
              <a:t> be </a:t>
            </a:r>
            <a:r>
              <a:rPr lang="pl-PL" dirty="0" err="1" smtClean="0"/>
              <a:t>exceeded</a:t>
            </a:r>
            <a:r>
              <a:rPr lang="pl-PL" dirty="0" smtClean="0"/>
              <a:t> </a:t>
            </a:r>
            <a:r>
              <a:rPr lang="pl-PL" dirty="0" err="1" smtClean="0"/>
              <a:t>without</a:t>
            </a:r>
            <a:r>
              <a:rPr lang="pl-PL" dirty="0" smtClean="0"/>
              <a:t> </a:t>
            </a:r>
            <a:r>
              <a:rPr lang="pl-PL" dirty="0" err="1" smtClean="0"/>
              <a:t>precipitations</a:t>
            </a:r>
            <a:r>
              <a:rPr lang="pl-PL" dirty="0" smtClean="0"/>
              <a:t> of </a:t>
            </a:r>
            <a:r>
              <a:rPr lang="pl-PL" dirty="0" err="1" smtClean="0"/>
              <a:t>excess</a:t>
            </a:r>
            <a:r>
              <a:rPr lang="pl-PL" dirty="0" smtClean="0"/>
              <a:t> </a:t>
            </a:r>
            <a:r>
              <a:rPr lang="pl-PL" dirty="0" err="1" smtClean="0"/>
              <a:t>atoms</a:t>
            </a:r>
            <a:endParaRPr lang="pl-PL" dirty="0" smtClean="0"/>
          </a:p>
          <a:p>
            <a:pPr marL="0" indent="0" algn="just">
              <a:buNone/>
            </a:pPr>
            <a:r>
              <a:rPr lang="pl-PL" dirty="0" smtClean="0"/>
              <a:t>Applications:</a:t>
            </a:r>
          </a:p>
          <a:p>
            <a:pPr algn="just"/>
            <a:r>
              <a:rPr lang="pl-PL" dirty="0" err="1" smtClean="0"/>
              <a:t>Modyfing</a:t>
            </a:r>
            <a:r>
              <a:rPr lang="pl-PL" dirty="0" smtClean="0"/>
              <a:t> </a:t>
            </a:r>
            <a:r>
              <a:rPr lang="pl-PL" dirty="0" err="1" smtClean="0"/>
              <a:t>surfaces</a:t>
            </a:r>
            <a:r>
              <a:rPr lang="pl-PL" dirty="0" smtClean="0"/>
              <a:t> to </a:t>
            </a:r>
            <a:r>
              <a:rPr lang="pl-PL" dirty="0" err="1" smtClean="0"/>
              <a:t>improve</a:t>
            </a:r>
            <a:r>
              <a:rPr lang="pl-PL" dirty="0" smtClean="0"/>
              <a:t> </a:t>
            </a:r>
            <a:r>
              <a:rPr lang="pl-PL" dirty="0" err="1" smtClean="0"/>
              <a:t>properties</a:t>
            </a:r>
            <a:endParaRPr lang="pl-PL" dirty="0" smtClean="0"/>
          </a:p>
          <a:p>
            <a:pPr algn="just"/>
            <a:r>
              <a:rPr lang="pl-PL" dirty="0" err="1" smtClean="0"/>
              <a:t>Fabrication</a:t>
            </a:r>
            <a:r>
              <a:rPr lang="pl-PL" dirty="0" smtClean="0"/>
              <a:t> of semiconductor devices</a:t>
            </a:r>
          </a:p>
          <a:p>
            <a:pPr marL="0" indent="0" algn="just">
              <a:buNone/>
            </a:pPr>
            <a:endParaRPr lang="pl-PL" dirty="0" smtClean="0"/>
          </a:p>
        </p:txBody>
      </p:sp>
      <p:pic>
        <p:nvPicPr>
          <p:cNvPr id="4" name="Obraz 3"/>
          <p:cNvPicPr>
            <a:picLocks noChangeAspect="1"/>
          </p:cNvPicPr>
          <p:nvPr/>
        </p:nvPicPr>
        <p:blipFill>
          <a:blip r:embed="rId3"/>
          <a:stretch>
            <a:fillRect/>
          </a:stretch>
        </p:blipFill>
        <p:spPr>
          <a:xfrm>
            <a:off x="8279819" y="51817"/>
            <a:ext cx="3231243" cy="2473035"/>
          </a:xfrm>
          <a:prstGeom prst="rect">
            <a:avLst/>
          </a:prstGeom>
        </p:spPr>
      </p:pic>
      <p:sp>
        <p:nvSpPr>
          <p:cNvPr id="5" name="Prostokąt 4"/>
          <p:cNvSpPr/>
          <p:nvPr/>
        </p:nvSpPr>
        <p:spPr>
          <a:xfrm>
            <a:off x="6732107" y="6488668"/>
            <a:ext cx="5459893" cy="369332"/>
          </a:xfrm>
          <a:prstGeom prst="rect">
            <a:avLst/>
          </a:prstGeom>
        </p:spPr>
        <p:txBody>
          <a:bodyPr wrap="none">
            <a:spAutoFit/>
          </a:bodyPr>
          <a:lstStyle/>
          <a:p>
            <a:pPr algn="just">
              <a:spcBef>
                <a:spcPct val="0"/>
              </a:spcBef>
              <a:buFontTx/>
              <a:buNone/>
            </a:pPr>
            <a:r>
              <a:rPr lang="pl-PL" dirty="0" smtClean="0">
                <a:latin typeface="+mn-lt"/>
              </a:rPr>
              <a:t>H. </a:t>
            </a:r>
            <a:r>
              <a:rPr lang="pl-PL" dirty="0" err="1" smtClean="0">
                <a:latin typeface="+mn-lt"/>
              </a:rPr>
              <a:t>Abe</a:t>
            </a:r>
            <a:r>
              <a:rPr lang="pl-PL" dirty="0" smtClean="0">
                <a:latin typeface="+mn-lt"/>
              </a:rPr>
              <a:t>, et. Al.. </a:t>
            </a:r>
            <a:r>
              <a:rPr lang="pl-PL" i="1" dirty="0" smtClean="0">
                <a:latin typeface="+mn-lt"/>
              </a:rPr>
              <a:t>Trans. Mat. Res. </a:t>
            </a:r>
            <a:r>
              <a:rPr lang="pl-PL" i="1" dirty="0" err="1" smtClean="0">
                <a:latin typeface="+mn-lt"/>
              </a:rPr>
              <a:t>Soc</a:t>
            </a:r>
            <a:r>
              <a:rPr lang="pl-PL" i="1" dirty="0" smtClean="0">
                <a:latin typeface="+mn-lt"/>
              </a:rPr>
              <a:t>. Japan </a:t>
            </a:r>
            <a:r>
              <a:rPr lang="pl-PL" b="1" dirty="0" smtClean="0">
                <a:latin typeface="+mn-lt"/>
              </a:rPr>
              <a:t>36 </a:t>
            </a:r>
            <a:r>
              <a:rPr lang="pl-PL" dirty="0" smtClean="0">
                <a:latin typeface="+mn-lt"/>
              </a:rPr>
              <a:t>(2011) 133</a:t>
            </a:r>
            <a:endParaRPr lang="pl-PL" dirty="0">
              <a:latin typeface="+mn-lt"/>
            </a:endParaRPr>
          </a:p>
        </p:txBody>
      </p:sp>
      <p:pic>
        <p:nvPicPr>
          <p:cNvPr id="6" name="Picture 2" descr="C:\Users\Quisling\Desktop\ljbbno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819" y="2596256"/>
            <a:ext cx="3636409" cy="38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0474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4"/>
          <p:cNvSpPr>
            <a:spLocks noGrp="1"/>
          </p:cNvSpPr>
          <p:nvPr>
            <p:ph idx="1"/>
          </p:nvPr>
        </p:nvSpPr>
        <p:spPr>
          <a:xfrm>
            <a:off x="0" y="657527"/>
            <a:ext cx="12192000" cy="1116623"/>
          </a:xfrm>
        </p:spPr>
        <p:txBody>
          <a:bodyPr>
            <a:normAutofit/>
          </a:bodyPr>
          <a:lstStyle/>
          <a:p>
            <a:pPr marL="0" indent="0" algn="just">
              <a:buNone/>
            </a:pPr>
            <a:r>
              <a:rPr lang="en-US" sz="2000" dirty="0">
                <a:latin typeface="+mj-lt"/>
              </a:rPr>
              <a:t>The irradiation was performed at IC-100 cyclotron at </a:t>
            </a:r>
            <a:r>
              <a:rPr lang="en-US" sz="2000" dirty="0" err="1">
                <a:latin typeface="+mj-lt"/>
              </a:rPr>
              <a:t>Flerov</a:t>
            </a:r>
            <a:r>
              <a:rPr lang="en-US" sz="2000" dirty="0">
                <a:latin typeface="+mj-lt"/>
              </a:rPr>
              <a:t> Laboratory of Nuclear Reactions at JINR in </a:t>
            </a:r>
            <a:r>
              <a:rPr lang="en-US" sz="2000" dirty="0" err="1">
                <a:latin typeface="+mj-lt"/>
              </a:rPr>
              <a:t>Dubna</a:t>
            </a:r>
            <a:r>
              <a:rPr lang="en-US" sz="2000" dirty="0">
                <a:latin typeface="+mj-lt"/>
              </a:rPr>
              <a:t>. Xe</a:t>
            </a:r>
            <a:r>
              <a:rPr lang="en-US" sz="2000" baseline="30000" dirty="0">
                <a:latin typeface="+mj-lt"/>
              </a:rPr>
              <a:t>26+</a:t>
            </a:r>
            <a:r>
              <a:rPr lang="en-US" sz="2000" dirty="0">
                <a:latin typeface="+mj-lt"/>
              </a:rPr>
              <a:t> heavy ions with energy 167 MeV and different doses were applied. The average ion flux was 5×10</a:t>
            </a:r>
            <a:r>
              <a:rPr lang="en-US" sz="2000" baseline="30000" dirty="0">
                <a:latin typeface="+mj-lt"/>
              </a:rPr>
              <a:t>9</a:t>
            </a:r>
            <a:r>
              <a:rPr lang="en-US" sz="2000" dirty="0">
                <a:latin typeface="+mj-lt"/>
              </a:rPr>
              <a:t> cm</a:t>
            </a:r>
            <a:r>
              <a:rPr lang="en-US" sz="2000" baseline="30000" dirty="0">
                <a:latin typeface="+mj-lt"/>
              </a:rPr>
              <a:t>−2</a:t>
            </a:r>
            <a:r>
              <a:rPr lang="en-US" sz="2000" dirty="0">
                <a:latin typeface="+mj-lt"/>
              </a:rPr>
              <a:t> s</a:t>
            </a:r>
            <a:r>
              <a:rPr lang="en-US" sz="2000" baseline="30000" dirty="0">
                <a:latin typeface="+mj-lt"/>
              </a:rPr>
              <a:t>-1</a:t>
            </a:r>
            <a:r>
              <a:rPr lang="en-US" sz="2000" dirty="0">
                <a:latin typeface="+mj-lt"/>
              </a:rPr>
              <a:t>. Temperature </a:t>
            </a:r>
            <a:r>
              <a:rPr lang="pl-PL" sz="2000" dirty="0">
                <a:latin typeface="+mj-lt"/>
              </a:rPr>
              <a:t>did not exceed</a:t>
            </a:r>
            <a:r>
              <a:rPr lang="en-US" sz="2000" dirty="0">
                <a:latin typeface="+mj-lt"/>
              </a:rPr>
              <a:t> 80 ˚C.</a:t>
            </a:r>
          </a:p>
        </p:txBody>
      </p:sp>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6490"/>
            <a:ext cx="12196657" cy="46698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Symbol zastępczy numeru slajdu 2"/>
          <p:cNvSpPr>
            <a:spLocks noGrp="1"/>
          </p:cNvSpPr>
          <p:nvPr>
            <p:ph type="sldNum" sz="quarter" idx="12"/>
          </p:nvPr>
        </p:nvSpPr>
        <p:spPr/>
        <p:txBody>
          <a:bodyPr/>
          <a:lstStyle/>
          <a:p>
            <a:fld id="{D57F1E4F-1CFF-5643-939E-217C01CDF565}" type="slidenum">
              <a:rPr lang="en-US" smtClean="0"/>
              <a:pPr/>
              <a:t>30</a:t>
            </a:fld>
            <a:endParaRPr lang="en-US" dirty="0"/>
          </a:p>
        </p:txBody>
      </p:sp>
      <p:sp>
        <p:nvSpPr>
          <p:cNvPr id="7" name="Tytuł 1"/>
          <p:cNvSpPr>
            <a:spLocks noGrp="1"/>
          </p:cNvSpPr>
          <p:nvPr>
            <p:ph type="title"/>
          </p:nvPr>
        </p:nvSpPr>
        <p:spPr>
          <a:xfrm>
            <a:off x="0" y="-34029"/>
            <a:ext cx="10058400" cy="798855"/>
          </a:xfrm>
        </p:spPr>
        <p:txBody>
          <a:bodyPr>
            <a:normAutofit/>
          </a:bodyPr>
          <a:lstStyle/>
          <a:p>
            <a:r>
              <a:rPr lang="en-US" dirty="0" smtClean="0"/>
              <a:t>IRRADIATION</a:t>
            </a:r>
            <a:endParaRPr lang="pl-PL" dirty="0"/>
          </a:p>
        </p:txBody>
      </p:sp>
    </p:spTree>
    <p:extLst>
      <p:ext uri="{BB962C8B-B14F-4D97-AF65-F5344CB8AC3E}">
        <p14:creationId xmlns:p14="http://schemas.microsoft.com/office/powerpoint/2010/main" val="22445862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iekt 11"/>
          <p:cNvGraphicFramePr>
            <a:graphicFrameLocks noChangeAspect="1"/>
          </p:cNvGraphicFramePr>
          <p:nvPr>
            <p:extLst>
              <p:ext uri="{D42A27DB-BD31-4B8C-83A1-F6EECF244321}">
                <p14:modId xmlns:p14="http://schemas.microsoft.com/office/powerpoint/2010/main" val="3912513455"/>
              </p:ext>
            </p:extLst>
          </p:nvPr>
        </p:nvGraphicFramePr>
        <p:xfrm>
          <a:off x="1911358" y="573815"/>
          <a:ext cx="4184422" cy="5953734"/>
        </p:xfrm>
        <a:graphic>
          <a:graphicData uri="http://schemas.openxmlformats.org/presentationml/2006/ole">
            <mc:AlternateContent xmlns:mc="http://schemas.openxmlformats.org/markup-compatibility/2006">
              <mc:Choice xmlns:v="urn:schemas-microsoft-com:vml" Requires="v">
                <p:oleObj spid="_x0000_s3312" name="SPW 12.0 Graph" r:id="rId4" imgW="5927003" imgH="8433830" progId="SigmaPlotGraphicObject.11">
                  <p:embed/>
                </p:oleObj>
              </mc:Choice>
              <mc:Fallback>
                <p:oleObj name="SPW 12.0 Graph" r:id="rId4" imgW="5927003" imgH="8433830" progId="SigmaPlotGraphicObjec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1358" y="573815"/>
                        <a:ext cx="4184422" cy="5953734"/>
                      </a:xfrm>
                      <a:prstGeom prst="rect">
                        <a:avLst/>
                      </a:prstGeom>
                      <a:noFill/>
                      <a:ln>
                        <a:noFill/>
                      </a:ln>
                    </p:spPr>
                  </p:pic>
                </p:oleObj>
              </mc:Fallback>
            </mc:AlternateContent>
          </a:graphicData>
        </a:graphic>
      </p:graphicFrame>
      <p:sp>
        <p:nvSpPr>
          <p:cNvPr id="6" name="Tytuł 1"/>
          <p:cNvSpPr>
            <a:spLocks noGrp="1"/>
          </p:cNvSpPr>
          <p:nvPr>
            <p:ph type="title"/>
          </p:nvPr>
        </p:nvSpPr>
        <p:spPr>
          <a:xfrm>
            <a:off x="0" y="-34029"/>
            <a:ext cx="10058400" cy="798855"/>
          </a:xfrm>
        </p:spPr>
        <p:txBody>
          <a:bodyPr>
            <a:normAutofit/>
          </a:bodyPr>
          <a:lstStyle/>
          <a:p>
            <a:r>
              <a:rPr lang="en-US" dirty="0" smtClean="0"/>
              <a:t>Results: </a:t>
            </a:r>
            <a:r>
              <a:rPr lang="pl-PL" dirty="0" err="1"/>
              <a:t>P</a:t>
            </a:r>
            <a:r>
              <a:rPr lang="en-US" dirty="0" smtClean="0"/>
              <a:t>d</a:t>
            </a:r>
            <a:endParaRPr lang="pl-PL" dirty="0"/>
          </a:p>
        </p:txBody>
      </p:sp>
      <p:graphicFrame>
        <p:nvGraphicFramePr>
          <p:cNvPr id="7" name="Obiekt 10"/>
          <p:cNvGraphicFramePr>
            <a:graphicFrameLocks noChangeAspect="1"/>
          </p:cNvGraphicFramePr>
          <p:nvPr>
            <p:extLst/>
          </p:nvPr>
        </p:nvGraphicFramePr>
        <p:xfrm>
          <a:off x="7281696" y="8341"/>
          <a:ext cx="4578893" cy="6163967"/>
        </p:xfrm>
        <a:graphic>
          <a:graphicData uri="http://schemas.openxmlformats.org/presentationml/2006/ole">
            <mc:AlternateContent xmlns:mc="http://schemas.openxmlformats.org/markup-compatibility/2006">
              <mc:Choice xmlns:v="urn:schemas-microsoft-com:vml" Requires="v">
                <p:oleObj spid="_x0000_s3313" name="SPW 12.0 Graph" r:id="rId6" imgW="5600567" imgH="7515030" progId="SigmaPlotGraphicObject.11">
                  <p:embed/>
                </p:oleObj>
              </mc:Choice>
              <mc:Fallback>
                <p:oleObj name="SPW 12.0 Graph" r:id="rId6" imgW="5600567" imgH="7515030" progId="SigmaPlotGraphicObject.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1696" y="8341"/>
                        <a:ext cx="4578893" cy="6163967"/>
                      </a:xfrm>
                      <a:prstGeom prst="rect">
                        <a:avLst/>
                      </a:prstGeom>
                      <a:noFill/>
                      <a:ln>
                        <a:noFill/>
                      </a:ln>
                    </p:spPr>
                  </p:pic>
                </p:oleObj>
              </mc:Fallback>
            </mc:AlternateContent>
          </a:graphicData>
        </a:graphic>
      </p:graphicFrame>
      <p:sp>
        <p:nvSpPr>
          <p:cNvPr id="8" name="pole tekstowe 1"/>
          <p:cNvSpPr txBox="1">
            <a:spLocks noChangeArrowheads="1"/>
          </p:cNvSpPr>
          <p:nvPr/>
        </p:nvSpPr>
        <p:spPr bwMode="auto">
          <a:xfrm>
            <a:off x="8419723" y="6527549"/>
            <a:ext cx="28427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sz="1000" baseline="30000" dirty="0">
                <a:latin typeface="+mj-lt"/>
              </a:rPr>
              <a:t>*)</a:t>
            </a:r>
            <a:r>
              <a:rPr lang="pl-PL" altLang="pl-PL" sz="1000" dirty="0">
                <a:latin typeface="+mj-lt"/>
              </a:rPr>
              <a:t> P. </a:t>
            </a:r>
            <a:r>
              <a:rPr lang="pl-PL" altLang="pl-PL" sz="1000" dirty="0" err="1">
                <a:latin typeface="+mj-lt"/>
              </a:rPr>
              <a:t>Horodek</a:t>
            </a:r>
            <a:r>
              <a:rPr lang="pl-PL" altLang="pl-PL" sz="1000" dirty="0" smtClean="0">
                <a:latin typeface="+mj-lt"/>
              </a:rPr>
              <a:t>,</a:t>
            </a:r>
            <a:r>
              <a:rPr lang="en-US" altLang="pl-PL" sz="1000" dirty="0" smtClean="0">
                <a:latin typeface="+mj-lt"/>
              </a:rPr>
              <a:t> V.A. </a:t>
            </a:r>
            <a:r>
              <a:rPr lang="en-US" altLang="pl-PL" sz="1000" dirty="0" err="1" smtClean="0">
                <a:latin typeface="+mj-lt"/>
              </a:rPr>
              <a:t>Skuratov</a:t>
            </a:r>
            <a:r>
              <a:rPr lang="pl-PL" altLang="pl-PL" sz="1000" dirty="0" smtClean="0">
                <a:latin typeface="+mj-lt"/>
              </a:rPr>
              <a:t>, </a:t>
            </a:r>
            <a:r>
              <a:rPr lang="en-US" altLang="pl-PL" sz="1000" dirty="0">
                <a:latin typeface="+mj-lt"/>
              </a:rPr>
              <a:t>Surf</a:t>
            </a:r>
            <a:r>
              <a:rPr lang="pl-PL" altLang="pl-PL" sz="1000" dirty="0">
                <a:latin typeface="+mj-lt"/>
              </a:rPr>
              <a:t>.</a:t>
            </a:r>
            <a:r>
              <a:rPr lang="en-US" altLang="pl-PL" sz="1000" dirty="0">
                <a:latin typeface="+mj-lt"/>
              </a:rPr>
              <a:t> Coat. Technol.</a:t>
            </a:r>
            <a:r>
              <a:rPr lang="pl-PL" altLang="pl-PL" sz="1000" dirty="0">
                <a:latin typeface="+mj-lt"/>
              </a:rPr>
              <a:t> </a:t>
            </a:r>
            <a:r>
              <a:rPr lang="en-US" altLang="pl-PL" sz="1000" dirty="0">
                <a:latin typeface="+mj-lt"/>
              </a:rPr>
              <a:t>296</a:t>
            </a:r>
            <a:r>
              <a:rPr lang="pl-PL" altLang="pl-PL" sz="1000" dirty="0">
                <a:latin typeface="+mj-lt"/>
              </a:rPr>
              <a:t> (2016) 6</a:t>
            </a:r>
            <a:r>
              <a:rPr lang="en-US" altLang="pl-PL" sz="1000" dirty="0">
                <a:latin typeface="+mj-lt"/>
              </a:rPr>
              <a:t>6</a:t>
            </a:r>
            <a:r>
              <a:rPr lang="pl-PL" altLang="pl-PL" sz="1000" dirty="0">
                <a:latin typeface="+mj-lt"/>
              </a:rPr>
              <a:t>.</a:t>
            </a:r>
          </a:p>
        </p:txBody>
      </p:sp>
    </p:spTree>
    <p:extLst>
      <p:ext uri="{BB962C8B-B14F-4D97-AF65-F5344CB8AC3E}">
        <p14:creationId xmlns:p14="http://schemas.microsoft.com/office/powerpoint/2010/main" val="35161616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0" y="680060"/>
            <a:ext cx="7281696" cy="3170099"/>
          </a:xfrm>
          <a:prstGeom prst="rect">
            <a:avLst/>
          </a:prstGeom>
          <a:noFill/>
        </p:spPr>
        <p:txBody>
          <a:bodyPr wrap="square" rtlCol="0">
            <a:spAutoFit/>
          </a:bodyPr>
          <a:lstStyle/>
          <a:p>
            <a:pPr algn="just"/>
            <a:r>
              <a:rPr lang="en-US" altLang="pl-PL" sz="2000" b="1" dirty="0" smtClean="0">
                <a:solidFill>
                  <a:prstClr val="black"/>
                </a:solidFill>
                <a:ea typeface="Calibri" panose="020F0502020204030204" pitchFamily="34" charset="0"/>
                <a:cs typeface="Times New Roman" panose="02020603050405020304" pitchFamily="18" charset="0"/>
              </a:rPr>
              <a:t>The </a:t>
            </a:r>
            <a:r>
              <a:rPr lang="en-US" altLang="pl-PL" sz="2000" b="1" dirty="0">
                <a:solidFill>
                  <a:prstClr val="black"/>
                </a:solidFill>
                <a:ea typeface="Calibri" panose="020F0502020204030204" pitchFamily="34" charset="0"/>
                <a:cs typeface="Times New Roman" panose="02020603050405020304" pitchFamily="18" charset="0"/>
              </a:rPr>
              <a:t>mean implantation depth </a:t>
            </a:r>
            <a:r>
              <a:rPr lang="en-US" altLang="pl-PL" sz="2000" dirty="0">
                <a:solidFill>
                  <a:prstClr val="black"/>
                </a:solidFill>
                <a:ea typeface="Calibri" panose="020F0502020204030204" pitchFamily="34" charset="0"/>
                <a:cs typeface="Times New Roman" panose="02020603050405020304" pitchFamily="18" charset="0"/>
              </a:rPr>
              <a:t>for given energy E </a:t>
            </a:r>
            <a:r>
              <a:rPr lang="en-US" altLang="pl-PL" sz="2000" dirty="0" smtClean="0">
                <a:solidFill>
                  <a:prstClr val="black"/>
                </a:solidFill>
                <a:ea typeface="Calibri" panose="020F0502020204030204" pitchFamily="34" charset="0"/>
                <a:cs typeface="Times New Roman" panose="02020603050405020304" pitchFamily="18" charset="0"/>
              </a:rPr>
              <a:t>is </a:t>
            </a:r>
            <a:r>
              <a:rPr lang="en-US" altLang="pl-PL" sz="2000" dirty="0">
                <a:solidFill>
                  <a:prstClr val="black"/>
                </a:solidFill>
                <a:ea typeface="Calibri" panose="020F0502020204030204" pitchFamily="34" charset="0"/>
                <a:cs typeface="Times New Roman" panose="02020603050405020304" pitchFamily="18" charset="0"/>
              </a:rPr>
              <a:t>estimated </a:t>
            </a:r>
            <a:r>
              <a:rPr lang="en-US" altLang="pl-PL" sz="2000" dirty="0" smtClean="0">
                <a:solidFill>
                  <a:prstClr val="black"/>
                </a:solidFill>
                <a:ea typeface="Calibri" panose="020F0502020204030204" pitchFamily="34" charset="0"/>
                <a:cs typeface="Times New Roman" panose="02020603050405020304" pitchFamily="18" charset="0"/>
              </a:rPr>
              <a:t>from</a:t>
            </a:r>
            <a:endParaRPr lang="pl-PL" altLang="pl-PL" sz="2000" dirty="0" smtClean="0">
              <a:solidFill>
                <a:prstClr val="black"/>
              </a:solidFill>
              <a:ea typeface="Calibri" panose="020F0502020204030204" pitchFamily="34" charset="0"/>
              <a:cs typeface="Times New Roman" panose="02020603050405020304" pitchFamily="18" charset="0"/>
            </a:endParaRPr>
          </a:p>
          <a:p>
            <a:pPr algn="just"/>
            <a:endParaRPr lang="pl-PL" sz="2000" dirty="0">
              <a:solidFill>
                <a:prstClr val="black"/>
              </a:solidFill>
              <a:cs typeface="Times New Roman" panose="02020603050405020304" pitchFamily="18" charset="0"/>
            </a:endParaRPr>
          </a:p>
          <a:p>
            <a:pPr algn="just"/>
            <a:endParaRPr lang="en-US" sz="2000" dirty="0" smtClean="0">
              <a:solidFill>
                <a:prstClr val="black"/>
              </a:solidFill>
              <a:cs typeface="Times New Roman" panose="02020603050405020304" pitchFamily="18" charset="0"/>
            </a:endParaRPr>
          </a:p>
          <a:p>
            <a:pPr algn="just"/>
            <a:endParaRPr lang="en-US" sz="2000" dirty="0">
              <a:solidFill>
                <a:prstClr val="black"/>
              </a:solidFill>
              <a:cs typeface="Times New Roman" panose="02020603050405020304" pitchFamily="18" charset="0"/>
            </a:endParaRPr>
          </a:p>
          <a:p>
            <a:pPr algn="just"/>
            <a:r>
              <a:rPr lang="en-US" sz="2000" dirty="0" smtClean="0"/>
              <a:t>where </a:t>
            </a:r>
            <a:r>
              <a:rPr lang="en-US" sz="2000" i="1" dirty="0"/>
              <a:t>A</a:t>
            </a:r>
            <a:r>
              <a:rPr lang="en-US" sz="2000" dirty="0"/>
              <a:t>=3.67 </a:t>
            </a:r>
            <a:r>
              <a:rPr lang="en-US" sz="2000" dirty="0">
                <a:latin typeface="Symbol" panose="05050102010706020507" pitchFamily="18" charset="2"/>
              </a:rPr>
              <a:t>m</a:t>
            </a:r>
            <a:r>
              <a:rPr lang="en-US" sz="2000" dirty="0"/>
              <a:t>gcm</a:t>
            </a:r>
            <a:r>
              <a:rPr lang="en-US" sz="2000" baseline="30000" dirty="0"/>
              <a:t>-2</a:t>
            </a:r>
            <a:r>
              <a:rPr lang="en-US" sz="2000" dirty="0"/>
              <a:t>keV</a:t>
            </a:r>
            <a:r>
              <a:rPr lang="en-US" sz="2000" baseline="30000" dirty="0"/>
              <a:t>-n</a:t>
            </a:r>
            <a:r>
              <a:rPr lang="en-US" sz="2000" dirty="0"/>
              <a:t>, </a:t>
            </a:r>
            <a:r>
              <a:rPr lang="en-US" sz="2000" i="1" dirty="0"/>
              <a:t>n</a:t>
            </a:r>
            <a:r>
              <a:rPr lang="en-US" sz="2000" dirty="0"/>
              <a:t>=1.579 and </a:t>
            </a:r>
            <a:r>
              <a:rPr lang="en-US" sz="2000" dirty="0">
                <a:latin typeface="Symbol" panose="05050102010706020507" pitchFamily="18" charset="2"/>
              </a:rPr>
              <a:t>r</a:t>
            </a:r>
            <a:r>
              <a:rPr lang="en-US" sz="2000" dirty="0"/>
              <a:t> is density equal 12.023 </a:t>
            </a:r>
            <a:r>
              <a:rPr lang="en-US" sz="2000" dirty="0" smtClean="0"/>
              <a:t>g/cm</a:t>
            </a:r>
            <a:r>
              <a:rPr lang="en-US" sz="2000" baseline="30000" dirty="0" smtClean="0"/>
              <a:t>3.</a:t>
            </a:r>
            <a:endParaRPr lang="en-US" sz="2000" dirty="0" smtClean="0">
              <a:solidFill>
                <a:prstClr val="black"/>
              </a:solidFill>
              <a:cs typeface="Times New Roman" panose="02020603050405020304" pitchFamily="18" charset="0"/>
            </a:endParaRPr>
          </a:p>
          <a:p>
            <a:pPr algn="just"/>
            <a:endParaRPr lang="pl-PL" sz="2000" dirty="0" smtClean="0">
              <a:solidFill>
                <a:prstClr val="black"/>
              </a:solidFill>
              <a:cs typeface="Times New Roman" panose="02020603050405020304" pitchFamily="18" charset="0"/>
            </a:endParaRPr>
          </a:p>
          <a:p>
            <a:pPr algn="just"/>
            <a:endParaRPr lang="pl-PL" sz="2000" dirty="0">
              <a:solidFill>
                <a:prstClr val="black"/>
              </a:solidFill>
              <a:cs typeface="Times New Roman" panose="02020603050405020304" pitchFamily="18" charset="0"/>
            </a:endParaRPr>
          </a:p>
          <a:p>
            <a:pPr algn="just"/>
            <a:endParaRPr lang="pl-PL" sz="2000" dirty="0"/>
          </a:p>
        </p:txBody>
      </p:sp>
      <p:graphicFrame>
        <p:nvGraphicFramePr>
          <p:cNvPr id="5" name="Obiekt 4"/>
          <p:cNvGraphicFramePr>
            <a:graphicFrameLocks noChangeAspect="1"/>
          </p:cNvGraphicFramePr>
          <p:nvPr>
            <p:extLst>
              <p:ext uri="{D42A27DB-BD31-4B8C-83A1-F6EECF244321}">
                <p14:modId xmlns:p14="http://schemas.microsoft.com/office/powerpoint/2010/main" val="2419238771"/>
              </p:ext>
            </p:extLst>
          </p:nvPr>
        </p:nvGraphicFramePr>
        <p:xfrm>
          <a:off x="2490532" y="1073070"/>
          <a:ext cx="1150316" cy="852830"/>
        </p:xfrm>
        <a:graphic>
          <a:graphicData uri="http://schemas.openxmlformats.org/presentationml/2006/ole">
            <mc:AlternateContent xmlns:mc="http://schemas.openxmlformats.org/markup-compatibility/2006">
              <mc:Choice xmlns:v="urn:schemas-microsoft-com:vml" Requires="v">
                <p:oleObj spid="_x0000_s4582" name="Equation" r:id="rId4" imgW="1117440" imgH="825480" progId="Equation.DSMT4">
                  <p:embed/>
                </p:oleObj>
              </mc:Choice>
              <mc:Fallback>
                <p:oleObj name="Equation" r:id="rId4" imgW="1117440" imgH="825480" progId="Equation.DSMT4">
                  <p:embed/>
                  <p:pic>
                    <p:nvPicPr>
                      <p:cNvPr id="0" name=""/>
                      <p:cNvPicPr>
                        <a:picLocks noChangeAspect="1" noChangeArrowheads="1"/>
                      </p:cNvPicPr>
                      <p:nvPr/>
                    </p:nvPicPr>
                    <p:blipFill>
                      <a:blip r:embed="rId5"/>
                      <a:srcRect/>
                      <a:stretch>
                        <a:fillRect/>
                      </a:stretch>
                    </p:blipFill>
                    <p:spPr bwMode="auto">
                      <a:xfrm>
                        <a:off x="2490532" y="1073070"/>
                        <a:ext cx="1150316" cy="852830"/>
                      </a:xfrm>
                      <a:prstGeom prst="rect">
                        <a:avLst/>
                      </a:prstGeom>
                      <a:noFill/>
                    </p:spPr>
                  </p:pic>
                </p:oleObj>
              </mc:Fallback>
            </mc:AlternateContent>
          </a:graphicData>
        </a:graphic>
      </p:graphicFrame>
      <p:pic>
        <p:nvPicPr>
          <p:cNvPr id="6"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422" y="3967176"/>
            <a:ext cx="3812507" cy="2817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Obiekt 6"/>
          <p:cNvGraphicFramePr>
            <a:graphicFrameLocks noChangeAspect="1"/>
          </p:cNvGraphicFramePr>
          <p:nvPr>
            <p:extLst/>
          </p:nvPr>
        </p:nvGraphicFramePr>
        <p:xfrm>
          <a:off x="136422" y="3281870"/>
          <a:ext cx="6662325" cy="824241"/>
        </p:xfrm>
        <a:graphic>
          <a:graphicData uri="http://schemas.openxmlformats.org/presentationml/2006/ole">
            <mc:AlternateContent xmlns:mc="http://schemas.openxmlformats.org/markup-compatibility/2006">
              <mc:Choice xmlns:v="urn:schemas-microsoft-com:vml" Requires="v">
                <p:oleObj spid="_x0000_s4583" name="Equation" r:id="rId7" imgW="3682800" imgH="469800" progId="Equation.DSMT4">
                  <p:embed/>
                </p:oleObj>
              </mc:Choice>
              <mc:Fallback>
                <p:oleObj name="Equation" r:id="rId7" imgW="3682800" imgH="469800" progId="Equation.DSMT4">
                  <p:embed/>
                  <p:pic>
                    <p:nvPicPr>
                      <p:cNvPr id="0" name=""/>
                      <p:cNvPicPr>
                        <a:picLocks noChangeAspect="1" noChangeArrowheads="1"/>
                      </p:cNvPicPr>
                      <p:nvPr/>
                    </p:nvPicPr>
                    <p:blipFill>
                      <a:blip r:embed="rId8"/>
                      <a:srcRect/>
                      <a:stretch>
                        <a:fillRect/>
                      </a:stretch>
                    </p:blipFill>
                    <p:spPr bwMode="auto">
                      <a:xfrm>
                        <a:off x="136422" y="3281870"/>
                        <a:ext cx="6662325" cy="824241"/>
                      </a:xfrm>
                      <a:prstGeom prst="rect">
                        <a:avLst/>
                      </a:prstGeom>
                      <a:noFill/>
                    </p:spPr>
                  </p:pic>
                </p:oleObj>
              </mc:Fallback>
            </mc:AlternateContent>
          </a:graphicData>
        </a:graphic>
      </p:graphicFrame>
      <p:graphicFrame>
        <p:nvGraphicFramePr>
          <p:cNvPr id="8" name="Obiekt 7"/>
          <p:cNvGraphicFramePr>
            <a:graphicFrameLocks noChangeAspect="1"/>
          </p:cNvGraphicFramePr>
          <p:nvPr>
            <p:extLst/>
          </p:nvPr>
        </p:nvGraphicFramePr>
        <p:xfrm>
          <a:off x="3998572" y="4362063"/>
          <a:ext cx="3041650" cy="1995488"/>
        </p:xfrm>
        <a:graphic>
          <a:graphicData uri="http://schemas.openxmlformats.org/presentationml/2006/ole">
            <mc:AlternateContent xmlns:mc="http://schemas.openxmlformats.org/markup-compatibility/2006">
              <mc:Choice xmlns:v="urn:schemas-microsoft-com:vml" Requires="v">
                <p:oleObj spid="_x0000_s4584" name="Equation" r:id="rId9" imgW="1879560" imgH="1231560" progId="Equation.DSMT4">
                  <p:embed/>
                </p:oleObj>
              </mc:Choice>
              <mc:Fallback>
                <p:oleObj name="Equation" r:id="rId9" imgW="1879560" imgH="1231560" progId="Equation.DSMT4">
                  <p:embed/>
                  <p:pic>
                    <p:nvPicPr>
                      <p:cNvPr id="0" name=""/>
                      <p:cNvPicPr/>
                      <p:nvPr/>
                    </p:nvPicPr>
                    <p:blipFill>
                      <a:blip r:embed="rId10"/>
                      <a:stretch>
                        <a:fillRect/>
                      </a:stretch>
                    </p:blipFill>
                    <p:spPr>
                      <a:xfrm>
                        <a:off x="3998572" y="4362063"/>
                        <a:ext cx="3041650" cy="1995488"/>
                      </a:xfrm>
                      <a:prstGeom prst="rect">
                        <a:avLst/>
                      </a:prstGeom>
                    </p:spPr>
                  </p:pic>
                </p:oleObj>
              </mc:Fallback>
            </mc:AlternateContent>
          </a:graphicData>
        </a:graphic>
      </p:graphicFrame>
      <p:sp>
        <p:nvSpPr>
          <p:cNvPr id="9" name="pole tekstowe 8"/>
          <p:cNvSpPr txBox="1"/>
          <p:nvPr/>
        </p:nvSpPr>
        <p:spPr>
          <a:xfrm>
            <a:off x="0" y="3039200"/>
            <a:ext cx="4500106" cy="400110"/>
          </a:xfrm>
          <a:prstGeom prst="rect">
            <a:avLst/>
          </a:prstGeom>
          <a:noFill/>
        </p:spPr>
        <p:txBody>
          <a:bodyPr wrap="square" rtlCol="0">
            <a:spAutoFit/>
          </a:bodyPr>
          <a:lstStyle/>
          <a:p>
            <a:r>
              <a:rPr lang="pl-PL" sz="2000" b="1" dirty="0" err="1" smtClean="0"/>
              <a:t>Diffusion</a:t>
            </a:r>
            <a:r>
              <a:rPr lang="pl-PL" sz="2000" b="1" dirty="0" smtClean="0"/>
              <a:t> </a:t>
            </a:r>
            <a:r>
              <a:rPr lang="pl-PL" sz="2000" b="1" dirty="0" err="1" smtClean="0"/>
              <a:t>equation</a:t>
            </a:r>
            <a:endParaRPr lang="pl-PL" sz="2000" b="1" dirty="0"/>
          </a:p>
        </p:txBody>
      </p:sp>
      <p:graphicFrame>
        <p:nvGraphicFramePr>
          <p:cNvPr id="10" name="Obiekt 10"/>
          <p:cNvGraphicFramePr>
            <a:graphicFrameLocks noChangeAspect="1"/>
          </p:cNvGraphicFramePr>
          <p:nvPr>
            <p:extLst/>
          </p:nvPr>
        </p:nvGraphicFramePr>
        <p:xfrm>
          <a:off x="7281696" y="8341"/>
          <a:ext cx="4578893" cy="6163967"/>
        </p:xfrm>
        <a:graphic>
          <a:graphicData uri="http://schemas.openxmlformats.org/presentationml/2006/ole">
            <mc:AlternateContent xmlns:mc="http://schemas.openxmlformats.org/markup-compatibility/2006">
              <mc:Choice xmlns:v="urn:schemas-microsoft-com:vml" Requires="v">
                <p:oleObj spid="_x0000_s4585" name="SPW 12.0 Graph" r:id="rId11" imgW="5600567" imgH="7515030" progId="SigmaPlotGraphicObject.11">
                  <p:embed/>
                </p:oleObj>
              </mc:Choice>
              <mc:Fallback>
                <p:oleObj name="SPW 12.0 Graph" r:id="rId11" imgW="5600567" imgH="7515030" progId="SigmaPlotGraphicObject.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81696" y="8341"/>
                        <a:ext cx="4578893" cy="6163967"/>
                      </a:xfrm>
                      <a:prstGeom prst="rect">
                        <a:avLst/>
                      </a:prstGeom>
                      <a:noFill/>
                      <a:ln>
                        <a:noFill/>
                      </a:ln>
                    </p:spPr>
                  </p:pic>
                </p:oleObj>
              </mc:Fallback>
            </mc:AlternateContent>
          </a:graphicData>
        </a:graphic>
      </p:graphicFrame>
      <p:sp>
        <p:nvSpPr>
          <p:cNvPr id="11" name="Tytuł 1"/>
          <p:cNvSpPr>
            <a:spLocks noGrp="1"/>
          </p:cNvSpPr>
          <p:nvPr>
            <p:ph type="title"/>
          </p:nvPr>
        </p:nvSpPr>
        <p:spPr>
          <a:xfrm>
            <a:off x="0" y="-34029"/>
            <a:ext cx="10058400" cy="798855"/>
          </a:xfrm>
        </p:spPr>
        <p:txBody>
          <a:bodyPr>
            <a:normAutofit/>
          </a:bodyPr>
          <a:lstStyle/>
          <a:p>
            <a:r>
              <a:rPr lang="en-US" dirty="0" smtClean="0"/>
              <a:t>Results: </a:t>
            </a:r>
            <a:r>
              <a:rPr lang="pl-PL" dirty="0" err="1"/>
              <a:t>P</a:t>
            </a:r>
            <a:r>
              <a:rPr lang="en-US" dirty="0" smtClean="0"/>
              <a:t>d</a:t>
            </a:r>
            <a:endParaRPr lang="pl-PL" dirty="0"/>
          </a:p>
        </p:txBody>
      </p:sp>
      <p:sp>
        <p:nvSpPr>
          <p:cNvPr id="12" name="pole tekstowe 1"/>
          <p:cNvSpPr txBox="1">
            <a:spLocks noChangeArrowheads="1"/>
          </p:cNvSpPr>
          <p:nvPr/>
        </p:nvSpPr>
        <p:spPr bwMode="auto">
          <a:xfrm>
            <a:off x="8419723" y="6527549"/>
            <a:ext cx="28427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sz="1000" baseline="30000" dirty="0">
                <a:latin typeface="+mj-lt"/>
              </a:rPr>
              <a:t>*)</a:t>
            </a:r>
            <a:r>
              <a:rPr lang="pl-PL" altLang="pl-PL" sz="1000" dirty="0">
                <a:latin typeface="+mj-lt"/>
              </a:rPr>
              <a:t> P. </a:t>
            </a:r>
            <a:r>
              <a:rPr lang="pl-PL" altLang="pl-PL" sz="1000" dirty="0" err="1">
                <a:latin typeface="+mj-lt"/>
              </a:rPr>
              <a:t>Horodek</a:t>
            </a:r>
            <a:r>
              <a:rPr lang="pl-PL" altLang="pl-PL" sz="1000" dirty="0" smtClean="0">
                <a:latin typeface="+mj-lt"/>
              </a:rPr>
              <a:t>,</a:t>
            </a:r>
            <a:r>
              <a:rPr lang="en-US" altLang="pl-PL" sz="1000" dirty="0" smtClean="0">
                <a:latin typeface="+mj-lt"/>
              </a:rPr>
              <a:t> V.A. </a:t>
            </a:r>
            <a:r>
              <a:rPr lang="en-US" altLang="pl-PL" sz="1000" dirty="0" err="1" smtClean="0">
                <a:latin typeface="+mj-lt"/>
              </a:rPr>
              <a:t>Skuratov</a:t>
            </a:r>
            <a:r>
              <a:rPr lang="pl-PL" altLang="pl-PL" sz="1000" dirty="0" smtClean="0">
                <a:latin typeface="+mj-lt"/>
              </a:rPr>
              <a:t>, </a:t>
            </a:r>
            <a:r>
              <a:rPr lang="en-US" altLang="pl-PL" sz="1000" dirty="0">
                <a:latin typeface="+mj-lt"/>
              </a:rPr>
              <a:t>Surf</a:t>
            </a:r>
            <a:r>
              <a:rPr lang="pl-PL" altLang="pl-PL" sz="1000" dirty="0">
                <a:latin typeface="+mj-lt"/>
              </a:rPr>
              <a:t>.</a:t>
            </a:r>
            <a:r>
              <a:rPr lang="en-US" altLang="pl-PL" sz="1000" dirty="0">
                <a:latin typeface="+mj-lt"/>
              </a:rPr>
              <a:t> Coat. Technol.</a:t>
            </a:r>
            <a:r>
              <a:rPr lang="pl-PL" altLang="pl-PL" sz="1000" dirty="0">
                <a:latin typeface="+mj-lt"/>
              </a:rPr>
              <a:t> </a:t>
            </a:r>
            <a:r>
              <a:rPr lang="en-US" altLang="pl-PL" sz="1000" dirty="0">
                <a:latin typeface="+mj-lt"/>
              </a:rPr>
              <a:t>296</a:t>
            </a:r>
            <a:r>
              <a:rPr lang="pl-PL" altLang="pl-PL" sz="1000" dirty="0">
                <a:latin typeface="+mj-lt"/>
              </a:rPr>
              <a:t> (2016) 6</a:t>
            </a:r>
            <a:r>
              <a:rPr lang="en-US" altLang="pl-PL" sz="1000" dirty="0">
                <a:latin typeface="+mj-lt"/>
              </a:rPr>
              <a:t>6</a:t>
            </a:r>
            <a:r>
              <a:rPr lang="pl-PL" altLang="pl-PL" sz="1000" dirty="0">
                <a:latin typeface="+mj-lt"/>
              </a:rPr>
              <a:t>.</a:t>
            </a:r>
          </a:p>
        </p:txBody>
      </p:sp>
    </p:spTree>
    <p:extLst>
      <p:ext uri="{BB962C8B-B14F-4D97-AF65-F5344CB8AC3E}">
        <p14:creationId xmlns:p14="http://schemas.microsoft.com/office/powerpoint/2010/main" val="41553402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iekt 21"/>
          <p:cNvGraphicFramePr>
            <a:graphicFrameLocks noChangeAspect="1"/>
          </p:cNvGraphicFramePr>
          <p:nvPr>
            <p:extLst/>
          </p:nvPr>
        </p:nvGraphicFramePr>
        <p:xfrm>
          <a:off x="152895" y="556583"/>
          <a:ext cx="6123981" cy="5980018"/>
        </p:xfrm>
        <a:graphic>
          <a:graphicData uri="http://schemas.openxmlformats.org/presentationml/2006/ole">
            <mc:AlternateContent xmlns:mc="http://schemas.openxmlformats.org/markup-compatibility/2006">
              <mc:Choice xmlns:v="urn:schemas-microsoft-com:vml" Requires="v">
                <p:oleObj spid="_x0000_s5362" name="SPW 12.0 Graph" r:id="rId4" imgW="6343491" imgH="6181790" progId="SigmaPlotGraphicObject.11">
                  <p:embed/>
                </p:oleObj>
              </mc:Choice>
              <mc:Fallback>
                <p:oleObj name="SPW 12.0 Graph" r:id="rId4" imgW="6343491" imgH="6181790" progId="SigmaPlotGraphicObjec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95" y="556583"/>
                        <a:ext cx="6123981" cy="5980018"/>
                      </a:xfrm>
                      <a:prstGeom prst="rect">
                        <a:avLst/>
                      </a:prstGeom>
                      <a:noFill/>
                      <a:ln>
                        <a:noFill/>
                      </a:ln>
                    </p:spPr>
                  </p:pic>
                </p:oleObj>
              </mc:Fallback>
            </mc:AlternateContent>
          </a:graphicData>
        </a:graphic>
      </p:graphicFrame>
      <p:sp>
        <p:nvSpPr>
          <p:cNvPr id="11" name="Tytuł 1"/>
          <p:cNvSpPr>
            <a:spLocks noGrp="1"/>
          </p:cNvSpPr>
          <p:nvPr>
            <p:ph type="title"/>
          </p:nvPr>
        </p:nvSpPr>
        <p:spPr>
          <a:xfrm>
            <a:off x="0" y="-34029"/>
            <a:ext cx="10058400" cy="798855"/>
          </a:xfrm>
        </p:spPr>
        <p:txBody>
          <a:bodyPr>
            <a:normAutofit/>
          </a:bodyPr>
          <a:lstStyle/>
          <a:p>
            <a:r>
              <a:rPr lang="en-US" dirty="0" smtClean="0"/>
              <a:t>Results: </a:t>
            </a:r>
            <a:r>
              <a:rPr lang="pl-PL" dirty="0" err="1"/>
              <a:t>P</a:t>
            </a:r>
            <a:r>
              <a:rPr lang="en-US" dirty="0" smtClean="0"/>
              <a:t>d</a:t>
            </a:r>
            <a:endParaRPr lang="pl-PL" dirty="0"/>
          </a:p>
        </p:txBody>
      </p:sp>
      <p:sp>
        <p:nvSpPr>
          <p:cNvPr id="12" name="Prostokąt 11"/>
          <p:cNvSpPr/>
          <p:nvPr/>
        </p:nvSpPr>
        <p:spPr>
          <a:xfrm>
            <a:off x="6205699" y="1564458"/>
            <a:ext cx="6096000" cy="3170099"/>
          </a:xfrm>
          <a:prstGeom prst="rect">
            <a:avLst/>
          </a:prstGeom>
        </p:spPr>
        <p:txBody>
          <a:bodyPr>
            <a:spAutoFit/>
          </a:bodyPr>
          <a:lstStyle/>
          <a:p>
            <a:r>
              <a:rPr lang="pl-PL" altLang="pl-PL" sz="2000" b="1" dirty="0" err="1" smtClean="0"/>
              <a:t>Defect</a:t>
            </a:r>
            <a:r>
              <a:rPr lang="pl-PL" altLang="pl-PL" sz="2000" b="1" dirty="0" smtClean="0"/>
              <a:t> </a:t>
            </a:r>
            <a:r>
              <a:rPr lang="pl-PL" altLang="pl-PL" sz="2000" b="1" dirty="0" err="1" smtClean="0"/>
              <a:t>concentration</a:t>
            </a:r>
            <a:endParaRPr lang="pl-PL" altLang="pl-PL" sz="2000" b="1" dirty="0" smtClean="0"/>
          </a:p>
          <a:p>
            <a:endParaRPr lang="pl-PL" altLang="pl-PL" sz="2000" dirty="0"/>
          </a:p>
          <a:p>
            <a:endParaRPr lang="pl-PL" altLang="pl-PL" sz="2000" dirty="0" smtClean="0"/>
          </a:p>
          <a:p>
            <a:endParaRPr lang="pl-PL" altLang="pl-PL" sz="2000" dirty="0"/>
          </a:p>
          <a:p>
            <a:endParaRPr lang="pl-PL" altLang="pl-PL" sz="2000" dirty="0" smtClean="0"/>
          </a:p>
          <a:p>
            <a:endParaRPr lang="pl-PL" altLang="pl-PL" sz="2000" dirty="0" smtClean="0"/>
          </a:p>
          <a:p>
            <a:r>
              <a:rPr lang="en-GB" altLang="pl-PL" sz="2000" dirty="0" smtClean="0"/>
              <a:t>where</a:t>
            </a:r>
            <a:r>
              <a:rPr lang="en-GB" altLang="pl-PL" sz="2000" dirty="0"/>
              <a:t>:</a:t>
            </a:r>
          </a:p>
          <a:p>
            <a:pPr marL="285750" indent="-285750">
              <a:buFont typeface="Symbol" panose="05050102010706020507" pitchFamily="18" charset="2"/>
              <a:buChar char="m"/>
            </a:pPr>
            <a:r>
              <a:rPr lang="pl-PL" altLang="pl-PL" sz="2000" dirty="0" smtClean="0">
                <a:sym typeface="Symbol"/>
              </a:rPr>
              <a:t>- </a:t>
            </a:r>
            <a:r>
              <a:rPr lang="en-GB" altLang="pl-PL" sz="2000" dirty="0" smtClean="0"/>
              <a:t>trapping coefficient (for </a:t>
            </a:r>
            <a:r>
              <a:rPr lang="pl-PL" altLang="pl-PL" sz="2000" dirty="0" err="1" smtClean="0"/>
              <a:t>given</a:t>
            </a:r>
            <a:r>
              <a:rPr lang="pl-PL" altLang="pl-PL" sz="2000" dirty="0" smtClean="0"/>
              <a:t> </a:t>
            </a:r>
            <a:r>
              <a:rPr lang="pl-PL" altLang="pl-PL" sz="2000" dirty="0" err="1" smtClean="0"/>
              <a:t>type</a:t>
            </a:r>
            <a:r>
              <a:rPr lang="pl-PL" altLang="pl-PL" sz="2000" dirty="0" smtClean="0"/>
              <a:t> of </a:t>
            </a:r>
            <a:r>
              <a:rPr lang="pl-PL" altLang="pl-PL" sz="2000" dirty="0" err="1" smtClean="0"/>
              <a:t>defect</a:t>
            </a:r>
            <a:r>
              <a:rPr lang="en-GB" altLang="pl-PL" sz="2000" dirty="0" smtClean="0"/>
              <a:t>)</a:t>
            </a:r>
            <a:endParaRPr lang="pl-PL" altLang="pl-PL" sz="2000" dirty="0" smtClean="0"/>
          </a:p>
          <a:p>
            <a:r>
              <a:rPr lang="en-GB" altLang="pl-PL" sz="2000" dirty="0" err="1" smtClean="0">
                <a:latin typeface="Symbol" pitchFamily="18" charset="2"/>
              </a:rPr>
              <a:t>t</a:t>
            </a:r>
            <a:r>
              <a:rPr lang="en-GB" altLang="pl-PL" sz="2000" i="1" baseline="-25000" dirty="0" err="1" smtClean="0"/>
              <a:t>bulk</a:t>
            </a:r>
            <a:r>
              <a:rPr lang="pl-PL" altLang="pl-PL" sz="2000" i="1" baseline="-25000" dirty="0" smtClean="0"/>
              <a:t> </a:t>
            </a:r>
            <a:r>
              <a:rPr lang="en-GB" altLang="pl-PL" sz="2000" dirty="0" smtClean="0"/>
              <a:t>- </a:t>
            </a:r>
            <a:r>
              <a:rPr lang="en-GB" altLang="pl-PL" sz="2000" dirty="0" smtClean="0">
                <a:ea typeface="Tahoma" panose="020B0604030504040204" pitchFamily="34" charset="0"/>
                <a:cs typeface="Times New Roman" panose="02020603050405020304" pitchFamily="18" charset="0"/>
              </a:rPr>
              <a:t>positron lifetime in bulk </a:t>
            </a:r>
            <a:endParaRPr lang="pl-PL" altLang="pl-PL" sz="2000" dirty="0" smtClean="0">
              <a:ea typeface="Tahoma" panose="020B0604030504040204" pitchFamily="34" charset="0"/>
              <a:cs typeface="Times New Roman" panose="02020603050405020304" pitchFamily="18" charset="0"/>
            </a:endParaRPr>
          </a:p>
          <a:p>
            <a:r>
              <a:rPr lang="en-GB" altLang="pl-PL" sz="2000" dirty="0" err="1" smtClean="0"/>
              <a:t>L</a:t>
            </a:r>
            <a:r>
              <a:rPr lang="en-GB" altLang="pl-PL" sz="2000" i="1" baseline="-25000" dirty="0" err="1" smtClean="0"/>
              <a:t>bulk</a:t>
            </a:r>
            <a:r>
              <a:rPr lang="pl-PL" altLang="pl-PL" sz="2000" dirty="0"/>
              <a:t> </a:t>
            </a:r>
            <a:r>
              <a:rPr lang="en-GB" altLang="pl-PL" sz="2000" dirty="0" smtClean="0">
                <a:ea typeface="Tahoma" panose="020B0604030504040204" pitchFamily="34" charset="0"/>
                <a:cs typeface="Times New Roman" panose="02020603050405020304" pitchFamily="18" charset="0"/>
              </a:rPr>
              <a:t> </a:t>
            </a:r>
            <a:r>
              <a:rPr lang="pl-PL" altLang="pl-PL" sz="2000" dirty="0" smtClean="0">
                <a:ea typeface="Tahoma" panose="020B0604030504040204" pitchFamily="34" charset="0"/>
                <a:cs typeface="Times New Roman" panose="02020603050405020304" pitchFamily="18" charset="0"/>
              </a:rPr>
              <a:t>- </a:t>
            </a:r>
            <a:r>
              <a:rPr lang="pl-PL" altLang="pl-PL" sz="2000" dirty="0" err="1" smtClean="0">
                <a:ea typeface="Tahoma" panose="020B0604030504040204" pitchFamily="34" charset="0"/>
                <a:cs typeface="Times New Roman" panose="02020603050405020304" pitchFamily="18" charset="0"/>
              </a:rPr>
              <a:t>positron</a:t>
            </a:r>
            <a:r>
              <a:rPr lang="pl-PL" altLang="pl-PL" sz="2000" dirty="0" smtClean="0">
                <a:ea typeface="Tahoma" panose="020B0604030504040204" pitchFamily="34" charset="0"/>
                <a:cs typeface="Times New Roman" panose="02020603050405020304" pitchFamily="18" charset="0"/>
              </a:rPr>
              <a:t> </a:t>
            </a:r>
            <a:r>
              <a:rPr lang="en-GB" altLang="pl-PL" sz="2000" dirty="0" smtClean="0"/>
              <a:t>diffusion length</a:t>
            </a:r>
            <a:endParaRPr lang="en-GB" altLang="pl-PL" sz="2000" dirty="0"/>
          </a:p>
        </p:txBody>
      </p:sp>
      <p:graphicFrame>
        <p:nvGraphicFramePr>
          <p:cNvPr id="13" name="Obiekt 12"/>
          <p:cNvGraphicFramePr>
            <a:graphicFrameLocks noChangeAspect="1"/>
          </p:cNvGraphicFramePr>
          <p:nvPr>
            <p:extLst/>
          </p:nvPr>
        </p:nvGraphicFramePr>
        <p:xfrm>
          <a:off x="6979668" y="2092390"/>
          <a:ext cx="3570287" cy="1296987"/>
        </p:xfrm>
        <a:graphic>
          <a:graphicData uri="http://schemas.openxmlformats.org/presentationml/2006/ole">
            <mc:AlternateContent xmlns:mc="http://schemas.openxmlformats.org/markup-compatibility/2006">
              <mc:Choice xmlns:v="urn:schemas-microsoft-com:vml" Requires="v">
                <p:oleObj spid="_x0000_s5363" name="Equation" r:id="rId6" imgW="1562040" imgH="558720" progId="Equation.DSMT4">
                  <p:embed/>
                </p:oleObj>
              </mc:Choice>
              <mc:Fallback>
                <p:oleObj name="Equation" r:id="rId6" imgW="1562040" imgH="558720" progId="Equation.DSMT4">
                  <p:embed/>
                  <p:pic>
                    <p:nvPicPr>
                      <p:cNvPr id="0" name=""/>
                      <p:cNvPicPr>
                        <a:picLocks noChangeAspect="1" noChangeArrowheads="1"/>
                      </p:cNvPicPr>
                      <p:nvPr/>
                    </p:nvPicPr>
                    <p:blipFill>
                      <a:blip r:embed="rId7"/>
                      <a:srcRect/>
                      <a:stretch>
                        <a:fillRect/>
                      </a:stretch>
                    </p:blipFill>
                    <p:spPr bwMode="auto">
                      <a:xfrm>
                        <a:off x="6979668" y="2092390"/>
                        <a:ext cx="3570287" cy="1296987"/>
                      </a:xfrm>
                      <a:prstGeom prst="rect">
                        <a:avLst/>
                      </a:prstGeom>
                      <a:noFill/>
                    </p:spPr>
                  </p:pic>
                </p:oleObj>
              </mc:Fallback>
            </mc:AlternateContent>
          </a:graphicData>
        </a:graphic>
      </p:graphicFrame>
      <p:sp>
        <p:nvSpPr>
          <p:cNvPr id="6" name="pole tekstowe 1"/>
          <p:cNvSpPr txBox="1">
            <a:spLocks noChangeArrowheads="1"/>
          </p:cNvSpPr>
          <p:nvPr/>
        </p:nvSpPr>
        <p:spPr bwMode="auto">
          <a:xfrm>
            <a:off x="8274868" y="6536601"/>
            <a:ext cx="28427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sz="1000" baseline="30000" dirty="0">
                <a:latin typeface="+mj-lt"/>
              </a:rPr>
              <a:t>*)</a:t>
            </a:r>
            <a:r>
              <a:rPr lang="pl-PL" altLang="pl-PL" sz="1000" dirty="0">
                <a:latin typeface="+mj-lt"/>
              </a:rPr>
              <a:t> P. </a:t>
            </a:r>
            <a:r>
              <a:rPr lang="pl-PL" altLang="pl-PL" sz="1000" dirty="0" err="1">
                <a:latin typeface="+mj-lt"/>
              </a:rPr>
              <a:t>Horodek</a:t>
            </a:r>
            <a:r>
              <a:rPr lang="pl-PL" altLang="pl-PL" sz="1000" dirty="0" smtClean="0">
                <a:latin typeface="+mj-lt"/>
              </a:rPr>
              <a:t>,</a:t>
            </a:r>
            <a:r>
              <a:rPr lang="en-US" altLang="pl-PL" sz="1000" dirty="0" smtClean="0">
                <a:latin typeface="+mj-lt"/>
              </a:rPr>
              <a:t> V.A. </a:t>
            </a:r>
            <a:r>
              <a:rPr lang="en-US" altLang="pl-PL" sz="1000" dirty="0" err="1" smtClean="0">
                <a:latin typeface="+mj-lt"/>
              </a:rPr>
              <a:t>Skuratov</a:t>
            </a:r>
            <a:r>
              <a:rPr lang="pl-PL" altLang="pl-PL" sz="1000" dirty="0" smtClean="0">
                <a:latin typeface="+mj-lt"/>
              </a:rPr>
              <a:t>, </a:t>
            </a:r>
            <a:r>
              <a:rPr lang="en-US" altLang="pl-PL" sz="1000" dirty="0">
                <a:latin typeface="+mj-lt"/>
              </a:rPr>
              <a:t>Surf</a:t>
            </a:r>
            <a:r>
              <a:rPr lang="pl-PL" altLang="pl-PL" sz="1000" dirty="0">
                <a:latin typeface="+mj-lt"/>
              </a:rPr>
              <a:t>.</a:t>
            </a:r>
            <a:r>
              <a:rPr lang="en-US" altLang="pl-PL" sz="1000" dirty="0">
                <a:latin typeface="+mj-lt"/>
              </a:rPr>
              <a:t> Coat. Technol.</a:t>
            </a:r>
            <a:r>
              <a:rPr lang="pl-PL" altLang="pl-PL" sz="1000" dirty="0">
                <a:latin typeface="+mj-lt"/>
              </a:rPr>
              <a:t> </a:t>
            </a:r>
            <a:r>
              <a:rPr lang="en-US" altLang="pl-PL" sz="1000" dirty="0">
                <a:latin typeface="+mj-lt"/>
              </a:rPr>
              <a:t>296</a:t>
            </a:r>
            <a:r>
              <a:rPr lang="pl-PL" altLang="pl-PL" sz="1000" dirty="0">
                <a:latin typeface="+mj-lt"/>
              </a:rPr>
              <a:t> (2016) 6</a:t>
            </a:r>
            <a:r>
              <a:rPr lang="en-US" altLang="pl-PL" sz="1000" dirty="0">
                <a:latin typeface="+mj-lt"/>
              </a:rPr>
              <a:t>6</a:t>
            </a:r>
            <a:r>
              <a:rPr lang="pl-PL" altLang="pl-PL" sz="1000" dirty="0">
                <a:latin typeface="+mj-lt"/>
              </a:rPr>
              <a:t>.</a:t>
            </a:r>
          </a:p>
        </p:txBody>
      </p:sp>
    </p:spTree>
    <p:extLst>
      <p:ext uri="{BB962C8B-B14F-4D97-AF65-F5344CB8AC3E}">
        <p14:creationId xmlns:p14="http://schemas.microsoft.com/office/powerpoint/2010/main" val="9507801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4240823" y="388167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pl-PL"/>
          </a:p>
        </p:txBody>
      </p:sp>
      <p:sp>
        <p:nvSpPr>
          <p:cNvPr id="3" name="Symbol zastępczy numeru slajdu 2"/>
          <p:cNvSpPr>
            <a:spLocks noGrp="1"/>
          </p:cNvSpPr>
          <p:nvPr>
            <p:ph type="sldNum" sz="quarter" idx="12"/>
          </p:nvPr>
        </p:nvSpPr>
        <p:spPr/>
        <p:txBody>
          <a:bodyPr/>
          <a:lstStyle/>
          <a:p>
            <a:fld id="{D57F1E4F-1CFF-5643-939E-217C01CDF565}" type="slidenum">
              <a:rPr lang="en-US" smtClean="0"/>
              <a:pPr/>
              <a:t>34</a:t>
            </a:fld>
            <a:endParaRPr lang="en-US" dirty="0"/>
          </a:p>
        </p:txBody>
      </p:sp>
      <p:pic>
        <p:nvPicPr>
          <p:cNvPr id="2" name="Obraz 1"/>
          <p:cNvPicPr>
            <a:picLocks noChangeAspect="1"/>
          </p:cNvPicPr>
          <p:nvPr/>
        </p:nvPicPr>
        <p:blipFill>
          <a:blip r:embed="rId3"/>
          <a:stretch>
            <a:fillRect/>
          </a:stretch>
        </p:blipFill>
        <p:spPr>
          <a:xfrm>
            <a:off x="388121" y="4327557"/>
            <a:ext cx="11563087" cy="1865014"/>
          </a:xfrm>
          <a:prstGeom prst="rect">
            <a:avLst/>
          </a:prstGeom>
        </p:spPr>
      </p:pic>
      <p:pic>
        <p:nvPicPr>
          <p:cNvPr id="4" name="Obraz 3"/>
          <p:cNvPicPr>
            <a:picLocks noChangeAspect="1"/>
          </p:cNvPicPr>
          <p:nvPr/>
        </p:nvPicPr>
        <p:blipFill>
          <a:blip r:embed="rId4"/>
          <a:stretch>
            <a:fillRect/>
          </a:stretch>
        </p:blipFill>
        <p:spPr>
          <a:xfrm>
            <a:off x="559114" y="1472692"/>
            <a:ext cx="5928152" cy="2159443"/>
          </a:xfrm>
          <a:prstGeom prst="rect">
            <a:avLst/>
          </a:prstGeom>
        </p:spPr>
      </p:pic>
      <p:pic>
        <p:nvPicPr>
          <p:cNvPr id="5" name="Obraz 4"/>
          <p:cNvPicPr>
            <a:picLocks noChangeAspect="1"/>
          </p:cNvPicPr>
          <p:nvPr/>
        </p:nvPicPr>
        <p:blipFill>
          <a:blip r:embed="rId5"/>
          <a:stretch>
            <a:fillRect/>
          </a:stretch>
        </p:blipFill>
        <p:spPr>
          <a:xfrm>
            <a:off x="7284502" y="869885"/>
            <a:ext cx="4105275" cy="2762250"/>
          </a:xfrm>
          <a:prstGeom prst="rect">
            <a:avLst/>
          </a:prstGeom>
        </p:spPr>
      </p:pic>
      <p:sp>
        <p:nvSpPr>
          <p:cNvPr id="8" name="Tytuł 1"/>
          <p:cNvSpPr>
            <a:spLocks noGrp="1"/>
          </p:cNvSpPr>
          <p:nvPr>
            <p:ph type="title"/>
          </p:nvPr>
        </p:nvSpPr>
        <p:spPr>
          <a:xfrm>
            <a:off x="0" y="-34029"/>
            <a:ext cx="10058400" cy="798855"/>
          </a:xfrm>
        </p:spPr>
        <p:txBody>
          <a:bodyPr>
            <a:normAutofit/>
          </a:bodyPr>
          <a:lstStyle/>
          <a:p>
            <a:r>
              <a:rPr lang="en-US" dirty="0" smtClean="0"/>
              <a:t>Etching experiment</a:t>
            </a:r>
            <a:endParaRPr lang="pl-PL" dirty="0"/>
          </a:p>
        </p:txBody>
      </p:sp>
    </p:spTree>
    <p:extLst>
      <p:ext uri="{BB962C8B-B14F-4D97-AF65-F5344CB8AC3E}">
        <p14:creationId xmlns:p14="http://schemas.microsoft.com/office/powerpoint/2010/main" val="35291291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4240823" y="388167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pl-PL"/>
          </a:p>
        </p:txBody>
      </p:sp>
      <p:graphicFrame>
        <p:nvGraphicFramePr>
          <p:cNvPr id="7" name="Obiekt 6"/>
          <p:cNvGraphicFramePr>
            <a:graphicFrameLocks noChangeAspect="1"/>
          </p:cNvGraphicFramePr>
          <p:nvPr>
            <p:extLst/>
          </p:nvPr>
        </p:nvGraphicFramePr>
        <p:xfrm>
          <a:off x="349487" y="764826"/>
          <a:ext cx="11436490" cy="5550609"/>
        </p:xfrm>
        <a:graphic>
          <a:graphicData uri="http://schemas.openxmlformats.org/presentationml/2006/ole">
            <mc:AlternateContent xmlns:mc="http://schemas.openxmlformats.org/markup-compatibility/2006">
              <mc:Choice xmlns:v="urn:schemas-microsoft-com:vml" Requires="v">
                <p:oleObj spid="_x0000_s6267" name="SPW 12.0 Graph" r:id="rId4" imgW="7876853" imgH="3819516" progId="SigmaPlotGraphicObject.11">
                  <p:embed/>
                </p:oleObj>
              </mc:Choice>
              <mc:Fallback>
                <p:oleObj name="SPW 12.0 Graph" r:id="rId4" imgW="7876853" imgH="3819516" progId="SigmaPlotGraphicObject.11">
                  <p:embed/>
                  <p:pic>
                    <p:nvPicPr>
                      <p:cNvPr id="0" name=""/>
                      <p:cNvPicPr>
                        <a:picLocks noChangeAspect="1" noChangeArrowheads="1"/>
                      </p:cNvPicPr>
                      <p:nvPr/>
                    </p:nvPicPr>
                    <p:blipFill>
                      <a:blip r:embed="rId5"/>
                      <a:srcRect/>
                      <a:stretch>
                        <a:fillRect/>
                      </a:stretch>
                    </p:blipFill>
                    <p:spPr bwMode="auto">
                      <a:xfrm>
                        <a:off x="349487" y="764826"/>
                        <a:ext cx="11436490" cy="5550609"/>
                      </a:xfrm>
                      <a:prstGeom prst="rect">
                        <a:avLst/>
                      </a:prstGeom>
                      <a:noFill/>
                    </p:spPr>
                  </p:pic>
                </p:oleObj>
              </mc:Fallback>
            </mc:AlternateContent>
          </a:graphicData>
        </a:graphic>
      </p:graphicFrame>
      <p:sp>
        <p:nvSpPr>
          <p:cNvPr id="3" name="Symbol zastępczy numeru slajdu 2"/>
          <p:cNvSpPr>
            <a:spLocks noGrp="1"/>
          </p:cNvSpPr>
          <p:nvPr>
            <p:ph type="sldNum" sz="quarter" idx="12"/>
          </p:nvPr>
        </p:nvSpPr>
        <p:spPr/>
        <p:txBody>
          <a:bodyPr/>
          <a:lstStyle/>
          <a:p>
            <a:fld id="{D57F1E4F-1CFF-5643-939E-217C01CDF565}" type="slidenum">
              <a:rPr lang="en-US" smtClean="0"/>
              <a:pPr/>
              <a:t>35</a:t>
            </a:fld>
            <a:endParaRPr lang="en-US" dirty="0"/>
          </a:p>
        </p:txBody>
      </p:sp>
      <p:sp>
        <p:nvSpPr>
          <p:cNvPr id="8" name="Tytuł 1"/>
          <p:cNvSpPr>
            <a:spLocks noGrp="1"/>
          </p:cNvSpPr>
          <p:nvPr>
            <p:ph type="title"/>
          </p:nvPr>
        </p:nvSpPr>
        <p:spPr>
          <a:xfrm>
            <a:off x="0" y="-34029"/>
            <a:ext cx="10058400" cy="798855"/>
          </a:xfrm>
        </p:spPr>
        <p:txBody>
          <a:bodyPr>
            <a:normAutofit/>
          </a:bodyPr>
          <a:lstStyle/>
          <a:p>
            <a:r>
              <a:rPr lang="en-US" dirty="0" smtClean="0"/>
              <a:t>Results: </a:t>
            </a:r>
            <a:r>
              <a:rPr lang="pl-PL" dirty="0" err="1"/>
              <a:t>F</a:t>
            </a:r>
            <a:r>
              <a:rPr lang="en-US" dirty="0" smtClean="0"/>
              <a:t>e</a:t>
            </a:r>
            <a:endParaRPr lang="pl-PL" dirty="0"/>
          </a:p>
        </p:txBody>
      </p:sp>
      <p:sp>
        <p:nvSpPr>
          <p:cNvPr id="9" name="pole tekstowe 1"/>
          <p:cNvSpPr txBox="1">
            <a:spLocks noChangeArrowheads="1"/>
          </p:cNvSpPr>
          <p:nvPr/>
        </p:nvSpPr>
        <p:spPr bwMode="auto">
          <a:xfrm>
            <a:off x="120183" y="6555248"/>
            <a:ext cx="4673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sz="1000" baseline="30000" dirty="0">
                <a:latin typeface="+mj-lt"/>
              </a:rPr>
              <a:t>*)</a:t>
            </a:r>
            <a:r>
              <a:rPr lang="pl-PL" altLang="pl-PL" sz="1000" dirty="0">
                <a:latin typeface="+mj-lt"/>
              </a:rPr>
              <a:t> P. </a:t>
            </a:r>
            <a:r>
              <a:rPr lang="pl-PL" altLang="pl-PL" sz="1000" dirty="0" err="1">
                <a:latin typeface="+mj-lt"/>
              </a:rPr>
              <a:t>Horodek</a:t>
            </a:r>
            <a:r>
              <a:rPr lang="pl-PL" altLang="pl-PL" sz="1000" dirty="0">
                <a:latin typeface="+mj-lt"/>
              </a:rPr>
              <a:t>, </a:t>
            </a:r>
            <a:r>
              <a:rPr lang="en-US" altLang="pl-PL" sz="1000" dirty="0">
                <a:latin typeface="+mj-lt"/>
              </a:rPr>
              <a:t>et al.</a:t>
            </a:r>
            <a:r>
              <a:rPr lang="pl-PL" altLang="pl-PL" sz="1000" dirty="0">
                <a:latin typeface="+mj-lt"/>
              </a:rPr>
              <a:t>, Rad. </a:t>
            </a:r>
            <a:r>
              <a:rPr lang="pl-PL" altLang="pl-PL" sz="1000" dirty="0" err="1">
                <a:latin typeface="+mj-lt"/>
              </a:rPr>
              <a:t>Phys</a:t>
            </a:r>
            <a:r>
              <a:rPr lang="pl-PL" altLang="pl-PL" sz="1000" dirty="0">
                <a:latin typeface="+mj-lt"/>
              </a:rPr>
              <a:t>. Chem. 122 (2016) 60.</a:t>
            </a:r>
          </a:p>
        </p:txBody>
      </p:sp>
    </p:spTree>
    <p:extLst>
      <p:ext uri="{BB962C8B-B14F-4D97-AF65-F5344CB8AC3E}">
        <p14:creationId xmlns:p14="http://schemas.microsoft.com/office/powerpoint/2010/main" val="42186182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212034" y="1200105"/>
            <a:ext cx="83156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l-PL"/>
          </a:p>
        </p:txBody>
      </p:sp>
      <p:pic>
        <p:nvPicPr>
          <p:cNvPr id="15" name="Obraz 14"/>
          <p:cNvPicPr>
            <a:picLocks noChangeAspect="1"/>
          </p:cNvPicPr>
          <p:nvPr/>
        </p:nvPicPr>
        <p:blipFill>
          <a:blip r:embed="rId3"/>
          <a:stretch>
            <a:fillRect/>
          </a:stretch>
        </p:blipFill>
        <p:spPr>
          <a:xfrm>
            <a:off x="5135096" y="0"/>
            <a:ext cx="6550182" cy="5422495"/>
          </a:xfrm>
          <a:prstGeom prst="rect">
            <a:avLst/>
          </a:prstGeom>
        </p:spPr>
      </p:pic>
      <p:pic>
        <p:nvPicPr>
          <p:cNvPr id="16" name="Obraz 15"/>
          <p:cNvPicPr>
            <a:picLocks noChangeAspect="1"/>
          </p:cNvPicPr>
          <p:nvPr/>
        </p:nvPicPr>
        <p:blipFill>
          <a:blip r:embed="rId4"/>
          <a:stretch>
            <a:fillRect/>
          </a:stretch>
        </p:blipFill>
        <p:spPr>
          <a:xfrm>
            <a:off x="212034" y="2543007"/>
            <a:ext cx="4249868" cy="3988971"/>
          </a:xfrm>
          <a:prstGeom prst="rect">
            <a:avLst/>
          </a:prstGeom>
        </p:spPr>
      </p:pic>
      <p:pic>
        <p:nvPicPr>
          <p:cNvPr id="19" name="Obraz 18"/>
          <p:cNvPicPr>
            <a:picLocks noChangeAspect="1"/>
          </p:cNvPicPr>
          <p:nvPr/>
        </p:nvPicPr>
        <p:blipFill>
          <a:blip r:embed="rId5"/>
          <a:stretch>
            <a:fillRect/>
          </a:stretch>
        </p:blipFill>
        <p:spPr>
          <a:xfrm>
            <a:off x="5592018" y="5030224"/>
            <a:ext cx="5348151" cy="794300"/>
          </a:xfrm>
          <a:prstGeom prst="rect">
            <a:avLst/>
          </a:prstGeom>
        </p:spPr>
      </p:pic>
      <p:pic>
        <p:nvPicPr>
          <p:cNvPr id="20" name="Obraz 19"/>
          <p:cNvPicPr>
            <a:picLocks noChangeAspect="1"/>
          </p:cNvPicPr>
          <p:nvPr/>
        </p:nvPicPr>
        <p:blipFill>
          <a:blip r:embed="rId6"/>
          <a:stretch>
            <a:fillRect/>
          </a:stretch>
        </p:blipFill>
        <p:spPr>
          <a:xfrm>
            <a:off x="1115521" y="1116055"/>
            <a:ext cx="2318770" cy="762384"/>
          </a:xfrm>
          <a:prstGeom prst="rect">
            <a:avLst/>
          </a:prstGeom>
        </p:spPr>
      </p:pic>
      <p:sp>
        <p:nvSpPr>
          <p:cNvPr id="21" name="Prostokąt 20"/>
          <p:cNvSpPr/>
          <p:nvPr/>
        </p:nvSpPr>
        <p:spPr>
          <a:xfrm>
            <a:off x="0" y="1840804"/>
            <a:ext cx="4793783" cy="707886"/>
          </a:xfrm>
          <a:prstGeom prst="rect">
            <a:avLst/>
          </a:prstGeom>
        </p:spPr>
        <p:txBody>
          <a:bodyPr wrap="square">
            <a:spAutoFit/>
          </a:bodyPr>
          <a:lstStyle/>
          <a:p>
            <a:r>
              <a:rPr lang="en-GB" altLang="pl-PL" sz="2000" dirty="0" smtClean="0">
                <a:latin typeface="+mj-lt"/>
                <a:cs typeface="Arial" panose="020B0604020202020204" pitchFamily="34" charset="0"/>
              </a:rPr>
              <a:t>where  </a:t>
            </a:r>
            <a:r>
              <a:rPr lang="pl-PL" altLang="pl-PL" sz="2000" dirty="0" err="1" smtClean="0">
                <a:latin typeface="Symbol" panose="05050102010706020507" pitchFamily="18" charset="2"/>
                <a:cs typeface="Arial" panose="020B0604020202020204" pitchFamily="34" charset="0"/>
              </a:rPr>
              <a:t>t</a:t>
            </a:r>
            <a:r>
              <a:rPr lang="pl-PL" altLang="pl-PL" sz="2000" i="1" baseline="-25000" dirty="0" err="1" smtClean="0">
                <a:latin typeface="+mj-lt"/>
                <a:cs typeface="Arial" panose="020B0604020202020204" pitchFamily="34" charset="0"/>
              </a:rPr>
              <a:t>bulk</a:t>
            </a:r>
            <a:r>
              <a:rPr lang="pl-PL" altLang="pl-PL" sz="2000" dirty="0" smtClean="0">
                <a:latin typeface="+mj-lt"/>
                <a:cs typeface="Arial" panose="020B0604020202020204" pitchFamily="34" charset="0"/>
              </a:rPr>
              <a:t> </a:t>
            </a:r>
            <a:r>
              <a:rPr lang="pl-PL" altLang="pl-PL" sz="2000" dirty="0" err="1" smtClean="0">
                <a:latin typeface="+mj-lt"/>
                <a:cs typeface="Arial" panose="020B0604020202020204" pitchFamily="34" charset="0"/>
              </a:rPr>
              <a:t>is</a:t>
            </a:r>
            <a:r>
              <a:rPr lang="pl-PL" altLang="pl-PL" sz="2000" dirty="0" smtClean="0">
                <a:latin typeface="+mj-lt"/>
                <a:cs typeface="Arial" panose="020B0604020202020204" pitchFamily="34" charset="0"/>
              </a:rPr>
              <a:t> </a:t>
            </a:r>
            <a:r>
              <a:rPr lang="pl-PL" altLang="pl-PL" sz="2000" dirty="0" err="1" smtClean="0">
                <a:latin typeface="+mj-lt"/>
                <a:cs typeface="Arial" panose="020B0604020202020204" pitchFamily="34" charset="0"/>
              </a:rPr>
              <a:t>lifetime</a:t>
            </a:r>
            <a:r>
              <a:rPr lang="pl-PL" altLang="pl-PL" sz="2000" dirty="0" smtClean="0">
                <a:latin typeface="+mj-lt"/>
                <a:cs typeface="Arial" panose="020B0604020202020204" pitchFamily="34" charset="0"/>
              </a:rPr>
              <a:t> in non </a:t>
            </a:r>
            <a:r>
              <a:rPr lang="pl-PL" altLang="pl-PL" sz="2000" dirty="0" err="1" smtClean="0">
                <a:latin typeface="+mj-lt"/>
                <a:cs typeface="Arial" panose="020B0604020202020204" pitchFamily="34" charset="0"/>
              </a:rPr>
              <a:t>defected</a:t>
            </a:r>
            <a:r>
              <a:rPr lang="pl-PL" altLang="pl-PL" sz="2000" dirty="0" smtClean="0">
                <a:latin typeface="+mj-lt"/>
                <a:cs typeface="Arial" panose="020B0604020202020204" pitchFamily="34" charset="0"/>
              </a:rPr>
              <a:t> </a:t>
            </a:r>
            <a:r>
              <a:rPr lang="pl-PL" altLang="pl-PL" sz="2000" dirty="0" err="1" smtClean="0">
                <a:latin typeface="+mj-lt"/>
                <a:cs typeface="Arial" panose="020B0604020202020204" pitchFamily="34" charset="0"/>
              </a:rPr>
              <a:t>structure</a:t>
            </a:r>
            <a:r>
              <a:rPr lang="pl-PL" altLang="pl-PL" sz="2000" dirty="0" smtClean="0">
                <a:latin typeface="+mj-lt"/>
                <a:cs typeface="Arial" panose="020B0604020202020204" pitchFamily="34" charset="0"/>
              </a:rPr>
              <a:t> and</a:t>
            </a:r>
            <a:r>
              <a:rPr lang="en-GB" altLang="pl-PL" sz="2000" dirty="0" smtClean="0">
                <a:latin typeface="+mj-lt"/>
                <a:cs typeface="Arial" panose="020B0604020202020204" pitchFamily="34" charset="0"/>
              </a:rPr>
              <a:t> </a:t>
            </a:r>
            <a:r>
              <a:rPr lang="en-GB" altLang="pl-PL" sz="2000" i="1" dirty="0" smtClean="0">
                <a:latin typeface="Symbol" panose="05050102010706020507" pitchFamily="18" charset="2"/>
                <a:cs typeface="Arial" panose="020B0604020202020204" pitchFamily="34" charset="0"/>
              </a:rPr>
              <a:t>m</a:t>
            </a:r>
            <a:r>
              <a:rPr lang="en-GB" altLang="pl-PL" sz="2000" dirty="0" smtClean="0">
                <a:latin typeface="+mj-lt"/>
                <a:cs typeface="Arial" panose="020B0604020202020204" pitchFamily="34" charset="0"/>
              </a:rPr>
              <a:t> is the trapping coefficient</a:t>
            </a:r>
            <a:endParaRPr lang="pl-PL" sz="2000" dirty="0">
              <a:latin typeface="+mj-lt"/>
              <a:cs typeface="Arial" panose="020B0604020202020204" pitchFamily="34" charset="0"/>
            </a:endParaRPr>
          </a:p>
        </p:txBody>
      </p:sp>
      <p:sp>
        <p:nvSpPr>
          <p:cNvPr id="22" name="pole tekstowe 6"/>
          <p:cNvSpPr txBox="1">
            <a:spLocks noChangeArrowheads="1"/>
          </p:cNvSpPr>
          <p:nvPr/>
        </p:nvSpPr>
        <p:spPr bwMode="auto">
          <a:xfrm>
            <a:off x="4412026" y="5748857"/>
            <a:ext cx="79573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l-PL" altLang="pl-PL" sz="2000" dirty="0" err="1">
                <a:latin typeface="+mj-lt"/>
              </a:rPr>
              <a:t>where</a:t>
            </a:r>
            <a:r>
              <a:rPr lang="pl-PL" altLang="pl-PL" sz="2000" dirty="0">
                <a:latin typeface="+mj-lt"/>
              </a:rPr>
              <a:t>: </a:t>
            </a:r>
            <a:r>
              <a:rPr lang="pl-PL" altLang="pl-PL" sz="2000" dirty="0" err="1" smtClean="0">
                <a:latin typeface="+mj-lt"/>
              </a:rPr>
              <a:t>S</a:t>
            </a:r>
            <a:r>
              <a:rPr lang="pl-PL" altLang="pl-PL" sz="2000" baseline="-25000" dirty="0" err="1" smtClean="0">
                <a:latin typeface="+mj-lt"/>
              </a:rPr>
              <a:t>surface</a:t>
            </a:r>
            <a:r>
              <a:rPr lang="pl-PL" altLang="pl-PL" sz="2000" baseline="-25000" dirty="0" smtClean="0">
                <a:latin typeface="+mj-lt"/>
              </a:rPr>
              <a:t> </a:t>
            </a:r>
            <a:r>
              <a:rPr lang="pl-PL" altLang="pl-PL" sz="2000" dirty="0" smtClean="0">
                <a:latin typeface="+mj-lt"/>
              </a:rPr>
              <a:t> </a:t>
            </a:r>
            <a:r>
              <a:rPr lang="pl-PL" altLang="pl-PL" sz="2000" dirty="0">
                <a:latin typeface="+mj-lt"/>
              </a:rPr>
              <a:t>- S </a:t>
            </a:r>
            <a:r>
              <a:rPr lang="pl-PL" altLang="pl-PL" sz="2000" dirty="0" err="1">
                <a:latin typeface="+mj-lt"/>
              </a:rPr>
              <a:t>value</a:t>
            </a:r>
            <a:r>
              <a:rPr lang="pl-PL" altLang="pl-PL" sz="2000" dirty="0">
                <a:latin typeface="+mj-lt"/>
              </a:rPr>
              <a:t> for </a:t>
            </a:r>
            <a:r>
              <a:rPr lang="pl-PL" altLang="pl-PL" sz="2000" dirty="0" err="1">
                <a:latin typeface="+mj-lt"/>
              </a:rPr>
              <a:t>surface</a:t>
            </a:r>
            <a:r>
              <a:rPr lang="pl-PL" altLang="pl-PL" sz="2000" dirty="0">
                <a:latin typeface="+mj-lt"/>
              </a:rPr>
              <a:t>, </a:t>
            </a:r>
            <a:r>
              <a:rPr lang="pl-PL" altLang="pl-PL" sz="2000" dirty="0" err="1" smtClean="0">
                <a:latin typeface="+mj-lt"/>
              </a:rPr>
              <a:t>S</a:t>
            </a:r>
            <a:r>
              <a:rPr lang="pl-PL" altLang="pl-PL" sz="2000" baseline="-25000" dirty="0" err="1" smtClean="0">
                <a:latin typeface="+mj-lt"/>
              </a:rPr>
              <a:t>bulk</a:t>
            </a:r>
            <a:r>
              <a:rPr lang="pl-PL" altLang="pl-PL" sz="2000" dirty="0" smtClean="0">
                <a:latin typeface="+mj-lt"/>
              </a:rPr>
              <a:t>- </a:t>
            </a:r>
            <a:r>
              <a:rPr lang="pl-PL" altLang="pl-PL" sz="2000" dirty="0">
                <a:latin typeface="+mj-lt"/>
              </a:rPr>
              <a:t>S </a:t>
            </a:r>
            <a:r>
              <a:rPr lang="pl-PL" altLang="pl-PL" sz="2000" dirty="0" err="1">
                <a:latin typeface="+mj-lt"/>
              </a:rPr>
              <a:t>value</a:t>
            </a:r>
            <a:r>
              <a:rPr lang="pl-PL" altLang="pl-PL" sz="2000" dirty="0">
                <a:latin typeface="+mj-lt"/>
              </a:rPr>
              <a:t> for </a:t>
            </a:r>
            <a:r>
              <a:rPr lang="pl-PL" altLang="pl-PL" sz="2000" dirty="0" err="1" smtClean="0">
                <a:latin typeface="+mj-lt"/>
              </a:rPr>
              <a:t>saturation</a:t>
            </a:r>
            <a:r>
              <a:rPr lang="pl-PL" altLang="pl-PL" sz="2000" dirty="0" smtClean="0">
                <a:latin typeface="+mj-lt"/>
              </a:rPr>
              <a:t>, </a:t>
            </a:r>
            <a:r>
              <a:rPr lang="pl-PL" altLang="pl-PL" sz="2000" dirty="0">
                <a:latin typeface="+mj-lt"/>
              </a:rPr>
              <a:t>P(</a:t>
            </a:r>
            <a:r>
              <a:rPr lang="pl-PL" altLang="pl-PL" sz="2000" dirty="0" err="1">
                <a:latin typeface="+mj-lt"/>
              </a:rPr>
              <a:t>x,E</a:t>
            </a:r>
            <a:r>
              <a:rPr lang="pl-PL" altLang="pl-PL" sz="2000" dirty="0">
                <a:latin typeface="+mj-lt"/>
              </a:rPr>
              <a:t>) – </a:t>
            </a:r>
            <a:r>
              <a:rPr lang="pl-PL" altLang="pl-PL" sz="2000" dirty="0" err="1">
                <a:latin typeface="+mj-lt"/>
              </a:rPr>
              <a:t>implantation</a:t>
            </a:r>
            <a:r>
              <a:rPr lang="pl-PL" altLang="pl-PL" sz="2000" dirty="0">
                <a:latin typeface="+mj-lt"/>
              </a:rPr>
              <a:t> profile, L</a:t>
            </a:r>
            <a:r>
              <a:rPr lang="pl-PL" altLang="pl-PL" sz="2000" baseline="-25000" dirty="0">
                <a:latin typeface="+mj-lt"/>
              </a:rPr>
              <a:t>+</a:t>
            </a:r>
            <a:r>
              <a:rPr lang="pl-PL" altLang="pl-PL" sz="2000" dirty="0">
                <a:latin typeface="+mj-lt"/>
              </a:rPr>
              <a:t> - </a:t>
            </a:r>
            <a:r>
              <a:rPr lang="pl-PL" altLang="pl-PL" sz="2000" dirty="0" err="1">
                <a:latin typeface="+mj-lt"/>
              </a:rPr>
              <a:t>positron</a:t>
            </a:r>
            <a:r>
              <a:rPr lang="pl-PL" altLang="pl-PL" sz="2000" dirty="0">
                <a:latin typeface="+mj-lt"/>
              </a:rPr>
              <a:t> </a:t>
            </a:r>
            <a:r>
              <a:rPr lang="pl-PL" altLang="pl-PL" sz="2000" dirty="0" err="1">
                <a:latin typeface="+mj-lt"/>
              </a:rPr>
              <a:t>diffusion</a:t>
            </a:r>
            <a:r>
              <a:rPr lang="pl-PL" altLang="pl-PL" sz="2000" dirty="0">
                <a:latin typeface="+mj-lt"/>
              </a:rPr>
              <a:t> </a:t>
            </a:r>
            <a:r>
              <a:rPr lang="pl-PL" altLang="pl-PL" sz="2000" dirty="0" err="1">
                <a:latin typeface="+mj-lt"/>
              </a:rPr>
              <a:t>length</a:t>
            </a:r>
            <a:r>
              <a:rPr lang="pl-PL" altLang="pl-PL" sz="2000" dirty="0">
                <a:latin typeface="+mj-lt"/>
              </a:rPr>
              <a:t>, a-</a:t>
            </a:r>
            <a:r>
              <a:rPr lang="en-GB" altLang="pl-PL" sz="2000" dirty="0">
                <a:latin typeface="+mj-lt"/>
              </a:rPr>
              <a:t> the positron absorption coefficient at the </a:t>
            </a:r>
            <a:r>
              <a:rPr lang="en-GB" altLang="pl-PL" sz="2000" dirty="0" smtClean="0">
                <a:latin typeface="+mj-lt"/>
              </a:rPr>
              <a:t>surface, </a:t>
            </a:r>
            <a:r>
              <a:rPr lang="en-GB" altLang="pl-PL" sz="2000" i="1" dirty="0" smtClean="0">
                <a:latin typeface="+mj-lt"/>
                <a:sym typeface="Symbol" panose="05050102010706020507" pitchFamily="18" charset="2"/>
              </a:rPr>
              <a:t></a:t>
            </a:r>
            <a:r>
              <a:rPr lang="en-GB" altLang="pl-PL" sz="2000" baseline="-25000" dirty="0">
                <a:latin typeface="+mj-lt"/>
              </a:rPr>
              <a:t>bulk</a:t>
            </a:r>
            <a:r>
              <a:rPr lang="en-GB" altLang="pl-PL" sz="2000" dirty="0">
                <a:latin typeface="+mj-lt"/>
              </a:rPr>
              <a:t> </a:t>
            </a:r>
            <a:r>
              <a:rPr lang="pl-PL" altLang="pl-PL" sz="2000" dirty="0">
                <a:latin typeface="+mj-lt"/>
              </a:rPr>
              <a:t>-</a:t>
            </a:r>
            <a:r>
              <a:rPr lang="en-GB" altLang="pl-PL" sz="2000" dirty="0">
                <a:latin typeface="+mj-lt"/>
              </a:rPr>
              <a:t> the annihilation rate</a:t>
            </a:r>
            <a:r>
              <a:rPr lang="pl-PL" altLang="pl-PL" sz="2000" dirty="0">
                <a:latin typeface="+mj-lt"/>
              </a:rPr>
              <a:t>, x - </a:t>
            </a:r>
            <a:r>
              <a:rPr lang="pl-PL" altLang="pl-PL" sz="2000" dirty="0" err="1">
                <a:latin typeface="+mj-lt"/>
              </a:rPr>
              <a:t>depth</a:t>
            </a:r>
            <a:endParaRPr lang="pl-PL" altLang="pl-PL" sz="2000" dirty="0">
              <a:latin typeface="+mj-lt"/>
            </a:endParaRPr>
          </a:p>
        </p:txBody>
      </p:sp>
      <p:sp>
        <p:nvSpPr>
          <p:cNvPr id="23" name="pole tekstowe 22"/>
          <p:cNvSpPr txBox="1"/>
          <p:nvPr/>
        </p:nvSpPr>
        <p:spPr>
          <a:xfrm>
            <a:off x="0" y="698392"/>
            <a:ext cx="3647444" cy="400110"/>
          </a:xfrm>
          <a:prstGeom prst="rect">
            <a:avLst/>
          </a:prstGeom>
          <a:noFill/>
        </p:spPr>
        <p:txBody>
          <a:bodyPr wrap="square" rtlCol="0">
            <a:spAutoFit/>
          </a:bodyPr>
          <a:lstStyle/>
          <a:p>
            <a:r>
              <a:rPr lang="pl-PL" sz="2000" b="1" dirty="0" err="1" smtClean="0">
                <a:latin typeface="+mj-lt"/>
                <a:cs typeface="Arial" panose="020B0604020202020204" pitchFamily="34" charset="0"/>
              </a:rPr>
              <a:t>Defect</a:t>
            </a:r>
            <a:r>
              <a:rPr lang="pl-PL" sz="2000" b="1" dirty="0" smtClean="0">
                <a:latin typeface="+mj-lt"/>
                <a:cs typeface="Arial" panose="020B0604020202020204" pitchFamily="34" charset="0"/>
              </a:rPr>
              <a:t> </a:t>
            </a:r>
            <a:r>
              <a:rPr lang="pl-PL" sz="2000" b="1" dirty="0" err="1" smtClean="0">
                <a:latin typeface="+mj-lt"/>
                <a:cs typeface="Arial" panose="020B0604020202020204" pitchFamily="34" charset="0"/>
              </a:rPr>
              <a:t>concentration</a:t>
            </a:r>
            <a:endParaRPr lang="pl-PL" sz="2000" b="1" dirty="0">
              <a:latin typeface="+mj-lt"/>
              <a:cs typeface="Arial" panose="020B0604020202020204" pitchFamily="34" charset="0"/>
            </a:endParaRPr>
          </a:p>
        </p:txBody>
      </p:sp>
      <p:sp>
        <p:nvSpPr>
          <p:cNvPr id="24" name="Tytuł 1"/>
          <p:cNvSpPr>
            <a:spLocks noGrp="1"/>
          </p:cNvSpPr>
          <p:nvPr>
            <p:ph type="title"/>
          </p:nvPr>
        </p:nvSpPr>
        <p:spPr>
          <a:xfrm>
            <a:off x="0" y="-34029"/>
            <a:ext cx="10058400" cy="798855"/>
          </a:xfrm>
        </p:spPr>
        <p:txBody>
          <a:bodyPr>
            <a:normAutofit/>
          </a:bodyPr>
          <a:lstStyle/>
          <a:p>
            <a:r>
              <a:rPr lang="en-US" dirty="0" smtClean="0"/>
              <a:t>Results: </a:t>
            </a:r>
            <a:r>
              <a:rPr lang="pl-PL" dirty="0" err="1"/>
              <a:t>F</a:t>
            </a:r>
            <a:r>
              <a:rPr lang="en-US" dirty="0" smtClean="0"/>
              <a:t>e</a:t>
            </a:r>
            <a:endParaRPr lang="pl-PL" dirty="0"/>
          </a:p>
        </p:txBody>
      </p:sp>
      <p:sp>
        <p:nvSpPr>
          <p:cNvPr id="25" name="pole tekstowe 1"/>
          <p:cNvSpPr txBox="1">
            <a:spLocks noChangeArrowheads="1"/>
          </p:cNvSpPr>
          <p:nvPr/>
        </p:nvSpPr>
        <p:spPr bwMode="auto">
          <a:xfrm>
            <a:off x="120183" y="6555248"/>
            <a:ext cx="4673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sz="1000" baseline="30000" dirty="0">
                <a:latin typeface="+mj-lt"/>
              </a:rPr>
              <a:t>*)</a:t>
            </a:r>
            <a:r>
              <a:rPr lang="pl-PL" altLang="pl-PL" sz="1000" dirty="0">
                <a:latin typeface="+mj-lt"/>
              </a:rPr>
              <a:t> P. </a:t>
            </a:r>
            <a:r>
              <a:rPr lang="pl-PL" altLang="pl-PL" sz="1000" dirty="0" err="1">
                <a:latin typeface="+mj-lt"/>
              </a:rPr>
              <a:t>Horodek</a:t>
            </a:r>
            <a:r>
              <a:rPr lang="pl-PL" altLang="pl-PL" sz="1000" dirty="0">
                <a:latin typeface="+mj-lt"/>
              </a:rPr>
              <a:t>, </a:t>
            </a:r>
            <a:r>
              <a:rPr lang="en-US" altLang="pl-PL" sz="1000" dirty="0">
                <a:latin typeface="+mj-lt"/>
              </a:rPr>
              <a:t>et al.</a:t>
            </a:r>
            <a:r>
              <a:rPr lang="pl-PL" altLang="pl-PL" sz="1000" dirty="0">
                <a:latin typeface="+mj-lt"/>
              </a:rPr>
              <a:t>, Rad. </a:t>
            </a:r>
            <a:r>
              <a:rPr lang="pl-PL" altLang="pl-PL" sz="1000" dirty="0" err="1">
                <a:latin typeface="+mj-lt"/>
              </a:rPr>
              <a:t>Phys</a:t>
            </a:r>
            <a:r>
              <a:rPr lang="pl-PL" altLang="pl-PL" sz="1000" dirty="0">
                <a:latin typeface="+mj-lt"/>
              </a:rPr>
              <a:t>. Chem. 122 (2016) 60.</a:t>
            </a:r>
          </a:p>
        </p:txBody>
      </p:sp>
    </p:spTree>
    <p:extLst>
      <p:ext uri="{BB962C8B-B14F-4D97-AF65-F5344CB8AC3E}">
        <p14:creationId xmlns:p14="http://schemas.microsoft.com/office/powerpoint/2010/main" val="64246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iekt 2"/>
          <p:cNvGraphicFramePr>
            <a:graphicFrameLocks noChangeAspect="1"/>
          </p:cNvGraphicFramePr>
          <p:nvPr>
            <p:extLst/>
          </p:nvPr>
        </p:nvGraphicFramePr>
        <p:xfrm>
          <a:off x="3595040" y="0"/>
          <a:ext cx="4794023" cy="6730789"/>
        </p:xfrm>
        <a:graphic>
          <a:graphicData uri="http://schemas.openxmlformats.org/presentationml/2006/ole">
            <mc:AlternateContent xmlns:mc="http://schemas.openxmlformats.org/markup-compatibility/2006">
              <mc:Choice xmlns:v="urn:schemas-microsoft-com:vml" Requires="v">
                <p:oleObj spid="_x0000_s7412" name="SPW 10.0 Graph" r:id="rId4" imgW="5505602" imgH="7725766" progId="SigmaPlotGraphicObject.9">
                  <p:embed/>
                </p:oleObj>
              </mc:Choice>
              <mc:Fallback>
                <p:oleObj name="SPW 10.0 Graph" r:id="rId4" imgW="5505602" imgH="7725766" progId="SigmaPlotGraphicObject.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5040" y="0"/>
                        <a:ext cx="4794023" cy="6730789"/>
                      </a:xfrm>
                      <a:prstGeom prst="rect">
                        <a:avLst/>
                      </a:prstGeom>
                      <a:noFill/>
                      <a:ln>
                        <a:noFill/>
                      </a:ln>
                    </p:spPr>
                  </p:pic>
                </p:oleObj>
              </mc:Fallback>
            </mc:AlternateContent>
          </a:graphicData>
        </a:graphic>
      </p:graphicFrame>
      <p:sp>
        <p:nvSpPr>
          <p:cNvPr id="3" name="pole tekstowe 2"/>
          <p:cNvSpPr txBox="1"/>
          <p:nvPr/>
        </p:nvSpPr>
        <p:spPr>
          <a:xfrm>
            <a:off x="5904539" y="772476"/>
            <a:ext cx="492443" cy="369332"/>
          </a:xfrm>
          <a:prstGeom prst="rect">
            <a:avLst/>
          </a:prstGeom>
          <a:noFill/>
        </p:spPr>
        <p:txBody>
          <a:bodyPr wrap="none" rtlCol="0">
            <a:spAutoFit/>
          </a:bodyPr>
          <a:lstStyle/>
          <a:p>
            <a:r>
              <a:rPr lang="en-US" dirty="0"/>
              <a:t>Dis</a:t>
            </a:r>
            <a:endParaRPr lang="pl-PL" dirty="0"/>
          </a:p>
        </p:txBody>
      </p:sp>
      <p:sp>
        <p:nvSpPr>
          <p:cNvPr id="5" name="pole tekstowe 4"/>
          <p:cNvSpPr txBox="1"/>
          <p:nvPr/>
        </p:nvSpPr>
        <p:spPr>
          <a:xfrm>
            <a:off x="4280042" y="2968903"/>
            <a:ext cx="516488" cy="369332"/>
          </a:xfrm>
          <a:prstGeom prst="rect">
            <a:avLst/>
          </a:prstGeom>
          <a:noFill/>
        </p:spPr>
        <p:txBody>
          <a:bodyPr wrap="none" rtlCol="0">
            <a:spAutoFit/>
          </a:bodyPr>
          <a:lstStyle/>
          <a:p>
            <a:r>
              <a:rPr lang="en-US" dirty="0"/>
              <a:t>V</a:t>
            </a:r>
            <a:r>
              <a:rPr lang="en-US" baseline="-25000" dirty="0"/>
              <a:t>15</a:t>
            </a:r>
            <a:endParaRPr lang="pl-PL" baseline="-25000" dirty="0"/>
          </a:p>
        </p:txBody>
      </p:sp>
      <p:sp>
        <p:nvSpPr>
          <p:cNvPr id="6" name="pole tekstowe 5"/>
          <p:cNvSpPr txBox="1"/>
          <p:nvPr/>
        </p:nvSpPr>
        <p:spPr>
          <a:xfrm>
            <a:off x="5081490" y="2009789"/>
            <a:ext cx="516488" cy="369332"/>
          </a:xfrm>
          <a:prstGeom prst="rect">
            <a:avLst/>
          </a:prstGeom>
          <a:noFill/>
        </p:spPr>
        <p:txBody>
          <a:bodyPr wrap="none" rtlCol="0">
            <a:spAutoFit/>
          </a:bodyPr>
          <a:lstStyle/>
          <a:p>
            <a:r>
              <a:rPr lang="en-US" dirty="0"/>
              <a:t>V</a:t>
            </a:r>
            <a:r>
              <a:rPr lang="en-US" baseline="-25000" dirty="0"/>
              <a:t>27</a:t>
            </a:r>
            <a:endParaRPr lang="pl-PL" baseline="-25000" dirty="0"/>
          </a:p>
        </p:txBody>
      </p:sp>
      <p:graphicFrame>
        <p:nvGraphicFramePr>
          <p:cNvPr id="7" name="Obiekt 6"/>
          <p:cNvGraphicFramePr>
            <a:graphicFrameLocks noChangeAspect="1"/>
          </p:cNvGraphicFramePr>
          <p:nvPr>
            <p:extLst/>
          </p:nvPr>
        </p:nvGraphicFramePr>
        <p:xfrm>
          <a:off x="1019222" y="1446168"/>
          <a:ext cx="1446610" cy="384572"/>
        </p:xfrm>
        <a:graphic>
          <a:graphicData uri="http://schemas.openxmlformats.org/presentationml/2006/ole">
            <mc:AlternateContent xmlns:mc="http://schemas.openxmlformats.org/markup-compatibility/2006">
              <mc:Choice xmlns:v="urn:schemas-microsoft-com:vml" Requires="v">
                <p:oleObj spid="_x0000_s7413" name="Equation" r:id="rId6" imgW="863280" imgH="228600" progId="Equation.DSMT4">
                  <p:embed/>
                </p:oleObj>
              </mc:Choice>
              <mc:Fallback>
                <p:oleObj name="Equation" r:id="rId6" imgW="863280" imgH="228600" progId="Equation.DSMT4">
                  <p:embed/>
                  <p:pic>
                    <p:nvPicPr>
                      <p:cNvPr id="0" name=""/>
                      <p:cNvPicPr>
                        <a:picLocks noChangeAspect="1" noChangeArrowheads="1"/>
                      </p:cNvPicPr>
                      <p:nvPr/>
                    </p:nvPicPr>
                    <p:blipFill>
                      <a:blip r:embed="rId7"/>
                      <a:srcRect/>
                      <a:stretch>
                        <a:fillRect/>
                      </a:stretch>
                    </p:blipFill>
                    <p:spPr bwMode="auto">
                      <a:xfrm>
                        <a:off x="1019222" y="1446168"/>
                        <a:ext cx="1446610" cy="3845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pole tekstowe 9"/>
          <p:cNvSpPr txBox="1"/>
          <p:nvPr/>
        </p:nvSpPr>
        <p:spPr>
          <a:xfrm>
            <a:off x="327160" y="976430"/>
            <a:ext cx="2937022" cy="400110"/>
          </a:xfrm>
          <a:prstGeom prst="rect">
            <a:avLst/>
          </a:prstGeom>
          <a:noFill/>
        </p:spPr>
        <p:txBody>
          <a:bodyPr wrap="none" rtlCol="0">
            <a:spAutoFit/>
          </a:bodyPr>
          <a:lstStyle/>
          <a:p>
            <a:r>
              <a:rPr lang="pl-PL" sz="2000" dirty="0" err="1">
                <a:latin typeface="Century Gothic" panose="020B0502020202020204" pitchFamily="34" charset="0"/>
              </a:rPr>
              <a:t>Mean</a:t>
            </a:r>
            <a:r>
              <a:rPr lang="pl-PL" sz="2000" dirty="0">
                <a:latin typeface="Century Gothic" panose="020B0502020202020204" pitchFamily="34" charset="0"/>
              </a:rPr>
              <a:t> </a:t>
            </a:r>
            <a:r>
              <a:rPr lang="pl-PL" sz="2000" dirty="0" err="1">
                <a:latin typeface="Century Gothic" panose="020B0502020202020204" pitchFamily="34" charset="0"/>
              </a:rPr>
              <a:t>positron</a:t>
            </a:r>
            <a:r>
              <a:rPr lang="pl-PL" sz="2000" dirty="0">
                <a:latin typeface="Century Gothic" panose="020B0502020202020204" pitchFamily="34" charset="0"/>
              </a:rPr>
              <a:t> </a:t>
            </a:r>
            <a:r>
              <a:rPr lang="pl-PL" sz="2000" dirty="0" err="1">
                <a:latin typeface="Century Gothic" panose="020B0502020202020204" pitchFamily="34" charset="0"/>
              </a:rPr>
              <a:t>lifetime</a:t>
            </a:r>
            <a:endParaRPr lang="pl-PL" sz="2000" dirty="0">
              <a:latin typeface="Century Gothic" panose="020B0502020202020204" pitchFamily="34" charset="0"/>
            </a:endParaRPr>
          </a:p>
        </p:txBody>
      </p:sp>
      <p:sp>
        <p:nvSpPr>
          <p:cNvPr id="8" name="Symbol zastępczy numeru slajdu 7"/>
          <p:cNvSpPr>
            <a:spLocks noGrp="1"/>
          </p:cNvSpPr>
          <p:nvPr>
            <p:ph type="sldNum" sz="quarter" idx="12"/>
          </p:nvPr>
        </p:nvSpPr>
        <p:spPr>
          <a:xfrm>
            <a:off x="11325917" y="6267391"/>
            <a:ext cx="640080" cy="365125"/>
          </a:xfrm>
        </p:spPr>
        <p:txBody>
          <a:bodyPr/>
          <a:lstStyle/>
          <a:p>
            <a:fld id="{D57F1E4F-1CFF-5643-939E-217C01CDF565}" type="slidenum">
              <a:rPr lang="en-US" smtClean="0"/>
              <a:pPr/>
              <a:t>37</a:t>
            </a:fld>
            <a:endParaRPr lang="en-US" dirty="0"/>
          </a:p>
        </p:txBody>
      </p:sp>
      <p:sp>
        <p:nvSpPr>
          <p:cNvPr id="12" name="Tytuł 1"/>
          <p:cNvSpPr>
            <a:spLocks noGrp="1"/>
          </p:cNvSpPr>
          <p:nvPr>
            <p:ph type="title"/>
          </p:nvPr>
        </p:nvSpPr>
        <p:spPr>
          <a:xfrm>
            <a:off x="0" y="-34029"/>
            <a:ext cx="10058400" cy="798855"/>
          </a:xfrm>
        </p:spPr>
        <p:txBody>
          <a:bodyPr>
            <a:normAutofit/>
          </a:bodyPr>
          <a:lstStyle/>
          <a:p>
            <a:r>
              <a:rPr lang="en-US" dirty="0" smtClean="0"/>
              <a:t>Results: </a:t>
            </a:r>
            <a:r>
              <a:rPr lang="pl-PL" dirty="0" err="1"/>
              <a:t>F</a:t>
            </a:r>
            <a:r>
              <a:rPr lang="en-US" dirty="0" smtClean="0"/>
              <a:t>e</a:t>
            </a:r>
            <a:endParaRPr lang="pl-PL" dirty="0"/>
          </a:p>
        </p:txBody>
      </p:sp>
      <p:sp>
        <p:nvSpPr>
          <p:cNvPr id="13" name="pole tekstowe 1"/>
          <p:cNvSpPr txBox="1">
            <a:spLocks noChangeArrowheads="1"/>
          </p:cNvSpPr>
          <p:nvPr/>
        </p:nvSpPr>
        <p:spPr bwMode="auto">
          <a:xfrm>
            <a:off x="120183" y="6555248"/>
            <a:ext cx="4673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sz="1000" baseline="30000" dirty="0">
                <a:latin typeface="+mj-lt"/>
              </a:rPr>
              <a:t>*)</a:t>
            </a:r>
            <a:r>
              <a:rPr lang="pl-PL" altLang="pl-PL" sz="1000" dirty="0">
                <a:latin typeface="+mj-lt"/>
              </a:rPr>
              <a:t> P. </a:t>
            </a:r>
            <a:r>
              <a:rPr lang="pl-PL" altLang="pl-PL" sz="1000" dirty="0" err="1">
                <a:latin typeface="+mj-lt"/>
              </a:rPr>
              <a:t>Horodek</a:t>
            </a:r>
            <a:r>
              <a:rPr lang="pl-PL" altLang="pl-PL" sz="1000" dirty="0">
                <a:latin typeface="+mj-lt"/>
              </a:rPr>
              <a:t>, </a:t>
            </a:r>
            <a:r>
              <a:rPr lang="en-US" altLang="pl-PL" sz="1000" dirty="0">
                <a:latin typeface="+mj-lt"/>
              </a:rPr>
              <a:t>et al.</a:t>
            </a:r>
            <a:r>
              <a:rPr lang="pl-PL" altLang="pl-PL" sz="1000" dirty="0">
                <a:latin typeface="+mj-lt"/>
              </a:rPr>
              <a:t>, Rad. </a:t>
            </a:r>
            <a:r>
              <a:rPr lang="pl-PL" altLang="pl-PL" sz="1000" dirty="0" err="1">
                <a:latin typeface="+mj-lt"/>
              </a:rPr>
              <a:t>Phys</a:t>
            </a:r>
            <a:r>
              <a:rPr lang="pl-PL" altLang="pl-PL" sz="1000" dirty="0">
                <a:latin typeface="+mj-lt"/>
              </a:rPr>
              <a:t>. Chem. 122 (2016) 60.</a:t>
            </a:r>
          </a:p>
        </p:txBody>
      </p:sp>
    </p:spTree>
    <p:extLst>
      <p:ext uri="{BB962C8B-B14F-4D97-AF65-F5344CB8AC3E}">
        <p14:creationId xmlns:p14="http://schemas.microsoft.com/office/powerpoint/2010/main" val="27882175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iekt 2"/>
          <p:cNvGraphicFramePr>
            <a:graphicFrameLocks noChangeAspect="1"/>
          </p:cNvGraphicFramePr>
          <p:nvPr>
            <p:extLst/>
          </p:nvPr>
        </p:nvGraphicFramePr>
        <p:xfrm>
          <a:off x="172848" y="1002852"/>
          <a:ext cx="11986579" cy="4474495"/>
        </p:xfrm>
        <a:graphic>
          <a:graphicData uri="http://schemas.openxmlformats.org/presentationml/2006/ole">
            <mc:AlternateContent xmlns:mc="http://schemas.openxmlformats.org/markup-compatibility/2006">
              <mc:Choice xmlns:v="urn:schemas-microsoft-com:vml" Requires="v">
                <p:oleObj spid="_x0000_s8314" name="SPW 12.0 Graph" r:id="rId4" imgW="6762690" imgH="2543370" progId="SigmaPlotGraphicObject.11">
                  <p:embed/>
                </p:oleObj>
              </mc:Choice>
              <mc:Fallback>
                <p:oleObj name="SPW 12.0 Graph" r:id="rId4" imgW="6762690" imgH="2543370" progId="SigmaPlotGraphicObject.11">
                  <p:embed/>
                  <p:pic>
                    <p:nvPicPr>
                      <p:cNvPr id="0" name=""/>
                      <p:cNvPicPr>
                        <a:picLocks noChangeAspect="1" noChangeArrowheads="1"/>
                      </p:cNvPicPr>
                      <p:nvPr/>
                    </p:nvPicPr>
                    <p:blipFill>
                      <a:blip r:embed="rId5"/>
                      <a:srcRect/>
                      <a:stretch>
                        <a:fillRect/>
                      </a:stretch>
                    </p:blipFill>
                    <p:spPr bwMode="auto">
                      <a:xfrm>
                        <a:off x="172848" y="1002852"/>
                        <a:ext cx="11986579" cy="4474495"/>
                      </a:xfrm>
                      <a:prstGeom prst="rect">
                        <a:avLst/>
                      </a:prstGeom>
                      <a:noFill/>
                      <a:ln>
                        <a:noFill/>
                      </a:ln>
                    </p:spPr>
                  </p:pic>
                </p:oleObj>
              </mc:Fallback>
            </mc:AlternateContent>
          </a:graphicData>
        </a:graphic>
      </p:graphicFrame>
      <p:sp>
        <p:nvSpPr>
          <p:cNvPr id="3" name="Symbol zastępczy numeru slajdu 2"/>
          <p:cNvSpPr>
            <a:spLocks noGrp="1"/>
          </p:cNvSpPr>
          <p:nvPr>
            <p:ph type="sldNum" sz="quarter" idx="12"/>
          </p:nvPr>
        </p:nvSpPr>
        <p:spPr/>
        <p:txBody>
          <a:bodyPr/>
          <a:lstStyle/>
          <a:p>
            <a:fld id="{D57F1E4F-1CFF-5643-939E-217C01CDF565}" type="slidenum">
              <a:rPr lang="en-US" smtClean="0"/>
              <a:pPr/>
              <a:t>38</a:t>
            </a:fld>
            <a:endParaRPr lang="en-US" dirty="0"/>
          </a:p>
        </p:txBody>
      </p:sp>
      <p:sp>
        <p:nvSpPr>
          <p:cNvPr id="5" name="Tytuł 1"/>
          <p:cNvSpPr>
            <a:spLocks noGrp="1"/>
          </p:cNvSpPr>
          <p:nvPr>
            <p:ph type="title"/>
          </p:nvPr>
        </p:nvSpPr>
        <p:spPr>
          <a:xfrm>
            <a:off x="0" y="-34029"/>
            <a:ext cx="10058400" cy="798855"/>
          </a:xfrm>
        </p:spPr>
        <p:txBody>
          <a:bodyPr>
            <a:normAutofit/>
          </a:bodyPr>
          <a:lstStyle/>
          <a:p>
            <a:r>
              <a:rPr lang="en-US" dirty="0" smtClean="0"/>
              <a:t>Results: C</a:t>
            </a:r>
            <a:r>
              <a:rPr lang="pl-PL" dirty="0" smtClean="0"/>
              <a:t>u</a:t>
            </a:r>
            <a:endParaRPr lang="pl-PL" dirty="0"/>
          </a:p>
        </p:txBody>
      </p:sp>
      <p:sp>
        <p:nvSpPr>
          <p:cNvPr id="6" name="Prostokąt 5"/>
          <p:cNvSpPr/>
          <p:nvPr/>
        </p:nvSpPr>
        <p:spPr>
          <a:xfrm>
            <a:off x="349617" y="6426991"/>
            <a:ext cx="9577137" cy="246221"/>
          </a:xfrm>
          <a:prstGeom prst="rect">
            <a:avLst/>
          </a:prstGeom>
        </p:spPr>
        <p:txBody>
          <a:bodyPr wrap="square">
            <a:spAutoFit/>
          </a:bodyPr>
          <a:lstStyle/>
          <a:p>
            <a:pPr algn="just">
              <a:tabLst>
                <a:tab pos="228600" algn="l"/>
              </a:tabLst>
            </a:pPr>
            <a:r>
              <a:rPr lang="en-US" sz="1000" dirty="0" smtClean="0">
                <a:ea typeface="Times New Roman" panose="02020603050405020304" pitchFamily="18" charset="0"/>
              </a:rPr>
              <a:t>*) </a:t>
            </a:r>
            <a:r>
              <a:rPr lang="pl-PL" sz="1000" dirty="0" smtClean="0">
                <a:ea typeface="Times New Roman" panose="02020603050405020304" pitchFamily="18" charset="0"/>
              </a:rPr>
              <a:t>P</a:t>
            </a:r>
            <a:r>
              <a:rPr lang="pl-PL" sz="1000" dirty="0">
                <a:ea typeface="Times New Roman" panose="02020603050405020304" pitchFamily="18" charset="0"/>
              </a:rPr>
              <a:t>. </a:t>
            </a:r>
            <a:r>
              <a:rPr lang="pl-PL" sz="1000" dirty="0" err="1" smtClean="0">
                <a:ea typeface="Times New Roman" panose="02020603050405020304" pitchFamily="18" charset="0"/>
              </a:rPr>
              <a:t>Horodek</a:t>
            </a:r>
            <a:r>
              <a:rPr lang="pl-PL" sz="1000" dirty="0" smtClean="0">
                <a:ea typeface="Times New Roman" panose="02020603050405020304" pitchFamily="18" charset="0"/>
              </a:rPr>
              <a:t> et al.</a:t>
            </a:r>
            <a:r>
              <a:rPr lang="pl-PL" sz="1000" dirty="0" smtClean="0"/>
              <a:t>, </a:t>
            </a:r>
            <a:r>
              <a:rPr lang="pl-PL" sz="1000" dirty="0" err="1" smtClean="0"/>
              <a:t>Vacuum</a:t>
            </a:r>
            <a:r>
              <a:rPr lang="pl-PL" sz="1000" dirty="0" smtClean="0"/>
              <a:t> 138 </a:t>
            </a:r>
            <a:r>
              <a:rPr lang="pl-PL" sz="1000" dirty="0"/>
              <a:t>(</a:t>
            </a:r>
            <a:r>
              <a:rPr lang="pl-PL" sz="1000" dirty="0" smtClean="0"/>
              <a:t>2017) 15–21. </a:t>
            </a:r>
            <a:endParaRPr lang="pl-PL" sz="1000" dirty="0"/>
          </a:p>
        </p:txBody>
      </p:sp>
    </p:spTree>
    <p:extLst>
      <p:ext uri="{BB962C8B-B14F-4D97-AF65-F5344CB8AC3E}">
        <p14:creationId xmlns:p14="http://schemas.microsoft.com/office/powerpoint/2010/main" val="17714785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p:cNvSpPr>
            <a:spLocks noGrp="1"/>
          </p:cNvSpPr>
          <p:nvPr>
            <p:ph type="sldNum" sz="quarter" idx="12"/>
          </p:nvPr>
        </p:nvSpPr>
        <p:spPr/>
        <p:txBody>
          <a:bodyPr/>
          <a:lstStyle/>
          <a:p>
            <a:fld id="{D57F1E4F-1CFF-5643-939E-217C01CDF565}" type="slidenum">
              <a:rPr lang="en-US" smtClean="0"/>
              <a:pPr/>
              <a:t>39</a:t>
            </a:fld>
            <a:endParaRPr lang="en-US" dirty="0"/>
          </a:p>
        </p:txBody>
      </p:sp>
      <p:sp>
        <p:nvSpPr>
          <p:cNvPr id="8" name="Tytuł 1"/>
          <p:cNvSpPr>
            <a:spLocks noGrp="1"/>
          </p:cNvSpPr>
          <p:nvPr>
            <p:ph type="title"/>
          </p:nvPr>
        </p:nvSpPr>
        <p:spPr>
          <a:xfrm>
            <a:off x="0" y="-34029"/>
            <a:ext cx="10058400" cy="798855"/>
          </a:xfrm>
        </p:spPr>
        <p:txBody>
          <a:bodyPr>
            <a:normAutofit/>
          </a:bodyPr>
          <a:lstStyle/>
          <a:p>
            <a:r>
              <a:rPr lang="en-US" dirty="0" smtClean="0"/>
              <a:t>Results: C</a:t>
            </a:r>
            <a:r>
              <a:rPr lang="pl-PL" dirty="0" smtClean="0"/>
              <a:t>u</a:t>
            </a:r>
            <a:endParaRPr lang="pl-PL" dirty="0"/>
          </a:p>
        </p:txBody>
      </p:sp>
      <p:graphicFrame>
        <p:nvGraphicFramePr>
          <p:cNvPr id="10" name="Obiekt 9"/>
          <p:cNvGraphicFramePr>
            <a:graphicFrameLocks noChangeAspect="1"/>
          </p:cNvGraphicFramePr>
          <p:nvPr>
            <p:extLst/>
          </p:nvPr>
        </p:nvGraphicFramePr>
        <p:xfrm>
          <a:off x="1116052" y="680037"/>
          <a:ext cx="9996333" cy="5865617"/>
        </p:xfrm>
        <a:graphic>
          <a:graphicData uri="http://schemas.openxmlformats.org/presentationml/2006/ole">
            <mc:AlternateContent xmlns:mc="http://schemas.openxmlformats.org/markup-compatibility/2006">
              <mc:Choice xmlns:v="urn:schemas-microsoft-com:vml" Requires="v">
                <p:oleObj spid="_x0000_s9339" name="SPW 12.0 Graph" r:id="rId4" imgW="8048706" imgH="4686188" progId="SigmaPlotGraphicObject.11">
                  <p:embed/>
                </p:oleObj>
              </mc:Choice>
              <mc:Fallback>
                <p:oleObj name="SPW 12.0 Graph" r:id="rId4" imgW="8048706" imgH="4686188" progId="SigmaPlotGraphicObjec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52" y="680037"/>
                        <a:ext cx="9996333" cy="5865617"/>
                      </a:xfrm>
                      <a:prstGeom prst="rect">
                        <a:avLst/>
                      </a:prstGeom>
                      <a:noFill/>
                    </p:spPr>
                  </p:pic>
                </p:oleObj>
              </mc:Fallback>
            </mc:AlternateContent>
          </a:graphicData>
        </a:graphic>
      </p:graphicFrame>
      <p:sp>
        <p:nvSpPr>
          <p:cNvPr id="5" name="Prostokąt 4"/>
          <p:cNvSpPr/>
          <p:nvPr/>
        </p:nvSpPr>
        <p:spPr>
          <a:xfrm>
            <a:off x="349617" y="6426991"/>
            <a:ext cx="9577137" cy="246221"/>
          </a:xfrm>
          <a:prstGeom prst="rect">
            <a:avLst/>
          </a:prstGeom>
        </p:spPr>
        <p:txBody>
          <a:bodyPr wrap="square">
            <a:spAutoFit/>
          </a:bodyPr>
          <a:lstStyle/>
          <a:p>
            <a:pPr algn="just">
              <a:tabLst>
                <a:tab pos="228600" algn="l"/>
              </a:tabLst>
            </a:pPr>
            <a:r>
              <a:rPr lang="en-US" sz="1000" dirty="0" smtClean="0">
                <a:ea typeface="Times New Roman" panose="02020603050405020304" pitchFamily="18" charset="0"/>
              </a:rPr>
              <a:t>*) </a:t>
            </a:r>
            <a:r>
              <a:rPr lang="pl-PL" sz="1000" dirty="0" smtClean="0">
                <a:ea typeface="Times New Roman" panose="02020603050405020304" pitchFamily="18" charset="0"/>
              </a:rPr>
              <a:t>P</a:t>
            </a:r>
            <a:r>
              <a:rPr lang="pl-PL" sz="1000" dirty="0">
                <a:ea typeface="Times New Roman" panose="02020603050405020304" pitchFamily="18" charset="0"/>
              </a:rPr>
              <a:t>. </a:t>
            </a:r>
            <a:r>
              <a:rPr lang="pl-PL" sz="1000" dirty="0" err="1" smtClean="0">
                <a:ea typeface="Times New Roman" panose="02020603050405020304" pitchFamily="18" charset="0"/>
              </a:rPr>
              <a:t>Horodek</a:t>
            </a:r>
            <a:r>
              <a:rPr lang="pl-PL" sz="1000" dirty="0" smtClean="0">
                <a:ea typeface="Times New Roman" panose="02020603050405020304" pitchFamily="18" charset="0"/>
              </a:rPr>
              <a:t> et al.</a:t>
            </a:r>
            <a:r>
              <a:rPr lang="pl-PL" sz="1000" dirty="0" smtClean="0"/>
              <a:t>, </a:t>
            </a:r>
            <a:r>
              <a:rPr lang="pl-PL" sz="1000" dirty="0" err="1" smtClean="0"/>
              <a:t>Vacuum</a:t>
            </a:r>
            <a:r>
              <a:rPr lang="pl-PL" sz="1000" dirty="0" smtClean="0"/>
              <a:t> 138 </a:t>
            </a:r>
            <a:r>
              <a:rPr lang="pl-PL" sz="1000" dirty="0"/>
              <a:t>(</a:t>
            </a:r>
            <a:r>
              <a:rPr lang="pl-PL" sz="1000" dirty="0" smtClean="0"/>
              <a:t>2017) 15–21. </a:t>
            </a:r>
            <a:endParaRPr lang="pl-PL" sz="1000" dirty="0"/>
          </a:p>
        </p:txBody>
      </p:sp>
    </p:spTree>
    <p:extLst>
      <p:ext uri="{BB962C8B-B14F-4D97-AF65-F5344CB8AC3E}">
        <p14:creationId xmlns:p14="http://schemas.microsoft.com/office/powerpoint/2010/main" val="76596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49121" y="1175930"/>
            <a:ext cx="4822372" cy="4351338"/>
          </a:xfrm>
        </p:spPr>
        <p:txBody>
          <a:bodyPr/>
          <a:lstStyle/>
          <a:p>
            <a:pPr marL="257175" indent="-257175" algn="just">
              <a:spcBef>
                <a:spcPts val="750"/>
              </a:spcBef>
              <a:buClr>
                <a:srgbClr val="A53010"/>
              </a:buClr>
              <a:buFont typeface="Wingdings 3" charset="2"/>
              <a:buChar char=""/>
            </a:pPr>
            <a:r>
              <a:rPr lang="en-US" sz="2400" dirty="0" smtClean="0">
                <a:solidFill>
                  <a:prstClr val="black">
                    <a:lumMod val="75000"/>
                    <a:lumOff val="25000"/>
                  </a:prstClr>
                </a:solidFill>
              </a:rPr>
              <a:t>Irradiation induces a large number of structural defects, such as vacancies, their clusters, dislocation loops, voids etc. As a result, swelling, hardening, creep and embrittlement appear and leads </a:t>
            </a:r>
            <a:r>
              <a:rPr lang="pl-PL" sz="2400" dirty="0" smtClean="0">
                <a:solidFill>
                  <a:prstClr val="black">
                    <a:lumMod val="75000"/>
                    <a:lumOff val="25000"/>
                  </a:prstClr>
                </a:solidFill>
              </a:rPr>
              <a:t>to </a:t>
            </a:r>
            <a:r>
              <a:rPr lang="en-US" sz="2400" dirty="0" smtClean="0">
                <a:solidFill>
                  <a:prstClr val="black">
                    <a:lumMod val="75000"/>
                    <a:lumOff val="25000"/>
                  </a:prstClr>
                </a:solidFill>
              </a:rPr>
              <a:t>a faster wear.</a:t>
            </a:r>
            <a:endParaRPr lang="pl-PL" sz="2400" dirty="0" smtClean="0">
              <a:solidFill>
                <a:prstClr val="black">
                  <a:lumMod val="75000"/>
                  <a:lumOff val="25000"/>
                </a:prstClr>
              </a:solidFill>
            </a:endParaRPr>
          </a:p>
          <a:p>
            <a:endParaRPr lang="pl-PL" dirty="0"/>
          </a:p>
        </p:txBody>
      </p:sp>
      <p:pic>
        <p:nvPicPr>
          <p:cNvPr id="4" name="Obraz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9086" y="3325357"/>
            <a:ext cx="3067740" cy="306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9475" y="3724977"/>
            <a:ext cx="2716355" cy="294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79771" y="197144"/>
            <a:ext cx="4432083" cy="312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rostokąt 6"/>
          <p:cNvSpPr/>
          <p:nvPr/>
        </p:nvSpPr>
        <p:spPr>
          <a:xfrm>
            <a:off x="5833999" y="6488668"/>
            <a:ext cx="5287538" cy="369332"/>
          </a:xfrm>
          <a:prstGeom prst="rect">
            <a:avLst/>
          </a:prstGeom>
        </p:spPr>
        <p:txBody>
          <a:bodyPr wrap="none">
            <a:spAutoFit/>
          </a:bodyPr>
          <a:lstStyle/>
          <a:p>
            <a:r>
              <a:rPr lang="en-US" dirty="0" smtClean="0"/>
              <a:t>Amaya, M. et al., J. </a:t>
            </a:r>
            <a:r>
              <a:rPr lang="en-US" dirty="0" err="1" smtClean="0"/>
              <a:t>Nucl</a:t>
            </a:r>
            <a:r>
              <a:rPr lang="en-US" dirty="0" smtClean="0"/>
              <a:t>. Sci. Technol. 45(3) (2008) 244</a:t>
            </a:r>
            <a:endParaRPr lang="pl-PL" dirty="0"/>
          </a:p>
        </p:txBody>
      </p:sp>
      <p:sp>
        <p:nvSpPr>
          <p:cNvPr id="8" name="Prostokąt 7"/>
          <p:cNvSpPr/>
          <p:nvPr/>
        </p:nvSpPr>
        <p:spPr>
          <a:xfrm>
            <a:off x="347521" y="607978"/>
            <a:ext cx="2067169" cy="461665"/>
          </a:xfrm>
          <a:prstGeom prst="rect">
            <a:avLst/>
          </a:prstGeom>
        </p:spPr>
        <p:txBody>
          <a:bodyPr wrap="none">
            <a:spAutoFit/>
          </a:bodyPr>
          <a:lstStyle/>
          <a:p>
            <a:r>
              <a:rPr lang="pl-PL" sz="2400" dirty="0" err="1" smtClean="0"/>
              <a:t>Disadventages</a:t>
            </a:r>
            <a:r>
              <a:rPr lang="pl-PL" sz="2400" dirty="0" smtClean="0"/>
              <a:t>:</a:t>
            </a:r>
            <a:endParaRPr lang="pl-PL" sz="2400" dirty="0"/>
          </a:p>
        </p:txBody>
      </p:sp>
    </p:spTree>
    <p:extLst>
      <p:ext uri="{BB962C8B-B14F-4D97-AF65-F5344CB8AC3E}">
        <p14:creationId xmlns:p14="http://schemas.microsoft.com/office/powerpoint/2010/main" val="9811486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p:cNvSpPr>
            <a:spLocks noGrp="1"/>
          </p:cNvSpPr>
          <p:nvPr>
            <p:ph type="sldNum" sz="quarter" idx="12"/>
          </p:nvPr>
        </p:nvSpPr>
        <p:spPr/>
        <p:txBody>
          <a:bodyPr/>
          <a:lstStyle/>
          <a:p>
            <a:fld id="{D57F1E4F-1CFF-5643-939E-217C01CDF565}" type="slidenum">
              <a:rPr lang="en-US" smtClean="0"/>
              <a:pPr/>
              <a:t>40</a:t>
            </a:fld>
            <a:endParaRPr lang="en-US" dirty="0"/>
          </a:p>
        </p:txBody>
      </p:sp>
      <p:sp>
        <p:nvSpPr>
          <p:cNvPr id="8" name="Tytuł 1"/>
          <p:cNvSpPr>
            <a:spLocks noGrp="1"/>
          </p:cNvSpPr>
          <p:nvPr>
            <p:ph type="title"/>
          </p:nvPr>
        </p:nvSpPr>
        <p:spPr>
          <a:xfrm>
            <a:off x="0" y="-34029"/>
            <a:ext cx="10058400" cy="798855"/>
          </a:xfrm>
        </p:spPr>
        <p:txBody>
          <a:bodyPr>
            <a:normAutofit/>
          </a:bodyPr>
          <a:lstStyle/>
          <a:p>
            <a:r>
              <a:rPr lang="en-US" dirty="0" smtClean="0"/>
              <a:t>Results: C</a:t>
            </a:r>
            <a:r>
              <a:rPr lang="pl-PL" dirty="0" smtClean="0"/>
              <a:t>u</a:t>
            </a:r>
            <a:endParaRPr lang="pl-PL" dirty="0"/>
          </a:p>
        </p:txBody>
      </p:sp>
      <p:graphicFrame>
        <p:nvGraphicFramePr>
          <p:cNvPr id="5" name="Obiekt 3"/>
          <p:cNvGraphicFramePr>
            <a:graphicFrameLocks noChangeAspect="1"/>
          </p:cNvGraphicFramePr>
          <p:nvPr>
            <p:extLst/>
          </p:nvPr>
        </p:nvGraphicFramePr>
        <p:xfrm>
          <a:off x="4237022" y="365398"/>
          <a:ext cx="5004773" cy="6307814"/>
        </p:xfrm>
        <a:graphic>
          <a:graphicData uri="http://schemas.openxmlformats.org/presentationml/2006/ole">
            <mc:AlternateContent xmlns:mc="http://schemas.openxmlformats.org/markup-compatibility/2006">
              <mc:Choice xmlns:v="urn:schemas-microsoft-com:vml" Requires="v">
                <p:oleObj spid="_x0000_s10363" name="SPW 12.0 Graph" r:id="rId4" imgW="5591242" imgH="7029729" progId="SigmaPlotGraphicObject.11">
                  <p:embed/>
                </p:oleObj>
              </mc:Choice>
              <mc:Fallback>
                <p:oleObj name="SPW 12.0 Graph" r:id="rId4" imgW="5591242" imgH="7029729" progId="SigmaPlotGraphicObjec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7022" y="365398"/>
                        <a:ext cx="5004773" cy="6307814"/>
                      </a:xfrm>
                      <a:prstGeom prst="rect">
                        <a:avLst/>
                      </a:prstGeom>
                      <a:noFill/>
                      <a:ln>
                        <a:noFill/>
                      </a:ln>
                    </p:spPr>
                  </p:pic>
                </p:oleObj>
              </mc:Fallback>
            </mc:AlternateContent>
          </a:graphicData>
        </a:graphic>
      </p:graphicFrame>
      <p:sp>
        <p:nvSpPr>
          <p:cNvPr id="6" name="Prostokąt 5"/>
          <p:cNvSpPr/>
          <p:nvPr/>
        </p:nvSpPr>
        <p:spPr>
          <a:xfrm>
            <a:off x="349617" y="6426991"/>
            <a:ext cx="9577137" cy="246221"/>
          </a:xfrm>
          <a:prstGeom prst="rect">
            <a:avLst/>
          </a:prstGeom>
        </p:spPr>
        <p:txBody>
          <a:bodyPr wrap="square">
            <a:spAutoFit/>
          </a:bodyPr>
          <a:lstStyle/>
          <a:p>
            <a:pPr algn="just">
              <a:tabLst>
                <a:tab pos="228600" algn="l"/>
              </a:tabLst>
            </a:pPr>
            <a:r>
              <a:rPr lang="en-US" sz="1000" dirty="0" smtClean="0">
                <a:ea typeface="Times New Roman" panose="02020603050405020304" pitchFamily="18" charset="0"/>
              </a:rPr>
              <a:t>*) </a:t>
            </a:r>
            <a:r>
              <a:rPr lang="pl-PL" sz="1000" dirty="0" smtClean="0">
                <a:ea typeface="Times New Roman" panose="02020603050405020304" pitchFamily="18" charset="0"/>
              </a:rPr>
              <a:t>P</a:t>
            </a:r>
            <a:r>
              <a:rPr lang="pl-PL" sz="1000" dirty="0">
                <a:ea typeface="Times New Roman" panose="02020603050405020304" pitchFamily="18" charset="0"/>
              </a:rPr>
              <a:t>. </a:t>
            </a:r>
            <a:r>
              <a:rPr lang="pl-PL" sz="1000" dirty="0" err="1" smtClean="0">
                <a:ea typeface="Times New Roman" panose="02020603050405020304" pitchFamily="18" charset="0"/>
              </a:rPr>
              <a:t>Horodek</a:t>
            </a:r>
            <a:r>
              <a:rPr lang="pl-PL" sz="1000" dirty="0" smtClean="0">
                <a:ea typeface="Times New Roman" panose="02020603050405020304" pitchFamily="18" charset="0"/>
              </a:rPr>
              <a:t> et al.</a:t>
            </a:r>
            <a:r>
              <a:rPr lang="pl-PL" sz="1000" dirty="0" smtClean="0"/>
              <a:t>, </a:t>
            </a:r>
            <a:r>
              <a:rPr lang="pl-PL" sz="1000" dirty="0" err="1" smtClean="0"/>
              <a:t>Vacuum</a:t>
            </a:r>
            <a:r>
              <a:rPr lang="pl-PL" sz="1000" dirty="0" smtClean="0"/>
              <a:t> 138 </a:t>
            </a:r>
            <a:r>
              <a:rPr lang="pl-PL" sz="1000" dirty="0"/>
              <a:t>(</a:t>
            </a:r>
            <a:r>
              <a:rPr lang="pl-PL" sz="1000" dirty="0" smtClean="0"/>
              <a:t>2017) 15–21. </a:t>
            </a:r>
            <a:endParaRPr lang="pl-PL" sz="1000" dirty="0"/>
          </a:p>
        </p:txBody>
      </p:sp>
    </p:spTree>
    <p:extLst>
      <p:ext uri="{BB962C8B-B14F-4D97-AF65-F5344CB8AC3E}">
        <p14:creationId xmlns:p14="http://schemas.microsoft.com/office/powerpoint/2010/main" val="35283379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iekt 7"/>
          <p:cNvGraphicFramePr>
            <a:graphicFrameLocks noChangeAspect="1"/>
          </p:cNvGraphicFramePr>
          <p:nvPr>
            <p:extLst/>
          </p:nvPr>
        </p:nvGraphicFramePr>
        <p:xfrm>
          <a:off x="1887969" y="764826"/>
          <a:ext cx="8170431" cy="6007166"/>
        </p:xfrm>
        <a:graphic>
          <a:graphicData uri="http://schemas.openxmlformats.org/presentationml/2006/ole">
            <mc:AlternateContent xmlns:mc="http://schemas.openxmlformats.org/markup-compatibility/2006">
              <mc:Choice xmlns:v="urn:schemas-microsoft-com:vml" Requires="v">
                <p:oleObj spid="_x0000_s11387" name="SPW 10.0 Graph" r:id="rId4" imgW="5460797" imgH="4019702" progId="SigmaPlotGraphicObject.9">
                  <p:embed/>
                </p:oleObj>
              </mc:Choice>
              <mc:Fallback>
                <p:oleObj name="SPW 10.0 Graph" r:id="rId4" imgW="5460797" imgH="4019702" progId="SigmaPlotGraphicObject.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7969" y="764826"/>
                        <a:ext cx="8170431" cy="6007166"/>
                      </a:xfrm>
                      <a:prstGeom prst="rect">
                        <a:avLst/>
                      </a:prstGeom>
                      <a:noFill/>
                      <a:ln>
                        <a:noFill/>
                      </a:ln>
                    </p:spPr>
                  </p:pic>
                </p:oleObj>
              </mc:Fallback>
            </mc:AlternateContent>
          </a:graphicData>
        </a:graphic>
      </p:graphicFrame>
      <p:cxnSp>
        <p:nvCxnSpPr>
          <p:cNvPr id="6" name="Łącznik prosty 5"/>
          <p:cNvCxnSpPr/>
          <p:nvPr/>
        </p:nvCxnSpPr>
        <p:spPr>
          <a:xfrm flipV="1">
            <a:off x="5957663" y="2507271"/>
            <a:ext cx="0" cy="1329836"/>
          </a:xfrm>
          <a:prstGeom prst="line">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pole tekstowe 4"/>
          <p:cNvSpPr txBox="1"/>
          <p:nvPr/>
        </p:nvSpPr>
        <p:spPr>
          <a:xfrm>
            <a:off x="4001426" y="1805534"/>
            <a:ext cx="492443" cy="369332"/>
          </a:xfrm>
          <a:prstGeom prst="rect">
            <a:avLst/>
          </a:prstGeom>
          <a:noFill/>
        </p:spPr>
        <p:txBody>
          <a:bodyPr wrap="none" rtlCol="0">
            <a:spAutoFit/>
          </a:bodyPr>
          <a:lstStyle/>
          <a:p>
            <a:r>
              <a:rPr lang="en-US" dirty="0"/>
              <a:t>Dis</a:t>
            </a:r>
            <a:endParaRPr lang="pl-PL" dirty="0"/>
          </a:p>
        </p:txBody>
      </p:sp>
      <p:sp>
        <p:nvSpPr>
          <p:cNvPr id="3" name="Symbol zastępczy numeru slajdu 2"/>
          <p:cNvSpPr>
            <a:spLocks noGrp="1"/>
          </p:cNvSpPr>
          <p:nvPr>
            <p:ph type="sldNum" sz="quarter" idx="12"/>
          </p:nvPr>
        </p:nvSpPr>
        <p:spPr/>
        <p:txBody>
          <a:bodyPr/>
          <a:lstStyle/>
          <a:p>
            <a:fld id="{D57F1E4F-1CFF-5643-939E-217C01CDF565}" type="slidenum">
              <a:rPr lang="en-US" smtClean="0"/>
              <a:pPr/>
              <a:t>41</a:t>
            </a:fld>
            <a:endParaRPr lang="en-US" dirty="0"/>
          </a:p>
        </p:txBody>
      </p:sp>
      <p:sp>
        <p:nvSpPr>
          <p:cNvPr id="7" name="Tytuł 1"/>
          <p:cNvSpPr>
            <a:spLocks noGrp="1"/>
          </p:cNvSpPr>
          <p:nvPr>
            <p:ph type="title"/>
          </p:nvPr>
        </p:nvSpPr>
        <p:spPr>
          <a:xfrm>
            <a:off x="0" y="-34029"/>
            <a:ext cx="10058400" cy="798855"/>
          </a:xfrm>
        </p:spPr>
        <p:txBody>
          <a:bodyPr>
            <a:normAutofit/>
          </a:bodyPr>
          <a:lstStyle/>
          <a:p>
            <a:r>
              <a:rPr lang="en-US" dirty="0" smtClean="0"/>
              <a:t>Results: C</a:t>
            </a:r>
            <a:r>
              <a:rPr lang="pl-PL" dirty="0" smtClean="0"/>
              <a:t>u</a:t>
            </a:r>
            <a:endParaRPr lang="pl-PL" dirty="0"/>
          </a:p>
        </p:txBody>
      </p:sp>
      <p:sp>
        <p:nvSpPr>
          <p:cNvPr id="8" name="Prostokąt 7"/>
          <p:cNvSpPr/>
          <p:nvPr/>
        </p:nvSpPr>
        <p:spPr>
          <a:xfrm>
            <a:off x="349617" y="6426991"/>
            <a:ext cx="9577137" cy="246221"/>
          </a:xfrm>
          <a:prstGeom prst="rect">
            <a:avLst/>
          </a:prstGeom>
        </p:spPr>
        <p:txBody>
          <a:bodyPr wrap="square">
            <a:spAutoFit/>
          </a:bodyPr>
          <a:lstStyle/>
          <a:p>
            <a:pPr algn="just">
              <a:tabLst>
                <a:tab pos="228600" algn="l"/>
              </a:tabLst>
            </a:pPr>
            <a:r>
              <a:rPr lang="en-US" sz="1000" dirty="0" smtClean="0">
                <a:ea typeface="Times New Roman" panose="02020603050405020304" pitchFamily="18" charset="0"/>
              </a:rPr>
              <a:t>*) </a:t>
            </a:r>
            <a:r>
              <a:rPr lang="pl-PL" sz="1000" dirty="0" smtClean="0">
                <a:ea typeface="Times New Roman" panose="02020603050405020304" pitchFamily="18" charset="0"/>
              </a:rPr>
              <a:t>P</a:t>
            </a:r>
            <a:r>
              <a:rPr lang="pl-PL" sz="1000" dirty="0">
                <a:ea typeface="Times New Roman" panose="02020603050405020304" pitchFamily="18" charset="0"/>
              </a:rPr>
              <a:t>. </a:t>
            </a:r>
            <a:r>
              <a:rPr lang="pl-PL" sz="1000" dirty="0" err="1" smtClean="0">
                <a:ea typeface="Times New Roman" panose="02020603050405020304" pitchFamily="18" charset="0"/>
              </a:rPr>
              <a:t>Horodek</a:t>
            </a:r>
            <a:r>
              <a:rPr lang="pl-PL" sz="1000" dirty="0" smtClean="0">
                <a:ea typeface="Times New Roman" panose="02020603050405020304" pitchFamily="18" charset="0"/>
              </a:rPr>
              <a:t> et al.</a:t>
            </a:r>
            <a:r>
              <a:rPr lang="pl-PL" sz="1000" dirty="0" smtClean="0"/>
              <a:t>, </a:t>
            </a:r>
            <a:r>
              <a:rPr lang="pl-PL" sz="1000" dirty="0" err="1" smtClean="0"/>
              <a:t>Vacuum</a:t>
            </a:r>
            <a:r>
              <a:rPr lang="pl-PL" sz="1000" dirty="0" smtClean="0"/>
              <a:t> 138 </a:t>
            </a:r>
            <a:r>
              <a:rPr lang="pl-PL" sz="1000" dirty="0"/>
              <a:t>(</a:t>
            </a:r>
            <a:r>
              <a:rPr lang="pl-PL" sz="1000" dirty="0" smtClean="0"/>
              <a:t>2017) 15–21. </a:t>
            </a:r>
            <a:endParaRPr lang="pl-PL" sz="1000" dirty="0"/>
          </a:p>
        </p:txBody>
      </p:sp>
    </p:spTree>
    <p:extLst>
      <p:ext uri="{BB962C8B-B14F-4D97-AF65-F5344CB8AC3E}">
        <p14:creationId xmlns:p14="http://schemas.microsoft.com/office/powerpoint/2010/main" val="20888761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iekt 1"/>
          <p:cNvGraphicFramePr>
            <a:graphicFrameLocks noChangeAspect="1"/>
          </p:cNvGraphicFramePr>
          <p:nvPr>
            <p:extLst/>
          </p:nvPr>
        </p:nvGraphicFramePr>
        <p:xfrm>
          <a:off x="158375" y="1217499"/>
          <a:ext cx="11684254" cy="4558612"/>
        </p:xfrm>
        <a:graphic>
          <a:graphicData uri="http://schemas.openxmlformats.org/presentationml/2006/ole">
            <mc:AlternateContent xmlns:mc="http://schemas.openxmlformats.org/markup-compatibility/2006">
              <mc:Choice xmlns:v="urn:schemas-microsoft-com:vml" Requires="v">
                <p:oleObj spid="_x0000_s12410" name="SPW 12.0 Graph" r:id="rId4" imgW="6543765" imgH="2552737" progId="SigmaPlotGraphicObject.11">
                  <p:embed/>
                </p:oleObj>
              </mc:Choice>
              <mc:Fallback>
                <p:oleObj name="SPW 12.0 Graph" r:id="rId4" imgW="6543765" imgH="2552737" progId="SigmaPlotGraphicObject.11">
                  <p:embed/>
                  <p:pic>
                    <p:nvPicPr>
                      <p:cNvPr id="0" name=""/>
                      <p:cNvPicPr>
                        <a:picLocks noChangeAspect="1" noChangeArrowheads="1"/>
                      </p:cNvPicPr>
                      <p:nvPr/>
                    </p:nvPicPr>
                    <p:blipFill>
                      <a:blip r:embed="rId5"/>
                      <a:srcRect/>
                      <a:stretch>
                        <a:fillRect/>
                      </a:stretch>
                    </p:blipFill>
                    <p:spPr bwMode="auto">
                      <a:xfrm>
                        <a:off x="158375" y="1217499"/>
                        <a:ext cx="11684254" cy="4558612"/>
                      </a:xfrm>
                      <a:prstGeom prst="rect">
                        <a:avLst/>
                      </a:prstGeom>
                      <a:noFill/>
                      <a:ln>
                        <a:noFill/>
                      </a:ln>
                    </p:spPr>
                  </p:pic>
                </p:oleObj>
              </mc:Fallback>
            </mc:AlternateContent>
          </a:graphicData>
        </a:graphic>
      </p:graphicFrame>
      <p:sp>
        <p:nvSpPr>
          <p:cNvPr id="3" name="Symbol zastępczy numeru slajdu 2"/>
          <p:cNvSpPr>
            <a:spLocks noGrp="1"/>
          </p:cNvSpPr>
          <p:nvPr>
            <p:ph type="sldNum" sz="quarter" idx="12"/>
          </p:nvPr>
        </p:nvSpPr>
        <p:spPr/>
        <p:txBody>
          <a:bodyPr/>
          <a:lstStyle/>
          <a:p>
            <a:fld id="{D57F1E4F-1CFF-5643-939E-217C01CDF565}" type="slidenum">
              <a:rPr lang="en-US" smtClean="0"/>
              <a:pPr/>
              <a:t>42</a:t>
            </a:fld>
            <a:endParaRPr lang="en-US" dirty="0"/>
          </a:p>
        </p:txBody>
      </p:sp>
      <p:sp>
        <p:nvSpPr>
          <p:cNvPr id="5" name="Tytuł 1"/>
          <p:cNvSpPr>
            <a:spLocks noGrp="1"/>
          </p:cNvSpPr>
          <p:nvPr>
            <p:ph type="title"/>
          </p:nvPr>
        </p:nvSpPr>
        <p:spPr>
          <a:xfrm>
            <a:off x="0" y="-34029"/>
            <a:ext cx="10058400" cy="798855"/>
          </a:xfrm>
        </p:spPr>
        <p:txBody>
          <a:bodyPr>
            <a:normAutofit/>
          </a:bodyPr>
          <a:lstStyle/>
          <a:p>
            <a:r>
              <a:rPr lang="en-US" dirty="0" smtClean="0"/>
              <a:t>Results: Ag</a:t>
            </a:r>
            <a:endParaRPr lang="pl-PL" dirty="0"/>
          </a:p>
        </p:txBody>
      </p:sp>
    </p:spTree>
    <p:extLst>
      <p:ext uri="{BB962C8B-B14F-4D97-AF65-F5344CB8AC3E}">
        <p14:creationId xmlns:p14="http://schemas.microsoft.com/office/powerpoint/2010/main" val="30330304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p:cNvSpPr>
            <a:spLocks noGrp="1"/>
          </p:cNvSpPr>
          <p:nvPr>
            <p:ph type="sldNum" sz="quarter" idx="12"/>
          </p:nvPr>
        </p:nvSpPr>
        <p:spPr/>
        <p:txBody>
          <a:bodyPr/>
          <a:lstStyle/>
          <a:p>
            <a:fld id="{D57F1E4F-1CFF-5643-939E-217C01CDF565}" type="slidenum">
              <a:rPr lang="en-US" smtClean="0"/>
              <a:pPr/>
              <a:t>43</a:t>
            </a:fld>
            <a:endParaRPr lang="en-US" dirty="0"/>
          </a:p>
        </p:txBody>
      </p:sp>
      <p:sp>
        <p:nvSpPr>
          <p:cNvPr id="5" name="Tytuł 1"/>
          <p:cNvSpPr>
            <a:spLocks noGrp="1"/>
          </p:cNvSpPr>
          <p:nvPr>
            <p:ph type="title"/>
          </p:nvPr>
        </p:nvSpPr>
        <p:spPr>
          <a:xfrm>
            <a:off x="0" y="-34029"/>
            <a:ext cx="10058400" cy="798855"/>
          </a:xfrm>
        </p:spPr>
        <p:txBody>
          <a:bodyPr>
            <a:normAutofit/>
          </a:bodyPr>
          <a:lstStyle/>
          <a:p>
            <a:r>
              <a:rPr lang="en-US" dirty="0" smtClean="0"/>
              <a:t>Results: Ag</a:t>
            </a:r>
            <a:endParaRPr lang="pl-PL" dirty="0"/>
          </a:p>
        </p:txBody>
      </p:sp>
      <p:graphicFrame>
        <p:nvGraphicFramePr>
          <p:cNvPr id="6" name="Obiekt 7"/>
          <p:cNvGraphicFramePr>
            <a:graphicFrameLocks noChangeAspect="1"/>
          </p:cNvGraphicFramePr>
          <p:nvPr>
            <p:extLst/>
          </p:nvPr>
        </p:nvGraphicFramePr>
        <p:xfrm>
          <a:off x="6006534" y="763523"/>
          <a:ext cx="6163607" cy="5036198"/>
        </p:xfrm>
        <a:graphic>
          <a:graphicData uri="http://schemas.openxmlformats.org/presentationml/2006/ole">
            <mc:AlternateContent xmlns:mc="http://schemas.openxmlformats.org/markup-compatibility/2006">
              <mc:Choice xmlns:v="urn:schemas-microsoft-com:vml" Requires="v">
                <p:oleObj spid="_x0000_s13552" name="SPW 12.0 Graph" r:id="rId4" imgW="6191176" imgH="5057747" progId="SigmaPlotGraphicObject.11">
                  <p:embed/>
                </p:oleObj>
              </mc:Choice>
              <mc:Fallback>
                <p:oleObj name="SPW 12.0 Graph" r:id="rId4" imgW="6191176" imgH="5057747" progId="SigmaPlotGraphicObject.11">
                  <p:embed/>
                  <p:pic>
                    <p:nvPicPr>
                      <p:cNvPr id="0" name=""/>
                      <p:cNvPicPr>
                        <a:picLocks noChangeAspect="1" noChangeArrowheads="1"/>
                      </p:cNvPicPr>
                      <p:nvPr/>
                    </p:nvPicPr>
                    <p:blipFill>
                      <a:blip r:embed="rId5"/>
                      <a:srcRect/>
                      <a:stretch>
                        <a:fillRect/>
                      </a:stretch>
                    </p:blipFill>
                    <p:spPr bwMode="auto">
                      <a:xfrm>
                        <a:off x="6006534" y="763523"/>
                        <a:ext cx="6163607" cy="5036198"/>
                      </a:xfrm>
                      <a:prstGeom prst="rect">
                        <a:avLst/>
                      </a:prstGeom>
                      <a:noFill/>
                      <a:ln>
                        <a:noFill/>
                      </a:ln>
                    </p:spPr>
                  </p:pic>
                </p:oleObj>
              </mc:Fallback>
            </mc:AlternateContent>
          </a:graphicData>
        </a:graphic>
      </p:graphicFrame>
      <p:graphicFrame>
        <p:nvGraphicFramePr>
          <p:cNvPr id="7" name="Obiekt 14"/>
          <p:cNvGraphicFramePr>
            <a:graphicFrameLocks noChangeAspect="1"/>
          </p:cNvGraphicFramePr>
          <p:nvPr>
            <p:extLst/>
          </p:nvPr>
        </p:nvGraphicFramePr>
        <p:xfrm>
          <a:off x="63374" y="893612"/>
          <a:ext cx="5943160" cy="4825601"/>
        </p:xfrm>
        <a:graphic>
          <a:graphicData uri="http://schemas.openxmlformats.org/presentationml/2006/ole">
            <mc:AlternateContent xmlns:mc="http://schemas.openxmlformats.org/markup-compatibility/2006">
              <mc:Choice xmlns:v="urn:schemas-microsoft-com:vml" Requires="v">
                <p:oleObj spid="_x0000_s13553" name="SPW 12.0 Graph" r:id="rId6" imgW="4781598" imgH="3828920" progId="SigmaPlotGraphicObject.11">
                  <p:embed/>
                </p:oleObj>
              </mc:Choice>
              <mc:Fallback>
                <p:oleObj name="SPW 12.0 Graph" r:id="rId6" imgW="4781598" imgH="3828920" progId="SigmaPlotGraphicObject.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74" y="893612"/>
                        <a:ext cx="5943160" cy="4825601"/>
                      </a:xfrm>
                      <a:prstGeom prst="rect">
                        <a:avLst/>
                      </a:prstGeom>
                      <a:noFill/>
                      <a:ln>
                        <a:noFill/>
                      </a:ln>
                    </p:spPr>
                  </p:pic>
                </p:oleObj>
              </mc:Fallback>
            </mc:AlternateContent>
          </a:graphicData>
        </a:graphic>
      </p:graphicFrame>
      <p:sp>
        <p:nvSpPr>
          <p:cNvPr id="8" name="Prostokąt 7"/>
          <p:cNvSpPr/>
          <p:nvPr/>
        </p:nvSpPr>
        <p:spPr>
          <a:xfrm>
            <a:off x="114671" y="6457890"/>
            <a:ext cx="6937972" cy="400110"/>
          </a:xfrm>
          <a:prstGeom prst="rect">
            <a:avLst/>
          </a:prstGeom>
        </p:spPr>
        <p:txBody>
          <a:bodyPr wrap="square">
            <a:spAutoFit/>
          </a:bodyPr>
          <a:lstStyle/>
          <a:p>
            <a:pPr algn="just">
              <a:lnSpc>
                <a:spcPct val="200000"/>
              </a:lnSpc>
            </a:pPr>
            <a:r>
              <a:rPr lang="en-US" sz="1000" baseline="30000" dirty="0" smtClean="0">
                <a:latin typeface="+mj-lt"/>
                <a:ea typeface="Calibri" panose="020F0502020204030204" pitchFamily="34" charset="0"/>
                <a:cs typeface="Times New Roman" panose="02020603050405020304" pitchFamily="18" charset="0"/>
              </a:rPr>
              <a:t>*)</a:t>
            </a:r>
            <a:r>
              <a:rPr lang="en-US" sz="1000" dirty="0" smtClean="0">
                <a:latin typeface="+mj-lt"/>
                <a:ea typeface="Calibri" panose="020F0502020204030204" pitchFamily="34" charset="0"/>
                <a:cs typeface="Times New Roman" panose="02020603050405020304" pitchFamily="18" charset="0"/>
              </a:rPr>
              <a:t> </a:t>
            </a:r>
            <a:r>
              <a:rPr lang="pl-PL" sz="1000" dirty="0" smtClean="0">
                <a:latin typeface="+mj-lt"/>
                <a:ea typeface="Calibri" panose="020F0502020204030204" pitchFamily="34" charset="0"/>
                <a:cs typeface="Times New Roman" panose="02020603050405020304" pitchFamily="18" charset="0"/>
              </a:rPr>
              <a:t>J</a:t>
            </a:r>
            <a:r>
              <a:rPr lang="pl-PL" sz="1000" dirty="0">
                <a:latin typeface="+mj-lt"/>
                <a:ea typeface="Calibri" panose="020F0502020204030204" pitchFamily="34" charset="0"/>
                <a:cs typeface="Times New Roman" panose="02020603050405020304" pitchFamily="18" charset="0"/>
              </a:rPr>
              <a:t>. </a:t>
            </a:r>
            <a:r>
              <a:rPr lang="pl-PL" sz="1000" dirty="0" err="1">
                <a:latin typeface="+mj-lt"/>
                <a:ea typeface="Calibri" panose="020F0502020204030204" pitchFamily="34" charset="0"/>
                <a:cs typeface="Times New Roman" panose="02020603050405020304" pitchFamily="18" charset="0"/>
              </a:rPr>
              <a:t>Dryzek</a:t>
            </a:r>
            <a:r>
              <a:rPr lang="pl-PL" sz="1000" dirty="0">
                <a:latin typeface="+mj-lt"/>
                <a:ea typeface="Calibri" panose="020F0502020204030204" pitchFamily="34" charset="0"/>
                <a:cs typeface="Times New Roman" panose="02020603050405020304" pitchFamily="18" charset="0"/>
              </a:rPr>
              <a:t>, e</a:t>
            </a:r>
            <a:r>
              <a:rPr lang="pl-PL" sz="1000" dirty="0" smtClean="0">
                <a:latin typeface="+mj-lt"/>
                <a:ea typeface="Calibri" panose="020F0502020204030204" pitchFamily="34" charset="0"/>
                <a:cs typeface="Times New Roman" panose="02020603050405020304" pitchFamily="18" charset="0"/>
              </a:rPr>
              <a:t>t al. </a:t>
            </a:r>
            <a:r>
              <a:rPr lang="pl-PL" sz="1000" i="1" dirty="0" smtClean="0">
                <a:latin typeface="+mj-lt"/>
                <a:ea typeface="Calibri" panose="020F0502020204030204" pitchFamily="34" charset="0"/>
                <a:cs typeface="Times New Roman" panose="02020603050405020304" pitchFamily="18" charset="0"/>
              </a:rPr>
              <a:t>Acta </a:t>
            </a:r>
            <a:r>
              <a:rPr lang="en-GB" sz="1000" i="1" dirty="0" err="1" smtClean="0">
                <a:latin typeface="+mj-lt"/>
                <a:ea typeface="Calibri" panose="020F0502020204030204" pitchFamily="34" charset="0"/>
                <a:cs typeface="Times New Roman" panose="02020603050405020304" pitchFamily="18" charset="0"/>
              </a:rPr>
              <a:t>Pchys</a:t>
            </a:r>
            <a:r>
              <a:rPr lang="en-GB" sz="1000" i="1" dirty="0" smtClean="0">
                <a:latin typeface="+mj-lt"/>
                <a:ea typeface="Calibri" panose="020F0502020204030204" pitchFamily="34" charset="0"/>
                <a:cs typeface="Times New Roman" panose="02020603050405020304" pitchFamily="18" charset="0"/>
              </a:rPr>
              <a:t>. </a:t>
            </a:r>
            <a:r>
              <a:rPr lang="pl-PL" sz="1000" i="1" dirty="0" smtClean="0">
                <a:latin typeface="+mj-lt"/>
                <a:ea typeface="Calibri" panose="020F0502020204030204" pitchFamily="34" charset="0"/>
                <a:cs typeface="Times New Roman" panose="02020603050405020304" pitchFamily="18" charset="0"/>
              </a:rPr>
              <a:t>Polon</a:t>
            </a:r>
            <a:r>
              <a:rPr lang="pl-PL" sz="1000" i="1" dirty="0">
                <a:latin typeface="+mj-lt"/>
                <a:ea typeface="Calibri" panose="020F0502020204030204" pitchFamily="34" charset="0"/>
                <a:cs typeface="Times New Roman" panose="02020603050405020304" pitchFamily="18" charset="0"/>
              </a:rPr>
              <a:t>. A</a:t>
            </a:r>
            <a:r>
              <a:rPr lang="pl-PL" sz="1000" dirty="0">
                <a:latin typeface="+mj-lt"/>
                <a:ea typeface="Calibri" panose="020F0502020204030204" pitchFamily="34" charset="0"/>
                <a:cs typeface="Times New Roman" panose="02020603050405020304" pitchFamily="18" charset="0"/>
              </a:rPr>
              <a:t> </a:t>
            </a:r>
            <a:r>
              <a:rPr lang="pl-PL" sz="1000" b="1" dirty="0">
                <a:latin typeface="+mj-lt"/>
                <a:ea typeface="Calibri" panose="020F0502020204030204" pitchFamily="34" charset="0"/>
                <a:cs typeface="Times New Roman" panose="02020603050405020304" pitchFamily="18" charset="0"/>
              </a:rPr>
              <a:t>132</a:t>
            </a:r>
            <a:r>
              <a:rPr lang="pl-PL" sz="1000" dirty="0">
                <a:latin typeface="+mj-lt"/>
                <a:ea typeface="Calibri" panose="020F0502020204030204" pitchFamily="34" charset="0"/>
                <a:cs typeface="Times New Roman" panose="02020603050405020304" pitchFamily="18" charset="0"/>
              </a:rPr>
              <a:t>, 1585 (2017).</a:t>
            </a:r>
            <a:endParaRPr lang="pl-PL" sz="10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6760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iekt 2"/>
          <p:cNvGraphicFramePr>
            <a:graphicFrameLocks noChangeAspect="1"/>
          </p:cNvGraphicFramePr>
          <p:nvPr>
            <p:extLst/>
          </p:nvPr>
        </p:nvGraphicFramePr>
        <p:xfrm>
          <a:off x="2241763" y="669956"/>
          <a:ext cx="8007320" cy="5881463"/>
        </p:xfrm>
        <a:graphic>
          <a:graphicData uri="http://schemas.openxmlformats.org/presentationml/2006/ole">
            <mc:AlternateContent xmlns:mc="http://schemas.openxmlformats.org/markup-compatibility/2006">
              <mc:Choice xmlns:v="urn:schemas-microsoft-com:vml" Requires="v">
                <p:oleObj spid="_x0000_s14458" name="SPW 10.0 Graph" r:id="rId4" imgW="5424221" imgH="3984955" progId="SigmaPlotGraphicObject.9">
                  <p:embed/>
                </p:oleObj>
              </mc:Choice>
              <mc:Fallback>
                <p:oleObj name="SPW 10.0 Graph" r:id="rId4" imgW="5424221" imgH="3984955" progId="SigmaPlotGraphicObject.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1763" y="669956"/>
                        <a:ext cx="8007320" cy="5881463"/>
                      </a:xfrm>
                      <a:prstGeom prst="rect">
                        <a:avLst/>
                      </a:prstGeom>
                      <a:noFill/>
                      <a:ln>
                        <a:noFill/>
                      </a:ln>
                    </p:spPr>
                  </p:pic>
                </p:oleObj>
              </mc:Fallback>
            </mc:AlternateContent>
          </a:graphicData>
        </a:graphic>
      </p:graphicFrame>
      <p:cxnSp>
        <p:nvCxnSpPr>
          <p:cNvPr id="5" name="Łącznik prosty 4"/>
          <p:cNvCxnSpPr/>
          <p:nvPr/>
        </p:nvCxnSpPr>
        <p:spPr>
          <a:xfrm flipV="1">
            <a:off x="5762281" y="2607665"/>
            <a:ext cx="0" cy="1329836"/>
          </a:xfrm>
          <a:prstGeom prst="line">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4279792" y="1688868"/>
            <a:ext cx="806631" cy="369332"/>
          </a:xfrm>
          <a:prstGeom prst="rect">
            <a:avLst/>
          </a:prstGeom>
          <a:noFill/>
        </p:spPr>
        <p:txBody>
          <a:bodyPr wrap="none" rtlCol="0">
            <a:spAutoFit/>
          </a:bodyPr>
          <a:lstStyle/>
          <a:p>
            <a:r>
              <a:rPr lang="pl-PL" dirty="0"/>
              <a:t>V+</a:t>
            </a:r>
            <a:r>
              <a:rPr lang="en-US" dirty="0"/>
              <a:t>Dis</a:t>
            </a:r>
            <a:endParaRPr lang="pl-PL" dirty="0"/>
          </a:p>
        </p:txBody>
      </p:sp>
      <p:sp>
        <p:nvSpPr>
          <p:cNvPr id="3" name="Symbol zastępczy numeru slajdu 2"/>
          <p:cNvSpPr>
            <a:spLocks noGrp="1"/>
          </p:cNvSpPr>
          <p:nvPr>
            <p:ph type="sldNum" sz="quarter" idx="12"/>
          </p:nvPr>
        </p:nvSpPr>
        <p:spPr/>
        <p:txBody>
          <a:bodyPr/>
          <a:lstStyle/>
          <a:p>
            <a:fld id="{D57F1E4F-1CFF-5643-939E-217C01CDF565}" type="slidenum">
              <a:rPr lang="en-US" smtClean="0"/>
              <a:pPr/>
              <a:t>44</a:t>
            </a:fld>
            <a:endParaRPr lang="en-US" dirty="0"/>
          </a:p>
        </p:txBody>
      </p:sp>
      <p:sp>
        <p:nvSpPr>
          <p:cNvPr id="2" name="Prostokąt 1"/>
          <p:cNvSpPr/>
          <p:nvPr/>
        </p:nvSpPr>
        <p:spPr>
          <a:xfrm>
            <a:off x="114671" y="6457890"/>
            <a:ext cx="6937972" cy="400110"/>
          </a:xfrm>
          <a:prstGeom prst="rect">
            <a:avLst/>
          </a:prstGeom>
        </p:spPr>
        <p:txBody>
          <a:bodyPr wrap="square">
            <a:spAutoFit/>
          </a:bodyPr>
          <a:lstStyle/>
          <a:p>
            <a:pPr algn="just">
              <a:lnSpc>
                <a:spcPct val="200000"/>
              </a:lnSpc>
            </a:pPr>
            <a:r>
              <a:rPr lang="en-US" sz="1000" baseline="30000" dirty="0" smtClean="0">
                <a:latin typeface="+mj-lt"/>
                <a:ea typeface="Calibri" panose="020F0502020204030204" pitchFamily="34" charset="0"/>
                <a:cs typeface="Times New Roman" panose="02020603050405020304" pitchFamily="18" charset="0"/>
              </a:rPr>
              <a:t>*)</a:t>
            </a:r>
            <a:r>
              <a:rPr lang="en-US" sz="1000" dirty="0" smtClean="0">
                <a:latin typeface="+mj-lt"/>
                <a:ea typeface="Calibri" panose="020F0502020204030204" pitchFamily="34" charset="0"/>
                <a:cs typeface="Times New Roman" panose="02020603050405020304" pitchFamily="18" charset="0"/>
              </a:rPr>
              <a:t> </a:t>
            </a:r>
            <a:r>
              <a:rPr lang="pl-PL" sz="1000" dirty="0" smtClean="0">
                <a:latin typeface="+mj-lt"/>
                <a:ea typeface="Calibri" panose="020F0502020204030204" pitchFamily="34" charset="0"/>
                <a:cs typeface="Times New Roman" panose="02020603050405020304" pitchFamily="18" charset="0"/>
              </a:rPr>
              <a:t>J</a:t>
            </a:r>
            <a:r>
              <a:rPr lang="pl-PL" sz="1000" dirty="0">
                <a:latin typeface="+mj-lt"/>
                <a:ea typeface="Calibri" panose="020F0502020204030204" pitchFamily="34" charset="0"/>
                <a:cs typeface="Times New Roman" panose="02020603050405020304" pitchFamily="18" charset="0"/>
              </a:rPr>
              <a:t>. </a:t>
            </a:r>
            <a:r>
              <a:rPr lang="pl-PL" sz="1000" dirty="0" err="1">
                <a:latin typeface="+mj-lt"/>
                <a:ea typeface="Calibri" panose="020F0502020204030204" pitchFamily="34" charset="0"/>
                <a:cs typeface="Times New Roman" panose="02020603050405020304" pitchFamily="18" charset="0"/>
              </a:rPr>
              <a:t>Dryzek</a:t>
            </a:r>
            <a:r>
              <a:rPr lang="pl-PL" sz="1000" dirty="0" smtClean="0">
                <a:latin typeface="+mj-lt"/>
                <a:ea typeface="Calibri" panose="020F0502020204030204" pitchFamily="34" charset="0"/>
                <a:cs typeface="Times New Roman" panose="02020603050405020304" pitchFamily="18" charset="0"/>
              </a:rPr>
              <a:t>, </a:t>
            </a:r>
            <a:r>
              <a:rPr lang="pl-PL" sz="1000" dirty="0">
                <a:latin typeface="+mj-lt"/>
                <a:ea typeface="Calibri" panose="020F0502020204030204" pitchFamily="34" charset="0"/>
                <a:cs typeface="Times New Roman" panose="02020603050405020304" pitchFamily="18" charset="0"/>
              </a:rPr>
              <a:t>e</a:t>
            </a:r>
            <a:r>
              <a:rPr lang="pl-PL" sz="1000" dirty="0" smtClean="0">
                <a:latin typeface="+mj-lt"/>
                <a:ea typeface="Calibri" panose="020F0502020204030204" pitchFamily="34" charset="0"/>
                <a:cs typeface="Times New Roman" panose="02020603050405020304" pitchFamily="18" charset="0"/>
              </a:rPr>
              <a:t>t al  </a:t>
            </a:r>
            <a:r>
              <a:rPr lang="pl-PL" sz="1000" i="1" dirty="0" smtClean="0">
                <a:latin typeface="+mj-lt"/>
                <a:ea typeface="Calibri" panose="020F0502020204030204" pitchFamily="34" charset="0"/>
                <a:cs typeface="Times New Roman" panose="02020603050405020304" pitchFamily="18" charset="0"/>
              </a:rPr>
              <a:t>Acta </a:t>
            </a:r>
            <a:r>
              <a:rPr lang="en-GB" sz="1000" i="1" dirty="0" err="1" smtClean="0">
                <a:latin typeface="+mj-lt"/>
                <a:ea typeface="Calibri" panose="020F0502020204030204" pitchFamily="34" charset="0"/>
                <a:cs typeface="Times New Roman" panose="02020603050405020304" pitchFamily="18" charset="0"/>
              </a:rPr>
              <a:t>Pchys</a:t>
            </a:r>
            <a:r>
              <a:rPr lang="en-GB" sz="1000" i="1" dirty="0" smtClean="0">
                <a:latin typeface="+mj-lt"/>
                <a:ea typeface="Calibri" panose="020F0502020204030204" pitchFamily="34" charset="0"/>
                <a:cs typeface="Times New Roman" panose="02020603050405020304" pitchFamily="18" charset="0"/>
              </a:rPr>
              <a:t>. </a:t>
            </a:r>
            <a:r>
              <a:rPr lang="pl-PL" sz="1000" i="1" dirty="0" smtClean="0">
                <a:latin typeface="+mj-lt"/>
                <a:ea typeface="Calibri" panose="020F0502020204030204" pitchFamily="34" charset="0"/>
                <a:cs typeface="Times New Roman" panose="02020603050405020304" pitchFamily="18" charset="0"/>
              </a:rPr>
              <a:t>Polon</a:t>
            </a:r>
            <a:r>
              <a:rPr lang="pl-PL" sz="1000" i="1" dirty="0">
                <a:latin typeface="+mj-lt"/>
                <a:ea typeface="Calibri" panose="020F0502020204030204" pitchFamily="34" charset="0"/>
                <a:cs typeface="Times New Roman" panose="02020603050405020304" pitchFamily="18" charset="0"/>
              </a:rPr>
              <a:t>. A</a:t>
            </a:r>
            <a:r>
              <a:rPr lang="pl-PL" sz="1000" dirty="0">
                <a:latin typeface="+mj-lt"/>
                <a:ea typeface="Calibri" panose="020F0502020204030204" pitchFamily="34" charset="0"/>
                <a:cs typeface="Times New Roman" panose="02020603050405020304" pitchFamily="18" charset="0"/>
              </a:rPr>
              <a:t> </a:t>
            </a:r>
            <a:r>
              <a:rPr lang="pl-PL" sz="1000" b="1" dirty="0">
                <a:latin typeface="+mj-lt"/>
                <a:ea typeface="Calibri" panose="020F0502020204030204" pitchFamily="34" charset="0"/>
                <a:cs typeface="Times New Roman" panose="02020603050405020304" pitchFamily="18" charset="0"/>
              </a:rPr>
              <a:t>132</a:t>
            </a:r>
            <a:r>
              <a:rPr lang="pl-PL" sz="1000" dirty="0">
                <a:latin typeface="+mj-lt"/>
                <a:ea typeface="Calibri" panose="020F0502020204030204" pitchFamily="34" charset="0"/>
                <a:cs typeface="Times New Roman" panose="02020603050405020304" pitchFamily="18" charset="0"/>
              </a:rPr>
              <a:t>, 1585 (2017).</a:t>
            </a:r>
            <a:endParaRPr lang="pl-PL" sz="1000" dirty="0">
              <a:effectLst/>
              <a:latin typeface="+mj-lt"/>
              <a:ea typeface="Calibri" panose="020F0502020204030204" pitchFamily="34" charset="0"/>
              <a:cs typeface="Times New Roman" panose="02020603050405020304" pitchFamily="18" charset="0"/>
            </a:endParaRPr>
          </a:p>
        </p:txBody>
      </p:sp>
      <p:sp>
        <p:nvSpPr>
          <p:cNvPr id="8" name="Tytuł 1"/>
          <p:cNvSpPr>
            <a:spLocks noGrp="1"/>
          </p:cNvSpPr>
          <p:nvPr>
            <p:ph type="title"/>
          </p:nvPr>
        </p:nvSpPr>
        <p:spPr>
          <a:xfrm>
            <a:off x="0" y="-34029"/>
            <a:ext cx="10058400" cy="798855"/>
          </a:xfrm>
        </p:spPr>
        <p:txBody>
          <a:bodyPr>
            <a:normAutofit/>
          </a:bodyPr>
          <a:lstStyle/>
          <a:p>
            <a:r>
              <a:rPr lang="en-US" dirty="0" smtClean="0"/>
              <a:t>Results: Ag</a:t>
            </a:r>
            <a:endParaRPr lang="pl-PL" dirty="0"/>
          </a:p>
        </p:txBody>
      </p:sp>
    </p:spTree>
    <p:extLst>
      <p:ext uri="{BB962C8B-B14F-4D97-AF65-F5344CB8AC3E}">
        <p14:creationId xmlns:p14="http://schemas.microsoft.com/office/powerpoint/2010/main" val="28864508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iekt 2"/>
          <p:cNvGraphicFramePr>
            <a:graphicFrameLocks noChangeAspect="1"/>
          </p:cNvGraphicFramePr>
          <p:nvPr>
            <p:extLst/>
          </p:nvPr>
        </p:nvGraphicFramePr>
        <p:xfrm>
          <a:off x="40612" y="987681"/>
          <a:ext cx="12124229" cy="4525879"/>
        </p:xfrm>
        <a:graphic>
          <a:graphicData uri="http://schemas.openxmlformats.org/presentationml/2006/ole">
            <mc:AlternateContent xmlns:mc="http://schemas.openxmlformats.org/markup-compatibility/2006">
              <mc:Choice xmlns:v="urn:schemas-microsoft-com:vml" Requires="v">
                <p:oleObj spid="_x0000_s15480" name="SPW 12.0 Graph" r:id="rId4" imgW="6762690" imgH="2543370" progId="SigmaPlotGraphicObject.11">
                  <p:embed/>
                </p:oleObj>
              </mc:Choice>
              <mc:Fallback>
                <p:oleObj name="SPW 12.0 Graph" r:id="rId4" imgW="6762690" imgH="2543370" progId="SigmaPlotGraphicObject.11">
                  <p:embed/>
                  <p:pic>
                    <p:nvPicPr>
                      <p:cNvPr id="0" name=""/>
                      <p:cNvPicPr>
                        <a:picLocks noChangeAspect="1" noChangeArrowheads="1"/>
                      </p:cNvPicPr>
                      <p:nvPr/>
                    </p:nvPicPr>
                    <p:blipFill>
                      <a:blip r:embed="rId5"/>
                      <a:srcRect/>
                      <a:stretch>
                        <a:fillRect/>
                      </a:stretch>
                    </p:blipFill>
                    <p:spPr bwMode="auto">
                      <a:xfrm>
                        <a:off x="40612" y="987681"/>
                        <a:ext cx="12124229" cy="4525879"/>
                      </a:xfrm>
                      <a:prstGeom prst="rect">
                        <a:avLst/>
                      </a:prstGeom>
                      <a:noFill/>
                      <a:ln>
                        <a:noFill/>
                      </a:ln>
                    </p:spPr>
                  </p:pic>
                </p:oleObj>
              </mc:Fallback>
            </mc:AlternateContent>
          </a:graphicData>
        </a:graphic>
      </p:graphicFrame>
      <p:sp>
        <p:nvSpPr>
          <p:cNvPr id="3" name="Symbol zastępczy numeru slajdu 2"/>
          <p:cNvSpPr>
            <a:spLocks noGrp="1"/>
          </p:cNvSpPr>
          <p:nvPr>
            <p:ph type="sldNum" sz="quarter" idx="12"/>
          </p:nvPr>
        </p:nvSpPr>
        <p:spPr/>
        <p:txBody>
          <a:bodyPr/>
          <a:lstStyle/>
          <a:p>
            <a:fld id="{D57F1E4F-1CFF-5643-939E-217C01CDF565}" type="slidenum">
              <a:rPr lang="en-US" smtClean="0"/>
              <a:pPr/>
              <a:t>45</a:t>
            </a:fld>
            <a:endParaRPr lang="en-US" dirty="0"/>
          </a:p>
        </p:txBody>
      </p:sp>
      <p:sp>
        <p:nvSpPr>
          <p:cNvPr id="5" name="Tytuł 1"/>
          <p:cNvSpPr>
            <a:spLocks noGrp="1"/>
          </p:cNvSpPr>
          <p:nvPr>
            <p:ph type="title"/>
          </p:nvPr>
        </p:nvSpPr>
        <p:spPr>
          <a:xfrm>
            <a:off x="0" y="-34029"/>
            <a:ext cx="10058400" cy="798855"/>
          </a:xfrm>
        </p:spPr>
        <p:txBody>
          <a:bodyPr>
            <a:normAutofit/>
          </a:bodyPr>
          <a:lstStyle/>
          <a:p>
            <a:r>
              <a:rPr lang="en-US" dirty="0" smtClean="0"/>
              <a:t>Results: Ti</a:t>
            </a:r>
            <a:endParaRPr lang="pl-PL" dirty="0"/>
          </a:p>
        </p:txBody>
      </p:sp>
      <p:sp>
        <p:nvSpPr>
          <p:cNvPr id="6" name="Prostokąt 5"/>
          <p:cNvSpPr/>
          <p:nvPr/>
        </p:nvSpPr>
        <p:spPr>
          <a:xfrm>
            <a:off x="114671" y="6457890"/>
            <a:ext cx="6937972" cy="400110"/>
          </a:xfrm>
          <a:prstGeom prst="rect">
            <a:avLst/>
          </a:prstGeom>
        </p:spPr>
        <p:txBody>
          <a:bodyPr wrap="square">
            <a:spAutoFit/>
          </a:bodyPr>
          <a:lstStyle/>
          <a:p>
            <a:pPr algn="just">
              <a:lnSpc>
                <a:spcPct val="200000"/>
              </a:lnSpc>
            </a:pPr>
            <a:r>
              <a:rPr lang="en-US" sz="1000" baseline="30000" dirty="0" smtClean="0">
                <a:latin typeface="+mj-lt"/>
                <a:ea typeface="Calibri" panose="020F0502020204030204" pitchFamily="34" charset="0"/>
                <a:cs typeface="Times New Roman" panose="02020603050405020304" pitchFamily="18" charset="0"/>
              </a:rPr>
              <a:t>*)</a:t>
            </a:r>
            <a:r>
              <a:rPr lang="pl-PL" sz="1000" dirty="0" smtClean="0">
                <a:latin typeface="+mj-lt"/>
                <a:ea typeface="Calibri" panose="020F0502020204030204" pitchFamily="34" charset="0"/>
                <a:cs typeface="Times New Roman" panose="02020603050405020304" pitchFamily="18" charset="0"/>
              </a:rPr>
              <a:t>P</a:t>
            </a:r>
            <a:r>
              <a:rPr lang="pl-PL" sz="1000" dirty="0">
                <a:latin typeface="+mj-lt"/>
                <a:ea typeface="Calibri" panose="020F0502020204030204" pitchFamily="34" charset="0"/>
                <a:cs typeface="Times New Roman" panose="02020603050405020304" pitchFamily="18" charset="0"/>
              </a:rPr>
              <a:t>. </a:t>
            </a:r>
            <a:r>
              <a:rPr lang="pl-PL" sz="1000" dirty="0" err="1" smtClean="0">
                <a:latin typeface="+mj-lt"/>
                <a:ea typeface="Calibri" panose="020F0502020204030204" pitchFamily="34" charset="0"/>
                <a:cs typeface="Times New Roman" panose="02020603050405020304" pitchFamily="18" charset="0"/>
              </a:rPr>
              <a:t>Horodek</a:t>
            </a:r>
            <a:r>
              <a:rPr lang="en-GB" sz="1000" dirty="0" smtClean="0">
                <a:latin typeface="+mj-lt"/>
                <a:ea typeface="Calibri" panose="020F0502020204030204" pitchFamily="34" charset="0"/>
                <a:cs typeface="Times New Roman" panose="02020603050405020304" pitchFamily="18" charset="0"/>
              </a:rPr>
              <a:t>,</a:t>
            </a:r>
            <a:r>
              <a:rPr lang="pl-PL" sz="1000" dirty="0" smtClean="0">
                <a:latin typeface="+mj-lt"/>
                <a:ea typeface="Calibri" panose="020F0502020204030204" pitchFamily="34" charset="0"/>
                <a:cs typeface="Times New Roman" panose="02020603050405020304" pitchFamily="18" charset="0"/>
              </a:rPr>
              <a:t> </a:t>
            </a:r>
            <a:r>
              <a:rPr lang="pl-PL" sz="1000" dirty="0">
                <a:latin typeface="+mj-lt"/>
                <a:ea typeface="Calibri" panose="020F0502020204030204" pitchFamily="34" charset="0"/>
                <a:cs typeface="Times New Roman" panose="02020603050405020304" pitchFamily="18" charset="0"/>
              </a:rPr>
              <a:t>e</a:t>
            </a:r>
            <a:r>
              <a:rPr lang="pl-PL" sz="1000" dirty="0" smtClean="0">
                <a:latin typeface="+mj-lt"/>
                <a:ea typeface="Calibri" panose="020F0502020204030204" pitchFamily="34" charset="0"/>
                <a:cs typeface="Times New Roman" panose="02020603050405020304" pitchFamily="18" charset="0"/>
              </a:rPr>
              <a:t>t al</a:t>
            </a:r>
            <a:r>
              <a:rPr lang="pl-PL" sz="1000" i="1" dirty="0" smtClean="0">
                <a:latin typeface="+mj-lt"/>
                <a:ea typeface="Calibri" panose="020F0502020204030204" pitchFamily="34" charset="0"/>
                <a:cs typeface="Times New Roman" panose="02020603050405020304" pitchFamily="18" charset="0"/>
              </a:rPr>
              <a:t> </a:t>
            </a:r>
            <a:r>
              <a:rPr lang="en-GB" sz="1000" i="1" dirty="0" smtClean="0">
                <a:latin typeface="+mj-lt"/>
                <a:ea typeface="Calibri" panose="020F0502020204030204" pitchFamily="34" charset="0"/>
                <a:cs typeface="Times New Roman" panose="02020603050405020304" pitchFamily="18" charset="0"/>
              </a:rPr>
              <a:t>Surf. Coat. Technol.</a:t>
            </a:r>
            <a:r>
              <a:rPr lang="pl-PL" sz="1000" dirty="0" smtClean="0">
                <a:latin typeface="+mj-lt"/>
                <a:ea typeface="Calibri" panose="020F0502020204030204" pitchFamily="34" charset="0"/>
                <a:cs typeface="Times New Roman" panose="02020603050405020304" pitchFamily="18" charset="0"/>
              </a:rPr>
              <a:t> </a:t>
            </a:r>
            <a:r>
              <a:rPr lang="en-GB" sz="1000" b="1" dirty="0" smtClean="0">
                <a:latin typeface="+mj-lt"/>
                <a:ea typeface="Calibri" panose="020F0502020204030204" pitchFamily="34" charset="0"/>
                <a:cs typeface="Times New Roman" panose="02020603050405020304" pitchFamily="18" charset="0"/>
              </a:rPr>
              <a:t>355</a:t>
            </a:r>
            <a:r>
              <a:rPr lang="pl-PL" sz="1000" dirty="0" smtClean="0">
                <a:latin typeface="+mj-lt"/>
                <a:ea typeface="Calibri" panose="020F0502020204030204" pitchFamily="34" charset="0"/>
                <a:cs typeface="Times New Roman" panose="02020603050405020304" pitchFamily="18" charset="0"/>
              </a:rPr>
              <a:t>, 201</a:t>
            </a:r>
            <a:r>
              <a:rPr lang="en-GB" sz="1000" dirty="0" smtClean="0">
                <a:latin typeface="+mj-lt"/>
                <a:ea typeface="Calibri" panose="020F0502020204030204" pitchFamily="34" charset="0"/>
                <a:cs typeface="Times New Roman" panose="02020603050405020304" pitchFamily="18" charset="0"/>
              </a:rPr>
              <a:t>8, 247</a:t>
            </a:r>
            <a:r>
              <a:rPr lang="pl-PL" sz="1000" dirty="0" smtClean="0">
                <a:latin typeface="+mj-lt"/>
                <a:ea typeface="Calibri" panose="020F0502020204030204" pitchFamily="34" charset="0"/>
                <a:cs typeface="Times New Roman" panose="02020603050405020304" pitchFamily="18" charset="0"/>
              </a:rPr>
              <a:t>.</a:t>
            </a:r>
            <a:endParaRPr lang="pl-PL" sz="10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3101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iekt 3"/>
          <p:cNvGraphicFramePr>
            <a:graphicFrameLocks noChangeAspect="1"/>
          </p:cNvGraphicFramePr>
          <p:nvPr>
            <p:extLst/>
          </p:nvPr>
        </p:nvGraphicFramePr>
        <p:xfrm>
          <a:off x="3105641" y="-34029"/>
          <a:ext cx="6480508" cy="6837279"/>
        </p:xfrm>
        <a:graphic>
          <a:graphicData uri="http://schemas.openxmlformats.org/presentationml/2006/ole">
            <mc:AlternateContent xmlns:mc="http://schemas.openxmlformats.org/markup-compatibility/2006">
              <mc:Choice xmlns:v="urn:schemas-microsoft-com:vml" Requires="v">
                <p:oleObj spid="_x0000_s16504" name="SPW 12.0 Graph" r:id="rId4" imgW="6133891" imgH="6467261" progId="SigmaPlotGraphicObject.11">
                  <p:embed/>
                </p:oleObj>
              </mc:Choice>
              <mc:Fallback>
                <p:oleObj name="SPW 12.0 Graph" r:id="rId4" imgW="6133891" imgH="6467261" progId="SigmaPlotGraphicObject.11">
                  <p:embed/>
                  <p:pic>
                    <p:nvPicPr>
                      <p:cNvPr id="0" name=""/>
                      <p:cNvPicPr/>
                      <p:nvPr/>
                    </p:nvPicPr>
                    <p:blipFill>
                      <a:blip r:embed="rId5"/>
                      <a:stretch>
                        <a:fillRect/>
                      </a:stretch>
                    </p:blipFill>
                    <p:spPr>
                      <a:xfrm>
                        <a:off x="3105641" y="-34029"/>
                        <a:ext cx="6480508" cy="6837279"/>
                      </a:xfrm>
                      <a:prstGeom prst="rect">
                        <a:avLst/>
                      </a:prstGeom>
                    </p:spPr>
                  </p:pic>
                </p:oleObj>
              </mc:Fallback>
            </mc:AlternateContent>
          </a:graphicData>
        </a:graphic>
      </p:graphicFrame>
      <p:cxnSp>
        <p:nvCxnSpPr>
          <p:cNvPr id="5" name="Łącznik prosty 4"/>
          <p:cNvCxnSpPr/>
          <p:nvPr/>
        </p:nvCxnSpPr>
        <p:spPr>
          <a:xfrm flipH="1" flipV="1">
            <a:off x="6518994" y="764826"/>
            <a:ext cx="2942" cy="592511"/>
          </a:xfrm>
          <a:prstGeom prst="line">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6099673" y="3130983"/>
            <a:ext cx="492443" cy="369332"/>
          </a:xfrm>
          <a:prstGeom prst="rect">
            <a:avLst/>
          </a:prstGeom>
          <a:noFill/>
        </p:spPr>
        <p:txBody>
          <a:bodyPr wrap="none" rtlCol="0">
            <a:spAutoFit/>
          </a:bodyPr>
          <a:lstStyle/>
          <a:p>
            <a:r>
              <a:rPr lang="en-US" dirty="0"/>
              <a:t>Dis</a:t>
            </a:r>
            <a:endParaRPr lang="pl-PL" dirty="0"/>
          </a:p>
        </p:txBody>
      </p:sp>
      <p:sp>
        <p:nvSpPr>
          <p:cNvPr id="8" name="pole tekstowe 7"/>
          <p:cNvSpPr txBox="1"/>
          <p:nvPr/>
        </p:nvSpPr>
        <p:spPr>
          <a:xfrm>
            <a:off x="5542740" y="4778302"/>
            <a:ext cx="431528" cy="369332"/>
          </a:xfrm>
          <a:prstGeom prst="rect">
            <a:avLst/>
          </a:prstGeom>
          <a:noFill/>
        </p:spPr>
        <p:txBody>
          <a:bodyPr wrap="none" rtlCol="0">
            <a:spAutoFit/>
          </a:bodyPr>
          <a:lstStyle/>
          <a:p>
            <a:r>
              <a:rPr lang="en-US" dirty="0"/>
              <a:t>V</a:t>
            </a:r>
            <a:r>
              <a:rPr lang="pl-PL" baseline="-25000" dirty="0"/>
              <a:t>6</a:t>
            </a:r>
          </a:p>
        </p:txBody>
      </p:sp>
      <p:sp>
        <p:nvSpPr>
          <p:cNvPr id="3" name="Symbol zastępczy numeru slajdu 2"/>
          <p:cNvSpPr>
            <a:spLocks noGrp="1"/>
          </p:cNvSpPr>
          <p:nvPr>
            <p:ph type="sldNum" sz="quarter" idx="12"/>
          </p:nvPr>
        </p:nvSpPr>
        <p:spPr/>
        <p:txBody>
          <a:bodyPr/>
          <a:lstStyle/>
          <a:p>
            <a:fld id="{D57F1E4F-1CFF-5643-939E-217C01CDF565}" type="slidenum">
              <a:rPr lang="en-US" smtClean="0"/>
              <a:pPr/>
              <a:t>46</a:t>
            </a:fld>
            <a:endParaRPr lang="en-US" dirty="0"/>
          </a:p>
        </p:txBody>
      </p:sp>
      <p:sp>
        <p:nvSpPr>
          <p:cNvPr id="12" name="Tytuł 1"/>
          <p:cNvSpPr>
            <a:spLocks noGrp="1"/>
          </p:cNvSpPr>
          <p:nvPr>
            <p:ph type="title"/>
          </p:nvPr>
        </p:nvSpPr>
        <p:spPr>
          <a:xfrm>
            <a:off x="0" y="-34029"/>
            <a:ext cx="10058400" cy="798855"/>
          </a:xfrm>
        </p:spPr>
        <p:txBody>
          <a:bodyPr>
            <a:normAutofit/>
          </a:bodyPr>
          <a:lstStyle/>
          <a:p>
            <a:r>
              <a:rPr lang="en-US" dirty="0" smtClean="0"/>
              <a:t>Results: Ti</a:t>
            </a:r>
            <a:endParaRPr lang="pl-PL" dirty="0"/>
          </a:p>
        </p:txBody>
      </p:sp>
      <p:sp>
        <p:nvSpPr>
          <p:cNvPr id="9" name="Prostokąt 8"/>
          <p:cNvSpPr/>
          <p:nvPr/>
        </p:nvSpPr>
        <p:spPr>
          <a:xfrm>
            <a:off x="114671" y="6457890"/>
            <a:ext cx="6937972" cy="400110"/>
          </a:xfrm>
          <a:prstGeom prst="rect">
            <a:avLst/>
          </a:prstGeom>
        </p:spPr>
        <p:txBody>
          <a:bodyPr wrap="square">
            <a:spAutoFit/>
          </a:bodyPr>
          <a:lstStyle/>
          <a:p>
            <a:pPr algn="just">
              <a:lnSpc>
                <a:spcPct val="200000"/>
              </a:lnSpc>
            </a:pPr>
            <a:r>
              <a:rPr lang="en-US" sz="1000" baseline="30000" dirty="0" smtClean="0">
                <a:latin typeface="+mj-lt"/>
                <a:ea typeface="Calibri" panose="020F0502020204030204" pitchFamily="34" charset="0"/>
                <a:cs typeface="Times New Roman" panose="02020603050405020304" pitchFamily="18" charset="0"/>
              </a:rPr>
              <a:t>*)</a:t>
            </a:r>
            <a:r>
              <a:rPr lang="pl-PL" sz="1000" dirty="0" smtClean="0">
                <a:latin typeface="+mj-lt"/>
                <a:ea typeface="Calibri" panose="020F0502020204030204" pitchFamily="34" charset="0"/>
                <a:cs typeface="Times New Roman" panose="02020603050405020304" pitchFamily="18" charset="0"/>
              </a:rPr>
              <a:t>P</a:t>
            </a:r>
            <a:r>
              <a:rPr lang="pl-PL" sz="1000" dirty="0">
                <a:latin typeface="+mj-lt"/>
                <a:ea typeface="Calibri" panose="020F0502020204030204" pitchFamily="34" charset="0"/>
                <a:cs typeface="Times New Roman" panose="02020603050405020304" pitchFamily="18" charset="0"/>
              </a:rPr>
              <a:t>. </a:t>
            </a:r>
            <a:r>
              <a:rPr lang="pl-PL" sz="1000" dirty="0" err="1" smtClean="0">
                <a:latin typeface="+mj-lt"/>
                <a:ea typeface="Calibri" panose="020F0502020204030204" pitchFamily="34" charset="0"/>
                <a:cs typeface="Times New Roman" panose="02020603050405020304" pitchFamily="18" charset="0"/>
              </a:rPr>
              <a:t>Horodek</a:t>
            </a:r>
            <a:r>
              <a:rPr lang="en-GB" sz="1000" dirty="0" smtClean="0">
                <a:latin typeface="+mj-lt"/>
                <a:ea typeface="Calibri" panose="020F0502020204030204" pitchFamily="34" charset="0"/>
                <a:cs typeface="Times New Roman" panose="02020603050405020304" pitchFamily="18" charset="0"/>
              </a:rPr>
              <a:t>,</a:t>
            </a:r>
            <a:r>
              <a:rPr lang="pl-PL" sz="1000" dirty="0" smtClean="0">
                <a:latin typeface="+mj-lt"/>
                <a:ea typeface="Calibri" panose="020F0502020204030204" pitchFamily="34" charset="0"/>
                <a:cs typeface="Times New Roman" panose="02020603050405020304" pitchFamily="18" charset="0"/>
              </a:rPr>
              <a:t> </a:t>
            </a:r>
            <a:r>
              <a:rPr lang="pl-PL" sz="1000" dirty="0">
                <a:latin typeface="+mj-lt"/>
                <a:ea typeface="Calibri" panose="020F0502020204030204" pitchFamily="34" charset="0"/>
                <a:cs typeface="Times New Roman" panose="02020603050405020304" pitchFamily="18" charset="0"/>
              </a:rPr>
              <a:t>e</a:t>
            </a:r>
            <a:r>
              <a:rPr lang="pl-PL" sz="1000" dirty="0" smtClean="0">
                <a:latin typeface="+mj-lt"/>
                <a:ea typeface="Calibri" panose="020F0502020204030204" pitchFamily="34" charset="0"/>
                <a:cs typeface="Times New Roman" panose="02020603050405020304" pitchFamily="18" charset="0"/>
              </a:rPr>
              <a:t>t al. </a:t>
            </a:r>
            <a:r>
              <a:rPr lang="en-GB" sz="1000" i="1" dirty="0" smtClean="0">
                <a:latin typeface="+mj-lt"/>
                <a:ea typeface="Calibri" panose="020F0502020204030204" pitchFamily="34" charset="0"/>
                <a:cs typeface="Times New Roman" panose="02020603050405020304" pitchFamily="18" charset="0"/>
              </a:rPr>
              <a:t>Surf. Coat. Technol.</a:t>
            </a:r>
            <a:r>
              <a:rPr lang="pl-PL" sz="1000" dirty="0" smtClean="0">
                <a:latin typeface="+mj-lt"/>
                <a:ea typeface="Calibri" panose="020F0502020204030204" pitchFamily="34" charset="0"/>
                <a:cs typeface="Times New Roman" panose="02020603050405020304" pitchFamily="18" charset="0"/>
              </a:rPr>
              <a:t> </a:t>
            </a:r>
            <a:r>
              <a:rPr lang="en-GB" sz="1000" b="1" dirty="0" smtClean="0">
                <a:latin typeface="+mj-lt"/>
                <a:ea typeface="Calibri" panose="020F0502020204030204" pitchFamily="34" charset="0"/>
                <a:cs typeface="Times New Roman" panose="02020603050405020304" pitchFamily="18" charset="0"/>
              </a:rPr>
              <a:t>355</a:t>
            </a:r>
            <a:r>
              <a:rPr lang="pl-PL" sz="1000" dirty="0" smtClean="0">
                <a:latin typeface="+mj-lt"/>
                <a:ea typeface="Calibri" panose="020F0502020204030204" pitchFamily="34" charset="0"/>
                <a:cs typeface="Times New Roman" panose="02020603050405020304" pitchFamily="18" charset="0"/>
              </a:rPr>
              <a:t>, 201</a:t>
            </a:r>
            <a:r>
              <a:rPr lang="en-GB" sz="1000" dirty="0" smtClean="0">
                <a:latin typeface="+mj-lt"/>
                <a:ea typeface="Calibri" panose="020F0502020204030204" pitchFamily="34" charset="0"/>
                <a:cs typeface="Times New Roman" panose="02020603050405020304" pitchFamily="18" charset="0"/>
              </a:rPr>
              <a:t>8, 247</a:t>
            </a:r>
            <a:r>
              <a:rPr lang="pl-PL" sz="1000" dirty="0" smtClean="0">
                <a:latin typeface="+mj-lt"/>
                <a:ea typeface="Calibri" panose="020F0502020204030204" pitchFamily="34" charset="0"/>
                <a:cs typeface="Times New Roman" panose="02020603050405020304" pitchFamily="18" charset="0"/>
              </a:rPr>
              <a:t>.</a:t>
            </a:r>
            <a:endParaRPr lang="pl-PL" sz="10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85818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iekt 3"/>
          <p:cNvGraphicFramePr>
            <a:graphicFrameLocks noChangeAspect="1"/>
          </p:cNvGraphicFramePr>
          <p:nvPr>
            <p:extLst/>
          </p:nvPr>
        </p:nvGraphicFramePr>
        <p:xfrm>
          <a:off x="1749115" y="63375"/>
          <a:ext cx="8736652" cy="6794626"/>
        </p:xfrm>
        <a:graphic>
          <a:graphicData uri="http://schemas.openxmlformats.org/presentationml/2006/ole">
            <mc:AlternateContent xmlns:mc="http://schemas.openxmlformats.org/markup-compatibility/2006">
              <mc:Choice xmlns:v="urn:schemas-microsoft-com:vml" Requires="v">
                <p:oleObj spid="_x0000_s17529" name="SPW 12.0 Graph" r:id="rId4" imgW="5641803" imgH="4387697" progId="SigmaPlotGraphicObject.11">
                  <p:embed/>
                </p:oleObj>
              </mc:Choice>
              <mc:Fallback>
                <p:oleObj name="SPW 12.0 Graph" r:id="rId4" imgW="5641803" imgH="4387697" progId="SigmaPlotGraphicObject.11">
                  <p:embed/>
                  <p:pic>
                    <p:nvPicPr>
                      <p:cNvPr id="0" name=""/>
                      <p:cNvPicPr/>
                      <p:nvPr/>
                    </p:nvPicPr>
                    <p:blipFill>
                      <a:blip r:embed="rId5"/>
                      <a:stretch>
                        <a:fillRect/>
                      </a:stretch>
                    </p:blipFill>
                    <p:spPr>
                      <a:xfrm>
                        <a:off x="1749115" y="63375"/>
                        <a:ext cx="8736652" cy="6794626"/>
                      </a:xfrm>
                      <a:prstGeom prst="rect">
                        <a:avLst/>
                      </a:prstGeom>
                    </p:spPr>
                  </p:pic>
                </p:oleObj>
              </mc:Fallback>
            </mc:AlternateContent>
          </a:graphicData>
        </a:graphic>
      </p:graphicFrame>
      <p:cxnSp>
        <p:nvCxnSpPr>
          <p:cNvPr id="5" name="Łącznik prosty 4"/>
          <p:cNvCxnSpPr/>
          <p:nvPr/>
        </p:nvCxnSpPr>
        <p:spPr>
          <a:xfrm flipV="1">
            <a:off x="5761022" y="1891154"/>
            <a:ext cx="0" cy="1329836"/>
          </a:xfrm>
          <a:prstGeom prst="line">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Symbol zastępczy numeru slajdu 2"/>
          <p:cNvSpPr>
            <a:spLocks noGrp="1"/>
          </p:cNvSpPr>
          <p:nvPr>
            <p:ph type="sldNum" sz="quarter" idx="12"/>
          </p:nvPr>
        </p:nvSpPr>
        <p:spPr/>
        <p:txBody>
          <a:bodyPr/>
          <a:lstStyle/>
          <a:p>
            <a:fld id="{D57F1E4F-1CFF-5643-939E-217C01CDF565}" type="slidenum">
              <a:rPr lang="en-US" smtClean="0"/>
              <a:pPr/>
              <a:t>47</a:t>
            </a:fld>
            <a:endParaRPr lang="en-US" dirty="0"/>
          </a:p>
        </p:txBody>
      </p:sp>
      <p:sp>
        <p:nvSpPr>
          <p:cNvPr id="6" name="Tytuł 1"/>
          <p:cNvSpPr>
            <a:spLocks noGrp="1"/>
          </p:cNvSpPr>
          <p:nvPr>
            <p:ph type="title"/>
          </p:nvPr>
        </p:nvSpPr>
        <p:spPr>
          <a:xfrm>
            <a:off x="0" y="-34029"/>
            <a:ext cx="10058400" cy="798855"/>
          </a:xfrm>
        </p:spPr>
        <p:txBody>
          <a:bodyPr>
            <a:normAutofit/>
          </a:bodyPr>
          <a:lstStyle/>
          <a:p>
            <a:r>
              <a:rPr lang="en-US" dirty="0" smtClean="0"/>
              <a:t>Results: Ti</a:t>
            </a:r>
            <a:endParaRPr lang="pl-PL" dirty="0"/>
          </a:p>
        </p:txBody>
      </p:sp>
      <p:sp>
        <p:nvSpPr>
          <p:cNvPr id="7" name="Prostokąt 6"/>
          <p:cNvSpPr/>
          <p:nvPr/>
        </p:nvSpPr>
        <p:spPr>
          <a:xfrm>
            <a:off x="114671" y="6457890"/>
            <a:ext cx="6937972" cy="400110"/>
          </a:xfrm>
          <a:prstGeom prst="rect">
            <a:avLst/>
          </a:prstGeom>
        </p:spPr>
        <p:txBody>
          <a:bodyPr wrap="square">
            <a:spAutoFit/>
          </a:bodyPr>
          <a:lstStyle/>
          <a:p>
            <a:pPr algn="just">
              <a:lnSpc>
                <a:spcPct val="200000"/>
              </a:lnSpc>
            </a:pPr>
            <a:r>
              <a:rPr lang="en-US" sz="1000" baseline="30000" dirty="0" smtClean="0">
                <a:latin typeface="+mj-lt"/>
                <a:ea typeface="Calibri" panose="020F0502020204030204" pitchFamily="34" charset="0"/>
                <a:cs typeface="Times New Roman" panose="02020603050405020304" pitchFamily="18" charset="0"/>
              </a:rPr>
              <a:t>*)</a:t>
            </a:r>
            <a:r>
              <a:rPr lang="pl-PL" sz="1000" dirty="0" smtClean="0">
                <a:latin typeface="+mj-lt"/>
                <a:ea typeface="Calibri" panose="020F0502020204030204" pitchFamily="34" charset="0"/>
                <a:cs typeface="Times New Roman" panose="02020603050405020304" pitchFamily="18" charset="0"/>
              </a:rPr>
              <a:t>P</a:t>
            </a:r>
            <a:r>
              <a:rPr lang="pl-PL" sz="1000" dirty="0">
                <a:latin typeface="+mj-lt"/>
                <a:ea typeface="Calibri" panose="020F0502020204030204" pitchFamily="34" charset="0"/>
                <a:cs typeface="Times New Roman" panose="02020603050405020304" pitchFamily="18" charset="0"/>
              </a:rPr>
              <a:t>. </a:t>
            </a:r>
            <a:r>
              <a:rPr lang="pl-PL" sz="1000" dirty="0" err="1" smtClean="0">
                <a:latin typeface="+mj-lt"/>
                <a:ea typeface="Calibri" panose="020F0502020204030204" pitchFamily="34" charset="0"/>
                <a:cs typeface="Times New Roman" panose="02020603050405020304" pitchFamily="18" charset="0"/>
              </a:rPr>
              <a:t>Horodek</a:t>
            </a:r>
            <a:r>
              <a:rPr lang="pl-PL" sz="1000" dirty="0">
                <a:latin typeface="+mj-lt"/>
                <a:ea typeface="Calibri" panose="020F0502020204030204" pitchFamily="34" charset="0"/>
                <a:cs typeface="Times New Roman" panose="02020603050405020304" pitchFamily="18" charset="0"/>
              </a:rPr>
              <a:t> </a:t>
            </a:r>
            <a:r>
              <a:rPr lang="pl-PL" sz="1000" dirty="0" smtClean="0">
                <a:latin typeface="+mj-lt"/>
                <a:ea typeface="Calibri" panose="020F0502020204030204" pitchFamily="34" charset="0"/>
                <a:cs typeface="Times New Roman" panose="02020603050405020304" pitchFamily="18" charset="0"/>
              </a:rPr>
              <a:t>et al </a:t>
            </a:r>
            <a:r>
              <a:rPr lang="en-GB" sz="1000" i="1" dirty="0" smtClean="0">
                <a:latin typeface="+mj-lt"/>
                <a:ea typeface="Calibri" panose="020F0502020204030204" pitchFamily="34" charset="0"/>
                <a:cs typeface="Times New Roman" panose="02020603050405020304" pitchFamily="18" charset="0"/>
              </a:rPr>
              <a:t>Surf. Coat. Technol.</a:t>
            </a:r>
            <a:r>
              <a:rPr lang="pl-PL" sz="1000" dirty="0" smtClean="0">
                <a:latin typeface="+mj-lt"/>
                <a:ea typeface="Calibri" panose="020F0502020204030204" pitchFamily="34" charset="0"/>
                <a:cs typeface="Times New Roman" panose="02020603050405020304" pitchFamily="18" charset="0"/>
              </a:rPr>
              <a:t> </a:t>
            </a:r>
            <a:r>
              <a:rPr lang="en-GB" sz="1000" b="1" dirty="0" smtClean="0">
                <a:latin typeface="+mj-lt"/>
                <a:ea typeface="Calibri" panose="020F0502020204030204" pitchFamily="34" charset="0"/>
                <a:cs typeface="Times New Roman" panose="02020603050405020304" pitchFamily="18" charset="0"/>
              </a:rPr>
              <a:t>355</a:t>
            </a:r>
            <a:r>
              <a:rPr lang="pl-PL" sz="1000" dirty="0" smtClean="0">
                <a:latin typeface="+mj-lt"/>
                <a:ea typeface="Calibri" panose="020F0502020204030204" pitchFamily="34" charset="0"/>
                <a:cs typeface="Times New Roman" panose="02020603050405020304" pitchFamily="18" charset="0"/>
              </a:rPr>
              <a:t>, 201</a:t>
            </a:r>
            <a:r>
              <a:rPr lang="en-GB" sz="1000" dirty="0" smtClean="0">
                <a:latin typeface="+mj-lt"/>
                <a:ea typeface="Calibri" panose="020F0502020204030204" pitchFamily="34" charset="0"/>
                <a:cs typeface="Times New Roman" panose="02020603050405020304" pitchFamily="18" charset="0"/>
              </a:rPr>
              <a:t>8, 247</a:t>
            </a:r>
            <a:r>
              <a:rPr lang="pl-PL" sz="1000" dirty="0" smtClean="0">
                <a:latin typeface="+mj-lt"/>
                <a:ea typeface="Calibri" panose="020F0502020204030204" pitchFamily="34" charset="0"/>
                <a:cs typeface="Times New Roman" panose="02020603050405020304" pitchFamily="18" charset="0"/>
              </a:rPr>
              <a:t>.</a:t>
            </a:r>
            <a:endParaRPr lang="pl-PL" sz="10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6974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iekt 15"/>
          <p:cNvGraphicFramePr>
            <a:graphicFrameLocks noChangeAspect="1"/>
          </p:cNvGraphicFramePr>
          <p:nvPr>
            <p:extLst>
              <p:ext uri="{D42A27DB-BD31-4B8C-83A1-F6EECF244321}">
                <p14:modId xmlns:p14="http://schemas.microsoft.com/office/powerpoint/2010/main" val="286262132"/>
              </p:ext>
            </p:extLst>
          </p:nvPr>
        </p:nvGraphicFramePr>
        <p:xfrm>
          <a:off x="5153690" y="3276600"/>
          <a:ext cx="3695700" cy="3277800"/>
        </p:xfrm>
        <a:graphic>
          <a:graphicData uri="http://schemas.openxmlformats.org/presentationml/2006/ole">
            <mc:AlternateContent xmlns:mc="http://schemas.openxmlformats.org/markup-compatibility/2006">
              <mc:Choice xmlns:v="urn:schemas-microsoft-com:vml" Requires="v">
                <p:oleObj spid="_x0000_s36289" r:id="rId4" imgW="5645191" imgH="5956361" progId="SigmaPlotGraphicObject.13">
                  <p:embed/>
                </p:oleObj>
              </mc:Choice>
              <mc:Fallback>
                <p:oleObj r:id="rId4" imgW="5645191" imgH="5956361" progId="SigmaPlotGraphicObject.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3690" y="3276600"/>
                        <a:ext cx="3695700" cy="3277800"/>
                      </a:xfrm>
                      <a:prstGeom prst="rect">
                        <a:avLst/>
                      </a:prstGeom>
                      <a:noFill/>
                    </p:spPr>
                  </p:pic>
                </p:oleObj>
              </mc:Fallback>
            </mc:AlternateContent>
          </a:graphicData>
        </a:graphic>
      </p:graphicFrame>
      <p:sp>
        <p:nvSpPr>
          <p:cNvPr id="3" name="Symbol zastępczy numeru slajdu 2"/>
          <p:cNvSpPr>
            <a:spLocks noGrp="1"/>
          </p:cNvSpPr>
          <p:nvPr>
            <p:ph type="sldNum" sz="quarter" idx="12"/>
          </p:nvPr>
        </p:nvSpPr>
        <p:spPr/>
        <p:txBody>
          <a:bodyPr/>
          <a:lstStyle/>
          <a:p>
            <a:fld id="{D57F1E4F-1CFF-5643-939E-217C01CDF565}" type="slidenum">
              <a:rPr lang="en-US" smtClean="0"/>
              <a:pPr/>
              <a:t>48</a:t>
            </a:fld>
            <a:endParaRPr lang="en-US" dirty="0"/>
          </a:p>
        </p:txBody>
      </p:sp>
      <p:sp>
        <p:nvSpPr>
          <p:cNvPr id="6" name="Tytuł 1"/>
          <p:cNvSpPr>
            <a:spLocks noGrp="1"/>
          </p:cNvSpPr>
          <p:nvPr>
            <p:ph type="title"/>
          </p:nvPr>
        </p:nvSpPr>
        <p:spPr>
          <a:xfrm>
            <a:off x="0" y="-34029"/>
            <a:ext cx="10058400" cy="798855"/>
          </a:xfrm>
        </p:spPr>
        <p:txBody>
          <a:bodyPr>
            <a:normAutofit/>
          </a:bodyPr>
          <a:lstStyle/>
          <a:p>
            <a:r>
              <a:rPr lang="en-US" dirty="0" smtClean="0"/>
              <a:t>Results: </a:t>
            </a:r>
            <a:r>
              <a:rPr lang="pl-PL" dirty="0" smtClean="0"/>
              <a:t>Bi</a:t>
            </a:r>
            <a:endParaRPr lang="pl-PL" dirty="0"/>
          </a:p>
        </p:txBody>
      </p:sp>
      <p:sp>
        <p:nvSpPr>
          <p:cNvPr id="8" name="Rectangle 4"/>
          <p:cNvSpPr>
            <a:spLocks noChangeArrowheads="1"/>
          </p:cNvSpPr>
          <p:nvPr/>
        </p:nvSpPr>
        <p:spPr bwMode="auto">
          <a:xfrm>
            <a:off x="416460" y="192838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4" name="Rectangle 2"/>
          <p:cNvSpPr>
            <a:spLocks noChangeArrowheads="1"/>
          </p:cNvSpPr>
          <p:nvPr/>
        </p:nvSpPr>
        <p:spPr bwMode="auto">
          <a:xfrm>
            <a:off x="3331675" y="2466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13" name="Obiekt 12"/>
          <p:cNvGraphicFramePr>
            <a:graphicFrameLocks noChangeAspect="1"/>
          </p:cNvGraphicFramePr>
          <p:nvPr>
            <p:extLst>
              <p:ext uri="{D42A27DB-BD31-4B8C-83A1-F6EECF244321}">
                <p14:modId xmlns:p14="http://schemas.microsoft.com/office/powerpoint/2010/main" val="219202979"/>
              </p:ext>
            </p:extLst>
          </p:nvPr>
        </p:nvGraphicFramePr>
        <p:xfrm>
          <a:off x="23449" y="1045489"/>
          <a:ext cx="5132382" cy="5166074"/>
        </p:xfrm>
        <a:graphic>
          <a:graphicData uri="http://schemas.openxmlformats.org/presentationml/2006/ole">
            <mc:AlternateContent xmlns:mc="http://schemas.openxmlformats.org/markup-compatibility/2006">
              <mc:Choice xmlns:v="urn:schemas-microsoft-com:vml" Requires="v">
                <p:oleObj spid="_x0000_s36290" r:id="rId6" imgW="6041723" imgH="6085092" progId="SigmaPlotGraphicObject.13">
                  <p:embed/>
                </p:oleObj>
              </mc:Choice>
              <mc:Fallback>
                <p:oleObj r:id="rId6" imgW="6041723" imgH="6085092" progId="SigmaPlotGraphicObject.1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49" y="1045489"/>
                        <a:ext cx="5132382" cy="5166074"/>
                      </a:xfrm>
                      <a:prstGeom prst="rect">
                        <a:avLst/>
                      </a:prstGeom>
                      <a:noFill/>
                    </p:spPr>
                  </p:pic>
                </p:oleObj>
              </mc:Fallback>
            </mc:AlternateContent>
          </a:graphicData>
        </a:graphic>
      </p:graphicFrame>
      <p:graphicFrame>
        <p:nvGraphicFramePr>
          <p:cNvPr id="14" name="Obiekt 13"/>
          <p:cNvGraphicFramePr>
            <a:graphicFrameLocks noChangeAspect="1"/>
          </p:cNvGraphicFramePr>
          <p:nvPr>
            <p:extLst>
              <p:ext uri="{D42A27DB-BD31-4B8C-83A1-F6EECF244321}">
                <p14:modId xmlns:p14="http://schemas.microsoft.com/office/powerpoint/2010/main" val="1499375812"/>
              </p:ext>
            </p:extLst>
          </p:nvPr>
        </p:nvGraphicFramePr>
        <p:xfrm>
          <a:off x="4967834" y="185736"/>
          <a:ext cx="7024141" cy="3909769"/>
        </p:xfrm>
        <a:graphic>
          <a:graphicData uri="http://schemas.openxmlformats.org/presentationml/2006/ole">
            <mc:AlternateContent xmlns:mc="http://schemas.openxmlformats.org/markup-compatibility/2006">
              <mc:Choice xmlns:v="urn:schemas-microsoft-com:vml" Requires="v">
                <p:oleObj spid="_x0000_s36291" r:id="rId8" imgW="10661609" imgH="5943678" progId="SigmaPlotGraphicObject.13">
                  <p:embed/>
                </p:oleObj>
              </mc:Choice>
              <mc:Fallback>
                <p:oleObj r:id="rId8" imgW="10661609" imgH="5943678" progId="SigmaPlotGraphicObject.1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7834" y="185736"/>
                        <a:ext cx="7024141" cy="3909769"/>
                      </a:xfrm>
                      <a:prstGeom prst="rect">
                        <a:avLst/>
                      </a:prstGeom>
                      <a:noFill/>
                    </p:spPr>
                  </p:pic>
                </p:oleObj>
              </mc:Fallback>
            </mc:AlternateContent>
          </a:graphicData>
        </a:graphic>
      </p:graphicFrame>
      <p:graphicFrame>
        <p:nvGraphicFramePr>
          <p:cNvPr id="15" name="Obiekt 14"/>
          <p:cNvGraphicFramePr>
            <a:graphicFrameLocks noChangeAspect="1"/>
          </p:cNvGraphicFramePr>
          <p:nvPr>
            <p:extLst>
              <p:ext uri="{D42A27DB-BD31-4B8C-83A1-F6EECF244321}">
                <p14:modId xmlns:p14="http://schemas.microsoft.com/office/powerpoint/2010/main" val="984584646"/>
              </p:ext>
            </p:extLst>
          </p:nvPr>
        </p:nvGraphicFramePr>
        <p:xfrm>
          <a:off x="8849390" y="4047272"/>
          <a:ext cx="2954522" cy="2590665"/>
        </p:xfrm>
        <a:graphic>
          <a:graphicData uri="http://schemas.openxmlformats.org/presentationml/2006/ole">
            <mc:AlternateContent xmlns:mc="http://schemas.openxmlformats.org/markup-compatibility/2006">
              <mc:Choice xmlns:v="urn:schemas-microsoft-com:vml" Requires="v">
                <p:oleObj spid="_x0000_s36292" r:id="rId10" imgW="5422982" imgH="4317957" progId="SigmaPlotGraphicObject.13">
                  <p:embed/>
                </p:oleObj>
              </mc:Choice>
              <mc:Fallback>
                <p:oleObj r:id="rId10" imgW="5422982" imgH="4317957" progId="SigmaPlotGraphicObject.1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49390" y="4047272"/>
                        <a:ext cx="2954522" cy="2590665"/>
                      </a:xfrm>
                      <a:prstGeom prst="rect">
                        <a:avLst/>
                      </a:prstGeom>
                      <a:noFill/>
                    </p:spPr>
                  </p:pic>
                </p:oleObj>
              </mc:Fallback>
            </mc:AlternateContent>
          </a:graphicData>
        </a:graphic>
      </p:graphicFrame>
      <p:sp>
        <p:nvSpPr>
          <p:cNvPr id="11" name="Prostokąt 10"/>
          <p:cNvSpPr/>
          <p:nvPr/>
        </p:nvSpPr>
        <p:spPr>
          <a:xfrm>
            <a:off x="114671" y="6457890"/>
            <a:ext cx="6937972" cy="400110"/>
          </a:xfrm>
          <a:prstGeom prst="rect">
            <a:avLst/>
          </a:prstGeom>
        </p:spPr>
        <p:txBody>
          <a:bodyPr wrap="square">
            <a:spAutoFit/>
          </a:bodyPr>
          <a:lstStyle/>
          <a:p>
            <a:pPr algn="just">
              <a:lnSpc>
                <a:spcPct val="200000"/>
              </a:lnSpc>
            </a:pPr>
            <a:r>
              <a:rPr lang="en-US" sz="1000" baseline="30000" dirty="0" smtClean="0">
                <a:latin typeface="+mj-lt"/>
                <a:ea typeface="Calibri" panose="020F0502020204030204" pitchFamily="34" charset="0"/>
                <a:cs typeface="Times New Roman" panose="02020603050405020304" pitchFamily="18" charset="0"/>
              </a:rPr>
              <a:t>*)</a:t>
            </a:r>
            <a:r>
              <a:rPr lang="pl-PL" sz="1000" dirty="0" err="1" smtClean="0">
                <a:latin typeface="+mj-lt"/>
                <a:ea typeface="Calibri" panose="020F0502020204030204" pitchFamily="34" charset="0"/>
                <a:cs typeface="Times New Roman" panose="02020603050405020304" pitchFamily="18" charset="0"/>
              </a:rPr>
              <a:t>J.Dryzek</a:t>
            </a:r>
            <a:r>
              <a:rPr lang="en-GB" sz="1000" dirty="0" smtClean="0">
                <a:latin typeface="+mj-lt"/>
                <a:ea typeface="Calibri" panose="020F0502020204030204" pitchFamily="34" charset="0"/>
                <a:cs typeface="Times New Roman" panose="02020603050405020304" pitchFamily="18" charset="0"/>
              </a:rPr>
              <a:t>,</a:t>
            </a:r>
            <a:r>
              <a:rPr lang="pl-PL" sz="1000" dirty="0" smtClean="0">
                <a:latin typeface="+mj-lt"/>
                <a:ea typeface="Calibri" panose="020F0502020204030204" pitchFamily="34" charset="0"/>
                <a:cs typeface="Times New Roman" panose="02020603050405020304" pitchFamily="18" charset="0"/>
              </a:rPr>
              <a:t> </a:t>
            </a:r>
            <a:r>
              <a:rPr lang="pl-PL" sz="1000" dirty="0">
                <a:latin typeface="+mj-lt"/>
                <a:ea typeface="Calibri" panose="020F0502020204030204" pitchFamily="34" charset="0"/>
                <a:cs typeface="Times New Roman" panose="02020603050405020304" pitchFamily="18" charset="0"/>
              </a:rPr>
              <a:t>K</a:t>
            </a:r>
            <a:r>
              <a:rPr lang="en-GB" sz="1000" dirty="0" smtClean="0">
                <a:latin typeface="+mj-lt"/>
                <a:ea typeface="Calibri" panose="020F0502020204030204" pitchFamily="34" charset="0"/>
                <a:cs typeface="Times New Roman" panose="02020603050405020304" pitchFamily="18" charset="0"/>
              </a:rPr>
              <a:t>.</a:t>
            </a:r>
            <a:r>
              <a:rPr lang="pl-PL" sz="1000" dirty="0" smtClean="0">
                <a:latin typeface="+mj-lt"/>
                <a:ea typeface="Calibri" panose="020F0502020204030204" pitchFamily="34" charset="0"/>
                <a:cs typeface="Times New Roman" panose="02020603050405020304" pitchFamily="18" charset="0"/>
              </a:rPr>
              <a:t>Siemek</a:t>
            </a:r>
            <a:r>
              <a:rPr lang="en-GB" sz="1000" dirty="0" smtClean="0">
                <a:latin typeface="+mj-lt"/>
                <a:ea typeface="Calibri" panose="020F0502020204030204" pitchFamily="34" charset="0"/>
                <a:cs typeface="Times New Roman" panose="02020603050405020304" pitchFamily="18" charset="0"/>
              </a:rPr>
              <a:t>. </a:t>
            </a:r>
            <a:r>
              <a:rPr lang="pl-PL" sz="1000" i="1" dirty="0" err="1" smtClean="0">
                <a:latin typeface="+mj-lt"/>
                <a:ea typeface="Calibri" panose="020F0502020204030204" pitchFamily="34" charset="0"/>
                <a:cs typeface="Times New Roman" panose="02020603050405020304" pitchFamily="18" charset="0"/>
              </a:rPr>
              <a:t>Appl</a:t>
            </a:r>
            <a:r>
              <a:rPr lang="pl-PL" sz="1000" i="1" dirty="0" smtClean="0">
                <a:latin typeface="+mj-lt"/>
                <a:ea typeface="Calibri" panose="020F0502020204030204" pitchFamily="34" charset="0"/>
                <a:cs typeface="Times New Roman" panose="02020603050405020304" pitchFamily="18" charset="0"/>
              </a:rPr>
              <a:t> </a:t>
            </a:r>
            <a:r>
              <a:rPr lang="pl-PL" sz="1000" i="1" dirty="0" err="1">
                <a:latin typeface="+mj-lt"/>
                <a:ea typeface="Calibri" panose="020F0502020204030204" pitchFamily="34" charset="0"/>
                <a:cs typeface="Times New Roman" panose="02020603050405020304" pitchFamily="18" charset="0"/>
              </a:rPr>
              <a:t>P</a:t>
            </a:r>
            <a:r>
              <a:rPr lang="pl-PL" sz="1000" i="1" dirty="0" err="1" smtClean="0">
                <a:latin typeface="+mj-lt"/>
                <a:ea typeface="Calibri" panose="020F0502020204030204" pitchFamily="34" charset="0"/>
                <a:cs typeface="Times New Roman" panose="02020603050405020304" pitchFamily="18" charset="0"/>
              </a:rPr>
              <a:t>hys</a:t>
            </a:r>
            <a:r>
              <a:rPr lang="pl-PL" sz="1000" i="1" dirty="0" smtClean="0">
                <a:latin typeface="+mj-lt"/>
                <a:ea typeface="Calibri" panose="020F0502020204030204" pitchFamily="34" charset="0"/>
                <a:cs typeface="Times New Roman" panose="02020603050405020304" pitchFamily="18" charset="0"/>
              </a:rPr>
              <a:t> A </a:t>
            </a:r>
            <a:r>
              <a:rPr lang="pl-PL" sz="1000" b="1" i="1" dirty="0" smtClean="0">
                <a:latin typeface="+mj-lt"/>
                <a:ea typeface="Calibri" panose="020F0502020204030204" pitchFamily="34" charset="0"/>
                <a:cs typeface="Times New Roman" panose="02020603050405020304" pitchFamily="18" charset="0"/>
              </a:rPr>
              <a:t>125</a:t>
            </a:r>
            <a:r>
              <a:rPr lang="pl-PL" sz="1000" i="1" dirty="0" smtClean="0">
                <a:latin typeface="+mj-lt"/>
                <a:ea typeface="Calibri" panose="020F0502020204030204" pitchFamily="34" charset="0"/>
                <a:cs typeface="Times New Roman" panose="02020603050405020304" pitchFamily="18" charset="0"/>
              </a:rPr>
              <a:t> 2019 85</a:t>
            </a:r>
            <a:endParaRPr lang="pl-PL" sz="10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21376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p:cNvSpPr>
            <a:spLocks noGrp="1"/>
          </p:cNvSpPr>
          <p:nvPr>
            <p:ph type="sldNum" sz="quarter" idx="12"/>
          </p:nvPr>
        </p:nvSpPr>
        <p:spPr/>
        <p:txBody>
          <a:bodyPr/>
          <a:lstStyle/>
          <a:p>
            <a:fld id="{D57F1E4F-1CFF-5643-939E-217C01CDF565}" type="slidenum">
              <a:rPr lang="en-US" smtClean="0"/>
              <a:pPr/>
              <a:t>49</a:t>
            </a:fld>
            <a:endParaRPr lang="en-US" dirty="0"/>
          </a:p>
        </p:txBody>
      </p:sp>
      <p:sp>
        <p:nvSpPr>
          <p:cNvPr id="6" name="Tytuł 1"/>
          <p:cNvSpPr>
            <a:spLocks noGrp="1"/>
          </p:cNvSpPr>
          <p:nvPr>
            <p:ph type="title"/>
          </p:nvPr>
        </p:nvSpPr>
        <p:spPr>
          <a:xfrm>
            <a:off x="0" y="-34029"/>
            <a:ext cx="10058400" cy="798855"/>
          </a:xfrm>
        </p:spPr>
        <p:txBody>
          <a:bodyPr>
            <a:normAutofit/>
          </a:bodyPr>
          <a:lstStyle/>
          <a:p>
            <a:r>
              <a:rPr lang="en-US" dirty="0" smtClean="0"/>
              <a:t>Results: </a:t>
            </a:r>
            <a:r>
              <a:rPr lang="pl-PL" dirty="0" smtClean="0"/>
              <a:t>Bi</a:t>
            </a:r>
            <a:endParaRPr lang="pl-PL" dirty="0"/>
          </a:p>
        </p:txBody>
      </p:sp>
      <p:sp>
        <p:nvSpPr>
          <p:cNvPr id="8" name="Rectangle 4"/>
          <p:cNvSpPr>
            <a:spLocks noChangeArrowheads="1"/>
          </p:cNvSpPr>
          <p:nvPr/>
        </p:nvSpPr>
        <p:spPr bwMode="auto">
          <a:xfrm>
            <a:off x="416460" y="192838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4" name="Rectangle 2"/>
          <p:cNvSpPr>
            <a:spLocks noChangeArrowheads="1"/>
          </p:cNvSpPr>
          <p:nvPr/>
        </p:nvSpPr>
        <p:spPr bwMode="auto">
          <a:xfrm>
            <a:off x="3331675" y="2466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7" name="Obiekt 6"/>
          <p:cNvGraphicFramePr>
            <a:graphicFrameLocks noChangeAspect="1"/>
          </p:cNvGraphicFramePr>
          <p:nvPr>
            <p:extLst>
              <p:ext uri="{D42A27DB-BD31-4B8C-83A1-F6EECF244321}">
                <p14:modId xmlns:p14="http://schemas.microsoft.com/office/powerpoint/2010/main" val="985669430"/>
              </p:ext>
            </p:extLst>
          </p:nvPr>
        </p:nvGraphicFramePr>
        <p:xfrm>
          <a:off x="23449" y="1045489"/>
          <a:ext cx="5132382" cy="5166074"/>
        </p:xfrm>
        <a:graphic>
          <a:graphicData uri="http://schemas.openxmlformats.org/presentationml/2006/ole">
            <mc:AlternateContent xmlns:mc="http://schemas.openxmlformats.org/markup-compatibility/2006">
              <mc:Choice xmlns:v="urn:schemas-microsoft-com:vml" Requires="v">
                <p:oleObj spid="_x0000_s36975" r:id="rId4" imgW="6041723" imgH="6085092" progId="SigmaPlotGraphicObject.13">
                  <p:embed/>
                </p:oleObj>
              </mc:Choice>
              <mc:Fallback>
                <p:oleObj r:id="rId4" imgW="6041723" imgH="6085092" progId="SigmaPlotGraphicObject.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49" y="1045489"/>
                        <a:ext cx="5132382" cy="5166074"/>
                      </a:xfrm>
                      <a:prstGeom prst="rect">
                        <a:avLst/>
                      </a:prstGeom>
                      <a:noFill/>
                    </p:spPr>
                  </p:pic>
                </p:oleObj>
              </mc:Fallback>
            </mc:AlternateContent>
          </a:graphicData>
        </a:graphic>
      </p:graphicFrame>
      <p:pic>
        <p:nvPicPr>
          <p:cNvPr id="9" name="Obraz 8"/>
          <p:cNvPicPr>
            <a:picLocks noChangeAspect="1"/>
          </p:cNvPicPr>
          <p:nvPr/>
        </p:nvPicPr>
        <p:blipFill>
          <a:blip r:embed="rId6"/>
          <a:stretch>
            <a:fillRect/>
          </a:stretch>
        </p:blipFill>
        <p:spPr>
          <a:xfrm>
            <a:off x="5257220" y="764826"/>
            <a:ext cx="6706760" cy="2489999"/>
          </a:xfrm>
          <a:prstGeom prst="rect">
            <a:avLst/>
          </a:prstGeom>
        </p:spPr>
      </p:pic>
      <p:pic>
        <p:nvPicPr>
          <p:cNvPr id="12" name="Obraz 11"/>
          <p:cNvPicPr>
            <a:picLocks noChangeAspect="1"/>
          </p:cNvPicPr>
          <p:nvPr/>
        </p:nvPicPr>
        <p:blipFill>
          <a:blip r:embed="rId6"/>
          <a:stretch>
            <a:fillRect/>
          </a:stretch>
        </p:blipFill>
        <p:spPr>
          <a:xfrm>
            <a:off x="5257220" y="764826"/>
            <a:ext cx="6706760" cy="2489999"/>
          </a:xfrm>
          <a:prstGeom prst="rect">
            <a:avLst/>
          </a:prstGeom>
        </p:spPr>
      </p:pic>
      <p:sp>
        <p:nvSpPr>
          <p:cNvPr id="2" name="Elipsa 1"/>
          <p:cNvSpPr/>
          <p:nvPr/>
        </p:nvSpPr>
        <p:spPr>
          <a:xfrm>
            <a:off x="5029200" y="213021"/>
            <a:ext cx="1739900" cy="31759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0" name="Obraz 9"/>
          <p:cNvPicPr>
            <a:picLocks noChangeAspect="1"/>
          </p:cNvPicPr>
          <p:nvPr/>
        </p:nvPicPr>
        <p:blipFill>
          <a:blip r:embed="rId7"/>
          <a:stretch>
            <a:fillRect/>
          </a:stretch>
        </p:blipFill>
        <p:spPr>
          <a:xfrm>
            <a:off x="5155832" y="3724167"/>
            <a:ext cx="6706074" cy="2443637"/>
          </a:xfrm>
          <a:prstGeom prst="rect">
            <a:avLst/>
          </a:prstGeom>
        </p:spPr>
      </p:pic>
      <p:sp>
        <p:nvSpPr>
          <p:cNvPr id="11" name="Prostokąt 10"/>
          <p:cNvSpPr/>
          <p:nvPr/>
        </p:nvSpPr>
        <p:spPr>
          <a:xfrm>
            <a:off x="114671" y="6457890"/>
            <a:ext cx="6937972" cy="400110"/>
          </a:xfrm>
          <a:prstGeom prst="rect">
            <a:avLst/>
          </a:prstGeom>
        </p:spPr>
        <p:txBody>
          <a:bodyPr wrap="square">
            <a:spAutoFit/>
          </a:bodyPr>
          <a:lstStyle/>
          <a:p>
            <a:pPr algn="just">
              <a:lnSpc>
                <a:spcPct val="200000"/>
              </a:lnSpc>
            </a:pPr>
            <a:r>
              <a:rPr lang="en-US" sz="1000" baseline="30000" dirty="0" smtClean="0">
                <a:latin typeface="+mj-lt"/>
                <a:ea typeface="Calibri" panose="020F0502020204030204" pitchFamily="34" charset="0"/>
                <a:cs typeface="Times New Roman" panose="02020603050405020304" pitchFamily="18" charset="0"/>
              </a:rPr>
              <a:t>*)</a:t>
            </a:r>
            <a:r>
              <a:rPr lang="pl-PL" sz="1000" dirty="0" err="1" smtClean="0">
                <a:latin typeface="+mj-lt"/>
                <a:ea typeface="Calibri" panose="020F0502020204030204" pitchFamily="34" charset="0"/>
                <a:cs typeface="Times New Roman" panose="02020603050405020304" pitchFamily="18" charset="0"/>
              </a:rPr>
              <a:t>J.Dryzek</a:t>
            </a:r>
            <a:r>
              <a:rPr lang="en-GB" sz="1000" dirty="0" smtClean="0">
                <a:latin typeface="+mj-lt"/>
                <a:ea typeface="Calibri" panose="020F0502020204030204" pitchFamily="34" charset="0"/>
                <a:cs typeface="Times New Roman" panose="02020603050405020304" pitchFamily="18" charset="0"/>
              </a:rPr>
              <a:t>,</a:t>
            </a:r>
            <a:r>
              <a:rPr lang="pl-PL" sz="1000" dirty="0" smtClean="0">
                <a:latin typeface="+mj-lt"/>
                <a:ea typeface="Calibri" panose="020F0502020204030204" pitchFamily="34" charset="0"/>
                <a:cs typeface="Times New Roman" panose="02020603050405020304" pitchFamily="18" charset="0"/>
              </a:rPr>
              <a:t> </a:t>
            </a:r>
            <a:r>
              <a:rPr lang="pl-PL" sz="1000" dirty="0">
                <a:latin typeface="+mj-lt"/>
                <a:ea typeface="Calibri" panose="020F0502020204030204" pitchFamily="34" charset="0"/>
                <a:cs typeface="Times New Roman" panose="02020603050405020304" pitchFamily="18" charset="0"/>
              </a:rPr>
              <a:t>K</a:t>
            </a:r>
            <a:r>
              <a:rPr lang="en-GB" sz="1000" dirty="0" smtClean="0">
                <a:latin typeface="+mj-lt"/>
                <a:ea typeface="Calibri" panose="020F0502020204030204" pitchFamily="34" charset="0"/>
                <a:cs typeface="Times New Roman" panose="02020603050405020304" pitchFamily="18" charset="0"/>
              </a:rPr>
              <a:t>.</a:t>
            </a:r>
            <a:r>
              <a:rPr lang="pl-PL" sz="1000" dirty="0" smtClean="0">
                <a:latin typeface="+mj-lt"/>
                <a:ea typeface="Calibri" panose="020F0502020204030204" pitchFamily="34" charset="0"/>
                <a:cs typeface="Times New Roman" panose="02020603050405020304" pitchFamily="18" charset="0"/>
              </a:rPr>
              <a:t>Siemek</a:t>
            </a:r>
            <a:r>
              <a:rPr lang="en-GB" sz="1000" dirty="0" smtClean="0">
                <a:latin typeface="+mj-lt"/>
                <a:ea typeface="Calibri" panose="020F0502020204030204" pitchFamily="34" charset="0"/>
                <a:cs typeface="Times New Roman" panose="02020603050405020304" pitchFamily="18" charset="0"/>
              </a:rPr>
              <a:t>. </a:t>
            </a:r>
            <a:r>
              <a:rPr lang="pl-PL" sz="1000" i="1" dirty="0" err="1" smtClean="0">
                <a:latin typeface="+mj-lt"/>
                <a:ea typeface="Calibri" panose="020F0502020204030204" pitchFamily="34" charset="0"/>
                <a:cs typeface="Times New Roman" panose="02020603050405020304" pitchFamily="18" charset="0"/>
              </a:rPr>
              <a:t>Appl</a:t>
            </a:r>
            <a:r>
              <a:rPr lang="pl-PL" sz="1000" i="1" dirty="0" smtClean="0">
                <a:latin typeface="+mj-lt"/>
                <a:ea typeface="Calibri" panose="020F0502020204030204" pitchFamily="34" charset="0"/>
                <a:cs typeface="Times New Roman" panose="02020603050405020304" pitchFamily="18" charset="0"/>
              </a:rPr>
              <a:t> </a:t>
            </a:r>
            <a:r>
              <a:rPr lang="pl-PL" sz="1000" i="1" dirty="0" err="1">
                <a:latin typeface="+mj-lt"/>
                <a:ea typeface="Calibri" panose="020F0502020204030204" pitchFamily="34" charset="0"/>
                <a:cs typeface="Times New Roman" panose="02020603050405020304" pitchFamily="18" charset="0"/>
              </a:rPr>
              <a:t>P</a:t>
            </a:r>
            <a:r>
              <a:rPr lang="pl-PL" sz="1000" i="1" dirty="0" err="1" smtClean="0">
                <a:latin typeface="+mj-lt"/>
                <a:ea typeface="Calibri" panose="020F0502020204030204" pitchFamily="34" charset="0"/>
                <a:cs typeface="Times New Roman" panose="02020603050405020304" pitchFamily="18" charset="0"/>
              </a:rPr>
              <a:t>hys</a:t>
            </a:r>
            <a:r>
              <a:rPr lang="pl-PL" sz="1000" i="1" dirty="0" smtClean="0">
                <a:latin typeface="+mj-lt"/>
                <a:ea typeface="Calibri" panose="020F0502020204030204" pitchFamily="34" charset="0"/>
                <a:cs typeface="Times New Roman" panose="02020603050405020304" pitchFamily="18" charset="0"/>
              </a:rPr>
              <a:t> A </a:t>
            </a:r>
            <a:r>
              <a:rPr lang="pl-PL" sz="1000" b="1" i="1" dirty="0" smtClean="0">
                <a:latin typeface="+mj-lt"/>
                <a:ea typeface="Calibri" panose="020F0502020204030204" pitchFamily="34" charset="0"/>
                <a:cs typeface="Times New Roman" panose="02020603050405020304" pitchFamily="18" charset="0"/>
              </a:rPr>
              <a:t>125</a:t>
            </a:r>
            <a:r>
              <a:rPr lang="pl-PL" sz="1000" i="1" dirty="0" smtClean="0">
                <a:latin typeface="+mj-lt"/>
                <a:ea typeface="Calibri" panose="020F0502020204030204" pitchFamily="34" charset="0"/>
                <a:cs typeface="Times New Roman" panose="02020603050405020304" pitchFamily="18" charset="0"/>
              </a:rPr>
              <a:t> 2019 85</a:t>
            </a:r>
            <a:endParaRPr lang="pl-PL" sz="10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4770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Monte Carlo </a:t>
            </a:r>
            <a:r>
              <a:rPr lang="pl-PL" dirty="0" err="1" smtClean="0"/>
              <a:t>simulations</a:t>
            </a:r>
            <a:r>
              <a:rPr lang="pl-PL" dirty="0" smtClean="0"/>
              <a:t> </a:t>
            </a:r>
            <a:r>
              <a:rPr lang="pl-PL" dirty="0" err="1" smtClean="0"/>
              <a:t>using</a:t>
            </a:r>
            <a:r>
              <a:rPr lang="pl-PL" dirty="0" smtClean="0"/>
              <a:t> SRIM/TRIM*</a:t>
            </a:r>
            <a:endParaRPr lang="pl-PL" dirty="0"/>
          </a:p>
        </p:txBody>
      </p:sp>
      <p:pic>
        <p:nvPicPr>
          <p:cNvPr id="4" name="Symbol zastępczy zawartości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37246" y="2027694"/>
            <a:ext cx="4584326" cy="3799843"/>
          </a:xfrm>
          <a:scene3d>
            <a:camera prst="orthographicFront">
              <a:rot lat="0" lon="0" rev="16200000"/>
            </a:camera>
            <a:lightRig rig="threePt" dir="t"/>
          </a:scene3d>
        </p:spPr>
      </p:pic>
      <p:sp>
        <p:nvSpPr>
          <p:cNvPr id="5" name="Prostokąt 4"/>
          <p:cNvSpPr/>
          <p:nvPr/>
        </p:nvSpPr>
        <p:spPr>
          <a:xfrm>
            <a:off x="5886735" y="6251578"/>
            <a:ext cx="6096000" cy="369332"/>
          </a:xfrm>
          <a:prstGeom prst="rect">
            <a:avLst/>
          </a:prstGeom>
        </p:spPr>
        <p:txBody>
          <a:bodyPr>
            <a:spAutoFit/>
          </a:bodyPr>
          <a:lstStyle/>
          <a:p>
            <a:pPr algn="just"/>
            <a:r>
              <a:rPr lang="pl-PL" dirty="0" smtClean="0"/>
              <a:t>TRIM </a:t>
            </a:r>
            <a:r>
              <a:rPr lang="pl-PL" dirty="0" err="1" smtClean="0"/>
              <a:t>calculations</a:t>
            </a:r>
            <a:r>
              <a:rPr lang="pl-PL" dirty="0" smtClean="0"/>
              <a:t> for </a:t>
            </a:r>
            <a:r>
              <a:rPr lang="pl-PL" dirty="0" err="1" smtClean="0"/>
              <a:t>silcion</a:t>
            </a:r>
            <a:r>
              <a:rPr lang="pl-PL" dirty="0" smtClean="0"/>
              <a:t> </a:t>
            </a:r>
            <a:r>
              <a:rPr lang="pl-PL" dirty="0" err="1" smtClean="0"/>
              <a:t>implanted</a:t>
            </a:r>
            <a:r>
              <a:rPr lang="pl-PL" dirty="0" smtClean="0"/>
              <a:t> with 25 </a:t>
            </a:r>
            <a:r>
              <a:rPr lang="pl-PL" dirty="0" err="1" smtClean="0"/>
              <a:t>keV</a:t>
            </a:r>
            <a:r>
              <a:rPr lang="pl-PL" dirty="0" smtClean="0"/>
              <a:t> </a:t>
            </a:r>
            <a:r>
              <a:rPr lang="pl-PL" dirty="0" err="1" smtClean="0"/>
              <a:t>Nitrogen</a:t>
            </a:r>
            <a:r>
              <a:rPr lang="pl-PL" dirty="0" smtClean="0"/>
              <a:t> </a:t>
            </a:r>
          </a:p>
        </p:txBody>
      </p:sp>
      <p:sp>
        <p:nvSpPr>
          <p:cNvPr id="6" name="Prostokąt 5"/>
          <p:cNvSpPr/>
          <p:nvPr/>
        </p:nvSpPr>
        <p:spPr>
          <a:xfrm>
            <a:off x="693058" y="6436244"/>
            <a:ext cx="3664721" cy="369332"/>
          </a:xfrm>
          <a:prstGeom prst="rect">
            <a:avLst/>
          </a:prstGeom>
        </p:spPr>
        <p:txBody>
          <a:bodyPr wrap="none">
            <a:spAutoFit/>
          </a:bodyPr>
          <a:lstStyle/>
          <a:p>
            <a:r>
              <a:rPr lang="pl-PL" dirty="0" smtClean="0"/>
              <a:t>*software </a:t>
            </a:r>
            <a:r>
              <a:rPr lang="pl-PL" dirty="0" err="1" smtClean="0"/>
              <a:t>available</a:t>
            </a:r>
            <a:r>
              <a:rPr lang="pl-PL" dirty="0" smtClean="0"/>
              <a:t> on www.srim.org</a:t>
            </a:r>
            <a:endParaRPr lang="pl-PL" dirty="0"/>
          </a:p>
        </p:txBody>
      </p:sp>
      <p:pic>
        <p:nvPicPr>
          <p:cNvPr id="8" name="Picture 2" descr="Podobny obra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17" y="1709849"/>
            <a:ext cx="4448175"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6886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p:cNvSpPr>
            <a:spLocks noGrp="1"/>
          </p:cNvSpPr>
          <p:nvPr>
            <p:ph type="sldNum" sz="quarter" idx="12"/>
          </p:nvPr>
        </p:nvSpPr>
        <p:spPr/>
        <p:txBody>
          <a:bodyPr/>
          <a:lstStyle/>
          <a:p>
            <a:fld id="{D57F1E4F-1CFF-5643-939E-217C01CDF565}" type="slidenum">
              <a:rPr lang="en-US" smtClean="0"/>
              <a:pPr/>
              <a:t>50</a:t>
            </a:fld>
            <a:endParaRPr lang="en-US" dirty="0"/>
          </a:p>
        </p:txBody>
      </p:sp>
      <p:sp>
        <p:nvSpPr>
          <p:cNvPr id="6" name="Tytuł 1"/>
          <p:cNvSpPr>
            <a:spLocks noGrp="1"/>
          </p:cNvSpPr>
          <p:nvPr>
            <p:ph type="title"/>
          </p:nvPr>
        </p:nvSpPr>
        <p:spPr>
          <a:xfrm>
            <a:off x="0" y="-34029"/>
            <a:ext cx="10058400" cy="798855"/>
          </a:xfrm>
        </p:spPr>
        <p:txBody>
          <a:bodyPr>
            <a:normAutofit/>
          </a:bodyPr>
          <a:lstStyle/>
          <a:p>
            <a:r>
              <a:rPr lang="en-US" dirty="0" smtClean="0"/>
              <a:t>Results</a:t>
            </a:r>
            <a:endParaRPr lang="pl-PL" dirty="0"/>
          </a:p>
        </p:txBody>
      </p:sp>
      <p:sp>
        <p:nvSpPr>
          <p:cNvPr id="8" name="Rectangle 4"/>
          <p:cNvSpPr>
            <a:spLocks noChangeArrowheads="1"/>
          </p:cNvSpPr>
          <p:nvPr/>
        </p:nvSpPr>
        <p:spPr bwMode="auto">
          <a:xfrm>
            <a:off x="416460" y="192838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4" name="Rectangle 2"/>
          <p:cNvSpPr>
            <a:spLocks noChangeArrowheads="1"/>
          </p:cNvSpPr>
          <p:nvPr/>
        </p:nvSpPr>
        <p:spPr bwMode="auto">
          <a:xfrm>
            <a:off x="3331675" y="2466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13" name="Symbol zastępczy zawartości 2"/>
          <p:cNvSpPr>
            <a:spLocks noGrp="1"/>
          </p:cNvSpPr>
          <p:nvPr>
            <p:ph idx="1"/>
          </p:nvPr>
        </p:nvSpPr>
        <p:spPr>
          <a:xfrm>
            <a:off x="1327841" y="1504151"/>
            <a:ext cx="9862242" cy="4525963"/>
          </a:xfrm>
        </p:spPr>
        <p:txBody>
          <a:bodyPr>
            <a:normAutofit/>
          </a:bodyPr>
          <a:lstStyle/>
          <a:p>
            <a:pPr algn="just">
              <a:lnSpc>
                <a:spcPct val="150000"/>
              </a:lnSpc>
              <a:buClr>
                <a:srgbClr val="CC0000"/>
              </a:buClr>
            </a:pPr>
            <a:r>
              <a:rPr lang="pl-PL" sz="2000" dirty="0">
                <a:latin typeface="+mj-lt"/>
              </a:rPr>
              <a:t>PAS </a:t>
            </a:r>
            <a:r>
              <a:rPr lang="pl-PL" sz="2000" dirty="0" err="1">
                <a:latin typeface="+mj-lt"/>
              </a:rPr>
              <a:t>is</a:t>
            </a:r>
            <a:r>
              <a:rPr lang="pl-PL" sz="2000" dirty="0">
                <a:latin typeface="+mj-lt"/>
              </a:rPr>
              <a:t> the </a:t>
            </a:r>
            <a:r>
              <a:rPr lang="pl-PL" sz="2000" dirty="0" err="1">
                <a:latin typeface="+mj-lt"/>
              </a:rPr>
              <a:t>sensitive</a:t>
            </a:r>
            <a:r>
              <a:rPr lang="pl-PL" sz="2000" dirty="0">
                <a:latin typeface="+mj-lt"/>
              </a:rPr>
              <a:t> </a:t>
            </a:r>
            <a:r>
              <a:rPr lang="pl-PL" sz="2000" dirty="0" err="1">
                <a:latin typeface="+mj-lt"/>
              </a:rPr>
              <a:t>method</a:t>
            </a:r>
            <a:r>
              <a:rPr lang="pl-PL" sz="2000" dirty="0">
                <a:latin typeface="+mj-lt"/>
              </a:rPr>
              <a:t> for </a:t>
            </a:r>
            <a:r>
              <a:rPr lang="pl-PL" sz="2000" dirty="0" err="1">
                <a:latin typeface="+mj-lt"/>
              </a:rPr>
              <a:t>detection</a:t>
            </a:r>
            <a:r>
              <a:rPr lang="pl-PL" sz="2000" dirty="0">
                <a:latin typeface="+mj-lt"/>
              </a:rPr>
              <a:t> the </a:t>
            </a:r>
            <a:r>
              <a:rPr lang="pl-PL" sz="2000" dirty="0" err="1">
                <a:latin typeface="+mj-lt"/>
              </a:rPr>
              <a:t>structural</a:t>
            </a:r>
            <a:r>
              <a:rPr lang="pl-PL" sz="2000" dirty="0">
                <a:latin typeface="+mj-lt"/>
              </a:rPr>
              <a:t> </a:t>
            </a:r>
            <a:r>
              <a:rPr lang="pl-PL" sz="2000" dirty="0" err="1">
                <a:latin typeface="+mj-lt"/>
              </a:rPr>
              <a:t>defects</a:t>
            </a:r>
            <a:endParaRPr lang="en-US" sz="2000" dirty="0">
              <a:latin typeface="+mj-lt"/>
            </a:endParaRPr>
          </a:p>
          <a:p>
            <a:pPr algn="just">
              <a:lnSpc>
                <a:spcPct val="150000"/>
              </a:lnSpc>
              <a:buClr>
                <a:srgbClr val="CC0000"/>
              </a:buClr>
            </a:pPr>
            <a:r>
              <a:rPr lang="pl-PL" sz="2000" dirty="0">
                <a:latin typeface="+mj-lt"/>
              </a:rPr>
              <a:t>in </a:t>
            </a:r>
            <a:r>
              <a:rPr lang="pl-PL" sz="2000" dirty="0" err="1">
                <a:latin typeface="+mj-lt"/>
              </a:rPr>
              <a:t>dependency</a:t>
            </a:r>
            <a:r>
              <a:rPr lang="pl-PL" sz="2000" dirty="0">
                <a:latin typeface="+mj-lt"/>
              </a:rPr>
              <a:t> on </a:t>
            </a:r>
            <a:r>
              <a:rPr lang="pl-PL" sz="2000" dirty="0" err="1">
                <a:latin typeface="+mj-lt"/>
              </a:rPr>
              <a:t>used</a:t>
            </a:r>
            <a:r>
              <a:rPr lang="pl-PL" sz="2000" dirty="0">
                <a:latin typeface="+mj-lt"/>
              </a:rPr>
              <a:t> PAS </a:t>
            </a:r>
            <a:r>
              <a:rPr lang="pl-PL" sz="2000" dirty="0" err="1">
                <a:latin typeface="+mj-lt"/>
              </a:rPr>
              <a:t>technique</a:t>
            </a:r>
            <a:r>
              <a:rPr lang="pl-PL" sz="2000" dirty="0">
                <a:latin typeface="+mj-lt"/>
              </a:rPr>
              <a:t> the </a:t>
            </a:r>
            <a:r>
              <a:rPr lang="pl-PL" sz="2000" dirty="0" err="1">
                <a:latin typeface="+mj-lt"/>
              </a:rPr>
              <a:t>evaluation</a:t>
            </a:r>
            <a:r>
              <a:rPr lang="pl-PL" sz="2000" dirty="0">
                <a:latin typeface="+mj-lt"/>
              </a:rPr>
              <a:t> of </a:t>
            </a:r>
            <a:r>
              <a:rPr lang="pl-PL" sz="2000" dirty="0" err="1">
                <a:latin typeface="+mj-lt"/>
              </a:rPr>
              <a:t>defect</a:t>
            </a:r>
            <a:r>
              <a:rPr lang="pl-PL" sz="2000" dirty="0">
                <a:latin typeface="+mj-lt"/>
              </a:rPr>
              <a:t> profile, </a:t>
            </a:r>
            <a:r>
              <a:rPr lang="pl-PL" sz="2000" dirty="0" err="1">
                <a:latin typeface="+mj-lt"/>
              </a:rPr>
              <a:t>approximation</a:t>
            </a:r>
            <a:r>
              <a:rPr lang="pl-PL" sz="2000" dirty="0">
                <a:latin typeface="+mj-lt"/>
              </a:rPr>
              <a:t> of </a:t>
            </a:r>
            <a:r>
              <a:rPr lang="pl-PL" sz="2000" dirty="0" err="1">
                <a:latin typeface="+mj-lt"/>
              </a:rPr>
              <a:t>defect</a:t>
            </a:r>
            <a:r>
              <a:rPr lang="pl-PL" sz="2000" dirty="0">
                <a:latin typeface="+mj-lt"/>
              </a:rPr>
              <a:t> </a:t>
            </a:r>
            <a:r>
              <a:rPr lang="pl-PL" sz="2000" dirty="0" err="1">
                <a:latin typeface="+mj-lt"/>
              </a:rPr>
              <a:t>concentration</a:t>
            </a:r>
            <a:r>
              <a:rPr lang="pl-PL" sz="2000" dirty="0">
                <a:latin typeface="+mj-lt"/>
              </a:rPr>
              <a:t> </a:t>
            </a:r>
            <a:r>
              <a:rPr lang="pl-PL" sz="2000" dirty="0" err="1">
                <a:latin typeface="+mj-lt"/>
              </a:rPr>
              <a:t>or</a:t>
            </a:r>
            <a:r>
              <a:rPr lang="pl-PL" sz="2000" dirty="0">
                <a:latin typeface="+mj-lt"/>
              </a:rPr>
              <a:t> </a:t>
            </a:r>
            <a:r>
              <a:rPr lang="pl-PL" sz="2000" dirty="0" err="1">
                <a:latin typeface="+mj-lt"/>
              </a:rPr>
              <a:t>determination</a:t>
            </a:r>
            <a:r>
              <a:rPr lang="pl-PL" sz="2000" dirty="0">
                <a:latin typeface="+mj-lt"/>
              </a:rPr>
              <a:t> of </a:t>
            </a:r>
            <a:r>
              <a:rPr lang="pl-PL" sz="2000" dirty="0" err="1">
                <a:latin typeface="+mj-lt"/>
              </a:rPr>
              <a:t>type</a:t>
            </a:r>
            <a:r>
              <a:rPr lang="pl-PL" sz="2000" dirty="0">
                <a:latin typeface="+mj-lt"/>
              </a:rPr>
              <a:t> of </a:t>
            </a:r>
            <a:r>
              <a:rPr lang="pl-PL" sz="2000" dirty="0" err="1">
                <a:latin typeface="+mj-lt"/>
              </a:rPr>
              <a:t>defect</a:t>
            </a:r>
            <a:r>
              <a:rPr lang="pl-PL" sz="2000" dirty="0">
                <a:latin typeface="+mj-lt"/>
              </a:rPr>
              <a:t> </a:t>
            </a:r>
            <a:r>
              <a:rPr lang="pl-PL" sz="2000" dirty="0" err="1">
                <a:latin typeface="+mj-lt"/>
              </a:rPr>
              <a:t>is</a:t>
            </a:r>
            <a:r>
              <a:rPr lang="pl-PL" sz="2000" dirty="0">
                <a:latin typeface="+mj-lt"/>
              </a:rPr>
              <a:t> </a:t>
            </a:r>
            <a:r>
              <a:rPr lang="pl-PL" sz="2000" dirty="0" err="1">
                <a:latin typeface="+mj-lt"/>
              </a:rPr>
              <a:t>possible</a:t>
            </a:r>
            <a:endParaRPr lang="en-US" sz="2000" dirty="0">
              <a:latin typeface="+mj-lt"/>
            </a:endParaRPr>
          </a:p>
          <a:p>
            <a:pPr algn="just">
              <a:lnSpc>
                <a:spcPct val="150000"/>
              </a:lnSpc>
              <a:buClr>
                <a:srgbClr val="CC0000"/>
              </a:buClr>
            </a:pPr>
            <a:r>
              <a:rPr lang="pl-PL" sz="2000" dirty="0">
                <a:latin typeface="+mj-lt"/>
              </a:rPr>
              <a:t>the modern </a:t>
            </a:r>
            <a:r>
              <a:rPr lang="pl-PL" sz="2000" dirty="0" err="1">
                <a:latin typeface="+mj-lt"/>
              </a:rPr>
              <a:t>application</a:t>
            </a:r>
            <a:r>
              <a:rPr lang="pl-PL" sz="2000" dirty="0">
                <a:latin typeface="+mj-lt"/>
              </a:rPr>
              <a:t> of PAS </a:t>
            </a:r>
            <a:r>
              <a:rPr lang="pl-PL" sz="2000" dirty="0" err="1">
                <a:latin typeface="+mj-lt"/>
              </a:rPr>
              <a:t>focuses</a:t>
            </a:r>
            <a:r>
              <a:rPr lang="pl-PL" sz="2000" dirty="0">
                <a:latin typeface="+mj-lt"/>
              </a:rPr>
              <a:t> </a:t>
            </a:r>
            <a:r>
              <a:rPr lang="pl-PL" sz="2000" dirty="0" err="1">
                <a:latin typeface="+mj-lt"/>
              </a:rPr>
              <a:t>around</a:t>
            </a:r>
            <a:r>
              <a:rPr lang="pl-PL" sz="2000" dirty="0">
                <a:latin typeface="+mj-lt"/>
              </a:rPr>
              <a:t> </a:t>
            </a:r>
            <a:r>
              <a:rPr lang="pl-PL" sz="2000" dirty="0" err="1">
                <a:latin typeface="+mj-lt"/>
              </a:rPr>
              <a:t>slow</a:t>
            </a:r>
            <a:r>
              <a:rPr lang="pl-PL" sz="2000" dirty="0">
                <a:latin typeface="+mj-lt"/>
              </a:rPr>
              <a:t> </a:t>
            </a:r>
            <a:r>
              <a:rPr lang="pl-PL" sz="2000" dirty="0" err="1">
                <a:latin typeface="+mj-lt"/>
              </a:rPr>
              <a:t>positron</a:t>
            </a:r>
            <a:r>
              <a:rPr lang="pl-PL" sz="2000" dirty="0">
                <a:latin typeface="+mj-lt"/>
              </a:rPr>
              <a:t> </a:t>
            </a:r>
            <a:r>
              <a:rPr lang="pl-PL" sz="2000" dirty="0" err="1">
                <a:latin typeface="+mj-lt"/>
              </a:rPr>
              <a:t>beam</a:t>
            </a:r>
            <a:r>
              <a:rPr lang="pl-PL" sz="2000" dirty="0">
                <a:latin typeface="+mj-lt"/>
              </a:rPr>
              <a:t> </a:t>
            </a:r>
            <a:r>
              <a:rPr lang="pl-PL" sz="2000" dirty="0" err="1" smtClean="0">
                <a:latin typeface="+mj-lt"/>
              </a:rPr>
              <a:t>studies</a:t>
            </a:r>
            <a:endParaRPr lang="pl-PL" sz="2000" dirty="0" smtClean="0">
              <a:latin typeface="+mj-lt"/>
            </a:endParaRPr>
          </a:p>
          <a:p>
            <a:pPr algn="just">
              <a:lnSpc>
                <a:spcPct val="150000"/>
              </a:lnSpc>
            </a:pPr>
            <a:r>
              <a:rPr lang="en-US" sz="2000" dirty="0" smtClean="0">
                <a:latin typeface="+mj-lt"/>
              </a:rPr>
              <a:t>PAS </a:t>
            </a:r>
            <a:r>
              <a:rPr lang="en-US" sz="2000" dirty="0">
                <a:latin typeface="+mj-lt"/>
              </a:rPr>
              <a:t>studies of irradiated various metals exposed to 167 MeV Xe</a:t>
            </a:r>
            <a:r>
              <a:rPr lang="en-US" sz="2000" baseline="30000" dirty="0">
                <a:latin typeface="+mj-lt"/>
              </a:rPr>
              <a:t>26+</a:t>
            </a:r>
            <a:r>
              <a:rPr lang="en-US" sz="2000" dirty="0">
                <a:latin typeface="+mj-lt"/>
              </a:rPr>
              <a:t> ions were </a:t>
            </a:r>
            <a:r>
              <a:rPr lang="en-US" sz="2000" dirty="0" smtClean="0">
                <a:latin typeface="+mj-lt"/>
              </a:rPr>
              <a:t>reported</a:t>
            </a:r>
            <a:r>
              <a:rPr lang="pl-PL" sz="2000" dirty="0" smtClean="0">
                <a:latin typeface="+mj-lt"/>
              </a:rPr>
              <a:t>. T</a:t>
            </a:r>
            <a:r>
              <a:rPr lang="en-US" sz="2000" dirty="0" smtClean="0">
                <a:latin typeface="+mj-lt"/>
              </a:rPr>
              <a:t>he </a:t>
            </a:r>
            <a:r>
              <a:rPr lang="en-US" sz="2000" dirty="0">
                <a:latin typeface="+mj-lt"/>
              </a:rPr>
              <a:t>aim of investigations was observation </a:t>
            </a:r>
            <a:r>
              <a:rPr lang="pl-PL" sz="2000" dirty="0">
                <a:latin typeface="+mj-lt"/>
              </a:rPr>
              <a:t>of the </a:t>
            </a:r>
            <a:r>
              <a:rPr lang="en-US" sz="2000" dirty="0">
                <a:latin typeface="+mj-lt"/>
              </a:rPr>
              <a:t>so called “</a:t>
            </a:r>
            <a:r>
              <a:rPr lang="pl-PL" sz="2000" dirty="0">
                <a:latin typeface="+mj-lt"/>
              </a:rPr>
              <a:t>the </a:t>
            </a:r>
            <a:r>
              <a:rPr lang="en-US" sz="2000" dirty="0">
                <a:latin typeface="+mj-lt"/>
              </a:rPr>
              <a:t>long range </a:t>
            </a:r>
            <a:r>
              <a:rPr lang="en-US" sz="2000" dirty="0" smtClean="0">
                <a:latin typeface="+mj-lt"/>
              </a:rPr>
              <a:t>effect”</a:t>
            </a:r>
            <a:r>
              <a:rPr lang="pl-PL" sz="2000" dirty="0" smtClean="0">
                <a:latin typeface="+mj-lt"/>
              </a:rPr>
              <a:t>. </a:t>
            </a:r>
            <a:r>
              <a:rPr lang="pl-PL" sz="2000" dirty="0">
                <a:latin typeface="+mj-lt"/>
              </a:rPr>
              <a:t>T</a:t>
            </a:r>
            <a:r>
              <a:rPr lang="en-US" sz="2000" dirty="0" smtClean="0">
                <a:latin typeface="+mj-lt"/>
              </a:rPr>
              <a:t>his was observed in Fe </a:t>
            </a:r>
            <a:r>
              <a:rPr lang="pl-PL" sz="2000" dirty="0" smtClean="0">
                <a:latin typeface="+mj-lt"/>
              </a:rPr>
              <a:t>and Bi </a:t>
            </a:r>
            <a:r>
              <a:rPr lang="en-US" sz="2000" dirty="0" smtClean="0">
                <a:latin typeface="+mj-lt"/>
              </a:rPr>
              <a:t>samples where defected zone was </a:t>
            </a:r>
            <a:r>
              <a:rPr lang="pl-PL" sz="2000" dirty="0" err="1" smtClean="0">
                <a:latin typeface="+mj-lt"/>
              </a:rPr>
              <a:t>twice</a:t>
            </a:r>
            <a:r>
              <a:rPr lang="pl-PL" sz="2000" dirty="0" smtClean="0">
                <a:latin typeface="+mj-lt"/>
              </a:rPr>
              <a:t> as </a:t>
            </a:r>
            <a:r>
              <a:rPr lang="en-US" sz="2000" dirty="0" smtClean="0">
                <a:latin typeface="+mj-lt"/>
              </a:rPr>
              <a:t>deep as </a:t>
            </a:r>
            <a:r>
              <a:rPr lang="pl-PL" sz="2000" dirty="0" smtClean="0">
                <a:latin typeface="+mj-lt"/>
              </a:rPr>
              <a:t>the </a:t>
            </a:r>
            <a:r>
              <a:rPr lang="en-US" sz="2000" dirty="0" smtClean="0">
                <a:latin typeface="+mj-lt"/>
              </a:rPr>
              <a:t>implanted depth</a:t>
            </a:r>
            <a:r>
              <a:rPr lang="pl-PL" sz="2000" dirty="0" smtClean="0">
                <a:latin typeface="+mj-lt"/>
              </a:rPr>
              <a:t>. I</a:t>
            </a:r>
            <a:r>
              <a:rPr lang="en-US" sz="2000" dirty="0" smtClean="0">
                <a:latin typeface="+mj-lt"/>
              </a:rPr>
              <a:t>n Cu and Ti defects </a:t>
            </a:r>
            <a:r>
              <a:rPr lang="en-US" sz="2000" dirty="0">
                <a:latin typeface="+mj-lt"/>
              </a:rPr>
              <a:t>introduced by irradiation occupied theoretically predicted </a:t>
            </a:r>
            <a:r>
              <a:rPr lang="en-US" sz="2000" dirty="0" smtClean="0">
                <a:latin typeface="+mj-lt"/>
              </a:rPr>
              <a:t>depths</a:t>
            </a:r>
            <a:endParaRPr lang="en-US" sz="2000" dirty="0">
              <a:latin typeface="+mj-lt"/>
            </a:endParaRPr>
          </a:p>
        </p:txBody>
      </p:sp>
    </p:spTree>
    <p:extLst>
      <p:ext uri="{BB962C8B-B14F-4D97-AF65-F5344CB8AC3E}">
        <p14:creationId xmlns:p14="http://schemas.microsoft.com/office/powerpoint/2010/main" val="31810811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71500" y="3197225"/>
            <a:ext cx="10515600" cy="4351338"/>
          </a:xfrm>
        </p:spPr>
        <p:txBody>
          <a:bodyPr/>
          <a:lstStyle/>
          <a:p>
            <a:pPr marL="0" indent="0" algn="ctr">
              <a:buNone/>
            </a:pPr>
            <a:r>
              <a:rPr lang="pl-PL" dirty="0" err="1" smtClean="0"/>
              <a:t>Thank</a:t>
            </a:r>
            <a:r>
              <a:rPr lang="pl-PL" dirty="0" smtClean="0"/>
              <a:t> </a:t>
            </a:r>
            <a:r>
              <a:rPr lang="pl-PL" dirty="0" err="1" smtClean="0"/>
              <a:t>you</a:t>
            </a:r>
            <a:r>
              <a:rPr lang="pl-PL" dirty="0" smtClean="0"/>
              <a:t> for </a:t>
            </a:r>
            <a:r>
              <a:rPr lang="pl-PL" dirty="0" err="1" smtClean="0"/>
              <a:t>attention</a:t>
            </a:r>
            <a:r>
              <a:rPr lang="pl-PL" dirty="0" smtClean="0"/>
              <a:t>!</a:t>
            </a:r>
            <a:endParaRPr lang="pl-PL" dirty="0"/>
          </a:p>
        </p:txBody>
      </p:sp>
    </p:spTree>
    <p:extLst>
      <p:ext uri="{BB962C8B-B14F-4D97-AF65-F5344CB8AC3E}">
        <p14:creationId xmlns:p14="http://schemas.microsoft.com/office/powerpoint/2010/main" val="22533275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Energy </a:t>
            </a:r>
            <a:r>
              <a:rPr lang="pl-PL" dirty="0" err="1" smtClean="0"/>
              <a:t>deposition</a:t>
            </a:r>
            <a:endParaRPr lang="pl-PL" dirty="0"/>
          </a:p>
        </p:txBody>
      </p:sp>
      <p:pic>
        <p:nvPicPr>
          <p:cNvPr id="3076" name="Picture 4" descr="https://upload.wikimedia.org/wikipedia/commons/thumb/3/37/Electronic_nuclear_stopping_Al_in_Al.png/800px-Electronic_nuclear_stopping_Al_in_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320" y="1526915"/>
            <a:ext cx="7758134" cy="54500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Łącznik prosty 6"/>
          <p:cNvCxnSpPr/>
          <p:nvPr/>
        </p:nvCxnSpPr>
        <p:spPr>
          <a:xfrm flipV="1">
            <a:off x="3497574" y="2329793"/>
            <a:ext cx="0" cy="345633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Łącznik prosty 11"/>
          <p:cNvCxnSpPr/>
          <p:nvPr/>
        </p:nvCxnSpPr>
        <p:spPr>
          <a:xfrm flipV="1">
            <a:off x="6189980" y="2329793"/>
            <a:ext cx="0" cy="345632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Prostokąt 10"/>
          <p:cNvSpPr/>
          <p:nvPr/>
        </p:nvSpPr>
        <p:spPr>
          <a:xfrm>
            <a:off x="3254559" y="1733241"/>
            <a:ext cx="486030" cy="553998"/>
          </a:xfrm>
          <a:prstGeom prst="rect">
            <a:avLst/>
          </a:prstGeom>
        </p:spPr>
        <p:txBody>
          <a:bodyPr wrap="none">
            <a:spAutoFit/>
          </a:bodyPr>
          <a:lstStyle/>
          <a:p>
            <a:r>
              <a:rPr lang="pl-PL" sz="3000" dirty="0"/>
              <a:t>a</a:t>
            </a:r>
            <a:r>
              <a:rPr lang="pl-PL" sz="3000" dirty="0" smtClean="0"/>
              <a:t>)</a:t>
            </a:r>
            <a:endParaRPr lang="pl-PL" sz="3000" dirty="0"/>
          </a:p>
        </p:txBody>
      </p:sp>
      <p:sp>
        <p:nvSpPr>
          <p:cNvPr id="13" name="Prostokąt 12"/>
          <p:cNvSpPr/>
          <p:nvPr/>
        </p:nvSpPr>
        <p:spPr>
          <a:xfrm>
            <a:off x="5844168" y="1732131"/>
            <a:ext cx="503664" cy="553998"/>
          </a:xfrm>
          <a:prstGeom prst="rect">
            <a:avLst/>
          </a:prstGeom>
        </p:spPr>
        <p:txBody>
          <a:bodyPr wrap="none">
            <a:spAutoFit/>
          </a:bodyPr>
          <a:lstStyle/>
          <a:p>
            <a:r>
              <a:rPr lang="pl-PL" sz="3000" dirty="0" smtClean="0"/>
              <a:t>b)</a:t>
            </a:r>
            <a:endParaRPr lang="pl-PL" sz="3000" dirty="0"/>
          </a:p>
        </p:txBody>
      </p:sp>
      <p:sp>
        <p:nvSpPr>
          <p:cNvPr id="3" name="Prostokąt 2"/>
          <p:cNvSpPr/>
          <p:nvPr/>
        </p:nvSpPr>
        <p:spPr>
          <a:xfrm>
            <a:off x="838200" y="6488668"/>
            <a:ext cx="3792320" cy="369332"/>
          </a:xfrm>
          <a:prstGeom prst="rect">
            <a:avLst/>
          </a:prstGeom>
        </p:spPr>
        <p:txBody>
          <a:bodyPr wrap="none">
            <a:spAutoFit/>
          </a:bodyPr>
          <a:lstStyle/>
          <a:p>
            <a:r>
              <a:rPr lang="pl-PL" dirty="0" smtClean="0"/>
              <a:t>*https</a:t>
            </a:r>
            <a:r>
              <a:rPr lang="pl-PL" dirty="0"/>
              <a:t>://www-nds.iaea.org/stopping/</a:t>
            </a:r>
          </a:p>
        </p:txBody>
      </p:sp>
    </p:spTree>
    <p:extLst>
      <p:ext uri="{BB962C8B-B14F-4D97-AF65-F5344CB8AC3E}">
        <p14:creationId xmlns:p14="http://schemas.microsoft.com/office/powerpoint/2010/main" val="7486167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5829299" y="812801"/>
            <a:ext cx="6362701" cy="6008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p:cNvSpPr>
            <a:spLocks noGrp="1"/>
          </p:cNvSpPr>
          <p:nvPr>
            <p:ph type="title"/>
          </p:nvPr>
        </p:nvSpPr>
        <p:spPr>
          <a:xfrm>
            <a:off x="723900" y="98425"/>
            <a:ext cx="10515600" cy="1325563"/>
          </a:xfrm>
        </p:spPr>
        <p:txBody>
          <a:bodyPr/>
          <a:lstStyle/>
          <a:p>
            <a:r>
              <a:rPr lang="pl-PL" dirty="0" smtClean="0"/>
              <a:t>Energy </a:t>
            </a:r>
            <a:r>
              <a:rPr lang="pl-PL" dirty="0" err="1" smtClean="0"/>
              <a:t>deposition</a:t>
            </a:r>
            <a:endParaRPr lang="pl-PL" dirty="0"/>
          </a:p>
        </p:txBody>
      </p:sp>
      <p:pic>
        <p:nvPicPr>
          <p:cNvPr id="4" name="Symbol zastępczy zawartości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585" y="1423987"/>
            <a:ext cx="3093216" cy="2563896"/>
          </a:xfrm>
          <a:prstGeom prst="rect">
            <a:avLst/>
          </a:prstGeom>
        </p:spPr>
      </p:pic>
      <p:pic>
        <p:nvPicPr>
          <p:cNvPr id="5" name="Obraz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423987"/>
            <a:ext cx="3076575" cy="2550102"/>
          </a:xfrm>
          <a:prstGeom prst="rect">
            <a:avLst/>
          </a:prstGeom>
        </p:spPr>
      </p:pic>
      <p:pic>
        <p:nvPicPr>
          <p:cNvPr id="8" name="Obraz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3907" y="1428081"/>
            <a:ext cx="3071635" cy="2546008"/>
          </a:xfrm>
          <a:prstGeom prst="rect">
            <a:avLst/>
          </a:prstGeom>
        </p:spPr>
      </p:pic>
      <p:sp>
        <p:nvSpPr>
          <p:cNvPr id="9" name="Prostokąt 8"/>
          <p:cNvSpPr/>
          <p:nvPr/>
        </p:nvSpPr>
        <p:spPr>
          <a:xfrm>
            <a:off x="-65865" y="1049037"/>
            <a:ext cx="6118021" cy="646331"/>
          </a:xfrm>
          <a:prstGeom prst="rect">
            <a:avLst/>
          </a:prstGeom>
        </p:spPr>
        <p:txBody>
          <a:bodyPr wrap="none">
            <a:spAutoFit/>
          </a:bodyPr>
          <a:lstStyle/>
          <a:p>
            <a:r>
              <a:rPr lang="pl-PL" dirty="0" smtClean="0"/>
              <a:t>a) TRIM </a:t>
            </a:r>
            <a:r>
              <a:rPr lang="pl-PL" dirty="0" err="1" smtClean="0"/>
              <a:t>calculations</a:t>
            </a:r>
            <a:r>
              <a:rPr lang="pl-PL" dirty="0" smtClean="0"/>
              <a:t> for </a:t>
            </a:r>
            <a:r>
              <a:rPr lang="pl-PL" dirty="0" err="1" smtClean="0"/>
              <a:t>silcion</a:t>
            </a:r>
            <a:r>
              <a:rPr lang="pl-PL" dirty="0" smtClean="0"/>
              <a:t> </a:t>
            </a:r>
            <a:r>
              <a:rPr lang="pl-PL" dirty="0" err="1" smtClean="0"/>
              <a:t>implanted</a:t>
            </a:r>
            <a:r>
              <a:rPr lang="pl-PL" dirty="0" smtClean="0"/>
              <a:t> with 25 </a:t>
            </a:r>
            <a:r>
              <a:rPr lang="pl-PL" dirty="0" err="1" smtClean="0"/>
              <a:t>keV</a:t>
            </a:r>
            <a:r>
              <a:rPr lang="pl-PL" dirty="0" smtClean="0"/>
              <a:t> </a:t>
            </a:r>
            <a:r>
              <a:rPr lang="pl-PL" dirty="0" err="1" smtClean="0"/>
              <a:t>Nitrogen</a:t>
            </a:r>
            <a:r>
              <a:rPr lang="pl-PL" dirty="0" smtClean="0"/>
              <a:t> </a:t>
            </a:r>
          </a:p>
          <a:p>
            <a:endParaRPr lang="pl-PL" dirty="0"/>
          </a:p>
        </p:txBody>
      </p:sp>
      <p:sp>
        <p:nvSpPr>
          <p:cNvPr id="10" name="Prostokąt 9"/>
          <p:cNvSpPr/>
          <p:nvPr/>
        </p:nvSpPr>
        <p:spPr>
          <a:xfrm>
            <a:off x="-65865" y="4094904"/>
            <a:ext cx="6118021" cy="646331"/>
          </a:xfrm>
          <a:prstGeom prst="rect">
            <a:avLst/>
          </a:prstGeom>
        </p:spPr>
        <p:txBody>
          <a:bodyPr wrap="none">
            <a:spAutoFit/>
          </a:bodyPr>
          <a:lstStyle/>
          <a:p>
            <a:r>
              <a:rPr lang="pl-PL" dirty="0"/>
              <a:t>b</a:t>
            </a:r>
            <a:r>
              <a:rPr lang="pl-PL" dirty="0" smtClean="0"/>
              <a:t>) TRIM </a:t>
            </a:r>
            <a:r>
              <a:rPr lang="pl-PL" dirty="0" err="1" smtClean="0"/>
              <a:t>calculations</a:t>
            </a:r>
            <a:r>
              <a:rPr lang="pl-PL" dirty="0" smtClean="0"/>
              <a:t> for </a:t>
            </a:r>
            <a:r>
              <a:rPr lang="pl-PL" dirty="0" err="1" smtClean="0"/>
              <a:t>silcion</a:t>
            </a:r>
            <a:r>
              <a:rPr lang="pl-PL" dirty="0" smtClean="0"/>
              <a:t> </a:t>
            </a:r>
            <a:r>
              <a:rPr lang="pl-PL" dirty="0" err="1" smtClean="0"/>
              <a:t>implanted</a:t>
            </a:r>
            <a:r>
              <a:rPr lang="pl-PL" dirty="0" smtClean="0"/>
              <a:t> with 5 </a:t>
            </a:r>
            <a:r>
              <a:rPr lang="pl-PL" dirty="0" err="1"/>
              <a:t>M</a:t>
            </a:r>
            <a:r>
              <a:rPr lang="pl-PL" dirty="0" err="1" smtClean="0"/>
              <a:t>eV</a:t>
            </a:r>
            <a:r>
              <a:rPr lang="pl-PL" dirty="0" smtClean="0"/>
              <a:t> </a:t>
            </a:r>
            <a:r>
              <a:rPr lang="pl-PL" dirty="0" err="1" smtClean="0"/>
              <a:t>Nitrogen</a:t>
            </a:r>
            <a:r>
              <a:rPr lang="pl-PL" dirty="0" smtClean="0"/>
              <a:t> </a:t>
            </a:r>
          </a:p>
          <a:p>
            <a:endParaRPr lang="pl-PL" dirty="0"/>
          </a:p>
        </p:txBody>
      </p:sp>
      <p:pic>
        <p:nvPicPr>
          <p:cNvPr id="11" name="Obraz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6485" y="4418070"/>
            <a:ext cx="2943657" cy="2439930"/>
          </a:xfrm>
          <a:prstGeom prst="rect">
            <a:avLst/>
          </a:prstGeom>
        </p:spPr>
      </p:pic>
      <p:pic>
        <p:nvPicPr>
          <p:cNvPr id="12" name="Obraz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9218" y="4418069"/>
            <a:ext cx="2943657" cy="2439930"/>
          </a:xfrm>
          <a:prstGeom prst="rect">
            <a:avLst/>
          </a:prstGeom>
        </p:spPr>
      </p:pic>
      <p:pic>
        <p:nvPicPr>
          <p:cNvPr id="13" name="Obraz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2384" y="4418069"/>
            <a:ext cx="2965915" cy="2458379"/>
          </a:xfrm>
          <a:prstGeom prst="rect">
            <a:avLst/>
          </a:prstGeom>
        </p:spPr>
      </p:pic>
      <p:sp>
        <p:nvSpPr>
          <p:cNvPr id="15" name="Prostokąt 14"/>
          <p:cNvSpPr/>
          <p:nvPr/>
        </p:nvSpPr>
        <p:spPr>
          <a:xfrm>
            <a:off x="7797819" y="845824"/>
            <a:ext cx="2989921" cy="553998"/>
          </a:xfrm>
          <a:prstGeom prst="rect">
            <a:avLst/>
          </a:prstGeom>
        </p:spPr>
        <p:txBody>
          <a:bodyPr wrap="none">
            <a:spAutoFit/>
          </a:bodyPr>
          <a:lstStyle/>
          <a:p>
            <a:r>
              <a:rPr lang="pl-PL" sz="3000" dirty="0" err="1" smtClean="0"/>
              <a:t>Nuclear</a:t>
            </a:r>
            <a:r>
              <a:rPr lang="pl-PL" sz="3000" dirty="0" smtClean="0"/>
              <a:t> </a:t>
            </a:r>
            <a:r>
              <a:rPr lang="pl-PL" sz="3000" dirty="0" err="1" smtClean="0"/>
              <a:t>collisions</a:t>
            </a:r>
            <a:r>
              <a:rPr lang="pl-PL" sz="3000" dirty="0" smtClean="0"/>
              <a:t> </a:t>
            </a:r>
            <a:endParaRPr lang="pl-PL" sz="3000" dirty="0"/>
          </a:p>
        </p:txBody>
      </p:sp>
    </p:spTree>
    <p:extLst>
      <p:ext uri="{BB962C8B-B14F-4D97-AF65-F5344CB8AC3E}">
        <p14:creationId xmlns:p14="http://schemas.microsoft.com/office/powerpoint/2010/main" val="39459443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41350" y="-323967"/>
            <a:ext cx="11068050" cy="1325563"/>
          </a:xfrm>
        </p:spPr>
        <p:txBody>
          <a:bodyPr>
            <a:normAutofit/>
          </a:bodyPr>
          <a:lstStyle/>
          <a:p>
            <a:r>
              <a:rPr lang="pl-PL" sz="3000" dirty="0" err="1" smtClean="0"/>
              <a:t>Schematic</a:t>
            </a:r>
            <a:r>
              <a:rPr lang="pl-PL" sz="3000" dirty="0" smtClean="0"/>
              <a:t> </a:t>
            </a:r>
            <a:r>
              <a:rPr lang="pl-PL" sz="3000" dirty="0" err="1" smtClean="0"/>
              <a:t>representation</a:t>
            </a:r>
            <a:r>
              <a:rPr lang="pl-PL" sz="3000" dirty="0" smtClean="0"/>
              <a:t> of the </a:t>
            </a:r>
            <a:r>
              <a:rPr lang="pl-PL" sz="3000" dirty="0" err="1" smtClean="0"/>
              <a:t>disorder</a:t>
            </a:r>
            <a:r>
              <a:rPr lang="pl-PL" sz="3000" dirty="0" smtClean="0"/>
              <a:t> </a:t>
            </a:r>
            <a:r>
              <a:rPr lang="pl-PL" sz="3000" dirty="0" err="1" smtClean="0"/>
              <a:t>produced</a:t>
            </a:r>
            <a:r>
              <a:rPr lang="pl-PL" sz="3000" dirty="0" smtClean="0"/>
              <a:t> by </a:t>
            </a:r>
            <a:r>
              <a:rPr lang="pl-PL" sz="3000" dirty="0" err="1" smtClean="0"/>
              <a:t>ion</a:t>
            </a:r>
            <a:r>
              <a:rPr lang="pl-PL" sz="3000" dirty="0" smtClean="0"/>
              <a:t> </a:t>
            </a:r>
            <a:r>
              <a:rPr lang="pl-PL" sz="3000" dirty="0" err="1" smtClean="0"/>
              <a:t>implanation</a:t>
            </a:r>
            <a:endParaRPr lang="pl-PL" sz="3000" dirty="0"/>
          </a:p>
        </p:txBody>
      </p:sp>
      <p:pic>
        <p:nvPicPr>
          <p:cNvPr id="14" name="Obraz 13"/>
          <p:cNvPicPr>
            <a:picLocks noChangeAspect="1"/>
          </p:cNvPicPr>
          <p:nvPr/>
        </p:nvPicPr>
        <p:blipFill>
          <a:blip r:embed="rId3"/>
          <a:stretch>
            <a:fillRect/>
          </a:stretch>
        </p:blipFill>
        <p:spPr>
          <a:xfrm>
            <a:off x="936624" y="1960356"/>
            <a:ext cx="5781676" cy="4971274"/>
          </a:xfrm>
          <a:prstGeom prst="rect">
            <a:avLst/>
          </a:prstGeom>
        </p:spPr>
      </p:pic>
      <p:sp>
        <p:nvSpPr>
          <p:cNvPr id="16" name="Prostokąt 15"/>
          <p:cNvSpPr/>
          <p:nvPr/>
        </p:nvSpPr>
        <p:spPr>
          <a:xfrm>
            <a:off x="2855912" y="1747648"/>
            <a:ext cx="2516188" cy="2917063"/>
          </a:xfrm>
          <a:prstGeom prst="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rostokąt 16"/>
          <p:cNvSpPr/>
          <p:nvPr/>
        </p:nvSpPr>
        <p:spPr>
          <a:xfrm>
            <a:off x="5372100" y="1747648"/>
            <a:ext cx="1054100" cy="2917063"/>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rostokąt 17"/>
          <p:cNvSpPr/>
          <p:nvPr/>
        </p:nvSpPr>
        <p:spPr>
          <a:xfrm>
            <a:off x="6426200" y="1747649"/>
            <a:ext cx="1054100" cy="2917062"/>
          </a:xfrm>
          <a:prstGeom prst="rect">
            <a:avLst/>
          </a:prstGeom>
          <a:solidFill>
            <a:srgbClr val="FFFF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9" name="Obraz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2926" y="2346652"/>
            <a:ext cx="4828255" cy="4002030"/>
          </a:xfrm>
          <a:prstGeom prst="rect">
            <a:avLst/>
          </a:prstGeom>
        </p:spPr>
      </p:pic>
      <p:sp>
        <p:nvSpPr>
          <p:cNvPr id="20" name="Prostokąt 19"/>
          <p:cNvSpPr/>
          <p:nvPr/>
        </p:nvSpPr>
        <p:spPr>
          <a:xfrm>
            <a:off x="9786136" y="3211423"/>
            <a:ext cx="1841500" cy="2917062"/>
          </a:xfrm>
          <a:prstGeom prst="rect">
            <a:avLst/>
          </a:prstGeom>
          <a:solidFill>
            <a:srgbClr val="FFFF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Prostokąt 20"/>
          <p:cNvSpPr/>
          <p:nvPr/>
        </p:nvSpPr>
        <p:spPr>
          <a:xfrm>
            <a:off x="9152724" y="3211422"/>
            <a:ext cx="633412" cy="2917063"/>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Prostokąt 21"/>
          <p:cNvSpPr/>
          <p:nvPr/>
        </p:nvSpPr>
        <p:spPr>
          <a:xfrm>
            <a:off x="8041583" y="3211422"/>
            <a:ext cx="1111141" cy="2917063"/>
          </a:xfrm>
          <a:prstGeom prst="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Tytuł 1"/>
          <p:cNvSpPr txBox="1">
            <a:spLocks/>
          </p:cNvSpPr>
          <p:nvPr/>
        </p:nvSpPr>
        <p:spPr>
          <a:xfrm>
            <a:off x="3103563" y="853302"/>
            <a:ext cx="110680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000" dirty="0" err="1" smtClean="0">
                <a:solidFill>
                  <a:srgbClr val="00B0F0"/>
                </a:solidFill>
              </a:rPr>
              <a:t>Track</a:t>
            </a:r>
            <a:r>
              <a:rPr lang="pl-PL" sz="3000" dirty="0" smtClean="0">
                <a:solidFill>
                  <a:srgbClr val="00B0F0"/>
                </a:solidFill>
              </a:rPr>
              <a:t> region</a:t>
            </a:r>
            <a:endParaRPr lang="pl-PL" sz="3000" dirty="0">
              <a:solidFill>
                <a:srgbClr val="00B0F0"/>
              </a:solidFill>
            </a:endParaRPr>
          </a:p>
        </p:txBody>
      </p:sp>
      <p:sp>
        <p:nvSpPr>
          <p:cNvPr id="25" name="Tytuł 1"/>
          <p:cNvSpPr txBox="1">
            <a:spLocks/>
          </p:cNvSpPr>
          <p:nvPr/>
        </p:nvSpPr>
        <p:spPr>
          <a:xfrm>
            <a:off x="5150563" y="653533"/>
            <a:ext cx="149717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3000" dirty="0" err="1" smtClean="0">
                <a:solidFill>
                  <a:srgbClr val="FF0000"/>
                </a:solidFill>
              </a:rPr>
              <a:t>Cascade</a:t>
            </a:r>
            <a:r>
              <a:rPr lang="pl-PL" sz="3000" dirty="0" smtClean="0">
                <a:solidFill>
                  <a:srgbClr val="FF0000"/>
                </a:solidFill>
              </a:rPr>
              <a:t>     region</a:t>
            </a:r>
            <a:endParaRPr lang="pl-PL" sz="3000" dirty="0">
              <a:solidFill>
                <a:srgbClr val="FF0000"/>
              </a:solidFill>
            </a:endParaRPr>
          </a:p>
        </p:txBody>
      </p:sp>
      <p:sp>
        <p:nvSpPr>
          <p:cNvPr id="26" name="Tytuł 1"/>
          <p:cNvSpPr txBox="1">
            <a:spLocks/>
          </p:cNvSpPr>
          <p:nvPr/>
        </p:nvSpPr>
        <p:spPr>
          <a:xfrm>
            <a:off x="6418208" y="657235"/>
            <a:ext cx="28162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3000" dirty="0" smtClean="0">
                <a:solidFill>
                  <a:srgbClr val="FFC000"/>
                </a:solidFill>
              </a:rPr>
              <a:t>Not </a:t>
            </a:r>
            <a:r>
              <a:rPr lang="pl-PL" sz="3000" dirty="0" err="1" smtClean="0">
                <a:solidFill>
                  <a:srgbClr val="FFC000"/>
                </a:solidFill>
              </a:rPr>
              <a:t>implanted</a:t>
            </a:r>
            <a:r>
              <a:rPr lang="pl-PL" sz="3000" dirty="0" smtClean="0">
                <a:solidFill>
                  <a:srgbClr val="FFC000"/>
                </a:solidFill>
              </a:rPr>
              <a:t> region</a:t>
            </a:r>
            <a:endParaRPr lang="pl-PL" sz="3000" dirty="0">
              <a:solidFill>
                <a:srgbClr val="FFC000"/>
              </a:solidFill>
            </a:endParaRPr>
          </a:p>
        </p:txBody>
      </p:sp>
    </p:spTree>
    <p:extLst>
      <p:ext uri="{BB962C8B-B14F-4D97-AF65-F5344CB8AC3E}">
        <p14:creationId xmlns:p14="http://schemas.microsoft.com/office/powerpoint/2010/main" val="5492282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Ion</a:t>
            </a:r>
            <a:r>
              <a:rPr lang="pl-PL" dirty="0" smtClean="0"/>
              <a:t> </a:t>
            </a:r>
            <a:r>
              <a:rPr lang="pl-PL" dirty="0" err="1" smtClean="0"/>
              <a:t>ranges</a:t>
            </a:r>
            <a:r>
              <a:rPr lang="pl-PL" dirty="0" smtClean="0"/>
              <a:t> and </a:t>
            </a:r>
            <a:r>
              <a:rPr lang="pl-PL" dirty="0" err="1" smtClean="0"/>
              <a:t>vacacncies</a:t>
            </a:r>
            <a:r>
              <a:rPr lang="pl-PL" dirty="0" smtClean="0"/>
              <a:t> </a:t>
            </a:r>
            <a:r>
              <a:rPr lang="pl-PL" dirty="0" err="1" smtClean="0"/>
              <a:t>distribution</a:t>
            </a:r>
            <a:endParaRPr lang="pl-PL" dirty="0"/>
          </a:p>
        </p:txBody>
      </p:sp>
      <p:pic>
        <p:nvPicPr>
          <p:cNvPr id="4" name="Symbol zastępczy zawartości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8077" y="1912275"/>
            <a:ext cx="4573379" cy="3842133"/>
          </a:xfrm>
          <a:prstGeom prst="rect">
            <a:avLst/>
          </a:prstGeom>
        </p:spPr>
      </p:pic>
      <p:pic>
        <p:nvPicPr>
          <p:cNvPr id="5" name="Obraz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0843" y="1886082"/>
            <a:ext cx="4698547" cy="3894518"/>
          </a:xfrm>
          <a:prstGeom prst="rect">
            <a:avLst/>
          </a:prstGeom>
        </p:spPr>
      </p:pic>
    </p:spTree>
    <p:extLst>
      <p:ext uri="{BB962C8B-B14F-4D97-AF65-F5344CB8AC3E}">
        <p14:creationId xmlns:p14="http://schemas.microsoft.com/office/powerpoint/2010/main" val="748872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2314</TotalTime>
  <Words>1688</Words>
  <Application>Microsoft Office PowerPoint</Application>
  <PresentationFormat>Panoramiczny</PresentationFormat>
  <Paragraphs>297</Paragraphs>
  <Slides>51</Slides>
  <Notes>51</Notes>
  <HiddenSlides>0</HiddenSlides>
  <MMClips>0</MMClips>
  <ScaleCrop>false</ScaleCrop>
  <HeadingPairs>
    <vt:vector size="8" baseType="variant">
      <vt:variant>
        <vt:lpstr>Używane czcionki</vt:lpstr>
      </vt:variant>
      <vt:variant>
        <vt:i4>10</vt:i4>
      </vt:variant>
      <vt:variant>
        <vt:lpstr>Motyw</vt:lpstr>
      </vt:variant>
      <vt:variant>
        <vt:i4>1</vt:i4>
      </vt:variant>
      <vt:variant>
        <vt:lpstr>Osadzone serwery OLE</vt:lpstr>
      </vt:variant>
      <vt:variant>
        <vt:i4>5</vt:i4>
      </vt:variant>
      <vt:variant>
        <vt:lpstr>Tytuły slajdów</vt:lpstr>
      </vt:variant>
      <vt:variant>
        <vt:i4>51</vt:i4>
      </vt:variant>
    </vt:vector>
  </HeadingPairs>
  <TitlesOfParts>
    <vt:vector size="67" baseType="lpstr">
      <vt:lpstr>Arial</vt:lpstr>
      <vt:lpstr>Calibri</vt:lpstr>
      <vt:lpstr>Calibri Light</vt:lpstr>
      <vt:lpstr>Cambria</vt:lpstr>
      <vt:lpstr>Century Gothic</vt:lpstr>
      <vt:lpstr>Symbol</vt:lpstr>
      <vt:lpstr>Tahoma</vt:lpstr>
      <vt:lpstr>Times New Roman</vt:lpstr>
      <vt:lpstr>Wingdings</vt:lpstr>
      <vt:lpstr>Wingdings 3</vt:lpstr>
      <vt:lpstr>Motyw pakietu Office</vt:lpstr>
      <vt:lpstr>SPW 12.0 Graph</vt:lpstr>
      <vt:lpstr>Equation</vt:lpstr>
      <vt:lpstr>SigmaPlotGraphicObject.13</vt:lpstr>
      <vt:lpstr>SPW 10.0 Graph</vt:lpstr>
      <vt:lpstr>SPW 7.0 Graph</vt:lpstr>
      <vt:lpstr>Positron studies of defects in ion-implanted materials</vt:lpstr>
      <vt:lpstr>Outline</vt:lpstr>
      <vt:lpstr>Ion implantation</vt:lpstr>
      <vt:lpstr>Prezentacja programu PowerPoint</vt:lpstr>
      <vt:lpstr>Monte Carlo simulations using SRIM/TRIM*</vt:lpstr>
      <vt:lpstr>Energy deposition</vt:lpstr>
      <vt:lpstr>Energy deposition</vt:lpstr>
      <vt:lpstr>Schematic representation of the disorder produced by ion implanation</vt:lpstr>
      <vt:lpstr>Ion ranges and vacacncies distribution</vt:lpstr>
      <vt:lpstr>Long Range Effect</vt:lpstr>
      <vt:lpstr>Positron annihilation spectroscopy</vt:lpstr>
      <vt:lpstr>Positron annihilation spectroscopy</vt:lpstr>
      <vt:lpstr>Positron Annihilation Spectroscopy</vt:lpstr>
      <vt:lpstr>Positron 22Na source</vt:lpstr>
      <vt:lpstr>Prezentacja programu PowerPoint</vt:lpstr>
      <vt:lpstr>Positron annihilation spectroscopy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Positron Annihilation Spectroscopy</vt:lpstr>
      <vt:lpstr>Positron Annihilation Spectroscopy</vt:lpstr>
      <vt:lpstr>Positron Annihilation Spectroscopy</vt:lpstr>
      <vt:lpstr>ABINIT calculations</vt:lpstr>
      <vt:lpstr>Results</vt:lpstr>
      <vt:lpstr>IRRADIATION</vt:lpstr>
      <vt:lpstr>Results: Pd</vt:lpstr>
      <vt:lpstr>Results: Pd</vt:lpstr>
      <vt:lpstr>Results: Pd</vt:lpstr>
      <vt:lpstr>Etching experiment</vt:lpstr>
      <vt:lpstr>Results: Fe</vt:lpstr>
      <vt:lpstr>Results: Fe</vt:lpstr>
      <vt:lpstr>Results: Fe</vt:lpstr>
      <vt:lpstr>Results: Cu</vt:lpstr>
      <vt:lpstr>Results: Cu</vt:lpstr>
      <vt:lpstr>Results: Cu</vt:lpstr>
      <vt:lpstr>Results: Cu</vt:lpstr>
      <vt:lpstr>Results: Ag</vt:lpstr>
      <vt:lpstr>Results: Ag</vt:lpstr>
      <vt:lpstr>Results: Ag</vt:lpstr>
      <vt:lpstr>Results: Ti</vt:lpstr>
      <vt:lpstr>Results: Ti</vt:lpstr>
      <vt:lpstr>Results: Ti</vt:lpstr>
      <vt:lpstr>Results: Bi</vt:lpstr>
      <vt:lpstr>Results: Bi</vt:lpstr>
      <vt:lpstr>Results</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Positron studies of defects in ion-implanted materials</dc:title>
  <dc:creator>Krzysztof Siemek</dc:creator>
  <cp:lastModifiedBy>Krzysztof Siemek</cp:lastModifiedBy>
  <cp:revision>161</cp:revision>
  <dcterms:created xsi:type="dcterms:W3CDTF">2019-04-01T06:59:22Z</dcterms:created>
  <dcterms:modified xsi:type="dcterms:W3CDTF">2019-05-24T05:57:14Z</dcterms:modified>
</cp:coreProperties>
</file>