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  <p:sldMasterId id="2147483672" r:id="rId2"/>
  </p:sldMasterIdLst>
  <p:notesMasterIdLst>
    <p:notesMasterId r:id="rId38"/>
  </p:notesMasterIdLst>
  <p:handoutMasterIdLst>
    <p:handoutMasterId r:id="rId39"/>
  </p:handoutMasterIdLst>
  <p:sldIdLst>
    <p:sldId id="285" r:id="rId3"/>
    <p:sldId id="286" r:id="rId4"/>
    <p:sldId id="313" r:id="rId5"/>
    <p:sldId id="315" r:id="rId6"/>
    <p:sldId id="295" r:id="rId7"/>
    <p:sldId id="311" r:id="rId8"/>
    <p:sldId id="268" r:id="rId9"/>
    <p:sldId id="299" r:id="rId10"/>
    <p:sldId id="300" r:id="rId11"/>
    <p:sldId id="302" r:id="rId12"/>
    <p:sldId id="301" r:id="rId13"/>
    <p:sldId id="271" r:id="rId14"/>
    <p:sldId id="296" r:id="rId15"/>
    <p:sldId id="317" r:id="rId16"/>
    <p:sldId id="307" r:id="rId17"/>
    <p:sldId id="318" r:id="rId18"/>
    <p:sldId id="319" r:id="rId19"/>
    <p:sldId id="298" r:id="rId20"/>
    <p:sldId id="287" r:id="rId21"/>
    <p:sldId id="292" r:id="rId22"/>
    <p:sldId id="293" r:id="rId23"/>
    <p:sldId id="279" r:id="rId24"/>
    <p:sldId id="280" r:id="rId25"/>
    <p:sldId id="281" r:id="rId26"/>
    <p:sldId id="282" r:id="rId27"/>
    <p:sldId id="283" r:id="rId28"/>
    <p:sldId id="297" r:id="rId29"/>
    <p:sldId id="294" r:id="rId30"/>
    <p:sldId id="270" r:id="rId31"/>
    <p:sldId id="284" r:id="rId32"/>
    <p:sldId id="267" r:id="rId33"/>
    <p:sldId id="303" r:id="rId34"/>
    <p:sldId id="289" r:id="rId35"/>
    <p:sldId id="290" r:id="rId36"/>
    <p:sldId id="291" r:id="rId3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432" autoAdjust="0"/>
    <p:restoredTop sz="80480" autoAdjust="0"/>
  </p:normalViewPr>
  <p:slideViewPr>
    <p:cSldViewPr snapToGrid="0">
      <p:cViewPr varScale="1">
        <p:scale>
          <a:sx n="88" d="100"/>
          <a:sy n="88" d="100"/>
        </p:scale>
        <p:origin x="-1688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7" Type="http://schemas.openxmlformats.org/officeDocument/2006/relationships/slide" Target="slides/slide35.xml"/><Relationship Id="rId38" Type="http://schemas.openxmlformats.org/officeDocument/2006/relationships/notesMaster" Target="notesMasters/notesMaster1.xml"/><Relationship Id="rId39" Type="http://schemas.openxmlformats.org/officeDocument/2006/relationships/handoutMaster" Target="handoutMasters/handoutMaster1.xml"/><Relationship Id="rId40" Type="http://schemas.openxmlformats.org/officeDocument/2006/relationships/printerSettings" Target="printerSettings/printerSettings1.bin"/><Relationship Id="rId41" Type="http://schemas.openxmlformats.org/officeDocument/2006/relationships/presProps" Target="presProps.xml"/><Relationship Id="rId42" Type="http://schemas.openxmlformats.org/officeDocument/2006/relationships/viewProps" Target="viewProps.xml"/><Relationship Id="rId43" Type="http://schemas.openxmlformats.org/officeDocument/2006/relationships/theme" Target="theme/theme1.xml"/><Relationship Id="rId4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3CC4FB-A572-F34B-A5CB-560A69EB994F}" type="datetimeFigureOut">
              <a:rPr lang="ru-RU" smtClean="0"/>
              <a:t>03.06.19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90E26F-9CA5-7144-9D0A-5E4B77BB3C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960321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72BAFD-DB8A-44F0-A705-6F2F7AADA553}" type="datetimeFigureOut">
              <a:rPr lang="ru-RU" smtClean="0"/>
              <a:t>03.06.19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889135-B790-4A91-AD81-BC54A281D0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93935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Relationship Id="rId3" Type="http://schemas.openxmlformats.org/officeDocument/2006/relationships/hyperlink" Target="https://www.gsi.de/en/researchaccelerators/fair/research.htm" TargetMode="Externa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889135-B790-4A91-AD81-BC54A281D072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33617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On</a:t>
            </a:r>
            <a:r>
              <a:rPr lang="en-US" baseline="0" dirty="0" smtClean="0"/>
              <a:t> </a:t>
            </a:r>
            <a:r>
              <a:rPr lang="en-US" baseline="0" dirty="0" smtClean="0"/>
              <a:t>the picture you can see the </a:t>
            </a:r>
            <a:r>
              <a:rPr lang="en-US" dirty="0" smtClean="0"/>
              <a:t>absorber structure in horizontal (beam test) position for </a:t>
            </a:r>
            <a:r>
              <a:rPr lang="en-US" dirty="0" err="1" smtClean="0"/>
              <a:t>Muon</a:t>
            </a:r>
            <a:r>
              <a:rPr lang="en-US" dirty="0" smtClean="0"/>
              <a:t> System prototype assembled in </a:t>
            </a:r>
            <a:r>
              <a:rPr lang="en-US" dirty="0" err="1" smtClean="0"/>
              <a:t>Dubna</a:t>
            </a:r>
            <a:r>
              <a:rPr lang="en-US" dirty="0" smtClean="0"/>
              <a:t>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noProof="0" dirty="0" smtClean="0"/>
              <a:t>The Range System Prototype comprises all PANDA structures (Barrel, End Cap, </a:t>
            </a:r>
            <a:r>
              <a:rPr lang="en-US" baseline="0" noProof="0" dirty="0" err="1" smtClean="0"/>
              <a:t>Muon</a:t>
            </a:r>
            <a:r>
              <a:rPr lang="en-US" baseline="0" noProof="0" dirty="0" smtClean="0"/>
              <a:t> Filet and Forward Range System) and weights about 10 ton</a:t>
            </a:r>
            <a:r>
              <a:rPr lang="en-US" baseline="0" noProof="0" dirty="0" smtClean="0"/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 smtClean="0">
                <a:cs typeface="Times New Roman"/>
              </a:rPr>
              <a:t>We</a:t>
            </a:r>
            <a:r>
              <a:rPr lang="en-US" b="0" baseline="0" dirty="0" smtClean="0">
                <a:cs typeface="Times New Roman"/>
              </a:rPr>
              <a:t> have built a 10-ton prototype, its dimensions are 2.2x1.5x1.7m</a:t>
            </a:r>
            <a:endParaRPr lang="en-US" baseline="0" noProof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noProof="0" dirty="0" smtClean="0"/>
              <a:t>Then we put MDT detecting layers and strips between absorber plates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noProof="0" dirty="0" smtClean="0"/>
              <a:t>it total approximately 4000 readout channels (2000 – for wires and 2000– for strips) we have in prototype.</a:t>
            </a:r>
            <a:endParaRPr lang="ru-RU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889135-B790-4A91-AD81-BC54A281D072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54284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 smtClean="0">
              <a:cs typeface="Times New Roman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 smtClean="0">
                <a:cs typeface="Times New Roman"/>
              </a:rPr>
              <a:t>Obtaining </a:t>
            </a:r>
            <a:r>
              <a:rPr lang="en-US" b="0" dirty="0" smtClean="0">
                <a:cs typeface="Times New Roman"/>
              </a:rPr>
              <a:t>and analyzing data from the </a:t>
            </a:r>
            <a:r>
              <a:rPr lang="en-US" b="0" dirty="0" err="1" smtClean="0">
                <a:cs typeface="Times New Roman"/>
              </a:rPr>
              <a:t>Muon</a:t>
            </a:r>
            <a:r>
              <a:rPr lang="en-US" b="0" dirty="0" smtClean="0">
                <a:cs typeface="Times New Roman"/>
              </a:rPr>
              <a:t> Range System Prototype is a crucial task for a PANDA </a:t>
            </a:r>
            <a:r>
              <a:rPr lang="en-US" b="0" dirty="0" err="1" smtClean="0">
                <a:cs typeface="Times New Roman"/>
              </a:rPr>
              <a:t>Muon</a:t>
            </a:r>
            <a:r>
              <a:rPr lang="en-US" b="0" dirty="0" smtClean="0">
                <a:cs typeface="Times New Roman"/>
              </a:rPr>
              <a:t> System – it permits a direct beam calibration of the system’s response to the different particles and energies. </a:t>
            </a:r>
          </a:p>
          <a:p>
            <a:pPr marL="0" indent="0" algn="just">
              <a:buFont typeface="Arial"/>
              <a:buNone/>
            </a:pPr>
            <a:r>
              <a:rPr lang="en-US" dirty="0" smtClean="0">
                <a:cs typeface="Times New Roman"/>
              </a:rPr>
              <a:t>1)Direct beam calibration of the system’s response to the different particles (</a:t>
            </a:r>
            <a:r>
              <a:rPr lang="el-GR" dirty="0" smtClean="0">
                <a:cs typeface="Times New Roman"/>
              </a:rPr>
              <a:t>μ and hadrons</a:t>
            </a:r>
            <a:r>
              <a:rPr lang="en-US" dirty="0" smtClean="0">
                <a:cs typeface="Times New Roman"/>
              </a:rPr>
              <a:t>) and energies. </a:t>
            </a:r>
          </a:p>
          <a:p>
            <a:pPr marL="0" indent="0" algn="just">
              <a:buFont typeface="Arial"/>
              <a:buNone/>
            </a:pPr>
            <a:r>
              <a:rPr lang="en-US" dirty="0" smtClean="0">
                <a:cs typeface="Times New Roman"/>
              </a:rPr>
              <a:t>2)test of algorithms for </a:t>
            </a:r>
            <a:r>
              <a:rPr lang="el-GR" dirty="0" smtClean="0">
                <a:cs typeface="Times New Roman"/>
              </a:rPr>
              <a:t>μ</a:t>
            </a:r>
            <a:r>
              <a:rPr lang="en-US" dirty="0" smtClean="0">
                <a:cs typeface="Times New Roman"/>
              </a:rPr>
              <a:t>/</a:t>
            </a:r>
            <a:r>
              <a:rPr lang="el-GR" dirty="0" smtClean="0">
                <a:cs typeface="Times New Roman"/>
              </a:rPr>
              <a:t>π </a:t>
            </a:r>
            <a:r>
              <a:rPr lang="en-US" dirty="0" smtClean="0">
                <a:cs typeface="Times New Roman"/>
              </a:rPr>
              <a:t>separation</a:t>
            </a:r>
          </a:p>
          <a:p>
            <a:pPr marL="0" indent="0" algn="just">
              <a:buFont typeface="Arial"/>
              <a:buNone/>
            </a:pPr>
            <a:r>
              <a:rPr lang="en-US" dirty="0" smtClean="0">
                <a:cs typeface="Times New Roman"/>
              </a:rPr>
              <a:t>3)use information from the prototype to tune digitization algorithm</a:t>
            </a:r>
          </a:p>
          <a:p>
            <a:pPr marL="0" indent="0" algn="just">
              <a:buFont typeface="Arial"/>
              <a:buNone/>
            </a:pPr>
            <a:r>
              <a:rPr lang="en-US" dirty="0" smtClean="0">
                <a:cs typeface="Times New Roman"/>
              </a:rPr>
              <a:t>4)different technical issues</a:t>
            </a:r>
          </a:p>
          <a:p>
            <a:pPr marL="0" indent="0" algn="just">
              <a:buFont typeface="Arial"/>
              <a:buNone/>
            </a:pPr>
            <a:endParaRPr lang="en-US" dirty="0" smtClean="0">
              <a:cs typeface="Times New Roman"/>
            </a:endParaRPr>
          </a:p>
          <a:p>
            <a:pPr marL="0" marR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1200" dirty="0" smtClean="0">
                <a:cs typeface="Times New Roman"/>
              </a:rPr>
              <a:t>RS: 30 mm and 60 mm absorber plates reproduce different parts of the </a:t>
            </a:r>
            <a:r>
              <a:rPr lang="en-US" sz="1200" dirty="0" err="1" smtClean="0">
                <a:cs typeface="Times New Roman"/>
              </a:rPr>
              <a:t>Muon</a:t>
            </a:r>
            <a:r>
              <a:rPr lang="en-US" sz="1200" dirty="0" smtClean="0">
                <a:cs typeface="Times New Roman"/>
              </a:rPr>
              <a:t> System</a:t>
            </a:r>
            <a:r>
              <a:rPr lang="en-US" sz="1200" dirty="0" smtClean="0">
                <a:cs typeface="Times New Roman"/>
              </a:rPr>
              <a:t>; </a:t>
            </a:r>
          </a:p>
          <a:p>
            <a:pPr marL="0" marR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1200" dirty="0" smtClean="0">
                <a:cs typeface="Times New Roman"/>
              </a:rPr>
              <a:t>detecting </a:t>
            </a:r>
            <a:r>
              <a:rPr lang="en-US" sz="1200" dirty="0" smtClean="0">
                <a:cs typeface="Times New Roman"/>
              </a:rPr>
              <a:t>layers of MDTs and strips are positioned in between the plates; </a:t>
            </a:r>
            <a:endParaRPr lang="en-US" sz="1200" dirty="0" smtClean="0">
              <a:cs typeface="Times New Roman"/>
            </a:endParaRPr>
          </a:p>
          <a:p>
            <a:pPr marL="0" marR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1200" dirty="0" smtClean="0">
                <a:cs typeface="Times New Roman"/>
              </a:rPr>
              <a:t>two </a:t>
            </a:r>
            <a:r>
              <a:rPr lang="en-US" sz="1200" dirty="0" smtClean="0">
                <a:cs typeface="Times New Roman"/>
              </a:rPr>
              <a:t>types of “zero” bi-layers are put outside the absorber.</a:t>
            </a:r>
            <a:endParaRPr lang="ru-RU" sz="1200" dirty="0" smtClean="0">
              <a:cs typeface="Times New Roman"/>
            </a:endParaRPr>
          </a:p>
          <a:p>
            <a:pPr marL="0" indent="0" algn="just">
              <a:buFont typeface="Arial"/>
              <a:buNone/>
            </a:pPr>
            <a:endParaRPr lang="en-US" dirty="0" smtClean="0">
              <a:cs typeface="Times New Roman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42449C-D0A9-6144-BA27-E520364CC5D3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98830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noProof="0" dirty="0" smtClean="0"/>
              <a:t>In 2017 and 2018 we have</a:t>
            </a:r>
            <a:r>
              <a:rPr lang="en-US" baseline="0" noProof="0" dirty="0" smtClean="0"/>
              <a:t> performed few test beam runs at CERN.</a:t>
            </a:r>
            <a:endParaRPr lang="en-US" noProof="0" dirty="0" smtClean="0"/>
          </a:p>
          <a:p>
            <a:pPr>
              <a:buNone/>
            </a:pPr>
            <a:endParaRPr lang="en-US" noProof="0" dirty="0" smtClean="0"/>
          </a:p>
          <a:p>
            <a:pPr>
              <a:buNone/>
            </a:pPr>
            <a:r>
              <a:rPr lang="en-US" noProof="0" dirty="0" smtClean="0"/>
              <a:t>Full</a:t>
            </a:r>
            <a:r>
              <a:rPr lang="en-US" baseline="0" noProof="0" dirty="0" smtClean="0"/>
              <a:t> setup of prototype (with readout DAQ electronics and scintillation counters) at T9/PS/CERN beam line of secondary particles (e, </a:t>
            </a:r>
            <a:r>
              <a:rPr lang="el-GR" baseline="0" noProof="0" dirty="0" smtClean="0"/>
              <a:t>µ</a:t>
            </a:r>
            <a:r>
              <a:rPr lang="en-US" baseline="0" noProof="0" dirty="0" smtClean="0"/>
              <a:t>, </a:t>
            </a:r>
            <a:r>
              <a:rPr lang="el-GR" baseline="0" noProof="0" dirty="0" smtClean="0"/>
              <a:t>π</a:t>
            </a:r>
            <a:r>
              <a:rPr lang="en-US" baseline="0" noProof="0" dirty="0" smtClean="0"/>
              <a:t>, p of both signs; momentum range: 0,5 – 10 GeV/c) is shown on the slide.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Two scintillation counters have been placed in the focus positions along the T9 beam.</a:t>
            </a:r>
          </a:p>
          <a:p>
            <a:pPr>
              <a:buNone/>
            </a:pPr>
            <a:endParaRPr lang="en-US" baseline="0" noProof="0" dirty="0" smtClean="0"/>
          </a:p>
          <a:p>
            <a:pPr>
              <a:buNone/>
            </a:pPr>
            <a:endParaRPr lang="en-US" baseline="0" noProof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42449C-D0A9-6144-BA27-E520364CC5D3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63832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42449C-D0A9-6144-BA27-E520364CC5D3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36528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en-US" noProof="0" dirty="0" smtClean="0"/>
              <a:t>Now I can switch to my work</a:t>
            </a:r>
          </a:p>
          <a:p>
            <a:pPr algn="just"/>
            <a:r>
              <a:rPr lang="en-US" noProof="0" dirty="0" smtClean="0"/>
              <a:t>It is important to have the</a:t>
            </a:r>
            <a:r>
              <a:rPr lang="en-US" baseline="0" noProof="0" dirty="0" smtClean="0"/>
              <a:t> physical model of the MS in </a:t>
            </a:r>
            <a:r>
              <a:rPr lang="en-US" baseline="0" noProof="0" dirty="0" err="1" smtClean="0"/>
              <a:t>PandaRoot</a:t>
            </a:r>
            <a:r>
              <a:rPr lang="en-US" baseline="0" noProof="0" dirty="0" smtClean="0"/>
              <a:t> software for full MC simulation of Panda setup</a:t>
            </a:r>
          </a:p>
          <a:p>
            <a:pPr algn="just"/>
            <a:r>
              <a:rPr lang="en-US" baseline="0" noProof="0" dirty="0" smtClean="0"/>
              <a:t>There is no direct way to transfer geometry from CAD systems to geant4 or Root</a:t>
            </a:r>
            <a:endParaRPr lang="en-US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42449C-D0A9-6144-BA27-E520364CC5D3}" type="slidenum">
              <a:rPr lang="ru-RU" smtClean="0">
                <a:solidFill>
                  <a:prstClr val="black"/>
                </a:solidFill>
                <a:latin typeface="Calibri"/>
              </a:rPr>
              <a:pPr/>
              <a:t>16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136528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889135-B790-4A91-AD81-BC54A281D072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09601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Shape 12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110000"/>
              <a:buFont typeface="Arial"/>
              <a:buNone/>
            </a:pPr>
            <a:endParaRPr lang="en-US" sz="950" dirty="0">
              <a:solidFill>
                <a:srgbClr val="222222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" name="Shape 123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0" dirty="0" smtClean="0"/>
          </a:p>
          <a:p>
            <a:r>
              <a:rPr lang="en-US" noProof="0" dirty="0" smtClean="0"/>
              <a:t>Now </a:t>
            </a:r>
            <a:r>
              <a:rPr lang="en-US" noProof="0" dirty="0" smtClean="0"/>
              <a:t>I’d like to present</a:t>
            </a:r>
            <a:r>
              <a:rPr lang="en-US" baseline="0" noProof="0" dirty="0" smtClean="0"/>
              <a:t> a few preliminary results from the CERN test beam runs.</a:t>
            </a:r>
          </a:p>
          <a:p>
            <a:r>
              <a:rPr lang="en-US" baseline="0" noProof="0" dirty="0" smtClean="0"/>
              <a:t>First of all here and on the next few slides you can see the examples of real events for different momentum.</a:t>
            </a:r>
          </a:p>
          <a:p>
            <a:r>
              <a:rPr lang="en-US" baseline="0" noProof="0" dirty="0" smtClean="0"/>
              <a:t>Proton is shown on the left plot and mu on the right.</a:t>
            </a:r>
          </a:p>
          <a:p>
            <a:r>
              <a:rPr lang="en-US" baseline="0" noProof="0" dirty="0" smtClean="0"/>
              <a:t>It’s obvious that low energy proton (momentum 1 </a:t>
            </a:r>
            <a:r>
              <a:rPr lang="en-US" baseline="0" noProof="0" dirty="0" err="1" smtClean="0"/>
              <a:t>GeV</a:t>
            </a:r>
            <a:r>
              <a:rPr lang="en-US" baseline="0" noProof="0" dirty="0" smtClean="0"/>
              <a:t>/c) stops at the first layers of prototype</a:t>
            </a:r>
          </a:p>
          <a:p>
            <a:r>
              <a:rPr lang="en-US" baseline="0" noProof="0" dirty="0" smtClean="0"/>
              <a:t>while the </a:t>
            </a:r>
            <a:r>
              <a:rPr lang="en-US" baseline="0" noProof="0" dirty="0" err="1" smtClean="0"/>
              <a:t>muon</a:t>
            </a:r>
            <a:r>
              <a:rPr lang="en-US" baseline="0" noProof="0" dirty="0" smtClean="0"/>
              <a:t> looks like a needle. </a:t>
            </a:r>
            <a:endParaRPr lang="en-US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889135-B790-4A91-AD81-BC54A281D072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32330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0" dirty="0" smtClean="0"/>
          </a:p>
          <a:p>
            <a:r>
              <a:rPr lang="en-US" noProof="0" dirty="0" smtClean="0"/>
              <a:t>For </a:t>
            </a:r>
            <a:r>
              <a:rPr lang="en-US" noProof="0" dirty="0" smtClean="0"/>
              <a:t>5 </a:t>
            </a:r>
            <a:r>
              <a:rPr lang="en-US" noProof="0" dirty="0" err="1" smtClean="0"/>
              <a:t>GeV</a:t>
            </a:r>
            <a:r>
              <a:rPr lang="en-US" noProof="0" dirty="0" smtClean="0"/>
              <a:t>/c momentum</a:t>
            </a:r>
            <a:r>
              <a:rPr lang="en-US" baseline="0" noProof="0" dirty="0" smtClean="0"/>
              <a:t> proton gives a </a:t>
            </a:r>
            <a:r>
              <a:rPr lang="en-US" baseline="0" noProof="0" dirty="0" err="1" smtClean="0"/>
              <a:t>hadronic</a:t>
            </a:r>
            <a:r>
              <a:rPr lang="en-US" baseline="0" noProof="0" dirty="0" smtClean="0"/>
              <a:t> shower </a:t>
            </a:r>
          </a:p>
          <a:p>
            <a:r>
              <a:rPr lang="en-US" baseline="0" noProof="0" dirty="0" smtClean="0"/>
              <a:t>while </a:t>
            </a:r>
            <a:r>
              <a:rPr lang="en-US" baseline="0" noProof="0" dirty="0" err="1" smtClean="0"/>
              <a:t>muon</a:t>
            </a:r>
            <a:r>
              <a:rPr lang="en-US" baseline="0" noProof="0" dirty="0" smtClean="0"/>
              <a:t> still looks like a needle.</a:t>
            </a:r>
          </a:p>
          <a:p>
            <a:endParaRPr lang="en-US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889135-B790-4A91-AD81-BC54A281D072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405699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0" dirty="0" smtClean="0"/>
          </a:p>
          <a:p>
            <a:r>
              <a:rPr lang="en-US" noProof="0" dirty="0" smtClean="0"/>
              <a:t>For </a:t>
            </a:r>
            <a:r>
              <a:rPr lang="en-US" noProof="0" dirty="0" smtClean="0"/>
              <a:t>10 </a:t>
            </a:r>
            <a:r>
              <a:rPr lang="en-US" noProof="0" dirty="0" err="1" smtClean="0"/>
              <a:t>GeV</a:t>
            </a:r>
            <a:r>
              <a:rPr lang="en-US" noProof="0" dirty="0" smtClean="0"/>
              <a:t>/c momentum</a:t>
            </a:r>
            <a:r>
              <a:rPr lang="en-US" baseline="0" noProof="0" dirty="0" smtClean="0"/>
              <a:t> proton produces even bigger shower, </a:t>
            </a:r>
            <a:r>
              <a:rPr lang="en-US" baseline="0" noProof="0" dirty="0" err="1" smtClean="0"/>
              <a:t>muon</a:t>
            </a:r>
            <a:r>
              <a:rPr lang="en-US" baseline="0" noProof="0" dirty="0" smtClean="0"/>
              <a:t> is the same as for lower energies.</a:t>
            </a:r>
          </a:p>
          <a:p>
            <a:r>
              <a:rPr lang="en-US" baseline="0" noProof="0" dirty="0" smtClean="0"/>
              <a:t>We confirm that for energies greater 1 </a:t>
            </a:r>
            <a:r>
              <a:rPr lang="en-US" baseline="0" noProof="0" dirty="0" err="1" smtClean="0"/>
              <a:t>GeV</a:t>
            </a:r>
            <a:r>
              <a:rPr lang="en-US" baseline="0" noProof="0" dirty="0" smtClean="0"/>
              <a:t> we can separate </a:t>
            </a:r>
            <a:r>
              <a:rPr lang="en-US" baseline="0" noProof="0" dirty="0" err="1" smtClean="0"/>
              <a:t>muons</a:t>
            </a:r>
            <a:r>
              <a:rPr lang="en-US" baseline="0" noProof="0" dirty="0" smtClean="0"/>
              <a:t> from hadrons using patterns for particle shape.</a:t>
            </a:r>
          </a:p>
          <a:p>
            <a:r>
              <a:rPr lang="en-US" baseline="0" noProof="0" dirty="0" smtClean="0"/>
              <a:t>Still there is an open question how to separate low energy mu from pi</a:t>
            </a:r>
            <a:endParaRPr lang="en-US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889135-B790-4A91-AD81-BC54A281D072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35806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In</a:t>
            </a:r>
            <a:r>
              <a:rPr lang="en-US" baseline="0" dirty="0" smtClean="0"/>
              <a:t> </a:t>
            </a:r>
            <a:r>
              <a:rPr lang="en-US" baseline="0" dirty="0" smtClean="0"/>
              <a:t>my talk I will give a short overview of the 1). </a:t>
            </a:r>
          </a:p>
          <a:p>
            <a:r>
              <a:rPr lang="en-US" baseline="0" dirty="0" smtClean="0"/>
              <a:t>I will show the suggested 2) </a:t>
            </a:r>
          </a:p>
          <a:p>
            <a:r>
              <a:rPr lang="en-US" baseline="0" dirty="0" smtClean="0"/>
              <a:t>Also I will present the preliminary results for the 3)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889135-B790-4A91-AD81-BC54A281D072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995514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</a:t>
            </a:r>
            <a:r>
              <a:rPr lang="en-A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have performed</a:t>
            </a:r>
            <a:r>
              <a:rPr lang="en-A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some tests using data from prototype.</a:t>
            </a:r>
          </a:p>
          <a:p>
            <a:r>
              <a:rPr lang="en-AU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FoA</a:t>
            </a:r>
            <a:r>
              <a:rPr lang="en-A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we calculate the energy deposition of particles in the different parts of prototype.</a:t>
            </a:r>
          </a:p>
          <a:p>
            <a:r>
              <a:rPr lang="en-A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</a:t>
            </a:r>
            <a:r>
              <a:rPr lang="en-AU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Calorimetry</a:t>
            </a:r>
            <a:r>
              <a:rPr lang="en-A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we </a:t>
            </a:r>
            <a:r>
              <a:rPr lang="mr-I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</a:t>
            </a:r>
          </a:p>
          <a:p>
            <a:endParaRPr lang="mr-IN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distinguishing the secondary particles in the test beam (</a:t>
            </a:r>
            <a:r>
              <a:rPr lang="mr-I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 from protons and other particles) we use </a:t>
            </a:r>
          </a:p>
          <a:p>
            <a:pPr marL="228600" indent="-228600">
              <a:buAutoNum type="arabicParenR"/>
            </a:pPr>
            <a:r>
              <a:rPr lang="en-US" dirty="0" smtClean="0"/>
              <a:t>Two scintillation counters of the TOF system </a:t>
            </a:r>
            <a:r>
              <a:rPr lang="mr-I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information for ... 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</a:t>
            </a:r>
            <a:r>
              <a:rPr lang="mr-I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nd</a:t>
            </a:r>
          </a:p>
          <a:p>
            <a:pPr marL="228600" indent="-228600">
              <a:buAutoNum type="arabicParenR"/>
            </a:pPr>
            <a:r>
              <a:rPr lang="x-none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Cherenkoff counters</a:t>
            </a:r>
            <a:endParaRPr lang="mr-IN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sz="1200" kern="1200" baseline="0" noProof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Two scintillation counters of TOF system (positioned at 26 m of each other) allow observing peaks of the particles in the beam (electrons, </a:t>
            </a:r>
            <a:r>
              <a:rPr lang="en-US" sz="1200" kern="1200" baseline="0" noProof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muons</a:t>
            </a:r>
            <a:r>
              <a:rPr 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baseline="0" noProof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pions</a:t>
            </a:r>
            <a:r>
              <a:rPr 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protons). </a:t>
            </a:r>
            <a:endParaRPr lang="ru-RU" sz="1200" kern="1200" baseline="0" noProof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Protons may be indicated by TOF scintillators up to 5 </a:t>
            </a:r>
            <a:r>
              <a:rPr lang="en-US" sz="1200" kern="1200" baseline="0" noProof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GeV</a:t>
            </a:r>
            <a:r>
              <a:rPr 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/c. </a:t>
            </a:r>
            <a:endParaRPr lang="ru-RU" sz="1200" kern="1200" baseline="0" noProof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Above</a:t>
            </a:r>
            <a:r>
              <a:rPr lang="ru-RU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 </a:t>
            </a:r>
            <a:r>
              <a:rPr lang="en-US" sz="1200" kern="1200" baseline="0" noProof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GeV</a:t>
            </a:r>
            <a:r>
              <a:rPr 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/c protons are "detected" by </a:t>
            </a:r>
            <a:r>
              <a:rPr lang="en-US" sz="1200" kern="1200" baseline="0" noProof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Cherenkoff</a:t>
            </a:r>
            <a:r>
              <a:rPr 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counter through the absence of a signal</a:t>
            </a:r>
          </a:p>
          <a:p>
            <a:endParaRPr lang="ru-RU" sz="1200" kern="1200" baseline="0" noProof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200" kern="1200" noProof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reduce the background from the </a:t>
            </a:r>
            <a:r>
              <a:rPr lang="ru-RU" sz="1200" kern="1200" noProof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background</a:t>
            </a:r>
            <a:r>
              <a:rPr lang="ru-RU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particles in the event we set the cut for the beam entrance spot in prototype.</a:t>
            </a:r>
            <a:endParaRPr lang="ru-RU" sz="1200" kern="1200" baseline="0" noProof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sz="1200" kern="1200" baseline="0" noProof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sz="1200" kern="1200" baseline="0" noProof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US" noProof="0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889135-B790-4A91-AD81-BC54A281D072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986054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0" dirty="0" smtClean="0"/>
          </a:p>
          <a:p>
            <a:endParaRPr lang="en-US" noProof="0" dirty="0" smtClean="0"/>
          </a:p>
          <a:p>
            <a:r>
              <a:rPr lang="en-US" noProof="0" dirty="0" smtClean="0"/>
              <a:t>Left</a:t>
            </a:r>
            <a:r>
              <a:rPr lang="en-US" baseline="0" noProof="0" dirty="0" smtClean="0"/>
              <a:t> plot shows the distribution of total number of hits deposited in PANDA FRS Structure as a function of kinetic energy protons.</a:t>
            </a:r>
          </a:p>
          <a:p>
            <a:r>
              <a:rPr lang="en-US" baseline="0" noProof="0" dirty="0" smtClean="0"/>
              <a:t>Right plot shows the energy resolution in PANDA FRS Structure.</a:t>
            </a:r>
          </a:p>
          <a:p>
            <a:r>
              <a:rPr lang="en-US" baseline="0" noProof="0" dirty="0" smtClean="0"/>
              <a:t>I’d like to point that  PANDA FRS Structure has 60mm of Fe sampling and corresponds ~ 5 Nil</a:t>
            </a:r>
          </a:p>
          <a:p>
            <a:endParaRPr lang="en-US" baseline="0" noProof="0" dirty="0" smtClean="0"/>
          </a:p>
          <a:p>
            <a:r>
              <a:rPr lang="en-US" baseline="0" noProof="0" dirty="0" smtClean="0"/>
              <a:t>From the left plot we can say that for every 1 </a:t>
            </a:r>
            <a:r>
              <a:rPr lang="en-US" baseline="0" noProof="0" dirty="0" err="1" smtClean="0"/>
              <a:t>GeV</a:t>
            </a:r>
            <a:r>
              <a:rPr lang="en-US" baseline="0" noProof="0" dirty="0" smtClean="0"/>
              <a:t> we have 3.3 additional hits in detector.</a:t>
            </a:r>
          </a:p>
          <a:p>
            <a:endParaRPr lang="en-US" baseline="0" noProof="0" dirty="0" smtClean="0"/>
          </a:p>
          <a:p>
            <a:endParaRPr lang="en-US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889135-B790-4A91-AD81-BC54A281D072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094421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0" dirty="0" smtClean="0"/>
          </a:p>
          <a:p>
            <a:r>
              <a:rPr lang="en-US" noProof="0" dirty="0" smtClean="0"/>
              <a:t>The </a:t>
            </a:r>
            <a:r>
              <a:rPr lang="en-US" noProof="0" dirty="0" smtClean="0"/>
              <a:t>analogous</a:t>
            </a:r>
            <a:r>
              <a:rPr lang="en-US" baseline="0" noProof="0" dirty="0" smtClean="0"/>
              <a:t> results for </a:t>
            </a:r>
            <a:r>
              <a:rPr lang="en-US" noProof="0" dirty="0" smtClean="0">
                <a:latin typeface="Arial"/>
                <a:cs typeface="Arial"/>
              </a:rPr>
              <a:t>PANDA MF+EC Structure (the same sampling</a:t>
            </a:r>
            <a:r>
              <a:rPr lang="en-US" baseline="0" noProof="0" dirty="0" smtClean="0">
                <a:latin typeface="Arial"/>
                <a:cs typeface="Arial"/>
              </a:rPr>
              <a:t> but less layers</a:t>
            </a:r>
            <a:r>
              <a:rPr lang="en-US" noProof="0" dirty="0" smtClean="0">
                <a:latin typeface="Arial"/>
                <a:cs typeface="Arial"/>
              </a:rPr>
              <a:t>)</a:t>
            </a:r>
            <a:endParaRPr lang="en-US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889135-B790-4A91-AD81-BC54A281D072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277378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noProof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noProof="0" dirty="0" smtClean="0"/>
              <a:t>The </a:t>
            </a:r>
            <a:r>
              <a:rPr lang="en-US" noProof="0" dirty="0" smtClean="0"/>
              <a:t>final plots for </a:t>
            </a:r>
            <a:r>
              <a:rPr lang="en-US" noProof="0" dirty="0" err="1" smtClean="0"/>
              <a:t>calorimetry</a:t>
            </a:r>
            <a:r>
              <a:rPr lang="en-US" noProof="0" dirty="0" smtClean="0"/>
              <a:t> are for </a:t>
            </a:r>
            <a:r>
              <a:rPr lang="en-US" dirty="0" smtClean="0">
                <a:latin typeface="Arial"/>
                <a:cs typeface="Arial"/>
              </a:rPr>
              <a:t>PANDA Barrel Structure </a:t>
            </a:r>
            <a:r>
              <a:rPr lang="en-US" noProof="0" dirty="0" smtClean="0">
                <a:latin typeface="+mn-lt"/>
                <a:cs typeface="+mn-cs"/>
              </a:rPr>
              <a:t>with</a:t>
            </a:r>
            <a:r>
              <a:rPr lang="en-US" baseline="0" noProof="0" dirty="0" smtClean="0">
                <a:latin typeface="+mn-lt"/>
                <a:cs typeface="+mn-cs"/>
              </a:rPr>
              <a:t> 30 mm sampling and 2.3 Nil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noProof="0" dirty="0" smtClean="0">
              <a:latin typeface="+mn-lt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noProof="0" dirty="0" smtClean="0">
                <a:latin typeface="+mn-lt"/>
                <a:cs typeface="+mn-cs"/>
              </a:rPr>
              <a:t>To analyze all prototype structures we can say that for low energies we have better resolution for barrel structure and FRS for high energies.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noProof="0" dirty="0" smtClean="0">
                <a:latin typeface="+mn-lt"/>
                <a:cs typeface="+mn-cs"/>
                <a:sym typeface="Wingdings"/>
              </a:rPr>
              <a:t> </a:t>
            </a:r>
            <a:r>
              <a:rPr lang="en-US" baseline="0" noProof="0" dirty="0" smtClean="0">
                <a:latin typeface="+mn-lt"/>
                <a:cs typeface="+mn-cs"/>
              </a:rPr>
              <a:t>In barrel structure we have the leak of hadron shower.</a:t>
            </a:r>
            <a:endParaRPr lang="en-US" dirty="0" smtClean="0">
              <a:latin typeface="Arial"/>
              <a:cs typeface="Arial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889135-B790-4A91-AD81-BC54A281D072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862488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0" dirty="0" smtClean="0"/>
          </a:p>
          <a:p>
            <a:r>
              <a:rPr lang="en-US" noProof="0" dirty="0" smtClean="0"/>
              <a:t>One </a:t>
            </a:r>
            <a:r>
              <a:rPr lang="en-US" noProof="0" dirty="0" smtClean="0"/>
              <a:t>more interesting results concerning the measurement</a:t>
            </a:r>
            <a:r>
              <a:rPr lang="en-US" baseline="0" noProof="0" dirty="0" smtClean="0"/>
              <a:t> of total number of hits for antiprotons.</a:t>
            </a:r>
          </a:p>
          <a:p>
            <a:r>
              <a:rPr lang="en-US" baseline="0" noProof="0" dirty="0" smtClean="0"/>
              <a:t>We estimate the total number of hits for p and </a:t>
            </a:r>
            <a:r>
              <a:rPr lang="en-US" baseline="0" noProof="0" dirty="0" err="1" smtClean="0"/>
              <a:t>pbar</a:t>
            </a:r>
            <a:r>
              <a:rPr lang="en-US" baseline="0" noProof="0" dirty="0" smtClean="0"/>
              <a:t> in FRS Structure and kinetic energy 3.1 </a:t>
            </a:r>
            <a:r>
              <a:rPr lang="en-US" baseline="0" noProof="0" dirty="0" err="1" smtClean="0"/>
              <a:t>GeV</a:t>
            </a:r>
            <a:endParaRPr lang="en-US" baseline="0" noProof="0" dirty="0" smtClean="0"/>
          </a:p>
          <a:p>
            <a:r>
              <a:rPr lang="en-US" baseline="0" noProof="0" dirty="0" smtClean="0"/>
              <a:t>Left plot shows the number of events as a function of total number of hits for p and </a:t>
            </a:r>
            <a:r>
              <a:rPr lang="en-US" baseline="0" noProof="0" dirty="0" err="1" smtClean="0"/>
              <a:t>pbar</a:t>
            </a:r>
            <a:r>
              <a:rPr lang="en-US" baseline="0" noProof="0" dirty="0" smtClean="0"/>
              <a:t>.</a:t>
            </a:r>
          </a:p>
          <a:p>
            <a:r>
              <a:rPr lang="en-US" baseline="0" noProof="0" dirty="0" smtClean="0"/>
              <a:t>Right plot shows the </a:t>
            </a:r>
            <a:r>
              <a:rPr lang="en-US" baseline="0" noProof="0" dirty="0" err="1" smtClean="0"/>
              <a:t>calorimetry</a:t>
            </a:r>
            <a:r>
              <a:rPr lang="en-US" baseline="0" noProof="0" dirty="0" smtClean="0"/>
              <a:t> for protons (the same plot as in page 15) and point for antiprotons.</a:t>
            </a:r>
          </a:p>
          <a:p>
            <a:r>
              <a:rPr lang="en-US" baseline="0" noProof="0" dirty="0" smtClean="0"/>
              <a:t>You can see that for </a:t>
            </a:r>
            <a:r>
              <a:rPr lang="en-US" baseline="0" noProof="0" dirty="0" err="1" smtClean="0"/>
              <a:t>pbar</a:t>
            </a:r>
            <a:r>
              <a:rPr lang="en-US" baseline="0" noProof="0" dirty="0" smtClean="0"/>
              <a:t> we have more hits due to </a:t>
            </a:r>
            <a:r>
              <a:rPr lang="en-US" baseline="0" noProof="0" dirty="0" err="1" smtClean="0"/>
              <a:t>ppbar</a:t>
            </a:r>
            <a:r>
              <a:rPr lang="en-US" baseline="0" noProof="0" dirty="0" smtClean="0"/>
              <a:t> annihilation and the different </a:t>
            </a:r>
          </a:p>
          <a:p>
            <a:r>
              <a:rPr lang="en-US" baseline="0" noProof="0" dirty="0" smtClean="0"/>
              <a:t>Between number of hits for p and </a:t>
            </a:r>
            <a:r>
              <a:rPr lang="en-US" baseline="0" noProof="0" dirty="0" err="1" smtClean="0"/>
              <a:t>pbar</a:t>
            </a:r>
            <a:r>
              <a:rPr lang="en-US" baseline="0" noProof="0" dirty="0" smtClean="0"/>
              <a:t> the same energy corresponds to deposit of protons with energy 2 </a:t>
            </a:r>
            <a:r>
              <a:rPr lang="en-US" baseline="0" noProof="0" dirty="0" err="1" smtClean="0"/>
              <a:t>GeV</a:t>
            </a:r>
            <a:r>
              <a:rPr lang="en-US" baseline="0" noProof="0" dirty="0" smtClean="0"/>
              <a:t> </a:t>
            </a:r>
          </a:p>
          <a:p>
            <a:endParaRPr lang="en-US" baseline="0" noProof="0" dirty="0" smtClean="0"/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Two additional measurements were recently made for antiprotons which will allow to estimate the calibration line. Work in progress.</a:t>
            </a:r>
            <a:endParaRPr lang="en-US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889135-B790-4A91-AD81-BC54A281D072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261994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Another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important feature of the Range System is a possibility to identify neutrons.</a:t>
            </a: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Use of the same charged particles monochromatic beam @ T9/PS;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Carbon target as a neutron source;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Scintillators for vetoing protons.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889135-B790-4A91-AD81-BC54A281D072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830274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buNone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hit profile in RSP corresponding to a particular kind of particles with a certain momentum has a specific pattern. Low momentum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pions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(p &lt; 1.0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GeV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/c) almost indistinguishable from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muons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with the same momentum.</a:t>
            </a:r>
          </a:p>
          <a:p>
            <a:pPr>
              <a:buNone/>
            </a:pPr>
            <a:endParaRPr lang="en-US" sz="1200" kern="1200" noProof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buNone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increasing energy of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pions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significantly changes the profile of hits, forming a hadron shower of secondary particles for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pions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with momentum up to 10.0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GeV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/c</a:t>
            </a:r>
            <a:endParaRPr lang="en-US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42449C-D0A9-6144-BA27-E520364CC5D3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965180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As </a:t>
            </a:r>
            <a:r>
              <a:rPr lang="en-US" dirty="0" smtClean="0"/>
              <a:t>an illustration, Figs. show the normalized distributions of events containing muons (green line) and </a:t>
            </a:r>
            <a:r>
              <a:rPr lang="en-US" dirty="0" err="1" smtClean="0"/>
              <a:t>pions</a:t>
            </a:r>
            <a:r>
              <a:rPr lang="en-US" dirty="0" smtClean="0"/>
              <a:t> (black triangles) as a function of the last number of triggered (fired) layer in the prototype in data and MC, respectively. </a:t>
            </a:r>
            <a:endParaRPr lang="en-US" dirty="0" smtClean="0"/>
          </a:p>
          <a:p>
            <a:r>
              <a:rPr lang="en-US" dirty="0" smtClean="0"/>
              <a:t>Distributions </a:t>
            </a:r>
            <a:r>
              <a:rPr lang="en-US" dirty="0" smtClean="0"/>
              <a:t>in data and MC have a similar shape, although they are a bit different in numerical terms. The experimental data permit us to make a preliminary rough estimate of the pion-to-muon separation at very low (~0.5</a:t>
            </a:r>
            <a:r>
              <a:rPr lang="en-US" baseline="0" dirty="0" smtClean="0"/>
              <a:t> </a:t>
            </a:r>
            <a:r>
              <a:rPr lang="en-US" dirty="0" smtClean="0"/>
              <a:t>GeV/c) momentum. </a:t>
            </a:r>
          </a:p>
          <a:p>
            <a:r>
              <a:rPr lang="en-US" dirty="0" smtClean="0"/>
              <a:t>So, the overlap of the </a:t>
            </a:r>
            <a:r>
              <a:rPr lang="en-US" dirty="0" err="1" smtClean="0"/>
              <a:t>pionic</a:t>
            </a:r>
            <a:r>
              <a:rPr lang="en-US" dirty="0" smtClean="0"/>
              <a:t> and </a:t>
            </a:r>
            <a:r>
              <a:rPr lang="en-US" dirty="0" err="1" smtClean="0"/>
              <a:t>muonic</a:t>
            </a:r>
            <a:r>
              <a:rPr lang="en-US" dirty="0" smtClean="0"/>
              <a:t> spectra after the layer # 7 of the Range System (to keep efficiency for muon registration</a:t>
            </a:r>
            <a:r>
              <a:rPr lang="en-US" baseline="0" dirty="0" smtClean="0"/>
              <a:t> ~</a:t>
            </a:r>
            <a:r>
              <a:rPr lang="en-US" dirty="0" smtClean="0"/>
              <a:t>90%) gives us ~20% of pion contamination</a:t>
            </a:r>
            <a:r>
              <a:rPr lang="en-US" dirty="0" smtClean="0"/>
              <a:t>.</a:t>
            </a:r>
          </a:p>
          <a:p>
            <a:r>
              <a:rPr lang="en-US" dirty="0" smtClean="0"/>
              <a:t>Whereas </a:t>
            </a:r>
            <a:r>
              <a:rPr lang="en-US" dirty="0" smtClean="0"/>
              <a:t>for the MC model we have contamination of </a:t>
            </a:r>
            <a:r>
              <a:rPr lang="en-US" dirty="0" err="1" smtClean="0"/>
              <a:t>pions</a:t>
            </a:r>
            <a:r>
              <a:rPr lang="en-US" dirty="0" smtClean="0"/>
              <a:t> 27% at 99% for muon detection efficiency. </a:t>
            </a:r>
            <a:endParaRPr lang="en-US" dirty="0" smtClean="0"/>
          </a:p>
          <a:p>
            <a:r>
              <a:rPr lang="en-US" dirty="0" smtClean="0"/>
              <a:t>We </a:t>
            </a:r>
            <a:r>
              <a:rPr lang="en-US" dirty="0" smtClean="0"/>
              <a:t>assume now that the observed difference is caused by the secondary muons present in the beam due to  pion-to-muon decay, and </a:t>
            </a:r>
            <a:r>
              <a:rPr lang="en-US" u="sng" dirty="0" smtClean="0">
                <a:solidFill>
                  <a:srgbClr val="0070C0"/>
                </a:solidFill>
              </a:rPr>
              <a:t>we plan to improve the result </a:t>
            </a:r>
            <a:r>
              <a:rPr lang="en-US" dirty="0" smtClean="0"/>
              <a:t>by discriminating them in further runs by direct measurement of incoming momenta at the final focus of the beam. </a:t>
            </a:r>
          </a:p>
          <a:p>
            <a:endParaRPr lang="en-US" dirty="0" smtClean="0"/>
          </a:p>
          <a:p>
            <a:r>
              <a:rPr lang="en-US" dirty="0" smtClean="0"/>
              <a:t>-----------------------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Finding variables sensitive to differences in such patterns, is directly connected to the possibility of separation between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muons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pions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e.g. the depth of the full energy deposition of the particles in the layered structure of the Range System (can be used as an input to various ML techniques).</a:t>
            </a: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Only (20 − 25) % of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pions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reach the 7th plane, while almost all of the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muons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have the energy exceeding the threshold. The presence of hits above the 8th layer with a high degree of probability suggests that the particle is a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muon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since no more than (1 − 2) % of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pions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reach the 9th plane.</a:t>
            </a:r>
            <a:endParaRPr lang="en-US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9720A7-7EBD-F04C-AE94-3D5ABEA13036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441594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noProof="0" dirty="0" smtClean="0"/>
              <a:t>To summarize I’d like to stress the next points</a:t>
            </a:r>
            <a:endParaRPr lang="en-US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889135-B790-4A91-AD81-BC54A281D072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62296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889135-B790-4A91-AD81-BC54A281D072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65677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>
              <a:hlinkClick r:id="rId3"/>
            </a:endParaRPr>
          </a:p>
          <a:p>
            <a:endParaRPr lang="en-US" dirty="0" smtClean="0">
              <a:hlinkClick r:id="rId3"/>
            </a:endParaRPr>
          </a:p>
          <a:p>
            <a:r>
              <a:rPr lang="en-US" dirty="0" smtClean="0">
                <a:hlinkClick r:id="rId3"/>
              </a:rPr>
              <a:t>NUclear STructure Astrophysics Reactions </a:t>
            </a:r>
            <a:r>
              <a:rPr lang="mr-IN" dirty="0" smtClean="0">
                <a:hlinkClick r:id="rId3"/>
              </a:rPr>
              <a:t>–</a:t>
            </a:r>
            <a:r>
              <a:rPr lang="en-US" dirty="0" smtClean="0">
                <a:hlinkClick r:id="rId3"/>
              </a:rPr>
              <a:t> </a:t>
            </a:r>
            <a:r>
              <a:rPr lang="ru-RU" dirty="0" smtClean="0">
                <a:hlinkClick r:id="rId3"/>
              </a:rPr>
              <a:t>структура</a:t>
            </a:r>
            <a:r>
              <a:rPr lang="ru-RU" baseline="0" dirty="0" smtClean="0">
                <a:hlinkClick r:id="rId3"/>
              </a:rPr>
              <a:t> атомных ядер, экзотич ядра и их свойства, ядерные реакции, происходящие в звездах</a:t>
            </a:r>
            <a:endParaRPr lang="en-US" dirty="0" smtClean="0">
              <a:hlinkClick r:id="rId3"/>
            </a:endParaRPr>
          </a:p>
          <a:p>
            <a:r>
              <a:rPr lang="en-US" dirty="0" smtClean="0">
                <a:hlinkClick r:id="rId3"/>
              </a:rPr>
              <a:t>Atomic Plasma Physics and Applications</a:t>
            </a:r>
            <a:r>
              <a:rPr lang="ru-RU" dirty="0" smtClean="0">
                <a:hlinkClick r:id="rId3"/>
              </a:rPr>
              <a:t> </a:t>
            </a:r>
            <a:r>
              <a:rPr lang="mr-IN" dirty="0" smtClean="0">
                <a:hlinkClick r:id="rId3"/>
              </a:rPr>
              <a:t>–</a:t>
            </a:r>
            <a:r>
              <a:rPr lang="ru-RU" dirty="0" smtClean="0">
                <a:hlinkClick r:id="rId3"/>
              </a:rPr>
              <a:t> фунд</a:t>
            </a:r>
            <a:r>
              <a:rPr lang="ru-RU" baseline="0" dirty="0" smtClean="0">
                <a:hlinkClick r:id="rId3"/>
              </a:rPr>
              <a:t> процессы в атомах до прикладных исслед (как клетки реагир на косм лучи, изуч материалов на тяжелые ионы)</a:t>
            </a:r>
            <a:endParaRPr lang="en-US" dirty="0" smtClean="0">
              <a:hlinkClick r:id="rId3"/>
            </a:endParaRPr>
          </a:p>
          <a:p>
            <a:r>
              <a:rPr lang="en-US" dirty="0" smtClean="0">
                <a:hlinkClick r:id="rId3"/>
              </a:rPr>
              <a:t>Compressed Barionic Matter </a:t>
            </a:r>
          </a:p>
          <a:p>
            <a:endParaRPr lang="en-US" sz="1200" u="sng" kern="1200" dirty="0" smtClean="0">
              <a:solidFill>
                <a:schemeClr val="tx1"/>
              </a:solidFill>
              <a:latin typeface="+mn-lt"/>
              <a:ea typeface="+mn-ea"/>
              <a:cs typeface="+mn-cs"/>
              <a:hlinkClick r:id="rId3"/>
            </a:endParaRPr>
          </a:p>
          <a:p>
            <a:endParaRPr lang="en-US" sz="1200" u="sng" kern="1200" dirty="0" smtClean="0">
              <a:solidFill>
                <a:schemeClr val="tx1"/>
              </a:solidFill>
              <a:latin typeface="+mn-lt"/>
              <a:ea typeface="+mn-ea"/>
              <a:cs typeface="+mn-cs"/>
              <a:hlinkClick r:id="rId3"/>
            </a:endParaRPr>
          </a:p>
          <a:p>
            <a:r>
              <a:rPr lang="en-US" sz="120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/>
              </a:rPr>
              <a:t>https</a:t>
            </a:r>
            <a:r>
              <a:rPr lang="en-US" sz="120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/>
              </a:rPr>
              <a:t>://www.gsi.de/en/researchaccelerators/fair/</a:t>
            </a:r>
            <a:r>
              <a:rPr lang="en-US" sz="120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/>
              </a:rPr>
              <a:t>research.htm</a:t>
            </a:r>
            <a:endParaRPr lang="ru-RU" sz="1200" u="none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sz="1200" u="sng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889135-B790-4A91-AD81-BC54A281D072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24183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noProof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noProof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noProof="0" dirty="0" err="1" smtClean="0"/>
              <a:t>FoA</a:t>
            </a:r>
            <a:r>
              <a:rPr lang="en-US" noProof="0" dirty="0" smtClean="0"/>
              <a:t> </a:t>
            </a:r>
            <a:r>
              <a:rPr lang="en-US" noProof="0" dirty="0" smtClean="0"/>
              <a:t>I’d like to say few words</a:t>
            </a:r>
            <a:r>
              <a:rPr lang="en-US" baseline="0" noProof="0" dirty="0" smtClean="0"/>
              <a:t> about PANDA experiment. </a:t>
            </a:r>
            <a:endParaRPr lang="en-US" noProof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noProof="0" dirty="0" smtClean="0"/>
              <a:t>This Experiment will be one of the key experiments at the Facility for Antiproton and Ion Research (FAIR)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noProof="0" dirty="0" smtClean="0"/>
              <a:t>The PANDA Collaboration unites</a:t>
            </a:r>
            <a:r>
              <a:rPr lang="en-US" baseline="0" noProof="0" dirty="0" smtClean="0"/>
              <a:t> </a:t>
            </a:r>
            <a:r>
              <a:rPr lang="en-US" noProof="0" dirty="0" smtClean="0"/>
              <a:t>more than 450 scientist from 17 countries.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noProof="0" dirty="0" smtClean="0"/>
              <a:t>The</a:t>
            </a:r>
            <a:r>
              <a:rPr lang="en-US" baseline="0" noProof="0" dirty="0" smtClean="0"/>
              <a:t> main topics of interests are</a:t>
            </a:r>
            <a:r>
              <a:rPr lang="en-US" noProof="0" dirty="0" smtClean="0"/>
              <a:t> various topics around the weak and strong forces, exotic states of matter and the structure of hadrons.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noProof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noProof="0" dirty="0" smtClean="0"/>
              <a:t>PANDA is quite unique fix target experiment which will operate with </a:t>
            </a:r>
            <a:r>
              <a:rPr lang="en-US" baseline="0" noProof="0" dirty="0" err="1" smtClean="0"/>
              <a:t>pabr</a:t>
            </a:r>
            <a:r>
              <a:rPr lang="en-US" baseline="0" noProof="0" dirty="0" smtClean="0"/>
              <a:t> in wide range of momentum.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noProof="0" dirty="0" smtClean="0"/>
              <a:t>The max luminosity is up to </a:t>
            </a:r>
            <a:r>
              <a:rPr lang="mr-IN" baseline="0" noProof="0" dirty="0" smtClean="0"/>
              <a:t>…</a:t>
            </a:r>
            <a:endParaRPr lang="en-US" baseline="0" noProof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42449C-D0A9-6144-BA27-E520364CC5D3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7716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noProof="0" dirty="0" smtClean="0"/>
              <a:t>To resolve</a:t>
            </a:r>
            <a:r>
              <a:rPr lang="en-US" baseline="0" noProof="0" dirty="0" smtClean="0"/>
              <a:t> the physics question PANDA detector has to get a good acceptance, momentum and vertex resolution and different PID techniques for charge and neutron particles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889135-B790-4A91-AD81-BC54A281D072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68970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ru-RU" dirty="0" smtClean="0">
                <a:latin typeface="Arial"/>
                <a:cs typeface="Arial"/>
              </a:rPr>
              <a:t>On </a:t>
            </a:r>
            <a:r>
              <a:rPr lang="en-US" altLang="ru-RU" dirty="0" smtClean="0">
                <a:latin typeface="Arial"/>
                <a:cs typeface="Arial"/>
              </a:rPr>
              <a:t>the slide you can see a sketch of PANDA </a:t>
            </a:r>
            <a:r>
              <a:rPr lang="en-US" altLang="ru-RU" dirty="0" err="1" smtClean="0">
                <a:latin typeface="Arial"/>
                <a:cs typeface="Arial"/>
              </a:rPr>
              <a:t>exp</a:t>
            </a:r>
            <a:r>
              <a:rPr lang="en-US" altLang="ru-RU" dirty="0" smtClean="0">
                <a:latin typeface="Arial"/>
                <a:cs typeface="Arial"/>
              </a:rPr>
              <a:t> setup.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ru-RU" dirty="0" smtClean="0">
                <a:latin typeface="Arial"/>
                <a:cs typeface="Arial"/>
              </a:rPr>
              <a:t>One of the key</a:t>
            </a:r>
            <a:r>
              <a:rPr lang="en-US" altLang="ru-RU" baseline="0" dirty="0" smtClean="0">
                <a:latin typeface="Arial"/>
                <a:cs typeface="Arial"/>
              </a:rPr>
              <a:t> detector of PANDA is MS.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ru-RU" baseline="0" dirty="0" smtClean="0">
                <a:latin typeface="Arial"/>
                <a:cs typeface="Arial"/>
              </a:rPr>
              <a:t>PMS consists of 3 main parts (Barrel Part, MF + EC and FRS) In total about 4200 MDTs will be installed.</a:t>
            </a:r>
            <a:endParaRPr lang="en-US" altLang="ru-RU" dirty="0" smtClean="0">
              <a:latin typeface="Arial"/>
              <a:cs typeface="Arial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ru-RU" dirty="0" err="1" smtClean="0">
                <a:latin typeface="Arial"/>
                <a:cs typeface="Arial"/>
              </a:rPr>
              <a:t>Muon</a:t>
            </a:r>
            <a:r>
              <a:rPr lang="en-US" altLang="ru-RU" dirty="0" smtClean="0">
                <a:latin typeface="Arial"/>
                <a:cs typeface="Arial"/>
              </a:rPr>
              <a:t> and Hadron Detection in PANDA by Range System</a:t>
            </a:r>
            <a:endParaRPr lang="ru-RU" altLang="ru-RU" dirty="0" smtClean="0">
              <a:latin typeface="Arial"/>
              <a:cs typeface="Arial"/>
            </a:endParaRPr>
          </a:p>
          <a:p>
            <a:endParaRPr lang="en-US" noProof="0" dirty="0" smtClean="0"/>
          </a:p>
          <a:p>
            <a:r>
              <a:rPr lang="en-US" noProof="0" dirty="0" smtClean="0"/>
              <a:t>The main purposes are </a:t>
            </a:r>
            <a:r>
              <a:rPr lang="mr-IN" noProof="0" dirty="0" smtClean="0"/>
              <a:t>… chorse hadron calo</a:t>
            </a:r>
          </a:p>
          <a:p>
            <a:r>
              <a:rPr lang="mr-IN" noProof="0" dirty="0" smtClean="0"/>
              <a:t>The most interesting sources of muo are</a:t>
            </a:r>
          </a:p>
          <a:p>
            <a:endParaRPr lang="en-US" noProof="0" dirty="0" smtClean="0"/>
          </a:p>
          <a:p>
            <a:r>
              <a:rPr lang="en-US" noProof="0" dirty="0" smtClean="0"/>
              <a:t>The most suitable technology</a:t>
            </a:r>
            <a:r>
              <a:rPr lang="en-US" baseline="0" noProof="0" dirty="0" smtClean="0"/>
              <a:t> for detecting the </a:t>
            </a:r>
            <a:r>
              <a:rPr lang="en-US" baseline="0" noProof="0" dirty="0" err="1" smtClean="0"/>
              <a:t>muons</a:t>
            </a:r>
            <a:r>
              <a:rPr lang="en-US" baseline="0" noProof="0" dirty="0" smtClean="0"/>
              <a:t> – is Range System with proper granularity close to </a:t>
            </a:r>
            <a:r>
              <a:rPr lang="en-US" baseline="0" noProof="0" dirty="0" err="1" smtClean="0"/>
              <a:t>muon’s</a:t>
            </a:r>
            <a:r>
              <a:rPr lang="en-US" baseline="0" noProof="0" dirty="0" smtClean="0"/>
              <a:t> straggling in the iron absorber</a:t>
            </a:r>
            <a:endParaRPr lang="en-US" noProof="0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889135-B790-4A91-AD81-BC54A281D072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23495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0" dirty="0" smtClean="0"/>
          </a:p>
          <a:p>
            <a:r>
              <a:rPr lang="en-US" baseline="0" noProof="0" dirty="0" err="1" smtClean="0"/>
              <a:t>FofAll</a:t>
            </a:r>
            <a:r>
              <a:rPr lang="en-US" baseline="0" noProof="0" dirty="0" smtClean="0"/>
              <a:t> </a:t>
            </a:r>
            <a:r>
              <a:rPr lang="en-US" baseline="0" noProof="0" dirty="0" smtClean="0"/>
              <a:t>PANDA MS 1) </a:t>
            </a:r>
          </a:p>
          <a:p>
            <a:r>
              <a:rPr lang="en-US" baseline="0" noProof="0" dirty="0" smtClean="0"/>
              <a:t>2)</a:t>
            </a:r>
          </a:p>
          <a:p>
            <a:r>
              <a:rPr lang="en-US" baseline="0" noProof="0" dirty="0" smtClean="0"/>
              <a:t>We have to resolve 3)</a:t>
            </a:r>
          </a:p>
          <a:p>
            <a:r>
              <a:rPr lang="en-US" baseline="0" noProof="0" dirty="0" smtClean="0"/>
              <a:t>4) </a:t>
            </a:r>
          </a:p>
          <a:p>
            <a:r>
              <a:rPr lang="en-US" baseline="0" noProof="0" dirty="0" smtClean="0"/>
              <a:t>I have to note that 5) </a:t>
            </a:r>
          </a:p>
          <a:p>
            <a:endParaRPr lang="en-US" baseline="0" noProof="0" dirty="0" smtClean="0"/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Muon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Range System structure is a well known solution for detecting the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muons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stopped by the absorber and those crossing the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iron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first case, one may even roughly estimate the energy of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muon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The stopping power of iron is about 1.5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GeV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per meter of absorber for the relativistic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muons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with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/dx = 2 MeV/g. 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barrel part iron absorber sampling is 3 cm, in the EC 6 cm sampling is selected for better detection of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muons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with higher energies.</a:t>
            </a:r>
            <a:endParaRPr lang="en-US" baseline="0" noProof="0" dirty="0" smtClean="0"/>
          </a:p>
          <a:p>
            <a:endParaRPr lang="en-US" baseline="0" noProof="0" dirty="0" smtClean="0"/>
          </a:p>
          <a:p>
            <a:endParaRPr lang="en-US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9720A7-7EBD-F04C-AE94-3D5ABEA13036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32603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noProof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noProof="0" dirty="0" smtClean="0"/>
              <a:t>The </a:t>
            </a:r>
            <a:r>
              <a:rPr lang="en-US" noProof="0" dirty="0" smtClean="0"/>
              <a:t>most suitable technology</a:t>
            </a:r>
            <a:r>
              <a:rPr lang="en-US" baseline="0" noProof="0" dirty="0" smtClean="0"/>
              <a:t> for detecting the </a:t>
            </a:r>
            <a:r>
              <a:rPr lang="en-US" baseline="0" noProof="0" dirty="0" err="1" smtClean="0"/>
              <a:t>muons</a:t>
            </a:r>
            <a:r>
              <a:rPr lang="en-US" baseline="0" noProof="0" dirty="0" smtClean="0"/>
              <a:t> – is Range System with proper granularity close to </a:t>
            </a:r>
            <a:r>
              <a:rPr lang="en-US" baseline="0" noProof="0" dirty="0" err="1" smtClean="0"/>
              <a:t>muon’s</a:t>
            </a:r>
            <a:r>
              <a:rPr lang="en-US" baseline="0" noProof="0" dirty="0" smtClean="0"/>
              <a:t> straggling in the iron absorber</a:t>
            </a:r>
            <a:endParaRPr lang="en-US" noProof="0" dirty="0" smtClean="0"/>
          </a:p>
          <a:p>
            <a:pPr eaLnBrk="1" hangingPunct="1"/>
            <a:endParaRPr lang="en-US" altLang="ru-RU" dirty="0" smtClean="0">
              <a:solidFill>
                <a:schemeClr val="tx1"/>
              </a:solidFill>
            </a:endParaRPr>
          </a:p>
          <a:p>
            <a:pPr eaLnBrk="1" hangingPunct="1"/>
            <a:r>
              <a:rPr lang="en-US" altLang="ru-RU" dirty="0" err="1" smtClean="0">
                <a:solidFill>
                  <a:schemeClr val="tx1"/>
                </a:solidFill>
              </a:rPr>
              <a:t>Muon</a:t>
            </a:r>
            <a:r>
              <a:rPr lang="en-US" altLang="ru-RU" dirty="0" smtClean="0">
                <a:solidFill>
                  <a:schemeClr val="tx1"/>
                </a:solidFill>
              </a:rPr>
              <a:t> tracking detector is based on </a:t>
            </a:r>
            <a:r>
              <a:rPr lang="en-US" altLang="ru-RU" b="1" dirty="0" smtClean="0">
                <a:solidFill>
                  <a:schemeClr val="tx1"/>
                </a:solidFill>
              </a:rPr>
              <a:t>mini-drift tubes 1x1cm</a:t>
            </a:r>
            <a:r>
              <a:rPr lang="en-US" altLang="ru-RU" b="1" baseline="30000" dirty="0" smtClean="0">
                <a:solidFill>
                  <a:schemeClr val="tx1"/>
                </a:solidFill>
              </a:rPr>
              <a:t>2</a:t>
            </a:r>
            <a:r>
              <a:rPr lang="en-US" altLang="ru-RU" b="1" dirty="0" smtClean="0">
                <a:solidFill>
                  <a:schemeClr val="tx1"/>
                </a:solidFill>
              </a:rPr>
              <a:t> drift cell</a:t>
            </a:r>
            <a:r>
              <a:rPr lang="en-US" altLang="ru-RU" b="0" dirty="0" smtClean="0">
                <a:solidFill>
                  <a:schemeClr val="tx1"/>
                </a:solidFill>
              </a:rPr>
              <a:t>:</a:t>
            </a:r>
            <a:r>
              <a:rPr lang="en-US" altLang="ru-RU" dirty="0" smtClean="0">
                <a:solidFill>
                  <a:schemeClr val="tx1"/>
                </a:solidFill>
              </a:rPr>
              <a:t> </a:t>
            </a:r>
            <a:endParaRPr lang="ru-RU" altLang="ru-RU" dirty="0" smtClean="0">
              <a:solidFill>
                <a:schemeClr val="tx1"/>
              </a:solidFill>
            </a:endParaRPr>
          </a:p>
          <a:p>
            <a:pPr eaLnBrk="1" hangingPunct="1"/>
            <a:r>
              <a:rPr lang="en-US" altLang="ru-RU" dirty="0" smtClean="0">
                <a:solidFill>
                  <a:schemeClr val="tx1"/>
                </a:solidFill>
              </a:rPr>
              <a:t>8 cell aluminum extrusion comb with 0.6mm thick walls (to reduce dead zones), </a:t>
            </a:r>
            <a:endParaRPr lang="ru-RU" altLang="ru-RU" dirty="0" smtClean="0">
              <a:solidFill>
                <a:schemeClr val="tx1"/>
              </a:solidFill>
            </a:endParaRPr>
          </a:p>
          <a:p>
            <a:pPr eaLnBrk="1" hangingPunct="1"/>
            <a:r>
              <a:rPr lang="en-US" altLang="ru-RU" dirty="0" smtClean="0">
                <a:solidFill>
                  <a:schemeClr val="tx1"/>
                </a:solidFill>
              </a:rPr>
              <a:t>50 micron</a:t>
            </a:r>
            <a:r>
              <a:rPr lang="en-US" altLang="ru-RU" baseline="0" dirty="0" smtClean="0">
                <a:solidFill>
                  <a:schemeClr val="tx1"/>
                </a:solidFill>
              </a:rPr>
              <a:t> gold-plated tungsten wires, </a:t>
            </a:r>
            <a:endParaRPr lang="ru-RU" altLang="ru-RU" baseline="0" dirty="0" smtClean="0">
              <a:solidFill>
                <a:schemeClr val="tx1"/>
              </a:solidFill>
            </a:endParaRPr>
          </a:p>
          <a:p>
            <a:pPr eaLnBrk="1" hangingPunct="1"/>
            <a:r>
              <a:rPr lang="en-US" altLang="ru-RU" dirty="0" smtClean="0">
                <a:solidFill>
                  <a:schemeClr val="tx1"/>
                </a:solidFill>
              </a:rPr>
              <a:t>plastic sleeve provides electrical field configuration and gas tight volume, </a:t>
            </a:r>
            <a:endParaRPr lang="ru-RU" altLang="ru-RU" dirty="0" smtClean="0">
              <a:solidFill>
                <a:schemeClr val="tx1"/>
              </a:solidFill>
            </a:endParaRPr>
          </a:p>
          <a:p>
            <a:pPr eaLnBrk="1" hangingPunct="1"/>
            <a:r>
              <a:rPr lang="en-US" altLang="ru-RU" dirty="0" smtClean="0">
                <a:solidFill>
                  <a:schemeClr val="tx1"/>
                </a:solidFill>
              </a:rPr>
              <a:t>external strips (cut on G10 fiberglass board) run</a:t>
            </a:r>
            <a:r>
              <a:rPr lang="en-US" altLang="ru-RU" baseline="0" dirty="0" smtClean="0">
                <a:solidFill>
                  <a:schemeClr val="tx1"/>
                </a:solidFill>
              </a:rPr>
              <a:t> perpendicular to the wires.</a:t>
            </a:r>
            <a:endParaRPr lang="en-US" altLang="ru-RU" dirty="0" smtClean="0">
              <a:solidFill>
                <a:schemeClr val="tx1"/>
              </a:solidFill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889135-B790-4A91-AD81-BC54A281D072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39808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0"/>
            <a:ext cx="7772400" cy="4571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x-none" dirty="0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800600"/>
            <a:ext cx="6858000" cy="914400"/>
          </a:xfrm>
        </p:spPr>
        <p:txBody>
          <a:bodyPr/>
          <a:lstStyle>
            <a:lvl1pPr marL="0" indent="0" algn="l">
              <a:buNone/>
              <a:defRPr b="0" cap="none" spc="120" baseline="0">
                <a:solidFill>
                  <a:srgbClr val="3D5185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 dirty="0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CDDD2-ABE5-8042-8977-693FC659ECD7}" type="datetime1">
              <a:rPr lang="ru-RU" smtClean="0"/>
              <a:t>03.06.19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rgbClr val="2836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5083016-B468-434C-B4B9-47DE06F4142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52718"/>
            <a:ext cx="7620000" cy="1371600"/>
          </a:xfrm>
        </p:spPr>
        <p:txBody>
          <a:bodyPr/>
          <a:lstStyle>
            <a:lvl1pPr>
              <a:defRPr>
                <a:solidFill>
                  <a:srgbClr val="3D5185"/>
                </a:solidFill>
              </a:defRPr>
            </a:lvl1pPr>
          </a:lstStyle>
          <a:p>
            <a:r>
              <a:rPr lang="x-none" dirty="0" smtClean="0"/>
              <a:t>Образец заголовка</a:t>
            </a:r>
            <a:br>
              <a:rPr lang="x-none" dirty="0" smtClean="0"/>
            </a:b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smtClean="0"/>
              <a:t>Образец текста</a:t>
            </a:r>
          </a:p>
          <a:p>
            <a:pPr lvl="1"/>
            <a:r>
              <a:rPr lang="x-none" smtClean="0"/>
              <a:t>Второй уровень</a:t>
            </a:r>
          </a:p>
          <a:p>
            <a:pPr lvl="2"/>
            <a:r>
              <a:rPr lang="x-none" smtClean="0"/>
              <a:t>Третий уровень</a:t>
            </a:r>
          </a:p>
          <a:p>
            <a:pPr lvl="3"/>
            <a:r>
              <a:rPr lang="x-none" smtClean="0"/>
              <a:t>Четвертый уровень</a:t>
            </a:r>
          </a:p>
          <a:p>
            <a:pPr lvl="4"/>
            <a:r>
              <a:rPr lang="x-none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0F89D-9F1C-E84A-AC7C-8EAE47EA740D}" type="datetime1">
              <a:rPr lang="ru-RU" smtClean="0"/>
              <a:t>03.06.19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3D5185"/>
                </a:solidFill>
              </a:defRPr>
            </a:lvl1pPr>
          </a:lstStyle>
          <a:p>
            <a:fld id="{75083016-B468-434C-B4B9-47DE06F4142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x-none" dirty="0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x-none" smtClean="0"/>
              <a:t>Образец текста</a:t>
            </a:r>
          </a:p>
          <a:p>
            <a:pPr lvl="1"/>
            <a:r>
              <a:rPr lang="x-none" smtClean="0"/>
              <a:t>Второй уровень</a:t>
            </a:r>
          </a:p>
          <a:p>
            <a:pPr lvl="2"/>
            <a:r>
              <a:rPr lang="x-none" smtClean="0"/>
              <a:t>Третий уровень</a:t>
            </a:r>
          </a:p>
          <a:p>
            <a:pPr lvl="3"/>
            <a:r>
              <a:rPr lang="x-none" smtClean="0"/>
              <a:t>Четвертый уровень</a:t>
            </a:r>
          </a:p>
          <a:p>
            <a:pPr lvl="4"/>
            <a:r>
              <a:rPr lang="x-none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176F4-C7E2-BB43-BB58-945077F92EC0}" type="datetime1">
              <a:rPr lang="ru-RU" smtClean="0"/>
              <a:t>03.06.19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3D5185"/>
                </a:solidFill>
              </a:defRPr>
            </a:lvl1pPr>
          </a:lstStyle>
          <a:p>
            <a:fld id="{75083016-B468-434C-B4B9-47DE06F4142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0"/>
            <a:ext cx="7772400" cy="4571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800600"/>
            <a:ext cx="6858000" cy="9144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6C4EA-C8CB-D446-AEF1-A1AC1C728771}" type="datetime4">
              <a:rPr lang="ru-RU" smtClean="0">
                <a:solidFill>
                  <a:srgbClr val="000000"/>
                </a:solidFill>
                <a:latin typeface="Arial"/>
              </a:rPr>
              <a:pPr/>
              <a:t>Июнь 3, 2019</a:t>
            </a:fld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38DF745-7D3F-47F4-83A3-874385CFAA69}" type="slidenum">
              <a:rPr lang="en-US" smtClean="0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380851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E2D90-F9EB-D146-B135-32B7AC9D4DEF}" type="datetime4">
              <a:rPr lang="ru-RU" smtClean="0">
                <a:solidFill>
                  <a:srgbClr val="000000"/>
                </a:solidFill>
                <a:latin typeface="Arial"/>
              </a:rPr>
              <a:pPr/>
              <a:t>Июнь 3, 2019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>
                <a:solidFill>
                  <a:srgbClr val="D1282E"/>
                </a:solidFill>
                <a:latin typeface="Arial"/>
              </a:rPr>
              <a:pPr/>
              <a:t>‹#›</a:t>
            </a:fld>
            <a:endParaRPr lang="en-US">
              <a:solidFill>
                <a:srgbClr val="D1282E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888850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7800"/>
            <a:ext cx="77724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8601"/>
            <a:ext cx="7772400" cy="10668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3350D-4C2B-F144-899E-71E39AA59680}" type="datetime4">
              <a:rPr lang="ru-RU" smtClean="0">
                <a:solidFill>
                  <a:srgbClr val="000000"/>
                </a:solidFill>
                <a:latin typeface="Arial"/>
              </a:rPr>
              <a:pPr/>
              <a:t>Июнь 3, 2019</a:t>
            </a:fld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38DF745-7D3F-47F4-83A3-874385CFAA69}" type="slidenum">
              <a:rPr lang="en-US" smtClean="0">
                <a:solidFill>
                  <a:srgbClr val="D1282E"/>
                </a:solidFill>
                <a:latin typeface="Arial"/>
              </a:rPr>
              <a:pPr/>
              <a:t>‹#›</a:t>
            </a:fld>
            <a:endParaRPr lang="en-US" dirty="0">
              <a:solidFill>
                <a:srgbClr val="D1282E"/>
              </a:solidFill>
              <a:latin typeface="Arial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946409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3068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016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36534-4160-B046-BF7A-F9DC61335880}" type="datetime4">
              <a:rPr lang="ru-RU" smtClean="0">
                <a:solidFill>
                  <a:srgbClr val="000000"/>
                </a:solidFill>
                <a:latin typeface="Arial"/>
              </a:rPr>
              <a:pPr/>
              <a:t>Июнь 3, 2019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>
                <a:solidFill>
                  <a:srgbClr val="D1282E"/>
                </a:solidFill>
                <a:latin typeface="Arial"/>
              </a:rPr>
              <a:pPr/>
              <a:t>‹#›</a:t>
            </a:fld>
            <a:endParaRPr lang="en-US">
              <a:solidFill>
                <a:srgbClr val="D1282E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235120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7632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7632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3208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3208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A1BB9-92A2-454E-8F32-C337BAA0819E}" type="datetime4">
              <a:rPr lang="ru-RU" smtClean="0">
                <a:solidFill>
                  <a:srgbClr val="000000"/>
                </a:solidFill>
                <a:latin typeface="Arial"/>
              </a:rPr>
              <a:pPr/>
              <a:t>Июнь 3, 2019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>
                <a:solidFill>
                  <a:srgbClr val="D1282E"/>
                </a:solidFill>
                <a:latin typeface="Arial"/>
              </a:rPr>
              <a:pPr/>
              <a:t>‹#›</a:t>
            </a:fld>
            <a:endParaRPr lang="en-US">
              <a:solidFill>
                <a:srgbClr val="D1282E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555673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A7FA3-B410-914E-9ED0-D0545E44F449}" type="datetime4">
              <a:rPr lang="ru-RU" smtClean="0">
                <a:solidFill>
                  <a:srgbClr val="000000"/>
                </a:solidFill>
                <a:latin typeface="Arial"/>
              </a:rPr>
              <a:pPr/>
              <a:t>Июнь 3, 2019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>
                <a:solidFill>
                  <a:srgbClr val="D1282E"/>
                </a:solidFill>
                <a:latin typeface="Arial"/>
              </a:rPr>
              <a:pPr/>
              <a:t>‹#›</a:t>
            </a:fld>
            <a:endParaRPr lang="en-US">
              <a:solidFill>
                <a:srgbClr val="D1282E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257405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0F018-484C-F244-B7C2-5F6F408E3898}" type="datetime4">
              <a:rPr lang="ru-RU" smtClean="0">
                <a:solidFill>
                  <a:srgbClr val="000000"/>
                </a:solidFill>
                <a:latin typeface="Arial"/>
              </a:rPr>
              <a:pPr/>
              <a:t>Июнь 3, 2019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>
                <a:solidFill>
                  <a:srgbClr val="D1282E"/>
                </a:solidFill>
                <a:latin typeface="Arial"/>
              </a:rPr>
              <a:pPr/>
              <a:t>‹#›</a:t>
            </a:fld>
            <a:endParaRPr lang="en-US">
              <a:solidFill>
                <a:srgbClr val="D1282E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513157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00200"/>
            <a:ext cx="5111750" cy="44805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00200"/>
            <a:ext cx="3008313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6E35C-6A28-994D-9D84-315AE5B22992}" type="datetime4">
              <a:rPr lang="ru-RU" smtClean="0">
                <a:solidFill>
                  <a:srgbClr val="000000"/>
                </a:solidFill>
                <a:latin typeface="Arial"/>
              </a:rPr>
              <a:pPr/>
              <a:t>Июнь 3, 2019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>
                <a:solidFill>
                  <a:srgbClr val="D1282E"/>
                </a:solidFill>
                <a:latin typeface="Arial"/>
              </a:rPr>
              <a:pPr/>
              <a:t>‹#›</a:t>
            </a:fld>
            <a:endParaRPr lang="en-US">
              <a:solidFill>
                <a:srgbClr val="D1282E"/>
              </a:solidFill>
              <a:latin typeface="Arial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3670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89218"/>
            <a:ext cx="7607300" cy="1371600"/>
          </a:xfrm>
        </p:spPr>
        <p:txBody>
          <a:bodyPr/>
          <a:lstStyle>
            <a:lvl1pPr>
              <a:defRPr>
                <a:solidFill>
                  <a:srgbClr val="3D5185"/>
                </a:solidFill>
              </a:defRPr>
            </a:lvl1pPr>
          </a:lstStyle>
          <a:p>
            <a:r>
              <a:rPr lang="x-none" dirty="0" smtClean="0"/>
              <a:t>Образец заголовка</a:t>
            </a:r>
            <a:br>
              <a:rPr lang="x-none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smtClean="0"/>
              <a:t>Образец текста</a:t>
            </a:r>
          </a:p>
          <a:p>
            <a:pPr lvl="1"/>
            <a:r>
              <a:rPr lang="x-none" smtClean="0"/>
              <a:t>Второй уровень</a:t>
            </a:r>
          </a:p>
          <a:p>
            <a:pPr lvl="2"/>
            <a:r>
              <a:rPr lang="x-none" smtClean="0"/>
              <a:t>Третий уровень</a:t>
            </a:r>
          </a:p>
          <a:p>
            <a:pPr lvl="3"/>
            <a:r>
              <a:rPr lang="x-none" smtClean="0"/>
              <a:t>Четвертый уровень</a:t>
            </a:r>
          </a:p>
          <a:p>
            <a:pPr lvl="4"/>
            <a:r>
              <a:rPr lang="x-none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82321-F916-5841-B65F-5E7D963B9EE2}" type="datetime1">
              <a:rPr lang="ru-RU" smtClean="0"/>
              <a:t>03.06.19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83016-B468-434C-B4B9-47DE06F4142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9000877" cy="484632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Чтобы добавить рисунок, перетащите его на заполнитель или щелкните значок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715000"/>
            <a:ext cx="8153400" cy="45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AFD39-7285-FB43-B030-3D57427104C1}" type="datetime4">
              <a:rPr lang="ru-RU" smtClean="0">
                <a:solidFill>
                  <a:srgbClr val="000000"/>
                </a:solidFill>
                <a:latin typeface="Arial"/>
              </a:rPr>
              <a:pPr/>
              <a:t>Июнь 3, 2019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38DF745-7D3F-47F4-83A3-874385CFAA69}" type="slidenum">
              <a:rPr lang="en-US" smtClean="0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4953000"/>
            <a:ext cx="8153400" cy="7620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Образец заголовка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341851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37CA0-92AE-9841-B6BB-D9ACD05AC90F}" type="datetime4">
              <a:rPr lang="ru-RU" smtClean="0">
                <a:solidFill>
                  <a:srgbClr val="000000"/>
                </a:solidFill>
                <a:latin typeface="Arial"/>
              </a:rPr>
              <a:pPr/>
              <a:t>Июнь 3, 2019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>
                <a:solidFill>
                  <a:srgbClr val="D1282E"/>
                </a:solidFill>
                <a:latin typeface="Arial"/>
              </a:rPr>
              <a:pPr/>
              <a:t>‹#›</a:t>
            </a:fld>
            <a:endParaRPr lang="en-US">
              <a:solidFill>
                <a:srgbClr val="D1282E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792827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2D41F-E3DF-A743-9F6C-8C9CFA713F9A}" type="datetime4">
              <a:rPr lang="ru-RU" smtClean="0">
                <a:solidFill>
                  <a:srgbClr val="000000"/>
                </a:solidFill>
                <a:latin typeface="Arial"/>
              </a:rPr>
              <a:pPr/>
              <a:t>Июнь 3, 2019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>
                <a:solidFill>
                  <a:srgbClr val="D1282E"/>
                </a:solidFill>
                <a:latin typeface="Arial"/>
              </a:rPr>
              <a:pPr/>
              <a:t>‹#›</a:t>
            </a:fld>
            <a:endParaRPr lang="en-US">
              <a:solidFill>
                <a:srgbClr val="D1282E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264982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7800"/>
            <a:ext cx="77724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none" spc="-80" baseline="0">
                <a:solidFill>
                  <a:schemeClr val="tx1"/>
                </a:solidFill>
              </a:defRPr>
            </a:lvl1pPr>
          </a:lstStyle>
          <a:p>
            <a:r>
              <a:rPr lang="x-none" dirty="0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2401"/>
            <a:ext cx="7772400" cy="1066800"/>
          </a:xfrm>
        </p:spPr>
        <p:txBody>
          <a:bodyPr anchor="b"/>
          <a:lstStyle>
            <a:lvl1pPr marL="0" indent="0">
              <a:buNone/>
              <a:defRPr sz="2000" b="0" cap="none" spc="120" baseline="0">
                <a:solidFill>
                  <a:srgbClr val="3D5185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 dirty="0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DF90A-601B-074E-90C3-54CFC770DA8F}" type="datetime1">
              <a:rPr lang="ru-RU" smtClean="0"/>
              <a:t>03.06.19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000090"/>
                </a:solidFill>
              </a:defRPr>
            </a:lvl1pPr>
          </a:lstStyle>
          <a:p>
            <a:fld id="{75083016-B468-434C-B4B9-47DE06F4142A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89218"/>
            <a:ext cx="7912100" cy="1371600"/>
          </a:xfrm>
        </p:spPr>
        <p:txBody>
          <a:bodyPr/>
          <a:lstStyle>
            <a:lvl1pPr>
              <a:defRPr>
                <a:solidFill>
                  <a:srgbClr val="3D5185"/>
                </a:solidFill>
              </a:defRPr>
            </a:lvl1pPr>
          </a:lstStyle>
          <a:p>
            <a:r>
              <a:rPr lang="x-none" dirty="0" smtClean="0"/>
              <a:t>Образец заголовка</a:t>
            </a:r>
            <a:br>
              <a:rPr lang="x-none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3068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dirty="0" smtClean="0"/>
              <a:t>Образец текста</a:t>
            </a:r>
          </a:p>
          <a:p>
            <a:pPr lvl="1"/>
            <a:r>
              <a:rPr lang="x-none" dirty="0" smtClean="0"/>
              <a:t>Второй уровень</a:t>
            </a:r>
          </a:p>
          <a:p>
            <a:pPr lvl="2"/>
            <a:r>
              <a:rPr lang="x-none" dirty="0" smtClean="0"/>
              <a:t>Третий уровень</a:t>
            </a:r>
          </a:p>
          <a:p>
            <a:pPr lvl="3"/>
            <a:r>
              <a:rPr lang="x-none" dirty="0" smtClean="0"/>
              <a:t>Четвертый уровень</a:t>
            </a:r>
          </a:p>
          <a:p>
            <a:pPr lvl="4"/>
            <a:r>
              <a:rPr lang="x-none" dirty="0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016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Образец текста</a:t>
            </a:r>
          </a:p>
          <a:p>
            <a:pPr lvl="1"/>
            <a:r>
              <a:rPr lang="x-none" smtClean="0"/>
              <a:t>Второй уровень</a:t>
            </a:r>
          </a:p>
          <a:p>
            <a:pPr lvl="2"/>
            <a:r>
              <a:rPr lang="x-none" smtClean="0"/>
              <a:t>Третий уровень</a:t>
            </a:r>
          </a:p>
          <a:p>
            <a:pPr lvl="3"/>
            <a:r>
              <a:rPr lang="x-none" smtClean="0"/>
              <a:t>Четвертый уровень</a:t>
            </a:r>
          </a:p>
          <a:p>
            <a:pPr lvl="4"/>
            <a:r>
              <a:rPr lang="x-none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7DFBB-89DF-7848-8957-579D1BDD2EA9}" type="datetime1">
              <a:rPr lang="ru-RU" smtClean="0"/>
              <a:t>03.06.19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83016-B468-434C-B4B9-47DE06F4142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89218"/>
            <a:ext cx="7912100" cy="1371600"/>
          </a:xfrm>
        </p:spPr>
        <p:txBody>
          <a:bodyPr/>
          <a:lstStyle>
            <a:lvl1pPr>
              <a:defRPr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r>
              <a:rPr lang="x-none" dirty="0" smtClean="0"/>
              <a:t>Образец заголовка</a:t>
            </a:r>
            <a:br>
              <a:rPr lang="x-none" dirty="0" smtClean="0"/>
            </a:b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7632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none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dirty="0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7632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Образец текста</a:t>
            </a:r>
          </a:p>
          <a:p>
            <a:pPr lvl="1"/>
            <a:r>
              <a:rPr lang="x-none" smtClean="0"/>
              <a:t>Второй уровень</a:t>
            </a:r>
          </a:p>
          <a:p>
            <a:pPr lvl="2"/>
            <a:r>
              <a:rPr lang="x-none" smtClean="0"/>
              <a:t>Третий уровень</a:t>
            </a:r>
          </a:p>
          <a:p>
            <a:pPr lvl="3"/>
            <a:r>
              <a:rPr lang="x-none" smtClean="0"/>
              <a:t>Четвертый уровень</a:t>
            </a:r>
          </a:p>
          <a:p>
            <a:pPr lvl="4"/>
            <a:r>
              <a:rPr lang="x-none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3208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none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x-none" dirty="0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3208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Образец текста</a:t>
            </a:r>
          </a:p>
          <a:p>
            <a:pPr lvl="1"/>
            <a:r>
              <a:rPr lang="x-none" smtClean="0"/>
              <a:t>Второй уровень</a:t>
            </a:r>
          </a:p>
          <a:p>
            <a:pPr lvl="2"/>
            <a:r>
              <a:rPr lang="x-none" smtClean="0"/>
              <a:t>Третий уровень</a:t>
            </a:r>
          </a:p>
          <a:p>
            <a:pPr lvl="3"/>
            <a:r>
              <a:rPr lang="x-none" smtClean="0"/>
              <a:t>Четвертый уровень</a:t>
            </a:r>
          </a:p>
          <a:p>
            <a:pPr lvl="4"/>
            <a:r>
              <a:rPr lang="x-none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82419-C29D-9A4D-B689-FE6B4DDC2130}" type="datetime1">
              <a:rPr lang="ru-RU" smtClean="0"/>
              <a:t>03.06.19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3D5185"/>
                </a:solidFill>
              </a:defRPr>
            </a:lvl1pPr>
          </a:lstStyle>
          <a:p>
            <a:fld id="{75083016-B468-434C-B4B9-47DE06F4142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89218"/>
            <a:ext cx="7912100" cy="1371600"/>
          </a:xfrm>
        </p:spPr>
        <p:txBody>
          <a:bodyPr/>
          <a:lstStyle>
            <a:lvl1pPr>
              <a:defRPr>
                <a:solidFill>
                  <a:srgbClr val="3D5185"/>
                </a:solidFill>
              </a:defRPr>
            </a:lvl1pPr>
          </a:lstStyle>
          <a:p>
            <a:r>
              <a:rPr lang="x-none" dirty="0" smtClean="0"/>
              <a:t>Образец заголовка</a:t>
            </a:r>
            <a:br>
              <a:rPr lang="x-none" dirty="0" smtClean="0"/>
            </a:b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0E3C3-C909-4F4E-99CA-0F2A6E37467D}" type="datetime1">
              <a:rPr lang="ru-RU" smtClean="0"/>
              <a:t>03.06.19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3D5185"/>
                </a:solidFill>
              </a:defRPr>
            </a:lvl1pPr>
          </a:lstStyle>
          <a:p>
            <a:fld id="{75083016-B468-434C-B4B9-47DE06F4142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8C4A7-CC5F-8A4D-B096-F47CEE271535}" type="datetime1">
              <a:rPr lang="ru-RU" smtClean="0"/>
              <a:t>03.06.19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3D5185"/>
                </a:solidFill>
              </a:defRPr>
            </a:lvl1pPr>
          </a:lstStyle>
          <a:p>
            <a:fld id="{75083016-B468-434C-B4B9-47DE06F4142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00200"/>
            <a:ext cx="5111750" cy="44805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smtClean="0"/>
              <a:t>Образец текста</a:t>
            </a:r>
          </a:p>
          <a:p>
            <a:pPr lvl="1"/>
            <a:r>
              <a:rPr lang="x-none" smtClean="0"/>
              <a:t>Второй уровень</a:t>
            </a:r>
          </a:p>
          <a:p>
            <a:pPr lvl="2"/>
            <a:r>
              <a:rPr lang="x-none" smtClean="0"/>
              <a:t>Третий уровень</a:t>
            </a:r>
          </a:p>
          <a:p>
            <a:pPr lvl="3"/>
            <a:r>
              <a:rPr lang="x-none" smtClean="0"/>
              <a:t>Четвертый уровень</a:t>
            </a:r>
          </a:p>
          <a:p>
            <a:pPr lvl="4"/>
            <a:r>
              <a:rPr lang="x-none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00200"/>
            <a:ext cx="3008313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E6D26-3C43-DC4D-8E13-2C489FC221D8}" type="datetime1">
              <a:rPr lang="ru-RU" smtClean="0"/>
              <a:t>03.06.19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3D5185"/>
                </a:solidFill>
              </a:defRPr>
            </a:lvl1pPr>
          </a:lstStyle>
          <a:p>
            <a:fld id="{75083016-B468-434C-B4B9-47DE06F4142A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457200" y="89218"/>
            <a:ext cx="8216900" cy="1371600"/>
          </a:xfrm>
        </p:spPr>
        <p:txBody>
          <a:bodyPr/>
          <a:lstStyle>
            <a:lvl1pPr>
              <a:defRPr>
                <a:solidFill>
                  <a:srgbClr val="3D5185"/>
                </a:solidFill>
              </a:defRPr>
            </a:lvl1pPr>
          </a:lstStyle>
          <a:p>
            <a:r>
              <a:rPr lang="x-none" dirty="0" smtClean="0"/>
              <a:t>Образец заголовка</a:t>
            </a:r>
            <a:br>
              <a:rPr lang="x-none" dirty="0" smtClean="0"/>
            </a:b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9000877" cy="484632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x-none" smtClean="0"/>
              <a:t>Чтобы добавить рисунок, перетащите его на заполнитель или щелкните значок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715000"/>
            <a:ext cx="8153400" cy="45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3D112-C72D-9846-AEEF-A574E82A0C21}" type="datetime1">
              <a:rPr lang="ru-RU" smtClean="0"/>
              <a:t>03.06.19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5083016-B468-434C-B4B9-47DE06F4142A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4953000"/>
            <a:ext cx="8153400" cy="762000"/>
          </a:xfrm>
        </p:spPr>
        <p:txBody>
          <a:bodyPr anchor="t">
            <a:normAutofit/>
          </a:bodyPr>
          <a:lstStyle>
            <a:lvl1pPr>
              <a:defRPr sz="3200">
                <a:solidFill>
                  <a:srgbClr val="3D5185"/>
                </a:solidFill>
              </a:defRPr>
            </a:lvl1pPr>
          </a:lstStyle>
          <a:p>
            <a:r>
              <a:rPr lang="x-none" dirty="0" smtClean="0"/>
              <a:t>Образец заголовка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76518"/>
            <a:ext cx="76327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dirty="0" smtClean="0"/>
              <a:t>Образец </a:t>
            </a:r>
            <a:r>
              <a:rPr lang="x-none" dirty="0" smtClean="0"/>
              <a:t>заголовка</a:t>
            </a:r>
            <a:br>
              <a:rPr lang="x-none" dirty="0" smtClean="0"/>
            </a:b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76200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x-none" smtClean="0"/>
              <a:t>Образец текста</a:t>
            </a:r>
          </a:p>
          <a:p>
            <a:pPr lvl="1"/>
            <a:r>
              <a:rPr lang="x-none" smtClean="0"/>
              <a:t>Второй уровень</a:t>
            </a:r>
          </a:p>
          <a:p>
            <a:pPr lvl="2"/>
            <a:r>
              <a:rPr lang="x-none" smtClean="0"/>
              <a:t>Третий уровень</a:t>
            </a:r>
          </a:p>
          <a:p>
            <a:pPr lvl="3"/>
            <a:r>
              <a:rPr lang="x-none" smtClean="0"/>
              <a:t>Четвертый уровень</a:t>
            </a:r>
          </a:p>
          <a:p>
            <a:pPr lvl="4"/>
            <a:r>
              <a:rPr lang="x-none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659185C8-45EA-5740-8164-DA552AB2BD8F}" type="datetime1">
              <a:rPr lang="ru-RU" smtClean="0"/>
              <a:t>03.06.19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492875"/>
            <a:ext cx="3429000" cy="28384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8227377" y="5885497"/>
            <a:ext cx="1315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1">
                <a:solidFill>
                  <a:srgbClr val="000090"/>
                </a:solidFill>
              </a:defRPr>
            </a:lvl1pPr>
          </a:lstStyle>
          <a:p>
            <a:fld id="{75083016-B468-434C-B4B9-47DE06F4142A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Rectangle 6"/>
          <p:cNvSpPr/>
          <p:nvPr/>
        </p:nvSpPr>
        <p:spPr>
          <a:xfrm>
            <a:off x="9001124" y="0"/>
            <a:ext cx="142876" cy="1371600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9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001124" y="1371600"/>
            <a:ext cx="142876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600" kern="1200" cap="none" spc="-60" baseline="0">
          <a:solidFill>
            <a:schemeClr val="accent3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Font typeface="Arial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76200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DEE0A3E8-14C7-4A48-8F4D-E2478D4EFE92}" type="datetime4">
              <a:rPr lang="ru-RU" smtClean="0">
                <a:solidFill>
                  <a:srgbClr val="000000"/>
                </a:solidFill>
                <a:latin typeface="Arial"/>
              </a:rPr>
              <a:pPr/>
              <a:t>Июнь 3, 2019</a:t>
            </a:fld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492875"/>
            <a:ext cx="3429000" cy="28384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8227377" y="5885497"/>
            <a:ext cx="1315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1">
                <a:solidFill>
                  <a:schemeClr val="tx2"/>
                </a:solidFill>
              </a:defRPr>
            </a:lvl1pPr>
          </a:lstStyle>
          <a:p>
            <a:fld id="{F38DF745-7D3F-47F4-83A3-874385CFAA69}" type="slidenum">
              <a:rPr lang="en-US" smtClean="0">
                <a:solidFill>
                  <a:srgbClr val="D1282E"/>
                </a:solidFill>
                <a:latin typeface="Arial"/>
              </a:rPr>
              <a:pPr/>
              <a:t>‹#›</a:t>
            </a:fld>
            <a:endParaRPr lang="en-US" dirty="0">
              <a:solidFill>
                <a:srgbClr val="D1282E"/>
              </a:solidFill>
              <a:latin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001124" y="0"/>
            <a:ext cx="142876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001124" y="1371600"/>
            <a:ext cx="142876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94086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600" kern="1200" cap="all" spc="-6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Font typeface="Arial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4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1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46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5" Type="http://schemas.openxmlformats.org/officeDocument/2006/relationships/image" Target="../media/image49.png"/><Relationship Id="rId6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4" Type="http://schemas.openxmlformats.org/officeDocument/2006/relationships/image" Target="../media/image52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jpeg"/><Relationship Id="rId3" Type="http://schemas.openxmlformats.org/officeDocument/2006/relationships/image" Target="../media/image55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8.jpg"/><Relationship Id="rId3" Type="http://schemas.openxmlformats.org/officeDocument/2006/relationships/image" Target="../media/image5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4" Type="http://schemas.openxmlformats.org/officeDocument/2006/relationships/image" Target="../media/image10.jpg"/><Relationship Id="rId5" Type="http://schemas.openxmlformats.org/officeDocument/2006/relationships/image" Target="../media/image11.jpg"/><Relationship Id="rId6" Type="http://schemas.openxmlformats.org/officeDocument/2006/relationships/image" Target="../media/image12.png"/><Relationship Id="rId7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2.gi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азвание 3"/>
          <p:cNvSpPr>
            <a:spLocks noGrp="1"/>
          </p:cNvSpPr>
          <p:nvPr>
            <p:ph type="ctrTitle"/>
          </p:nvPr>
        </p:nvSpPr>
        <p:spPr>
          <a:xfrm>
            <a:off x="282198" y="1733880"/>
            <a:ext cx="8497296" cy="2387600"/>
          </a:xfrm>
        </p:spPr>
        <p:txBody>
          <a:bodyPr>
            <a:normAutofit/>
          </a:bodyPr>
          <a:lstStyle/>
          <a:p>
            <a:r>
              <a:rPr lang="ru-RU" sz="4800" dirty="0" smtClean="0">
                <a:latin typeface="Arial"/>
                <a:cs typeface="Arial"/>
              </a:rPr>
              <a:t>PANDA </a:t>
            </a:r>
            <a:r>
              <a:rPr lang="en-US" sz="4800" dirty="0" err="1" smtClean="0">
                <a:latin typeface="Arial"/>
                <a:cs typeface="Arial"/>
              </a:rPr>
              <a:t>Muon</a:t>
            </a:r>
            <a:r>
              <a:rPr lang="en-US" sz="4800" dirty="0" smtClean="0">
                <a:latin typeface="Arial"/>
                <a:cs typeface="Arial"/>
              </a:rPr>
              <a:t> System</a:t>
            </a:r>
            <a:endParaRPr lang="en-US" sz="4800" dirty="0">
              <a:latin typeface="Arial"/>
              <a:cs typeface="Arial"/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376263" y="4762352"/>
            <a:ext cx="8356197" cy="901848"/>
          </a:xfrm>
        </p:spPr>
        <p:txBody>
          <a:bodyPr>
            <a:noAutofit/>
          </a:bodyPr>
          <a:lstStyle/>
          <a:p>
            <a:r>
              <a:rPr lang="ru-RU" sz="2400" dirty="0" err="1" smtClean="0">
                <a:latin typeface="Arial"/>
                <a:cs typeface="Arial"/>
              </a:rPr>
              <a:t>Alexander</a:t>
            </a:r>
            <a:r>
              <a:rPr lang="ru-RU" sz="2400" dirty="0" smtClean="0">
                <a:latin typeface="Arial"/>
                <a:cs typeface="Arial"/>
              </a:rPr>
              <a:t> </a:t>
            </a:r>
            <a:r>
              <a:rPr lang="ru-RU" sz="2400" dirty="0" err="1" smtClean="0">
                <a:latin typeface="Arial"/>
                <a:cs typeface="Arial"/>
              </a:rPr>
              <a:t>Verkheev</a:t>
            </a:r>
            <a:r>
              <a:rPr lang="ru-RU" sz="2400" dirty="0" smtClean="0">
                <a:latin typeface="Arial"/>
                <a:cs typeface="Arial"/>
              </a:rPr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936916" y="6017325"/>
            <a:ext cx="1455371" cy="7478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dirty="0" smtClean="0">
                <a:latin typeface="Arial"/>
                <a:cs typeface="Arial"/>
              </a:rPr>
              <a:t>DLNP, JINR</a:t>
            </a:r>
          </a:p>
          <a:p>
            <a:pPr algn="ctr">
              <a:lnSpc>
                <a:spcPct val="120000"/>
              </a:lnSpc>
            </a:pPr>
            <a:r>
              <a:rPr lang="en-US" dirty="0" smtClean="0">
                <a:latin typeface="Arial"/>
                <a:cs typeface="Arial"/>
              </a:rPr>
              <a:t>4 June 2019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11" name="Shape 99" descr="PandaLogo1_web.gi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5225143" cy="1236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Shape 9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06754" y="0"/>
            <a:ext cx="2276400" cy="1305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761667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Содержимое 5" descr="MVC-845F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36" b="11736"/>
          <a:stretch>
            <a:fillRect/>
          </a:stretch>
        </p:blipFill>
        <p:spPr>
          <a:xfrm>
            <a:off x="762000" y="1587500"/>
            <a:ext cx="7620000" cy="4373563"/>
          </a:xfrm>
        </p:spPr>
      </p:pic>
      <p:sp>
        <p:nvSpPr>
          <p:cNvPr id="4" name="Название 4"/>
          <p:cNvSpPr txBox="1">
            <a:spLocks/>
          </p:cNvSpPr>
          <p:nvPr/>
        </p:nvSpPr>
        <p:spPr>
          <a:xfrm>
            <a:off x="457199" y="89218"/>
            <a:ext cx="8555367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none" spc="-60" baseline="0">
                <a:solidFill>
                  <a:srgbClr val="3D5185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Arial"/>
                <a:cs typeface="Arial"/>
              </a:rPr>
              <a:t>Range System Prototype @ CERN</a:t>
            </a:r>
          </a:p>
          <a:p>
            <a:endParaRPr lang="en-US" dirty="0" smtClean="0">
              <a:latin typeface="Arial"/>
              <a:cs typeface="Arial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340100" y="6228834"/>
            <a:ext cx="517718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The absorber structure in horizontal position</a:t>
            </a:r>
            <a:endParaRPr lang="ru-RU" sz="2000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83016-B468-434C-B4B9-47DE06F4142A}" type="slidenum">
              <a:rPr lang="ru-RU" smtClean="0">
                <a:solidFill>
                  <a:schemeClr val="accent3">
                    <a:lumMod val="75000"/>
                  </a:schemeClr>
                </a:solidFill>
              </a:rPr>
              <a:t>10</a:t>
            </a:fld>
            <a:endParaRPr lang="ru-RU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13843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3" descr="Screen Shot 2015-12-08 at 23.57.10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4" t="14784" b="4191"/>
          <a:stretch/>
        </p:blipFill>
        <p:spPr>
          <a:xfrm>
            <a:off x="4093772" y="3610692"/>
            <a:ext cx="4896051" cy="3026958"/>
          </a:xfrm>
          <a:prstGeom prst="rect">
            <a:avLst/>
          </a:prstGeom>
        </p:spPr>
      </p:pic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8193342" cy="1371600"/>
          </a:xfrm>
        </p:spPr>
        <p:txBody>
          <a:bodyPr/>
          <a:lstStyle/>
          <a:p>
            <a:r>
              <a:rPr lang="en-US" dirty="0">
                <a:latin typeface="+mn-lt"/>
                <a:cs typeface="Times New Roman"/>
              </a:rPr>
              <a:t>M</a:t>
            </a:r>
            <a:r>
              <a:rPr lang="en-US" dirty="0" smtClean="0">
                <a:latin typeface="+mn-lt"/>
                <a:cs typeface="Times New Roman"/>
              </a:rPr>
              <a:t>ain </a:t>
            </a:r>
            <a:r>
              <a:rPr lang="en-US" dirty="0">
                <a:latin typeface="+mn-lt"/>
                <a:cs typeface="Times New Roman"/>
              </a:rPr>
              <a:t>T</a:t>
            </a:r>
            <a:r>
              <a:rPr lang="en-US" dirty="0" smtClean="0">
                <a:latin typeface="+mn-lt"/>
                <a:cs typeface="Times New Roman"/>
              </a:rPr>
              <a:t>asks of Range </a:t>
            </a:r>
            <a:r>
              <a:rPr lang="en-US" dirty="0">
                <a:latin typeface="+mn-lt"/>
                <a:cs typeface="Times New Roman"/>
              </a:rPr>
              <a:t>S</a:t>
            </a:r>
            <a:r>
              <a:rPr lang="en-US" dirty="0" smtClean="0">
                <a:latin typeface="+mn-lt"/>
                <a:cs typeface="Times New Roman"/>
              </a:rPr>
              <a:t>ystem Prototype </a:t>
            </a:r>
            <a:r>
              <a:rPr lang="en-US" dirty="0">
                <a:latin typeface="+mn-lt"/>
                <a:cs typeface="Times New Roman"/>
              </a:rPr>
              <a:t>S</a:t>
            </a:r>
            <a:r>
              <a:rPr lang="en-US" dirty="0" smtClean="0">
                <a:latin typeface="+mn-lt"/>
                <a:cs typeface="Times New Roman"/>
              </a:rPr>
              <a:t>tudy </a:t>
            </a:r>
            <a:r>
              <a:rPr lang="en-US" dirty="0" smtClean="0">
                <a:latin typeface="Arial"/>
                <a:cs typeface="Arial"/>
              </a:rPr>
              <a:t>@ </a:t>
            </a:r>
            <a:r>
              <a:rPr lang="en-US" dirty="0" smtClean="0">
                <a:latin typeface="+mn-lt"/>
                <a:cs typeface="Times New Roman"/>
              </a:rPr>
              <a:t>CERN</a:t>
            </a:r>
            <a:endParaRPr lang="ru-RU" dirty="0">
              <a:latin typeface="+mn-lt"/>
              <a:cs typeface="Times New Roman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4875" y="1742798"/>
            <a:ext cx="785912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/>
              <a:buChar char="•"/>
            </a:pPr>
            <a:r>
              <a:rPr lang="en-US" sz="2800" dirty="0">
                <a:cs typeface="Times New Roman"/>
              </a:rPr>
              <a:t>C</a:t>
            </a:r>
            <a:r>
              <a:rPr lang="en-US" sz="2800" dirty="0" smtClean="0">
                <a:cs typeface="Times New Roman"/>
              </a:rPr>
              <a:t>alibration </a:t>
            </a:r>
            <a:r>
              <a:rPr lang="en-US" sz="2800" dirty="0">
                <a:cs typeface="Times New Roman"/>
              </a:rPr>
              <a:t>of the system’s response to the different </a:t>
            </a:r>
            <a:r>
              <a:rPr lang="en-US" sz="2800" dirty="0" smtClean="0">
                <a:cs typeface="Times New Roman"/>
              </a:rPr>
              <a:t>particles </a:t>
            </a:r>
            <a:r>
              <a:rPr lang="en-US" sz="2800" dirty="0">
                <a:cs typeface="Times New Roman"/>
              </a:rPr>
              <a:t>and energies. </a:t>
            </a:r>
          </a:p>
          <a:p>
            <a:pPr marL="342900" indent="-342900" algn="just">
              <a:buFont typeface="Arial"/>
              <a:buChar char="•"/>
            </a:pPr>
            <a:r>
              <a:rPr lang="en-US" sz="2800" dirty="0">
                <a:cs typeface="Times New Roman"/>
              </a:rPr>
              <a:t>T</a:t>
            </a:r>
            <a:r>
              <a:rPr lang="en-US" sz="2800" dirty="0" smtClean="0">
                <a:cs typeface="Times New Roman"/>
              </a:rPr>
              <a:t>est </a:t>
            </a:r>
            <a:r>
              <a:rPr lang="en-US" sz="2800" dirty="0">
                <a:cs typeface="Times New Roman"/>
              </a:rPr>
              <a:t>of algorithms for </a:t>
            </a:r>
            <a:r>
              <a:rPr lang="el-GR" sz="2800" dirty="0" smtClean="0">
                <a:cs typeface="Times New Roman"/>
              </a:rPr>
              <a:t>μ</a:t>
            </a:r>
            <a:r>
              <a:rPr lang="en-US" sz="2800" dirty="0" smtClean="0">
                <a:cs typeface="Times New Roman"/>
              </a:rPr>
              <a:t>/</a:t>
            </a:r>
            <a:r>
              <a:rPr lang="el-GR" sz="2800" dirty="0" smtClean="0">
                <a:cs typeface="Times New Roman"/>
              </a:rPr>
              <a:t>π </a:t>
            </a:r>
            <a:r>
              <a:rPr lang="en-US" sz="2800" dirty="0" smtClean="0">
                <a:cs typeface="Times New Roman"/>
              </a:rPr>
              <a:t>separation</a:t>
            </a:r>
            <a:endParaRPr lang="en-US" sz="2800" dirty="0">
              <a:cs typeface="Times New Roman"/>
            </a:endParaRPr>
          </a:p>
          <a:p>
            <a:pPr marL="342900" indent="-342900" algn="just">
              <a:buFont typeface="Arial"/>
              <a:buChar char="•"/>
            </a:pPr>
            <a:r>
              <a:rPr lang="en-US" sz="2800" dirty="0">
                <a:cs typeface="Times New Roman"/>
              </a:rPr>
              <a:t>T</a:t>
            </a:r>
            <a:r>
              <a:rPr lang="en-US" sz="2800" dirty="0" smtClean="0">
                <a:cs typeface="Times New Roman"/>
              </a:rPr>
              <a:t>une </a:t>
            </a:r>
            <a:r>
              <a:rPr lang="en-US" sz="2800" dirty="0">
                <a:cs typeface="Times New Roman"/>
              </a:rPr>
              <a:t>digitization </a:t>
            </a:r>
            <a:r>
              <a:rPr lang="en-US" sz="2800" dirty="0" smtClean="0">
                <a:cs typeface="Times New Roman"/>
              </a:rPr>
              <a:t>algorithm</a:t>
            </a:r>
          </a:p>
          <a:p>
            <a:pPr marL="342900" indent="-342900" algn="just">
              <a:buFont typeface="Arial"/>
              <a:buChar char="•"/>
            </a:pPr>
            <a:r>
              <a:rPr lang="en-US" sz="2800" dirty="0">
                <a:cs typeface="Times New Roman"/>
              </a:rPr>
              <a:t>T</a:t>
            </a:r>
            <a:r>
              <a:rPr lang="en-US" sz="2800" dirty="0" smtClean="0">
                <a:cs typeface="Times New Roman"/>
              </a:rPr>
              <a:t>echnical issues</a:t>
            </a:r>
            <a:endParaRPr lang="en-US" sz="2800" dirty="0">
              <a:cs typeface="Times New Roman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24875" y="4266745"/>
            <a:ext cx="404430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457200">
              <a:defRPr/>
            </a:pPr>
            <a:r>
              <a:rPr lang="en-US" sz="2400" dirty="0" smtClean="0">
                <a:cs typeface="Times New Roman"/>
              </a:rPr>
              <a:t>Range System: </a:t>
            </a:r>
          </a:p>
          <a:p>
            <a:pPr marL="342900" indent="-342900" algn="just" defTabSz="457200">
              <a:buFont typeface="Arial"/>
              <a:buChar char="•"/>
              <a:defRPr/>
            </a:pPr>
            <a:r>
              <a:rPr lang="en-US" sz="2400" dirty="0" smtClean="0">
                <a:cs typeface="Times New Roman"/>
              </a:rPr>
              <a:t>absorber plates; </a:t>
            </a:r>
          </a:p>
          <a:p>
            <a:pPr marL="342900" indent="-342900" algn="just" defTabSz="457200">
              <a:buFont typeface="Arial"/>
              <a:buChar char="•"/>
              <a:defRPr/>
            </a:pPr>
            <a:r>
              <a:rPr lang="en-US" sz="2400" dirty="0" smtClean="0">
                <a:cs typeface="Times New Roman"/>
              </a:rPr>
              <a:t>detecting </a:t>
            </a:r>
            <a:r>
              <a:rPr lang="en-US" sz="2400" dirty="0">
                <a:cs typeface="Times New Roman"/>
              </a:rPr>
              <a:t>layers of </a:t>
            </a:r>
            <a:r>
              <a:rPr lang="en-US" sz="2400" dirty="0" smtClean="0">
                <a:cs typeface="Times New Roman"/>
              </a:rPr>
              <a:t>MDTs; </a:t>
            </a:r>
          </a:p>
          <a:p>
            <a:pPr marL="342900" indent="-342900" algn="just" defTabSz="457200">
              <a:buFont typeface="Arial"/>
              <a:buChar char="•"/>
              <a:defRPr/>
            </a:pPr>
            <a:r>
              <a:rPr lang="en-US" sz="2400" dirty="0">
                <a:cs typeface="Times New Roman"/>
              </a:rPr>
              <a:t>s</a:t>
            </a:r>
            <a:r>
              <a:rPr lang="en-US" sz="2400" dirty="0" smtClean="0">
                <a:cs typeface="Times New Roman"/>
              </a:rPr>
              <a:t>trips between </a:t>
            </a:r>
            <a:r>
              <a:rPr lang="en-US" sz="2400" dirty="0">
                <a:cs typeface="Times New Roman"/>
              </a:rPr>
              <a:t>the plates; </a:t>
            </a:r>
            <a:endParaRPr lang="en-US" sz="2400" dirty="0" smtClean="0">
              <a:cs typeface="Times New Roman"/>
            </a:endParaRPr>
          </a:p>
          <a:p>
            <a:pPr marL="342900" indent="-342900" algn="just" defTabSz="457200">
              <a:buFont typeface="Arial"/>
              <a:buChar char="•"/>
              <a:defRPr/>
            </a:pPr>
            <a:r>
              <a:rPr lang="en-US" sz="2400" dirty="0" smtClean="0">
                <a:cs typeface="Times New Roman"/>
              </a:rPr>
              <a:t>“zero” bi-layers.</a:t>
            </a:r>
            <a:endParaRPr lang="ru-RU" sz="2400" dirty="0">
              <a:cs typeface="Times New Roman"/>
            </a:endParaRPr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>
          <a:xfrm rot="16200000">
            <a:off x="8227377" y="5885497"/>
            <a:ext cx="1315721" cy="365125"/>
          </a:xfrm>
        </p:spPr>
        <p:txBody>
          <a:bodyPr/>
          <a:lstStyle/>
          <a:p>
            <a:fld id="{75083016-B468-434C-B4B9-47DE06F4142A}" type="slidenum">
              <a:rPr lang="ru-RU" smtClean="0">
                <a:solidFill>
                  <a:schemeClr val="accent3">
                    <a:lumMod val="75000"/>
                  </a:schemeClr>
                </a:solidFill>
              </a:rPr>
              <a:t>11</a:t>
            </a:fld>
            <a:endParaRPr lang="ru-RU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7231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 стрелкой 3"/>
          <p:cNvCxnSpPr/>
          <p:nvPr/>
        </p:nvCxnSpPr>
        <p:spPr>
          <a:xfrm>
            <a:off x="4532613" y="3692007"/>
            <a:ext cx="869814" cy="4542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 flipH="1" flipV="1">
            <a:off x="4532612" y="3692003"/>
            <a:ext cx="897806" cy="4962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 flipH="1" flipV="1">
            <a:off x="4532612" y="3692003"/>
            <a:ext cx="897806" cy="496277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Группа 21"/>
          <p:cNvGrpSpPr/>
          <p:nvPr/>
        </p:nvGrpSpPr>
        <p:grpSpPr>
          <a:xfrm>
            <a:off x="698759" y="1587500"/>
            <a:ext cx="7746741" cy="5016500"/>
            <a:chOff x="533659" y="1458000"/>
            <a:chExt cx="8130333" cy="5400000"/>
          </a:xfrm>
        </p:grpSpPr>
        <p:pic>
          <p:nvPicPr>
            <p:cNvPr id="13" name="Изображение 12" descr="DSC_0422.jp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659" y="1458000"/>
              <a:ext cx="8130333" cy="5400000"/>
            </a:xfrm>
            <a:prstGeom prst="rect">
              <a:avLst/>
            </a:prstGeom>
          </p:spPr>
        </p:pic>
        <p:sp>
          <p:nvSpPr>
            <p:cNvPr id="15" name="Прямоугольная выноска 14"/>
            <p:cNvSpPr/>
            <p:nvPr/>
          </p:nvSpPr>
          <p:spPr>
            <a:xfrm>
              <a:off x="3098800" y="1860641"/>
              <a:ext cx="1579861" cy="444500"/>
            </a:xfrm>
            <a:prstGeom prst="wedgeRectCallout">
              <a:avLst>
                <a:gd name="adj1" fmla="val 39784"/>
                <a:gd name="adj2" fmla="val 227462"/>
              </a:avLst>
            </a:prstGeom>
            <a:solidFill>
              <a:srgbClr val="233C1D">
                <a:alpha val="80000"/>
              </a:srgbClr>
            </a:solidFill>
            <a:ln>
              <a:solidFill>
                <a:srgbClr val="233C1D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AU" sz="2000" b="1" dirty="0" smtClean="0"/>
                <a:t>Prototype</a:t>
              </a:r>
              <a:endParaRPr lang="en-AU" sz="2000" b="1" dirty="0"/>
            </a:p>
          </p:txBody>
        </p:sp>
        <p:sp>
          <p:nvSpPr>
            <p:cNvPr id="16" name="Прямоугольная выноска 15"/>
            <p:cNvSpPr/>
            <p:nvPr/>
          </p:nvSpPr>
          <p:spPr>
            <a:xfrm>
              <a:off x="1511301" y="2984591"/>
              <a:ext cx="1384300" cy="444500"/>
            </a:xfrm>
            <a:prstGeom prst="wedgeRectCallout">
              <a:avLst>
                <a:gd name="adj1" fmla="val 76481"/>
                <a:gd name="adj2" fmla="val 121748"/>
              </a:avLst>
            </a:prstGeom>
            <a:solidFill>
              <a:srgbClr val="233C1D">
                <a:alpha val="80000"/>
              </a:srgbClr>
            </a:solidFill>
            <a:ln>
              <a:solidFill>
                <a:srgbClr val="233C1D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AU" sz="2000" b="1" smtClean="0"/>
                <a:t>DAQ</a:t>
              </a:r>
              <a:endParaRPr lang="en-AU" sz="2000" b="1"/>
            </a:p>
          </p:txBody>
        </p:sp>
        <p:sp>
          <p:nvSpPr>
            <p:cNvPr id="17" name="Прямоугольная выноска 16"/>
            <p:cNvSpPr/>
            <p:nvPr/>
          </p:nvSpPr>
          <p:spPr>
            <a:xfrm>
              <a:off x="4927601" y="2984591"/>
              <a:ext cx="1384300" cy="444500"/>
            </a:xfrm>
            <a:prstGeom prst="wedgeRectCallout">
              <a:avLst>
                <a:gd name="adj1" fmla="val -74895"/>
                <a:gd name="adj2" fmla="val 144605"/>
              </a:avLst>
            </a:prstGeom>
            <a:solidFill>
              <a:srgbClr val="233C1D">
                <a:alpha val="80000"/>
              </a:srgbClr>
            </a:solidFill>
            <a:ln>
              <a:solidFill>
                <a:srgbClr val="233C1D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AU" sz="2000" b="1" smtClean="0"/>
                <a:t>Beam</a:t>
              </a:r>
              <a:endParaRPr lang="en-AU" sz="2000" b="1"/>
            </a:p>
          </p:txBody>
        </p:sp>
      </p:grpSp>
      <p:sp>
        <p:nvSpPr>
          <p:cNvPr id="18" name="Название 4"/>
          <p:cNvSpPr txBox="1">
            <a:spLocks/>
          </p:cNvSpPr>
          <p:nvPr/>
        </p:nvSpPr>
        <p:spPr>
          <a:xfrm>
            <a:off x="-1803400" y="1787529"/>
            <a:ext cx="8483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83016-B468-434C-B4B9-47DE06F4142A}" type="slidenum">
              <a:rPr lang="ru-RU" smtClean="0"/>
              <a:pPr/>
              <a:t>12</a:t>
            </a:fld>
            <a:endParaRPr lang="ru-RU" dirty="0"/>
          </a:p>
        </p:txBody>
      </p:sp>
      <p:sp>
        <p:nvSpPr>
          <p:cNvPr id="19" name="Название 4"/>
          <p:cNvSpPr txBox="1">
            <a:spLocks/>
          </p:cNvSpPr>
          <p:nvPr/>
        </p:nvSpPr>
        <p:spPr>
          <a:xfrm>
            <a:off x="457200" y="89218"/>
            <a:ext cx="79121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none" spc="-60" baseline="0">
                <a:solidFill>
                  <a:srgbClr val="3D5185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Arial"/>
                <a:cs typeface="Arial"/>
              </a:rPr>
              <a:t>PANDA </a:t>
            </a:r>
            <a:r>
              <a:rPr lang="en-US" dirty="0" err="1" smtClean="0">
                <a:latin typeface="Arial"/>
                <a:cs typeface="Arial"/>
              </a:rPr>
              <a:t>Muon</a:t>
            </a:r>
            <a:r>
              <a:rPr lang="en-US" dirty="0" smtClean="0">
                <a:latin typeface="Arial"/>
                <a:cs typeface="Arial"/>
              </a:rPr>
              <a:t> System Prototype @ </a:t>
            </a:r>
          </a:p>
          <a:p>
            <a:r>
              <a:rPr lang="en-US" dirty="0" smtClean="0">
                <a:latin typeface="Arial"/>
                <a:cs typeface="Arial"/>
              </a:rPr>
              <a:t>PS/T9/CERN Beam Line</a:t>
            </a:r>
          </a:p>
        </p:txBody>
      </p:sp>
    </p:spTree>
    <p:extLst>
      <p:ext uri="{BB962C8B-B14F-4D97-AF65-F5344CB8AC3E}">
        <p14:creationId xmlns:p14="http://schemas.microsoft.com/office/powerpoint/2010/main" val="5178707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Изображение 6" descr="IMG_9272 (2)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2313" y="1650999"/>
            <a:ext cx="3651321" cy="4868429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83016-B468-434C-B4B9-47DE06F4142A}" type="slidenum">
              <a:rPr lang="ru-RU" smtClean="0"/>
              <a:pPr/>
              <a:t>13</a:t>
            </a:fld>
            <a:endParaRPr lang="ru-RU" dirty="0"/>
          </a:p>
        </p:txBody>
      </p:sp>
      <p:sp>
        <p:nvSpPr>
          <p:cNvPr id="5" name="Название 4"/>
          <p:cNvSpPr txBox="1">
            <a:spLocks/>
          </p:cNvSpPr>
          <p:nvPr/>
        </p:nvSpPr>
        <p:spPr>
          <a:xfrm>
            <a:off x="457200" y="89218"/>
            <a:ext cx="79121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none" spc="-60" baseline="0">
                <a:solidFill>
                  <a:srgbClr val="3D5185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Arial"/>
                <a:cs typeface="Arial"/>
              </a:rPr>
              <a:t>PANDA </a:t>
            </a:r>
            <a:r>
              <a:rPr lang="en-US" dirty="0" err="1" smtClean="0">
                <a:latin typeface="Arial"/>
                <a:cs typeface="Arial"/>
              </a:rPr>
              <a:t>Muon</a:t>
            </a:r>
            <a:r>
              <a:rPr lang="en-US" dirty="0" smtClean="0">
                <a:latin typeface="Arial"/>
                <a:cs typeface="Arial"/>
              </a:rPr>
              <a:t> System Prototype  </a:t>
            </a:r>
          </a:p>
          <a:p>
            <a:r>
              <a:rPr lang="en-US" dirty="0" smtClean="0">
                <a:latin typeface="Arial"/>
                <a:cs typeface="Arial"/>
              </a:rPr>
              <a:t>Status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6700" y="1612900"/>
            <a:ext cx="51435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</a:t>
            </a:r>
            <a:r>
              <a:rPr lang="en-US" sz="2000" dirty="0" smtClean="0"/>
              <a:t>est beam runs in 2017-2018</a:t>
            </a:r>
          </a:p>
          <a:p>
            <a:endParaRPr lang="en-US" sz="2000" dirty="0" smtClean="0"/>
          </a:p>
          <a:p>
            <a:r>
              <a:rPr lang="en-US" sz="2000" dirty="0" smtClean="0"/>
              <a:t>Calibration of the Prototype using </a:t>
            </a:r>
          </a:p>
          <a:p>
            <a:r>
              <a:rPr lang="en-US" sz="2000" dirty="0" smtClean="0"/>
              <a:t>μ, π, p and n of different (+/-) momentum</a:t>
            </a:r>
          </a:p>
          <a:p>
            <a:endParaRPr lang="en-US" sz="2000" dirty="0" smtClean="0"/>
          </a:p>
          <a:p>
            <a:r>
              <a:rPr lang="en-US" sz="2000" dirty="0" smtClean="0"/>
              <a:t>2 years of PS shutdown and T9 beam line area renovation (since 2019)</a:t>
            </a:r>
          </a:p>
          <a:p>
            <a:endParaRPr lang="en-US" sz="2000" dirty="0" smtClean="0"/>
          </a:p>
          <a:p>
            <a:r>
              <a:rPr lang="en-US" sz="2000" dirty="0" smtClean="0"/>
              <a:t>Prototype is relocated to COMPAS area</a:t>
            </a:r>
          </a:p>
          <a:p>
            <a:endParaRPr lang="en-US" sz="2000" dirty="0" smtClean="0"/>
          </a:p>
          <a:p>
            <a:r>
              <a:rPr lang="en-US" sz="2000" dirty="0" smtClean="0"/>
              <a:t>Cosmic tests in 2019 </a:t>
            </a:r>
          </a:p>
          <a:p>
            <a:endParaRPr lang="en-US" sz="2000" dirty="0" smtClean="0"/>
          </a:p>
          <a:p>
            <a:r>
              <a:rPr lang="en-US" sz="2000" dirty="0" smtClean="0"/>
              <a:t>New high pressure </a:t>
            </a:r>
            <a:r>
              <a:rPr lang="en-US" sz="2000" dirty="0" err="1" smtClean="0"/>
              <a:t>Čerenkov</a:t>
            </a:r>
            <a:r>
              <a:rPr lang="en-US" sz="2000" dirty="0" smtClean="0"/>
              <a:t> counter (60 </a:t>
            </a:r>
            <a:r>
              <a:rPr lang="en-US" sz="2000" dirty="0" err="1" smtClean="0"/>
              <a:t>atm</a:t>
            </a:r>
            <a:r>
              <a:rPr lang="en-US" sz="2000" dirty="0" smtClean="0"/>
              <a:t>) is ready and will be install in spring 2021 (π/μ rejection up to 1.5-2.0 </a:t>
            </a:r>
            <a:r>
              <a:rPr lang="en-US" sz="2000" dirty="0" err="1" smtClean="0"/>
              <a:t>GeV</a:t>
            </a:r>
            <a:r>
              <a:rPr lang="en-US" sz="2000" dirty="0" smtClean="0"/>
              <a:t>/c)</a:t>
            </a:r>
          </a:p>
        </p:txBody>
      </p:sp>
    </p:spTree>
    <p:extLst>
      <p:ext uri="{BB962C8B-B14F-4D97-AF65-F5344CB8AC3E}">
        <p14:creationId xmlns:p14="http://schemas.microsoft.com/office/powerpoint/2010/main" val="1354923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>
                <a:latin typeface="+mn-lt"/>
              </a:rPr>
              <a:t>Simulation and analysis steps of experiments</a:t>
            </a:r>
            <a:endParaRPr lang="ru-RU" dirty="0">
              <a:latin typeface="+mn-lt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83016-B468-434C-B4B9-47DE06F4142A}" type="slidenum">
              <a:rPr lang="ru-RU" smtClean="0"/>
              <a:pPr/>
              <a:t>14</a:t>
            </a:fld>
            <a:endParaRPr lang="ru-RU" dirty="0"/>
          </a:p>
        </p:txBody>
      </p:sp>
      <p:grpSp>
        <p:nvGrpSpPr>
          <p:cNvPr id="44" name="Группа 43"/>
          <p:cNvGrpSpPr/>
          <p:nvPr/>
        </p:nvGrpSpPr>
        <p:grpSpPr>
          <a:xfrm>
            <a:off x="299717" y="1565744"/>
            <a:ext cx="8622669" cy="4932113"/>
            <a:chOff x="337817" y="1286344"/>
            <a:chExt cx="8622669" cy="4932113"/>
          </a:xfrm>
        </p:grpSpPr>
        <p:sp>
          <p:nvSpPr>
            <p:cNvPr id="4" name="CustomShape 1"/>
            <p:cNvSpPr/>
            <p:nvPr/>
          </p:nvSpPr>
          <p:spPr>
            <a:xfrm>
              <a:off x="1320246" y="1484581"/>
              <a:ext cx="2246346" cy="321360"/>
            </a:xfrm>
            <a:custGeom>
              <a:avLst/>
              <a:gdLst/>
              <a:ahLst/>
              <a:cxnLst/>
              <a:rect l="0" t="0" r="r" b="b"/>
              <a:pathLst>
                <a:path w="6881" h="986">
                  <a:moveTo>
                    <a:pt x="164" y="0"/>
                  </a:moveTo>
                  <a:cubicBezTo>
                    <a:pt x="82" y="0"/>
                    <a:pt x="0" y="82"/>
                    <a:pt x="0" y="164"/>
                  </a:cubicBezTo>
                  <a:lnTo>
                    <a:pt x="0" y="820"/>
                  </a:lnTo>
                  <a:cubicBezTo>
                    <a:pt x="0" y="902"/>
                    <a:pt x="82" y="985"/>
                    <a:pt x="164" y="985"/>
                  </a:cubicBezTo>
                  <a:lnTo>
                    <a:pt x="6715" y="985"/>
                  </a:lnTo>
                  <a:cubicBezTo>
                    <a:pt x="6797" y="985"/>
                    <a:pt x="6880" y="902"/>
                    <a:pt x="6880" y="820"/>
                  </a:cubicBezTo>
                  <a:lnTo>
                    <a:pt x="6880" y="164"/>
                  </a:lnTo>
                  <a:cubicBezTo>
                    <a:pt x="6880" y="82"/>
                    <a:pt x="6797" y="0"/>
                    <a:pt x="6715" y="0"/>
                  </a:cubicBezTo>
                  <a:lnTo>
                    <a:pt x="164" y="0"/>
                  </a:lnTo>
                </a:path>
              </a:pathLst>
            </a:custGeom>
            <a:solidFill>
              <a:srgbClr val="FFCC00"/>
            </a:solidFill>
            <a:ln w="9360">
              <a:solidFill>
                <a:srgbClr val="00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81639" tIns="42452" rIns="81639" bIns="42452" anchor="ctr"/>
            <a:lstStyle/>
            <a:p>
              <a:pPr marL="310881" indent="-310881" algn="ctr"/>
              <a:r>
                <a:rPr lang="en-US" sz="1500" b="1" spc="-1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/>
                </a:rPr>
                <a:t>Event Generator</a:t>
              </a:r>
              <a:endParaRPr lang="en-US" sz="16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endParaRPr>
            </a:p>
          </p:txBody>
        </p:sp>
        <p:sp>
          <p:nvSpPr>
            <p:cNvPr id="5" name="CustomShape 2"/>
            <p:cNvSpPr/>
            <p:nvPr/>
          </p:nvSpPr>
          <p:spPr>
            <a:xfrm>
              <a:off x="1614469" y="2186414"/>
              <a:ext cx="1663125" cy="321360"/>
            </a:xfrm>
            <a:custGeom>
              <a:avLst/>
              <a:gdLst/>
              <a:ahLst/>
              <a:cxnLst/>
              <a:rect l="0" t="0" r="r" b="b"/>
              <a:pathLst>
                <a:path w="5095" h="986">
                  <a:moveTo>
                    <a:pt x="164" y="0"/>
                  </a:moveTo>
                  <a:cubicBezTo>
                    <a:pt x="82" y="0"/>
                    <a:pt x="0" y="82"/>
                    <a:pt x="0" y="164"/>
                  </a:cubicBezTo>
                  <a:lnTo>
                    <a:pt x="0" y="820"/>
                  </a:lnTo>
                  <a:cubicBezTo>
                    <a:pt x="0" y="902"/>
                    <a:pt x="82" y="985"/>
                    <a:pt x="164" y="985"/>
                  </a:cubicBezTo>
                  <a:lnTo>
                    <a:pt x="4929" y="985"/>
                  </a:lnTo>
                  <a:cubicBezTo>
                    <a:pt x="5011" y="985"/>
                    <a:pt x="5094" y="902"/>
                    <a:pt x="5094" y="820"/>
                  </a:cubicBezTo>
                  <a:lnTo>
                    <a:pt x="5094" y="164"/>
                  </a:lnTo>
                  <a:cubicBezTo>
                    <a:pt x="5094" y="82"/>
                    <a:pt x="5011" y="0"/>
                    <a:pt x="4929" y="0"/>
                  </a:cubicBezTo>
                  <a:lnTo>
                    <a:pt x="164" y="0"/>
                  </a:lnTo>
                </a:path>
              </a:pathLst>
            </a:custGeom>
            <a:solidFill>
              <a:srgbClr val="FFCC00"/>
            </a:solidFill>
            <a:ln w="9360">
              <a:solidFill>
                <a:srgbClr val="00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81639" tIns="42452" rIns="81639" bIns="42452" anchor="ctr"/>
            <a:lstStyle/>
            <a:p>
              <a:pPr marL="310881" indent="-310881" algn="ctr"/>
              <a:r>
                <a:rPr lang="en-US" sz="1500" b="1" spc="-1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/>
                </a:rPr>
                <a:t>Transport</a:t>
              </a:r>
              <a:endParaRPr lang="en-US" sz="16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endParaRPr>
            </a:p>
          </p:txBody>
        </p:sp>
        <p:sp>
          <p:nvSpPr>
            <p:cNvPr id="6" name="CustomShape 3"/>
            <p:cNvSpPr/>
            <p:nvPr/>
          </p:nvSpPr>
          <p:spPr>
            <a:xfrm>
              <a:off x="1671942" y="2882041"/>
              <a:ext cx="1542954" cy="321360"/>
            </a:xfrm>
            <a:custGeom>
              <a:avLst/>
              <a:gdLst/>
              <a:ahLst/>
              <a:cxnLst/>
              <a:rect l="0" t="0" r="r" b="b"/>
              <a:pathLst>
                <a:path w="4727" h="986">
                  <a:moveTo>
                    <a:pt x="164" y="0"/>
                  </a:moveTo>
                  <a:cubicBezTo>
                    <a:pt x="82" y="0"/>
                    <a:pt x="0" y="82"/>
                    <a:pt x="0" y="164"/>
                  </a:cubicBezTo>
                  <a:lnTo>
                    <a:pt x="0" y="820"/>
                  </a:lnTo>
                  <a:cubicBezTo>
                    <a:pt x="0" y="902"/>
                    <a:pt x="82" y="985"/>
                    <a:pt x="164" y="985"/>
                  </a:cubicBezTo>
                  <a:lnTo>
                    <a:pt x="4561" y="985"/>
                  </a:lnTo>
                  <a:cubicBezTo>
                    <a:pt x="4643" y="985"/>
                    <a:pt x="4726" y="902"/>
                    <a:pt x="4726" y="820"/>
                  </a:cubicBezTo>
                  <a:lnTo>
                    <a:pt x="4726" y="164"/>
                  </a:lnTo>
                  <a:cubicBezTo>
                    <a:pt x="4726" y="82"/>
                    <a:pt x="4643" y="0"/>
                    <a:pt x="4561" y="0"/>
                  </a:cubicBezTo>
                  <a:lnTo>
                    <a:pt x="164" y="0"/>
                  </a:lnTo>
                </a:path>
              </a:pathLst>
            </a:custGeom>
            <a:solidFill>
              <a:srgbClr val="FFCC00"/>
            </a:solidFill>
            <a:ln w="9360">
              <a:solidFill>
                <a:srgbClr val="00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81639" tIns="42452" rIns="81639" bIns="42452" anchor="ctr"/>
            <a:lstStyle/>
            <a:p>
              <a:pPr marL="310881" indent="-310881" algn="ctr"/>
              <a:r>
                <a:rPr lang="en-US" sz="1500" b="1" spc="-1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/>
                </a:rPr>
                <a:t>Digitizer</a:t>
              </a:r>
              <a:endParaRPr lang="en-US" sz="16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endParaRPr>
            </a:p>
          </p:txBody>
        </p:sp>
        <p:sp>
          <p:nvSpPr>
            <p:cNvPr id="7" name="CustomShape 4"/>
            <p:cNvSpPr/>
            <p:nvPr/>
          </p:nvSpPr>
          <p:spPr>
            <a:xfrm>
              <a:off x="1606305" y="3708955"/>
              <a:ext cx="1674228" cy="321360"/>
            </a:xfrm>
            <a:custGeom>
              <a:avLst/>
              <a:gdLst/>
              <a:ahLst/>
              <a:cxnLst/>
              <a:rect l="0" t="0" r="r" b="b"/>
              <a:pathLst>
                <a:path w="5129" h="986">
                  <a:moveTo>
                    <a:pt x="164" y="0"/>
                  </a:moveTo>
                  <a:cubicBezTo>
                    <a:pt x="82" y="0"/>
                    <a:pt x="0" y="82"/>
                    <a:pt x="0" y="164"/>
                  </a:cubicBezTo>
                  <a:lnTo>
                    <a:pt x="0" y="820"/>
                  </a:lnTo>
                  <a:cubicBezTo>
                    <a:pt x="0" y="902"/>
                    <a:pt x="82" y="985"/>
                    <a:pt x="164" y="985"/>
                  </a:cubicBezTo>
                  <a:lnTo>
                    <a:pt x="4963" y="985"/>
                  </a:lnTo>
                  <a:cubicBezTo>
                    <a:pt x="5045" y="985"/>
                    <a:pt x="5128" y="902"/>
                    <a:pt x="5128" y="820"/>
                  </a:cubicBezTo>
                  <a:lnTo>
                    <a:pt x="5128" y="164"/>
                  </a:lnTo>
                  <a:cubicBezTo>
                    <a:pt x="5128" y="82"/>
                    <a:pt x="5045" y="0"/>
                    <a:pt x="4963" y="0"/>
                  </a:cubicBezTo>
                  <a:lnTo>
                    <a:pt x="164" y="0"/>
                  </a:lnTo>
                </a:path>
              </a:pathLst>
            </a:custGeom>
            <a:solidFill>
              <a:srgbClr val="FFCC00"/>
            </a:solidFill>
            <a:ln w="9360">
              <a:solidFill>
                <a:srgbClr val="00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81639" tIns="42452" rIns="81639" bIns="42452" anchor="ctr"/>
            <a:lstStyle/>
            <a:p>
              <a:pPr marL="310881" indent="-310881" algn="ctr"/>
              <a:r>
                <a:rPr lang="en-US" sz="1500" b="1" spc="-1" dirty="0" smtClean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/>
                </a:rPr>
                <a:t>Hit Finder</a:t>
              </a:r>
              <a:endParaRPr lang="en-US" sz="16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endParaRPr>
            </a:p>
          </p:txBody>
        </p:sp>
        <p:sp>
          <p:nvSpPr>
            <p:cNvPr id="8" name="CustomShape 5"/>
            <p:cNvSpPr/>
            <p:nvPr/>
          </p:nvSpPr>
          <p:spPr>
            <a:xfrm>
              <a:off x="1144235" y="4470879"/>
              <a:ext cx="2600327" cy="321360"/>
            </a:xfrm>
            <a:custGeom>
              <a:avLst/>
              <a:gdLst/>
              <a:ahLst/>
              <a:cxnLst/>
              <a:rect l="0" t="0" r="r" b="b"/>
              <a:pathLst>
                <a:path w="7964" h="986">
                  <a:moveTo>
                    <a:pt x="164" y="0"/>
                  </a:moveTo>
                  <a:cubicBezTo>
                    <a:pt x="82" y="0"/>
                    <a:pt x="0" y="82"/>
                    <a:pt x="0" y="164"/>
                  </a:cubicBezTo>
                  <a:lnTo>
                    <a:pt x="0" y="820"/>
                  </a:lnTo>
                  <a:cubicBezTo>
                    <a:pt x="0" y="902"/>
                    <a:pt x="82" y="985"/>
                    <a:pt x="164" y="985"/>
                  </a:cubicBezTo>
                  <a:lnTo>
                    <a:pt x="7799" y="985"/>
                  </a:lnTo>
                  <a:cubicBezTo>
                    <a:pt x="7881" y="985"/>
                    <a:pt x="7963" y="902"/>
                    <a:pt x="7963" y="820"/>
                  </a:cubicBezTo>
                  <a:lnTo>
                    <a:pt x="7963" y="164"/>
                  </a:lnTo>
                  <a:cubicBezTo>
                    <a:pt x="7963" y="82"/>
                    <a:pt x="7881" y="0"/>
                    <a:pt x="7799" y="0"/>
                  </a:cubicBezTo>
                  <a:lnTo>
                    <a:pt x="164" y="0"/>
                  </a:lnTo>
                </a:path>
              </a:pathLst>
            </a:custGeom>
            <a:solidFill>
              <a:srgbClr val="FFCC00"/>
            </a:solidFill>
            <a:ln w="9360">
              <a:solidFill>
                <a:srgbClr val="00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46800" tIns="42452" rIns="46800" bIns="42452" anchor="ctr"/>
            <a:lstStyle/>
            <a:p>
              <a:pPr marL="310881" indent="-310881" algn="ctr"/>
              <a:r>
                <a:rPr lang="en-US" sz="1500" b="1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/>
                </a:rPr>
                <a:t>Track </a:t>
              </a:r>
              <a:r>
                <a:rPr lang="en-US" sz="1500" b="1" spc="-1" dirty="0" smtClean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/>
                </a:rPr>
                <a:t>finding &amp; fitting</a:t>
              </a:r>
              <a:endParaRPr lang="en-US" sz="16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endParaRPr>
            </a:p>
          </p:txBody>
        </p:sp>
        <p:sp>
          <p:nvSpPr>
            <p:cNvPr id="9" name="CustomShape 6"/>
            <p:cNvSpPr/>
            <p:nvPr/>
          </p:nvSpPr>
          <p:spPr>
            <a:xfrm>
              <a:off x="1364984" y="5610336"/>
              <a:ext cx="2312635" cy="321360"/>
            </a:xfrm>
            <a:custGeom>
              <a:avLst/>
              <a:gdLst/>
              <a:ahLst/>
              <a:cxnLst/>
              <a:rect l="0" t="0" r="r" b="b"/>
              <a:pathLst>
                <a:path w="7084" h="986">
                  <a:moveTo>
                    <a:pt x="164" y="0"/>
                  </a:moveTo>
                  <a:cubicBezTo>
                    <a:pt x="82" y="0"/>
                    <a:pt x="0" y="82"/>
                    <a:pt x="0" y="164"/>
                  </a:cubicBezTo>
                  <a:lnTo>
                    <a:pt x="0" y="820"/>
                  </a:lnTo>
                  <a:cubicBezTo>
                    <a:pt x="0" y="902"/>
                    <a:pt x="82" y="985"/>
                    <a:pt x="164" y="985"/>
                  </a:cubicBezTo>
                  <a:lnTo>
                    <a:pt x="6918" y="985"/>
                  </a:lnTo>
                  <a:cubicBezTo>
                    <a:pt x="7000" y="985"/>
                    <a:pt x="7083" y="902"/>
                    <a:pt x="7083" y="820"/>
                  </a:cubicBezTo>
                  <a:lnTo>
                    <a:pt x="7083" y="164"/>
                  </a:lnTo>
                  <a:cubicBezTo>
                    <a:pt x="7083" y="82"/>
                    <a:pt x="7000" y="0"/>
                    <a:pt x="6918" y="0"/>
                  </a:cubicBezTo>
                  <a:lnTo>
                    <a:pt x="164" y="0"/>
                  </a:lnTo>
                </a:path>
              </a:pathLst>
            </a:custGeom>
            <a:solidFill>
              <a:srgbClr val="FFCC00"/>
            </a:solidFill>
            <a:ln w="9360">
              <a:solidFill>
                <a:srgbClr val="00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81639" tIns="42452" rIns="81639" bIns="42452" anchor="ctr"/>
            <a:lstStyle/>
            <a:p>
              <a:pPr marL="310881" indent="-310881" algn="ctr"/>
              <a:r>
                <a:rPr lang="en-US" sz="1500" b="1" spc="-1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/>
                </a:rPr>
                <a:t>Physics Analysis</a:t>
              </a:r>
              <a:endParaRPr lang="en-US" sz="16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endParaRPr>
            </a:p>
          </p:txBody>
        </p:sp>
        <p:cxnSp>
          <p:nvCxnSpPr>
            <p:cNvPr id="10" name="Line 7"/>
            <p:cNvCxnSpPr>
              <a:cxnSpLocks/>
              <a:stCxn id="4" idx="2"/>
              <a:endCxn id="5" idx="0"/>
            </p:cNvCxnSpPr>
            <p:nvPr/>
          </p:nvCxnSpPr>
          <p:spPr>
            <a:xfrm>
              <a:off x="2443256" y="1805941"/>
              <a:ext cx="2939" cy="380799"/>
            </a:xfrm>
            <a:prstGeom prst="straightConnector1">
              <a:avLst/>
            </a:prstGeom>
            <a:ln w="19080">
              <a:solidFill>
                <a:srgbClr val="FF0000"/>
              </a:solidFill>
              <a:miter/>
              <a:tailEnd type="triangle" w="lg" len="lg"/>
            </a:ln>
          </p:spPr>
        </p:cxnSp>
        <p:cxnSp>
          <p:nvCxnSpPr>
            <p:cNvPr id="11" name="Line 8"/>
            <p:cNvCxnSpPr>
              <a:cxnSpLocks/>
              <a:stCxn id="5" idx="2"/>
              <a:endCxn id="6" idx="0"/>
            </p:cNvCxnSpPr>
            <p:nvPr/>
          </p:nvCxnSpPr>
          <p:spPr>
            <a:xfrm flipH="1">
              <a:off x="2443256" y="2507773"/>
              <a:ext cx="2939" cy="374594"/>
            </a:xfrm>
            <a:prstGeom prst="straightConnector1">
              <a:avLst/>
            </a:prstGeom>
            <a:ln w="19080">
              <a:solidFill>
                <a:srgbClr val="FF0000"/>
              </a:solidFill>
              <a:miter/>
              <a:tailEnd type="triangle" w="lg" len="lg"/>
            </a:ln>
          </p:spPr>
        </p:cxnSp>
        <p:cxnSp>
          <p:nvCxnSpPr>
            <p:cNvPr id="12" name="Line 9"/>
            <p:cNvCxnSpPr>
              <a:cxnSpLocks/>
              <a:stCxn id="6" idx="2"/>
              <a:endCxn id="7" idx="0"/>
            </p:cNvCxnSpPr>
            <p:nvPr/>
          </p:nvCxnSpPr>
          <p:spPr>
            <a:xfrm>
              <a:off x="2443256" y="3203401"/>
              <a:ext cx="327" cy="505881"/>
            </a:xfrm>
            <a:prstGeom prst="straightConnector1">
              <a:avLst/>
            </a:prstGeom>
            <a:ln w="19080">
              <a:solidFill>
                <a:srgbClr val="FF0000"/>
              </a:solidFill>
              <a:miter/>
              <a:tailEnd type="triangle" w="lg" len="lg"/>
            </a:ln>
          </p:spPr>
        </p:cxnSp>
        <p:cxnSp>
          <p:nvCxnSpPr>
            <p:cNvPr id="13" name="Line 10"/>
            <p:cNvCxnSpPr>
              <a:cxnSpLocks/>
              <a:stCxn id="7" idx="2"/>
              <a:endCxn id="8" idx="0"/>
            </p:cNvCxnSpPr>
            <p:nvPr/>
          </p:nvCxnSpPr>
          <p:spPr>
            <a:xfrm>
              <a:off x="2443256" y="4030315"/>
              <a:ext cx="1306" cy="440890"/>
            </a:xfrm>
            <a:prstGeom prst="straightConnector1">
              <a:avLst/>
            </a:prstGeom>
            <a:ln w="19080">
              <a:solidFill>
                <a:srgbClr val="FF0000"/>
              </a:solidFill>
              <a:miter/>
              <a:tailEnd type="triangle" w="lg" len="lg"/>
            </a:ln>
          </p:spPr>
        </p:cxnSp>
        <p:cxnSp>
          <p:nvCxnSpPr>
            <p:cNvPr id="14" name="Line 11"/>
            <p:cNvCxnSpPr>
              <a:cxnSpLocks/>
            </p:cNvCxnSpPr>
            <p:nvPr/>
          </p:nvCxnSpPr>
          <p:spPr>
            <a:xfrm flipH="1">
              <a:off x="2423336" y="4792238"/>
              <a:ext cx="19920" cy="797002"/>
            </a:xfrm>
            <a:prstGeom prst="straightConnector1">
              <a:avLst/>
            </a:prstGeom>
            <a:ln w="19080">
              <a:solidFill>
                <a:srgbClr val="FF0000"/>
              </a:solidFill>
              <a:miter/>
              <a:tailEnd type="triangle" w="lg" len="lg"/>
            </a:ln>
          </p:spPr>
        </p:cxnSp>
        <p:sp>
          <p:nvSpPr>
            <p:cNvPr id="15" name="CustomShape 12"/>
            <p:cNvSpPr/>
            <p:nvPr/>
          </p:nvSpPr>
          <p:spPr>
            <a:xfrm rot="5400000">
              <a:off x="85461" y="2236069"/>
              <a:ext cx="1809610" cy="284100"/>
            </a:xfrm>
            <a:custGeom>
              <a:avLst/>
              <a:gdLst/>
              <a:ahLst/>
              <a:cxnLst/>
              <a:rect l="0" t="0" r="r" b="b"/>
              <a:pathLst>
                <a:path w="5543" h="872">
                  <a:moveTo>
                    <a:pt x="0" y="435"/>
                  </a:moveTo>
                  <a:lnTo>
                    <a:pt x="1149" y="0"/>
                  </a:lnTo>
                  <a:lnTo>
                    <a:pt x="1149" y="299"/>
                  </a:lnTo>
                  <a:lnTo>
                    <a:pt x="4392" y="299"/>
                  </a:lnTo>
                  <a:lnTo>
                    <a:pt x="4392" y="0"/>
                  </a:lnTo>
                  <a:lnTo>
                    <a:pt x="5542" y="435"/>
                  </a:lnTo>
                  <a:lnTo>
                    <a:pt x="4392" y="871"/>
                  </a:lnTo>
                  <a:lnTo>
                    <a:pt x="4392" y="571"/>
                  </a:lnTo>
                  <a:lnTo>
                    <a:pt x="1149" y="571"/>
                  </a:lnTo>
                  <a:lnTo>
                    <a:pt x="1149" y="871"/>
                  </a:lnTo>
                  <a:lnTo>
                    <a:pt x="0" y="435"/>
                  </a:lnTo>
                </a:path>
              </a:pathLst>
            </a:custGeom>
            <a:solidFill>
              <a:srgbClr val="00FF00"/>
            </a:solidFill>
            <a:ln w="9360">
              <a:solidFill>
                <a:srgbClr val="00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6" name="CustomShape 13"/>
            <p:cNvSpPr/>
            <p:nvPr/>
          </p:nvSpPr>
          <p:spPr>
            <a:xfrm rot="5400000">
              <a:off x="119753" y="4187744"/>
              <a:ext cx="1740047" cy="284100"/>
            </a:xfrm>
            <a:custGeom>
              <a:avLst/>
              <a:gdLst/>
              <a:ahLst/>
              <a:cxnLst/>
              <a:rect l="0" t="0" r="r" b="b"/>
              <a:pathLst>
                <a:path w="5330" h="872">
                  <a:moveTo>
                    <a:pt x="0" y="435"/>
                  </a:moveTo>
                  <a:lnTo>
                    <a:pt x="1105" y="0"/>
                  </a:lnTo>
                  <a:lnTo>
                    <a:pt x="1105" y="299"/>
                  </a:lnTo>
                  <a:lnTo>
                    <a:pt x="4223" y="299"/>
                  </a:lnTo>
                  <a:lnTo>
                    <a:pt x="4223" y="0"/>
                  </a:lnTo>
                  <a:lnTo>
                    <a:pt x="5329" y="435"/>
                  </a:lnTo>
                  <a:lnTo>
                    <a:pt x="4223" y="871"/>
                  </a:lnTo>
                  <a:lnTo>
                    <a:pt x="4223" y="571"/>
                  </a:lnTo>
                  <a:lnTo>
                    <a:pt x="1105" y="571"/>
                  </a:lnTo>
                  <a:lnTo>
                    <a:pt x="1105" y="871"/>
                  </a:lnTo>
                  <a:lnTo>
                    <a:pt x="0" y="435"/>
                  </a:lnTo>
                </a:path>
              </a:pathLst>
            </a:custGeom>
            <a:solidFill>
              <a:srgbClr val="00FF00"/>
            </a:solidFill>
            <a:ln w="9360">
              <a:solidFill>
                <a:srgbClr val="00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7" name="CustomShape 14"/>
            <p:cNvSpPr/>
            <p:nvPr/>
          </p:nvSpPr>
          <p:spPr>
            <a:xfrm rot="16200000">
              <a:off x="-349827" y="2481336"/>
              <a:ext cx="1724371" cy="289977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81639" tIns="42452" rIns="81639" bIns="42452"/>
            <a:lstStyle/>
            <a:p>
              <a:pPr marL="310881" indent="-310881" algn="r"/>
              <a:r>
                <a:rPr lang="en-US" sz="1500" b="1" spc="-1" dirty="0">
                  <a:solidFill>
                    <a:srgbClr val="009900"/>
                  </a:solidFill>
                  <a:uFill>
                    <a:solidFill>
                      <a:srgbClr val="FFFFFF"/>
                    </a:solidFill>
                  </a:uFill>
                  <a:latin typeface="Arial"/>
                </a:rPr>
                <a:t>Simulation</a:t>
              </a:r>
              <a:endParaRPr lang="en-US" sz="16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endParaRPr>
            </a:p>
          </p:txBody>
        </p:sp>
        <p:sp>
          <p:nvSpPr>
            <p:cNvPr id="18" name="CustomShape 15"/>
            <p:cNvSpPr/>
            <p:nvPr/>
          </p:nvSpPr>
          <p:spPr>
            <a:xfrm rot="16200000">
              <a:off x="-583333" y="4432684"/>
              <a:ext cx="2132277" cy="289977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81639" tIns="42452" rIns="81639" bIns="42452"/>
            <a:lstStyle/>
            <a:p>
              <a:pPr marL="310881" indent="-310881" algn="r"/>
              <a:r>
                <a:rPr lang="en-US" sz="1500" b="1" spc="-1">
                  <a:solidFill>
                    <a:srgbClr val="009900"/>
                  </a:solidFill>
                  <a:uFill>
                    <a:solidFill>
                      <a:srgbClr val="FFFFFF"/>
                    </a:solidFill>
                  </a:uFill>
                  <a:latin typeface="Arial"/>
                </a:rPr>
                <a:t>Reconstruction</a:t>
              </a:r>
              <a:endParaRPr lang="en-US" sz="16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endParaRPr>
            </a:p>
          </p:txBody>
        </p:sp>
        <p:sp>
          <p:nvSpPr>
            <p:cNvPr id="19" name="CustomShape 16"/>
            <p:cNvSpPr/>
            <p:nvPr/>
          </p:nvSpPr>
          <p:spPr>
            <a:xfrm>
              <a:off x="3923928" y="1286344"/>
              <a:ext cx="2527833" cy="540826"/>
            </a:xfrm>
            <a:prstGeom prst="rect">
              <a:avLst/>
            </a:prstGeom>
            <a:solidFill>
              <a:srgbClr val="FFFF00"/>
            </a:solidFill>
            <a:ln w="9360">
              <a:solidFill>
                <a:srgbClr val="00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81639" tIns="42452" rIns="81639" bIns="42452" anchor="ctr"/>
            <a:lstStyle/>
            <a:p>
              <a:pPr algn="ctr"/>
              <a:r>
                <a:rPr lang="en-US" sz="1500" spc="-1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/>
                </a:rPr>
                <a:t>Determine particle properties</a:t>
              </a:r>
              <a:endParaRPr lang="en-US" sz="16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endParaRPr>
            </a:p>
            <a:p>
              <a:pPr algn="ctr"/>
              <a:r>
                <a:rPr lang="en-US" sz="1500" spc="-1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/>
                </a:rPr>
                <a:t>at target vertex</a:t>
              </a:r>
              <a:endParaRPr lang="en-US" sz="16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endParaRPr>
            </a:p>
          </p:txBody>
        </p:sp>
        <p:sp>
          <p:nvSpPr>
            <p:cNvPr id="20" name="CustomShape 17"/>
            <p:cNvSpPr/>
            <p:nvPr/>
          </p:nvSpPr>
          <p:spPr>
            <a:xfrm>
              <a:off x="4048856" y="2052841"/>
              <a:ext cx="2356393" cy="540826"/>
            </a:xfrm>
            <a:prstGeom prst="rect">
              <a:avLst/>
            </a:prstGeom>
            <a:solidFill>
              <a:srgbClr val="FFFF00"/>
            </a:solidFill>
            <a:ln w="9360">
              <a:solidFill>
                <a:srgbClr val="00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81639" tIns="42452" rIns="81639" bIns="42452" anchor="ctr"/>
            <a:lstStyle/>
            <a:p>
              <a:pPr algn="ctr"/>
              <a:r>
                <a:rPr lang="en-US" sz="1500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/>
                </a:rPr>
                <a:t>Transport particles through</a:t>
              </a:r>
              <a:endParaRPr lang="en-US" sz="16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endParaRPr>
            </a:p>
            <a:p>
              <a:pPr algn="ctr"/>
              <a:r>
                <a:rPr lang="en-US" sz="1500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/>
                </a:rPr>
                <a:t>the detector material</a:t>
              </a:r>
              <a:endParaRPr lang="en-US" sz="16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endParaRPr>
            </a:p>
          </p:txBody>
        </p:sp>
        <p:sp>
          <p:nvSpPr>
            <p:cNvPr id="21" name="CustomShape 18"/>
            <p:cNvSpPr/>
            <p:nvPr/>
          </p:nvSpPr>
          <p:spPr>
            <a:xfrm>
              <a:off x="4016580" y="2916659"/>
              <a:ext cx="2537629" cy="290008"/>
            </a:xfrm>
            <a:prstGeom prst="rect">
              <a:avLst/>
            </a:prstGeom>
            <a:solidFill>
              <a:srgbClr val="FFFF00"/>
            </a:solidFill>
            <a:ln w="9360">
              <a:solidFill>
                <a:srgbClr val="00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81639" tIns="42452" rIns="81639" bIns="42452" anchor="ctr"/>
            <a:lstStyle/>
            <a:p>
              <a:pPr algn="ctr"/>
              <a:r>
                <a:rPr lang="en-US" sz="1500" spc="-1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/>
                </a:rPr>
                <a:t>Determine detector response</a:t>
              </a:r>
              <a:endParaRPr lang="en-US" sz="16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endParaRPr>
            </a:p>
          </p:txBody>
        </p:sp>
        <p:sp>
          <p:nvSpPr>
            <p:cNvPr id="22" name="CustomShape 19"/>
            <p:cNvSpPr/>
            <p:nvPr/>
          </p:nvSpPr>
          <p:spPr>
            <a:xfrm>
              <a:off x="3890204" y="3589098"/>
              <a:ext cx="2725396" cy="540826"/>
            </a:xfrm>
            <a:prstGeom prst="rect">
              <a:avLst/>
            </a:prstGeom>
            <a:solidFill>
              <a:srgbClr val="FFFF00"/>
            </a:solidFill>
            <a:ln w="9360">
              <a:solidFill>
                <a:srgbClr val="00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81639" tIns="42452" rIns="81639" bIns="42452" anchor="ctr"/>
            <a:lstStyle/>
            <a:p>
              <a:pPr algn="ctr"/>
              <a:r>
                <a:rPr lang="en-US" sz="1500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/>
                </a:rPr>
                <a:t>Determine physical space point</a:t>
              </a:r>
              <a:endParaRPr lang="en-US" sz="16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endParaRPr>
            </a:p>
            <a:p>
              <a:pPr algn="ctr"/>
              <a:r>
                <a:rPr lang="en-US" sz="1500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/>
                </a:rPr>
                <a:t>parameters from detector hits</a:t>
              </a:r>
              <a:endParaRPr lang="en-US" sz="16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endParaRPr>
            </a:p>
          </p:txBody>
        </p:sp>
        <p:sp>
          <p:nvSpPr>
            <p:cNvPr id="23" name="CustomShape 20"/>
            <p:cNvSpPr/>
            <p:nvPr/>
          </p:nvSpPr>
          <p:spPr>
            <a:xfrm>
              <a:off x="4049888" y="4369637"/>
              <a:ext cx="2537629" cy="540826"/>
            </a:xfrm>
            <a:prstGeom prst="rect">
              <a:avLst/>
            </a:prstGeom>
            <a:solidFill>
              <a:srgbClr val="FFFF00"/>
            </a:solidFill>
            <a:ln w="9360">
              <a:solidFill>
                <a:srgbClr val="00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81639" tIns="42452" rIns="81639" bIns="42452" anchor="ctr"/>
            <a:lstStyle/>
            <a:p>
              <a:pPr algn="ctr"/>
              <a:r>
                <a:rPr lang="en-US" sz="1500" spc="-1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/>
                </a:rPr>
                <a:t>Determine momentum vector</a:t>
              </a:r>
              <a:endParaRPr lang="en-US" sz="16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endParaRPr>
            </a:p>
            <a:p>
              <a:pPr algn="ctr"/>
              <a:r>
                <a:rPr lang="en-US" sz="1500" spc="-1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/>
                </a:rPr>
                <a:t>and PID for all tracks</a:t>
              </a:r>
              <a:endParaRPr lang="en-US" sz="16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endParaRPr>
            </a:p>
          </p:txBody>
        </p:sp>
        <p:sp>
          <p:nvSpPr>
            <p:cNvPr id="24" name="Line 21"/>
            <p:cNvSpPr/>
            <p:nvPr/>
          </p:nvSpPr>
          <p:spPr>
            <a:xfrm flipV="1">
              <a:off x="1347950" y="2757039"/>
              <a:ext cx="5888346" cy="5029"/>
            </a:xfrm>
            <a:prstGeom prst="line">
              <a:avLst/>
            </a:prstGeom>
            <a:ln w="19080">
              <a:solidFill>
                <a:srgbClr val="3366FF"/>
              </a:solidFill>
              <a:custDash>
                <a:ds d="700000" sp="200000"/>
              </a:custDash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5" name="Line 22"/>
            <p:cNvSpPr/>
            <p:nvPr/>
          </p:nvSpPr>
          <p:spPr>
            <a:xfrm flipV="1">
              <a:off x="1334672" y="3406400"/>
              <a:ext cx="5901623" cy="19325"/>
            </a:xfrm>
            <a:prstGeom prst="line">
              <a:avLst/>
            </a:prstGeom>
            <a:ln w="19080">
              <a:solidFill>
                <a:srgbClr val="3366FF"/>
              </a:solidFill>
              <a:custDash>
                <a:ds d="700000" sp="200000"/>
              </a:custDash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6" name="Line 23"/>
            <p:cNvSpPr/>
            <p:nvPr/>
          </p:nvSpPr>
          <p:spPr>
            <a:xfrm flipV="1">
              <a:off x="1618714" y="5113599"/>
              <a:ext cx="5617580" cy="9798"/>
            </a:xfrm>
            <a:prstGeom prst="line">
              <a:avLst/>
            </a:prstGeom>
            <a:ln w="19080">
              <a:solidFill>
                <a:srgbClr val="3366FF"/>
              </a:solidFill>
              <a:custDash>
                <a:ds d="700000" sp="200000"/>
              </a:custDash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7" name="CustomShape 24"/>
            <p:cNvSpPr/>
            <p:nvPr/>
          </p:nvSpPr>
          <p:spPr>
            <a:xfrm>
              <a:off x="7876176" y="3554157"/>
              <a:ext cx="1084310" cy="715011"/>
            </a:xfrm>
            <a:custGeom>
              <a:avLst/>
              <a:gdLst/>
              <a:ahLst/>
              <a:cxnLst/>
              <a:rect l="0" t="0" r="r" b="b"/>
              <a:pathLst>
                <a:path w="4561" h="1838">
                  <a:moveTo>
                    <a:pt x="306" y="0"/>
                  </a:moveTo>
                  <a:cubicBezTo>
                    <a:pt x="153" y="0"/>
                    <a:pt x="0" y="153"/>
                    <a:pt x="0" y="306"/>
                  </a:cubicBezTo>
                  <a:lnTo>
                    <a:pt x="0" y="1530"/>
                  </a:lnTo>
                  <a:cubicBezTo>
                    <a:pt x="0" y="1683"/>
                    <a:pt x="153" y="1837"/>
                    <a:pt x="306" y="1837"/>
                  </a:cubicBezTo>
                  <a:lnTo>
                    <a:pt x="4253" y="1837"/>
                  </a:lnTo>
                  <a:cubicBezTo>
                    <a:pt x="4406" y="1837"/>
                    <a:pt x="4560" y="1683"/>
                    <a:pt x="4560" y="1530"/>
                  </a:cubicBezTo>
                  <a:lnTo>
                    <a:pt x="4560" y="306"/>
                  </a:lnTo>
                  <a:cubicBezTo>
                    <a:pt x="4560" y="153"/>
                    <a:pt x="4406" y="0"/>
                    <a:pt x="4253" y="0"/>
                  </a:cubicBezTo>
                  <a:lnTo>
                    <a:pt x="306" y="0"/>
                  </a:lnTo>
                </a:path>
              </a:pathLst>
            </a:custGeom>
            <a:solidFill>
              <a:srgbClr val="00FFFF"/>
            </a:solidFill>
            <a:ln w="9360">
              <a:solidFill>
                <a:srgbClr val="00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81639" tIns="42452" rIns="81639" bIns="42452" anchor="ctr"/>
            <a:lstStyle/>
            <a:p>
              <a:pPr marL="310881" indent="-310881" algn="ctr"/>
              <a:r>
                <a:rPr lang="en-US" sz="1500" spc="-1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/>
                </a:rPr>
                <a:t>Storage</a:t>
              </a:r>
              <a:endParaRPr lang="en-US" sz="16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endParaRPr>
            </a:p>
            <a:p>
              <a:pPr marL="310881" indent="-310881" algn="ctr"/>
              <a:r>
                <a:rPr lang="en-US" sz="1500" spc="-1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/>
                </a:rPr>
                <a:t>Levels</a:t>
              </a:r>
              <a:endParaRPr lang="en-US" sz="16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endParaRPr>
            </a:p>
          </p:txBody>
        </p:sp>
        <p:sp>
          <p:nvSpPr>
            <p:cNvPr id="28" name="CustomShape 26"/>
            <p:cNvSpPr/>
            <p:nvPr/>
          </p:nvSpPr>
          <p:spPr>
            <a:xfrm>
              <a:off x="6941839" y="2488617"/>
              <a:ext cx="437081" cy="266494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81639" tIns="42452" rIns="81639" bIns="42452"/>
            <a:lstStyle/>
            <a:p>
              <a:pPr marL="310881" indent="-310881" algn="r"/>
              <a:r>
                <a:rPr lang="en-US" sz="1400" b="1" spc="-1" dirty="0">
                  <a:solidFill>
                    <a:srgbClr val="6699FF"/>
                  </a:solidFill>
                  <a:uFill>
                    <a:solidFill>
                      <a:srgbClr val="FFFFFF"/>
                    </a:solidFill>
                  </a:uFill>
                  <a:latin typeface="Arial"/>
                </a:rPr>
                <a:t>SIM</a:t>
              </a:r>
              <a:endParaRPr lang="en-US" sz="14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endParaRPr>
            </a:p>
          </p:txBody>
        </p:sp>
        <p:sp>
          <p:nvSpPr>
            <p:cNvPr id="33" name="CustomShape 12"/>
            <p:cNvSpPr/>
            <p:nvPr/>
          </p:nvSpPr>
          <p:spPr>
            <a:xfrm rot="5400000">
              <a:off x="550373" y="5645494"/>
              <a:ext cx="861826" cy="284100"/>
            </a:xfrm>
            <a:custGeom>
              <a:avLst/>
              <a:gdLst/>
              <a:ahLst/>
              <a:cxnLst/>
              <a:rect l="0" t="0" r="r" b="b"/>
              <a:pathLst>
                <a:path w="5543" h="872">
                  <a:moveTo>
                    <a:pt x="0" y="435"/>
                  </a:moveTo>
                  <a:lnTo>
                    <a:pt x="1149" y="0"/>
                  </a:lnTo>
                  <a:lnTo>
                    <a:pt x="1149" y="299"/>
                  </a:lnTo>
                  <a:lnTo>
                    <a:pt x="4392" y="299"/>
                  </a:lnTo>
                  <a:lnTo>
                    <a:pt x="4392" y="0"/>
                  </a:lnTo>
                  <a:lnTo>
                    <a:pt x="5542" y="435"/>
                  </a:lnTo>
                  <a:lnTo>
                    <a:pt x="4392" y="871"/>
                  </a:lnTo>
                  <a:lnTo>
                    <a:pt x="4392" y="571"/>
                  </a:lnTo>
                  <a:lnTo>
                    <a:pt x="1149" y="571"/>
                  </a:lnTo>
                  <a:lnTo>
                    <a:pt x="1149" y="871"/>
                  </a:lnTo>
                  <a:lnTo>
                    <a:pt x="0" y="435"/>
                  </a:lnTo>
                </a:path>
              </a:pathLst>
            </a:custGeom>
            <a:solidFill>
              <a:srgbClr val="00FF00"/>
            </a:solidFill>
            <a:ln w="9360">
              <a:solidFill>
                <a:srgbClr val="00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4" name="CustomShape 14"/>
            <p:cNvSpPr/>
            <p:nvPr/>
          </p:nvSpPr>
          <p:spPr>
            <a:xfrm rot="16200000">
              <a:off x="51247" y="5615041"/>
              <a:ext cx="864096" cy="289977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81639" tIns="42452" rIns="81639" bIns="42452"/>
            <a:lstStyle/>
            <a:p>
              <a:pPr marL="310881" indent="-310881" algn="r"/>
              <a:r>
                <a:rPr lang="en-US" sz="1500" b="1" spc="-1" dirty="0">
                  <a:solidFill>
                    <a:srgbClr val="009900"/>
                  </a:solidFill>
                  <a:uFill>
                    <a:solidFill>
                      <a:srgbClr val="FFFFFF"/>
                    </a:solidFill>
                  </a:uFill>
                  <a:latin typeface="Arial"/>
                </a:rPr>
                <a:t>Analysis</a:t>
              </a:r>
              <a:endParaRPr lang="en-US" sz="16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endParaRPr>
            </a:p>
          </p:txBody>
        </p:sp>
        <p:sp>
          <p:nvSpPr>
            <p:cNvPr id="35" name="CustomShape 26"/>
            <p:cNvSpPr/>
            <p:nvPr/>
          </p:nvSpPr>
          <p:spPr>
            <a:xfrm>
              <a:off x="6543428" y="2928416"/>
              <a:ext cx="502346" cy="266494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81639" tIns="42452" rIns="81639" bIns="42452"/>
            <a:lstStyle/>
            <a:p>
              <a:pPr marL="310881" indent="-310881" algn="r"/>
              <a:r>
                <a:rPr lang="en-US" sz="1200" spc="-1" dirty="0">
                  <a:solidFill>
                    <a:srgbClr val="6699FF"/>
                  </a:solidFill>
                  <a:uFill>
                    <a:solidFill>
                      <a:srgbClr val="FFFFFF"/>
                    </a:solidFill>
                  </a:uFill>
                  <a:latin typeface="Arial"/>
                </a:rPr>
                <a:t>digits</a:t>
              </a:r>
              <a:endParaRPr lang="en-US" sz="1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endParaRPr>
            </a:p>
          </p:txBody>
        </p:sp>
        <p:sp>
          <p:nvSpPr>
            <p:cNvPr id="36" name="CustomShape 26"/>
            <p:cNvSpPr/>
            <p:nvPr/>
          </p:nvSpPr>
          <p:spPr>
            <a:xfrm>
              <a:off x="6405248" y="2169328"/>
              <a:ext cx="1481452" cy="448257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81639" tIns="42452" rIns="81639" bIns="42452"/>
            <a:lstStyle/>
            <a:p>
              <a:pPr marL="310881" indent="-310881"/>
              <a:r>
                <a:rPr lang="en-US" sz="1200" spc="-1" dirty="0">
                  <a:solidFill>
                    <a:srgbClr val="6699FF"/>
                  </a:solidFill>
                  <a:uFill>
                    <a:solidFill>
                      <a:srgbClr val="FFFFFF"/>
                    </a:solidFill>
                  </a:uFill>
                  <a:latin typeface="Arial"/>
                </a:rPr>
                <a:t>MC </a:t>
              </a:r>
              <a:r>
                <a:rPr lang="en-US" sz="1200" spc="-1" dirty="0" smtClean="0">
                  <a:solidFill>
                    <a:srgbClr val="6699FF"/>
                  </a:solidFill>
                  <a:uFill>
                    <a:solidFill>
                      <a:srgbClr val="FFFFFF"/>
                    </a:solidFill>
                  </a:uFill>
                  <a:latin typeface="Arial"/>
                </a:rPr>
                <a:t>tracks &amp; </a:t>
              </a:r>
              <a:r>
                <a:rPr lang="en-US" sz="1200" spc="-1" dirty="0">
                  <a:solidFill>
                    <a:srgbClr val="6699FF"/>
                  </a:solidFill>
                  <a:uFill>
                    <a:solidFill>
                      <a:srgbClr val="FFFFFF"/>
                    </a:solidFill>
                  </a:uFill>
                  <a:latin typeface="Arial"/>
                </a:rPr>
                <a:t>points</a:t>
              </a:r>
              <a:endParaRPr lang="en-US" sz="1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endParaRPr>
            </a:p>
          </p:txBody>
        </p:sp>
        <p:sp>
          <p:nvSpPr>
            <p:cNvPr id="37" name="CustomShape 26"/>
            <p:cNvSpPr/>
            <p:nvPr/>
          </p:nvSpPr>
          <p:spPr>
            <a:xfrm>
              <a:off x="6587517" y="3766136"/>
              <a:ext cx="402359" cy="266494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81639" tIns="42452" rIns="81639" bIns="42452"/>
            <a:lstStyle/>
            <a:p>
              <a:pPr marL="310881" indent="-310881" algn="r"/>
              <a:r>
                <a:rPr lang="en-US" sz="1200" spc="-1" dirty="0">
                  <a:solidFill>
                    <a:srgbClr val="6699FF"/>
                  </a:solidFill>
                  <a:uFill>
                    <a:solidFill>
                      <a:srgbClr val="FFFFFF"/>
                    </a:solidFill>
                  </a:uFill>
                  <a:latin typeface="Arial"/>
                </a:rPr>
                <a:t>hits</a:t>
              </a:r>
              <a:endParaRPr lang="en-US" sz="1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endParaRPr>
            </a:p>
          </p:txBody>
        </p:sp>
        <p:sp>
          <p:nvSpPr>
            <p:cNvPr id="38" name="CustomShape 26"/>
            <p:cNvSpPr/>
            <p:nvPr/>
          </p:nvSpPr>
          <p:spPr>
            <a:xfrm>
              <a:off x="6571973" y="4404908"/>
              <a:ext cx="683507" cy="449062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81639" tIns="42452" rIns="81639" bIns="42452"/>
            <a:lstStyle/>
            <a:p>
              <a:pPr marL="310881" indent="-310881"/>
              <a:r>
                <a:rPr lang="en-US" sz="1200" spc="-1" dirty="0">
                  <a:solidFill>
                    <a:srgbClr val="6699FF"/>
                  </a:solidFill>
                  <a:uFill>
                    <a:solidFill>
                      <a:srgbClr val="FFFFFF"/>
                    </a:solidFill>
                  </a:uFill>
                  <a:latin typeface="Arial"/>
                </a:rPr>
                <a:t>tracks</a:t>
              </a:r>
            </a:p>
            <a:p>
              <a:pPr marL="310881" indent="-310881"/>
              <a:r>
                <a:rPr lang="en-US" sz="1300" spc="-1" dirty="0">
                  <a:solidFill>
                    <a:srgbClr val="6699FF"/>
                  </a:solidFill>
                  <a:uFill>
                    <a:solidFill>
                      <a:srgbClr val="FFFFFF"/>
                    </a:solidFill>
                  </a:uFill>
                  <a:latin typeface="Arial"/>
                </a:rPr>
                <a:t>&amp; vertex</a:t>
              </a:r>
              <a:endParaRPr lang="en-US" sz="16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endParaRPr>
            </a:p>
          </p:txBody>
        </p:sp>
        <p:sp>
          <p:nvSpPr>
            <p:cNvPr id="39" name="CustomShape 26"/>
            <p:cNvSpPr/>
            <p:nvPr/>
          </p:nvSpPr>
          <p:spPr>
            <a:xfrm>
              <a:off x="6941839" y="3140776"/>
              <a:ext cx="516766" cy="266494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81639" tIns="42452" rIns="81639" bIns="42452"/>
            <a:lstStyle/>
            <a:p>
              <a:pPr marL="310881" indent="-310881" algn="r"/>
              <a:r>
                <a:rPr lang="en-US" sz="1400" b="1" spc="-1" dirty="0">
                  <a:solidFill>
                    <a:srgbClr val="6699FF"/>
                  </a:solidFill>
                  <a:uFill>
                    <a:solidFill>
                      <a:srgbClr val="FFFFFF"/>
                    </a:solidFill>
                  </a:uFill>
                  <a:latin typeface="Arial"/>
                </a:rPr>
                <a:t>RAW</a:t>
              </a:r>
              <a:endParaRPr lang="en-US" sz="14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endParaRPr>
            </a:p>
          </p:txBody>
        </p:sp>
        <p:sp>
          <p:nvSpPr>
            <p:cNvPr id="40" name="Line 21"/>
            <p:cNvSpPr/>
            <p:nvPr/>
          </p:nvSpPr>
          <p:spPr>
            <a:xfrm flipH="1" flipV="1">
              <a:off x="7236295" y="2757039"/>
              <a:ext cx="677325" cy="883485"/>
            </a:xfrm>
            <a:prstGeom prst="line">
              <a:avLst/>
            </a:prstGeom>
            <a:ln w="19080">
              <a:solidFill>
                <a:srgbClr val="3366FF"/>
              </a:solidFill>
              <a:prstDash val="solid"/>
              <a:miter/>
              <a:tailEnd type="stealth" w="lg" len="lg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1" name="Line 21"/>
            <p:cNvSpPr/>
            <p:nvPr/>
          </p:nvSpPr>
          <p:spPr>
            <a:xfrm flipH="1" flipV="1">
              <a:off x="7255479" y="3402543"/>
              <a:ext cx="620695" cy="497609"/>
            </a:xfrm>
            <a:prstGeom prst="line">
              <a:avLst/>
            </a:prstGeom>
            <a:ln w="19080">
              <a:solidFill>
                <a:srgbClr val="3366FF"/>
              </a:solidFill>
              <a:prstDash val="solid"/>
              <a:miter/>
              <a:tailEnd type="stealth" w="lg" len="lg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2" name="Line 21"/>
            <p:cNvSpPr/>
            <p:nvPr/>
          </p:nvSpPr>
          <p:spPr>
            <a:xfrm flipH="1">
              <a:off x="7255481" y="4095907"/>
              <a:ext cx="620694" cy="1017691"/>
            </a:xfrm>
            <a:prstGeom prst="line">
              <a:avLst/>
            </a:prstGeom>
            <a:ln w="19080">
              <a:solidFill>
                <a:srgbClr val="3366FF"/>
              </a:solidFill>
              <a:prstDash val="solid"/>
              <a:miter/>
              <a:tailEnd type="stealth" w="lg" len="lg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</p:spTree>
    <p:extLst>
      <p:ext uri="{BB962C8B-B14F-4D97-AF65-F5344CB8AC3E}">
        <p14:creationId xmlns:p14="http://schemas.microsoft.com/office/powerpoint/2010/main" val="8002787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8261997" cy="1371600"/>
          </a:xfrm>
        </p:spPr>
        <p:txBody>
          <a:bodyPr>
            <a:normAutofit/>
          </a:bodyPr>
          <a:lstStyle/>
          <a:p>
            <a:pPr algn="just"/>
            <a:r>
              <a:rPr lang="en-US" dirty="0" smtClean="0">
                <a:latin typeface="+mn-lt"/>
                <a:cs typeface="Times New Roman"/>
              </a:rPr>
              <a:t>CAD and ROOT Models of </a:t>
            </a:r>
            <a:br>
              <a:rPr lang="en-US" dirty="0" smtClean="0">
                <a:latin typeface="+mn-lt"/>
                <a:cs typeface="Times New Roman"/>
              </a:rPr>
            </a:br>
            <a:r>
              <a:rPr lang="en-US" dirty="0" err="1" smtClean="0">
                <a:latin typeface="+mn-lt"/>
                <a:cs typeface="Times New Roman"/>
              </a:rPr>
              <a:t>Muon</a:t>
            </a:r>
            <a:r>
              <a:rPr lang="en-US" dirty="0" smtClean="0">
                <a:latin typeface="+mn-lt"/>
                <a:cs typeface="Times New Roman"/>
              </a:rPr>
              <a:t> </a:t>
            </a:r>
            <a:r>
              <a:rPr lang="en-US" dirty="0" smtClean="0">
                <a:latin typeface="+mn-lt"/>
                <a:cs typeface="Times New Roman"/>
              </a:rPr>
              <a:t>System (Barrel part)</a:t>
            </a:r>
            <a:endParaRPr lang="ru-RU" dirty="0">
              <a:latin typeface="+mn-lt"/>
              <a:cs typeface="Times New Roman"/>
            </a:endParaRPr>
          </a:p>
        </p:txBody>
      </p:sp>
      <p:pic>
        <p:nvPicPr>
          <p:cNvPr id="4" name="Содержимое 3" descr="Barrel.png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99" t="14987" r="32410" b="29625"/>
          <a:stretch/>
        </p:blipFill>
        <p:spPr>
          <a:xfrm>
            <a:off x="251028" y="3474105"/>
            <a:ext cx="3397625" cy="2978273"/>
          </a:xfrm>
        </p:spPr>
      </p:pic>
      <p:sp>
        <p:nvSpPr>
          <p:cNvPr id="5" name="Прямоугольник 4"/>
          <p:cNvSpPr/>
          <p:nvPr/>
        </p:nvSpPr>
        <p:spPr>
          <a:xfrm>
            <a:off x="251028" y="1466124"/>
            <a:ext cx="8468168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dirty="0" smtClean="0">
                <a:cs typeface="Times New Roman"/>
              </a:rPr>
              <a:t>It </a:t>
            </a:r>
            <a:r>
              <a:rPr lang="en-US" sz="2000" dirty="0">
                <a:cs typeface="Times New Roman"/>
              </a:rPr>
              <a:t>is important to have the model of the </a:t>
            </a:r>
            <a:r>
              <a:rPr lang="en-US" sz="2000" dirty="0" err="1">
                <a:cs typeface="Times New Roman"/>
              </a:rPr>
              <a:t>Muon</a:t>
            </a:r>
            <a:r>
              <a:rPr lang="en-US" sz="2000" dirty="0">
                <a:cs typeface="Times New Roman"/>
              </a:rPr>
              <a:t> System in </a:t>
            </a:r>
            <a:r>
              <a:rPr lang="en-US" sz="2000" dirty="0" err="1" smtClean="0">
                <a:cs typeface="Times New Roman"/>
              </a:rPr>
              <a:t>PandaRoot</a:t>
            </a:r>
            <a:r>
              <a:rPr lang="en-US" sz="2000" dirty="0" smtClean="0">
                <a:cs typeface="Times New Roman"/>
              </a:rPr>
              <a:t> </a:t>
            </a:r>
            <a:r>
              <a:rPr lang="en-US" sz="2000" dirty="0">
                <a:cs typeface="Times New Roman"/>
              </a:rPr>
              <a:t>software for full MC simulation of PANDA setup. </a:t>
            </a:r>
            <a:endParaRPr lang="en-US" sz="2000" dirty="0" smtClean="0">
              <a:cs typeface="Times New Roman"/>
            </a:endParaRPr>
          </a:p>
          <a:p>
            <a:pPr algn="just">
              <a:lnSpc>
                <a:spcPct val="50000"/>
              </a:lnSpc>
            </a:pPr>
            <a:endParaRPr lang="en-US" sz="2000" b="1" dirty="0" smtClean="0">
              <a:cs typeface="Times New Roman"/>
            </a:endParaRPr>
          </a:p>
          <a:p>
            <a:pPr algn="just"/>
            <a:r>
              <a:rPr lang="en-US" sz="2000" dirty="0" smtClean="0">
                <a:cs typeface="Times New Roman"/>
              </a:rPr>
              <a:t>Transfer </a:t>
            </a:r>
            <a:r>
              <a:rPr lang="en-US" sz="2000" dirty="0">
                <a:cs typeface="Times New Roman"/>
              </a:rPr>
              <a:t>of the detector geometry from Computer-Aided Design (CAD) systems to particle </a:t>
            </a:r>
            <a:r>
              <a:rPr lang="en-US" sz="2000" dirty="0" smtClean="0">
                <a:cs typeface="Times New Roman"/>
              </a:rPr>
              <a:t>transport Monte Carlo </a:t>
            </a:r>
            <a:r>
              <a:rPr lang="en-US" sz="2000" dirty="0">
                <a:cs typeface="Times New Roman"/>
              </a:rPr>
              <a:t>codes like </a:t>
            </a:r>
            <a:r>
              <a:rPr lang="en-US" sz="2000" dirty="0" smtClean="0">
                <a:cs typeface="Times New Roman"/>
              </a:rPr>
              <a:t>GEANT4 </a:t>
            </a:r>
            <a:r>
              <a:rPr lang="en-US" sz="2000" dirty="0">
                <a:cs typeface="Times New Roman"/>
              </a:rPr>
              <a:t>and </a:t>
            </a:r>
            <a:r>
              <a:rPr lang="en-US" sz="2000" dirty="0" smtClean="0">
                <a:cs typeface="Times New Roman"/>
              </a:rPr>
              <a:t>ROOT </a:t>
            </a:r>
            <a:r>
              <a:rPr lang="en-US" sz="2000" dirty="0">
                <a:cs typeface="Times New Roman"/>
              </a:rPr>
              <a:t>is always an issue due to </a:t>
            </a:r>
            <a:r>
              <a:rPr lang="en-US" sz="2000" dirty="0" smtClean="0">
                <a:cs typeface="Times New Roman"/>
              </a:rPr>
              <a:t>geometry description </a:t>
            </a:r>
            <a:r>
              <a:rPr lang="en-US" sz="2000" dirty="0">
                <a:cs typeface="Times New Roman"/>
              </a:rPr>
              <a:t>incompatibility.</a:t>
            </a:r>
            <a:endParaRPr lang="ru-RU" sz="2000" dirty="0">
              <a:cs typeface="Times New Roman"/>
            </a:endParaRPr>
          </a:p>
        </p:txBody>
      </p:sp>
      <p:pic>
        <p:nvPicPr>
          <p:cNvPr id="7" name="Изображение 6" descr="Screen Shot 2016-06-04 at 17.25.0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981" y="3474105"/>
            <a:ext cx="3878215" cy="2987886"/>
          </a:xfrm>
          <a:prstGeom prst="rect">
            <a:avLst/>
          </a:prstGeom>
        </p:spPr>
      </p:pic>
      <p:sp>
        <p:nvSpPr>
          <p:cNvPr id="3" name="Стрелка вправо 2"/>
          <p:cNvSpPr/>
          <p:nvPr/>
        </p:nvSpPr>
        <p:spPr>
          <a:xfrm>
            <a:off x="3765176" y="4781176"/>
            <a:ext cx="941295" cy="493059"/>
          </a:xfrm>
          <a:prstGeom prst="rightArrow">
            <a:avLst/>
          </a:prstGeom>
          <a:solidFill>
            <a:schemeClr val="tx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Номер слайда 4"/>
          <p:cNvSpPr>
            <a:spLocks noGrp="1"/>
          </p:cNvSpPr>
          <p:nvPr>
            <p:ph type="sldNum" sz="quarter" idx="12"/>
          </p:nvPr>
        </p:nvSpPr>
        <p:spPr>
          <a:xfrm rot="16200000">
            <a:off x="8227377" y="5885497"/>
            <a:ext cx="1315721" cy="365125"/>
          </a:xfrm>
        </p:spPr>
        <p:txBody>
          <a:bodyPr/>
          <a:lstStyle/>
          <a:p>
            <a:fld id="{75083016-B468-434C-B4B9-47DE06F4142A}" type="slidenum">
              <a:rPr lang="ru-RU" smtClean="0">
                <a:solidFill>
                  <a:schemeClr val="accent3">
                    <a:lumMod val="75000"/>
                  </a:schemeClr>
                </a:solidFill>
              </a:rPr>
              <a:t>15</a:t>
            </a:fld>
            <a:endParaRPr lang="ru-RU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87107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Название 1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+mn-lt"/>
                <a:cs typeface="Times New Roman"/>
              </a:rPr>
              <a:t>CAD and ROOT Models of </a:t>
            </a:r>
            <a:br>
              <a:rPr lang="en-US" dirty="0">
                <a:latin typeface="+mn-lt"/>
                <a:cs typeface="Times New Roman"/>
              </a:rPr>
            </a:br>
            <a:r>
              <a:rPr lang="en-US" dirty="0" err="1">
                <a:latin typeface="+mn-lt"/>
                <a:cs typeface="Times New Roman"/>
              </a:rPr>
              <a:t>Muon</a:t>
            </a:r>
            <a:r>
              <a:rPr lang="en-US" dirty="0">
                <a:latin typeface="+mn-lt"/>
                <a:cs typeface="Times New Roman"/>
              </a:rPr>
              <a:t> </a:t>
            </a:r>
            <a:r>
              <a:rPr lang="en-US" dirty="0" smtClean="0">
                <a:latin typeface="+mn-lt"/>
                <a:cs typeface="Times New Roman"/>
              </a:rPr>
              <a:t>System (Prototype)</a:t>
            </a:r>
            <a:endParaRPr lang="ru-RU" dirty="0">
              <a:latin typeface="+mn-lt"/>
            </a:endParaRPr>
          </a:p>
        </p:txBody>
      </p:sp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981" y="1861102"/>
            <a:ext cx="3878215" cy="2524820"/>
          </a:xfrm>
          <a:prstGeom prst="rect">
            <a:avLst/>
          </a:prstGeom>
        </p:spPr>
      </p:pic>
      <p:sp>
        <p:nvSpPr>
          <p:cNvPr id="3" name="Стрелка вправо 2"/>
          <p:cNvSpPr/>
          <p:nvPr/>
        </p:nvSpPr>
        <p:spPr>
          <a:xfrm>
            <a:off x="3765176" y="2936640"/>
            <a:ext cx="941295" cy="493059"/>
          </a:xfrm>
          <a:prstGeom prst="rightArrow">
            <a:avLst/>
          </a:prstGeom>
          <a:solidFill>
            <a:schemeClr val="tx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8" name="Изображение 7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114" y="2160658"/>
            <a:ext cx="3534410" cy="201549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83114" y="4625369"/>
            <a:ext cx="328206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solidFill>
                  <a:srgbClr val="000000"/>
                </a:solidFill>
                <a:latin typeface="Arial"/>
                <a:cs typeface="Times New Roman"/>
              </a:rPr>
              <a:t>Detector </a:t>
            </a:r>
            <a:r>
              <a:rPr lang="en-US" sz="2400" dirty="0">
                <a:solidFill>
                  <a:srgbClr val="000000"/>
                </a:solidFill>
                <a:latin typeface="Arial"/>
                <a:cs typeface="Times New Roman"/>
              </a:rPr>
              <a:t>geometry </a:t>
            </a:r>
            <a:r>
              <a:rPr lang="en-US" sz="2400" dirty="0" smtClean="0">
                <a:solidFill>
                  <a:srgbClr val="000000"/>
                </a:solidFill>
                <a:latin typeface="Arial"/>
                <a:cs typeface="Times New Roman"/>
              </a:rPr>
              <a:t>in CAD </a:t>
            </a:r>
            <a:r>
              <a:rPr lang="en-US" sz="2400" dirty="0">
                <a:solidFill>
                  <a:srgbClr val="000000"/>
                </a:solidFill>
                <a:latin typeface="Arial"/>
                <a:cs typeface="Times New Roman"/>
              </a:rPr>
              <a:t>systems </a:t>
            </a:r>
            <a:endParaRPr lang="ru-RU" sz="24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88317" y="4625369"/>
            <a:ext cx="3730879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0000"/>
                </a:solidFill>
                <a:latin typeface="Arial"/>
              </a:rPr>
              <a:t>Physical model - </a:t>
            </a:r>
            <a:r>
              <a:rPr lang="en-US" sz="2400" dirty="0">
                <a:solidFill>
                  <a:srgbClr val="000000"/>
                </a:solidFill>
                <a:latin typeface="Arial"/>
                <a:cs typeface="Times New Roman"/>
              </a:rPr>
              <a:t>particle transport Monte Carlo codes </a:t>
            </a:r>
            <a:r>
              <a:rPr lang="en-US" sz="2400" dirty="0" smtClean="0">
                <a:solidFill>
                  <a:srgbClr val="000000"/>
                </a:solidFill>
                <a:latin typeface="Arial"/>
                <a:cs typeface="Times New Roman"/>
              </a:rPr>
              <a:t>(ROOT) </a:t>
            </a:r>
            <a:r>
              <a:rPr lang="en-US" sz="2400" dirty="0" smtClean="0">
                <a:solidFill>
                  <a:srgbClr val="000000"/>
                </a:solidFill>
                <a:latin typeface="Arial"/>
              </a:rPr>
              <a:t> </a:t>
            </a:r>
            <a:endParaRPr lang="en-US" sz="24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Номер слайда 4"/>
          <p:cNvSpPr>
            <a:spLocks noGrp="1"/>
          </p:cNvSpPr>
          <p:nvPr>
            <p:ph type="sldNum" sz="quarter" idx="12"/>
          </p:nvPr>
        </p:nvSpPr>
        <p:spPr>
          <a:xfrm rot="16200000">
            <a:off x="8227377" y="5885497"/>
            <a:ext cx="1315721" cy="365125"/>
          </a:xfrm>
        </p:spPr>
        <p:txBody>
          <a:bodyPr/>
          <a:lstStyle/>
          <a:p>
            <a:fld id="{75083016-B468-434C-B4B9-47DE06F4142A}" type="slidenum">
              <a:rPr lang="ru-RU" smtClean="0">
                <a:solidFill>
                  <a:schemeClr val="accent3">
                    <a:lumMod val="75000"/>
                  </a:schemeClr>
                </a:solidFill>
              </a:rPr>
              <a:t>16</a:t>
            </a:fld>
            <a:endParaRPr lang="ru-RU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6236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Screenshot 2019-06-01 at 19.18.1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3810" y="3654000"/>
            <a:ext cx="3133710" cy="3204000"/>
          </a:xfrm>
          <a:prstGeom prst="rect">
            <a:avLst/>
          </a:prstGeom>
        </p:spPr>
      </p:pic>
      <p:sp>
        <p:nvSpPr>
          <p:cNvPr id="10" name="Название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8261997" cy="1371600"/>
          </a:xfrm>
        </p:spPr>
        <p:txBody>
          <a:bodyPr/>
          <a:lstStyle/>
          <a:p>
            <a:pPr algn="just"/>
            <a:r>
              <a:rPr lang="en-US" dirty="0" smtClean="0">
                <a:latin typeface="+mn-lt"/>
                <a:cs typeface="Times New Roman"/>
              </a:rPr>
              <a:t>Models of </a:t>
            </a:r>
            <a:r>
              <a:rPr lang="en-US" dirty="0" err="1">
                <a:latin typeface="+mn-lt"/>
                <a:cs typeface="Times New Roman"/>
              </a:rPr>
              <a:t>M</a:t>
            </a:r>
            <a:r>
              <a:rPr lang="en-US" dirty="0" err="1" smtClean="0">
                <a:latin typeface="+mn-lt"/>
                <a:cs typeface="Times New Roman"/>
              </a:rPr>
              <a:t>uon</a:t>
            </a:r>
            <a:r>
              <a:rPr lang="en-US" dirty="0" smtClean="0">
                <a:latin typeface="+mn-lt"/>
                <a:cs typeface="Times New Roman"/>
              </a:rPr>
              <a:t> System </a:t>
            </a:r>
            <a:br>
              <a:rPr lang="en-US" dirty="0" smtClean="0">
                <a:latin typeface="+mn-lt"/>
                <a:cs typeface="Times New Roman"/>
              </a:rPr>
            </a:br>
            <a:endParaRPr lang="ru-RU" dirty="0">
              <a:latin typeface="+mn-lt"/>
              <a:cs typeface="Times New Roman"/>
            </a:endParaRPr>
          </a:p>
        </p:txBody>
      </p:sp>
      <p:pic>
        <p:nvPicPr>
          <p:cNvPr id="2" name="Изображение 1" descr="Screenshot 2019-06-01 at 19.18.59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33" y="1295318"/>
            <a:ext cx="4745790" cy="4754220"/>
          </a:xfrm>
          <a:prstGeom prst="rect">
            <a:avLst/>
          </a:prstGeom>
        </p:spPr>
      </p:pic>
      <p:pic>
        <p:nvPicPr>
          <p:cNvPr id="8" name="Изображение 7" descr="Screenshot 2019-06-01 at 19.17.35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1795" y="641686"/>
            <a:ext cx="3218416" cy="319505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232526" y="6296526"/>
            <a:ext cx="1262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 smtClean="0"/>
              <a:t>Barrel</a:t>
            </a:r>
            <a:r>
              <a:rPr lang="ru-RU" dirty="0" smtClean="0"/>
              <a:t> </a:t>
            </a:r>
            <a:r>
              <a:rPr lang="ru-RU" dirty="0" err="1" smtClean="0"/>
              <a:t>part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5574631" y="2272632"/>
            <a:ext cx="517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MF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5601368" y="5654842"/>
            <a:ext cx="5053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EC</a:t>
            </a:r>
            <a:endParaRPr lang="ru-RU" dirty="0"/>
          </a:p>
        </p:txBody>
      </p:sp>
      <p:sp>
        <p:nvSpPr>
          <p:cNvPr id="11" name="Номер слайда 4"/>
          <p:cNvSpPr>
            <a:spLocks noGrp="1"/>
          </p:cNvSpPr>
          <p:nvPr>
            <p:ph type="sldNum" sz="quarter" idx="12"/>
          </p:nvPr>
        </p:nvSpPr>
        <p:spPr>
          <a:xfrm rot="16200000">
            <a:off x="8227377" y="5885497"/>
            <a:ext cx="1315721" cy="365125"/>
          </a:xfrm>
        </p:spPr>
        <p:txBody>
          <a:bodyPr/>
          <a:lstStyle/>
          <a:p>
            <a:fld id="{75083016-B468-434C-B4B9-47DE06F4142A}" type="slidenum">
              <a:rPr lang="ru-RU" smtClean="0">
                <a:solidFill>
                  <a:schemeClr val="accent3">
                    <a:lumMod val="75000"/>
                  </a:schemeClr>
                </a:solidFill>
              </a:rPr>
              <a:t>17</a:t>
            </a:fld>
            <a:endParaRPr lang="ru-RU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7584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 txBox="1">
            <a:spLocks noGrp="1"/>
          </p:cNvSpPr>
          <p:nvPr>
            <p:ph type="body" idx="1"/>
          </p:nvPr>
        </p:nvSpPr>
        <p:spPr>
          <a:xfrm>
            <a:off x="457200" y="1122980"/>
            <a:ext cx="8151900" cy="3065825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indent="-3429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Times New Roman"/>
              <a:buAutoNum type="arabicParenR"/>
            </a:pPr>
            <a:r>
              <a:rPr lang="en-GB" b="0" dirty="0" smtClean="0">
                <a:ea typeface="Times New Roman"/>
                <a:cs typeface="Times New Roman"/>
                <a:sym typeface="Times New Roman"/>
              </a:rPr>
              <a:t>The first octant of the PANDA Solenoid Magnet Yoke is completed in Novosibirsk in August 2018</a:t>
            </a:r>
          </a:p>
          <a:p>
            <a:pPr marL="457200" indent="-3429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Times New Roman"/>
              <a:buAutoNum type="arabicParenR"/>
            </a:pPr>
            <a:r>
              <a:rPr lang="en-GB" b="0" dirty="0" smtClean="0">
                <a:ea typeface="Times New Roman"/>
                <a:cs typeface="Times New Roman"/>
                <a:sym typeface="Times New Roman"/>
              </a:rPr>
              <a:t>Geometrical model of </a:t>
            </a:r>
            <a:r>
              <a:rPr lang="en-GB" b="0" dirty="0" err="1" smtClean="0">
                <a:ea typeface="Times New Roman"/>
                <a:cs typeface="Times New Roman"/>
                <a:sym typeface="Times New Roman"/>
              </a:rPr>
              <a:t>Muon</a:t>
            </a:r>
            <a:r>
              <a:rPr lang="en-GB" b="0" dirty="0" smtClean="0">
                <a:ea typeface="Times New Roman"/>
                <a:cs typeface="Times New Roman"/>
                <a:sym typeface="Times New Roman"/>
              </a:rPr>
              <a:t> System is changed significantly </a:t>
            </a:r>
            <a:r>
              <a:rPr lang="en-GB" b="0" dirty="0">
                <a:ea typeface="Times New Roman"/>
                <a:cs typeface="Times New Roman"/>
                <a:sym typeface="Times New Roman"/>
              </a:rPr>
              <a:t/>
            </a:r>
            <a:br>
              <a:rPr lang="en-GB" b="0" dirty="0">
                <a:ea typeface="Times New Roman"/>
                <a:cs typeface="Times New Roman"/>
                <a:sym typeface="Times New Roman"/>
              </a:rPr>
            </a:br>
            <a:r>
              <a:rPr lang="en-GB" b="0" dirty="0" smtClean="0">
                <a:ea typeface="Times New Roman"/>
                <a:cs typeface="Times New Roman"/>
                <a:sym typeface="Times New Roman"/>
              </a:rPr>
              <a:t>(</a:t>
            </a:r>
            <a:r>
              <a:rPr lang="en-GB" b="0" dirty="0" smtClean="0">
                <a:ea typeface="Times New Roman"/>
                <a:cs typeface="Times New Roman"/>
                <a:sym typeface="Times New Roman"/>
              </a:rPr>
              <a:t>ex. size of installation, number of detecting layers)</a:t>
            </a:r>
          </a:p>
          <a:p>
            <a:pPr marL="457200" indent="-3429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Times New Roman"/>
              <a:buAutoNum type="arabicParenR"/>
            </a:pPr>
            <a:r>
              <a:rPr lang="en-GB" b="0" dirty="0" smtClean="0">
                <a:ea typeface="Times New Roman"/>
                <a:cs typeface="Times New Roman"/>
                <a:sym typeface="Times New Roman"/>
              </a:rPr>
              <a:t>New Barrel, MF, EC </a:t>
            </a:r>
            <a:r>
              <a:rPr lang="en-GB" b="0" dirty="0" err="1" smtClean="0">
                <a:ea typeface="Times New Roman"/>
                <a:cs typeface="Times New Roman"/>
                <a:sym typeface="Times New Roman"/>
              </a:rPr>
              <a:t>Muon</a:t>
            </a:r>
            <a:r>
              <a:rPr lang="en-GB" b="0" dirty="0" smtClean="0">
                <a:ea typeface="Times New Roman"/>
                <a:cs typeface="Times New Roman"/>
                <a:sym typeface="Times New Roman"/>
              </a:rPr>
              <a:t> System physical models are ready for integration to </a:t>
            </a:r>
            <a:r>
              <a:rPr lang="en-GB" b="0" dirty="0" err="1" smtClean="0">
                <a:ea typeface="Times New Roman"/>
                <a:cs typeface="Times New Roman"/>
                <a:sym typeface="Times New Roman"/>
              </a:rPr>
              <a:t>PandaRoot</a:t>
            </a:r>
            <a:r>
              <a:rPr lang="en-GB" b="0" dirty="0" smtClean="0">
                <a:ea typeface="Times New Roman"/>
                <a:cs typeface="Times New Roman"/>
                <a:sym typeface="Times New Roman"/>
              </a:rPr>
              <a:t>.</a:t>
            </a:r>
          </a:p>
          <a:p>
            <a:pPr marL="457200" indent="-3429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Times New Roman"/>
              <a:buAutoNum type="arabicParenR"/>
            </a:pPr>
            <a:r>
              <a:rPr lang="en-GB" b="0" dirty="0" smtClean="0">
                <a:ea typeface="Times New Roman"/>
                <a:cs typeface="Times New Roman"/>
                <a:sym typeface="Times New Roman"/>
              </a:rPr>
              <a:t>Model for FRS will be updated after discussions with BINP colleagues </a:t>
            </a:r>
            <a:r>
              <a:rPr lang="en-GB" b="0" dirty="0">
                <a:ea typeface="Times New Roman"/>
                <a:cs typeface="Times New Roman"/>
                <a:sym typeface="Times New Roman"/>
              </a:rPr>
              <a:t>and </a:t>
            </a:r>
            <a:r>
              <a:rPr lang="en-GB" b="0" dirty="0" smtClean="0">
                <a:ea typeface="Times New Roman"/>
                <a:cs typeface="Times New Roman"/>
                <a:sym typeface="Times New Roman"/>
              </a:rPr>
              <a:t>developing of 3D final mechanical models.</a:t>
            </a:r>
          </a:p>
          <a:p>
            <a:pPr marL="457200" indent="-3429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Times New Roman"/>
              <a:buAutoNum type="arabicParenR"/>
            </a:pPr>
            <a:endParaRPr lang="en-GB" b="0" dirty="0" smtClean="0">
              <a:ea typeface="Times New Roman"/>
              <a:cs typeface="Times New Roman"/>
              <a:sym typeface="Times New Roman"/>
            </a:endParaRPr>
          </a:p>
          <a:p>
            <a:pPr marL="457200" indent="-3429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Times New Roman"/>
              <a:buAutoNum type="arabicParenR"/>
            </a:pPr>
            <a:endParaRPr lang="en-GB" b="0" dirty="0" smtClean="0">
              <a:ea typeface="Times New Roman"/>
              <a:cs typeface="Times New Roman"/>
              <a:sym typeface="Times New Roman"/>
            </a:endParaRPr>
          </a:p>
          <a:p>
            <a:pPr marL="457200" lvl="0" indent="-3429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Times New Roman"/>
              <a:buAutoNum type="arabicParenR"/>
            </a:pPr>
            <a:endParaRPr lang="en-GB" b="0" dirty="0" smtClean="0">
              <a:ea typeface="Times New Roman"/>
              <a:cs typeface="Times New Roman"/>
              <a:sym typeface="Times New Roman"/>
            </a:endParaRPr>
          </a:p>
          <a:p>
            <a:pPr lvl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GB" b="0" dirty="0" smtClean="0">
              <a:ea typeface="Times New Roman"/>
              <a:cs typeface="Times New Roman"/>
              <a:sym typeface="Times New Roman"/>
            </a:endParaRPr>
          </a:p>
          <a:p>
            <a:pPr lvl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 smtClean="0">
                <a:ea typeface="Times New Roman"/>
                <a:cs typeface="Times New Roman"/>
                <a:sym typeface="Times New Roman"/>
              </a:rPr>
              <a:t>  </a:t>
            </a:r>
            <a:endParaRPr lang="en-GB" b="0" dirty="0"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" name="Изображение 1" descr="Solenoid_Octant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4309" y="4197684"/>
            <a:ext cx="3769895" cy="2513263"/>
          </a:xfrm>
          <a:prstGeom prst="rect">
            <a:avLst/>
          </a:prstGeom>
        </p:spPr>
      </p:pic>
      <p:sp>
        <p:nvSpPr>
          <p:cNvPr id="10" name="Название 4"/>
          <p:cNvSpPr txBox="1">
            <a:spLocks/>
          </p:cNvSpPr>
          <p:nvPr/>
        </p:nvSpPr>
        <p:spPr>
          <a:xfrm>
            <a:off x="457200" y="89218"/>
            <a:ext cx="84201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none" spc="-60" baseline="0">
                <a:solidFill>
                  <a:srgbClr val="3D5185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Arial"/>
                <a:cs typeface="Arial"/>
              </a:rPr>
              <a:t>Geometry Status</a:t>
            </a:r>
          </a:p>
          <a:p>
            <a:endParaRPr lang="en-US" dirty="0" smtClean="0">
              <a:latin typeface="Arial"/>
              <a:cs typeface="Arial"/>
            </a:endParaRPr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>
          <a:xfrm rot="16200000">
            <a:off x="8227377" y="5885497"/>
            <a:ext cx="1315721" cy="365125"/>
          </a:xfrm>
        </p:spPr>
        <p:txBody>
          <a:bodyPr/>
          <a:lstStyle/>
          <a:p>
            <a:fld id="{75083016-B468-434C-B4B9-47DE06F4142A}" type="slidenum">
              <a:rPr lang="ru-RU" smtClean="0">
                <a:solidFill>
                  <a:schemeClr val="accent3">
                    <a:lumMod val="75000"/>
                  </a:schemeClr>
                </a:solidFill>
              </a:rPr>
              <a:t>18</a:t>
            </a:fld>
            <a:endParaRPr lang="ru-RU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88980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9300" y="1149981"/>
            <a:ext cx="3905250" cy="5570862"/>
          </a:xfrm>
          <a:prstGeom prst="rect">
            <a:avLst/>
          </a:prstGeom>
        </p:spPr>
      </p:pic>
      <p:pic>
        <p:nvPicPr>
          <p:cNvPr id="5" name="Изображение 4" descr="p1_80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168400"/>
            <a:ext cx="3914775" cy="5610225"/>
          </a:xfrm>
          <a:prstGeom prst="rect">
            <a:avLst/>
          </a:prstGeom>
        </p:spPr>
      </p:pic>
      <p:sp>
        <p:nvSpPr>
          <p:cNvPr id="7" name="Название 4"/>
          <p:cNvSpPr txBox="1">
            <a:spLocks/>
          </p:cNvSpPr>
          <p:nvPr/>
        </p:nvSpPr>
        <p:spPr>
          <a:xfrm>
            <a:off x="457200" y="89218"/>
            <a:ext cx="84201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none" spc="-60" baseline="0">
                <a:solidFill>
                  <a:srgbClr val="3D5185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Arial"/>
                <a:cs typeface="Arial"/>
              </a:rPr>
              <a:t>Event Examples (Run 822, P = 1 </a:t>
            </a:r>
            <a:r>
              <a:rPr lang="en-US" dirty="0" err="1" smtClean="0">
                <a:latin typeface="Arial"/>
                <a:cs typeface="Arial"/>
              </a:rPr>
              <a:t>GeV</a:t>
            </a:r>
            <a:r>
              <a:rPr lang="en-US" dirty="0" smtClean="0">
                <a:latin typeface="Arial"/>
                <a:cs typeface="Arial"/>
              </a:rPr>
              <a:t>/c)</a:t>
            </a:r>
          </a:p>
          <a:p>
            <a:endParaRPr lang="en-US" dirty="0" smtClean="0">
              <a:latin typeface="Arial"/>
              <a:cs typeface="Arial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304547" y="2952234"/>
            <a:ext cx="4411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3600" dirty="0" smtClean="0">
                <a:latin typeface="Times New Roman"/>
                <a:cs typeface="Times New Roman"/>
              </a:rPr>
              <a:t>μ</a:t>
            </a:r>
            <a:endParaRPr lang="en-AU" sz="36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884947" y="2952234"/>
            <a:ext cx="4154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3600" dirty="0" smtClean="0">
                <a:latin typeface="Times New Roman"/>
                <a:cs typeface="Times New Roman"/>
              </a:rPr>
              <a:t>p</a:t>
            </a:r>
            <a:endParaRPr lang="en-AU" sz="36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83016-B468-434C-B4B9-47DE06F4142A}" type="slidenum">
              <a:rPr lang="ru-RU" smtClean="0"/>
              <a:pPr/>
              <a:t>19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800582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89218"/>
            <a:ext cx="8242300" cy="1371600"/>
          </a:xfrm>
        </p:spPr>
        <p:txBody>
          <a:bodyPr>
            <a:normAutofit/>
          </a:bodyPr>
          <a:lstStyle/>
          <a:p>
            <a:pPr algn="ctr"/>
            <a:r>
              <a:rPr lang="ru-RU" dirty="0" err="1" smtClean="0">
                <a:latin typeface="Arial"/>
                <a:cs typeface="Arial"/>
              </a:rPr>
              <a:t>Outline</a:t>
            </a:r>
            <a:r>
              <a:rPr lang="ru-RU" b="1" dirty="0" smtClean="0">
                <a:latin typeface="Arial"/>
                <a:cs typeface="Arial"/>
              </a:rPr>
              <a:t/>
            </a:r>
            <a:br>
              <a:rPr lang="ru-RU" b="1" dirty="0" smtClean="0">
                <a:latin typeface="Arial"/>
                <a:cs typeface="Arial"/>
              </a:rPr>
            </a:br>
            <a:endParaRPr lang="ru-RU" b="1" dirty="0">
              <a:latin typeface="Arial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7200" y="1219200"/>
            <a:ext cx="749299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ru-RU" sz="2400" dirty="0" smtClean="0"/>
              <a:t>FAIR &amp; </a:t>
            </a:r>
            <a:r>
              <a:rPr lang="en-US" sz="2400" dirty="0" smtClean="0"/>
              <a:t>PANDA Experiment </a:t>
            </a:r>
            <a:endParaRPr lang="en-US" sz="2400" dirty="0"/>
          </a:p>
          <a:p>
            <a:pPr marL="342900" indent="-342900">
              <a:buFont typeface="Arial"/>
              <a:buChar char="•"/>
            </a:pPr>
            <a:endParaRPr lang="en-US" sz="2400" dirty="0" smtClean="0"/>
          </a:p>
          <a:p>
            <a:pPr marL="342900" indent="-342900">
              <a:buFont typeface="Arial"/>
              <a:buChar char="•"/>
            </a:pPr>
            <a:r>
              <a:rPr lang="en-US" sz="2400" dirty="0" err="1" smtClean="0"/>
              <a:t>Muon</a:t>
            </a:r>
            <a:r>
              <a:rPr lang="en-US" sz="2400" dirty="0" smtClean="0"/>
              <a:t> </a:t>
            </a:r>
            <a:r>
              <a:rPr lang="en-US" sz="2400" dirty="0"/>
              <a:t>System </a:t>
            </a:r>
            <a:r>
              <a:rPr lang="en-US" sz="2400" dirty="0" smtClean="0"/>
              <a:t>Detector</a:t>
            </a:r>
          </a:p>
          <a:p>
            <a:endParaRPr lang="en-US" sz="2400" dirty="0"/>
          </a:p>
          <a:p>
            <a:pPr marL="342900" lvl="0" indent="-342900"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Panda </a:t>
            </a:r>
            <a:r>
              <a:rPr lang="en-US" sz="2400" dirty="0" err="1">
                <a:solidFill>
                  <a:srgbClr val="000000"/>
                </a:solidFill>
              </a:rPr>
              <a:t>Muon</a:t>
            </a:r>
            <a:r>
              <a:rPr lang="en-US" sz="2400" dirty="0">
                <a:solidFill>
                  <a:srgbClr val="000000"/>
                </a:solidFill>
              </a:rPr>
              <a:t> System Prototype at CERN</a:t>
            </a:r>
          </a:p>
          <a:p>
            <a:endParaRPr lang="en-US" sz="2400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83016-B468-434C-B4B9-47DE06F4142A}" type="slidenum">
              <a:rPr lang="ru-RU" smtClean="0">
                <a:solidFill>
                  <a:schemeClr val="accent3">
                    <a:lumMod val="75000"/>
                  </a:schemeClr>
                </a:solidFill>
              </a:rPr>
              <a:t>2</a:t>
            </a:fld>
            <a:endParaRPr lang="ru-RU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82600" y="3411564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/>
              <a:t>Geometry modeling of </a:t>
            </a:r>
            <a:r>
              <a:rPr lang="en-US" sz="2400" dirty="0" err="1"/>
              <a:t>Muon</a:t>
            </a:r>
            <a:r>
              <a:rPr lang="en-US" sz="2400" dirty="0"/>
              <a:t> System</a:t>
            </a:r>
          </a:p>
          <a:p>
            <a:pPr marL="342900" lvl="0" indent="-342900">
              <a:buFont typeface="Arial"/>
              <a:buChar char="•"/>
            </a:pPr>
            <a:endParaRPr lang="en-US" sz="2400" b="1" dirty="0">
              <a:solidFill>
                <a:srgbClr val="000000"/>
              </a:solidFill>
            </a:endParaRPr>
          </a:p>
          <a:p>
            <a:pPr marL="342900" lvl="0" indent="-342900"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Results of the </a:t>
            </a:r>
            <a:br>
              <a:rPr lang="en-US" sz="2400" dirty="0">
                <a:solidFill>
                  <a:srgbClr val="000000"/>
                </a:solidFill>
              </a:rPr>
            </a:br>
            <a:r>
              <a:rPr lang="en-US" sz="2400" dirty="0" err="1" smtClean="0">
                <a:solidFill>
                  <a:srgbClr val="000000"/>
                </a:solidFill>
              </a:rPr>
              <a:t>Muon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>
                <a:solidFill>
                  <a:srgbClr val="000000"/>
                </a:solidFill>
              </a:rPr>
              <a:t>System </a:t>
            </a:r>
            <a:r>
              <a:rPr lang="en-US" sz="2400" dirty="0" smtClean="0">
                <a:solidFill>
                  <a:srgbClr val="000000"/>
                </a:solidFill>
              </a:rPr>
              <a:t>Prototype </a:t>
            </a:r>
            <a:br>
              <a:rPr lang="en-US" sz="2400" dirty="0" smtClean="0">
                <a:solidFill>
                  <a:srgbClr val="000000"/>
                </a:solidFill>
              </a:rPr>
            </a:br>
            <a:r>
              <a:rPr lang="en-US" sz="2400" dirty="0" smtClean="0">
                <a:solidFill>
                  <a:srgbClr val="000000"/>
                </a:solidFill>
              </a:rPr>
              <a:t>test </a:t>
            </a:r>
            <a:r>
              <a:rPr lang="en-US" sz="2400" dirty="0">
                <a:solidFill>
                  <a:srgbClr val="000000"/>
                </a:solidFill>
              </a:rPr>
              <a:t>beams</a:t>
            </a:r>
          </a:p>
        </p:txBody>
      </p:sp>
      <p:pic>
        <p:nvPicPr>
          <p:cNvPr id="7" name="Изображение 6" descr="Screenshot 2019-05-29 at 15.43.1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898" y="2438400"/>
            <a:ext cx="2787502" cy="1536700"/>
          </a:xfrm>
          <a:prstGeom prst="rect">
            <a:avLst/>
          </a:prstGeom>
        </p:spPr>
      </p:pic>
      <p:pic>
        <p:nvPicPr>
          <p:cNvPr id="9" name="Изображение 8" descr="Screenshot 2019-05-29 at 15.43.09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4100" y="1069702"/>
            <a:ext cx="2870200" cy="1394097"/>
          </a:xfrm>
          <a:prstGeom prst="rect">
            <a:avLst/>
          </a:prstGeom>
        </p:spPr>
      </p:pic>
      <p:pic>
        <p:nvPicPr>
          <p:cNvPr id="5" name="Изображение 4" descr="csm_FAIR_Fotomontage_30e176844d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7918" y="4019306"/>
            <a:ext cx="4267200" cy="284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112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145" y="1149981"/>
            <a:ext cx="3885559" cy="5570862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42" y="1168400"/>
            <a:ext cx="3911891" cy="5610225"/>
          </a:xfrm>
          <a:prstGeom prst="rect">
            <a:avLst/>
          </a:prstGeom>
        </p:spPr>
      </p:pic>
      <p:sp>
        <p:nvSpPr>
          <p:cNvPr id="7" name="Название 4"/>
          <p:cNvSpPr txBox="1">
            <a:spLocks/>
          </p:cNvSpPr>
          <p:nvPr/>
        </p:nvSpPr>
        <p:spPr>
          <a:xfrm>
            <a:off x="457200" y="89218"/>
            <a:ext cx="84201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none" spc="-60" baseline="0">
                <a:solidFill>
                  <a:srgbClr val="3D5185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Arial"/>
                <a:cs typeface="Arial"/>
              </a:rPr>
              <a:t>Event Examples (Run 829, P = 5 </a:t>
            </a:r>
            <a:r>
              <a:rPr lang="en-US" dirty="0" err="1" smtClean="0">
                <a:latin typeface="Arial"/>
                <a:cs typeface="Arial"/>
              </a:rPr>
              <a:t>GeV</a:t>
            </a:r>
            <a:r>
              <a:rPr lang="en-US" dirty="0" smtClean="0">
                <a:latin typeface="Arial"/>
                <a:cs typeface="Arial"/>
              </a:rPr>
              <a:t>/c)</a:t>
            </a:r>
          </a:p>
          <a:p>
            <a:endParaRPr lang="en-US" dirty="0" smtClean="0">
              <a:latin typeface="Arial"/>
              <a:cs typeface="Arial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304547" y="2952234"/>
            <a:ext cx="4411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3600" dirty="0">
                <a:latin typeface="Times New Roman"/>
                <a:cs typeface="Times New Roman"/>
              </a:rPr>
              <a:t>μ</a:t>
            </a:r>
            <a:endParaRPr lang="en-AU" sz="36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884947" y="2952234"/>
            <a:ext cx="4154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3600" dirty="0" smtClean="0">
                <a:latin typeface="Times New Roman"/>
                <a:cs typeface="Times New Roman"/>
              </a:rPr>
              <a:t>p</a:t>
            </a:r>
            <a:endParaRPr lang="en-AU" sz="3600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83016-B468-434C-B4B9-47DE06F4142A}" type="slidenum">
              <a:rPr lang="ru-RU" smtClean="0"/>
              <a:pPr/>
              <a:t>20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292009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9743" y="1149981"/>
            <a:ext cx="3904364" cy="5570862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425" y="1168400"/>
            <a:ext cx="3880325" cy="5610225"/>
          </a:xfrm>
          <a:prstGeom prst="rect">
            <a:avLst/>
          </a:prstGeom>
        </p:spPr>
      </p:pic>
      <p:sp>
        <p:nvSpPr>
          <p:cNvPr id="7" name="Название 4"/>
          <p:cNvSpPr txBox="1">
            <a:spLocks/>
          </p:cNvSpPr>
          <p:nvPr/>
        </p:nvSpPr>
        <p:spPr>
          <a:xfrm>
            <a:off x="457200" y="89218"/>
            <a:ext cx="84201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none" spc="-60" baseline="0">
                <a:solidFill>
                  <a:srgbClr val="3D5185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Arial"/>
                <a:cs typeface="Arial"/>
              </a:rPr>
              <a:t>Event Examples (Run 835, P = 10 </a:t>
            </a:r>
            <a:r>
              <a:rPr lang="en-US" dirty="0" err="1" smtClean="0">
                <a:latin typeface="Arial"/>
                <a:cs typeface="Arial"/>
              </a:rPr>
              <a:t>GeV</a:t>
            </a:r>
            <a:r>
              <a:rPr lang="en-US" dirty="0" smtClean="0">
                <a:latin typeface="Arial"/>
                <a:cs typeface="Arial"/>
              </a:rPr>
              <a:t>/c)</a:t>
            </a:r>
          </a:p>
          <a:p>
            <a:endParaRPr lang="en-US" dirty="0" smtClean="0">
              <a:latin typeface="Arial"/>
              <a:cs typeface="Arial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304547" y="2952234"/>
            <a:ext cx="4411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3600" dirty="0">
                <a:latin typeface="Times New Roman"/>
                <a:cs typeface="Times New Roman"/>
              </a:rPr>
              <a:t>μ</a:t>
            </a:r>
            <a:endParaRPr lang="en-AU" sz="36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884947" y="2952234"/>
            <a:ext cx="4154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3600" dirty="0" smtClean="0">
                <a:latin typeface="Times New Roman"/>
                <a:cs typeface="Times New Roman"/>
              </a:rPr>
              <a:t>p</a:t>
            </a:r>
            <a:endParaRPr lang="en-AU" sz="3600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83016-B468-434C-B4B9-47DE06F4142A}" type="slidenum">
              <a:rPr lang="ru-RU" smtClean="0"/>
              <a:pPr/>
              <a:t>21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292009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азвание 4"/>
          <p:cNvSpPr txBox="1">
            <a:spLocks/>
          </p:cNvSpPr>
          <p:nvPr/>
        </p:nvSpPr>
        <p:spPr>
          <a:xfrm>
            <a:off x="457200" y="89218"/>
            <a:ext cx="84836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none" spc="-60" baseline="0">
                <a:solidFill>
                  <a:srgbClr val="3D5185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Arial"/>
                <a:cs typeface="Arial"/>
              </a:rPr>
              <a:t>Selection Criteria for protons and antiprotons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08102" y="1524000"/>
            <a:ext cx="8204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For </a:t>
            </a:r>
            <a:r>
              <a:rPr lang="en-US" sz="2400" dirty="0" err="1"/>
              <a:t>c</a:t>
            </a:r>
            <a:r>
              <a:rPr lang="en-US" sz="2400" dirty="0" err="1" smtClean="0"/>
              <a:t>alorimetry</a:t>
            </a:r>
            <a:r>
              <a:rPr lang="en-US" sz="2400" dirty="0" smtClean="0"/>
              <a:t> we estimate the energy of protons (antiprotons) by measuring the number of hits in an event. </a:t>
            </a:r>
            <a:endParaRPr lang="en-US" sz="2400" dirty="0"/>
          </a:p>
        </p:txBody>
      </p:sp>
      <p:sp>
        <p:nvSpPr>
          <p:cNvPr id="2" name="TextBox 1"/>
          <p:cNvSpPr txBox="1"/>
          <p:nvPr/>
        </p:nvSpPr>
        <p:spPr>
          <a:xfrm>
            <a:off x="546100" y="2705100"/>
            <a:ext cx="83566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en-US" dirty="0" smtClean="0"/>
              <a:t>Two scintillation counters of the TOF system (up to 5 </a:t>
            </a:r>
            <a:r>
              <a:rPr lang="en-US" dirty="0" err="1" smtClean="0"/>
              <a:t>GeV</a:t>
            </a:r>
            <a:r>
              <a:rPr lang="en-US" dirty="0" smtClean="0"/>
              <a:t>/c)</a:t>
            </a:r>
          </a:p>
          <a:p>
            <a:pPr marL="342900" indent="-342900">
              <a:buAutoNum type="arabicParenR"/>
            </a:pPr>
            <a:r>
              <a:rPr lang="en-US" dirty="0" err="1"/>
              <a:t>Čerenkov</a:t>
            </a:r>
            <a:r>
              <a:rPr lang="en-US" dirty="0"/>
              <a:t> counters </a:t>
            </a:r>
            <a:r>
              <a:rPr lang="en-US" dirty="0" smtClean="0">
                <a:sym typeface="Wingdings"/>
              </a:rPr>
              <a:t>(</a:t>
            </a:r>
            <a:r>
              <a:rPr lang="en-US" dirty="0">
                <a:sym typeface="Wingdings"/>
              </a:rPr>
              <a:t>&gt; 5 </a:t>
            </a:r>
            <a:r>
              <a:rPr lang="en-US" dirty="0" err="1">
                <a:sym typeface="Wingdings"/>
              </a:rPr>
              <a:t>GeV</a:t>
            </a:r>
            <a:r>
              <a:rPr lang="en-US" dirty="0">
                <a:sym typeface="Wingdings"/>
              </a:rPr>
              <a:t>/c) </a:t>
            </a:r>
            <a:r>
              <a:rPr lang="en-US" dirty="0" smtClean="0">
                <a:sym typeface="Wingdings"/>
              </a:rPr>
              <a:t/>
            </a:r>
            <a:br>
              <a:rPr lang="en-US" dirty="0" smtClean="0">
                <a:sym typeface="Wingdings"/>
              </a:rPr>
            </a:br>
            <a:r>
              <a:rPr lang="en-US" dirty="0" err="1"/>
              <a:t>Čer</a:t>
            </a:r>
            <a:r>
              <a:rPr lang="en-US" dirty="0" smtClean="0"/>
              <a:t>(A): 2 bar of CO</a:t>
            </a:r>
            <a:r>
              <a:rPr lang="en-US" baseline="-25000" dirty="0" smtClean="0"/>
              <a:t>2</a:t>
            </a:r>
            <a:r>
              <a:rPr lang="en-US" dirty="0" smtClean="0"/>
              <a:t> </a:t>
            </a:r>
            <a:r>
              <a:rPr lang="en-US" dirty="0" smtClean="0">
                <a:sym typeface="Wingdings"/>
              </a:rPr>
              <a:t>&lt;-&gt; reject e/</a:t>
            </a:r>
            <a:r>
              <a:rPr lang="en-US" dirty="0"/>
              <a:t>π/μ </a:t>
            </a:r>
            <a:endParaRPr lang="en-US" dirty="0" smtClean="0"/>
          </a:p>
          <a:p>
            <a:pPr marL="342900" indent="-342900">
              <a:buAutoNum type="arabicParenR"/>
            </a:pPr>
            <a:r>
              <a:rPr lang="en-US" dirty="0" smtClean="0"/>
              <a:t>Beam entrance spot</a:t>
            </a:r>
            <a:endParaRPr lang="en-US" dirty="0"/>
          </a:p>
        </p:txBody>
      </p:sp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4199" y="4318000"/>
            <a:ext cx="3525905" cy="2399433"/>
          </a:xfrm>
          <a:prstGeom prst="rect">
            <a:avLst/>
          </a:prstGeom>
        </p:spPr>
      </p:pic>
      <p:pic>
        <p:nvPicPr>
          <p:cNvPr id="8" name="Изображение 7" descr="Screen Shot 2018-07-07 at 02.51.18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01" y="4429808"/>
            <a:ext cx="3530599" cy="20979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06700" y="4064000"/>
            <a:ext cx="2432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 smtClean="0"/>
              <a:t>Run</a:t>
            </a:r>
            <a:r>
              <a:rPr lang="ru-RU" dirty="0" smtClean="0"/>
              <a:t> 829, </a:t>
            </a:r>
            <a:r>
              <a:rPr lang="ru-RU" dirty="0" err="1" smtClean="0"/>
              <a:t>P</a:t>
            </a:r>
            <a:r>
              <a:rPr lang="ru-RU" dirty="0" smtClean="0"/>
              <a:t> = 5 </a:t>
            </a:r>
            <a:r>
              <a:rPr lang="ru-RU" dirty="0" err="1" smtClean="0"/>
              <a:t>GeV</a:t>
            </a:r>
            <a:r>
              <a:rPr lang="ru-RU" dirty="0" smtClean="0"/>
              <a:t>/</a:t>
            </a:r>
            <a:r>
              <a:rPr lang="ru-RU" dirty="0" err="1" smtClean="0"/>
              <a:t>c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2006600" y="5435600"/>
            <a:ext cx="2845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err="1" smtClean="0"/>
              <a:t>p</a:t>
            </a:r>
            <a:endParaRPr lang="ru-RU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628780" y="5003800"/>
            <a:ext cx="10222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relativistic</a:t>
            </a:r>
          </a:p>
          <a:p>
            <a:pPr algn="ctr"/>
            <a:r>
              <a:rPr lang="en-US" sz="1400" dirty="0" smtClean="0"/>
              <a:t>peak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1981200" y="6413500"/>
            <a:ext cx="14849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err="1" smtClean="0"/>
              <a:t>Number</a:t>
            </a:r>
            <a:r>
              <a:rPr lang="ru-RU" sz="1200" dirty="0" smtClean="0"/>
              <a:t> </a:t>
            </a:r>
            <a:r>
              <a:rPr lang="ru-RU" sz="1200" dirty="0" err="1" smtClean="0"/>
              <a:t>of</a:t>
            </a:r>
            <a:r>
              <a:rPr lang="ru-RU" sz="1200" dirty="0" smtClean="0"/>
              <a:t> </a:t>
            </a:r>
            <a:r>
              <a:rPr lang="ru-RU" sz="1200" dirty="0" err="1" smtClean="0"/>
              <a:t>channel</a:t>
            </a:r>
            <a:endParaRPr lang="ru-RU" sz="1200" dirty="0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>
          <a:xfrm rot="16200000">
            <a:off x="8227377" y="5885497"/>
            <a:ext cx="1315721" cy="365125"/>
          </a:xfrm>
        </p:spPr>
        <p:txBody>
          <a:bodyPr/>
          <a:lstStyle/>
          <a:p>
            <a:fld id="{75083016-B468-434C-B4B9-47DE06F4142A}" type="slidenum">
              <a:rPr lang="ru-RU" smtClean="0">
                <a:solidFill>
                  <a:schemeClr val="accent3">
                    <a:lumMod val="75000"/>
                  </a:schemeClr>
                </a:solidFill>
              </a:rPr>
              <a:t>22</a:t>
            </a:fld>
            <a:endParaRPr lang="ru-RU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80440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20700" y="5854700"/>
            <a:ext cx="473659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Sampling: 60 mm / Fe</a:t>
            </a:r>
          </a:p>
          <a:p>
            <a:r>
              <a:rPr lang="en-US" sz="2400" dirty="0" smtClean="0"/>
              <a:t>Nuclear interaction length </a:t>
            </a:r>
            <a:r>
              <a:rPr lang="el-GR" sz="2400" i="1" dirty="0" smtClean="0"/>
              <a:t>λ</a:t>
            </a:r>
            <a:r>
              <a:rPr lang="el-GR" sz="2400" i="1" baseline="-25000" dirty="0" smtClean="0"/>
              <a:t>I</a:t>
            </a:r>
            <a:r>
              <a:rPr lang="en-US" sz="2400" dirty="0" smtClean="0"/>
              <a:t> ≈ 5.2</a:t>
            </a:r>
            <a:endParaRPr lang="en-US" sz="2400" dirty="0"/>
          </a:p>
        </p:txBody>
      </p:sp>
      <p:sp>
        <p:nvSpPr>
          <p:cNvPr id="6" name="Название 4"/>
          <p:cNvSpPr txBox="1">
            <a:spLocks/>
          </p:cNvSpPr>
          <p:nvPr/>
        </p:nvSpPr>
        <p:spPr>
          <a:xfrm>
            <a:off x="457200" y="89218"/>
            <a:ext cx="82423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none" spc="-60" baseline="0">
                <a:solidFill>
                  <a:srgbClr val="3D5185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 smtClean="0">
                <a:latin typeface="Arial"/>
                <a:cs typeface="Arial"/>
              </a:rPr>
              <a:t>Calorimetry</a:t>
            </a:r>
            <a:r>
              <a:rPr lang="en-US" dirty="0" smtClean="0">
                <a:latin typeface="Arial"/>
                <a:cs typeface="Arial"/>
              </a:rPr>
              <a:t> for protons: </a:t>
            </a:r>
            <a:br>
              <a:rPr lang="en-US" dirty="0" smtClean="0">
                <a:latin typeface="Arial"/>
                <a:cs typeface="Arial"/>
              </a:rPr>
            </a:br>
            <a:r>
              <a:rPr lang="en-US" dirty="0" smtClean="0">
                <a:latin typeface="Arial"/>
                <a:cs typeface="Arial"/>
              </a:rPr>
              <a:t>PANDA FRS Structure </a:t>
            </a:r>
          </a:p>
        </p:txBody>
      </p:sp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023267"/>
            <a:ext cx="4646502" cy="3238733"/>
          </a:xfrm>
          <a:prstGeom prst="rect">
            <a:avLst/>
          </a:prstGeom>
        </p:spPr>
      </p:pic>
      <p:pic>
        <p:nvPicPr>
          <p:cNvPr id="11" name="Изображение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234" y="2006601"/>
            <a:ext cx="4648314" cy="3239996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83016-B468-434C-B4B9-47DE06F4142A}" type="slidenum">
              <a:rPr lang="ru-RU" smtClean="0">
                <a:solidFill>
                  <a:schemeClr val="accent3">
                    <a:lumMod val="75000"/>
                  </a:schemeClr>
                </a:solidFill>
              </a:rPr>
              <a:t>23</a:t>
            </a:fld>
            <a:endParaRPr lang="ru-RU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9900" y="1456035"/>
            <a:ext cx="77343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Various combination of layers can be used to </a:t>
            </a:r>
            <a:r>
              <a:rPr lang="en-US" dirty="0" smtClean="0"/>
              <a:t>represent different </a:t>
            </a:r>
            <a:r>
              <a:rPr lang="en-US" dirty="0"/>
              <a:t>parts of </a:t>
            </a:r>
            <a:r>
              <a:rPr lang="en-US" dirty="0" err="1"/>
              <a:t>Muon</a:t>
            </a:r>
            <a:r>
              <a:rPr lang="en-US" dirty="0"/>
              <a:t> Range System.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044890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азвание 4"/>
          <p:cNvSpPr txBox="1">
            <a:spLocks/>
          </p:cNvSpPr>
          <p:nvPr/>
        </p:nvSpPr>
        <p:spPr>
          <a:xfrm>
            <a:off x="457200" y="89218"/>
            <a:ext cx="82423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none" spc="-60" baseline="0">
                <a:solidFill>
                  <a:srgbClr val="3D5185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 smtClean="0">
                <a:latin typeface="Arial"/>
                <a:cs typeface="Arial"/>
              </a:rPr>
              <a:t>Calorimetry</a:t>
            </a:r>
            <a:r>
              <a:rPr lang="en-US" dirty="0" smtClean="0">
                <a:latin typeface="Arial"/>
                <a:cs typeface="Arial"/>
              </a:rPr>
              <a:t> for protons: </a:t>
            </a:r>
          </a:p>
          <a:p>
            <a:r>
              <a:rPr lang="en-US" dirty="0" smtClean="0">
                <a:latin typeface="Arial"/>
                <a:cs typeface="Arial"/>
              </a:rPr>
              <a:t>PANDA MF+EC Structure </a:t>
            </a:r>
          </a:p>
        </p:txBody>
      </p:sp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97867"/>
            <a:ext cx="4646502" cy="3238733"/>
          </a:xfrm>
          <a:prstGeom prst="rect">
            <a:avLst/>
          </a:prstGeom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234" y="2006601"/>
            <a:ext cx="4648314" cy="32399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20700" y="5854700"/>
            <a:ext cx="473659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Sampling: 60 mm / Fe </a:t>
            </a:r>
          </a:p>
          <a:p>
            <a:r>
              <a:rPr lang="en-US" sz="2400" dirty="0" smtClean="0"/>
              <a:t>Nuclear interaction length </a:t>
            </a:r>
            <a:r>
              <a:rPr lang="el-GR" sz="2400" i="1" dirty="0"/>
              <a:t>λ</a:t>
            </a:r>
            <a:r>
              <a:rPr lang="el-GR" sz="2400" i="1" baseline="-25000" dirty="0"/>
              <a:t>I</a:t>
            </a:r>
            <a:r>
              <a:rPr lang="en-US" sz="2400" dirty="0" smtClean="0"/>
              <a:t> ≈ 3.4</a:t>
            </a:r>
            <a:endParaRPr lang="en-US" sz="2400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83016-B468-434C-B4B9-47DE06F4142A}" type="slidenum">
              <a:rPr lang="ru-RU" smtClean="0">
                <a:solidFill>
                  <a:schemeClr val="accent3">
                    <a:lumMod val="75000"/>
                  </a:schemeClr>
                </a:solidFill>
              </a:rPr>
              <a:t>24</a:t>
            </a:fld>
            <a:endParaRPr lang="ru-RU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60908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ResoBarre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2" y="1997867"/>
            <a:ext cx="4646503" cy="3238733"/>
          </a:xfrm>
          <a:prstGeom prst="rect">
            <a:avLst/>
          </a:prstGeom>
        </p:spPr>
      </p:pic>
      <p:pic>
        <p:nvPicPr>
          <p:cNvPr id="7" name="Изображение 6" descr="ResoBarrel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9533" y="2006601"/>
            <a:ext cx="4648316" cy="3239996"/>
          </a:xfrm>
          <a:prstGeom prst="rect">
            <a:avLst/>
          </a:prstGeom>
        </p:spPr>
      </p:pic>
      <p:sp>
        <p:nvSpPr>
          <p:cNvPr id="6" name="Название 4"/>
          <p:cNvSpPr txBox="1">
            <a:spLocks/>
          </p:cNvSpPr>
          <p:nvPr/>
        </p:nvSpPr>
        <p:spPr>
          <a:xfrm>
            <a:off x="457200" y="89218"/>
            <a:ext cx="82423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none" spc="-60" baseline="0">
                <a:solidFill>
                  <a:srgbClr val="3D5185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 smtClean="0">
                <a:latin typeface="Arial"/>
                <a:cs typeface="Arial"/>
              </a:rPr>
              <a:t>Calorimetry</a:t>
            </a:r>
            <a:r>
              <a:rPr lang="en-US" dirty="0" smtClean="0">
                <a:latin typeface="Arial"/>
                <a:cs typeface="Arial"/>
              </a:rPr>
              <a:t> for protons: </a:t>
            </a:r>
          </a:p>
          <a:p>
            <a:r>
              <a:rPr lang="en-US" dirty="0" smtClean="0">
                <a:latin typeface="Arial"/>
                <a:cs typeface="Arial"/>
              </a:rPr>
              <a:t>PANDA Barrel Structure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20700" y="5854700"/>
            <a:ext cx="473659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Sampling: 30 mm / Fe </a:t>
            </a:r>
          </a:p>
          <a:p>
            <a:r>
              <a:rPr lang="en-US" sz="2400" dirty="0" smtClean="0"/>
              <a:t>Nuclear interaction length </a:t>
            </a:r>
            <a:r>
              <a:rPr lang="el-GR" sz="2400" i="1" dirty="0"/>
              <a:t>λ</a:t>
            </a:r>
            <a:r>
              <a:rPr lang="el-GR" sz="2400" i="1" baseline="-25000" dirty="0"/>
              <a:t>I</a:t>
            </a:r>
            <a:r>
              <a:rPr lang="en-US" sz="2400" dirty="0" smtClean="0"/>
              <a:t> ≈ 2.3</a:t>
            </a:r>
            <a:endParaRPr lang="en-US" sz="2400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83016-B468-434C-B4B9-47DE06F4142A}" type="slidenum">
              <a:rPr lang="ru-RU" smtClean="0">
                <a:solidFill>
                  <a:schemeClr val="accent3">
                    <a:lumMod val="75000"/>
                  </a:schemeClr>
                </a:solidFill>
              </a:rPr>
              <a:t>25</a:t>
            </a:fld>
            <a:endParaRPr lang="ru-RU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60908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азвание 4"/>
          <p:cNvSpPr txBox="1">
            <a:spLocks/>
          </p:cNvSpPr>
          <p:nvPr/>
        </p:nvSpPr>
        <p:spPr>
          <a:xfrm>
            <a:off x="457200" y="89218"/>
            <a:ext cx="82423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none" spc="-60" baseline="0">
                <a:solidFill>
                  <a:srgbClr val="3D5185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Arial"/>
                <a:cs typeface="Arial"/>
              </a:rPr>
              <a:t>Protons </a:t>
            </a:r>
            <a:r>
              <a:rPr lang="en-US" dirty="0" err="1" smtClean="0">
                <a:latin typeface="Arial"/>
                <a:cs typeface="Arial"/>
              </a:rPr>
              <a:t>vs</a:t>
            </a:r>
            <a:r>
              <a:rPr lang="en-US" dirty="0" smtClean="0">
                <a:latin typeface="Arial"/>
                <a:cs typeface="Arial"/>
              </a:rPr>
              <a:t> Antiprotons</a:t>
            </a:r>
          </a:p>
          <a:p>
            <a:pPr algn="ctr"/>
            <a:endParaRPr lang="en-US" dirty="0" smtClean="0">
              <a:latin typeface="Arial"/>
              <a:cs typeface="Arial"/>
            </a:endParaRPr>
          </a:p>
        </p:txBody>
      </p:sp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2" y="2122245"/>
            <a:ext cx="4646503" cy="2913776"/>
          </a:xfrm>
          <a:prstGeom prst="rect">
            <a:avLst/>
          </a:prstGeom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5138" y="2019305"/>
            <a:ext cx="4286770" cy="298798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77164" y="5911334"/>
            <a:ext cx="70212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cs typeface="Arial"/>
              </a:rPr>
              <a:t>PANDA </a:t>
            </a:r>
            <a:r>
              <a:rPr lang="en-US" sz="2400" dirty="0">
                <a:cs typeface="Arial"/>
              </a:rPr>
              <a:t>FRS </a:t>
            </a:r>
            <a:r>
              <a:rPr lang="en-US" sz="2400" dirty="0" smtClean="0">
                <a:cs typeface="Arial"/>
              </a:rPr>
              <a:t>Structure</a:t>
            </a:r>
            <a:r>
              <a:rPr lang="ru-RU" sz="2400" dirty="0" smtClean="0">
                <a:cs typeface="Arial"/>
              </a:rPr>
              <a:t>, </a:t>
            </a:r>
            <a:r>
              <a:rPr lang="ru-RU" sz="2400" dirty="0" err="1" smtClean="0">
                <a:cs typeface="Arial"/>
              </a:rPr>
              <a:t>T</a:t>
            </a:r>
            <a:r>
              <a:rPr lang="ru-RU" sz="2400" dirty="0" smtClean="0">
                <a:cs typeface="Arial"/>
              </a:rPr>
              <a:t> = 3.1 </a:t>
            </a:r>
            <a:r>
              <a:rPr lang="ru-RU" sz="2400" dirty="0" err="1" smtClean="0">
                <a:cs typeface="Arial"/>
              </a:rPr>
              <a:t>GeV</a:t>
            </a:r>
            <a:r>
              <a:rPr lang="ru-RU" sz="2400" dirty="0" smtClean="0">
                <a:cs typeface="Arial"/>
              </a:rPr>
              <a:t> (</a:t>
            </a:r>
            <a:r>
              <a:rPr lang="ru-RU" sz="2400" dirty="0" err="1" smtClean="0">
                <a:cs typeface="Arial"/>
              </a:rPr>
              <a:t>P</a:t>
            </a:r>
            <a:r>
              <a:rPr lang="ru-RU" sz="2400" dirty="0" smtClean="0">
                <a:cs typeface="Arial"/>
              </a:rPr>
              <a:t> = 4 </a:t>
            </a:r>
            <a:r>
              <a:rPr lang="ru-RU" sz="2400" dirty="0" err="1" smtClean="0">
                <a:cs typeface="Arial"/>
              </a:rPr>
              <a:t>GeV</a:t>
            </a:r>
            <a:r>
              <a:rPr lang="ru-RU" sz="2400" dirty="0" smtClean="0">
                <a:cs typeface="Arial"/>
              </a:rPr>
              <a:t>/</a:t>
            </a:r>
            <a:r>
              <a:rPr lang="ru-RU" sz="2400" dirty="0" err="1" smtClean="0">
                <a:cs typeface="Arial"/>
              </a:rPr>
              <a:t>c</a:t>
            </a:r>
            <a:r>
              <a:rPr lang="ru-RU" sz="2400" dirty="0" smtClean="0">
                <a:cs typeface="Arial"/>
              </a:rPr>
              <a:t>)</a:t>
            </a:r>
            <a:endParaRPr lang="en-US" sz="2400" dirty="0">
              <a:cs typeface="Arial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83016-B468-434C-B4B9-47DE06F4142A}" type="slidenum">
              <a:rPr lang="ru-RU" smtClean="0">
                <a:solidFill>
                  <a:schemeClr val="accent3">
                    <a:lumMod val="75000"/>
                  </a:schemeClr>
                </a:solidFill>
              </a:rPr>
              <a:t>26</a:t>
            </a:fld>
            <a:endParaRPr lang="ru-RU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57700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/>
          <p:cNvGrpSpPr>
            <a:grpSpLocks noChangeAspect="1"/>
          </p:cNvGrpSpPr>
          <p:nvPr/>
        </p:nvGrpSpPr>
        <p:grpSpPr>
          <a:xfrm>
            <a:off x="141521" y="2286000"/>
            <a:ext cx="2739331" cy="3927475"/>
            <a:chOff x="1576621" y="1013456"/>
            <a:chExt cx="3981223" cy="5708019"/>
          </a:xfrm>
        </p:grpSpPr>
        <p:pic>
          <p:nvPicPr>
            <p:cNvPr id="7" name="Изображение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6621" y="1013456"/>
              <a:ext cx="3981223" cy="5708019"/>
            </a:xfrm>
            <a:prstGeom prst="rect">
              <a:avLst/>
            </a:prstGeom>
          </p:spPr>
        </p:pic>
        <p:sp>
          <p:nvSpPr>
            <p:cNvPr id="8" name="Прямоугольник 7"/>
            <p:cNvSpPr/>
            <p:nvPr/>
          </p:nvSpPr>
          <p:spPr>
            <a:xfrm>
              <a:off x="2312023" y="2815710"/>
              <a:ext cx="441146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AU" sz="3600" dirty="0">
                  <a:latin typeface="Times New Roman"/>
                  <a:cs typeface="Times New Roman"/>
                </a:rPr>
                <a:t>μ</a:t>
              </a:r>
              <a:endParaRPr lang="en-AU" sz="3600" dirty="0"/>
            </a:p>
          </p:txBody>
        </p:sp>
      </p:grpSp>
      <p:grpSp>
        <p:nvGrpSpPr>
          <p:cNvPr id="12" name="Группа 11"/>
          <p:cNvGrpSpPr>
            <a:grpSpLocks noChangeAspect="1"/>
          </p:cNvGrpSpPr>
          <p:nvPr/>
        </p:nvGrpSpPr>
        <p:grpSpPr>
          <a:xfrm>
            <a:off x="3142512" y="2234614"/>
            <a:ext cx="2781017" cy="3988386"/>
            <a:chOff x="2151912" y="963582"/>
            <a:chExt cx="3911891" cy="5610225"/>
          </a:xfrm>
        </p:grpSpPr>
        <p:pic>
          <p:nvPicPr>
            <p:cNvPr id="10" name="Изображение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1912" y="963582"/>
              <a:ext cx="3911891" cy="5610225"/>
            </a:xfrm>
            <a:prstGeom prst="rect">
              <a:avLst/>
            </a:prstGeom>
          </p:spPr>
        </p:pic>
        <p:sp>
          <p:nvSpPr>
            <p:cNvPr id="11" name="Прямоугольник 10"/>
            <p:cNvSpPr/>
            <p:nvPr/>
          </p:nvSpPr>
          <p:spPr>
            <a:xfrm>
              <a:off x="2578217" y="2747416"/>
              <a:ext cx="415498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AU" sz="3600" dirty="0" smtClean="0">
                  <a:latin typeface="Times New Roman"/>
                  <a:cs typeface="Times New Roman"/>
                </a:rPr>
                <a:t>p</a:t>
              </a:r>
              <a:endParaRPr lang="en-AU" sz="3600" dirty="0"/>
            </a:p>
          </p:txBody>
        </p:sp>
      </p:grpSp>
      <p:grpSp>
        <p:nvGrpSpPr>
          <p:cNvPr id="15" name="Группа 14"/>
          <p:cNvGrpSpPr>
            <a:grpSpLocks noChangeAspect="1"/>
          </p:cNvGrpSpPr>
          <p:nvPr/>
        </p:nvGrpSpPr>
        <p:grpSpPr>
          <a:xfrm>
            <a:off x="6002583" y="2222500"/>
            <a:ext cx="2822690" cy="4051300"/>
            <a:chOff x="2383082" y="1164418"/>
            <a:chExt cx="3966929" cy="5693582"/>
          </a:xfrm>
        </p:grpSpPr>
        <p:pic>
          <p:nvPicPr>
            <p:cNvPr id="13" name="Изображение 1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83082" y="1164418"/>
              <a:ext cx="3966929" cy="5693582"/>
            </a:xfrm>
            <a:prstGeom prst="rect">
              <a:avLst/>
            </a:prstGeom>
          </p:spPr>
        </p:pic>
        <p:sp>
          <p:nvSpPr>
            <p:cNvPr id="14" name="Прямоугольник 13"/>
            <p:cNvSpPr/>
            <p:nvPr/>
          </p:nvSpPr>
          <p:spPr>
            <a:xfrm>
              <a:off x="3106027" y="2965328"/>
              <a:ext cx="415498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AU" sz="3600" dirty="0" smtClean="0">
                  <a:latin typeface="Times New Roman"/>
                  <a:cs typeface="Times New Roman"/>
                </a:rPr>
                <a:t>n</a:t>
              </a:r>
              <a:endParaRPr lang="en-AU" sz="3600" dirty="0"/>
            </a:p>
          </p:txBody>
        </p:sp>
      </p:grpSp>
      <p:sp>
        <p:nvSpPr>
          <p:cNvPr id="16" name="Прямоугольник 15"/>
          <p:cNvSpPr/>
          <p:nvPr/>
        </p:nvSpPr>
        <p:spPr>
          <a:xfrm>
            <a:off x="6890744" y="6241990"/>
            <a:ext cx="115435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latin typeface="Arial"/>
                <a:cs typeface="Arial"/>
              </a:rPr>
              <a:t>Run 951</a:t>
            </a:r>
            <a:endParaRPr lang="ru-RU" sz="2000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3868144" y="6241990"/>
            <a:ext cx="115435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latin typeface="Arial"/>
                <a:cs typeface="Arial"/>
              </a:rPr>
              <a:t>Run 829</a:t>
            </a:r>
            <a:endParaRPr lang="ru-RU" sz="20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782044" y="6241990"/>
            <a:ext cx="115435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latin typeface="Arial"/>
                <a:cs typeface="Arial"/>
              </a:rPr>
              <a:t>Run 829</a:t>
            </a:r>
            <a:endParaRPr lang="ru-RU" sz="2000" dirty="0"/>
          </a:p>
        </p:txBody>
      </p:sp>
      <p:sp>
        <p:nvSpPr>
          <p:cNvPr id="19" name="Название 4"/>
          <p:cNvSpPr txBox="1">
            <a:spLocks/>
          </p:cNvSpPr>
          <p:nvPr/>
        </p:nvSpPr>
        <p:spPr>
          <a:xfrm>
            <a:off x="457200" y="89218"/>
            <a:ext cx="84201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none" spc="-60" baseline="0">
                <a:solidFill>
                  <a:srgbClr val="3D518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latin typeface="Arial"/>
                <a:cs typeface="Arial"/>
              </a:rPr>
              <a:t>Event Examples (P = 5 </a:t>
            </a:r>
            <a:r>
              <a:rPr lang="en-US" dirty="0" err="1" smtClean="0">
                <a:latin typeface="Arial"/>
                <a:cs typeface="Arial"/>
              </a:rPr>
              <a:t>GeV</a:t>
            </a:r>
            <a:r>
              <a:rPr lang="en-US" dirty="0" smtClean="0">
                <a:latin typeface="Arial"/>
                <a:cs typeface="Arial"/>
              </a:rPr>
              <a:t>/c)</a:t>
            </a:r>
          </a:p>
          <a:p>
            <a:endParaRPr lang="en-US" dirty="0" smtClean="0">
              <a:latin typeface="Arial"/>
              <a:cs typeface="Arial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444500" y="1294537"/>
            <a:ext cx="79629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cs typeface="Arial"/>
              </a:rPr>
              <a:t>R</a:t>
            </a:r>
            <a:r>
              <a:rPr lang="en-US" sz="2000" dirty="0" smtClean="0">
                <a:cs typeface="Arial"/>
              </a:rPr>
              <a:t>ange System </a:t>
            </a:r>
            <a:r>
              <a:rPr lang="mr-IN" sz="2000" dirty="0" smtClean="0">
                <a:cs typeface="Arial"/>
              </a:rPr>
              <a:t>will also</a:t>
            </a:r>
            <a:r>
              <a:rPr lang="en-US" sz="2000" dirty="0" smtClean="0">
                <a:cs typeface="Arial"/>
              </a:rPr>
              <a:t> </a:t>
            </a:r>
            <a:r>
              <a:rPr lang="en-US" sz="2000" dirty="0">
                <a:cs typeface="Arial"/>
              </a:rPr>
              <a:t>be used as </a:t>
            </a:r>
            <a:r>
              <a:rPr lang="en-US" sz="2000" dirty="0" smtClean="0">
                <a:cs typeface="Arial"/>
              </a:rPr>
              <a:t>a coarse hadron </a:t>
            </a:r>
            <a:r>
              <a:rPr lang="en-US" sz="2000" dirty="0">
                <a:cs typeface="Arial"/>
              </a:rPr>
              <a:t>calorimeter – &gt; </a:t>
            </a:r>
            <a:r>
              <a:rPr lang="en-US" sz="2000" dirty="0">
                <a:solidFill>
                  <a:srgbClr val="00B050"/>
                </a:solidFill>
                <a:cs typeface="Arial"/>
              </a:rPr>
              <a:t/>
            </a:r>
            <a:br>
              <a:rPr lang="en-US" sz="2000" dirty="0">
                <a:solidFill>
                  <a:srgbClr val="00B050"/>
                </a:solidFill>
                <a:cs typeface="Arial"/>
              </a:rPr>
            </a:br>
            <a:r>
              <a:rPr lang="en-US" sz="2000" dirty="0" smtClean="0">
                <a:solidFill>
                  <a:srgbClr val="00B050"/>
                </a:solidFill>
                <a:cs typeface="Arial"/>
              </a:rPr>
              <a:t>very </a:t>
            </a:r>
            <a:r>
              <a:rPr lang="en-US" sz="2000" dirty="0">
                <a:solidFill>
                  <a:srgbClr val="00B050"/>
                </a:solidFill>
                <a:cs typeface="Arial"/>
              </a:rPr>
              <a:t>important for neutron </a:t>
            </a:r>
            <a:r>
              <a:rPr lang="en-US" sz="2000" dirty="0" smtClean="0">
                <a:solidFill>
                  <a:srgbClr val="00B050"/>
                </a:solidFill>
                <a:cs typeface="Arial"/>
              </a:rPr>
              <a:t>registration (the only system in PANDA)!</a:t>
            </a:r>
            <a:endParaRPr lang="en-US" sz="2000" dirty="0">
              <a:solidFill>
                <a:srgbClr val="00B050"/>
              </a:solidFill>
              <a:cs typeface="Arial"/>
            </a:endParaRPr>
          </a:p>
        </p:txBody>
      </p:sp>
      <p:sp>
        <p:nvSpPr>
          <p:cNvPr id="22" name="Номер слайда 4"/>
          <p:cNvSpPr>
            <a:spLocks noGrp="1"/>
          </p:cNvSpPr>
          <p:nvPr>
            <p:ph type="sldNum" sz="quarter" idx="12"/>
          </p:nvPr>
        </p:nvSpPr>
        <p:spPr>
          <a:xfrm rot="16200000">
            <a:off x="8227377" y="5885497"/>
            <a:ext cx="1315721" cy="365125"/>
          </a:xfrm>
        </p:spPr>
        <p:txBody>
          <a:bodyPr/>
          <a:lstStyle/>
          <a:p>
            <a:fld id="{75083016-B468-434C-B4B9-47DE06F4142A}" type="slidenum">
              <a:rPr lang="ru-RU" smtClean="0">
                <a:solidFill>
                  <a:schemeClr val="accent3">
                    <a:lumMod val="75000"/>
                  </a:schemeClr>
                </a:solidFill>
              </a:rPr>
              <a:t>27</a:t>
            </a:fld>
            <a:endParaRPr lang="ru-RU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80102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Screen Shot 2017-08-31 at 01.35.4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971" y="3918127"/>
            <a:ext cx="3222540" cy="2661427"/>
          </a:xfrm>
          <a:prstGeom prst="rect">
            <a:avLst/>
          </a:prstGeom>
        </p:spPr>
      </p:pic>
      <p:pic>
        <p:nvPicPr>
          <p:cNvPr id="3" name="Изображение 2" descr="Screen Shot 2017-08-31 at 01.39.0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626" y="3910425"/>
            <a:ext cx="3211253" cy="2688130"/>
          </a:xfrm>
          <a:prstGeom prst="rect">
            <a:avLst/>
          </a:prstGeom>
        </p:spPr>
      </p:pic>
      <p:pic>
        <p:nvPicPr>
          <p:cNvPr id="4" name="Изображение 3" descr="Screen Shot 2017-08-31 at 01.41.4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500" y="1155424"/>
            <a:ext cx="3214270" cy="2690655"/>
          </a:xfrm>
          <a:prstGeom prst="rect">
            <a:avLst/>
          </a:prstGeom>
        </p:spPr>
      </p:pic>
      <p:pic>
        <p:nvPicPr>
          <p:cNvPr id="5" name="Изображение 4" descr="Screen Shot 2017-08-31 at 01.41.2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280" y="1155426"/>
            <a:ext cx="3248600" cy="269065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19200" y="5629245"/>
            <a:ext cx="27751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000" dirty="0" smtClean="0"/>
              <a:t>“Standard” </a:t>
            </a:r>
            <a:r>
              <a:rPr lang="en-AU" sz="2000" dirty="0" smtClean="0">
                <a:latin typeface="Times New Roman"/>
                <a:cs typeface="Times New Roman"/>
              </a:rPr>
              <a:t>π</a:t>
            </a:r>
            <a:r>
              <a:rPr lang="en-AU" sz="2000" dirty="0"/>
              <a:t> </a:t>
            </a:r>
            <a:r>
              <a:rPr lang="mr-IN" sz="2000" dirty="0" smtClean="0"/>
              <a:t>–</a:t>
            </a:r>
            <a:r>
              <a:rPr lang="en-AU" sz="2000" dirty="0" smtClean="0"/>
              <a:t> shower</a:t>
            </a:r>
            <a:endParaRPr lang="en-AU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5092700" y="5629245"/>
            <a:ext cx="11849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000" dirty="0" smtClean="0"/>
              <a:t>“</a:t>
            </a:r>
            <a:r>
              <a:rPr lang="en-AU" sz="2000" dirty="0" smtClean="0">
                <a:latin typeface="Times New Roman"/>
                <a:cs typeface="Times New Roman"/>
              </a:rPr>
              <a:t>μ</a:t>
            </a:r>
            <a:r>
              <a:rPr lang="en-AU" sz="2000" dirty="0" smtClean="0"/>
              <a:t>-like” </a:t>
            </a:r>
            <a:r>
              <a:rPr lang="en-AU" sz="2000" dirty="0">
                <a:latin typeface="Times New Roman"/>
                <a:cs typeface="Times New Roman"/>
              </a:rPr>
              <a:t>π</a:t>
            </a:r>
            <a:endParaRPr lang="en-AU" sz="2000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1379830" y="1720790"/>
            <a:ext cx="3257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000" dirty="0">
                <a:latin typeface="Times New Roman"/>
                <a:cs typeface="Times New Roman"/>
              </a:rPr>
              <a:t>μ</a:t>
            </a:r>
            <a:endParaRPr lang="en-AU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7175500" y="508325"/>
            <a:ext cx="17839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000" dirty="0" smtClean="0"/>
              <a:t>Run 605</a:t>
            </a:r>
          </a:p>
          <a:p>
            <a:r>
              <a:rPr lang="en-AU" sz="2000" dirty="0" smtClean="0"/>
              <a:t>P = 0.5 </a:t>
            </a:r>
            <a:r>
              <a:rPr lang="en-AU" sz="2000" dirty="0" err="1" smtClean="0"/>
              <a:t>GeV</a:t>
            </a:r>
            <a:r>
              <a:rPr lang="en-AU" sz="2000" dirty="0" smtClean="0"/>
              <a:t>/c</a:t>
            </a:r>
            <a:endParaRPr lang="en-AU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5410200" y="1796990"/>
            <a:ext cx="3257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000" dirty="0">
                <a:latin typeface="Times New Roman"/>
                <a:cs typeface="Times New Roman"/>
              </a:rPr>
              <a:t>μ</a:t>
            </a:r>
            <a:endParaRPr lang="en-AU" sz="2000" dirty="0"/>
          </a:p>
        </p:txBody>
      </p:sp>
      <p:sp>
        <p:nvSpPr>
          <p:cNvPr id="13" name="Название 4"/>
          <p:cNvSpPr txBox="1">
            <a:spLocks/>
          </p:cNvSpPr>
          <p:nvPr/>
        </p:nvSpPr>
        <p:spPr>
          <a:xfrm>
            <a:off x="457200" y="89218"/>
            <a:ext cx="84201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none" spc="-60" baseline="0">
                <a:solidFill>
                  <a:srgbClr val="3D5185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Arial"/>
                <a:cs typeface="Arial"/>
              </a:rPr>
              <a:t>Prototype Data </a:t>
            </a:r>
            <a:r>
              <a:rPr lang="mr-IN" dirty="0">
                <a:latin typeface="Arial"/>
                <a:cs typeface="Arial"/>
              </a:rPr>
              <a:t>(μ vs π</a:t>
            </a:r>
            <a:r>
              <a:rPr lang="mr-IN" dirty="0" smtClean="0">
                <a:latin typeface="Arial"/>
                <a:cs typeface="Arial"/>
              </a:rPr>
              <a:t>)</a:t>
            </a:r>
            <a:endParaRPr lang="en-US" dirty="0" smtClean="0">
              <a:latin typeface="Arial"/>
              <a:cs typeface="Arial"/>
            </a:endParaRPr>
          </a:p>
          <a:p>
            <a:endParaRPr lang="en-US" dirty="0" smtClean="0">
              <a:latin typeface="Arial"/>
              <a:cs typeface="Arial"/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83016-B468-434C-B4B9-47DE06F4142A}" type="slidenum">
              <a:rPr lang="ru-RU" smtClean="0">
                <a:solidFill>
                  <a:schemeClr val="accent3">
                    <a:lumMod val="75000"/>
                  </a:schemeClr>
                </a:solidFill>
              </a:rPr>
              <a:t>28</a:t>
            </a:fld>
            <a:endParaRPr lang="ru-RU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889877" y="6488668"/>
            <a:ext cx="27889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Barrel sampling, 30 mm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8131987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4" descr="DataAutumnZero6-eps-converted-to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195107"/>
            <a:ext cx="4076700" cy="2791694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501" y="3994542"/>
            <a:ext cx="4134974" cy="280769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361622" y="1641833"/>
            <a:ext cx="25332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/>
              <a:t>Run 605, autumn 2017</a:t>
            </a:r>
          </a:p>
          <a:p>
            <a:pPr algn="r"/>
            <a:r>
              <a:rPr lang="en-AU" dirty="0" smtClean="0"/>
              <a:t>P = 0.5 GeV/c</a:t>
            </a:r>
            <a:endParaRPr lang="en-AU" dirty="0"/>
          </a:p>
        </p:txBody>
      </p:sp>
      <p:sp>
        <p:nvSpPr>
          <p:cNvPr id="8" name="TextBox 7"/>
          <p:cNvSpPr txBox="1"/>
          <p:nvPr/>
        </p:nvSpPr>
        <p:spPr>
          <a:xfrm>
            <a:off x="5509103" y="4189012"/>
            <a:ext cx="32898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err="1" smtClean="0"/>
              <a:t>FairBoxGenerator</a:t>
            </a:r>
            <a:r>
              <a:rPr lang="en-AU" dirty="0" smtClean="0"/>
              <a:t>, </a:t>
            </a:r>
            <a:r>
              <a:rPr lang="en-AU" dirty="0" err="1" smtClean="0"/>
              <a:t>PandaRoot</a:t>
            </a:r>
            <a:endParaRPr lang="en-AU" dirty="0" smtClean="0"/>
          </a:p>
          <a:p>
            <a:r>
              <a:rPr lang="en-AU" dirty="0"/>
              <a:t>P</a:t>
            </a:r>
            <a:r>
              <a:rPr lang="en-AU" dirty="0" smtClean="0"/>
              <a:t> = 0.5 </a:t>
            </a:r>
            <a:r>
              <a:rPr lang="en-AU" dirty="0" err="1" smtClean="0"/>
              <a:t>GeV</a:t>
            </a:r>
            <a:r>
              <a:rPr lang="en-AU" dirty="0" smtClean="0"/>
              <a:t>/c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898794" y="2639278"/>
            <a:ext cx="300447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b="1" dirty="0" smtClean="0"/>
              <a:t>Selection -&gt; after layer #7:</a:t>
            </a:r>
          </a:p>
          <a:p>
            <a:r>
              <a:rPr lang="en-AU" dirty="0" smtClean="0">
                <a:solidFill>
                  <a:srgbClr val="FF0000"/>
                </a:solidFill>
              </a:rPr>
              <a:t>22% </a:t>
            </a:r>
            <a:r>
              <a:rPr lang="en-AU" dirty="0" smtClean="0"/>
              <a:t>- pion contamination and</a:t>
            </a:r>
          </a:p>
          <a:p>
            <a:r>
              <a:rPr lang="en-AU" dirty="0" smtClean="0">
                <a:solidFill>
                  <a:srgbClr val="00B050"/>
                </a:solidFill>
              </a:rPr>
              <a:t>93% </a:t>
            </a:r>
            <a:r>
              <a:rPr lang="en-AU" dirty="0" smtClean="0"/>
              <a:t>- muon efficiency</a:t>
            </a:r>
            <a:endParaRPr lang="en-AU" dirty="0"/>
          </a:p>
        </p:txBody>
      </p:sp>
      <p:sp>
        <p:nvSpPr>
          <p:cNvPr id="10" name="TextBox 9"/>
          <p:cNvSpPr txBox="1"/>
          <p:nvPr/>
        </p:nvSpPr>
        <p:spPr>
          <a:xfrm>
            <a:off x="4898794" y="5200019"/>
            <a:ext cx="300447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b="1" dirty="0" smtClean="0"/>
              <a:t>Selection -&gt; after layer #7:</a:t>
            </a:r>
          </a:p>
          <a:p>
            <a:r>
              <a:rPr lang="en-AU" dirty="0" smtClean="0">
                <a:solidFill>
                  <a:srgbClr val="FF0000"/>
                </a:solidFill>
              </a:rPr>
              <a:t>27% </a:t>
            </a:r>
            <a:r>
              <a:rPr lang="en-AU" dirty="0"/>
              <a:t>-</a:t>
            </a:r>
            <a:r>
              <a:rPr lang="en-AU" dirty="0" smtClean="0"/>
              <a:t> pion contamination and</a:t>
            </a:r>
          </a:p>
          <a:p>
            <a:r>
              <a:rPr lang="en-AU" dirty="0" smtClean="0">
                <a:solidFill>
                  <a:srgbClr val="00B050"/>
                </a:solidFill>
              </a:rPr>
              <a:t>99% </a:t>
            </a:r>
            <a:r>
              <a:rPr lang="en-AU" dirty="0" smtClean="0"/>
              <a:t>- muon efficiency</a:t>
            </a:r>
            <a:endParaRPr lang="en-AU" dirty="0"/>
          </a:p>
        </p:txBody>
      </p:sp>
      <p:sp>
        <p:nvSpPr>
          <p:cNvPr id="11" name="TextBox 10"/>
          <p:cNvSpPr txBox="1"/>
          <p:nvPr/>
        </p:nvSpPr>
        <p:spPr>
          <a:xfrm>
            <a:off x="4978472" y="1068156"/>
            <a:ext cx="35653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b="1" u="sng" dirty="0" smtClean="0"/>
              <a:t>EPJ </a:t>
            </a:r>
            <a:r>
              <a:rPr lang="en-AU" b="1" u="sng" dirty="0" err="1" smtClean="0"/>
              <a:t>WoC</a:t>
            </a:r>
            <a:r>
              <a:rPr lang="en-AU" b="1" u="sng" dirty="0" smtClean="0"/>
              <a:t>, Volume 177 (2018) 04001</a:t>
            </a:r>
            <a:endParaRPr lang="en-AU" b="1" u="sng" dirty="0"/>
          </a:p>
        </p:txBody>
      </p:sp>
      <p:sp>
        <p:nvSpPr>
          <p:cNvPr id="12" name="Название 4"/>
          <p:cNvSpPr txBox="1">
            <a:spLocks/>
          </p:cNvSpPr>
          <p:nvPr/>
        </p:nvSpPr>
        <p:spPr>
          <a:xfrm>
            <a:off x="457200" y="89218"/>
            <a:ext cx="84201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none" spc="-60" baseline="0">
                <a:solidFill>
                  <a:srgbClr val="3D5185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Arial"/>
                <a:cs typeface="Arial"/>
              </a:rPr>
              <a:t>Preliminary Test Beam Results</a:t>
            </a:r>
          </a:p>
          <a:p>
            <a:endParaRPr lang="en-US" dirty="0" smtClean="0">
              <a:latin typeface="Arial"/>
              <a:cs typeface="Arial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83016-B468-434C-B4B9-47DE06F4142A}" type="slidenum">
              <a:rPr lang="ru-RU" smtClean="0">
                <a:solidFill>
                  <a:schemeClr val="accent3">
                    <a:lumMod val="75000"/>
                  </a:schemeClr>
                </a:solidFill>
              </a:rPr>
              <a:pPr/>
              <a:t>29</a:t>
            </a:fld>
            <a:endParaRPr lang="ru-RU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839077" y="6355834"/>
            <a:ext cx="27889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Barrel sampling, 30 mm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4504837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Изображение 6" descr="Screenshot 2019-05-29 at 15.51.5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168" y="1701800"/>
            <a:ext cx="5798431" cy="4648200"/>
          </a:xfrm>
          <a:prstGeom prst="rect">
            <a:avLst/>
          </a:prstGeom>
        </p:spPr>
      </p:pic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+mn-lt"/>
              </a:rPr>
              <a:t>Facility for Antiproton and </a:t>
            </a:r>
            <a:br>
              <a:rPr lang="en-US" dirty="0" smtClean="0">
                <a:latin typeface="+mn-lt"/>
              </a:rPr>
            </a:br>
            <a:r>
              <a:rPr lang="en-US" dirty="0" smtClean="0">
                <a:latin typeface="+mn-lt"/>
              </a:rPr>
              <a:t>Ion Research in Europe</a:t>
            </a:r>
            <a:endParaRPr lang="en-US" dirty="0">
              <a:latin typeface="+mn-lt"/>
            </a:endParaRPr>
          </a:p>
        </p:txBody>
      </p:sp>
      <p:pic>
        <p:nvPicPr>
          <p:cNvPr id="8" name="Изображение 7" descr="FAIR_Logo_rgb_20181204155016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3899" y="0"/>
            <a:ext cx="1905001" cy="15875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65100" y="1536700"/>
            <a:ext cx="4621778" cy="47859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Primary beams: </a:t>
            </a:r>
          </a:p>
          <a:p>
            <a:r>
              <a:rPr lang="en-US" sz="2000" dirty="0" smtClean="0"/>
              <a:t>p and heavy ion beams (up to U</a:t>
            </a:r>
            <a:r>
              <a:rPr lang="en-US" sz="2000" baseline="30000" dirty="0" smtClean="0"/>
              <a:t>92+</a:t>
            </a:r>
            <a:r>
              <a:rPr lang="en-US" sz="2000" dirty="0" smtClean="0"/>
              <a:t>) </a:t>
            </a:r>
          </a:p>
          <a:p>
            <a:endParaRPr lang="en-US" sz="2000" dirty="0" smtClean="0"/>
          </a:p>
          <a:p>
            <a:r>
              <a:rPr lang="en-US" sz="2000" dirty="0" smtClean="0"/>
              <a:t>Secondary beams:</a:t>
            </a:r>
          </a:p>
          <a:p>
            <a:r>
              <a:rPr lang="en-US" sz="2000" dirty="0" err="1" smtClean="0"/>
              <a:t>pbar</a:t>
            </a:r>
            <a:r>
              <a:rPr lang="en-US" sz="2000" dirty="0" smtClean="0"/>
              <a:t>, radioactive beams</a:t>
            </a:r>
          </a:p>
          <a:p>
            <a:endParaRPr lang="en-US" sz="2000" dirty="0" smtClean="0"/>
          </a:p>
          <a:p>
            <a:endParaRPr lang="en-US" sz="2000" dirty="0" smtClean="0"/>
          </a:p>
          <a:p>
            <a:r>
              <a:rPr lang="en-US" sz="2000" dirty="0" smtClean="0"/>
              <a:t>PANDA @ FAIR: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located at High Energy Storage Ring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stochastic and </a:t>
            </a:r>
            <a:r>
              <a:rPr lang="en-US" sz="2000" dirty="0" err="1" smtClean="0"/>
              <a:t>elecron</a:t>
            </a:r>
            <a:r>
              <a:rPr lang="en-US" sz="2000" dirty="0" smtClean="0"/>
              <a:t> cooling of </a:t>
            </a:r>
            <a:br>
              <a:rPr lang="en-US" sz="2000" dirty="0" smtClean="0"/>
            </a:br>
            <a:r>
              <a:rPr lang="en-US" sz="2000" dirty="0" err="1" smtClean="0"/>
              <a:t>ppbar</a:t>
            </a:r>
            <a:r>
              <a:rPr lang="en-US" sz="2000" dirty="0" smtClean="0"/>
              <a:t> beam</a:t>
            </a:r>
          </a:p>
          <a:p>
            <a:pPr marL="285750" lvl="0" indent="-285750" fontAlgn="base">
              <a:spcAft>
                <a:spcPts val="600"/>
              </a:spcAft>
              <a:buClr>
                <a:schemeClr val="accent1">
                  <a:lumMod val="50000"/>
                </a:schemeClr>
              </a:buClr>
              <a:buFont typeface="Arial"/>
              <a:buChar char="•"/>
              <a:defRPr/>
            </a:pPr>
            <a:r>
              <a:rPr lang="en-US" sz="2000" dirty="0" err="1" smtClean="0">
                <a:cs typeface="Times New Roman"/>
              </a:rPr>
              <a:t>ppbar</a:t>
            </a:r>
            <a:r>
              <a:rPr lang="en-US" sz="2000" dirty="0" smtClean="0">
                <a:cs typeface="Times New Roman"/>
              </a:rPr>
              <a:t>, </a:t>
            </a:r>
            <a:r>
              <a:rPr lang="en-US" sz="2000" dirty="0" err="1" smtClean="0">
                <a:cs typeface="Times New Roman"/>
              </a:rPr>
              <a:t>pbarA</a:t>
            </a:r>
            <a:r>
              <a:rPr lang="en-US" sz="2000" dirty="0" smtClean="0">
                <a:cs typeface="Times New Roman"/>
              </a:rPr>
              <a:t> collisions </a:t>
            </a:r>
            <a:br>
              <a:rPr lang="en-US" sz="2000" dirty="0" smtClean="0">
                <a:cs typeface="Times New Roman"/>
              </a:rPr>
            </a:br>
            <a:r>
              <a:rPr lang="en-US" sz="2000" dirty="0" smtClean="0">
                <a:cs typeface="Times New Roman"/>
              </a:rPr>
              <a:t>p = 1.5 – 15 </a:t>
            </a:r>
            <a:r>
              <a:rPr lang="en-US" sz="2000" dirty="0" err="1" smtClean="0">
                <a:cs typeface="Times New Roman"/>
              </a:rPr>
              <a:t>GeV</a:t>
            </a:r>
            <a:r>
              <a:rPr lang="en-US" sz="2000" dirty="0" smtClean="0">
                <a:cs typeface="Times New Roman"/>
              </a:rPr>
              <a:t>/c , </a:t>
            </a:r>
            <a:br>
              <a:rPr lang="en-US" sz="2000" dirty="0" smtClean="0">
                <a:cs typeface="Times New Roman"/>
              </a:rPr>
            </a:br>
            <a:r>
              <a:rPr lang="en-US" sz="2000" dirty="0" smtClean="0">
                <a:cs typeface="Times New Roman"/>
              </a:rPr>
              <a:t>(</a:t>
            </a:r>
            <a:r>
              <a:rPr lang="en-US" sz="2000" dirty="0" smtClean="0">
                <a:cs typeface="Times New Roman"/>
                <a:sym typeface="Symbol" pitchFamily="18" charset="2"/>
              </a:rPr>
              <a:t></a:t>
            </a:r>
            <a:r>
              <a:rPr lang="en-US" sz="2000" dirty="0" smtClean="0">
                <a:cs typeface="Times New Roman"/>
              </a:rPr>
              <a:t>s from 2.25 up to 5.46 </a:t>
            </a:r>
            <a:r>
              <a:rPr lang="en-US" sz="2000" dirty="0" err="1" smtClean="0">
                <a:cs typeface="Times New Roman"/>
              </a:rPr>
              <a:t>GeV</a:t>
            </a:r>
            <a:r>
              <a:rPr lang="en-US" sz="2000" dirty="0" smtClean="0">
                <a:cs typeface="Times New Roman"/>
              </a:rPr>
              <a:t>) </a:t>
            </a:r>
          </a:p>
          <a:p>
            <a:pPr marL="285750" lvl="0" indent="-285750">
              <a:spcBef>
                <a:spcPts val="0"/>
              </a:spcBef>
              <a:spcAft>
                <a:spcPts val="600"/>
              </a:spcAft>
              <a:buClr>
                <a:schemeClr val="accent1">
                  <a:lumMod val="50000"/>
                </a:schemeClr>
              </a:buClr>
              <a:buFont typeface="Arial"/>
              <a:buChar char="•"/>
              <a:defRPr/>
            </a:pPr>
            <a:r>
              <a:rPr lang="en-US" sz="2000" dirty="0" smtClean="0">
                <a:cs typeface="Times New Roman"/>
              </a:rPr>
              <a:t>Luminosity up to 2·10</a:t>
            </a:r>
            <a:r>
              <a:rPr lang="en-US" sz="2000" baseline="30000" dirty="0" smtClean="0">
                <a:cs typeface="Times New Roman"/>
              </a:rPr>
              <a:t>32</a:t>
            </a:r>
            <a:r>
              <a:rPr lang="en-US" sz="2000" dirty="0" smtClean="0">
                <a:cs typeface="Times New Roman"/>
              </a:rPr>
              <a:t> cm</a:t>
            </a:r>
            <a:r>
              <a:rPr lang="en-US" sz="2000" baseline="30000" dirty="0" smtClean="0">
                <a:cs typeface="Times New Roman"/>
              </a:rPr>
              <a:t>-2</a:t>
            </a:r>
            <a:r>
              <a:rPr lang="en-US" sz="2000" dirty="0" smtClean="0">
                <a:cs typeface="Times New Roman"/>
              </a:rPr>
              <a:t>s</a:t>
            </a:r>
            <a:r>
              <a:rPr lang="en-US" sz="2000" baseline="30000" dirty="0" smtClean="0">
                <a:cs typeface="Times New Roman"/>
              </a:rPr>
              <a:t>-1</a:t>
            </a:r>
            <a:endParaRPr lang="en-US" sz="2000" dirty="0" smtClean="0"/>
          </a:p>
        </p:txBody>
      </p:sp>
      <p:sp>
        <p:nvSpPr>
          <p:cNvPr id="9" name="Номер слайда 4"/>
          <p:cNvSpPr>
            <a:spLocks noGrp="1"/>
          </p:cNvSpPr>
          <p:nvPr>
            <p:ph type="sldNum" sz="quarter" idx="12"/>
          </p:nvPr>
        </p:nvSpPr>
        <p:spPr>
          <a:xfrm rot="16200000">
            <a:off x="8227377" y="5885497"/>
            <a:ext cx="1315721" cy="365125"/>
          </a:xfrm>
        </p:spPr>
        <p:txBody>
          <a:bodyPr/>
          <a:lstStyle/>
          <a:p>
            <a:fld id="{75083016-B468-434C-B4B9-47DE06F4142A}" type="slidenum">
              <a:rPr lang="ru-RU" smtClean="0">
                <a:solidFill>
                  <a:schemeClr val="accent3">
                    <a:lumMod val="75000"/>
                  </a:schemeClr>
                </a:solidFill>
              </a:rPr>
              <a:t>3</a:t>
            </a:fld>
            <a:endParaRPr lang="ru-RU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91287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азвание 4"/>
          <p:cNvSpPr txBox="1">
            <a:spLocks/>
          </p:cNvSpPr>
          <p:nvPr/>
        </p:nvSpPr>
        <p:spPr>
          <a:xfrm>
            <a:off x="457200" y="89218"/>
            <a:ext cx="82423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none" spc="-60" baseline="0">
                <a:solidFill>
                  <a:srgbClr val="3D5185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Arial"/>
                <a:cs typeface="Arial"/>
              </a:rPr>
              <a:t>Summary and Plans</a:t>
            </a:r>
          </a:p>
          <a:p>
            <a:pPr algn="ctr"/>
            <a:endParaRPr lang="en-US" dirty="0" smtClean="0">
              <a:latin typeface="Arial"/>
              <a:cs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30200" y="1130300"/>
            <a:ext cx="82169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/>
              <a:buChar char="•"/>
            </a:pPr>
            <a:r>
              <a:rPr lang="en-US" sz="2400" dirty="0" smtClean="0"/>
              <a:t>Preliminary </a:t>
            </a:r>
            <a:r>
              <a:rPr lang="en-US" sz="2400" dirty="0" err="1" smtClean="0"/>
              <a:t>calorimetry</a:t>
            </a:r>
            <a:r>
              <a:rPr lang="en-US" sz="2400" dirty="0" smtClean="0"/>
              <a:t> of PANDA </a:t>
            </a:r>
            <a:r>
              <a:rPr lang="en-US" sz="2400" dirty="0" err="1" smtClean="0"/>
              <a:t>Muon</a:t>
            </a:r>
            <a:r>
              <a:rPr lang="en-US" sz="2400" dirty="0" smtClean="0"/>
              <a:t> System Prototype for protons and antiprotons is performed with test beam data.</a:t>
            </a:r>
          </a:p>
          <a:p>
            <a:pPr marL="342900" indent="-342900" algn="just">
              <a:buFont typeface="Arial"/>
              <a:buChar char="•"/>
            </a:pPr>
            <a:r>
              <a:rPr lang="en-US" sz="2400" dirty="0"/>
              <a:t>Processing of </a:t>
            </a:r>
            <a:r>
              <a:rPr lang="en-US" sz="2400" dirty="0" err="1"/>
              <a:t>pionic</a:t>
            </a:r>
            <a:r>
              <a:rPr lang="en-US" sz="2400" dirty="0"/>
              <a:t> data is in progress</a:t>
            </a:r>
            <a:endParaRPr lang="en-US" sz="2400" dirty="0" smtClean="0"/>
          </a:p>
          <a:p>
            <a:pPr marL="342900" indent="-342900" algn="just">
              <a:buFont typeface="Arial"/>
              <a:buChar char="•"/>
            </a:pPr>
            <a:r>
              <a:rPr lang="en-US" sz="2400" dirty="0" smtClean="0"/>
              <a:t>Identification of neutrons is demonstrated.</a:t>
            </a:r>
          </a:p>
          <a:p>
            <a:pPr algn="just"/>
            <a:endParaRPr lang="en-US" sz="2400" b="1" dirty="0" smtClean="0"/>
          </a:p>
          <a:p>
            <a:pPr algn="just"/>
            <a:r>
              <a:rPr lang="en-US" sz="2400" b="1" dirty="0" smtClean="0"/>
              <a:t>Plans</a:t>
            </a:r>
            <a:r>
              <a:rPr lang="en-US" sz="2400" dirty="0" smtClean="0"/>
              <a:t>:</a:t>
            </a:r>
          </a:p>
          <a:p>
            <a:pPr marL="342900" indent="-342900" algn="just">
              <a:buFont typeface="Arial"/>
              <a:buChar char="•"/>
            </a:pPr>
            <a:r>
              <a:rPr lang="en-US" sz="2400" dirty="0" smtClean="0"/>
              <a:t>Finalizing 3D mechanical model of FRS </a:t>
            </a:r>
            <a:r>
              <a:rPr lang="en-US" sz="2400" dirty="0" err="1" smtClean="0"/>
              <a:t>Muon</a:t>
            </a:r>
            <a:r>
              <a:rPr lang="en-US" sz="2400" dirty="0" smtClean="0"/>
              <a:t> System (detector geometry).</a:t>
            </a:r>
          </a:p>
          <a:p>
            <a:pPr marL="342900" indent="-342900" algn="just">
              <a:buFont typeface="Arial"/>
              <a:buChar char="•"/>
            </a:pPr>
            <a:r>
              <a:rPr lang="en-US" sz="2400" dirty="0" smtClean="0">
                <a:solidFill>
                  <a:schemeClr val="dk1"/>
                </a:solidFill>
                <a:ea typeface="Times New Roman"/>
                <a:cs typeface="Times New Roman"/>
                <a:sym typeface="Times New Roman"/>
              </a:rPr>
              <a:t>Transferring the </a:t>
            </a:r>
            <a:r>
              <a:rPr lang="en-US" sz="2400" dirty="0">
                <a:solidFill>
                  <a:schemeClr val="dk1"/>
                </a:solidFill>
                <a:ea typeface="Times New Roman"/>
                <a:cs typeface="Times New Roman"/>
                <a:sym typeface="Times New Roman"/>
              </a:rPr>
              <a:t>detector geometry from </a:t>
            </a:r>
            <a:r>
              <a:rPr lang="en-US" sz="2400" dirty="0" smtClean="0">
                <a:solidFill>
                  <a:schemeClr val="dk1"/>
                </a:solidFill>
                <a:ea typeface="Times New Roman"/>
                <a:cs typeface="Times New Roman"/>
                <a:sym typeface="Times New Roman"/>
              </a:rPr>
              <a:t>CAD system </a:t>
            </a:r>
            <a:r>
              <a:rPr lang="en-US" sz="2400" dirty="0">
                <a:solidFill>
                  <a:schemeClr val="dk1"/>
                </a:solidFill>
                <a:ea typeface="Times New Roman"/>
                <a:cs typeface="Times New Roman"/>
                <a:sym typeface="Times New Roman"/>
              </a:rPr>
              <a:t>to particle transport Monte Carlo </a:t>
            </a:r>
            <a:r>
              <a:rPr lang="en-US" sz="2400" dirty="0" smtClean="0">
                <a:solidFill>
                  <a:schemeClr val="dk1"/>
                </a:solidFill>
                <a:ea typeface="Times New Roman"/>
                <a:cs typeface="Times New Roman"/>
                <a:sym typeface="Times New Roman"/>
              </a:rPr>
              <a:t>code </a:t>
            </a:r>
            <a:r>
              <a:rPr lang="en-US" sz="2400" dirty="0">
                <a:solidFill>
                  <a:schemeClr val="dk1"/>
                </a:solidFill>
                <a:ea typeface="Times New Roman"/>
                <a:cs typeface="Times New Roman"/>
                <a:sym typeface="Times New Roman"/>
              </a:rPr>
              <a:t>like (</a:t>
            </a:r>
            <a:r>
              <a:rPr lang="en-US" sz="2400" dirty="0" smtClean="0">
                <a:solidFill>
                  <a:schemeClr val="dk1"/>
                </a:solidFill>
                <a:ea typeface="Times New Roman"/>
                <a:cs typeface="Times New Roman"/>
                <a:sym typeface="Times New Roman"/>
              </a:rPr>
              <a:t>ROOT). </a:t>
            </a:r>
            <a:endParaRPr lang="en-US" sz="2400" dirty="0">
              <a:solidFill>
                <a:schemeClr val="dk1"/>
              </a:solidFill>
              <a:ea typeface="Times New Roman"/>
              <a:cs typeface="Times New Roman"/>
              <a:sym typeface="Times New Roman"/>
            </a:endParaRPr>
          </a:p>
          <a:p>
            <a:pPr marL="342900" indent="-342900" algn="just">
              <a:buFont typeface="Arial"/>
              <a:buChar char="•"/>
            </a:pPr>
            <a:r>
              <a:rPr lang="en-US" sz="2400" dirty="0" smtClean="0">
                <a:solidFill>
                  <a:schemeClr val="dk1"/>
                </a:solidFill>
                <a:ea typeface="Times New Roman"/>
                <a:cs typeface="Times New Roman"/>
                <a:sym typeface="Times New Roman"/>
              </a:rPr>
              <a:t>Digitization / pattern recognition of hadrons and </a:t>
            </a:r>
            <a:r>
              <a:rPr lang="en-US" sz="2400" dirty="0" err="1" smtClean="0">
                <a:solidFill>
                  <a:schemeClr val="dk1"/>
                </a:solidFill>
                <a:ea typeface="Times New Roman"/>
                <a:cs typeface="Times New Roman"/>
                <a:sym typeface="Times New Roman"/>
              </a:rPr>
              <a:t>muons</a:t>
            </a:r>
            <a:r>
              <a:rPr lang="en-US" sz="2400" dirty="0" smtClean="0">
                <a:solidFill>
                  <a:schemeClr val="dk1"/>
                </a:solidFill>
                <a:ea typeface="Times New Roman"/>
                <a:cs typeface="Times New Roman"/>
                <a:sym typeface="Times New Roman"/>
              </a:rPr>
              <a:t> using test beam data 2017-2018.</a:t>
            </a:r>
          </a:p>
          <a:p>
            <a:pPr marL="342900" indent="-342900" algn="just">
              <a:buFont typeface="Arial"/>
              <a:buChar char="•"/>
            </a:pPr>
            <a:r>
              <a:rPr lang="en-US" sz="2400" dirty="0" smtClean="0">
                <a:solidFill>
                  <a:schemeClr val="dk1"/>
                </a:solidFill>
                <a:ea typeface="Times New Roman"/>
                <a:cs typeface="Times New Roman"/>
                <a:sym typeface="Times New Roman"/>
              </a:rPr>
              <a:t>Cosmic tests at CERN (2019-2021).</a:t>
            </a:r>
            <a:endParaRPr lang="en-US" sz="2400" dirty="0">
              <a:solidFill>
                <a:schemeClr val="dk1"/>
              </a:solidFill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83016-B468-434C-B4B9-47DE06F4142A}" type="slidenum">
              <a:rPr lang="ru-RU" smtClean="0"/>
              <a:pPr/>
              <a:t>30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563501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Screenshot 2019-05-29 at 15.07.5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" y="1536700"/>
            <a:ext cx="8816071" cy="4813300"/>
          </a:xfrm>
          <a:prstGeom prst="rect">
            <a:avLst/>
          </a:prstGeom>
        </p:spPr>
      </p:pic>
      <p:sp>
        <p:nvSpPr>
          <p:cNvPr id="4" name="Название 4"/>
          <p:cNvSpPr txBox="1">
            <a:spLocks/>
          </p:cNvSpPr>
          <p:nvPr/>
        </p:nvSpPr>
        <p:spPr>
          <a:xfrm>
            <a:off x="482600" y="190818"/>
            <a:ext cx="79121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none" spc="-60" baseline="0">
                <a:solidFill>
                  <a:srgbClr val="3D518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latin typeface="Arial"/>
                <a:cs typeface="Arial"/>
              </a:rPr>
              <a:t>Backup Slides</a:t>
            </a:r>
          </a:p>
          <a:p>
            <a:endParaRPr lang="en-US" dirty="0" smtClean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512859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Содержимое 3" descr="October 09 009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36" b="11736"/>
          <a:stretch/>
        </p:blipFill>
        <p:spPr>
          <a:xfrm>
            <a:off x="4250212" y="4127500"/>
            <a:ext cx="4500087" cy="2582863"/>
          </a:xfrm>
        </p:spPr>
      </p:pic>
      <p:sp>
        <p:nvSpPr>
          <p:cNvPr id="5" name="Название 4"/>
          <p:cNvSpPr txBox="1">
            <a:spLocks/>
          </p:cNvSpPr>
          <p:nvPr/>
        </p:nvSpPr>
        <p:spPr>
          <a:xfrm>
            <a:off x="266700" y="5715318"/>
            <a:ext cx="5689600" cy="93948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none" spc="-60" baseline="0">
                <a:solidFill>
                  <a:srgbClr val="3D5185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Arial"/>
                <a:cs typeface="Arial"/>
              </a:rPr>
              <a:t>G10 Fiberglass </a:t>
            </a:r>
            <a:r>
              <a:rPr lang="en-US" dirty="0">
                <a:latin typeface="Arial"/>
                <a:cs typeface="Arial"/>
              </a:rPr>
              <a:t>S</a:t>
            </a:r>
            <a:r>
              <a:rPr lang="en-US" dirty="0" smtClean="0">
                <a:latin typeface="Arial"/>
                <a:cs typeface="Arial"/>
              </a:rPr>
              <a:t>trip Board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743700" y="6337300"/>
            <a:ext cx="1839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1 </a:t>
            </a:r>
            <a:r>
              <a:rPr lang="ru-RU" dirty="0" err="1" smtClean="0"/>
              <a:t>cm</a:t>
            </a:r>
            <a:r>
              <a:rPr lang="ru-RU" dirty="0" smtClean="0"/>
              <a:t> </a:t>
            </a:r>
            <a:r>
              <a:rPr lang="ru-RU" dirty="0" err="1" smtClean="0"/>
              <a:t>wide</a:t>
            </a:r>
            <a:r>
              <a:rPr lang="ru-RU" dirty="0" smtClean="0"/>
              <a:t> </a:t>
            </a:r>
            <a:r>
              <a:rPr lang="ru-RU" dirty="0" err="1" smtClean="0"/>
              <a:t>strips</a:t>
            </a:r>
            <a:endParaRPr lang="ru-RU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83016-B468-434C-B4B9-47DE06F4142A}" type="slidenum">
              <a:rPr lang="ru-RU" smtClean="0">
                <a:solidFill>
                  <a:schemeClr val="accent3">
                    <a:lumMod val="75000"/>
                  </a:schemeClr>
                </a:solidFill>
              </a:rPr>
              <a:t>32</a:t>
            </a:fld>
            <a:endParaRPr lang="ru-RU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4" name="Изображение 3" descr="Screenshot 2019-05-26 at 17.26.0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86" y="203200"/>
            <a:ext cx="5726614" cy="440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6563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mu5_6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00" y="1130300"/>
            <a:ext cx="7639050" cy="5581650"/>
          </a:xfrm>
          <a:prstGeom prst="rect">
            <a:avLst/>
          </a:prstGeom>
        </p:spPr>
      </p:pic>
      <p:sp>
        <p:nvSpPr>
          <p:cNvPr id="7" name="Название 4"/>
          <p:cNvSpPr txBox="1">
            <a:spLocks/>
          </p:cNvSpPr>
          <p:nvPr/>
        </p:nvSpPr>
        <p:spPr>
          <a:xfrm>
            <a:off x="457200" y="89218"/>
            <a:ext cx="84201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none" spc="-60" baseline="0">
                <a:solidFill>
                  <a:srgbClr val="3D5185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Arial"/>
                <a:cs typeface="Arial"/>
              </a:rPr>
              <a:t>Event Examples (Run 829, P = 5 </a:t>
            </a:r>
            <a:r>
              <a:rPr lang="en-US" dirty="0" err="1" smtClean="0">
                <a:latin typeface="Arial"/>
                <a:cs typeface="Arial"/>
              </a:rPr>
              <a:t>GeV</a:t>
            </a:r>
            <a:r>
              <a:rPr lang="en-US" dirty="0" smtClean="0">
                <a:latin typeface="Arial"/>
                <a:cs typeface="Arial"/>
              </a:rPr>
              <a:t>/c)</a:t>
            </a:r>
          </a:p>
          <a:p>
            <a:endParaRPr lang="en-US" dirty="0" smtClean="0">
              <a:latin typeface="Arial"/>
              <a:cs typeface="Arial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316747" y="3028434"/>
            <a:ext cx="4411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3600" dirty="0">
                <a:latin typeface="Times New Roman"/>
                <a:cs typeface="Times New Roman"/>
              </a:rPr>
              <a:t>μ</a:t>
            </a:r>
            <a:endParaRPr lang="en-AU" sz="3600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83016-B468-434C-B4B9-47DE06F4142A}" type="slidenum">
              <a:rPr lang="ru-RU" smtClean="0">
                <a:solidFill>
                  <a:schemeClr val="accent3">
                    <a:lumMod val="75000"/>
                  </a:schemeClr>
                </a:solidFill>
              </a:rPr>
              <a:t>33</a:t>
            </a:fld>
            <a:endParaRPr lang="ru-RU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00582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892" y="1130300"/>
            <a:ext cx="7583866" cy="5581650"/>
          </a:xfrm>
          <a:prstGeom prst="rect">
            <a:avLst/>
          </a:prstGeom>
        </p:spPr>
      </p:pic>
      <p:sp>
        <p:nvSpPr>
          <p:cNvPr id="7" name="Название 4"/>
          <p:cNvSpPr txBox="1">
            <a:spLocks/>
          </p:cNvSpPr>
          <p:nvPr/>
        </p:nvSpPr>
        <p:spPr>
          <a:xfrm>
            <a:off x="457200" y="89218"/>
            <a:ext cx="84201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none" spc="-60" baseline="0">
                <a:solidFill>
                  <a:srgbClr val="3D5185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Arial"/>
                <a:cs typeface="Arial"/>
              </a:rPr>
              <a:t>Event Examples (Run 835, P = 10 </a:t>
            </a:r>
            <a:r>
              <a:rPr lang="en-US" dirty="0" err="1" smtClean="0">
                <a:latin typeface="Arial"/>
                <a:cs typeface="Arial"/>
              </a:rPr>
              <a:t>GeV</a:t>
            </a:r>
            <a:r>
              <a:rPr lang="en-US" dirty="0" smtClean="0">
                <a:latin typeface="Arial"/>
                <a:cs typeface="Arial"/>
              </a:rPr>
              <a:t>/c)</a:t>
            </a:r>
          </a:p>
          <a:p>
            <a:endParaRPr lang="en-US" dirty="0" smtClean="0">
              <a:latin typeface="Arial"/>
              <a:cs typeface="Arial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316747" y="3028434"/>
            <a:ext cx="4154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3600" dirty="0" smtClean="0">
                <a:latin typeface="Times New Roman"/>
                <a:cs typeface="Times New Roman"/>
              </a:rPr>
              <a:t>p</a:t>
            </a:r>
            <a:endParaRPr lang="en-AU" sz="3600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83016-B468-434C-B4B9-47DE06F4142A}" type="slidenum">
              <a:rPr lang="ru-RU" smtClean="0">
                <a:solidFill>
                  <a:schemeClr val="accent3">
                    <a:lumMod val="75000"/>
                  </a:schemeClr>
                </a:solidFill>
              </a:rPr>
              <a:t>34</a:t>
            </a:fld>
            <a:endParaRPr lang="ru-RU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2911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IMG_8065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9" y="1656700"/>
            <a:ext cx="4416788" cy="3312000"/>
          </a:xfrm>
          <a:prstGeom prst="rect">
            <a:avLst/>
          </a:prstGeom>
        </p:spPr>
      </p:pic>
      <p:pic>
        <p:nvPicPr>
          <p:cNvPr id="4" name="Изображение 3" descr="IMG_8067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4701" y="1634853"/>
            <a:ext cx="4416396" cy="3311989"/>
          </a:xfrm>
          <a:prstGeom prst="rect">
            <a:avLst/>
          </a:prstGeom>
        </p:spPr>
      </p:pic>
      <p:sp>
        <p:nvSpPr>
          <p:cNvPr id="5" name="Название 4"/>
          <p:cNvSpPr txBox="1">
            <a:spLocks/>
          </p:cNvSpPr>
          <p:nvPr/>
        </p:nvSpPr>
        <p:spPr>
          <a:xfrm>
            <a:off x="457200" y="89218"/>
            <a:ext cx="84201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none" spc="-60" baseline="0">
                <a:solidFill>
                  <a:srgbClr val="3D5185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Arial"/>
                <a:cs typeface="Arial"/>
              </a:rPr>
              <a:t>Estimated maximum flux in beam @ T9</a:t>
            </a:r>
          </a:p>
          <a:p>
            <a:endParaRPr lang="en-US" dirty="0" smtClean="0">
              <a:latin typeface="Arial"/>
              <a:cs typeface="Arial"/>
            </a:endParaRPr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>
          <a:xfrm rot="16200000">
            <a:off x="8227377" y="5885497"/>
            <a:ext cx="1315721" cy="365125"/>
          </a:xfrm>
        </p:spPr>
        <p:txBody>
          <a:bodyPr/>
          <a:lstStyle/>
          <a:p>
            <a:fld id="{75083016-B468-434C-B4B9-47DE06F4142A}" type="slidenum">
              <a:rPr lang="ru-RU" smtClean="0">
                <a:solidFill>
                  <a:schemeClr val="accent3">
                    <a:lumMod val="75000"/>
                  </a:schemeClr>
                </a:solidFill>
              </a:rPr>
              <a:t>35</a:t>
            </a:fld>
            <a:endParaRPr lang="ru-RU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7456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+mn-lt"/>
              </a:rPr>
              <a:t>4 Pillars of FAIR</a:t>
            </a:r>
            <a:br>
              <a:rPr lang="en-US" dirty="0" smtClean="0">
                <a:latin typeface="+mn-lt"/>
              </a:rPr>
            </a:br>
            <a:endParaRPr lang="en-US" dirty="0">
              <a:latin typeface="+mn-lt"/>
            </a:endParaRPr>
          </a:p>
        </p:txBody>
      </p:sp>
      <p:pic>
        <p:nvPicPr>
          <p:cNvPr id="5" name="Изображение 4" descr="csm_APPA1_b816f89b2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1768" y="4598063"/>
            <a:ext cx="3304800" cy="2160000"/>
          </a:xfrm>
          <a:prstGeom prst="rect">
            <a:avLst/>
          </a:prstGeom>
        </p:spPr>
      </p:pic>
      <p:pic>
        <p:nvPicPr>
          <p:cNvPr id="6" name="Изображение 5" descr="csm_CBM1_83104d4db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973" y="1916168"/>
            <a:ext cx="3175200" cy="2160000"/>
          </a:xfrm>
          <a:prstGeom prst="rect">
            <a:avLst/>
          </a:prstGeom>
        </p:spPr>
      </p:pic>
      <p:pic>
        <p:nvPicPr>
          <p:cNvPr id="8" name="Изображение 7" descr="csm_Nustar2_f87475022a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255" y="4578555"/>
            <a:ext cx="3461520" cy="2160000"/>
          </a:xfrm>
          <a:prstGeom prst="rect">
            <a:avLst/>
          </a:prstGeom>
        </p:spPr>
      </p:pic>
      <p:pic>
        <p:nvPicPr>
          <p:cNvPr id="9" name="Изображение 8" descr="PANDA_full-set-up_20170322165553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29" y="1979668"/>
            <a:ext cx="3675240" cy="216000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705921" y="4228625"/>
            <a:ext cx="31309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NUSTAR — Stars and nuclei</a:t>
            </a:r>
            <a:endParaRPr lang="en-US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815187" y="1531166"/>
            <a:ext cx="33105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PANDA — Antimatter research</a:t>
            </a:r>
            <a:endParaRPr lang="en-US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040904" y="1531165"/>
            <a:ext cx="31611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CBM — Inside a neutron star</a:t>
            </a:r>
            <a:endParaRPr lang="en-US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4901245" y="4233935"/>
            <a:ext cx="37973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APPA — From atoms and </a:t>
            </a:r>
            <a:r>
              <a:rPr lang="en-US" dirty="0" smtClean="0"/>
              <a:t>planets   </a:t>
            </a:r>
            <a:br>
              <a:rPr lang="en-US" dirty="0" smtClean="0"/>
            </a:br>
            <a:r>
              <a:rPr lang="en-US" dirty="0" smtClean="0"/>
              <a:t>    to </a:t>
            </a:r>
            <a:r>
              <a:rPr lang="en-US" dirty="0" smtClean="0"/>
              <a:t>cancer therapy</a:t>
            </a:r>
            <a:endParaRPr lang="en-US" dirty="0"/>
          </a:p>
        </p:txBody>
      </p:sp>
      <p:pic>
        <p:nvPicPr>
          <p:cNvPr id="14" name="Изображение 13" descr="FAIR_Logo_rgb_20181204155016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3899" y="0"/>
            <a:ext cx="1905001" cy="1587500"/>
          </a:xfrm>
          <a:prstGeom prst="rect">
            <a:avLst/>
          </a:prstGeom>
        </p:spPr>
      </p:pic>
      <p:sp>
        <p:nvSpPr>
          <p:cNvPr id="15" name="Номер слайда 4"/>
          <p:cNvSpPr>
            <a:spLocks noGrp="1"/>
          </p:cNvSpPr>
          <p:nvPr>
            <p:ph type="sldNum" sz="quarter" idx="12"/>
          </p:nvPr>
        </p:nvSpPr>
        <p:spPr>
          <a:xfrm rot="16200000">
            <a:off x="8227377" y="5885497"/>
            <a:ext cx="1315721" cy="365125"/>
          </a:xfrm>
        </p:spPr>
        <p:txBody>
          <a:bodyPr/>
          <a:lstStyle/>
          <a:p>
            <a:fld id="{75083016-B468-434C-B4B9-47DE06F4142A}" type="slidenum">
              <a:rPr lang="ru-RU" smtClean="0">
                <a:solidFill>
                  <a:schemeClr val="accent3">
                    <a:lumMod val="75000"/>
                  </a:schemeClr>
                </a:solidFill>
              </a:rPr>
              <a:t>4</a:t>
            </a:fld>
            <a:endParaRPr lang="ru-RU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42606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2"/>
          <p:cNvSpPr>
            <a:spLocks noGrp="1"/>
          </p:cNvSpPr>
          <p:nvPr>
            <p:ph idx="1"/>
          </p:nvPr>
        </p:nvSpPr>
        <p:spPr>
          <a:xfrm>
            <a:off x="406399" y="2101509"/>
            <a:ext cx="3467101" cy="3994491"/>
          </a:xfrm>
        </p:spPr>
        <p:txBody>
          <a:bodyPr>
            <a:normAutofit/>
          </a:bodyPr>
          <a:lstStyle/>
          <a:p>
            <a:r>
              <a:rPr lang="en-US" b="0" dirty="0" smtClean="0">
                <a:cs typeface="Times New Roman"/>
              </a:rPr>
              <a:t>Topics of research: </a:t>
            </a:r>
          </a:p>
          <a:p>
            <a:pPr marL="342900" indent="-342900">
              <a:buFont typeface="Arial"/>
              <a:buChar char="•"/>
            </a:pPr>
            <a:r>
              <a:rPr lang="en-US" b="0" dirty="0" smtClean="0">
                <a:cs typeface="Times New Roman"/>
              </a:rPr>
              <a:t>hadron spectroscopy (XYZ, exotic QCD states)</a:t>
            </a:r>
          </a:p>
          <a:p>
            <a:pPr marL="342900" indent="-342900">
              <a:buFont typeface="Arial"/>
              <a:buChar char="•"/>
            </a:pPr>
            <a:r>
              <a:rPr lang="en-US" b="0" dirty="0" smtClean="0">
                <a:cs typeface="Times New Roman"/>
              </a:rPr>
              <a:t>nucleon structure (GPD, </a:t>
            </a:r>
            <a:r>
              <a:rPr lang="en-US" b="0" dirty="0" err="1" smtClean="0">
                <a:cs typeface="Times New Roman"/>
              </a:rPr>
              <a:t>Drell</a:t>
            </a:r>
            <a:r>
              <a:rPr lang="en-US" b="0" dirty="0" smtClean="0">
                <a:cs typeface="Times New Roman"/>
              </a:rPr>
              <a:t>-Yan, </a:t>
            </a:r>
            <a:r>
              <a:rPr lang="en-US" b="0" dirty="0" err="1" smtClean="0">
                <a:cs typeface="Times New Roman"/>
              </a:rPr>
              <a:t>formfactors</a:t>
            </a:r>
            <a:r>
              <a:rPr lang="en-US" b="0" dirty="0" smtClean="0">
                <a:cs typeface="Times New Roman"/>
              </a:rPr>
              <a:t>)</a:t>
            </a:r>
          </a:p>
          <a:p>
            <a:pPr marL="342900" indent="-342900">
              <a:buFont typeface="Arial"/>
              <a:buChar char="•"/>
            </a:pPr>
            <a:r>
              <a:rPr lang="en-US" b="0" dirty="0" smtClean="0">
                <a:cs typeface="Times New Roman"/>
              </a:rPr>
              <a:t>strange and charm physics</a:t>
            </a:r>
          </a:p>
          <a:p>
            <a:pPr marL="342900" indent="-342900">
              <a:buFont typeface="Arial"/>
              <a:buChar char="•"/>
            </a:pPr>
            <a:r>
              <a:rPr lang="en-US" b="0" dirty="0" err="1" smtClean="0">
                <a:cs typeface="Times New Roman"/>
              </a:rPr>
              <a:t>hypernuclear</a:t>
            </a:r>
            <a:r>
              <a:rPr lang="en-US" b="0" dirty="0" smtClean="0">
                <a:cs typeface="Times New Roman"/>
              </a:rPr>
              <a:t> physics with anti-proton beams.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286000" y="1997839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12" name="Название 5"/>
          <p:cNvSpPr>
            <a:spLocks noGrp="1"/>
          </p:cNvSpPr>
          <p:nvPr>
            <p:ph type="title"/>
          </p:nvPr>
        </p:nvSpPr>
        <p:spPr>
          <a:xfrm>
            <a:off x="546100" y="89218"/>
            <a:ext cx="7912100" cy="1371600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Arial"/>
                <a:cs typeface="Arial"/>
              </a:rPr>
              <a:t>PANDA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smtClean="0">
                <a:latin typeface="Arial"/>
                <a:cs typeface="Arial"/>
              </a:rPr>
              <a:t/>
            </a:r>
            <a:br>
              <a:rPr lang="en-US" dirty="0" smtClean="0">
                <a:latin typeface="Arial"/>
                <a:cs typeface="Arial"/>
              </a:rPr>
            </a:br>
            <a:r>
              <a:rPr lang="en-US" dirty="0" smtClean="0">
                <a:latin typeface="Arial"/>
                <a:cs typeface="Arial"/>
              </a:rPr>
              <a:t>Research </a:t>
            </a:r>
            <a:r>
              <a:rPr lang="en-US" dirty="0" smtClean="0">
                <a:latin typeface="Arial"/>
                <a:cs typeface="Arial"/>
              </a:rPr>
              <a:t>Program </a:t>
            </a:r>
            <a:endParaRPr lang="ru-RU" dirty="0">
              <a:latin typeface="Arial"/>
              <a:cs typeface="Arial"/>
            </a:endParaRPr>
          </a:p>
        </p:txBody>
      </p:sp>
      <p:pic>
        <p:nvPicPr>
          <p:cNvPr id="14" name="Shape 99" descr="PandaLogo1_web.gif"/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55663" y="198660"/>
            <a:ext cx="3510537" cy="83103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83016-B468-434C-B4B9-47DE06F4142A}" type="slidenum">
              <a:rPr lang="ru-RU" smtClean="0">
                <a:solidFill>
                  <a:schemeClr val="accent3">
                    <a:lumMod val="75000"/>
                  </a:schemeClr>
                </a:solidFill>
              </a:rPr>
              <a:t>5</a:t>
            </a:fld>
            <a:endParaRPr lang="ru-RU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4" name="Изображение 3" descr="Screenshot 2019-05-29 at 18.08.17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8900" y="1772222"/>
            <a:ext cx="4991100" cy="4107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9518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+mn-lt"/>
              </a:rPr>
              <a:t>PANDA </a:t>
            </a:r>
            <a:r>
              <a:rPr lang="ru-RU" dirty="0" err="1" smtClean="0">
                <a:latin typeface="+mn-lt"/>
              </a:rPr>
              <a:t>Detector</a:t>
            </a:r>
            <a:r>
              <a:rPr lang="ru-RU" dirty="0" smtClean="0">
                <a:latin typeface="+mn-lt"/>
              </a:rPr>
              <a:t/>
            </a:r>
            <a:br>
              <a:rPr lang="ru-RU" dirty="0" smtClean="0">
                <a:latin typeface="+mn-lt"/>
              </a:rPr>
            </a:br>
            <a:endParaRPr lang="ru-RU" dirty="0">
              <a:latin typeface="+mn-lt"/>
            </a:endParaRPr>
          </a:p>
        </p:txBody>
      </p:sp>
      <p:grpSp>
        <p:nvGrpSpPr>
          <p:cNvPr id="97" name="Группа 96"/>
          <p:cNvGrpSpPr>
            <a:grpSpLocks noChangeAspect="1"/>
          </p:cNvGrpSpPr>
          <p:nvPr/>
        </p:nvGrpSpPr>
        <p:grpSpPr>
          <a:xfrm>
            <a:off x="622301" y="931991"/>
            <a:ext cx="8039099" cy="4564959"/>
            <a:chOff x="-77996" y="1168015"/>
            <a:chExt cx="9574113" cy="5436609"/>
          </a:xfrm>
        </p:grpSpPr>
        <p:pic>
          <p:nvPicPr>
            <p:cNvPr id="51" name="Picture 7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62872" y="1168015"/>
              <a:ext cx="9558989" cy="53776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52" name="Gruppieren 50"/>
            <p:cNvGrpSpPr/>
            <p:nvPr/>
          </p:nvGrpSpPr>
          <p:grpSpPr>
            <a:xfrm>
              <a:off x="-77996" y="1170202"/>
              <a:ext cx="8898468" cy="5434422"/>
              <a:chOff x="-77996" y="1170202"/>
              <a:chExt cx="8898468" cy="5434422"/>
            </a:xfrm>
          </p:grpSpPr>
          <p:sp>
            <p:nvSpPr>
              <p:cNvPr id="53" name="TextBox 17"/>
              <p:cNvSpPr txBox="1">
                <a:spLocks noChangeArrowheads="1"/>
              </p:cNvSpPr>
              <p:nvPr/>
            </p:nvSpPr>
            <p:spPr bwMode="auto">
              <a:xfrm>
                <a:off x="4422748" y="5944844"/>
                <a:ext cx="792999" cy="6597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en-US" sz="1500" dirty="0">
                    <a:latin typeface="Calibri" charset="0"/>
                    <a:ea typeface="Calibri" charset="0"/>
                    <a:cs typeface="Calibri" charset="0"/>
                  </a:rPr>
                  <a:t>GEM</a:t>
                </a:r>
              </a:p>
              <a:p>
                <a:pPr algn="ctr"/>
                <a:endParaRPr lang="en-US" altLang="en-US" sz="1500" dirty="0">
                  <a:latin typeface="Calibri" charset="0"/>
                  <a:ea typeface="Calibri" charset="0"/>
                  <a:cs typeface="Calibri" charset="0"/>
                </a:endParaRPr>
              </a:p>
            </p:txBody>
          </p:sp>
          <p:sp>
            <p:nvSpPr>
              <p:cNvPr id="54" name="TextBox 19"/>
              <p:cNvSpPr txBox="1">
                <a:spLocks noChangeArrowheads="1"/>
              </p:cNvSpPr>
              <p:nvPr/>
            </p:nvSpPr>
            <p:spPr bwMode="auto">
              <a:xfrm>
                <a:off x="6137996" y="5944844"/>
                <a:ext cx="863738" cy="323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pPr algn="ctr" hangingPunct="0">
                  <a:buClr>
                    <a:srgbClr val="000000"/>
                  </a:buClr>
                  <a:buSzPct val="100000"/>
                </a:pPr>
                <a:r>
                  <a:rPr lang="en-US" altLang="en-US" sz="1500" smtClean="0">
                    <a:latin typeface="Calibri" charset="0"/>
                    <a:ea typeface="Calibri" charset="0"/>
                    <a:cs typeface="Calibri" charset="0"/>
                  </a:rPr>
                  <a:t>FTS </a:t>
                </a:r>
                <a:endParaRPr lang="en-US" altLang="en-US" sz="1500" dirty="0">
                  <a:latin typeface="Calibri" charset="0"/>
                  <a:ea typeface="Calibri" charset="0"/>
                  <a:cs typeface="Calibri" charset="0"/>
                </a:endParaRPr>
              </a:p>
            </p:txBody>
          </p:sp>
          <p:sp>
            <p:nvSpPr>
              <p:cNvPr id="55" name="TextBox 40"/>
              <p:cNvSpPr txBox="1">
                <a:spLocks noChangeArrowheads="1"/>
              </p:cNvSpPr>
              <p:nvPr/>
            </p:nvSpPr>
            <p:spPr bwMode="auto">
              <a:xfrm>
                <a:off x="5787376" y="1321452"/>
                <a:ext cx="979200" cy="323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algn="ctr" hangingPunct="0">
                  <a:buClr>
                    <a:srgbClr val="000000"/>
                  </a:buClr>
                  <a:buSzPct val="100000"/>
                </a:pPr>
                <a:r>
                  <a:rPr lang="en-US" altLang="en-US" sz="1500" smtClean="0">
                    <a:latin typeface="Calibri" charset="0"/>
                    <a:ea typeface="Calibri" charset="0"/>
                    <a:cs typeface="Calibri" charset="0"/>
                  </a:rPr>
                  <a:t>FTOF</a:t>
                </a:r>
                <a:endParaRPr lang="en-US" altLang="en-US" sz="1500" dirty="0">
                  <a:latin typeface="Calibri" charset="0"/>
                  <a:ea typeface="Calibri" charset="0"/>
                  <a:cs typeface="Calibri" charset="0"/>
                </a:endParaRPr>
              </a:p>
            </p:txBody>
          </p:sp>
          <p:cxnSp>
            <p:nvCxnSpPr>
              <p:cNvPr id="56" name="Straight Arrow Connector 41"/>
              <p:cNvCxnSpPr>
                <a:cxnSpLocks/>
                <a:stCxn id="55" idx="2"/>
              </p:cNvCxnSpPr>
              <p:nvPr/>
            </p:nvCxnSpPr>
            <p:spPr bwMode="auto">
              <a:xfrm flipH="1">
                <a:off x="5425358" y="1644617"/>
                <a:ext cx="851618" cy="2425107"/>
              </a:xfrm>
              <a:prstGeom prst="straightConnector1">
                <a:avLst/>
              </a:prstGeom>
              <a:solidFill>
                <a:srgbClr val="00B8FF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stealth" w="med" len="lg"/>
              </a:ln>
              <a:effectLst>
                <a:glow rad="12700">
                  <a:schemeClr val="bg1"/>
                </a:glow>
              </a:effectLst>
            </p:spPr>
          </p:cxnSp>
          <p:sp>
            <p:nvSpPr>
              <p:cNvPr id="57" name="TextBox 54"/>
              <p:cNvSpPr txBox="1">
                <a:spLocks noChangeArrowheads="1"/>
              </p:cNvSpPr>
              <p:nvPr/>
            </p:nvSpPr>
            <p:spPr bwMode="auto">
              <a:xfrm>
                <a:off x="6948043" y="5944844"/>
                <a:ext cx="854076" cy="3848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pPr algn="ctr" hangingPunct="0">
                  <a:buClr>
                    <a:srgbClr val="000000"/>
                  </a:buClr>
                  <a:buSzPct val="100000"/>
                </a:pPr>
                <a:r>
                  <a:rPr lang="en-US" altLang="en-US" sz="1500" dirty="0" smtClean="0">
                    <a:latin typeface="Calibri" charset="0"/>
                    <a:ea typeface="Calibri" charset="0"/>
                    <a:cs typeface="Calibri" charset="0"/>
                  </a:rPr>
                  <a:t>FRICH</a:t>
                </a:r>
                <a:endParaRPr lang="en-US" altLang="en-US" sz="1500" dirty="0">
                  <a:latin typeface="Calibri" charset="0"/>
                  <a:ea typeface="Calibri" charset="0"/>
                  <a:cs typeface="Calibri" charset="0"/>
                </a:endParaRPr>
              </a:p>
            </p:txBody>
          </p:sp>
          <p:cxnSp>
            <p:nvCxnSpPr>
              <p:cNvPr id="58" name="Straight Arrow Connector 57"/>
              <p:cNvCxnSpPr>
                <a:cxnSpLocks/>
                <a:stCxn id="57" idx="0"/>
              </p:cNvCxnSpPr>
              <p:nvPr/>
            </p:nvCxnSpPr>
            <p:spPr bwMode="auto">
              <a:xfrm flipH="1" flipV="1">
                <a:off x="6848963" y="4456845"/>
                <a:ext cx="526118" cy="1487998"/>
              </a:xfrm>
              <a:prstGeom prst="straightConnector1">
                <a:avLst/>
              </a:prstGeom>
              <a:solidFill>
                <a:srgbClr val="00B8FF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stealth" w="med" len="lg"/>
              </a:ln>
              <a:effectLst>
                <a:glow rad="12700">
                  <a:schemeClr val="bg1"/>
                </a:glow>
              </a:effectLst>
            </p:spPr>
          </p:cxnSp>
          <p:sp>
            <p:nvSpPr>
              <p:cNvPr id="59" name="TextBox 60"/>
              <p:cNvSpPr txBox="1">
                <a:spLocks noChangeArrowheads="1"/>
              </p:cNvSpPr>
              <p:nvPr/>
            </p:nvSpPr>
            <p:spPr bwMode="auto">
              <a:xfrm>
                <a:off x="5539365" y="5944844"/>
                <a:ext cx="810755" cy="6597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pPr algn="ctr" hangingPunct="0">
                  <a:buClr>
                    <a:srgbClr val="000000"/>
                  </a:buClr>
                  <a:buSzPct val="100000"/>
                </a:pPr>
                <a:r>
                  <a:rPr lang="en-US" altLang="en-US" sz="1500" dirty="0" smtClean="0">
                    <a:latin typeface="Calibri" charset="0"/>
                    <a:ea typeface="Calibri" charset="0"/>
                    <a:cs typeface="Calibri" charset="0"/>
                  </a:rPr>
                  <a:t>Disc </a:t>
                </a:r>
                <a:r>
                  <a:rPr lang="en-US" altLang="en-US" sz="1500" dirty="0">
                    <a:latin typeface="Calibri" charset="0"/>
                    <a:ea typeface="Calibri" charset="0"/>
                    <a:cs typeface="Calibri" charset="0"/>
                  </a:rPr>
                  <a:t>DIRC</a:t>
                </a:r>
              </a:p>
            </p:txBody>
          </p:sp>
          <p:cxnSp>
            <p:nvCxnSpPr>
              <p:cNvPr id="60" name="Straight Arrow Connector 62"/>
              <p:cNvCxnSpPr>
                <a:cxnSpLocks/>
                <a:stCxn id="53" idx="0"/>
              </p:cNvCxnSpPr>
              <p:nvPr/>
            </p:nvCxnSpPr>
            <p:spPr bwMode="auto">
              <a:xfrm flipH="1" flipV="1">
                <a:off x="3436384" y="4310929"/>
                <a:ext cx="1382864" cy="1633915"/>
              </a:xfrm>
              <a:prstGeom prst="straightConnector1">
                <a:avLst/>
              </a:prstGeom>
              <a:solidFill>
                <a:srgbClr val="00B8FF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stealth" w="med" len="lg"/>
              </a:ln>
              <a:effectLst>
                <a:glow rad="12700">
                  <a:schemeClr val="bg1"/>
                </a:glow>
              </a:effectLst>
            </p:spPr>
          </p:cxnSp>
          <p:sp>
            <p:nvSpPr>
              <p:cNvPr id="61" name="TextBox 2"/>
              <p:cNvSpPr txBox="1">
                <a:spLocks noChangeArrowheads="1"/>
              </p:cNvSpPr>
              <p:nvPr/>
            </p:nvSpPr>
            <p:spPr bwMode="auto">
              <a:xfrm>
                <a:off x="1962741" y="1170202"/>
                <a:ext cx="1255484" cy="323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pPr algn="ctr" hangingPunct="0">
                  <a:buClr>
                    <a:srgbClr val="000000"/>
                  </a:buClr>
                  <a:buSzPct val="100000"/>
                </a:pPr>
                <a:r>
                  <a:rPr lang="en-US" altLang="en-US" sz="1500" dirty="0" smtClean="0">
                    <a:latin typeface="Calibri" charset="0"/>
                    <a:ea typeface="Calibri" charset="0"/>
                    <a:cs typeface="Calibri" charset="0"/>
                  </a:rPr>
                  <a:t>Target System</a:t>
                </a:r>
                <a:endParaRPr lang="en-US" altLang="en-US" sz="1500" dirty="0">
                  <a:latin typeface="Calibri" charset="0"/>
                  <a:ea typeface="Calibri" charset="0"/>
                  <a:cs typeface="Calibri" charset="0"/>
                </a:endParaRPr>
              </a:p>
            </p:txBody>
          </p:sp>
          <p:sp>
            <p:nvSpPr>
              <p:cNvPr id="62" name="TextBox 8"/>
              <p:cNvSpPr txBox="1">
                <a:spLocks noChangeArrowheads="1"/>
              </p:cNvSpPr>
              <p:nvPr/>
            </p:nvSpPr>
            <p:spPr bwMode="auto">
              <a:xfrm>
                <a:off x="3264625" y="1321452"/>
                <a:ext cx="1071590" cy="6597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pPr algn="ctr" hangingPunct="0">
                  <a:buClr>
                    <a:srgbClr val="000000"/>
                  </a:buClr>
                  <a:buSzPct val="100000"/>
                </a:pPr>
                <a:r>
                  <a:rPr lang="en-US" altLang="en-US" sz="1500" dirty="0">
                    <a:latin typeface="Calibri" charset="0"/>
                    <a:ea typeface="Calibri" charset="0"/>
                    <a:cs typeface="Calibri" charset="0"/>
                  </a:rPr>
                  <a:t>Solenoid Magnet</a:t>
                </a:r>
              </a:p>
            </p:txBody>
          </p:sp>
          <p:sp>
            <p:nvSpPr>
              <p:cNvPr id="63" name="TextBox 9"/>
              <p:cNvSpPr txBox="1">
                <a:spLocks noChangeArrowheads="1"/>
              </p:cNvSpPr>
              <p:nvPr/>
            </p:nvSpPr>
            <p:spPr bwMode="auto">
              <a:xfrm>
                <a:off x="4140210" y="1321452"/>
                <a:ext cx="1093441" cy="5539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pPr algn="ctr" hangingPunct="0">
                  <a:buClr>
                    <a:srgbClr val="000000"/>
                  </a:buClr>
                  <a:buSzPct val="100000"/>
                </a:pPr>
                <a:r>
                  <a:rPr lang="en-US" altLang="en-US" sz="1500" smtClean="0">
                    <a:latin typeface="Calibri" charset="0"/>
                    <a:ea typeface="Calibri" charset="0"/>
                    <a:cs typeface="Calibri" charset="0"/>
                  </a:rPr>
                  <a:t>Muon System</a:t>
                </a:r>
                <a:endParaRPr lang="en-US" altLang="en-US" sz="1500" dirty="0">
                  <a:latin typeface="Calibri" charset="0"/>
                  <a:ea typeface="Calibri" charset="0"/>
                  <a:cs typeface="Calibri" charset="0"/>
                </a:endParaRPr>
              </a:p>
            </p:txBody>
          </p:sp>
          <p:sp>
            <p:nvSpPr>
              <p:cNvPr id="64" name="TextBox 10"/>
              <p:cNvSpPr txBox="1">
                <a:spLocks noChangeArrowheads="1"/>
              </p:cNvSpPr>
              <p:nvPr/>
            </p:nvSpPr>
            <p:spPr bwMode="auto">
              <a:xfrm>
                <a:off x="5037647" y="1321452"/>
                <a:ext cx="979200" cy="5539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algn="ctr" hangingPunct="0">
                  <a:buClr>
                    <a:srgbClr val="000000"/>
                  </a:buClr>
                  <a:buSzPct val="100000"/>
                </a:pPr>
                <a:r>
                  <a:rPr lang="en-US" altLang="en-US" sz="1500" dirty="0">
                    <a:latin typeface="Calibri" charset="0"/>
                    <a:ea typeface="Calibri" charset="0"/>
                    <a:cs typeface="Calibri" charset="0"/>
                  </a:rPr>
                  <a:t>Dipole Magnet</a:t>
                </a:r>
              </a:p>
            </p:txBody>
          </p:sp>
          <p:sp>
            <p:nvSpPr>
              <p:cNvPr id="65" name="TextBox 11"/>
              <p:cNvSpPr txBox="1">
                <a:spLocks noChangeArrowheads="1"/>
              </p:cNvSpPr>
              <p:nvPr/>
            </p:nvSpPr>
            <p:spPr bwMode="auto">
              <a:xfrm>
                <a:off x="6570572" y="1321452"/>
                <a:ext cx="1351769" cy="323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pPr algn="ctr" hangingPunct="0">
                  <a:buClr>
                    <a:srgbClr val="000000"/>
                  </a:buClr>
                  <a:buSzPct val="100000"/>
                </a:pPr>
                <a:r>
                  <a:rPr lang="en-US" altLang="en-US" sz="1500" smtClean="0">
                    <a:latin typeface="Calibri" charset="0"/>
                    <a:ea typeface="Calibri" charset="0"/>
                    <a:cs typeface="Calibri" charset="0"/>
                  </a:rPr>
                  <a:t>FRS</a:t>
                </a:r>
                <a:endParaRPr lang="en-US" altLang="en-US" sz="1500" dirty="0">
                  <a:latin typeface="Calibri" charset="0"/>
                  <a:ea typeface="Calibri" charset="0"/>
                  <a:cs typeface="Calibri" charset="0"/>
                </a:endParaRPr>
              </a:p>
            </p:txBody>
          </p:sp>
          <p:sp>
            <p:nvSpPr>
              <p:cNvPr id="66" name="TextBox 12"/>
              <p:cNvSpPr txBox="1">
                <a:spLocks noChangeArrowheads="1"/>
              </p:cNvSpPr>
              <p:nvPr/>
            </p:nvSpPr>
            <p:spPr bwMode="auto">
              <a:xfrm>
                <a:off x="7645432" y="1321452"/>
                <a:ext cx="1175040" cy="323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algn="ctr" hangingPunct="0">
                  <a:buClr>
                    <a:srgbClr val="000000"/>
                  </a:buClr>
                  <a:buSzPct val="100000"/>
                </a:pPr>
                <a:r>
                  <a:rPr lang="en-US" altLang="en-US" sz="1500" dirty="0" smtClean="0">
                    <a:latin typeface="Calibri" charset="0"/>
                    <a:ea typeface="Calibri" charset="0"/>
                    <a:cs typeface="Calibri" charset="0"/>
                  </a:rPr>
                  <a:t>LMD</a:t>
                </a:r>
                <a:endParaRPr lang="en-US" altLang="en-US" sz="1500" dirty="0">
                  <a:latin typeface="Calibri" charset="0"/>
                  <a:ea typeface="Calibri" charset="0"/>
                  <a:cs typeface="Calibri" charset="0"/>
                </a:endParaRPr>
              </a:p>
            </p:txBody>
          </p:sp>
          <p:sp>
            <p:nvSpPr>
              <p:cNvPr id="67" name="TextBox 13"/>
              <p:cNvSpPr txBox="1">
                <a:spLocks noChangeArrowheads="1"/>
              </p:cNvSpPr>
              <p:nvPr/>
            </p:nvSpPr>
            <p:spPr bwMode="auto">
              <a:xfrm>
                <a:off x="1391109" y="5944844"/>
                <a:ext cx="1329017" cy="6597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pPr algn="ctr" hangingPunct="0">
                  <a:buClr>
                    <a:srgbClr val="000000"/>
                  </a:buClr>
                  <a:buSzPct val="100000"/>
                </a:pPr>
                <a:r>
                  <a:rPr lang="en-US" altLang="en-US" sz="1500" dirty="0">
                    <a:latin typeface="Calibri" charset="0"/>
                    <a:ea typeface="Calibri" charset="0"/>
                    <a:cs typeface="Calibri" charset="0"/>
                  </a:rPr>
                  <a:t>Barrel</a:t>
                </a:r>
                <a:br>
                  <a:rPr lang="en-US" altLang="en-US" sz="1500" dirty="0">
                    <a:latin typeface="Calibri" charset="0"/>
                    <a:ea typeface="Calibri" charset="0"/>
                    <a:cs typeface="Calibri" charset="0"/>
                  </a:rPr>
                </a:br>
                <a:r>
                  <a:rPr lang="en-US" altLang="en-US" sz="1500" dirty="0">
                    <a:latin typeface="Calibri" charset="0"/>
                    <a:ea typeface="Calibri" charset="0"/>
                    <a:cs typeface="Calibri" charset="0"/>
                  </a:rPr>
                  <a:t>DIRC &amp; </a:t>
                </a:r>
                <a:r>
                  <a:rPr lang="en-US" altLang="en-US" sz="1500" dirty="0" smtClean="0">
                    <a:latin typeface="Calibri" charset="0"/>
                    <a:ea typeface="Calibri" charset="0"/>
                    <a:cs typeface="Calibri" charset="0"/>
                  </a:rPr>
                  <a:t>TOF</a:t>
                </a:r>
                <a:endParaRPr lang="en-US" altLang="en-US" sz="1500" dirty="0">
                  <a:latin typeface="Calibri" charset="0"/>
                  <a:ea typeface="Calibri" charset="0"/>
                  <a:cs typeface="Calibri" charset="0"/>
                </a:endParaRPr>
              </a:p>
            </p:txBody>
          </p:sp>
          <p:sp>
            <p:nvSpPr>
              <p:cNvPr id="68" name="TextBox 14"/>
              <p:cNvSpPr txBox="1">
                <a:spLocks noChangeArrowheads="1"/>
              </p:cNvSpPr>
              <p:nvPr/>
            </p:nvSpPr>
            <p:spPr bwMode="auto">
              <a:xfrm>
                <a:off x="2579342" y="5944842"/>
                <a:ext cx="730658" cy="3848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pPr algn="ctr" hangingPunct="0">
                  <a:buClr>
                    <a:srgbClr val="000000"/>
                  </a:buClr>
                  <a:buSzPct val="100000"/>
                </a:pPr>
                <a:r>
                  <a:rPr lang="en-US" altLang="en-US" sz="1500" dirty="0">
                    <a:latin typeface="Calibri" charset="0"/>
                    <a:ea typeface="Calibri" charset="0"/>
                    <a:cs typeface="Calibri" charset="0"/>
                  </a:rPr>
                  <a:t>MVD</a:t>
                </a:r>
              </a:p>
            </p:txBody>
          </p:sp>
          <p:sp>
            <p:nvSpPr>
              <p:cNvPr id="69" name="TextBox 15"/>
              <p:cNvSpPr txBox="1">
                <a:spLocks noChangeArrowheads="1"/>
              </p:cNvSpPr>
              <p:nvPr/>
            </p:nvSpPr>
            <p:spPr bwMode="auto">
              <a:xfrm>
                <a:off x="3150611" y="5944844"/>
                <a:ext cx="558720" cy="323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algn="ctr" hangingPunct="0">
                  <a:buClr>
                    <a:srgbClr val="000000"/>
                  </a:buClr>
                  <a:buSzPct val="100000"/>
                </a:pPr>
                <a:r>
                  <a:rPr lang="en-US" altLang="en-US" sz="1500" dirty="0">
                    <a:latin typeface="Calibri" charset="0"/>
                    <a:ea typeface="Calibri" charset="0"/>
                    <a:cs typeface="Calibri" charset="0"/>
                  </a:rPr>
                  <a:t>STT</a:t>
                </a:r>
              </a:p>
            </p:txBody>
          </p:sp>
          <p:sp>
            <p:nvSpPr>
              <p:cNvPr id="70" name="TextBox 16"/>
              <p:cNvSpPr txBox="1">
                <a:spLocks noChangeArrowheads="1"/>
              </p:cNvSpPr>
              <p:nvPr/>
            </p:nvSpPr>
            <p:spPr bwMode="auto">
              <a:xfrm>
                <a:off x="3655640" y="5944844"/>
                <a:ext cx="820800" cy="5539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algn="ctr" hangingPunct="0">
                  <a:buClr>
                    <a:srgbClr val="000000"/>
                  </a:buClr>
                  <a:buSzPct val="100000"/>
                </a:pPr>
                <a:r>
                  <a:rPr lang="en-US" altLang="en-US" sz="1500" dirty="0">
                    <a:latin typeface="Calibri" charset="0"/>
                    <a:ea typeface="Calibri" charset="0"/>
                    <a:cs typeface="Calibri" charset="0"/>
                  </a:rPr>
                  <a:t>Barrel EMC</a:t>
                </a:r>
              </a:p>
            </p:txBody>
          </p:sp>
          <p:sp>
            <p:nvSpPr>
              <p:cNvPr id="71" name="TextBox 18"/>
              <p:cNvSpPr txBox="1">
                <a:spLocks noChangeArrowheads="1"/>
              </p:cNvSpPr>
              <p:nvPr/>
            </p:nvSpPr>
            <p:spPr bwMode="auto">
              <a:xfrm>
                <a:off x="5021377" y="5944844"/>
                <a:ext cx="678370" cy="6597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pPr algn="ctr" hangingPunct="0">
                  <a:buClr>
                    <a:srgbClr val="000000"/>
                  </a:buClr>
                  <a:buSzPct val="100000"/>
                </a:pPr>
                <a:r>
                  <a:rPr lang="en-US" altLang="en-US" sz="1500" dirty="0">
                    <a:latin typeface="Calibri" charset="0"/>
                    <a:ea typeface="Calibri" charset="0"/>
                    <a:cs typeface="Calibri" charset="0"/>
                  </a:rPr>
                  <a:t>FE EMC</a:t>
                </a:r>
              </a:p>
            </p:txBody>
          </p:sp>
          <p:sp>
            <p:nvSpPr>
              <p:cNvPr id="72" name="TextBox 21"/>
              <p:cNvSpPr txBox="1">
                <a:spLocks noChangeArrowheads="1"/>
              </p:cNvSpPr>
              <p:nvPr/>
            </p:nvSpPr>
            <p:spPr bwMode="auto">
              <a:xfrm>
                <a:off x="7832144" y="5944842"/>
                <a:ext cx="930883" cy="323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pPr algn="ctr" hangingPunct="0">
                  <a:buClr>
                    <a:srgbClr val="000000"/>
                  </a:buClr>
                  <a:buSzPct val="100000"/>
                </a:pPr>
                <a:r>
                  <a:rPr lang="en-US" altLang="en-US" sz="1500" smtClean="0">
                    <a:latin typeface="Calibri" charset="0"/>
                    <a:ea typeface="Calibri" charset="0"/>
                    <a:cs typeface="Calibri" charset="0"/>
                  </a:rPr>
                  <a:t>FSC</a:t>
                </a:r>
                <a:endParaRPr lang="en-US" altLang="en-US" sz="1500" dirty="0">
                  <a:latin typeface="Calibri" charset="0"/>
                  <a:ea typeface="Calibri" charset="0"/>
                  <a:cs typeface="Calibri" charset="0"/>
                </a:endParaRPr>
              </a:p>
            </p:txBody>
          </p:sp>
          <p:cxnSp>
            <p:nvCxnSpPr>
              <p:cNvPr id="73" name="Straight Arrow Connector 27"/>
              <p:cNvCxnSpPr>
                <a:cxnSpLocks/>
              </p:cNvCxnSpPr>
              <p:nvPr/>
            </p:nvCxnSpPr>
            <p:spPr bwMode="auto">
              <a:xfrm flipH="1">
                <a:off x="3204303" y="1916832"/>
                <a:ext cx="649186" cy="1729824"/>
              </a:xfrm>
              <a:prstGeom prst="straightConnector1">
                <a:avLst/>
              </a:prstGeom>
              <a:solidFill>
                <a:srgbClr val="00B8FF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stealth" w="med" len="lg"/>
              </a:ln>
              <a:effectLst>
                <a:glow rad="12700">
                  <a:schemeClr val="bg1"/>
                </a:glow>
              </a:effectLst>
            </p:spPr>
          </p:cxnSp>
          <p:cxnSp>
            <p:nvCxnSpPr>
              <p:cNvPr id="74" name="Straight Arrow Connector 29"/>
              <p:cNvCxnSpPr>
                <a:cxnSpLocks/>
                <a:stCxn id="63" idx="2"/>
              </p:cNvCxnSpPr>
              <p:nvPr/>
            </p:nvCxnSpPr>
            <p:spPr bwMode="auto">
              <a:xfrm flipH="1">
                <a:off x="4313405" y="1875450"/>
                <a:ext cx="373526" cy="1448041"/>
              </a:xfrm>
              <a:prstGeom prst="straightConnector1">
                <a:avLst/>
              </a:prstGeom>
              <a:solidFill>
                <a:srgbClr val="00B8FF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stealth" w="med" len="lg"/>
              </a:ln>
              <a:effectLst>
                <a:glow rad="12700">
                  <a:schemeClr val="bg1"/>
                </a:glow>
              </a:effectLst>
            </p:spPr>
          </p:cxnSp>
          <p:cxnSp>
            <p:nvCxnSpPr>
              <p:cNvPr id="75" name="Straight Arrow Connector 30"/>
              <p:cNvCxnSpPr>
                <a:cxnSpLocks/>
                <a:stCxn id="63" idx="2"/>
              </p:cNvCxnSpPr>
              <p:nvPr/>
            </p:nvCxnSpPr>
            <p:spPr bwMode="auto">
              <a:xfrm flipH="1">
                <a:off x="3624973" y="1875450"/>
                <a:ext cx="1061958" cy="1420393"/>
              </a:xfrm>
              <a:prstGeom prst="straightConnector1">
                <a:avLst/>
              </a:prstGeom>
              <a:solidFill>
                <a:srgbClr val="00B8FF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stealth" w="med" len="lg"/>
              </a:ln>
              <a:effectLst>
                <a:glow rad="12700">
                  <a:schemeClr val="bg1"/>
                </a:glow>
              </a:effectLst>
            </p:spPr>
          </p:cxnSp>
          <p:cxnSp>
            <p:nvCxnSpPr>
              <p:cNvPr id="76" name="Straight Arrow Connector 34"/>
              <p:cNvCxnSpPr>
                <a:cxnSpLocks/>
                <a:stCxn id="64" idx="2"/>
              </p:cNvCxnSpPr>
              <p:nvPr/>
            </p:nvCxnSpPr>
            <p:spPr bwMode="auto">
              <a:xfrm flipH="1">
                <a:off x="5162713" y="1875450"/>
                <a:ext cx="364534" cy="1258029"/>
              </a:xfrm>
              <a:prstGeom prst="straightConnector1">
                <a:avLst/>
              </a:prstGeom>
              <a:solidFill>
                <a:srgbClr val="00B8FF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stealth" w="med" len="lg"/>
              </a:ln>
              <a:effectLst>
                <a:glow rad="12700">
                  <a:schemeClr val="bg1"/>
                </a:glow>
              </a:effectLst>
            </p:spPr>
          </p:cxnSp>
          <p:cxnSp>
            <p:nvCxnSpPr>
              <p:cNvPr id="77" name="Straight Arrow Connector 37"/>
              <p:cNvCxnSpPr>
                <a:cxnSpLocks/>
                <a:stCxn id="65" idx="2"/>
              </p:cNvCxnSpPr>
              <p:nvPr/>
            </p:nvCxnSpPr>
            <p:spPr bwMode="auto">
              <a:xfrm>
                <a:off x="7246457" y="1644617"/>
                <a:ext cx="382706" cy="1936783"/>
              </a:xfrm>
              <a:prstGeom prst="straightConnector1">
                <a:avLst/>
              </a:prstGeom>
              <a:solidFill>
                <a:srgbClr val="00B8FF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stealth" w="med" len="lg"/>
              </a:ln>
              <a:effectLst>
                <a:glow rad="12700">
                  <a:schemeClr val="bg1"/>
                </a:glow>
              </a:effectLst>
            </p:spPr>
          </p:cxnSp>
          <p:cxnSp>
            <p:nvCxnSpPr>
              <p:cNvPr id="78" name="Straight Arrow Connector 39"/>
              <p:cNvCxnSpPr>
                <a:cxnSpLocks/>
                <a:stCxn id="66" idx="2"/>
              </p:cNvCxnSpPr>
              <p:nvPr/>
            </p:nvCxnSpPr>
            <p:spPr bwMode="auto">
              <a:xfrm>
                <a:off x="8232952" y="1644617"/>
                <a:ext cx="59930" cy="2089183"/>
              </a:xfrm>
              <a:prstGeom prst="straightConnector1">
                <a:avLst/>
              </a:prstGeom>
              <a:solidFill>
                <a:srgbClr val="00B8FF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stealth" w="med" len="lg"/>
              </a:ln>
              <a:effectLst>
                <a:glow rad="12700">
                  <a:schemeClr val="bg1"/>
                </a:glow>
              </a:effectLst>
            </p:spPr>
          </p:cxnSp>
          <p:cxnSp>
            <p:nvCxnSpPr>
              <p:cNvPr id="79" name="Straight Arrow Connector 43"/>
              <p:cNvCxnSpPr>
                <a:cxnSpLocks/>
                <a:stCxn id="67" idx="0"/>
              </p:cNvCxnSpPr>
              <p:nvPr/>
            </p:nvCxnSpPr>
            <p:spPr bwMode="auto">
              <a:xfrm flipV="1">
                <a:off x="2055617" y="4517960"/>
                <a:ext cx="276336" cy="1426884"/>
              </a:xfrm>
              <a:prstGeom prst="straightConnector1">
                <a:avLst/>
              </a:prstGeom>
              <a:solidFill>
                <a:srgbClr val="00B8FF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stealth" w="med" len="lg"/>
              </a:ln>
              <a:effectLst>
                <a:glow rad="12700">
                  <a:schemeClr val="bg1"/>
                </a:glow>
              </a:effectLst>
            </p:spPr>
          </p:cxnSp>
          <p:cxnSp>
            <p:nvCxnSpPr>
              <p:cNvPr id="80" name="Straight Arrow Connector 45"/>
              <p:cNvCxnSpPr>
                <a:cxnSpLocks/>
                <a:stCxn id="68" idx="0"/>
              </p:cNvCxnSpPr>
              <p:nvPr/>
            </p:nvCxnSpPr>
            <p:spPr bwMode="auto">
              <a:xfrm flipH="1" flipV="1">
                <a:off x="2637893" y="4287294"/>
                <a:ext cx="306778" cy="1657548"/>
              </a:xfrm>
              <a:prstGeom prst="straightConnector1">
                <a:avLst/>
              </a:prstGeom>
              <a:solidFill>
                <a:srgbClr val="00B8FF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stealth" w="med" len="lg"/>
              </a:ln>
              <a:effectLst>
                <a:glow rad="12700">
                  <a:schemeClr val="bg1"/>
                </a:glow>
              </a:effectLst>
            </p:spPr>
          </p:cxnSp>
          <p:cxnSp>
            <p:nvCxnSpPr>
              <p:cNvPr id="81" name="Straight Arrow Connector 47"/>
              <p:cNvCxnSpPr>
                <a:cxnSpLocks/>
                <a:stCxn id="69" idx="0"/>
              </p:cNvCxnSpPr>
              <p:nvPr/>
            </p:nvCxnSpPr>
            <p:spPr bwMode="auto">
              <a:xfrm flipH="1" flipV="1">
                <a:off x="2937035" y="4395582"/>
                <a:ext cx="492936" cy="1549262"/>
              </a:xfrm>
              <a:prstGeom prst="straightConnector1">
                <a:avLst/>
              </a:prstGeom>
              <a:solidFill>
                <a:srgbClr val="00B8FF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stealth" w="med" len="lg"/>
              </a:ln>
              <a:effectLst>
                <a:glow rad="12700">
                  <a:schemeClr val="bg1"/>
                </a:glow>
              </a:effectLst>
            </p:spPr>
          </p:cxnSp>
          <p:cxnSp>
            <p:nvCxnSpPr>
              <p:cNvPr id="82" name="Straight Arrow Connector 49"/>
              <p:cNvCxnSpPr>
                <a:cxnSpLocks/>
                <a:stCxn id="70" idx="0"/>
              </p:cNvCxnSpPr>
              <p:nvPr/>
            </p:nvCxnSpPr>
            <p:spPr bwMode="auto">
              <a:xfrm flipH="1" flipV="1">
                <a:off x="3290218" y="4556518"/>
                <a:ext cx="775822" cy="1388326"/>
              </a:xfrm>
              <a:prstGeom prst="straightConnector1">
                <a:avLst/>
              </a:prstGeom>
              <a:solidFill>
                <a:srgbClr val="00B8FF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stealth" w="med" len="lg"/>
              </a:ln>
              <a:effectLst>
                <a:glow rad="12700">
                  <a:schemeClr val="bg1"/>
                </a:glow>
              </a:effectLst>
            </p:spPr>
          </p:cxnSp>
          <p:cxnSp>
            <p:nvCxnSpPr>
              <p:cNvPr id="83" name="Straight Arrow Connector 51"/>
              <p:cNvCxnSpPr>
                <a:cxnSpLocks/>
                <a:stCxn id="59" idx="0"/>
              </p:cNvCxnSpPr>
              <p:nvPr/>
            </p:nvCxnSpPr>
            <p:spPr bwMode="auto">
              <a:xfrm flipH="1" flipV="1">
                <a:off x="3684892" y="4042059"/>
                <a:ext cx="2259851" cy="1902785"/>
              </a:xfrm>
              <a:prstGeom prst="straightConnector1">
                <a:avLst/>
              </a:prstGeom>
              <a:solidFill>
                <a:srgbClr val="00B8FF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stealth" w="med" len="lg"/>
              </a:ln>
              <a:effectLst>
                <a:glow rad="12700">
                  <a:schemeClr val="bg1"/>
                </a:glow>
              </a:effectLst>
            </p:spPr>
          </p:cxnSp>
          <p:cxnSp>
            <p:nvCxnSpPr>
              <p:cNvPr id="84" name="Straight Arrow Connector 53"/>
              <p:cNvCxnSpPr>
                <a:cxnSpLocks/>
              </p:cNvCxnSpPr>
              <p:nvPr/>
            </p:nvCxnSpPr>
            <p:spPr bwMode="auto">
              <a:xfrm flipH="1" flipV="1">
                <a:off x="3826019" y="4421830"/>
                <a:ext cx="1467451" cy="1523012"/>
              </a:xfrm>
              <a:prstGeom prst="straightConnector1">
                <a:avLst/>
              </a:prstGeom>
              <a:solidFill>
                <a:srgbClr val="00B8FF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stealth" w="med" len="lg"/>
              </a:ln>
              <a:effectLst>
                <a:glow rad="12700">
                  <a:schemeClr val="bg1"/>
                </a:glow>
              </a:effectLst>
            </p:spPr>
          </p:cxnSp>
          <p:cxnSp>
            <p:nvCxnSpPr>
              <p:cNvPr id="85" name="Straight Arrow Connector 55"/>
              <p:cNvCxnSpPr>
                <a:cxnSpLocks/>
                <a:stCxn id="54" idx="0"/>
              </p:cNvCxnSpPr>
              <p:nvPr/>
            </p:nvCxnSpPr>
            <p:spPr bwMode="auto">
              <a:xfrm flipH="1" flipV="1">
                <a:off x="5132231" y="4233082"/>
                <a:ext cx="1437634" cy="1711762"/>
              </a:xfrm>
              <a:prstGeom prst="straightConnector1">
                <a:avLst/>
              </a:prstGeom>
              <a:solidFill>
                <a:srgbClr val="00B8FF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stealth" w="med" len="lg"/>
              </a:ln>
              <a:effectLst>
                <a:glow rad="12700">
                  <a:schemeClr val="bg1"/>
                </a:glow>
              </a:effectLst>
            </p:spPr>
          </p:cxnSp>
          <p:cxnSp>
            <p:nvCxnSpPr>
              <p:cNvPr id="86" name="Straight Arrow Connector 56"/>
              <p:cNvCxnSpPr>
                <a:cxnSpLocks/>
                <a:stCxn id="54" idx="0"/>
              </p:cNvCxnSpPr>
              <p:nvPr/>
            </p:nvCxnSpPr>
            <p:spPr bwMode="auto">
              <a:xfrm flipH="1" flipV="1">
                <a:off x="4285751" y="4206038"/>
                <a:ext cx="2284114" cy="1738806"/>
              </a:xfrm>
              <a:prstGeom prst="straightConnector1">
                <a:avLst/>
              </a:prstGeom>
              <a:solidFill>
                <a:srgbClr val="00B8FF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stealth" w="med" len="lg"/>
              </a:ln>
              <a:effectLst>
                <a:glow rad="12700">
                  <a:schemeClr val="bg1"/>
                </a:glow>
              </a:effectLst>
            </p:spPr>
          </p:cxnSp>
          <p:cxnSp>
            <p:nvCxnSpPr>
              <p:cNvPr id="87" name="Straight Arrow Connector 59"/>
              <p:cNvCxnSpPr>
                <a:cxnSpLocks/>
                <a:stCxn id="55" idx="2"/>
              </p:cNvCxnSpPr>
              <p:nvPr/>
            </p:nvCxnSpPr>
            <p:spPr bwMode="auto">
              <a:xfrm>
                <a:off x="6276976" y="1644617"/>
                <a:ext cx="905238" cy="2911901"/>
              </a:xfrm>
              <a:prstGeom prst="straightConnector1">
                <a:avLst/>
              </a:prstGeom>
              <a:solidFill>
                <a:srgbClr val="00B8FF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stealth" w="med" len="lg"/>
              </a:ln>
              <a:effectLst>
                <a:glow rad="12700">
                  <a:schemeClr val="bg1"/>
                </a:glow>
              </a:effectLst>
            </p:spPr>
          </p:cxnSp>
          <p:cxnSp>
            <p:nvCxnSpPr>
              <p:cNvPr id="88" name="Straight Arrow Connector 61"/>
              <p:cNvCxnSpPr>
                <a:cxnSpLocks/>
                <a:stCxn id="72" idx="0"/>
              </p:cNvCxnSpPr>
              <p:nvPr/>
            </p:nvCxnSpPr>
            <p:spPr bwMode="auto">
              <a:xfrm flipH="1" flipV="1">
                <a:off x="7477306" y="4717338"/>
                <a:ext cx="820280" cy="1227504"/>
              </a:xfrm>
              <a:prstGeom prst="straightConnector1">
                <a:avLst/>
              </a:prstGeom>
              <a:solidFill>
                <a:srgbClr val="00B8FF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stealth" w="med" len="lg"/>
              </a:ln>
              <a:effectLst>
                <a:glow rad="12700">
                  <a:schemeClr val="bg1"/>
                </a:glow>
              </a:effectLst>
            </p:spPr>
          </p:cxnSp>
          <p:sp>
            <p:nvSpPr>
              <p:cNvPr id="89" name="TextBox 90"/>
              <p:cNvSpPr txBox="1">
                <a:spLocks noChangeArrowheads="1"/>
              </p:cNvSpPr>
              <p:nvPr/>
            </p:nvSpPr>
            <p:spPr bwMode="auto">
              <a:xfrm>
                <a:off x="9002" y="3323490"/>
                <a:ext cx="1152200" cy="3694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pPr algn="r" hangingPunct="0">
                  <a:buClr>
                    <a:srgbClr val="000000"/>
                  </a:buClr>
                  <a:buSzPct val="100000"/>
                </a:pPr>
                <a:r>
                  <a:rPr lang="en-US" altLang="en-US" sz="1500" dirty="0">
                    <a:latin typeface="Calibri" charset="0"/>
                    <a:ea typeface="Calibri" charset="0"/>
                    <a:cs typeface="Calibri" charset="0"/>
                  </a:rPr>
                  <a:t>BE EMC</a:t>
                </a:r>
              </a:p>
            </p:txBody>
          </p:sp>
          <p:cxnSp>
            <p:nvCxnSpPr>
              <p:cNvPr id="90" name="Straight Arrow Connector 91"/>
              <p:cNvCxnSpPr>
                <a:cxnSpLocks/>
                <a:stCxn id="89" idx="3"/>
              </p:cNvCxnSpPr>
              <p:nvPr/>
            </p:nvCxnSpPr>
            <p:spPr bwMode="auto">
              <a:xfrm>
                <a:off x="1161202" y="3508207"/>
                <a:ext cx="1010811" cy="611355"/>
              </a:xfrm>
              <a:prstGeom prst="straightConnector1">
                <a:avLst/>
              </a:prstGeom>
              <a:solidFill>
                <a:srgbClr val="00B8FF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stealth" w="med" len="lg"/>
              </a:ln>
              <a:effectLst>
                <a:glow rad="12700">
                  <a:schemeClr val="bg1"/>
                </a:glow>
              </a:effectLst>
            </p:spPr>
          </p:cxnSp>
          <p:cxnSp>
            <p:nvCxnSpPr>
              <p:cNvPr id="92" name="Straight Arrow Connector 50"/>
              <p:cNvCxnSpPr>
                <a:cxnSpLocks/>
                <a:stCxn id="54" idx="0"/>
              </p:cNvCxnSpPr>
              <p:nvPr/>
            </p:nvCxnSpPr>
            <p:spPr bwMode="auto">
              <a:xfrm flipH="1" flipV="1">
                <a:off x="6166539" y="4446930"/>
                <a:ext cx="403326" cy="1497914"/>
              </a:xfrm>
              <a:prstGeom prst="straightConnector1">
                <a:avLst/>
              </a:prstGeom>
              <a:solidFill>
                <a:srgbClr val="00B8FF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stealth" w="med" len="lg"/>
              </a:ln>
              <a:effectLst>
                <a:glow rad="12700">
                  <a:schemeClr val="bg1"/>
                </a:glow>
              </a:effectLst>
            </p:spPr>
          </p:cxnSp>
          <p:cxnSp>
            <p:nvCxnSpPr>
              <p:cNvPr id="93" name="Straight Arrow Connector 5"/>
              <p:cNvCxnSpPr>
                <a:cxnSpLocks/>
              </p:cNvCxnSpPr>
              <p:nvPr/>
            </p:nvCxnSpPr>
            <p:spPr bwMode="auto">
              <a:xfrm flipH="1">
                <a:off x="2540459" y="1644617"/>
                <a:ext cx="50024" cy="1105563"/>
              </a:xfrm>
              <a:prstGeom prst="straightConnector1">
                <a:avLst/>
              </a:prstGeom>
              <a:solidFill>
                <a:srgbClr val="00B8FF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stealth" w="med" len="lg"/>
              </a:ln>
              <a:effectLst>
                <a:glow rad="12700">
                  <a:schemeClr val="bg1"/>
                </a:glow>
              </a:effectLst>
            </p:spPr>
          </p:cxnSp>
          <p:sp>
            <p:nvSpPr>
              <p:cNvPr id="94" name="TextBox 90"/>
              <p:cNvSpPr txBox="1">
                <a:spLocks noChangeArrowheads="1"/>
              </p:cNvSpPr>
              <p:nvPr/>
            </p:nvSpPr>
            <p:spPr bwMode="auto">
              <a:xfrm>
                <a:off x="-77996" y="3695238"/>
                <a:ext cx="1277298" cy="3848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pPr algn="r" hangingPunct="0">
                  <a:buClr>
                    <a:srgbClr val="000000"/>
                  </a:buClr>
                  <a:buSzPct val="100000"/>
                </a:pPr>
                <a:r>
                  <a:rPr lang="en-US" altLang="en-US" sz="1500" dirty="0" smtClean="0">
                    <a:latin typeface="Calibri" charset="0"/>
                    <a:ea typeface="Calibri" charset="0"/>
                    <a:cs typeface="Calibri" charset="0"/>
                  </a:rPr>
                  <a:t>Beam pipe</a:t>
                </a:r>
                <a:endParaRPr lang="en-US" altLang="en-US" sz="1500" dirty="0">
                  <a:latin typeface="Calibri" charset="0"/>
                  <a:ea typeface="Calibri" charset="0"/>
                  <a:cs typeface="Calibri" charset="0"/>
                </a:endParaRPr>
              </a:p>
            </p:txBody>
          </p:sp>
          <p:cxnSp>
            <p:nvCxnSpPr>
              <p:cNvPr id="95" name="Straight Arrow Connector 91"/>
              <p:cNvCxnSpPr>
                <a:cxnSpLocks/>
                <a:stCxn id="94" idx="3"/>
              </p:cNvCxnSpPr>
              <p:nvPr/>
            </p:nvCxnSpPr>
            <p:spPr bwMode="auto">
              <a:xfrm>
                <a:off x="1199302" y="3887674"/>
                <a:ext cx="605685" cy="423253"/>
              </a:xfrm>
              <a:prstGeom prst="straightConnector1">
                <a:avLst/>
              </a:prstGeom>
              <a:solidFill>
                <a:srgbClr val="00B8FF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stealth" w="med" len="lg"/>
              </a:ln>
              <a:effectLst>
                <a:glow rad="12700">
                  <a:schemeClr val="bg1"/>
                </a:glow>
              </a:effectLst>
            </p:spPr>
          </p:cxnSp>
        </p:grpSp>
      </p:grpSp>
      <p:sp>
        <p:nvSpPr>
          <p:cNvPr id="100" name="Inhaltsplatzhalter 2"/>
          <p:cNvSpPr txBox="1">
            <a:spLocks/>
          </p:cNvSpPr>
          <p:nvPr/>
        </p:nvSpPr>
        <p:spPr bwMode="auto">
          <a:xfrm>
            <a:off x="215900" y="5426839"/>
            <a:ext cx="7162800" cy="1431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285750" lvl="0" indent="-285750">
              <a:spcBef>
                <a:spcPts val="0"/>
              </a:spcBef>
              <a:spcAft>
                <a:spcPts val="600"/>
              </a:spcAft>
              <a:buClr>
                <a:schemeClr val="accent1">
                  <a:lumMod val="50000"/>
                </a:schemeClr>
              </a:buClr>
              <a:buFont typeface="Arial"/>
              <a:buChar char="•"/>
              <a:defRPr/>
            </a:pPr>
            <a:r>
              <a:rPr lang="en-US" dirty="0" smtClean="0">
                <a:cs typeface="Times New Roman"/>
              </a:rPr>
              <a:t>Nearly 4π solid angle for large acceptance </a:t>
            </a:r>
          </a:p>
          <a:p>
            <a:pPr marL="285750" lvl="0" indent="-285750">
              <a:spcBef>
                <a:spcPts val="0"/>
              </a:spcBef>
              <a:spcAft>
                <a:spcPts val="600"/>
              </a:spcAft>
              <a:buClr>
                <a:schemeClr val="accent1">
                  <a:lumMod val="50000"/>
                </a:schemeClr>
              </a:buClr>
              <a:buFont typeface="Arial"/>
              <a:buChar char="•"/>
              <a:defRPr/>
            </a:pPr>
            <a:r>
              <a:rPr lang="en-US" dirty="0" smtClean="0">
                <a:cs typeface="Times New Roman"/>
              </a:rPr>
              <a:t>Tracking : ~50 </a:t>
            </a:r>
            <a:r>
              <a:rPr lang="en-US" dirty="0" err="1" smtClean="0">
                <a:cs typeface="Times New Roman"/>
              </a:rPr>
              <a:t>μm</a:t>
            </a:r>
            <a:r>
              <a:rPr lang="en-US" dirty="0" smtClean="0">
                <a:cs typeface="Times New Roman"/>
              </a:rPr>
              <a:t> vertex resolution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>
                  <a:lumMod val="50000"/>
                </a:schemeClr>
              </a:buClr>
              <a:buSzTx/>
              <a:buFont typeface="Arial"/>
              <a:buChar char="•"/>
              <a:tabLst/>
              <a:defRPr/>
            </a:pPr>
            <a:r>
              <a:rPr lang="en-US" dirty="0" smtClean="0">
                <a:cs typeface="Times New Roman"/>
              </a:rPr>
              <a:t>Different PID techniques for π±, K±, e±, μ±, </a:t>
            </a:r>
            <a:r>
              <a:rPr lang="en-US" dirty="0" err="1" smtClean="0">
                <a:cs typeface="Times New Roman"/>
              </a:rPr>
              <a:t>γ</a:t>
            </a:r>
            <a:r>
              <a:rPr lang="en-US" dirty="0" smtClean="0">
                <a:cs typeface="Times New Roman"/>
              </a:rPr>
              <a:t>  identification 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>
                  <a:lumMod val="50000"/>
                </a:schemeClr>
              </a:buClr>
              <a:buSzTx/>
              <a:buFont typeface="Arial"/>
              <a:buChar char="•"/>
              <a:tabLst/>
              <a:defRPr/>
            </a:pPr>
            <a:r>
              <a:rPr lang="en-US" dirty="0">
                <a:cs typeface="Times New Roman"/>
              </a:rPr>
              <a:t>G</a:t>
            </a:r>
            <a:r>
              <a:rPr lang="en-US" dirty="0" smtClean="0">
                <a:cs typeface="Times New Roman"/>
              </a:rPr>
              <a:t>ood momentum resolution ~ 1%</a:t>
            </a:r>
            <a:endParaRPr lang="en-US" dirty="0">
              <a:cs typeface="Times New Roman"/>
            </a:endParaRPr>
          </a:p>
        </p:txBody>
      </p:sp>
      <p:pic>
        <p:nvPicPr>
          <p:cNvPr id="107" name="Shape 99" descr="PandaLogo1_web.gif"/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55663" y="198660"/>
            <a:ext cx="3510537" cy="831034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Номер слайда 4"/>
          <p:cNvSpPr>
            <a:spLocks noGrp="1"/>
          </p:cNvSpPr>
          <p:nvPr>
            <p:ph type="sldNum" sz="quarter" idx="12"/>
          </p:nvPr>
        </p:nvSpPr>
        <p:spPr>
          <a:xfrm rot="16200000">
            <a:off x="8227377" y="5885497"/>
            <a:ext cx="1315721" cy="365125"/>
          </a:xfrm>
        </p:spPr>
        <p:txBody>
          <a:bodyPr/>
          <a:lstStyle/>
          <a:p>
            <a:fld id="{75083016-B468-434C-B4B9-47DE06F4142A}" type="slidenum">
              <a:rPr lang="ru-RU" smtClean="0">
                <a:solidFill>
                  <a:schemeClr val="accent3">
                    <a:lumMod val="75000"/>
                  </a:schemeClr>
                </a:solidFill>
              </a:rPr>
              <a:t>6</a:t>
            </a:fld>
            <a:endParaRPr lang="ru-RU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37338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>
            <a:off x="685800" y="1193800"/>
            <a:ext cx="7797799" cy="5626100"/>
            <a:chOff x="1003300" y="1135016"/>
            <a:chExt cx="7632699" cy="5404200"/>
          </a:xfrm>
        </p:grpSpPr>
        <p:pic>
          <p:nvPicPr>
            <p:cNvPr id="12292" name="Рисунок 3" descr="panda_10-2007_max_new_4-1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3300" y="1135016"/>
              <a:ext cx="7632699" cy="540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293" name="TextBox 13"/>
            <p:cNvSpPr txBox="1">
              <a:spLocks noChangeArrowheads="1"/>
            </p:cNvSpPr>
            <p:nvPr/>
          </p:nvSpPr>
          <p:spPr bwMode="auto">
            <a:xfrm>
              <a:off x="1598427" y="1542610"/>
              <a:ext cx="2251596" cy="620839"/>
            </a:xfrm>
            <a:prstGeom prst="rect">
              <a:avLst/>
            </a:prstGeom>
            <a:ln/>
            <a:extLst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/>
              <a:r>
                <a:rPr lang="en-US" altLang="ru-RU" dirty="0">
                  <a:latin typeface="Arial"/>
                  <a:cs typeface="Arial"/>
                </a:rPr>
                <a:t>Target </a:t>
              </a:r>
              <a:r>
                <a:rPr lang="en-US" altLang="ru-RU" dirty="0" smtClean="0">
                  <a:latin typeface="Arial"/>
                  <a:cs typeface="Arial"/>
                </a:rPr>
                <a:t>Spectrometer</a:t>
              </a:r>
            </a:p>
            <a:p>
              <a:pPr algn="ctr" eaLnBrk="1" hangingPunct="1"/>
              <a:r>
                <a:rPr lang="en-US" altLang="ru-RU" dirty="0" smtClean="0">
                  <a:latin typeface="Arial"/>
                  <a:cs typeface="Arial"/>
                </a:rPr>
                <a:t>2600 </a:t>
              </a:r>
              <a:r>
                <a:rPr lang="en-US" altLang="ru-RU" dirty="0">
                  <a:latin typeface="Arial"/>
                  <a:cs typeface="Arial"/>
                </a:rPr>
                <a:t>MDTs</a:t>
              </a:r>
              <a:endParaRPr lang="ru-RU" altLang="ru-RU" dirty="0">
                <a:latin typeface="Arial"/>
                <a:cs typeface="Arial"/>
              </a:endParaRPr>
            </a:p>
          </p:txBody>
        </p:sp>
        <p:sp>
          <p:nvSpPr>
            <p:cNvPr id="12294" name="TextBox 7"/>
            <p:cNvSpPr txBox="1">
              <a:spLocks noChangeArrowheads="1"/>
            </p:cNvSpPr>
            <p:nvPr/>
          </p:nvSpPr>
          <p:spPr bwMode="auto">
            <a:xfrm>
              <a:off x="4365440" y="1577536"/>
              <a:ext cx="943160" cy="295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/>
              <a:r>
                <a:rPr lang="en-US" altLang="ru-RU" sz="1400" dirty="0">
                  <a:latin typeface="Arial"/>
                  <a:cs typeface="Arial"/>
                </a:rPr>
                <a:t>Dipole</a:t>
              </a:r>
              <a:endParaRPr lang="ru-RU" altLang="ru-RU" sz="1400" dirty="0">
                <a:latin typeface="Arial"/>
                <a:cs typeface="Arial"/>
              </a:endParaRPr>
            </a:p>
          </p:txBody>
        </p:sp>
        <p:sp>
          <p:nvSpPr>
            <p:cNvPr id="12295" name="TextBox 8"/>
            <p:cNvSpPr txBox="1">
              <a:spLocks noChangeArrowheads="1"/>
            </p:cNvSpPr>
            <p:nvPr/>
          </p:nvSpPr>
          <p:spPr bwMode="auto">
            <a:xfrm>
              <a:off x="5343339" y="1501340"/>
              <a:ext cx="714375" cy="295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/>
              <a:r>
                <a:rPr lang="en-US" altLang="ru-RU" sz="1400" dirty="0">
                  <a:latin typeface="Arial"/>
                  <a:cs typeface="Arial"/>
                </a:rPr>
                <a:t>RICH</a:t>
              </a:r>
              <a:endParaRPr lang="ru-RU" altLang="ru-RU" sz="1400" dirty="0">
                <a:latin typeface="Arial"/>
                <a:cs typeface="Arial"/>
              </a:endParaRPr>
            </a:p>
          </p:txBody>
        </p:sp>
        <p:cxnSp>
          <p:nvCxnSpPr>
            <p:cNvPr id="11" name="Прямая со стрелкой 10"/>
            <p:cNvCxnSpPr>
              <a:stCxn id="12298" idx="0"/>
            </p:cNvCxnSpPr>
            <p:nvPr/>
          </p:nvCxnSpPr>
          <p:spPr>
            <a:xfrm flipV="1">
              <a:off x="4279360" y="4318002"/>
              <a:ext cx="368840" cy="621891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298" name="TextBox 15"/>
            <p:cNvSpPr txBox="1">
              <a:spLocks noChangeArrowheads="1"/>
            </p:cNvSpPr>
            <p:nvPr/>
          </p:nvSpPr>
          <p:spPr bwMode="auto">
            <a:xfrm>
              <a:off x="3490446" y="4939892"/>
              <a:ext cx="1577826" cy="620839"/>
            </a:xfrm>
            <a:prstGeom prst="rect">
              <a:avLst/>
            </a:prstGeom>
            <a:ln/>
            <a:extLst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/>
              <a:r>
                <a:rPr lang="en-US" altLang="ru-RU" dirty="0">
                  <a:latin typeface="Arial"/>
                  <a:cs typeface="Arial"/>
                </a:rPr>
                <a:t>µ - </a:t>
              </a:r>
              <a:r>
                <a:rPr lang="en-US" altLang="ru-RU" dirty="0" smtClean="0">
                  <a:latin typeface="Arial"/>
                  <a:cs typeface="Arial"/>
                </a:rPr>
                <a:t>Filter / EC</a:t>
              </a:r>
              <a:endParaRPr lang="en-US" altLang="ru-RU" dirty="0">
                <a:latin typeface="Arial"/>
                <a:cs typeface="Arial"/>
              </a:endParaRPr>
            </a:p>
            <a:p>
              <a:pPr algn="ctr" eaLnBrk="1" hangingPunct="1"/>
              <a:r>
                <a:rPr lang="en-US" altLang="ru-RU" dirty="0">
                  <a:latin typeface="Arial"/>
                  <a:cs typeface="Arial"/>
                </a:rPr>
                <a:t>700 MDTs</a:t>
              </a:r>
              <a:endParaRPr lang="ru-RU" altLang="ru-RU" dirty="0">
                <a:latin typeface="Arial"/>
                <a:cs typeface="Arial"/>
              </a:endParaRPr>
            </a:p>
          </p:txBody>
        </p:sp>
        <p:sp>
          <p:nvSpPr>
            <p:cNvPr id="12299" name="TextBox 16"/>
            <p:cNvSpPr txBox="1">
              <a:spLocks noChangeArrowheads="1"/>
            </p:cNvSpPr>
            <p:nvPr/>
          </p:nvSpPr>
          <p:spPr bwMode="auto">
            <a:xfrm>
              <a:off x="7268578" y="3688915"/>
              <a:ext cx="1205816" cy="620839"/>
            </a:xfrm>
            <a:prstGeom prst="rect">
              <a:avLst/>
            </a:prstGeom>
            <a:ln/>
            <a:extLst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/>
              <a:r>
                <a:rPr lang="en-US" altLang="ru-RU" dirty="0" smtClean="0">
                  <a:latin typeface="Arial"/>
                  <a:cs typeface="Arial"/>
                </a:rPr>
                <a:t>FRS</a:t>
              </a:r>
              <a:r>
                <a:rPr lang="ru-RU" altLang="ru-RU" dirty="0">
                  <a:latin typeface="Arial"/>
                  <a:cs typeface="Arial"/>
                </a:rPr>
                <a:t> </a:t>
              </a:r>
              <a:endParaRPr lang="ru-RU" altLang="ru-RU" dirty="0" smtClean="0">
                <a:latin typeface="Arial"/>
                <a:cs typeface="Arial"/>
              </a:endParaRPr>
            </a:p>
            <a:p>
              <a:pPr algn="ctr" eaLnBrk="1" hangingPunct="1"/>
              <a:r>
                <a:rPr lang="en-US" altLang="ru-RU" dirty="0" smtClean="0">
                  <a:latin typeface="Arial"/>
                  <a:cs typeface="Arial"/>
                </a:rPr>
                <a:t>900 </a:t>
              </a:r>
              <a:r>
                <a:rPr lang="en-US" altLang="ru-RU" dirty="0">
                  <a:latin typeface="Arial"/>
                  <a:cs typeface="Arial"/>
                </a:rPr>
                <a:t>MDTs</a:t>
              </a:r>
              <a:endParaRPr lang="ru-RU" altLang="ru-RU" dirty="0">
                <a:latin typeface="Arial"/>
                <a:cs typeface="Arial"/>
              </a:endParaRPr>
            </a:p>
          </p:txBody>
        </p:sp>
        <p:sp>
          <p:nvSpPr>
            <p:cNvPr id="12300" name="TextBox 17"/>
            <p:cNvSpPr txBox="1">
              <a:spLocks noChangeArrowheads="1"/>
            </p:cNvSpPr>
            <p:nvPr/>
          </p:nvSpPr>
          <p:spPr bwMode="auto">
            <a:xfrm>
              <a:off x="5967228" y="1563252"/>
              <a:ext cx="847725" cy="295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/>
              <a:r>
                <a:rPr lang="en-US" altLang="ru-RU" sz="1400" dirty="0">
                  <a:latin typeface="Arial"/>
                  <a:cs typeface="Arial"/>
                </a:rPr>
                <a:t>ECAL</a:t>
              </a:r>
              <a:endParaRPr lang="ru-RU" altLang="ru-RU" sz="1400" dirty="0">
                <a:latin typeface="Arial"/>
                <a:cs typeface="Arial"/>
              </a:endParaRPr>
            </a:p>
          </p:txBody>
        </p:sp>
      </p:grpSp>
      <p:sp>
        <p:nvSpPr>
          <p:cNvPr id="12302" name="TextBox 13"/>
          <p:cNvSpPr txBox="1">
            <a:spLocks noChangeArrowheads="1"/>
          </p:cNvSpPr>
          <p:nvPr/>
        </p:nvSpPr>
        <p:spPr bwMode="auto">
          <a:xfrm>
            <a:off x="5499100" y="4991100"/>
            <a:ext cx="28194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ru-RU" dirty="0" smtClean="0">
                <a:latin typeface="Arial"/>
                <a:cs typeface="Arial"/>
              </a:rPr>
              <a:t>TOTAL: about 4200 MDTs  </a:t>
            </a:r>
            <a:endParaRPr lang="ru-RU" altLang="ru-RU" dirty="0"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99896" y="6348968"/>
            <a:ext cx="33282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Arial"/>
                <a:cs typeface="Arial"/>
              </a:rPr>
              <a:t>Muon</a:t>
            </a:r>
            <a:r>
              <a:rPr lang="en-US" dirty="0">
                <a:latin typeface="Arial"/>
                <a:cs typeface="Arial"/>
              </a:rPr>
              <a:t> System indicated in </a:t>
            </a:r>
            <a:r>
              <a:rPr lang="en-US" dirty="0">
                <a:solidFill>
                  <a:srgbClr val="0070C0"/>
                </a:solidFill>
                <a:latin typeface="Arial"/>
                <a:cs typeface="Arial"/>
              </a:rPr>
              <a:t>blue</a:t>
            </a:r>
            <a:endParaRPr lang="ru-RU" dirty="0">
              <a:latin typeface="Arial"/>
              <a:cs typeface="Arial"/>
            </a:endParaRPr>
          </a:p>
        </p:txBody>
      </p:sp>
      <p:sp>
        <p:nvSpPr>
          <p:cNvPr id="6" name="Название 5"/>
          <p:cNvSpPr>
            <a:spLocks noGrp="1"/>
          </p:cNvSpPr>
          <p:nvPr>
            <p:ph type="title"/>
          </p:nvPr>
        </p:nvSpPr>
        <p:spPr>
          <a:xfrm>
            <a:off x="546100" y="89218"/>
            <a:ext cx="7912100" cy="1371600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Arial"/>
                <a:cs typeface="Arial"/>
              </a:rPr>
              <a:t>PANDA </a:t>
            </a:r>
            <a:r>
              <a:rPr lang="en-US" dirty="0" err="1" smtClean="0">
                <a:latin typeface="Arial"/>
                <a:cs typeface="Arial"/>
              </a:rPr>
              <a:t>Muon</a:t>
            </a:r>
            <a:r>
              <a:rPr lang="en-US" dirty="0" smtClean="0">
                <a:latin typeface="Arial"/>
                <a:cs typeface="Arial"/>
              </a:rPr>
              <a:t> System</a:t>
            </a:r>
            <a:br>
              <a:rPr lang="en-US" dirty="0" smtClean="0">
                <a:latin typeface="Arial"/>
                <a:cs typeface="Arial"/>
              </a:rPr>
            </a:br>
            <a:r>
              <a:rPr lang="en-US" dirty="0" smtClean="0">
                <a:latin typeface="Arial"/>
                <a:cs typeface="Arial"/>
              </a:rPr>
              <a:t> </a:t>
            </a:r>
            <a:endParaRPr lang="ru-RU" dirty="0">
              <a:latin typeface="Arial"/>
              <a:cs typeface="Arial"/>
            </a:endParaRPr>
          </a:p>
        </p:txBody>
      </p:sp>
      <p:pic>
        <p:nvPicPr>
          <p:cNvPr id="16" name="Shape 99" descr="PandaLogo1_web.gif"/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55663" y="198660"/>
            <a:ext cx="3510537" cy="831034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Номер слайда 3"/>
          <p:cNvSpPr>
            <a:spLocks noGrp="1"/>
          </p:cNvSpPr>
          <p:nvPr>
            <p:ph type="sldNum" sz="quarter" idx="12"/>
          </p:nvPr>
        </p:nvSpPr>
        <p:spPr>
          <a:xfrm rot="16200000">
            <a:off x="8227377" y="5885497"/>
            <a:ext cx="1315721" cy="365125"/>
          </a:xfrm>
        </p:spPr>
        <p:txBody>
          <a:bodyPr/>
          <a:lstStyle/>
          <a:p>
            <a:fld id="{75083016-B468-434C-B4B9-47DE06F4142A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1692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азвание 4"/>
          <p:cNvSpPr>
            <a:spLocks noGrp="1"/>
          </p:cNvSpPr>
          <p:nvPr>
            <p:ph type="title"/>
          </p:nvPr>
        </p:nvSpPr>
        <p:spPr>
          <a:xfrm>
            <a:off x="457200" y="89218"/>
            <a:ext cx="8255000" cy="1371600"/>
          </a:xfrm>
        </p:spPr>
        <p:txBody>
          <a:bodyPr>
            <a:normAutofit/>
          </a:bodyPr>
          <a:lstStyle/>
          <a:p>
            <a:r>
              <a:rPr lang="en-US" dirty="0" err="1">
                <a:latin typeface="+mn-lt"/>
                <a:cs typeface="Arial"/>
              </a:rPr>
              <a:t>Muon</a:t>
            </a:r>
            <a:r>
              <a:rPr lang="en-US" dirty="0">
                <a:latin typeface="+mn-lt"/>
                <a:cs typeface="Arial"/>
              </a:rPr>
              <a:t> System as PID</a:t>
            </a:r>
            <a:br>
              <a:rPr lang="en-US" dirty="0">
                <a:latin typeface="+mn-lt"/>
                <a:cs typeface="Arial"/>
              </a:rPr>
            </a:br>
            <a:endParaRPr lang="ru-RU" dirty="0">
              <a:latin typeface="+mn-lt"/>
              <a:cs typeface="Arial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487933" y="1467280"/>
            <a:ext cx="7925486" cy="4448175"/>
          </a:xfrm>
        </p:spPr>
        <p:txBody>
          <a:bodyPr>
            <a:noAutofit/>
          </a:bodyPr>
          <a:lstStyle/>
          <a:p>
            <a:pPr marL="457200" indent="-457200" algn="just">
              <a:buFontTx/>
              <a:buChar char="•"/>
            </a:pPr>
            <a:r>
              <a:rPr lang="en-US" sz="2000" b="0" dirty="0" smtClean="0">
                <a:solidFill>
                  <a:schemeClr val="tx1"/>
                </a:solidFill>
                <a:latin typeface="Arial"/>
                <a:cs typeface="Arial"/>
              </a:rPr>
              <a:t>PANDA </a:t>
            </a:r>
            <a:r>
              <a:rPr lang="en-US" sz="2000" b="0" dirty="0" err="1" smtClean="0">
                <a:solidFill>
                  <a:schemeClr val="tx1"/>
                </a:solidFill>
                <a:latin typeface="Arial"/>
                <a:cs typeface="Arial"/>
              </a:rPr>
              <a:t>Muon</a:t>
            </a:r>
            <a:r>
              <a:rPr lang="en-US" sz="2000" b="0" dirty="0" smtClean="0">
                <a:solidFill>
                  <a:schemeClr val="tx1"/>
                </a:solidFill>
                <a:latin typeface="Arial"/>
                <a:cs typeface="Arial"/>
              </a:rPr>
              <a:t> System, based on the range system technique, is a good PID system for muon-to-hadron separation. </a:t>
            </a:r>
          </a:p>
          <a:p>
            <a:pPr marL="457200" indent="-457200" algn="just">
              <a:buFontTx/>
              <a:buChar char="•"/>
            </a:pPr>
            <a:r>
              <a:rPr lang="en-US" sz="2000" b="0" dirty="0" smtClean="0">
                <a:solidFill>
                  <a:schemeClr val="tx1"/>
                </a:solidFill>
                <a:latin typeface="Arial"/>
                <a:cs typeface="Arial"/>
              </a:rPr>
              <a:t>It works in full energy range of secondary particles at PANDA </a:t>
            </a:r>
            <a:br>
              <a:rPr lang="en-US" sz="2000" b="0" dirty="0" smtClean="0">
                <a:solidFill>
                  <a:schemeClr val="tx1"/>
                </a:solidFill>
                <a:latin typeface="Arial"/>
                <a:cs typeface="Arial"/>
              </a:rPr>
            </a:br>
            <a:r>
              <a:rPr lang="en-US" sz="2000" b="0" dirty="0" smtClean="0">
                <a:solidFill>
                  <a:schemeClr val="tx1"/>
                </a:solidFill>
                <a:latin typeface="Arial"/>
                <a:cs typeface="Arial"/>
              </a:rPr>
              <a:t>(0</a:t>
            </a:r>
            <a:r>
              <a:rPr lang="ru-RU" b="0" dirty="0">
                <a:latin typeface="Arial"/>
                <a:cs typeface="Arial"/>
              </a:rPr>
              <a:t>.</a:t>
            </a:r>
            <a:r>
              <a:rPr lang="en-US" sz="2000" b="0" dirty="0" smtClean="0">
                <a:solidFill>
                  <a:schemeClr val="tx1"/>
                </a:solidFill>
                <a:latin typeface="Arial"/>
                <a:cs typeface="Arial"/>
              </a:rPr>
              <a:t>5 ÷ 10 </a:t>
            </a:r>
            <a:r>
              <a:rPr lang="en-US" sz="2000" b="0" dirty="0" err="1" smtClean="0">
                <a:solidFill>
                  <a:schemeClr val="tx1"/>
                </a:solidFill>
                <a:latin typeface="Arial"/>
                <a:cs typeface="Arial"/>
              </a:rPr>
              <a:t>GeV</a:t>
            </a:r>
            <a:r>
              <a:rPr lang="en-US" sz="2000" b="0" dirty="0" smtClean="0">
                <a:solidFill>
                  <a:schemeClr val="tx1"/>
                </a:solidFill>
                <a:latin typeface="Arial"/>
                <a:cs typeface="Arial"/>
              </a:rPr>
              <a:t>).</a:t>
            </a:r>
          </a:p>
          <a:p>
            <a:pPr marL="457200" indent="-457200" algn="just">
              <a:buFontTx/>
              <a:buChar char="•"/>
            </a:pPr>
            <a:r>
              <a:rPr lang="en-US" sz="2000" b="0" dirty="0" smtClean="0">
                <a:solidFill>
                  <a:schemeClr val="tx1"/>
                </a:solidFill>
                <a:latin typeface="Arial"/>
                <a:cs typeface="Arial"/>
              </a:rPr>
              <a:t>It resolves muons and hadrons with ~ 100% efficiency (zero hadron contamination) above ~ 1 GeV by obviously different response pattern.</a:t>
            </a:r>
          </a:p>
          <a:p>
            <a:pPr marL="457200" indent="-457200" algn="just">
              <a:buFontTx/>
              <a:buChar char="•"/>
            </a:pPr>
            <a:r>
              <a:rPr lang="en-US" sz="2000" b="0" dirty="0" smtClean="0">
                <a:solidFill>
                  <a:schemeClr val="tx1"/>
                </a:solidFill>
                <a:latin typeface="Arial"/>
                <a:cs typeface="Arial"/>
              </a:rPr>
              <a:t>Separation of muons vs </a:t>
            </a:r>
            <a:r>
              <a:rPr lang="en-US" sz="2000" b="0" dirty="0" err="1" smtClean="0">
                <a:solidFill>
                  <a:schemeClr val="tx1"/>
                </a:solidFill>
                <a:latin typeface="Arial"/>
                <a:cs typeface="Arial"/>
              </a:rPr>
              <a:t>pions</a:t>
            </a:r>
            <a:r>
              <a:rPr lang="en-US" sz="2000" b="0" dirty="0" smtClean="0">
                <a:solidFill>
                  <a:schemeClr val="tx1"/>
                </a:solidFill>
                <a:latin typeface="Arial"/>
                <a:cs typeface="Arial"/>
              </a:rPr>
              <a:t> (the main rival) below 1 </a:t>
            </a:r>
            <a:r>
              <a:rPr lang="en-US" sz="2000" b="0" dirty="0" err="1" smtClean="0">
                <a:solidFill>
                  <a:schemeClr val="tx1"/>
                </a:solidFill>
                <a:latin typeface="Arial"/>
                <a:cs typeface="Arial"/>
              </a:rPr>
              <a:t>GeV</a:t>
            </a:r>
            <a:r>
              <a:rPr lang="en-US" sz="2000" b="0" dirty="0" smtClean="0">
                <a:solidFill>
                  <a:schemeClr val="tx1"/>
                </a:solidFill>
                <a:latin typeface="Arial"/>
                <a:cs typeface="Arial"/>
              </a:rPr>
              <a:t> is less efficient and requires test beam measurements for calibration.</a:t>
            </a:r>
          </a:p>
          <a:p>
            <a:pPr marL="457200" indent="-457200" algn="just">
              <a:buFontTx/>
              <a:buChar char="•"/>
            </a:pPr>
            <a:r>
              <a:rPr lang="en-US" b="0" dirty="0">
                <a:latin typeface="Arial"/>
                <a:cs typeface="Arial"/>
              </a:rPr>
              <a:t>R</a:t>
            </a:r>
            <a:r>
              <a:rPr lang="en-US" sz="2000" b="0" dirty="0" smtClean="0">
                <a:solidFill>
                  <a:schemeClr val="tx1"/>
                </a:solidFill>
                <a:latin typeface="Arial"/>
                <a:cs typeface="Arial"/>
              </a:rPr>
              <a:t>ange system </a:t>
            </a:r>
            <a:r>
              <a:rPr lang="en-US" b="0" dirty="0" smtClean="0">
                <a:latin typeface="Arial"/>
                <a:cs typeface="Arial"/>
              </a:rPr>
              <a:t>will </a:t>
            </a:r>
            <a:r>
              <a:rPr lang="en-US" sz="2000" b="0" dirty="0" smtClean="0">
                <a:solidFill>
                  <a:schemeClr val="tx1"/>
                </a:solidFill>
                <a:latin typeface="Arial"/>
                <a:cs typeface="Arial"/>
              </a:rPr>
              <a:t>used as a coarse </a:t>
            </a:r>
            <a:r>
              <a:rPr lang="en-US" sz="2000" b="0" dirty="0" smtClean="0">
                <a:solidFill>
                  <a:srgbClr val="00B050"/>
                </a:solidFill>
                <a:latin typeface="Arial"/>
                <a:cs typeface="Arial"/>
              </a:rPr>
              <a:t>hadron calorimeter – &gt; very important for neutron registration (the only system in PANDA)!</a:t>
            </a:r>
          </a:p>
        </p:txBody>
      </p:sp>
      <p:pic>
        <p:nvPicPr>
          <p:cNvPr id="6" name="Shape 99" descr="PandaLogo1_web.gif"/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55663" y="198660"/>
            <a:ext cx="3510537" cy="831034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>
          <a:xfrm rot="16200000">
            <a:off x="8227377" y="5885497"/>
            <a:ext cx="1315721" cy="365125"/>
          </a:xfrm>
        </p:spPr>
        <p:txBody>
          <a:bodyPr/>
          <a:lstStyle/>
          <a:p>
            <a:fld id="{75083016-B468-434C-B4B9-47DE06F4142A}" type="slidenum">
              <a:rPr lang="ru-RU" smtClean="0">
                <a:solidFill>
                  <a:schemeClr val="accent3">
                    <a:lumMod val="75000"/>
                  </a:schemeClr>
                </a:solidFill>
              </a:rPr>
              <a:t>8</a:t>
            </a:fld>
            <a:endParaRPr lang="ru-RU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40214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" r="34137"/>
          <a:stretch/>
        </p:blipFill>
        <p:spPr bwMode="auto">
          <a:xfrm>
            <a:off x="4991100" y="2593739"/>
            <a:ext cx="3987800" cy="2846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6" descr="Open-tube-photo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5" r="1821" b="3050"/>
          <a:stretch/>
        </p:blipFill>
        <p:spPr bwMode="auto">
          <a:xfrm>
            <a:off x="482600" y="2197101"/>
            <a:ext cx="4559300" cy="3784599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11" name="Скругленный прямоугольник 10"/>
          <p:cNvSpPr/>
          <p:nvPr/>
        </p:nvSpPr>
        <p:spPr>
          <a:xfrm>
            <a:off x="2438400" y="1612900"/>
            <a:ext cx="4406900" cy="49530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MDT with cut/”window” in plastic sleeve  </a:t>
            </a:r>
            <a:endParaRPr lang="ru-RU" dirty="0"/>
          </a:p>
        </p:txBody>
      </p:sp>
      <p:cxnSp>
        <p:nvCxnSpPr>
          <p:cNvPr id="13" name="Прямая со стрелкой 12"/>
          <p:cNvCxnSpPr/>
          <p:nvPr/>
        </p:nvCxnSpPr>
        <p:spPr>
          <a:xfrm flipH="1">
            <a:off x="3403600" y="2108200"/>
            <a:ext cx="1136650" cy="18415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5" name="Скругленный прямоугольник 14"/>
          <p:cNvSpPr/>
          <p:nvPr/>
        </p:nvSpPr>
        <p:spPr>
          <a:xfrm>
            <a:off x="114300" y="2095500"/>
            <a:ext cx="1593849" cy="36830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HV/ground pin</a:t>
            </a:r>
            <a:endParaRPr lang="ru-RU" sz="1600" dirty="0"/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1447800" y="2463800"/>
            <a:ext cx="466725" cy="24765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 useBgFill="1">
        <p:nvSpPr>
          <p:cNvPr id="18" name="Скругленный прямоугольник 17"/>
          <p:cNvSpPr/>
          <p:nvPr/>
        </p:nvSpPr>
        <p:spPr>
          <a:xfrm>
            <a:off x="88900" y="3302000"/>
            <a:ext cx="1981200" cy="34290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8 signal connectors</a:t>
            </a:r>
            <a:endParaRPr lang="ru-RU" sz="1600" dirty="0"/>
          </a:p>
        </p:txBody>
      </p:sp>
      <p:cxnSp>
        <p:nvCxnSpPr>
          <p:cNvPr id="20" name="Прямая со стрелкой 19"/>
          <p:cNvCxnSpPr>
            <a:stCxn id="18" idx="2"/>
          </p:cNvCxnSpPr>
          <p:nvPr/>
        </p:nvCxnSpPr>
        <p:spPr>
          <a:xfrm flipH="1">
            <a:off x="784226" y="3644900"/>
            <a:ext cx="295274" cy="101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1025526" y="3644900"/>
            <a:ext cx="866775" cy="54610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3" name="Скругленный прямоугольник 22"/>
          <p:cNvSpPr/>
          <p:nvPr/>
        </p:nvSpPr>
        <p:spPr>
          <a:xfrm>
            <a:off x="860425" y="5422900"/>
            <a:ext cx="2073275" cy="36830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Gas pipe connector</a:t>
            </a:r>
            <a:endParaRPr lang="ru-RU" sz="1600" dirty="0"/>
          </a:p>
        </p:txBody>
      </p:sp>
      <p:cxnSp>
        <p:nvCxnSpPr>
          <p:cNvPr id="25" name="Прямая со стрелкой 24"/>
          <p:cNvCxnSpPr>
            <a:stCxn id="23" idx="0"/>
          </p:cNvCxnSpPr>
          <p:nvPr/>
        </p:nvCxnSpPr>
        <p:spPr>
          <a:xfrm flipH="1" flipV="1">
            <a:off x="1712119" y="4533900"/>
            <a:ext cx="184944" cy="88900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4" name="Название 4"/>
          <p:cNvSpPr>
            <a:spLocks noGrp="1"/>
          </p:cNvSpPr>
          <p:nvPr>
            <p:ph type="title"/>
          </p:nvPr>
        </p:nvSpPr>
        <p:spPr>
          <a:xfrm>
            <a:off x="457200" y="89218"/>
            <a:ext cx="8242300" cy="1371600"/>
          </a:xfrm>
        </p:spPr>
        <p:txBody>
          <a:bodyPr>
            <a:noAutofit/>
          </a:bodyPr>
          <a:lstStyle/>
          <a:p>
            <a:r>
              <a:rPr lang="en-US" dirty="0" smtClean="0">
                <a:latin typeface="Arial"/>
                <a:cs typeface="Arial"/>
              </a:rPr>
              <a:t>Mini-Drift Tube (MDT) Detector as </a:t>
            </a:r>
            <a:br>
              <a:rPr lang="en-US" dirty="0" smtClean="0">
                <a:latin typeface="Arial"/>
                <a:cs typeface="Arial"/>
              </a:rPr>
            </a:br>
            <a:r>
              <a:rPr lang="en-US" dirty="0" smtClean="0">
                <a:latin typeface="Arial"/>
                <a:cs typeface="Arial"/>
              </a:rPr>
              <a:t>Basis for the </a:t>
            </a:r>
            <a:r>
              <a:rPr lang="en-US" dirty="0" err="1" smtClean="0">
                <a:latin typeface="Arial"/>
                <a:cs typeface="Arial"/>
              </a:rPr>
              <a:t>Muon</a:t>
            </a:r>
            <a:r>
              <a:rPr lang="en-US" dirty="0" smtClean="0">
                <a:latin typeface="Arial"/>
                <a:cs typeface="Arial"/>
              </a:rPr>
              <a:t> System</a:t>
            </a:r>
            <a:endParaRPr lang="ru-RU" dirty="0">
              <a:latin typeface="Arial"/>
              <a:cs typeface="Arial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83016-B468-434C-B4B9-47DE06F4142A}" type="slidenum">
              <a:rPr lang="ru-RU" smtClean="0">
                <a:solidFill>
                  <a:schemeClr val="accent3">
                    <a:lumMod val="75000"/>
                  </a:schemeClr>
                </a:solidFill>
              </a:rPr>
              <a:t>9</a:t>
            </a:fld>
            <a:endParaRPr lang="ru-RU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29941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ажная">
  <a:themeElements>
    <a:clrScheme name="Важная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Важная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ажная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Важная">
  <a:themeElements>
    <a:clrScheme name="Essential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Essential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sential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Важная.thmx</Template>
  <TotalTime>13109</TotalTime>
  <Words>3113</Words>
  <Application>Microsoft Macintosh PowerPoint</Application>
  <PresentationFormat>Экран (4:3)</PresentationFormat>
  <Paragraphs>454</Paragraphs>
  <Slides>35</Slides>
  <Notes>28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35</vt:i4>
      </vt:variant>
    </vt:vector>
  </HeadingPairs>
  <TitlesOfParts>
    <vt:vector size="37" baseType="lpstr">
      <vt:lpstr>Важная</vt:lpstr>
      <vt:lpstr>1_Важная</vt:lpstr>
      <vt:lpstr>PANDA Muon System</vt:lpstr>
      <vt:lpstr>Outline </vt:lpstr>
      <vt:lpstr>Facility for Antiproton and  Ion Research in Europe</vt:lpstr>
      <vt:lpstr>4 Pillars of FAIR </vt:lpstr>
      <vt:lpstr>PANDA  Research Program </vt:lpstr>
      <vt:lpstr>PANDA Detector </vt:lpstr>
      <vt:lpstr>PANDA Muon System  </vt:lpstr>
      <vt:lpstr>Muon System as PID </vt:lpstr>
      <vt:lpstr>Mini-Drift Tube (MDT) Detector as  Basis for the Muon System</vt:lpstr>
      <vt:lpstr>Презентация PowerPoint</vt:lpstr>
      <vt:lpstr>Main Tasks of Range System Prototype Study @ CERN</vt:lpstr>
      <vt:lpstr>Презентация PowerPoint</vt:lpstr>
      <vt:lpstr>Презентация PowerPoint</vt:lpstr>
      <vt:lpstr>Simulation and analysis steps of experiments</vt:lpstr>
      <vt:lpstr>CAD and ROOT Models of  Muon System (Barrel part)</vt:lpstr>
      <vt:lpstr>CAD and ROOT Models of  Muon System (Prototype)</vt:lpstr>
      <vt:lpstr>Models of Muon System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Alex</cp:lastModifiedBy>
  <cp:revision>253</cp:revision>
  <cp:lastPrinted>2019-05-31T08:16:50Z</cp:lastPrinted>
  <dcterms:created xsi:type="dcterms:W3CDTF">2018-05-06T17:33:42Z</dcterms:created>
  <dcterms:modified xsi:type="dcterms:W3CDTF">2019-06-03T20:38:57Z</dcterms:modified>
</cp:coreProperties>
</file>