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3" r:id="rId16"/>
    <p:sldId id="270" r:id="rId17"/>
    <p:sldId id="274" r:id="rId18"/>
    <p:sldId id="275" r:id="rId19"/>
    <p:sldId id="276" r:id="rId20"/>
    <p:sldId id="271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/>
        <a:cs typeface="Microsoft YaHe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/>
        <a:cs typeface="Microsoft YaHe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49" autoAdjust="0"/>
  </p:normalViewPr>
  <p:slideViewPr>
    <p:cSldViewPr>
      <p:cViewPr varScale="1">
        <p:scale>
          <a:sx n="107" d="100"/>
          <a:sy n="107" d="100"/>
        </p:scale>
        <p:origin x="84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0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371600" y="50292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44AA7F11-FC63-4938-AA50-440CAAF00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C3D0723E-3CEC-4D86-BB01-2FB46F7FF84C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2765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4F4D75F2-ABD2-4C4E-AB68-DF3992E78DCC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10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4813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B852A148-0A17-486E-A6BD-E7DC69BE5E76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11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017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AFB215F2-809F-4D8D-A9FA-6DEECDC555DA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12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222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46DA825-1F90-492D-90CD-A416D94FFE57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13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42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79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46DA825-1F90-492D-90CD-A416D94FFE57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14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42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6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46DA825-1F90-492D-90CD-A416D94FFE57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15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42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46DA825-1F90-492D-90CD-A416D94FFE57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16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42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55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46DA825-1F90-492D-90CD-A416D94FFE57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17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42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6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646DA825-1F90-492D-90CD-A416D94FFE57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18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427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28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AB03199C-44A5-4F82-80E8-AD541294410A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19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5632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2D101ED0-F510-4625-97FB-8DB04B02AAB9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2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2969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5C7390A5-8627-45DE-BA92-86D4977AB090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3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3174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1E035F9B-145A-452E-8943-3F4DBB183241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4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3379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076574B8-D3FE-4D75-937E-736C27BC2F32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5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3789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E19855CE-B08A-4217-AF99-81363E3B58D2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6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3584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B309E731-3E1A-4F01-8B63-B55C2F13B462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7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399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0FE3EAA-2401-4588-86BC-3835D878507F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8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4198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B869B80C-9C91-4464-BA85-3E2383899057}" type="slidenum">
              <a:rPr lang="ru-RU" smtClean="0">
                <a:latin typeface="Times New Roman" pitchFamily="18" charset="0"/>
                <a:ea typeface="Segoe UI"/>
                <a:cs typeface="Segoe UI"/>
              </a:rPr>
              <a:pPr>
                <a:buFont typeface="Times New Roman" pitchFamily="18" charset="0"/>
                <a:buNone/>
              </a:pPr>
              <a:t>9</a:t>
            </a:fld>
            <a:endParaRPr lang="ru-RU">
              <a:latin typeface="Times New Roman" pitchFamily="18" charset="0"/>
              <a:ea typeface="Segoe UI"/>
              <a:cs typeface="Segoe UI"/>
            </a:endParaRPr>
          </a:p>
        </p:txBody>
      </p:sp>
      <p:sp>
        <p:nvSpPr>
          <p:cNvPr id="4608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A96B8-2F5D-4E50-8675-4EF39AB5C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325F-6996-4C7B-B936-ADB67BCD8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5813" cy="445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445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744C-DC98-433F-8924-836BD24D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7D09B-EAE1-4223-A29D-9D4AB14AE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C5FF1-3057-4E8B-9513-19B1E8BB0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62B7-B674-4BEB-A416-72D3B8912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6A776-DB1C-4A36-A16A-B7CC4C2CF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C8F1C-0DED-4F98-99A8-8321704E4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7D66-DDF2-4D5E-9FCB-549A98707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F029-42DF-44C5-96FE-9CABBDB53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C6BD-F570-44CC-8E12-0A56BC074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00F9-844C-4047-9111-F6B952EE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328A3-A518-4A1D-9269-6EBB3128E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51B2-40B7-4621-91F7-D78ECD186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65A5-E4C8-4663-84C7-48E9DEE0D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2AD8-87AF-40DC-87E5-EEAB4AF34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F305-2BA5-4AFA-819F-4AC3F4CE6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91CC-A550-4521-B121-9B247E554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2F78-32A7-4B63-9601-A3B45C2BB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A275-4854-4207-9CEF-CF27C6EDD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9956-8E0F-4256-BDBB-B1B43C95F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1A93-0035-4444-8AA7-04FA90DB0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22363"/>
            <a:ext cx="7770813" cy="238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        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028950" y="6356350"/>
            <a:ext cx="30845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98989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AC1D8AFB-56F5-4A0B-87EC-53C96D5FE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889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/>
  <p:txStyles>
    <p:titleStyle>
      <a:lvl1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Microsoft YaHei"/>
        </a:defRPr>
      </a:lvl1pPr>
      <a:lvl2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2pPr>
      <a:lvl3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3pPr>
      <a:lvl4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4pPr>
      <a:lvl5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текста</a:t>
            </a:r>
          </a:p>
          <a:p>
            <a:pPr lvl="1"/>
            <a:r>
              <a:rPr lang="en-GB"/>
              <a:t>Второй уровень</a:t>
            </a:r>
          </a:p>
          <a:p>
            <a:pPr lvl="2"/>
            <a:r>
              <a:rPr lang="en-GB"/>
              <a:t>Третий уровень</a:t>
            </a:r>
          </a:p>
          <a:p>
            <a:pPr lvl="3"/>
            <a:r>
              <a:rPr lang="en-GB"/>
              <a:t>Четвертый уровень</a:t>
            </a:r>
          </a:p>
          <a:p>
            <a:pPr lvl="4"/>
            <a:r>
              <a:rPr lang="en-GB"/>
              <a:t>Пятый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21.01.2016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028950" y="6356350"/>
            <a:ext cx="30845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98989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r>
              <a:rPr lang="ru-RU"/>
              <a:t>ACAT 2016   The ATLAS EventIndex: data flow and inclusion of other metadata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+mn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E30E8484-76D3-43C6-A30D-50AE06622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Microsoft YaHei"/>
        </a:defRPr>
      </a:lvl1pPr>
      <a:lvl2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2pPr>
      <a:lvl3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3pPr>
      <a:lvl4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4pPr>
      <a:lvl5pPr algn="l" defTabSz="449263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Calibri" charset="0"/>
          <a:ea typeface="Microsoft YaHei" charset="-122"/>
          <a:cs typeface="Microsoft YaHei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2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hyperlink" Target="https://twiki.cern.ch/twiki/bin/view/AtlasComputing/EventIndexUseCases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2098675"/>
            <a:ext cx="7886700" cy="1330325"/>
          </a:xfrm>
        </p:spPr>
        <p:txBody>
          <a:bodyPr lIns="0" tIns="0" rIns="0" bIns="0"/>
          <a:lstStyle/>
          <a:p>
            <a:pPr algn="ctr" eaLnBrk="1" hangingPunct="1">
              <a:lnSpc>
                <a:spcPct val="11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ru-RU" sz="3600" dirty="0">
                <a:solidFill>
                  <a:srgbClr val="556B2F"/>
                </a:solidFill>
                <a:latin typeface="Arial Rounded MT Bold"/>
              </a:rPr>
              <a:t>Развитие проекта</a:t>
            </a:r>
            <a:br>
              <a:rPr lang="ru-RU" sz="3600" dirty="0">
                <a:solidFill>
                  <a:srgbClr val="556B2F"/>
                </a:solidFill>
                <a:latin typeface="Arial Rounded MT Bold"/>
              </a:rPr>
            </a:br>
            <a:r>
              <a:rPr lang="ru-RU" sz="4800" dirty="0">
                <a:solidFill>
                  <a:srgbClr val="000080"/>
                </a:solidFill>
                <a:latin typeface="Arial Black" pitchFamily="34" charset="0"/>
              </a:rPr>
              <a:t>ATLAS </a:t>
            </a:r>
            <a:r>
              <a:rPr lang="ru-RU" sz="4800" dirty="0" err="1">
                <a:solidFill>
                  <a:srgbClr val="000080"/>
                </a:solidFill>
                <a:latin typeface="Arial Black" pitchFamily="34" charset="0"/>
              </a:rPr>
              <a:t>EventIndex</a:t>
            </a:r>
            <a:endParaRPr lang="ru-RU" sz="3200" dirty="0">
              <a:solidFill>
                <a:srgbClr val="556B2F"/>
              </a:solidFill>
              <a:latin typeface="Arial Rounded MT Bold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3850" y="5503863"/>
            <a:ext cx="8567738" cy="854075"/>
          </a:xfrm>
          <a:prstGeom prst="rect">
            <a:avLst/>
          </a:prstGeom>
          <a:solidFill>
            <a:srgbClr val="E6E6FA">
              <a:alpha val="79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92498" rIns="90000" bIns="45000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sz="2000" dirty="0">
                <a:solidFill>
                  <a:schemeClr val="accent2"/>
                </a:solidFill>
              </a:rPr>
              <a:t>Семинар Лаборатории Ядерных Проблем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endParaRPr lang="ru-RU" sz="2000" dirty="0">
              <a:solidFill>
                <a:schemeClr val="accent2"/>
              </a:solidFill>
            </a:endParaRPr>
          </a:p>
          <a:p>
            <a:pPr algn="ctr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ru-RU" dirty="0">
                <a:solidFill>
                  <a:schemeClr val="accent2"/>
                </a:solidFill>
              </a:rPr>
              <a:t>6.</a:t>
            </a:r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5.201</a:t>
            </a:r>
            <a:r>
              <a:rPr lang="en-US" dirty="0">
                <a:solidFill>
                  <a:schemeClr val="accent2"/>
                </a:solidFill>
              </a:rPr>
              <a:t>9</a:t>
            </a:r>
            <a:endParaRPr lang="en-US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4788"/>
            <a:ext cx="520700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37" y="166688"/>
            <a:ext cx="576263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92088"/>
            <a:ext cx="844550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6">
            <a:alphaModFix amt="35000"/>
          </a:blip>
          <a:srcRect/>
          <a:stretch>
            <a:fillRect/>
          </a:stretch>
        </p:blipFill>
        <p:spPr bwMode="auto">
          <a:xfrm>
            <a:off x="8137525" y="239713"/>
            <a:ext cx="790575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03200"/>
            <a:ext cx="539750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B5125C-BD62-445C-9FD9-FE487D14B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89" y="149154"/>
            <a:ext cx="1382664" cy="635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94CAF5-14F3-48CB-8A70-B4A830E6A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20" y="152400"/>
            <a:ext cx="652780" cy="652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36400-ED8A-433E-886F-D18D1AC2C1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2088"/>
            <a:ext cx="553695" cy="6616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F737F1-834C-4C15-AFC6-B5935566B1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" y="192088"/>
            <a:ext cx="687395" cy="539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286018-1C17-44C0-9F23-F743747781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58" y="96946"/>
            <a:ext cx="1114242" cy="74125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Использование триггерной информации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87338" y="468313"/>
            <a:ext cx="8423275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1858" rIns="90000" bIns="45000"/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>
                <a:solidFill>
                  <a:srgbClr val="000000"/>
                </a:solidFill>
                <a:latin typeface="Arial Rounded MT Bold"/>
              </a:rPr>
              <a:t>Матрицы перекрытий используются для оптимизации триггерных меню,</a:t>
            </a:r>
            <a:br>
              <a:rPr lang="ru-RU">
                <a:solidFill>
                  <a:srgbClr val="000000"/>
                </a:solidFill>
                <a:latin typeface="Arial Rounded MT Bold"/>
              </a:rPr>
            </a:br>
            <a:r>
              <a:rPr lang="ru-RU">
                <a:solidFill>
                  <a:srgbClr val="000000"/>
                </a:solidFill>
                <a:latin typeface="Arial Rounded MT Bold"/>
              </a:rPr>
              <a:t>доступно также представление в виде графов отношений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38" y="1223963"/>
            <a:ext cx="6337300" cy="5043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7563" y="2681288"/>
            <a:ext cx="6840537" cy="1566862"/>
          </a:xfrm>
          <a:prstGeom prst="rect">
            <a:avLst/>
          </a:prstGeom>
          <a:noFill/>
          <a:ln w="29160" cap="flat">
            <a:solidFill>
              <a:srgbClr val="3465A4"/>
            </a:solidFill>
            <a:round/>
            <a:headEnd/>
            <a:tailEnd/>
          </a:ln>
          <a:effectLst>
            <a:outerShdw dist="36147" dir="2700000" algn="ctr" rotWithShape="0">
              <a:srgbClr val="808080">
                <a:alpha val="43031"/>
              </a:srgbClr>
            </a:outerShdw>
          </a:effectLst>
        </p:spPr>
      </p:pic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5832475" y="1728788"/>
            <a:ext cx="215900" cy="952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5256213" y="1476375"/>
            <a:ext cx="755650" cy="215900"/>
          </a:xfrm>
          <a:prstGeom prst="roundRect">
            <a:avLst>
              <a:gd name="adj" fmla="val 16667"/>
            </a:avLst>
          </a:prstGeom>
          <a:noFill/>
          <a:ln w="2916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3913" y="4381500"/>
            <a:ext cx="2735262" cy="2060575"/>
          </a:xfrm>
          <a:prstGeom prst="rect">
            <a:avLst/>
          </a:prstGeom>
          <a:noFill/>
          <a:ln w="9525" cap="flat">
            <a:solidFill>
              <a:srgbClr val="3465A4"/>
            </a:solidFill>
            <a:round/>
            <a:headEnd/>
            <a:tailEnd/>
          </a:ln>
          <a:effectLst>
            <a:outerShdw dist="71785" dir="2700000" algn="ctr" rotWithShape="0">
              <a:srgbClr val="808080">
                <a:alpha val="72015"/>
              </a:srgbClr>
            </a:outerShdw>
          </a:effec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F066DD9-E74F-4202-BA4D-B96319876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A4B3E5D-8C77-4867-9E65-8D6401BC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A51DE62-FA37-4251-96A6-CCD14A7A5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10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Мониторинг </a:t>
            </a:r>
            <a:r>
              <a:rPr lang="ru-RU" sz="2000" b="1" dirty="0" err="1">
                <a:solidFill>
                  <a:srgbClr val="FFFFFF"/>
                </a:solidFill>
              </a:rPr>
              <a:t>EventIndex</a:t>
            </a:r>
            <a:r>
              <a:rPr lang="ru-RU" sz="2000" b="1" dirty="0">
                <a:solidFill>
                  <a:srgbClr val="FFFFFF"/>
                </a:solidFill>
              </a:rPr>
              <a:t> с использованием </a:t>
            </a:r>
            <a:r>
              <a:rPr lang="ru-RU" sz="2000" b="1" dirty="0" err="1">
                <a:solidFill>
                  <a:srgbClr val="FFFFFF"/>
                </a:solidFill>
              </a:rPr>
              <a:t>Grafana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0363" y="533400"/>
            <a:ext cx="8496300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8382" rIns="0" bIns="0"/>
          <a:lstStyle/>
          <a:p>
            <a:pPr marL="215900" indent="-215900" hangingPunct="0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состоянии и производительности системы</a:t>
            </a:r>
            <a:r>
              <a:rPr lang="ru-RU" sz="2000" dirty="0">
                <a:latin typeface="Arial Rounded MT Bold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Arial Rounded MT Bold"/>
              </a:rPr>
              <a:t>~15k </a:t>
            </a:r>
            <a:r>
              <a:rPr lang="ru-RU" sz="2000" dirty="0">
                <a:solidFill>
                  <a:srgbClr val="000000"/>
                </a:solidFill>
                <a:latin typeface="Arial Rounded MT Bold"/>
              </a:rPr>
              <a:t>значений в день)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собираются разными способами (сканирование журналов и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HDFS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анализ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страниц)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обработка информации управляется планировщиком 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загружаются в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InfluxDB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Grafana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REST 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8375" y="5251450"/>
            <a:ext cx="36036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3414713"/>
            <a:ext cx="6235700" cy="313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4103688" y="3165475"/>
            <a:ext cx="1655762" cy="723900"/>
          </a:xfrm>
          <a:prstGeom prst="line">
            <a:avLst/>
          </a:prstGeom>
          <a:noFill/>
          <a:ln w="29160">
            <a:solidFill>
              <a:srgbClr val="3465A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4103688" y="3381375"/>
            <a:ext cx="1655762" cy="723900"/>
          </a:xfrm>
          <a:prstGeom prst="line">
            <a:avLst/>
          </a:prstGeom>
          <a:noFill/>
          <a:ln w="29160">
            <a:solidFill>
              <a:srgbClr val="3465A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3887788" y="2663825"/>
            <a:ext cx="1871662" cy="290513"/>
          </a:xfrm>
          <a:prstGeom prst="line">
            <a:avLst/>
          </a:prstGeom>
          <a:noFill/>
          <a:ln w="29160">
            <a:solidFill>
              <a:srgbClr val="3465A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4319588" y="3813175"/>
            <a:ext cx="1439862" cy="1731963"/>
          </a:xfrm>
          <a:prstGeom prst="line">
            <a:avLst/>
          </a:prstGeom>
          <a:noFill/>
          <a:ln w="29160">
            <a:solidFill>
              <a:srgbClr val="3465A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2735263" y="2808288"/>
            <a:ext cx="1152525" cy="287337"/>
          </a:xfrm>
          <a:prstGeom prst="roundRect">
            <a:avLst>
              <a:gd name="adj" fmla="val 16667"/>
            </a:avLst>
          </a:prstGeom>
          <a:solidFill>
            <a:srgbClr val="DCDCDC"/>
          </a:solidFill>
          <a:ln w="19080">
            <a:solidFill>
              <a:srgbClr val="000000"/>
            </a:solidFill>
            <a:round/>
            <a:headEnd/>
            <a:tailEnd/>
          </a:ln>
        </p:spPr>
        <p:txBody>
          <a:bodyPr wrap="none" lIns="99360" tIns="62361" rIns="99360" bIns="5436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</a:tabLst>
            </a:pPr>
            <a:r>
              <a:rPr lang="ru-RU" sz="900" b="1">
                <a:solidFill>
                  <a:srgbClr val="000000"/>
                </a:solidFill>
              </a:rPr>
              <a:t>EI Computers</a:t>
            </a:r>
            <a:br>
              <a:rPr lang="ru-RU" sz="900" b="1">
                <a:solidFill>
                  <a:srgbClr val="000000"/>
                </a:solidFill>
              </a:rPr>
            </a:br>
            <a:r>
              <a:rPr lang="ru-RU" sz="900" b="1">
                <a:solidFill>
                  <a:srgbClr val="000000"/>
                </a:solidFill>
              </a:rPr>
              <a:t>parameters</a:t>
            </a:r>
          </a:p>
        </p:txBody>
      </p:sp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3600" y="2447925"/>
            <a:ext cx="792163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4097338" y="2884488"/>
            <a:ext cx="1655762" cy="723900"/>
          </a:xfrm>
          <a:prstGeom prst="line">
            <a:avLst/>
          </a:prstGeom>
          <a:noFill/>
          <a:ln w="29160">
            <a:solidFill>
              <a:srgbClr val="3465A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55763" y="2952750"/>
            <a:ext cx="1079500" cy="1588"/>
          </a:xfrm>
          <a:prstGeom prst="line">
            <a:avLst/>
          </a:prstGeom>
          <a:noFill/>
          <a:ln w="29160">
            <a:solidFill>
              <a:srgbClr val="3465A4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655763" y="2447925"/>
            <a:ext cx="10128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7446" rIns="90000" bIns="4500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</a:tabLst>
            </a:pPr>
            <a:r>
              <a:rPr lang="ru-RU" sz="1400">
                <a:solidFill>
                  <a:srgbClr val="000000"/>
                </a:solidFill>
              </a:rPr>
              <a:t>CERN IT</a:t>
            </a:r>
            <a:br>
              <a:rPr lang="ru-RU" sz="1400">
                <a:solidFill>
                  <a:srgbClr val="000000"/>
                </a:solidFill>
              </a:rPr>
            </a:br>
            <a:r>
              <a:rPr lang="ru-RU" sz="1400">
                <a:solidFill>
                  <a:srgbClr val="000000"/>
                </a:solidFill>
              </a:rPr>
              <a:t>monitoring</a:t>
            </a: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9450" y="2447925"/>
            <a:ext cx="3094038" cy="3168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dist="36147" dir="2700000" algn="ctr" rotWithShape="0">
              <a:srgbClr val="808080"/>
            </a:outerShdw>
          </a:effec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703B6BCA-7757-4F61-A2FF-362D04B8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274032AE-E23A-4DA9-AD3C-DC0D0F70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94760D99-8DF8-4279-90A1-BE1AC59B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11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Панель  </a:t>
            </a:r>
            <a:r>
              <a:rPr lang="ru-RU" sz="2000" b="1" dirty="0" err="1">
                <a:solidFill>
                  <a:srgbClr val="FFFFFF"/>
                </a:solidFill>
              </a:rPr>
              <a:t>EventIndex</a:t>
            </a:r>
            <a:r>
              <a:rPr lang="ru-RU" sz="2000" b="1" dirty="0">
                <a:solidFill>
                  <a:srgbClr val="FFFFFF"/>
                </a:solidFill>
              </a:rPr>
              <a:t> в </a:t>
            </a:r>
            <a:r>
              <a:rPr lang="ru-RU" sz="2000" b="1" dirty="0" err="1">
                <a:solidFill>
                  <a:srgbClr val="FFFFFF"/>
                </a:solidFill>
              </a:rPr>
              <a:t>Grafana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8B2508B-8F82-4A7E-8CEE-2A84C015A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0191410-60BF-4570-99AC-801C8179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E5BCB31-6D47-4F26-95DF-23BB9B4B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12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64790D-9B36-4AD5-B785-66DB3BCE7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482"/>
            <a:ext cx="9144000" cy="54510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Развитие концепции </a:t>
            </a:r>
            <a:r>
              <a:rPr lang="ru-RU" sz="2000" b="1" dirty="0" err="1">
                <a:solidFill>
                  <a:srgbClr val="FFFFFF"/>
                </a:solidFill>
              </a:rPr>
              <a:t>EventIndex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300" y="647700"/>
            <a:ext cx="8496300" cy="567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lvl="1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b="1" dirty="0"/>
              <a:t>В настоящее время: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Информация о событиях, относящаяся к различным этапам обработки (</a:t>
            </a:r>
            <a:r>
              <a:rPr lang="en-US" sz="2200" dirty="0"/>
              <a:t>RAW</a:t>
            </a:r>
            <a:r>
              <a:rPr lang="en-US" sz="2200" dirty="0">
                <a:solidFill>
                  <a:srgbClr val="000080"/>
                </a:solidFill>
              </a:rPr>
              <a:t>, </a:t>
            </a:r>
            <a:r>
              <a:rPr lang="en-US" sz="2200" dirty="0"/>
              <a:t>ESD</a:t>
            </a:r>
            <a:r>
              <a:rPr lang="en-US" sz="2200" dirty="0">
                <a:solidFill>
                  <a:srgbClr val="000080"/>
                </a:solidFill>
              </a:rPr>
              <a:t>, </a:t>
            </a:r>
            <a:r>
              <a:rPr lang="en-US" sz="2200" dirty="0"/>
              <a:t>AOD</a:t>
            </a:r>
            <a:r>
              <a:rPr lang="en-US" sz="2200" dirty="0">
                <a:solidFill>
                  <a:srgbClr val="000080"/>
                </a:solidFill>
              </a:rPr>
              <a:t>, </a:t>
            </a:r>
            <a:r>
              <a:rPr lang="en-US" sz="2200" dirty="0"/>
              <a:t>DAOD</a:t>
            </a:r>
            <a:r>
              <a:rPr lang="ru-RU" sz="2200" dirty="0">
                <a:solidFill>
                  <a:srgbClr val="000080"/>
                </a:solidFill>
              </a:rPr>
              <a:t>)</a:t>
            </a:r>
            <a:r>
              <a:rPr lang="en-US" sz="2200" dirty="0">
                <a:solidFill>
                  <a:srgbClr val="000080"/>
                </a:solidFill>
              </a:rPr>
              <a:t> </a:t>
            </a:r>
            <a:r>
              <a:rPr lang="ru-RU" sz="2200" dirty="0">
                <a:solidFill>
                  <a:srgbClr val="000080"/>
                </a:solidFill>
              </a:rPr>
              <a:t>физически хранится в разных файлах системы хранения данных </a:t>
            </a:r>
            <a:r>
              <a:rPr lang="en-US" sz="2200" dirty="0"/>
              <a:t>HADOOP</a:t>
            </a:r>
            <a:r>
              <a:rPr lang="ru-RU" sz="2200" dirty="0">
                <a:solidFill>
                  <a:srgbClr val="000080"/>
                </a:solidFill>
              </a:rPr>
              <a:t> (</a:t>
            </a:r>
            <a:r>
              <a:rPr lang="en-US" sz="2200" dirty="0"/>
              <a:t>HDFS</a:t>
            </a:r>
            <a:r>
              <a:rPr lang="ru-RU" sz="2200" dirty="0">
                <a:solidFill>
                  <a:srgbClr val="000080"/>
                </a:solidFill>
              </a:rPr>
              <a:t>)</a:t>
            </a:r>
          </a:p>
          <a:p>
            <a:pPr lvl="1"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b="1" dirty="0"/>
              <a:t>В перспективе: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Одна единственная логическая запись для события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Идентификация события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Неизменная информация (</a:t>
            </a:r>
            <a:r>
              <a:rPr lang="en-US" sz="2200" dirty="0" err="1">
                <a:solidFill>
                  <a:srgbClr val="000080"/>
                </a:solidFill>
              </a:rPr>
              <a:t>lumiblock</a:t>
            </a:r>
            <a:r>
              <a:rPr lang="en-US" sz="2200" dirty="0">
                <a:solidFill>
                  <a:srgbClr val="000080"/>
                </a:solidFill>
              </a:rPr>
              <a:t>, </a:t>
            </a:r>
            <a:r>
              <a:rPr lang="ru-RU" sz="2200" dirty="0">
                <a:solidFill>
                  <a:srgbClr val="000080"/>
                </a:solidFill>
              </a:rPr>
              <a:t>триггер)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Для каждого этапа обработки</a:t>
            </a:r>
            <a:r>
              <a:rPr lang="en-US" sz="2200" dirty="0">
                <a:solidFill>
                  <a:srgbClr val="000080"/>
                </a:solidFill>
              </a:rPr>
              <a:t>:</a:t>
            </a:r>
          </a:p>
          <a:p>
            <a:pPr marL="630238" lvl="2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Ссылка на алгоритм</a:t>
            </a:r>
            <a:r>
              <a:rPr lang="en-US" sz="2000" dirty="0">
                <a:solidFill>
                  <a:srgbClr val="000080"/>
                </a:solidFill>
              </a:rPr>
              <a:t> (</a:t>
            </a:r>
            <a:r>
              <a:rPr lang="ru-RU" sz="2000" dirty="0">
                <a:solidFill>
                  <a:srgbClr val="000080"/>
                </a:solidFill>
              </a:rPr>
              <a:t>конфигурация задачи обработки</a:t>
            </a:r>
            <a:r>
              <a:rPr lang="en-US" sz="2000" dirty="0">
                <a:solidFill>
                  <a:srgbClr val="000080"/>
                </a:solidFill>
              </a:rPr>
              <a:t>)</a:t>
            </a:r>
            <a:endParaRPr lang="ru-RU" sz="2000" dirty="0">
              <a:solidFill>
                <a:srgbClr val="000080"/>
              </a:solidFill>
            </a:endParaRPr>
          </a:p>
          <a:p>
            <a:pPr marL="630238" lvl="2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Указатели на результаты обработки</a:t>
            </a:r>
          </a:p>
          <a:p>
            <a:pPr marL="630238" lvl="2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Флаги для оффлайн селекции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Виртуальный </a:t>
            </a:r>
            <a:r>
              <a:rPr lang="ru-RU" sz="2400" dirty="0" err="1">
                <a:solidFill>
                  <a:srgbClr val="000080"/>
                </a:solidFill>
              </a:rPr>
              <a:t>датасеты</a:t>
            </a:r>
            <a:r>
              <a:rPr lang="ru-RU" sz="2400" dirty="0">
                <a:solidFill>
                  <a:srgbClr val="000080"/>
                </a:solidFill>
              </a:rPr>
              <a:t> – логические набор событий</a:t>
            </a:r>
          </a:p>
          <a:p>
            <a:pPr marL="538163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Создается явным образом из коллекции идентификаторов событий, либо на основании выборки из уже имеющихся наборов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400" dirty="0">
              <a:solidFill>
                <a:srgbClr val="00008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BD27D-96C2-4122-88DE-1DB27C5F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9C7E61B-5EAE-4FD7-B8E0-D7ED841E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4F84607-A083-4974-A2B8-AC2B7DCB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13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24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Эволюция </a:t>
            </a:r>
            <a:r>
              <a:rPr lang="ru-RU" sz="2000" b="1" dirty="0" err="1">
                <a:solidFill>
                  <a:srgbClr val="FFFFFF"/>
                </a:solidFill>
              </a:rPr>
              <a:t>EventIndex</a:t>
            </a:r>
            <a:r>
              <a:rPr lang="ru-RU" sz="2000" b="1" dirty="0">
                <a:solidFill>
                  <a:srgbClr val="FFFFFF"/>
                </a:solidFill>
              </a:rPr>
              <a:t> для требований </a:t>
            </a:r>
            <a:r>
              <a:rPr lang="en-US" sz="2000" b="1" dirty="0">
                <a:solidFill>
                  <a:srgbClr val="FFFFFF"/>
                </a:solidFill>
              </a:rPr>
              <a:t>Run 3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300" y="647700"/>
            <a:ext cx="8496300" cy="567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lvl="1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b="1" dirty="0"/>
              <a:t>В настоящее время: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Все процессы </a:t>
            </a:r>
            <a:r>
              <a:rPr lang="en-US" sz="2200" dirty="0">
                <a:solidFill>
                  <a:srgbClr val="000080"/>
                </a:solidFill>
              </a:rPr>
              <a:t>ATLAS</a:t>
            </a:r>
            <a:r>
              <a:rPr lang="ru-RU" sz="2200" dirty="0">
                <a:solidFill>
                  <a:srgbClr val="000080"/>
                </a:solidFill>
              </a:rPr>
              <a:t> производят </a:t>
            </a:r>
            <a:r>
              <a:rPr lang="en-US" sz="2200" dirty="0">
                <a:solidFill>
                  <a:srgbClr val="000080"/>
                </a:solidFill>
              </a:rPr>
              <a:t>~30 </a:t>
            </a:r>
            <a:r>
              <a:rPr lang="ru-RU" sz="2200" dirty="0">
                <a:solidFill>
                  <a:srgbClr val="000080"/>
                </a:solidFill>
              </a:rPr>
              <a:t>миллиардов событий в</a:t>
            </a:r>
            <a:r>
              <a:rPr lang="en-US" sz="2200" dirty="0">
                <a:solidFill>
                  <a:srgbClr val="000080"/>
                </a:solidFill>
              </a:rPr>
              <a:t> </a:t>
            </a:r>
            <a:r>
              <a:rPr lang="ru-RU" sz="2200" dirty="0">
                <a:solidFill>
                  <a:srgbClr val="000080"/>
                </a:solidFill>
              </a:rPr>
              <a:t>год (в среднем до 350 Гц).</a:t>
            </a:r>
          </a:p>
          <a:p>
            <a:pPr marL="215900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Это новые и обновленные данные, относящиеся ко всем годам, полученные как на установке, так и в результате моделирования</a:t>
            </a:r>
          </a:p>
          <a:p>
            <a:pPr marL="215900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200" dirty="0" err="1">
                <a:solidFill>
                  <a:srgbClr val="000080"/>
                </a:solidFill>
              </a:rPr>
              <a:t>EventIndex</a:t>
            </a:r>
            <a:r>
              <a:rPr lang="en-US" sz="2200" dirty="0">
                <a:solidFill>
                  <a:srgbClr val="000080"/>
                </a:solidFill>
              </a:rPr>
              <a:t> </a:t>
            </a:r>
            <a:r>
              <a:rPr lang="ru-RU" sz="2200" dirty="0">
                <a:solidFill>
                  <a:srgbClr val="000080"/>
                </a:solidFill>
              </a:rPr>
              <a:t>обрабатывает 8 миллионов файлов в день</a:t>
            </a:r>
          </a:p>
          <a:p>
            <a:pPr lvl="1" hangingPunct="0">
              <a:lnSpc>
                <a:spcPct val="93000"/>
              </a:lnSpc>
              <a:spcBef>
                <a:spcPts val="1200"/>
              </a:spcBef>
              <a:buClr>
                <a:srgbClr val="000000"/>
              </a:buClr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b="1" dirty="0"/>
              <a:t>В перспективе: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Необходимо масштабировать систему для ожидаемого роста потоков данных :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200" dirty="0">
                <a:solidFill>
                  <a:srgbClr val="000080"/>
                </a:solidFill>
              </a:rPr>
              <a:t>Run3 (2021-2023): 35 </a:t>
            </a:r>
            <a:r>
              <a:rPr lang="ru-RU" sz="2200" dirty="0">
                <a:solidFill>
                  <a:srgbClr val="000080"/>
                </a:solidFill>
              </a:rPr>
              <a:t>млрд новых реальных событий в год и 100 млрд. моделированных событий  в год (рост как минимум на половину порядка величины). 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Run4: 100 млрд новых реальных событий в и 300 млрд. Монте-Карло событий в год.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Плюс репликация и </a:t>
            </a:r>
            <a:r>
              <a:rPr lang="ru-RU" sz="2200" dirty="0" err="1">
                <a:solidFill>
                  <a:srgbClr val="000080"/>
                </a:solidFill>
              </a:rPr>
              <a:t>репроцессинг</a:t>
            </a:r>
            <a:r>
              <a:rPr lang="ru-RU" sz="2200" dirty="0">
                <a:solidFill>
                  <a:srgbClr val="000080"/>
                </a:solidFill>
              </a:rPr>
              <a:t> 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400" dirty="0">
              <a:solidFill>
                <a:srgbClr val="00008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BD27D-96C2-4122-88DE-1DB27C5F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9C7E61B-5EAE-4FD7-B8E0-D7ED841E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4F84607-A083-4974-A2B8-AC2B7DCB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14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1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Развитие EventIndex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300" y="647700"/>
            <a:ext cx="8496300" cy="567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Используемые в </a:t>
            </a:r>
            <a:r>
              <a:rPr lang="ru-RU" sz="2200" dirty="0" err="1">
                <a:solidFill>
                  <a:srgbClr val="000080"/>
                </a:solidFill>
              </a:rPr>
              <a:t>EventIndex</a:t>
            </a:r>
            <a:r>
              <a:rPr lang="ru-RU" sz="2200" dirty="0">
                <a:solidFill>
                  <a:srgbClr val="000080"/>
                </a:solidFill>
              </a:rPr>
              <a:t> технологии в основном позволили обеспечить производительность удовлетворительную для условий </a:t>
            </a:r>
            <a:r>
              <a:rPr lang="ru-RU" sz="2200" dirty="0" err="1">
                <a:solidFill>
                  <a:srgbClr val="000080"/>
                </a:solidFill>
              </a:rPr>
              <a:t>Run</a:t>
            </a:r>
            <a:r>
              <a:rPr lang="ru-RU" sz="2200" dirty="0">
                <a:solidFill>
                  <a:srgbClr val="000080"/>
                </a:solidFill>
              </a:rPr>
              <a:t> 2.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/>
              <a:t>С ростам объема данных стали </a:t>
            </a:r>
            <a:r>
              <a:rPr lang="ru-RU" sz="2200" dirty="0" err="1"/>
              <a:t>проявлятся</a:t>
            </a:r>
            <a:r>
              <a:rPr lang="ru-RU" sz="2200" dirty="0"/>
              <a:t> проблемы </a:t>
            </a:r>
            <a:r>
              <a:rPr lang="ru-RU" sz="2200" dirty="0" err="1"/>
              <a:t>масштабиования</a:t>
            </a:r>
            <a:r>
              <a:rPr lang="ru-RU" sz="2200" dirty="0"/>
              <a:t>: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/>
              <a:t>Медленная обработка запросов, рост объема данных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В Run3 ожидается существенное возрастание объемов данных т темпа их поступления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/>
              <a:t>Предполагается провести модернизацию </a:t>
            </a:r>
            <a:r>
              <a:rPr lang="ru-RU" sz="2400" dirty="0" err="1"/>
              <a:t>EventIndex</a:t>
            </a:r>
            <a:r>
              <a:rPr lang="ru-RU" sz="2400" dirty="0"/>
              <a:t> с использованием современных технологий </a:t>
            </a:r>
            <a:r>
              <a:rPr lang="ru-RU" sz="2400" dirty="0" err="1"/>
              <a:t>BigData</a:t>
            </a:r>
            <a:r>
              <a:rPr lang="ru-RU" sz="2400" dirty="0"/>
              <a:t> для работы в условиях </a:t>
            </a:r>
            <a:r>
              <a:rPr lang="ru-RU" sz="2400" dirty="0" err="1"/>
              <a:t>Run</a:t>
            </a:r>
            <a:r>
              <a:rPr lang="ru-RU" sz="2400" dirty="0"/>
              <a:t> 3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Модернизация предполагает использование </a:t>
            </a:r>
            <a:r>
              <a:rPr lang="ru-RU" sz="2400" b="1" dirty="0" err="1">
                <a:solidFill>
                  <a:srgbClr val="000080"/>
                </a:solidFill>
              </a:rPr>
              <a:t>HBase</a:t>
            </a:r>
            <a:r>
              <a:rPr lang="ru-RU" sz="2400" dirty="0">
                <a:solidFill>
                  <a:srgbClr val="000080"/>
                </a:solidFill>
              </a:rPr>
              <a:t> для хранения данных и </a:t>
            </a:r>
            <a:r>
              <a:rPr lang="en-US" sz="2400" b="1" dirty="0">
                <a:solidFill>
                  <a:srgbClr val="000080"/>
                </a:solidFill>
              </a:rPr>
              <a:t>Apache</a:t>
            </a:r>
            <a:r>
              <a:rPr lang="ru-RU" sz="2400" dirty="0">
                <a:solidFill>
                  <a:srgbClr val="000080"/>
                </a:solidFill>
              </a:rPr>
              <a:t> </a:t>
            </a:r>
            <a:r>
              <a:rPr lang="en-US" sz="2400" b="1" dirty="0">
                <a:solidFill>
                  <a:srgbClr val="000080"/>
                </a:solidFill>
              </a:rPr>
              <a:t>Phoenix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ru-RU" sz="2400" dirty="0">
                <a:solidFill>
                  <a:srgbClr val="000080"/>
                </a:solidFill>
              </a:rPr>
              <a:t>для организации запросов. 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/>
              <a:t>Эти продукты принадлежат к семейству </a:t>
            </a:r>
            <a:r>
              <a:rPr lang="ru-RU" sz="2400" dirty="0" err="1"/>
              <a:t>Hadoop</a:t>
            </a:r>
            <a:r>
              <a:rPr lang="ru-RU" sz="2400" dirty="0"/>
              <a:t> и будут поддерживаться CERN на протяжении всего R</a:t>
            </a:r>
            <a:r>
              <a:rPr lang="en-US" sz="2400" dirty="0"/>
              <a:t>un</a:t>
            </a:r>
            <a:r>
              <a:rPr lang="ru-RU" sz="2400" dirty="0"/>
              <a:t> 3</a:t>
            </a:r>
            <a:r>
              <a:rPr lang="ru-RU" sz="2400" dirty="0">
                <a:solidFill>
                  <a:srgbClr val="000080"/>
                </a:solidFill>
              </a:rPr>
              <a:t>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BD27D-96C2-4122-88DE-1DB27C5F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9C7E61B-5EAE-4FD7-B8E0-D7ED841E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4F84607-A083-4974-A2B8-AC2B7DCB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15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Развитие </a:t>
            </a:r>
            <a:r>
              <a:rPr lang="ru-RU" sz="2000" b="1" dirty="0" err="1">
                <a:solidFill>
                  <a:srgbClr val="FFFFFF"/>
                </a:solidFill>
              </a:rPr>
              <a:t>EventIndex</a:t>
            </a:r>
            <a:r>
              <a:rPr lang="en-US" sz="2000" b="1" dirty="0">
                <a:solidFill>
                  <a:srgbClr val="FFFFFF"/>
                </a:solidFill>
              </a:rPr>
              <a:t>. HBase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300" y="647700"/>
            <a:ext cx="8496300" cy="567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400" dirty="0">
                <a:solidFill>
                  <a:srgbClr val="000080"/>
                </a:solidFill>
              </a:rPr>
              <a:t>Apache HBase </a:t>
            </a:r>
            <a:r>
              <a:rPr lang="ru-RU" sz="2400" dirty="0">
                <a:solidFill>
                  <a:srgbClr val="000080"/>
                </a:solidFill>
              </a:rPr>
              <a:t>принадлежит к семейству </a:t>
            </a:r>
            <a:r>
              <a:rPr lang="en-US" sz="2400" dirty="0">
                <a:solidFill>
                  <a:srgbClr val="000080"/>
                </a:solidFill>
              </a:rPr>
              <a:t>HADOOP</a:t>
            </a:r>
            <a:r>
              <a:rPr lang="ru-RU" sz="2400" dirty="0">
                <a:solidFill>
                  <a:srgbClr val="000080"/>
                </a:solidFill>
              </a:rPr>
              <a:t>. </a:t>
            </a:r>
          </a:p>
          <a:p>
            <a:pPr marL="538163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err="1">
                <a:solidFill>
                  <a:srgbClr val="000080"/>
                </a:solidFill>
              </a:rPr>
              <a:t>Нереляционная</a:t>
            </a:r>
            <a:r>
              <a:rPr lang="ru-RU" sz="2000" dirty="0">
                <a:solidFill>
                  <a:srgbClr val="000080"/>
                </a:solidFill>
              </a:rPr>
              <a:t> база данных с открытым кодом</a:t>
            </a:r>
          </a:p>
          <a:p>
            <a:pPr marL="538163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Распределенное и масштабирование хранилище данных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400" dirty="0">
                <a:solidFill>
                  <a:srgbClr val="000080"/>
                </a:solidFill>
              </a:rPr>
              <a:t>HBase </a:t>
            </a:r>
            <a:r>
              <a:rPr lang="ru-RU" sz="2400" dirty="0">
                <a:solidFill>
                  <a:srgbClr val="000080"/>
                </a:solidFill>
              </a:rPr>
              <a:t>организует данные в виде таблиц</a:t>
            </a:r>
            <a:endParaRPr lang="en-US" sz="2400" dirty="0">
              <a:solidFill>
                <a:srgbClr val="000080"/>
              </a:solidFill>
            </a:endParaRP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Ряды таблицы имеют уникальный ключ-</a:t>
            </a:r>
            <a:r>
              <a:rPr lang="ru-RU" sz="2000" dirty="0" err="1">
                <a:solidFill>
                  <a:srgbClr val="000080"/>
                </a:solidFill>
              </a:rPr>
              <a:t>иднтификатор</a:t>
            </a:r>
            <a:endParaRPr lang="ru-RU" sz="2000" dirty="0">
              <a:solidFill>
                <a:srgbClr val="000080"/>
              </a:solidFill>
            </a:endParaRP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 err="1">
                <a:solidFill>
                  <a:srgbClr val="000080"/>
                </a:solidFill>
              </a:rPr>
              <a:t>Каждй</a:t>
            </a:r>
            <a:r>
              <a:rPr lang="ru-RU" sz="2000" dirty="0">
                <a:solidFill>
                  <a:srgbClr val="000080"/>
                </a:solidFill>
              </a:rPr>
              <a:t> ряд может иметь свою схему</a:t>
            </a: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Данные в каждом ряду могут быть сгруппированы в заранее заданное семейства колонок</a:t>
            </a: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Доступ к значениям возможен по ключу и имени колонки</a:t>
            </a:r>
            <a:endParaRPr lang="en-US" sz="2000" dirty="0">
              <a:solidFill>
                <a:srgbClr val="000080"/>
              </a:solidFill>
            </a:endParaRP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Свойства такой организации</a:t>
            </a:r>
            <a:r>
              <a:rPr lang="en-US" sz="2400" dirty="0">
                <a:solidFill>
                  <a:srgbClr val="000080"/>
                </a:solidFill>
              </a:rPr>
              <a:t> (</a:t>
            </a:r>
            <a:r>
              <a:rPr lang="en-US" sz="2400" b="1" dirty="0" err="1"/>
              <a:t>RowKey</a:t>
            </a:r>
            <a:r>
              <a:rPr lang="en-US" sz="2400" dirty="0">
                <a:solidFill>
                  <a:srgbClr val="000080"/>
                </a:solidFill>
              </a:rPr>
              <a:t>):</a:t>
            </a: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Относительно небольшой размер</a:t>
            </a: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Позволяет уникально идентифицировать события</a:t>
            </a: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Позволяет производить поиск по  интервалам</a:t>
            </a:r>
          </a:p>
          <a:p>
            <a:pPr marL="53975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При росте таблиц используется гомогенное пространство </a:t>
            </a:r>
            <a:r>
              <a:rPr lang="en-US" sz="2000" dirty="0" err="1">
                <a:solidFill>
                  <a:srgbClr val="000080"/>
                </a:solidFill>
              </a:rPr>
              <a:t>RowKey</a:t>
            </a:r>
            <a:endParaRPr lang="ru-RU" sz="2000" dirty="0">
              <a:solidFill>
                <a:srgbClr val="000080"/>
              </a:solidFill>
            </a:endParaRP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400" dirty="0" err="1">
                <a:solidFill>
                  <a:srgbClr val="000080"/>
                </a:solidFill>
              </a:rPr>
              <a:t>Hbase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ru-RU" sz="2400" dirty="0">
                <a:solidFill>
                  <a:srgbClr val="000080"/>
                </a:solidFill>
              </a:rPr>
              <a:t>уже использовалась для триггерных  таблиц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BD27D-96C2-4122-88DE-1DB27C5F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9C7E61B-5EAE-4FD7-B8E0-D7ED841E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4F84607-A083-4974-A2B8-AC2B7DCB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16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16A663-80B8-489F-BCB9-D8B326511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71" y="990547"/>
            <a:ext cx="1790907" cy="45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Развитие </a:t>
            </a:r>
            <a:r>
              <a:rPr lang="ru-RU" sz="2000" b="1" dirty="0" err="1">
                <a:solidFill>
                  <a:srgbClr val="FFFFFF"/>
                </a:solidFill>
              </a:rPr>
              <a:t>EventIndex</a:t>
            </a:r>
            <a:r>
              <a:rPr lang="en-US" sz="2000" b="1" dirty="0">
                <a:solidFill>
                  <a:srgbClr val="FFFFFF"/>
                </a:solidFill>
              </a:rPr>
              <a:t>. SQL </a:t>
            </a:r>
            <a:r>
              <a:rPr lang="ru-RU" sz="2000" b="1" dirty="0">
                <a:solidFill>
                  <a:srgbClr val="FFFFFF"/>
                </a:solidFill>
              </a:rPr>
              <a:t>на</a:t>
            </a:r>
            <a:r>
              <a:rPr lang="en-US" sz="2000" b="1" dirty="0">
                <a:solidFill>
                  <a:srgbClr val="FFFFFF"/>
                </a:solidFill>
              </a:rPr>
              <a:t> HBase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300" y="647700"/>
            <a:ext cx="8385175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Средства для </a:t>
            </a:r>
            <a:r>
              <a:rPr lang="en-US" sz="2400" dirty="0">
                <a:solidFill>
                  <a:srgbClr val="000080"/>
                </a:solidFill>
              </a:rPr>
              <a:t>SQL </a:t>
            </a:r>
            <a:r>
              <a:rPr lang="ru-RU" sz="2400" dirty="0">
                <a:solidFill>
                  <a:srgbClr val="000080"/>
                </a:solidFill>
              </a:rPr>
              <a:t>на </a:t>
            </a:r>
            <a:r>
              <a:rPr lang="en-US" sz="2400" dirty="0">
                <a:solidFill>
                  <a:srgbClr val="000080"/>
                </a:solidFill>
              </a:rPr>
              <a:t>HBase:</a:t>
            </a:r>
            <a:r>
              <a:rPr lang="ru-RU" sz="2400" dirty="0">
                <a:solidFill>
                  <a:srgbClr val="000080"/>
                </a:solidFill>
              </a:rPr>
              <a:t> </a:t>
            </a:r>
          </a:p>
          <a:p>
            <a:pPr marL="538163" lvl="1" indent="-215900" hangingPunct="0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000" b="1" dirty="0">
                <a:solidFill>
                  <a:srgbClr val="000080"/>
                </a:solidFill>
              </a:rPr>
              <a:t>Apache Impala </a:t>
            </a:r>
            <a:endParaRPr lang="ru-RU" sz="2000" b="1" dirty="0">
              <a:solidFill>
                <a:srgbClr val="000080"/>
              </a:solidFill>
            </a:endParaRPr>
          </a:p>
          <a:p>
            <a:pPr marL="538163" lvl="1" indent="-215900" hangingPunct="0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000" b="1" dirty="0">
                <a:solidFill>
                  <a:srgbClr val="000080"/>
                </a:solidFill>
              </a:rPr>
              <a:t>Apache Hive</a:t>
            </a:r>
            <a:endParaRPr lang="ru-RU" sz="2000" b="1" dirty="0">
              <a:solidFill>
                <a:srgbClr val="000080"/>
              </a:solidFill>
            </a:endParaRPr>
          </a:p>
          <a:p>
            <a:pPr marL="538163" lvl="1" indent="-215900" hangingPunct="0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000" b="1" dirty="0">
                <a:solidFill>
                  <a:srgbClr val="000080"/>
                </a:solidFill>
              </a:rPr>
              <a:t>Apache Spark</a:t>
            </a:r>
            <a:r>
              <a:rPr lang="ru-RU" sz="2000" dirty="0">
                <a:solidFill>
                  <a:srgbClr val="000080"/>
                </a:solidFill>
              </a:rPr>
              <a:t>		     </a:t>
            </a:r>
            <a:r>
              <a:rPr lang="ru-RU" dirty="0"/>
              <a:t>преимущественно для пакетных задач</a:t>
            </a:r>
            <a:endParaRPr lang="ru-RU" sz="2000" dirty="0"/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400" dirty="0">
              <a:solidFill>
                <a:srgbClr val="00008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BD27D-96C2-4122-88DE-1DB27C5F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9C7E61B-5EAE-4FD7-B8E0-D7ED841E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4F84607-A083-4974-A2B8-AC2B7DCB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17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F839D-7F6D-494B-B640-0B8CEC99EBA2}"/>
              </a:ext>
            </a:extLst>
          </p:cNvPr>
          <p:cNvSpPr txBox="1"/>
          <p:nvPr/>
        </p:nvSpPr>
        <p:spPr>
          <a:xfrm>
            <a:off x="3276600" y="990600"/>
            <a:ext cx="4811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Обращение с отображением ключей рядов</a:t>
            </a:r>
            <a:br>
              <a:rPr lang="ru-RU" dirty="0"/>
            </a:br>
            <a:r>
              <a:rPr lang="ru-RU" dirty="0"/>
              <a:t>должно осуществляется приложением</a:t>
            </a:r>
          </a:p>
        </p:txBody>
      </p:sp>
      <p:pic>
        <p:nvPicPr>
          <p:cNvPr id="7" name="Рисунок 6" descr="Печальное лицо без заливки ">
            <a:extLst>
              <a:ext uri="{FF2B5EF4-FFF2-40B4-BE49-F238E27FC236}">
                <a16:creationId xmlns:a16="http://schemas.microsoft.com/office/drawing/2014/main" id="{6995E3E3-325A-4C28-B4C8-F08E5945A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9028" y="1126672"/>
            <a:ext cx="374185" cy="374185"/>
          </a:xfrm>
          <a:prstGeom prst="rect">
            <a:avLst/>
          </a:prstGeom>
        </p:spPr>
      </p:pic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7FA25154-C8FB-4ADC-8183-56EFD193C89C}"/>
              </a:ext>
            </a:extLst>
          </p:cNvPr>
          <p:cNvSpPr/>
          <p:nvPr/>
        </p:nvSpPr>
        <p:spPr bwMode="auto">
          <a:xfrm>
            <a:off x="2971800" y="1126672"/>
            <a:ext cx="152400" cy="473528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641E77-E395-4E25-977D-3CFC0CA2DD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1059616"/>
            <a:ext cx="130746" cy="24696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17B719B-F81A-401A-A1BD-5306A83FE3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2" y="1389281"/>
            <a:ext cx="440396" cy="2476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7D25E9-1E64-453B-B256-319D974581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" y="1710527"/>
            <a:ext cx="442371" cy="273050"/>
          </a:xfrm>
          <a:prstGeom prst="rect">
            <a:avLst/>
          </a:prstGeom>
        </p:spPr>
      </p:pic>
      <p:sp>
        <p:nvSpPr>
          <p:cNvPr id="25" name="Text Box 5">
            <a:extLst>
              <a:ext uri="{FF2B5EF4-FFF2-40B4-BE49-F238E27FC236}">
                <a16:creationId xmlns:a16="http://schemas.microsoft.com/office/drawing/2014/main" id="{D53C09FE-D92E-492A-B5C1-6AABA260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2160342"/>
            <a:ext cx="8385174" cy="4282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b="1" dirty="0">
                <a:solidFill>
                  <a:srgbClr val="000080"/>
                </a:solidFill>
              </a:rPr>
              <a:t>	</a:t>
            </a:r>
            <a:r>
              <a:rPr lang="en-US" sz="2400" b="1" dirty="0">
                <a:solidFill>
                  <a:srgbClr val="000080"/>
                </a:solidFill>
              </a:rPr>
              <a:t>Apache Phoenix</a:t>
            </a:r>
          </a:p>
          <a:p>
            <a:pPr marL="0" lvl="1" indent="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tabLst>
                <a:tab pos="53975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Транзакционная система и операционная аналитика для </a:t>
            </a:r>
            <a:r>
              <a:rPr lang="en-US" sz="2200" dirty="0">
                <a:solidFill>
                  <a:srgbClr val="000080"/>
                </a:solidFill>
              </a:rPr>
              <a:t>HBase </a:t>
            </a:r>
            <a:endParaRPr lang="ru-RU" sz="2200" dirty="0">
              <a:solidFill>
                <a:srgbClr val="000080"/>
              </a:solidFill>
            </a:endParaRPr>
          </a:p>
          <a:p>
            <a:pPr marL="447675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Принимает </a:t>
            </a:r>
            <a:r>
              <a:rPr lang="en-US" sz="2000" dirty="0">
                <a:solidFill>
                  <a:srgbClr val="000080"/>
                </a:solidFill>
              </a:rPr>
              <a:t>SQL </a:t>
            </a:r>
            <a:r>
              <a:rPr lang="ru-RU" sz="2000" dirty="0">
                <a:solidFill>
                  <a:srgbClr val="000080"/>
                </a:solidFill>
              </a:rPr>
              <a:t>запросы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Преобразует их в серии сканирований в </a:t>
            </a:r>
            <a:r>
              <a:rPr lang="en-US" sz="2000" dirty="0">
                <a:solidFill>
                  <a:srgbClr val="000080"/>
                </a:solidFill>
              </a:rPr>
              <a:t>HBase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Напрямую использует </a:t>
            </a:r>
            <a:r>
              <a:rPr lang="en-US" sz="2000" dirty="0">
                <a:solidFill>
                  <a:srgbClr val="000080"/>
                </a:solidFill>
              </a:rPr>
              <a:t>API HBase, </a:t>
            </a:r>
            <a:r>
              <a:rPr lang="ru-RU" sz="2000" dirty="0">
                <a:solidFill>
                  <a:srgbClr val="000080"/>
                </a:solidFill>
              </a:rPr>
              <a:t>а также сопроцессоры и</a:t>
            </a:r>
            <a:r>
              <a:rPr lang="en-US" sz="2000" dirty="0">
                <a:solidFill>
                  <a:srgbClr val="000080"/>
                </a:solidFill>
              </a:rPr>
              <a:t> c</a:t>
            </a:r>
            <a:r>
              <a:rPr lang="ru-RU" sz="2000" dirty="0">
                <a:solidFill>
                  <a:srgbClr val="000080"/>
                </a:solidFill>
              </a:rPr>
              <a:t>специальные фильтры</a:t>
            </a:r>
          </a:p>
          <a:p>
            <a:pPr marL="447675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</a:rPr>
              <a:t>Выдает результаты запросов </a:t>
            </a:r>
            <a:r>
              <a:rPr lang="en-US" sz="2000" dirty="0">
                <a:solidFill>
                  <a:srgbClr val="000080"/>
                </a:solidFill>
              </a:rPr>
              <a:t>JDBC</a:t>
            </a:r>
            <a:endParaRPr lang="ru-RU" sz="2000" dirty="0">
              <a:solidFill>
                <a:srgbClr val="000080"/>
              </a:solidFill>
            </a:endParaRP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dirty="0">
                <a:solidFill>
                  <a:srgbClr val="000080"/>
                </a:solidFill>
              </a:rPr>
              <a:t>Дизайн </a:t>
            </a:r>
            <a:r>
              <a:rPr lang="en-US" sz="2200" dirty="0" err="1">
                <a:solidFill>
                  <a:srgbClr val="000080"/>
                </a:solidFill>
              </a:rPr>
              <a:t>RowKey</a:t>
            </a:r>
            <a:r>
              <a:rPr lang="ru-RU" sz="2200" dirty="0">
                <a:solidFill>
                  <a:srgbClr val="000080"/>
                </a:solidFill>
              </a:rPr>
              <a:t> адаптируется к типам и размерам </a:t>
            </a:r>
            <a:r>
              <a:rPr lang="en-US" sz="2200" dirty="0">
                <a:solidFill>
                  <a:srgbClr val="000080"/>
                </a:solidFill>
              </a:rPr>
              <a:t>Phoenix </a:t>
            </a:r>
            <a:r>
              <a:rPr lang="ru-RU" sz="2200" dirty="0">
                <a:solidFill>
                  <a:srgbClr val="000080"/>
                </a:solidFill>
              </a:rPr>
              <a:t>за счет небольшого уменьшения производительности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200" dirty="0">
                <a:solidFill>
                  <a:srgbClr val="000080"/>
                </a:solidFill>
              </a:rPr>
              <a:t>Phoenix </a:t>
            </a:r>
            <a:r>
              <a:rPr lang="ru-RU" sz="2200" dirty="0">
                <a:solidFill>
                  <a:srgbClr val="000080"/>
                </a:solidFill>
              </a:rPr>
              <a:t>позволяет использовать поля </a:t>
            </a:r>
            <a:r>
              <a:rPr lang="en-US" sz="2200" dirty="0" err="1">
                <a:solidFill>
                  <a:srgbClr val="000080"/>
                </a:solidFill>
              </a:rPr>
              <a:t>RowKey</a:t>
            </a:r>
            <a:r>
              <a:rPr lang="en-US" sz="2200" dirty="0">
                <a:solidFill>
                  <a:srgbClr val="000080"/>
                </a:solidFill>
              </a:rPr>
              <a:t> </a:t>
            </a:r>
            <a:r>
              <a:rPr lang="ru-RU" sz="2200" dirty="0">
                <a:solidFill>
                  <a:srgbClr val="000080"/>
                </a:solidFill>
              </a:rPr>
              <a:t>в запросах, при этом они сохраняются как один объект в </a:t>
            </a:r>
            <a:r>
              <a:rPr lang="en-US" sz="2200" dirty="0">
                <a:solidFill>
                  <a:srgbClr val="000080"/>
                </a:solidFill>
              </a:rPr>
              <a:t>HBase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4558A8-B86C-46ED-9CA0-E0E46277AC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086360"/>
            <a:ext cx="309562" cy="4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56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Развитие </a:t>
            </a:r>
            <a:r>
              <a:rPr lang="ru-RU" sz="2000" b="1" dirty="0" err="1">
                <a:solidFill>
                  <a:srgbClr val="FFFFFF"/>
                </a:solidFill>
              </a:rPr>
              <a:t>EventIndex</a:t>
            </a:r>
            <a:r>
              <a:rPr lang="en-US" sz="2000" b="1" dirty="0">
                <a:solidFill>
                  <a:srgbClr val="FFFFFF"/>
                </a:solidFill>
              </a:rPr>
              <a:t>. Phoenix c HBase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528BD27D-96C2-4122-88DE-1DB27C5F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9C7E61B-5EAE-4FD7-B8E0-D7ED841E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4F84607-A083-4974-A2B8-AC2B7DCB9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18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3B41698-45BA-4892-8D9F-DD85DDFB4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16" y="1447800"/>
            <a:ext cx="4980952" cy="3152381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2333AC1-7CD6-4EB5-ADE0-0CB3F7C0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647700"/>
            <a:ext cx="8013699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Запросы </a:t>
            </a:r>
            <a:r>
              <a:rPr lang="en-US" sz="2400" dirty="0">
                <a:solidFill>
                  <a:srgbClr val="000080"/>
                </a:solidFill>
              </a:rPr>
              <a:t>Phoenix </a:t>
            </a:r>
            <a:r>
              <a:rPr lang="ru-RU" sz="2400" dirty="0">
                <a:solidFill>
                  <a:srgbClr val="000080"/>
                </a:solidFill>
              </a:rPr>
              <a:t>к </a:t>
            </a:r>
            <a:r>
              <a:rPr lang="en-US" sz="2400" dirty="0">
                <a:solidFill>
                  <a:srgbClr val="000080"/>
                </a:solidFill>
              </a:rPr>
              <a:t>HBase </a:t>
            </a:r>
            <a:r>
              <a:rPr lang="ru-RU" sz="2400" dirty="0">
                <a:solidFill>
                  <a:srgbClr val="000080"/>
                </a:solidFill>
              </a:rPr>
              <a:t>были протестированы на прототипах таблиц </a:t>
            </a:r>
            <a:r>
              <a:rPr lang="en-US" sz="2400" dirty="0" err="1">
                <a:solidFill>
                  <a:srgbClr val="000080"/>
                </a:solidFill>
              </a:rPr>
              <a:t>EventIndex</a:t>
            </a:r>
            <a:r>
              <a:rPr lang="ru-RU" sz="2400" dirty="0">
                <a:solidFill>
                  <a:srgbClr val="000080"/>
                </a:solidFill>
              </a:rPr>
              <a:t> с обнадеживающими результатами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5C08F54A-8190-48CF-B1C2-565AE6714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76" y="1828800"/>
            <a:ext cx="3715124" cy="294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marL="215900" lvl="1" indent="-215900" hangingPunct="0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/>
              <a:t>Варианты схем таблиц</a:t>
            </a:r>
          </a:p>
          <a:p>
            <a:pPr marL="215900" lvl="1" indent="-215900" hangingPunct="0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/>
              <a:t>Готовы базовые функции</a:t>
            </a:r>
          </a:p>
          <a:p>
            <a:pPr marL="215900" lvl="1" indent="-215900" hangingPunct="0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/>
              <a:t>Идет работа над производительностью и интерфейсами</a:t>
            </a:r>
          </a:p>
          <a:p>
            <a:pPr marL="215900" lvl="1" indent="-215900" hangingPunct="0">
              <a:lnSpc>
                <a:spcPct val="93000"/>
              </a:lnSpc>
              <a:spcBef>
                <a:spcPts val="2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/>
              <a:t>Необходимо продолжать тестирование с большими объёмами данных для получения показателей производительности</a:t>
            </a:r>
            <a:endParaRPr lang="ru-RU" sz="240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BD3A828E-D4EF-44B0-8467-0E11F8B0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35" y="4876800"/>
            <a:ext cx="8013699" cy="150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Планируется ввести новую систему в действие в течении </a:t>
            </a:r>
            <a:r>
              <a:rPr lang="ru-RU" sz="2400" b="1" dirty="0">
                <a:solidFill>
                  <a:srgbClr val="000080"/>
                </a:solidFill>
              </a:rPr>
              <a:t>2019</a:t>
            </a:r>
            <a:r>
              <a:rPr lang="ru-RU" sz="2400" dirty="0">
                <a:solidFill>
                  <a:srgbClr val="000080"/>
                </a:solidFill>
              </a:rPr>
              <a:t> года, параллельно с уже имеющейся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80"/>
                </a:solidFill>
              </a:rPr>
              <a:t>Снятие с эксплуатации старой системы планируется в течении </a:t>
            </a:r>
            <a:r>
              <a:rPr lang="ru-RU" sz="2400" b="1" dirty="0">
                <a:solidFill>
                  <a:srgbClr val="000080"/>
                </a:solidFill>
              </a:rPr>
              <a:t>2020</a:t>
            </a:r>
            <a:r>
              <a:rPr lang="ru-RU" sz="2400" dirty="0">
                <a:solidFill>
                  <a:srgbClr val="000080"/>
                </a:solidFill>
              </a:rPr>
              <a:t> г (до начала </a:t>
            </a:r>
            <a:r>
              <a:rPr lang="en-US" sz="2400" dirty="0">
                <a:solidFill>
                  <a:srgbClr val="000080"/>
                </a:solidFill>
              </a:rPr>
              <a:t>Run 3 </a:t>
            </a:r>
            <a:r>
              <a:rPr lang="ru-RU" sz="2400" dirty="0">
                <a:solidFill>
                  <a:srgbClr val="000080"/>
                </a:solidFill>
              </a:rPr>
              <a:t>на </a:t>
            </a:r>
            <a:r>
              <a:rPr lang="en-US" sz="2400" dirty="0">
                <a:solidFill>
                  <a:srgbClr val="000080"/>
                </a:solidFill>
              </a:rPr>
              <a:t>LHC</a:t>
            </a:r>
            <a:r>
              <a:rPr lang="ru-RU" sz="2400" dirty="0">
                <a:solidFill>
                  <a:srgbClr val="000080"/>
                </a:solidFill>
              </a:rPr>
              <a:t>) 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ru-RU" sz="24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13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Развитие EventIndex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68300" y="647700"/>
            <a:ext cx="8496300" cy="497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336" rIns="0" bIns="0"/>
          <a:lstStyle/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dirty="0">
                <a:solidFill>
                  <a:srgbClr val="000080"/>
                </a:solidFill>
              </a:rPr>
              <a:t>Технологии работы с «Большими Данными» активно развиваются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dirty="0">
                <a:solidFill>
                  <a:srgbClr val="000080"/>
                </a:solidFill>
              </a:rPr>
              <a:t>Появления и развитие новых средств обработки и хранения данных позволяет провести </a:t>
            </a:r>
            <a:r>
              <a:rPr lang="ru-RU" sz="2600" b="1" dirty="0">
                <a:solidFill>
                  <a:srgbClr val="000080"/>
                </a:solidFill>
              </a:rPr>
              <a:t>глубокую модернизацию</a:t>
            </a:r>
            <a:r>
              <a:rPr lang="ru-RU" sz="2600" dirty="0">
                <a:solidFill>
                  <a:srgbClr val="000080"/>
                </a:solidFill>
              </a:rPr>
              <a:t> </a:t>
            </a:r>
            <a:r>
              <a:rPr lang="ru-RU" sz="2600" dirty="0" err="1">
                <a:solidFill>
                  <a:srgbClr val="000080"/>
                </a:solidFill>
              </a:rPr>
              <a:t>EventIndex</a:t>
            </a:r>
            <a:r>
              <a:rPr lang="ru-RU" sz="2600" dirty="0">
                <a:solidFill>
                  <a:srgbClr val="000080"/>
                </a:solidFill>
              </a:rPr>
              <a:t> с переходом на принципиально другую платформу и </a:t>
            </a:r>
            <a:r>
              <a:rPr lang="ru-RU" sz="2600" b="1" dirty="0">
                <a:solidFill>
                  <a:srgbClr val="000080"/>
                </a:solidFill>
              </a:rPr>
              <a:t>расширением возможностей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dirty="0">
                <a:solidFill>
                  <a:srgbClr val="000080"/>
                </a:solidFill>
              </a:rPr>
              <a:t>В любом случае, участие в проекте </a:t>
            </a:r>
            <a:r>
              <a:rPr lang="ru-RU" sz="2600" b="1" dirty="0" err="1"/>
              <a:t>EventIndex</a:t>
            </a:r>
            <a:r>
              <a:rPr lang="ru-RU" sz="2600" dirty="0">
                <a:solidFill>
                  <a:srgbClr val="000080"/>
                </a:solidFill>
              </a:rPr>
              <a:t> позволяет не только внести вклад в эксперимент ATLAS, но и позволяет работать с </a:t>
            </a:r>
            <a:r>
              <a:rPr lang="ru-RU" sz="2600" b="1" dirty="0">
                <a:solidFill>
                  <a:srgbClr val="000080"/>
                </a:solidFill>
              </a:rPr>
              <a:t>самым современным</a:t>
            </a:r>
            <a:r>
              <a:rPr lang="ru-RU" sz="2600" dirty="0">
                <a:solidFill>
                  <a:srgbClr val="000080"/>
                </a:solidFill>
              </a:rPr>
              <a:t> технологиями </a:t>
            </a:r>
            <a:r>
              <a:rPr lang="ru-RU" sz="2600" b="1" dirty="0">
                <a:solidFill>
                  <a:srgbClr val="000080"/>
                </a:solidFill>
              </a:rPr>
              <a:t>Больших Данных</a:t>
            </a:r>
            <a:r>
              <a:rPr lang="ru-RU" sz="2600" dirty="0">
                <a:solidFill>
                  <a:srgbClr val="000080"/>
                </a:solidFill>
              </a:rPr>
              <a:t>, с перспективой использования полученного опыта в других экспериментах или образовательных проектах.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63876E9-67A9-4C6C-9380-1CD6CE7E3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7C02D74-C099-4557-B2BF-D3BBAA38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C25B979-8761-48AA-AEAA-4E31DC3EB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19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Event Index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60363" y="503238"/>
            <a:ext cx="8496300" cy="606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8382" rIns="0" bIns="0"/>
          <a:lstStyle/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>
                <a:solidFill>
                  <a:srgbClr val="000000"/>
                </a:solidFill>
                <a:latin typeface="Arial Rounded MT Bold"/>
              </a:rPr>
              <a:t>EventIndex</a:t>
            </a:r>
            <a:r>
              <a:rPr lang="ru-RU" sz="2200">
                <a:solidFill>
                  <a:srgbClr val="000000"/>
                </a:solidFill>
              </a:rPr>
              <a:t> это система, созданная с целью каталогизировать события эксперимента</a:t>
            </a:r>
            <a:r>
              <a:rPr lang="ru-RU" sz="2200">
                <a:solidFill>
                  <a:srgbClr val="000000"/>
                </a:solidFill>
                <a:latin typeface="Arial Rounded MT Bold"/>
              </a:rPr>
              <a:t> ATLAS, полученные на установке или в результате компьютерного моделирования</a:t>
            </a:r>
          </a:p>
          <a:p>
            <a:pPr marL="215900" indent="-215900" hangingPunct="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>
                <a:solidFill>
                  <a:srgbClr val="483D8B"/>
                </a:solidFill>
              </a:rPr>
              <a:t>Событие – основная единица данных ATLAS</a:t>
            </a:r>
          </a:p>
          <a:p>
            <a:pPr marL="215900" indent="-215900" hangingPunct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>
                <a:solidFill>
                  <a:srgbClr val="483D8B"/>
                </a:solidFill>
              </a:rPr>
              <a:t>Каждое событие содержит информацию о результатах одного столкновения частиц:</a:t>
            </a:r>
          </a:p>
          <a:p>
            <a:pPr marL="431800" lvl="1" indent="-215900" hangingPunct="0"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rgbClr val="483D8B"/>
                </a:solidFill>
              </a:rPr>
              <a:t>сигналы с детекторов</a:t>
            </a: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rgbClr val="483D8B"/>
                </a:solidFill>
              </a:rPr>
              <a:t>восстановленные частицы и их параметры</a:t>
            </a: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>
                <a:solidFill>
                  <a:srgbClr val="483D8B"/>
                </a:solidFill>
              </a:rPr>
              <a:t>триггерные решения</a:t>
            </a:r>
          </a:p>
          <a:p>
            <a:pPr marL="215900" indent="-215900" hangingPunct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>
                <a:solidFill>
                  <a:srgbClr val="483D8B"/>
                </a:solidFill>
              </a:rPr>
              <a:t>Каждое событие имеет уникальный идентификатор определяемый номером Run-а и номером события</a:t>
            </a:r>
          </a:p>
          <a:p>
            <a:pPr marL="215900" indent="-215900" hangingPunct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>
                <a:solidFill>
                  <a:srgbClr val="483D8B"/>
                </a:solidFill>
              </a:rPr>
              <a:t>Информация о событии хранится в нескольких экземплярах на различных серверах сети GRID</a:t>
            </a:r>
          </a:p>
          <a:p>
            <a:pPr marL="215900" indent="-215900" hangingPunct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>
                <a:solidFill>
                  <a:srgbClr val="483D8B"/>
                </a:solidFill>
              </a:rPr>
              <a:t>Форматы в которых представлена информация различаются в зависимости от назначения, например для различных физических анализов создаются наборы данных (</a:t>
            </a:r>
            <a:r>
              <a:rPr lang="ru-RU" sz="2200" b="1">
                <a:solidFill>
                  <a:srgbClr val="483D8B"/>
                </a:solidFill>
              </a:rPr>
              <a:t>датасеты</a:t>
            </a:r>
            <a:r>
              <a:rPr lang="ru-RU" sz="2200">
                <a:solidFill>
                  <a:srgbClr val="483D8B"/>
                </a:solidFill>
              </a:rPr>
              <a:t>) со специально отобранными событиями и их параметрами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2396AC6-FAF7-486B-818A-CDF773E3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EF46D31-9E16-482F-9D85-C9671238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CCF9B49-7C49-460A-9E8D-8ABD8372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2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Варианты использования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8610600" cy="601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144" rIns="0" bIns="0"/>
          <a:lstStyle/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b="1" dirty="0" err="1">
                <a:solidFill>
                  <a:srgbClr val="483D8B"/>
                </a:solidFill>
                <a:latin typeface="Arial Rounded MT Bold"/>
              </a:rPr>
              <a:t>Отбрать</a:t>
            </a:r>
            <a:r>
              <a:rPr lang="ru-RU" sz="2400" b="1" dirty="0">
                <a:solidFill>
                  <a:srgbClr val="483D8B"/>
                </a:solidFill>
                <a:latin typeface="Arial Rounded MT Bold"/>
              </a:rPr>
              <a:t> событие</a:t>
            </a:r>
            <a:r>
              <a:rPr lang="ru-RU" sz="2400" dirty="0">
                <a:solidFill>
                  <a:srgbClr val="483D8B"/>
                </a:solidFill>
                <a:latin typeface="Arial Rounded MT Bold"/>
              </a:rPr>
              <a:t> (</a:t>
            </a:r>
            <a:r>
              <a:rPr lang="ru-RU" sz="2400" dirty="0" err="1">
                <a:solidFill>
                  <a:srgbClr val="483D8B"/>
                </a:solidFill>
                <a:latin typeface="Arial Rounded MT Bold"/>
              </a:rPr>
              <a:t>Event</a:t>
            </a:r>
            <a:r>
              <a:rPr lang="ru-RU" sz="2400" dirty="0">
                <a:solidFill>
                  <a:srgbClr val="483D8B"/>
                </a:solidFill>
                <a:latin typeface="Arial Rounded MT Bold"/>
              </a:rPr>
              <a:t> </a:t>
            </a:r>
            <a:r>
              <a:rPr lang="ru-RU" sz="2400" dirty="0" err="1">
                <a:solidFill>
                  <a:srgbClr val="483D8B"/>
                </a:solidFill>
                <a:latin typeface="Arial Rounded MT Bold"/>
              </a:rPr>
              <a:t>Picking</a:t>
            </a:r>
            <a:r>
              <a:rPr lang="ru-RU" sz="2400" dirty="0">
                <a:solidFill>
                  <a:srgbClr val="483D8B"/>
                </a:solidFill>
                <a:latin typeface="Arial Rounded MT Bold"/>
              </a:rPr>
              <a:t>)</a:t>
            </a:r>
          </a:p>
          <a:p>
            <a:pPr marL="431800" lvl="1" indent="-2159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получить событие в нужном формате и обработке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b="1" dirty="0">
                <a:solidFill>
                  <a:srgbClr val="483D8B"/>
                </a:solidFill>
                <a:latin typeface="Arial Rounded MT Bold"/>
              </a:rPr>
              <a:t>Подсчитать и выбрать события на основании триггерных решений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b="1" dirty="0">
                <a:solidFill>
                  <a:srgbClr val="483D8B"/>
                </a:solidFill>
                <a:latin typeface="Arial Rounded MT Bold"/>
              </a:rPr>
              <a:t>Проверить целостность и согласованность данных</a:t>
            </a:r>
          </a:p>
          <a:p>
            <a:pPr marL="431800" lvl="1" indent="-215900" hangingPunct="0"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Искажение данных, потерянные и/или повторяющиеся события</a:t>
            </a:r>
          </a:p>
          <a:p>
            <a:pPr marL="215900" indent="-215900" hangingPunct="0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b="1" dirty="0">
                <a:solidFill>
                  <a:srgbClr val="483D8B"/>
                </a:solidFill>
                <a:latin typeface="Arial Rounded MT Bold"/>
              </a:rPr>
              <a:t>Создание матриц перекрытия триггерных цепочек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b="1" dirty="0">
                <a:solidFill>
                  <a:srgbClr val="483D8B"/>
                </a:solidFill>
                <a:latin typeface="Arial Rounded MT Bold"/>
              </a:rPr>
              <a:t>Создание матриц перекрытия наборов данных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600" b="1" dirty="0">
                <a:solidFill>
                  <a:srgbClr val="483D8B"/>
                </a:solidFill>
                <a:latin typeface="Arial Rounded MT Bold"/>
              </a:rPr>
              <a:t>Быстрый просмотр </a:t>
            </a:r>
            <a:r>
              <a:rPr lang="ru-RU" sz="2600" b="1" dirty="0" err="1">
                <a:solidFill>
                  <a:srgbClr val="483D8B"/>
                </a:solidFill>
                <a:latin typeface="Arial Rounded MT Bold"/>
              </a:rPr>
              <a:t>датасетов</a:t>
            </a:r>
            <a:endParaRPr lang="ru-RU" sz="2600" b="1" dirty="0">
              <a:solidFill>
                <a:srgbClr val="483D8B"/>
              </a:solidFill>
              <a:latin typeface="Arial Rounded MT Bold"/>
            </a:endParaRPr>
          </a:p>
          <a:p>
            <a:pPr marL="431800" lvl="1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Поиск требуемых </a:t>
            </a:r>
            <a:r>
              <a:rPr lang="ru-RU" sz="2400" dirty="0" err="1">
                <a:solidFill>
                  <a:srgbClr val="000000"/>
                </a:solidFill>
              </a:rPr>
              <a:t>датасетов</a:t>
            </a:r>
            <a:endParaRPr lang="ru-RU" sz="2400" dirty="0">
              <a:solidFill>
                <a:srgbClr val="000000"/>
              </a:solidFill>
            </a:endParaRPr>
          </a:p>
          <a:p>
            <a:pPr marL="431800" lvl="1" indent="-215900" hangingPunct="0"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Составление отчетов</a:t>
            </a:r>
          </a:p>
          <a:p>
            <a:pPr marL="431800" lvl="1" indent="-215900" hangingPunct="0"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 dirty="0">
                <a:solidFill>
                  <a:srgbClr val="000000"/>
                </a:solidFill>
              </a:rPr>
              <a:t>Проверка </a:t>
            </a:r>
            <a:r>
              <a:rPr lang="ru-RU" sz="2400" dirty="0" err="1">
                <a:solidFill>
                  <a:srgbClr val="000000"/>
                </a:solidFill>
              </a:rPr>
              <a:t>датасетов</a:t>
            </a:r>
            <a:endParaRPr lang="en-US" sz="2400" dirty="0">
              <a:solidFill>
                <a:srgbClr val="000000"/>
              </a:solidFill>
            </a:endParaRPr>
          </a:p>
          <a:p>
            <a:pPr marL="431800" lvl="1" indent="-215900" hangingPunct="0"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US" sz="2000" dirty="0">
              <a:solidFill>
                <a:srgbClr val="483D8B"/>
              </a:solidFill>
              <a:latin typeface="Arial Rounded MT Bold"/>
            </a:endParaRPr>
          </a:p>
          <a:p>
            <a:pPr marL="431800" lvl="1" indent="-215900" hangingPunct="0"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483D8B"/>
                </a:solidFill>
                <a:latin typeface="Arial Rounded MT Bold"/>
              </a:rPr>
              <a:t>Подробнее здесь</a:t>
            </a:r>
            <a:r>
              <a:rPr lang="en-US" sz="2000" dirty="0">
                <a:solidFill>
                  <a:srgbClr val="483D8B"/>
                </a:solidFill>
                <a:latin typeface="Arial Rounded MT Bold"/>
              </a:rPr>
              <a:t>: </a:t>
            </a:r>
            <a:r>
              <a:rPr lang="ru-RU" sz="1700" b="1" dirty="0">
                <a:solidFill>
                  <a:srgbClr val="000000"/>
                </a:solidFill>
                <a:hlinkClick r:id="rId5"/>
              </a:rPr>
              <a:t>https://twiki.cern.ch/twiki/bin/view/AtlasComputing/EventIndexUseCases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0981" y="3810000"/>
            <a:ext cx="3163888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AE672FB-5F15-410A-ADB3-F0B3CD3E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DB034D2F-4B01-4E31-B9E8-327C2E94F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2276C689-DAF6-421A-83D9-CB4EC7B8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3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Архитектура EventIndex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31800" y="2952750"/>
            <a:ext cx="84963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6858" rIns="0" bIns="0"/>
          <a:lstStyle/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en-US" dirty="0">
                <a:solidFill>
                  <a:srgbClr val="8C008C"/>
                </a:solidFill>
                <a:latin typeface="Arial Rounded MT Bold"/>
              </a:rPr>
              <a:t>Partitioned architecture</a:t>
            </a:r>
            <a:r>
              <a:rPr lang="ru-RU" dirty="0">
                <a:solidFill>
                  <a:srgbClr val="8C008C"/>
                </a:solidFill>
                <a:latin typeface="Arial Rounded MT Bold"/>
              </a:rPr>
              <a:t>, определяемая потоком данных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Data</a:t>
            </a:r>
            <a:r>
              <a:rPr lang="ru-RU" sz="2000" b="1" dirty="0">
                <a:solidFill>
                  <a:srgbClr val="483D8B"/>
                </a:solidFill>
                <a:latin typeface="Arial Rounded MT Bold"/>
              </a:rPr>
              <a:t> 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production</a:t>
            </a:r>
            <a:endParaRPr lang="ru-RU" sz="2000" b="1" dirty="0">
              <a:solidFill>
                <a:srgbClr val="483D8B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00"/>
                </a:solidFill>
                <a:latin typeface="Arial Rounded MT Bold"/>
              </a:rPr>
              <a:t>Извлечение метаданных событий из файлов, созданных на Tier-0 или </a:t>
            </a:r>
            <a:r>
              <a:rPr lang="ru-RU" dirty="0" err="1">
                <a:solidFill>
                  <a:srgbClr val="000000"/>
                </a:solidFill>
                <a:latin typeface="Arial Rounded MT Bold"/>
              </a:rPr>
              <a:t>Grid</a:t>
            </a:r>
            <a:endParaRPr lang="ru-RU" dirty="0">
              <a:solidFill>
                <a:srgbClr val="000000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Data</a:t>
            </a:r>
            <a:r>
              <a:rPr lang="ru-RU" sz="2000" b="1" dirty="0">
                <a:solidFill>
                  <a:srgbClr val="483D8B"/>
                </a:solidFill>
                <a:latin typeface="Arial Rounded MT Bold"/>
              </a:rPr>
              <a:t> 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collection</a:t>
            </a:r>
            <a:endParaRPr lang="ru-RU" sz="2000" b="1" dirty="0">
              <a:solidFill>
                <a:srgbClr val="483D8B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00"/>
                </a:solidFill>
                <a:latin typeface="Arial Rounded MT Bold"/>
              </a:rPr>
              <a:t>Передача собранной задачами EI информации на сервера в CERN</a:t>
            </a:r>
          </a:p>
          <a:p>
            <a:pPr marL="215900" indent="-215900" hangingPunct="0">
              <a:lnSpc>
                <a:spcPct val="97000"/>
              </a:lnSpc>
              <a:spcBef>
                <a:spcPts val="288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Data</a:t>
            </a:r>
            <a:r>
              <a:rPr lang="ru-RU" sz="2000" b="1" dirty="0">
                <a:solidFill>
                  <a:srgbClr val="483D8B"/>
                </a:solidFill>
                <a:latin typeface="Arial Rounded MT Bold"/>
              </a:rPr>
              <a:t> 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storage</a:t>
            </a:r>
            <a:r>
              <a:rPr lang="ru-RU" sz="2000" b="1" dirty="0">
                <a:solidFill>
                  <a:srgbClr val="483D8B"/>
                </a:solidFill>
                <a:latin typeface="Arial Rounded MT Bold"/>
              </a:rPr>
              <a:t> 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and</a:t>
            </a:r>
            <a:r>
              <a:rPr lang="ru-RU" sz="2000" b="1" dirty="0">
                <a:solidFill>
                  <a:srgbClr val="483D8B"/>
                </a:solidFill>
                <a:latin typeface="Arial Rounded MT Bold"/>
              </a:rPr>
              <a:t> 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Query</a:t>
            </a:r>
            <a:r>
              <a:rPr lang="ru-RU" sz="2000" b="1" dirty="0">
                <a:solidFill>
                  <a:srgbClr val="483D8B"/>
                </a:solidFill>
                <a:latin typeface="Arial Rounded MT Bold"/>
              </a:rPr>
              <a:t> 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interfaces</a:t>
            </a:r>
            <a:endParaRPr lang="ru-RU" sz="2000" b="1" dirty="0">
              <a:solidFill>
                <a:srgbClr val="483D8B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00"/>
                </a:solidFill>
                <a:latin typeface="Arial Rounded MT Bold"/>
              </a:rPr>
              <a:t>Обеспечивает постоянное хранение данных </a:t>
            </a:r>
            <a:r>
              <a:rPr lang="ru-RU" dirty="0" err="1">
                <a:solidFill>
                  <a:srgbClr val="000000"/>
                </a:solidFill>
                <a:latin typeface="Arial Rounded MT Bold"/>
              </a:rPr>
              <a:t>EventIndex</a:t>
            </a:r>
            <a:r>
              <a:rPr lang="ru-RU" dirty="0">
                <a:solidFill>
                  <a:srgbClr val="000000"/>
                </a:solidFill>
                <a:latin typeface="Arial Rounded MT Bold"/>
              </a:rPr>
              <a:t>. </a:t>
            </a:r>
          </a:p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Rounded MT Bold"/>
              </a:rPr>
              <a:t>Полная информация хранится в системе </a:t>
            </a:r>
            <a:r>
              <a:rPr lang="ru-RU" sz="1600" dirty="0" err="1">
                <a:solidFill>
                  <a:srgbClr val="000000"/>
                </a:solidFill>
                <a:latin typeface="Arial Rounded MT Bold"/>
              </a:rPr>
              <a:t>Hadoop</a:t>
            </a:r>
            <a:endParaRPr lang="ru-RU" sz="1600" dirty="0">
              <a:solidFill>
                <a:srgbClr val="000000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Rounded MT Bold"/>
              </a:rPr>
              <a:t>Сокращенная информация (без триггеров) хранится в </a:t>
            </a:r>
            <a:r>
              <a:rPr lang="ru-RU" sz="1600" dirty="0" err="1">
                <a:solidFill>
                  <a:srgbClr val="000000"/>
                </a:solidFill>
                <a:latin typeface="Arial Rounded MT Bold"/>
              </a:rPr>
              <a:t>Oracle</a:t>
            </a:r>
            <a:r>
              <a:rPr lang="ru-RU" sz="1600" dirty="0">
                <a:solidFill>
                  <a:srgbClr val="000000"/>
                </a:solidFill>
                <a:latin typeface="Arial Rounded MT Bold"/>
              </a:rPr>
              <a:t>, для быстрых запросов</a:t>
            </a:r>
          </a:p>
          <a:p>
            <a:pPr marL="215900" indent="-215900" hangingPunct="0">
              <a:lnSpc>
                <a:spcPct val="97000"/>
              </a:lnSpc>
              <a:spcBef>
                <a:spcPts val="288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Arial Rounded MT Bold"/>
              </a:rPr>
              <a:t>	</a:t>
            </a:r>
            <a:r>
              <a:rPr lang="ru-RU" sz="2000" b="1" dirty="0" err="1">
                <a:solidFill>
                  <a:srgbClr val="483D8B"/>
                </a:solidFill>
                <a:latin typeface="Arial Rounded MT Bold"/>
              </a:rPr>
              <a:t>Monitoring</a:t>
            </a:r>
            <a:endParaRPr lang="ru-RU" sz="2000" b="1" dirty="0">
              <a:solidFill>
                <a:srgbClr val="483D8B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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00"/>
                </a:solidFill>
                <a:latin typeface="Arial Rounded MT Bold"/>
              </a:rPr>
              <a:t>Позволяет отслеживать работоспособность системы, контролировать потоки данных и выявлять проблемы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76263" y="3276600"/>
            <a:ext cx="7991475" cy="1588"/>
          </a:xfrm>
          <a:prstGeom prst="line">
            <a:avLst/>
          </a:prstGeom>
          <a:noFill/>
          <a:ln w="19080">
            <a:solidFill>
              <a:srgbClr val="8C008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517525"/>
            <a:ext cx="7986712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0D6C0E8E-10D8-434A-B271-38F53B086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05E129D-80E5-47B2-852F-7A6888F99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818CA044-4121-477D-B695-ABE897F1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4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sz="2000" b="1">
                <a:solidFill>
                  <a:srgbClr val="FFFFFF"/>
                </a:solidFill>
              </a:rPr>
              <a:t>Производительность системы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87338" y="4967288"/>
            <a:ext cx="8496300" cy="1149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9144" rIns="0" bIns="0"/>
          <a:lstStyle/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>
                <a:solidFill>
                  <a:srgbClr val="000000"/>
                </a:solidFill>
                <a:latin typeface="Arial Rounded MT Bold"/>
              </a:rPr>
              <a:t>Всего (Tier0 + Grid):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400">
                <a:solidFill>
                  <a:srgbClr val="000000"/>
                </a:solidFill>
              </a:rPr>
              <a:t>В пиках индексируется до </a:t>
            </a:r>
            <a:r>
              <a:rPr lang="ru-RU" sz="2400" b="1">
                <a:solidFill>
                  <a:srgbClr val="000080"/>
                </a:solidFill>
              </a:rPr>
              <a:t>3500 M</a:t>
            </a:r>
            <a:r>
              <a:rPr lang="ru-RU" sz="2400">
                <a:solidFill>
                  <a:srgbClr val="000000"/>
                </a:solidFill>
              </a:rPr>
              <a:t> событий </a:t>
            </a:r>
            <a:r>
              <a:rPr lang="ru-RU" sz="2200">
                <a:solidFill>
                  <a:srgbClr val="000000"/>
                </a:solidFill>
              </a:rPr>
              <a:t>в день</a:t>
            </a:r>
          </a:p>
          <a:p>
            <a:pPr marL="215900" indent="-215900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200" b="1">
                <a:solidFill>
                  <a:srgbClr val="DC143C"/>
                </a:solidFill>
              </a:rPr>
              <a:t>~100 Млрд</a:t>
            </a:r>
            <a:r>
              <a:rPr lang="ru-RU" sz="2200">
                <a:solidFill>
                  <a:srgbClr val="000000"/>
                </a:solidFill>
              </a:rPr>
              <a:t> событий проиндексировано за последний год 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542925"/>
            <a:ext cx="8567737" cy="367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15900" y="4392613"/>
            <a:ext cx="4392613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780" rIns="0" bIns="0"/>
          <a:lstStyle/>
          <a:p>
            <a:pPr algn="ctr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sz="2000">
                <a:solidFill>
                  <a:srgbClr val="000000"/>
                </a:solidFill>
              </a:rPr>
              <a:t>Tier0 @ CERN : ~60 M событий/день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535488" y="4392613"/>
            <a:ext cx="4392612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780" rIns="0" bIns="0"/>
          <a:lstStyle/>
          <a:p>
            <a:pPr algn="ctr" hangingPunct="0"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ru-RU" sz="2000">
                <a:solidFill>
                  <a:srgbClr val="000000"/>
                </a:solidFill>
              </a:rPr>
              <a:t>Grid Sites : ~280 M событий/день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E8CF29-2839-4821-BE9C-7A23FA5B6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67A7C50-3C43-425C-8EFC-BF05BE876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E19C4D80-6C0D-46ED-BAFB-E7316111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5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Data Production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60363" y="647700"/>
            <a:ext cx="8496300" cy="586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619" rIns="0" bIns="0"/>
          <a:lstStyle/>
          <a:p>
            <a:pPr marL="215900" indent="-215900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  <a:latin typeface="Arial Rounded MT Bold"/>
              </a:rPr>
              <a:t>На Tier-0 индексируются полученные на установке данные в формате  AOD, а также собираются ссылки на сырые данные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 dirty="0">
                <a:solidFill>
                  <a:srgbClr val="000080"/>
                </a:solidFill>
                <a:latin typeface="Arial Rounded MT Bold"/>
              </a:rPr>
              <a:t>Данные прошедшие дальнейшую обработку на серверах </a:t>
            </a:r>
            <a:r>
              <a:rPr lang="ru-RU" sz="2000" b="1" dirty="0" err="1">
                <a:solidFill>
                  <a:srgbClr val="000080"/>
                </a:solidFill>
                <a:latin typeface="Arial Rounded MT Bold"/>
              </a:rPr>
              <a:t>Grid</a:t>
            </a:r>
            <a:r>
              <a:rPr lang="ru-RU" sz="2000" b="1" dirty="0">
                <a:solidFill>
                  <a:srgbClr val="000080"/>
                </a:solidFill>
                <a:latin typeface="Arial Rounded MT Bold"/>
              </a:rPr>
              <a:t>, обрабатываются на них же. Информацию о готовности данных предоставляют системы</a:t>
            </a:r>
            <a:r>
              <a:rPr lang="ru-RU" sz="2000" dirty="0">
                <a:solidFill>
                  <a:srgbClr val="000080"/>
                </a:solidFill>
                <a:latin typeface="Arial Rounded MT Bold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 Rounded MT Bold"/>
              </a:rPr>
              <a:t>AMI</a:t>
            </a:r>
            <a:r>
              <a:rPr lang="ru-RU" sz="2000" dirty="0">
                <a:solidFill>
                  <a:srgbClr val="000080"/>
                </a:solidFill>
                <a:latin typeface="Arial Rounded MT Bold"/>
              </a:rPr>
              <a:t> и  </a:t>
            </a:r>
            <a:r>
              <a:rPr lang="ru-RU" sz="2000" b="1" dirty="0" err="1">
                <a:solidFill>
                  <a:srgbClr val="00B050"/>
                </a:solidFill>
                <a:latin typeface="Arial Rounded MT Bold"/>
              </a:rPr>
              <a:t>Rucio</a:t>
            </a:r>
            <a:endParaRPr lang="ru-RU" sz="2000" b="1" dirty="0">
              <a:solidFill>
                <a:srgbClr val="00B050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80"/>
                </a:solidFill>
                <a:latin typeface="Arial Rounded MT Bold"/>
              </a:rPr>
              <a:t>Периодически поступают на обработку</a:t>
            </a:r>
            <a:br>
              <a:rPr lang="ru-RU" dirty="0">
                <a:solidFill>
                  <a:srgbClr val="000080"/>
                </a:solidFill>
                <a:latin typeface="Arial Rounded MT Bold"/>
              </a:rPr>
            </a:br>
            <a:r>
              <a:rPr lang="ru-RU" dirty="0">
                <a:solidFill>
                  <a:srgbClr val="000080"/>
                </a:solidFill>
                <a:latin typeface="Arial Rounded MT Bold"/>
              </a:rPr>
              <a:t> специальные наборы данных для </a:t>
            </a:r>
            <a:br>
              <a:rPr lang="ru-RU" dirty="0">
                <a:solidFill>
                  <a:srgbClr val="000080"/>
                </a:solidFill>
                <a:latin typeface="Arial Rounded MT Bold"/>
              </a:rPr>
            </a:br>
            <a:r>
              <a:rPr lang="ru-RU" dirty="0">
                <a:solidFill>
                  <a:srgbClr val="000080"/>
                </a:solidFill>
                <a:latin typeface="Arial Rounded MT Bold"/>
              </a:rPr>
              <a:t>отдельных задач и рабочих групп</a:t>
            </a:r>
          </a:p>
          <a:p>
            <a:pPr marL="360363" lvl="1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1600" dirty="0">
                <a:solidFill>
                  <a:srgbClr val="000080"/>
                </a:solidFill>
                <a:latin typeface="Arial Rounded MT Bold"/>
              </a:rPr>
              <a:t>В последнее время </a:t>
            </a:r>
            <a:r>
              <a:rPr lang="en-US" sz="1600" dirty="0">
                <a:solidFill>
                  <a:srgbClr val="000080"/>
                </a:solidFill>
                <a:latin typeface="Arial Rounded MT Bold"/>
              </a:rPr>
              <a:t>EI </a:t>
            </a:r>
            <a:r>
              <a:rPr lang="ru-RU" sz="1600" dirty="0">
                <a:solidFill>
                  <a:srgbClr val="000080"/>
                </a:solidFill>
                <a:latin typeface="Arial Rounded MT Bold"/>
              </a:rPr>
              <a:t>активно используется </a:t>
            </a:r>
            <a:br>
              <a:rPr lang="ru-RU" sz="1600" dirty="0">
                <a:solidFill>
                  <a:srgbClr val="000080"/>
                </a:solidFill>
                <a:latin typeface="Arial Rounded MT Bold"/>
              </a:rPr>
            </a:br>
            <a:r>
              <a:rPr lang="ru-RU" sz="1600" dirty="0">
                <a:solidFill>
                  <a:srgbClr val="000080"/>
                </a:solidFill>
                <a:latin typeface="Arial Rounded MT Bold"/>
              </a:rPr>
              <a:t>для контроля качеств новых</a:t>
            </a:r>
          </a:p>
          <a:p>
            <a:pPr marL="215900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80"/>
                </a:solidFill>
                <a:latin typeface="Arial Rounded MT Bold"/>
              </a:rPr>
              <a:t>Система запущена весной 2015 года</a:t>
            </a:r>
            <a:br>
              <a:rPr lang="ru-RU" dirty="0">
                <a:solidFill>
                  <a:srgbClr val="000080"/>
                </a:solidFill>
                <a:latin typeface="Arial Rounded MT Bold"/>
              </a:rPr>
            </a:br>
            <a:r>
              <a:rPr lang="ru-RU" dirty="0">
                <a:solidFill>
                  <a:srgbClr val="000080"/>
                </a:solidFill>
                <a:latin typeface="Arial Rounded MT Bold"/>
              </a:rPr>
              <a:t>и работает в штатном режиме</a:t>
            </a:r>
          </a:p>
          <a:p>
            <a:pPr marL="215900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80"/>
                </a:solidFill>
                <a:latin typeface="Arial Rounded MT Bold"/>
              </a:rPr>
              <a:t>Сбои крайне редки и вызваны в основном</a:t>
            </a:r>
            <a:br>
              <a:rPr lang="ru-RU" dirty="0">
                <a:solidFill>
                  <a:srgbClr val="000080"/>
                </a:solidFill>
                <a:latin typeface="Arial Rounded MT Bold"/>
              </a:rPr>
            </a:br>
            <a:r>
              <a:rPr lang="ru-RU" dirty="0">
                <a:solidFill>
                  <a:srgbClr val="000080"/>
                </a:solidFill>
                <a:latin typeface="Arial Rounded MT Bold"/>
              </a:rPr>
              <a:t>проблемами серверов </a:t>
            </a:r>
            <a:r>
              <a:rPr lang="ru-RU" dirty="0" err="1">
                <a:solidFill>
                  <a:srgbClr val="000080"/>
                </a:solidFill>
                <a:latin typeface="Arial Rounded MT Bold"/>
              </a:rPr>
              <a:t>Grid</a:t>
            </a:r>
            <a:r>
              <a:rPr lang="ru-RU" dirty="0">
                <a:solidFill>
                  <a:srgbClr val="000080"/>
                </a:solidFill>
                <a:latin typeface="Arial Rounded MT Bold"/>
              </a:rPr>
              <a:t> либо </a:t>
            </a:r>
            <a:br>
              <a:rPr lang="ru-RU" dirty="0">
                <a:solidFill>
                  <a:srgbClr val="000080"/>
                </a:solidFill>
                <a:latin typeface="Arial Rounded MT Bold"/>
              </a:rPr>
            </a:br>
            <a:r>
              <a:rPr lang="ru-RU" dirty="0">
                <a:solidFill>
                  <a:srgbClr val="000080"/>
                </a:solidFill>
                <a:latin typeface="Arial Rounded MT Bold"/>
              </a:rPr>
              <a:t>поврежденными данными</a:t>
            </a:r>
            <a:endParaRPr lang="en-US" dirty="0">
              <a:solidFill>
                <a:srgbClr val="000080"/>
              </a:solidFill>
              <a:latin typeface="Arial Rounded MT Bold"/>
            </a:endParaRPr>
          </a:p>
          <a:p>
            <a:pPr marL="215900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rgbClr val="000080"/>
                </a:solidFill>
                <a:latin typeface="Arial Rounded MT Bold"/>
              </a:rPr>
              <a:t>Объемы данных в </a:t>
            </a:r>
            <a:r>
              <a:rPr lang="en-US" sz="2000" dirty="0">
                <a:solidFill>
                  <a:srgbClr val="000080"/>
                </a:solidFill>
                <a:latin typeface="Arial Rounded MT Bold"/>
              </a:rPr>
              <a:t>Hadoop:</a:t>
            </a:r>
          </a:p>
          <a:p>
            <a:pPr marL="449263" lvl="1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80"/>
                </a:solidFill>
                <a:latin typeface="Arial Rounded MT Bold"/>
              </a:rPr>
              <a:t>Реальные данные:		21 ТБ</a:t>
            </a:r>
          </a:p>
          <a:p>
            <a:pPr marL="449263" lvl="1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80"/>
                </a:solidFill>
                <a:latin typeface="Arial Rounded MT Bold"/>
              </a:rPr>
              <a:t>Монте-Карло:			5 ТБ</a:t>
            </a:r>
          </a:p>
          <a:p>
            <a:pPr marL="449263" lvl="1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dirty="0">
                <a:solidFill>
                  <a:srgbClr val="000080"/>
                </a:solidFill>
                <a:latin typeface="Arial Rounded MT Bold"/>
              </a:rPr>
              <a:t>Другое (бэкап, временные</a:t>
            </a:r>
            <a:r>
              <a:rPr lang="ru-RU" sz="1600" dirty="0">
                <a:solidFill>
                  <a:srgbClr val="000080"/>
                </a:solidFill>
                <a:latin typeface="Arial Rounded MT Bold"/>
              </a:rPr>
              <a:t>, </a:t>
            </a:r>
            <a:r>
              <a:rPr lang="en-US" sz="1600" dirty="0" err="1">
                <a:solidFill>
                  <a:srgbClr val="000080"/>
                </a:solidFill>
                <a:latin typeface="Arial Rounded MT Bold"/>
              </a:rPr>
              <a:t>etc</a:t>
            </a:r>
            <a:r>
              <a:rPr lang="en-US" sz="1600" dirty="0">
                <a:solidFill>
                  <a:srgbClr val="000080"/>
                </a:solidFill>
                <a:latin typeface="Arial Rounded MT Bold"/>
              </a:rPr>
              <a:t>… </a:t>
            </a:r>
            <a:r>
              <a:rPr lang="ru-RU" sz="1600" dirty="0">
                <a:solidFill>
                  <a:srgbClr val="000080"/>
                </a:solidFill>
                <a:latin typeface="Arial Rounded MT Bold"/>
              </a:rPr>
              <a:t>):</a:t>
            </a:r>
            <a:r>
              <a:rPr lang="ru-RU" dirty="0">
                <a:solidFill>
                  <a:srgbClr val="000080"/>
                </a:solidFill>
                <a:latin typeface="Arial Rounded MT Bold"/>
              </a:rPr>
              <a:t>	150 Тб</a:t>
            </a:r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888" y="2124075"/>
            <a:ext cx="3859212" cy="226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5601D5C1-31F6-49AA-90EE-CB33EA58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C97ABE0-4887-4380-A0FB-AC41FAF8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A81F58F0-B13D-4927-B807-8959356B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6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3626B0D-E419-45E7-9510-BD06807C03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2" y="4445236"/>
            <a:ext cx="3443288" cy="226036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E60EA47-B765-4331-9116-6D07582D2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7" y="6147050"/>
            <a:ext cx="1497586" cy="3880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496300" cy="278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6858" rIns="0" bIns="0"/>
          <a:lstStyle/>
          <a:p>
            <a:pPr marL="215900" indent="-215900" hangingPunct="0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>
                <a:solidFill>
                  <a:srgbClr val="000000"/>
                </a:solidFill>
                <a:latin typeface="Arial Rounded MT Bold"/>
              </a:rPr>
              <a:t>Триггерные решения записаны в файлах данных в виде битовых полей (trigger masks). 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>
                <a:solidFill>
                  <a:srgbClr val="000000"/>
                </a:solidFill>
                <a:latin typeface="Arial Rounded MT Bold"/>
              </a:rPr>
              <a:t>Положение установленных битов (bit counter) указывает, какие из триггерных цепочек сработали в данном событии.</a:t>
            </a:r>
          </a:p>
          <a:p>
            <a:pPr marL="215900" indent="-215900" hangingPunct="0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>
                <a:solidFill>
                  <a:srgbClr val="000000"/>
                </a:solidFill>
                <a:latin typeface="Arial Rounded MT Bold"/>
              </a:rPr>
              <a:t>Триггерная информация сохраняется в EventIndex в декодированном виде</a:t>
            </a:r>
          </a:p>
          <a:p>
            <a:pPr marL="215900" indent="-215900" hangingPunct="0">
              <a:lnSpc>
                <a:spcPct val="97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1600">
                <a:solidFill>
                  <a:srgbClr val="000000"/>
                </a:solidFill>
                <a:latin typeface="Arial Rounded MT Bold"/>
              </a:rPr>
              <a:t>Для данных с установки триггерные биты конверторуются в имена триггерных цепочек используя таблицы соответствий  из базы метаданных  параметров работы (COMA, the conditions metadata database)</a:t>
            </a:r>
          </a:p>
          <a:p>
            <a:pPr marL="215900" indent="-215900" hangingPunct="0">
              <a:lnSpc>
                <a:spcPct val="97000"/>
              </a:lnSpc>
              <a:spcBef>
                <a:spcPts val="288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1600">
                <a:solidFill>
                  <a:srgbClr val="000000"/>
                </a:solidFill>
                <a:latin typeface="Arial Rounded MT Bold"/>
              </a:rPr>
              <a:t>Декодирование триггерной информации для моделированных данных (MC) призводится с помощью таблиц взятых из другого источника (TRIGGERDBMC)</a:t>
            </a: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0" y="-3175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434975" y="-3175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Декодирование триггерной информации</a:t>
            </a:r>
          </a:p>
        </p:txBody>
      </p:sp>
      <p:pic>
        <p:nvPicPr>
          <p:cNvPr id="3892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-3175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-3175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8922" name="Shape 250"/>
          <p:cNvGrpSpPr>
            <a:grpSpLocks/>
          </p:cNvGrpSpPr>
          <p:nvPr/>
        </p:nvGrpSpPr>
        <p:grpSpPr bwMode="auto">
          <a:xfrm>
            <a:off x="571500" y="3505200"/>
            <a:ext cx="8191500" cy="2971800"/>
            <a:chOff x="71500" y="79300"/>
            <a:chExt cx="7914150" cy="3327200"/>
          </a:xfrm>
        </p:grpSpPr>
        <p:sp>
          <p:nvSpPr>
            <p:cNvPr id="38923" name="Shape 251"/>
            <p:cNvSpPr>
              <a:spLocks noChangeArrowheads="1"/>
            </p:cNvSpPr>
            <p:nvPr/>
          </p:nvSpPr>
          <p:spPr bwMode="auto">
            <a:xfrm>
              <a:off x="85425" y="141700"/>
              <a:ext cx="1543950" cy="792750"/>
            </a:xfrm>
            <a:prstGeom prst="flowChartMagneticDisk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000"/>
                <a:t>HDFS</a:t>
              </a:r>
            </a:p>
          </p:txBody>
        </p:sp>
        <p:sp>
          <p:nvSpPr>
            <p:cNvPr id="38924" name="Shape 252"/>
            <p:cNvSpPr>
              <a:spLocks noChangeArrowheads="1"/>
            </p:cNvSpPr>
            <p:nvPr/>
          </p:nvSpPr>
          <p:spPr bwMode="auto">
            <a:xfrm>
              <a:off x="85425" y="1214350"/>
              <a:ext cx="1543950" cy="831900"/>
            </a:xfrm>
            <a:prstGeom prst="flowChartMagneticDisk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000"/>
                <a:t>HBase</a:t>
              </a:r>
            </a:p>
          </p:txBody>
        </p:sp>
        <p:sp>
          <p:nvSpPr>
            <p:cNvPr id="38925" name="Shape 253"/>
            <p:cNvSpPr>
              <a:spLocks noChangeArrowheads="1"/>
            </p:cNvSpPr>
            <p:nvPr/>
          </p:nvSpPr>
          <p:spPr bwMode="auto">
            <a:xfrm>
              <a:off x="2292000" y="79300"/>
              <a:ext cx="4075199" cy="1056899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sz="2400">
                <a:solidFill>
                  <a:srgbClr val="FFFFFF"/>
                </a:solidFill>
              </a:endParaRPr>
            </a:p>
          </p:txBody>
        </p:sp>
        <p:sp>
          <p:nvSpPr>
            <p:cNvPr id="38926" name="Shape 254"/>
            <p:cNvSpPr txBox="1">
              <a:spLocks noChangeArrowheads="1"/>
            </p:cNvSpPr>
            <p:nvPr/>
          </p:nvSpPr>
          <p:spPr bwMode="auto">
            <a:xfrm>
              <a:off x="3660850" y="107375"/>
              <a:ext cx="1709100" cy="305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rgbClr val="FFFFFF"/>
                  </a:solidFill>
                </a:rPr>
                <a:t>Event Info</a:t>
              </a:r>
            </a:p>
          </p:txBody>
        </p:sp>
        <p:sp>
          <p:nvSpPr>
            <p:cNvPr id="38927" name="Shape 255"/>
            <p:cNvSpPr>
              <a:spLocks noChangeArrowheads="1"/>
            </p:cNvSpPr>
            <p:nvPr/>
          </p:nvSpPr>
          <p:spPr bwMode="auto">
            <a:xfrm>
              <a:off x="2430050" y="495900"/>
              <a:ext cx="1162200" cy="5574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Trigger Key</a:t>
              </a:r>
            </a:p>
          </p:txBody>
        </p:sp>
        <p:sp>
          <p:nvSpPr>
            <p:cNvPr id="38928" name="Shape 256"/>
            <p:cNvSpPr>
              <a:spLocks noChangeArrowheads="1"/>
            </p:cNvSpPr>
            <p:nvPr/>
          </p:nvSpPr>
          <p:spPr bwMode="auto">
            <a:xfrm>
              <a:off x="3965225" y="441184"/>
              <a:ext cx="2259299" cy="6267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...</a:t>
              </a:r>
            </a:p>
          </p:txBody>
        </p:sp>
        <p:sp>
          <p:nvSpPr>
            <p:cNvPr id="38929" name="Shape 257"/>
            <p:cNvSpPr>
              <a:spLocks noChangeArrowheads="1"/>
            </p:cNvSpPr>
            <p:nvPr/>
          </p:nvSpPr>
          <p:spPr bwMode="auto">
            <a:xfrm>
              <a:off x="3901500" y="441175"/>
              <a:ext cx="2259299" cy="6267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...</a:t>
              </a:r>
            </a:p>
          </p:txBody>
        </p:sp>
        <p:sp>
          <p:nvSpPr>
            <p:cNvPr id="38930" name="Shape 258"/>
            <p:cNvSpPr>
              <a:spLocks noChangeArrowheads="1"/>
            </p:cNvSpPr>
            <p:nvPr/>
          </p:nvSpPr>
          <p:spPr bwMode="auto">
            <a:xfrm>
              <a:off x="3812075" y="447609"/>
              <a:ext cx="2259299" cy="6267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...</a:t>
              </a:r>
            </a:p>
          </p:txBody>
        </p:sp>
        <p:sp>
          <p:nvSpPr>
            <p:cNvPr id="38931" name="Shape 259"/>
            <p:cNvSpPr>
              <a:spLocks noChangeArrowheads="1"/>
            </p:cNvSpPr>
            <p:nvPr/>
          </p:nvSpPr>
          <p:spPr bwMode="auto">
            <a:xfrm>
              <a:off x="3742525" y="441175"/>
              <a:ext cx="2259299" cy="6267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Trigger Mask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(</a:t>
              </a:r>
              <a:r>
                <a:rPr lang="en-US" sz="1500">
                  <a:solidFill>
                    <a:srgbClr val="980000"/>
                  </a:solidFill>
                  <a:sym typeface="Arial" charset="0"/>
                </a:rPr>
                <a:t>0!C8!BC!C8!BC!DL</a:t>
              </a:r>
              <a:r>
                <a:rPr lang="en-US" sz="1500"/>
                <a:t>)</a:t>
              </a:r>
            </a:p>
          </p:txBody>
        </p:sp>
        <p:sp>
          <p:nvSpPr>
            <p:cNvPr id="38932" name="Shape 260"/>
            <p:cNvSpPr>
              <a:spLocks noChangeArrowheads="1"/>
            </p:cNvSpPr>
            <p:nvPr/>
          </p:nvSpPr>
          <p:spPr bwMode="auto">
            <a:xfrm>
              <a:off x="1692675" y="288775"/>
              <a:ext cx="538499" cy="517499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4A86E8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cxnSp>
          <p:nvCxnSpPr>
            <p:cNvPr id="38933" name="Shape 261"/>
            <p:cNvCxnSpPr>
              <a:cxnSpLocks noChangeShapeType="1"/>
            </p:cNvCxnSpPr>
            <p:nvPr/>
          </p:nvCxnSpPr>
          <p:spPr bwMode="auto">
            <a:xfrm flipH="1">
              <a:off x="1643375" y="973475"/>
              <a:ext cx="900299" cy="3789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 type="none" w="lg" len="lg"/>
              <a:tailEnd type="triangle" w="lg" len="lg"/>
            </a:ln>
          </p:spPr>
        </p:cxnSp>
        <p:sp>
          <p:nvSpPr>
            <p:cNvPr id="38934" name="Shape 262"/>
            <p:cNvSpPr>
              <a:spLocks noChangeArrowheads="1"/>
            </p:cNvSpPr>
            <p:nvPr/>
          </p:nvSpPr>
          <p:spPr bwMode="auto">
            <a:xfrm>
              <a:off x="2677625" y="1255925"/>
              <a:ext cx="2879400" cy="12563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 b="1"/>
                <a:t>Trigger Table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Chain Name      Chain Number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Chain Name      Chain Number</a:t>
              </a:r>
            </a:p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Chain Name      Chain Number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. . .</a:t>
              </a:r>
            </a:p>
          </p:txBody>
        </p:sp>
        <p:sp>
          <p:nvSpPr>
            <p:cNvPr id="38935" name="Shape 263"/>
            <p:cNvSpPr>
              <a:spLocks noChangeArrowheads="1"/>
            </p:cNvSpPr>
            <p:nvPr/>
          </p:nvSpPr>
          <p:spPr bwMode="auto">
            <a:xfrm>
              <a:off x="3889025" y="1671550"/>
              <a:ext cx="182099" cy="1092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CFE2F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36" name="Shape 264"/>
            <p:cNvSpPr>
              <a:spLocks noChangeArrowheads="1"/>
            </p:cNvSpPr>
            <p:nvPr/>
          </p:nvSpPr>
          <p:spPr bwMode="auto">
            <a:xfrm>
              <a:off x="3889025" y="1885575"/>
              <a:ext cx="182099" cy="1092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CFE2F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37" name="Shape 265"/>
            <p:cNvSpPr>
              <a:spLocks noChangeArrowheads="1"/>
            </p:cNvSpPr>
            <p:nvPr/>
          </p:nvSpPr>
          <p:spPr bwMode="auto">
            <a:xfrm>
              <a:off x="3889025" y="2099600"/>
              <a:ext cx="182099" cy="109200"/>
            </a:xfrm>
            <a:prstGeom prst="leftRightArrow">
              <a:avLst>
                <a:gd name="adj1" fmla="val 50000"/>
                <a:gd name="adj2" fmla="val 49996"/>
              </a:avLst>
            </a:prstGeom>
            <a:solidFill>
              <a:srgbClr val="CFE2F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38" name="Shape 266"/>
            <p:cNvSpPr>
              <a:spLocks noChangeArrowheads="1"/>
            </p:cNvSpPr>
            <p:nvPr/>
          </p:nvSpPr>
          <p:spPr bwMode="auto">
            <a:xfrm>
              <a:off x="1712750" y="1442950"/>
              <a:ext cx="914400" cy="437099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39" name="Shape 267"/>
            <p:cNvSpPr>
              <a:spLocks noChangeArrowheads="1"/>
            </p:cNvSpPr>
            <p:nvPr/>
          </p:nvSpPr>
          <p:spPr bwMode="auto">
            <a:xfrm>
              <a:off x="4904075" y="2765550"/>
              <a:ext cx="2990099" cy="400799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Chain Name 1, Chain Name 2, ...</a:t>
              </a:r>
            </a:p>
          </p:txBody>
        </p:sp>
        <p:sp>
          <p:nvSpPr>
            <p:cNvPr id="38940" name="Shape 268"/>
            <p:cNvSpPr>
              <a:spLocks noChangeArrowheads="1"/>
            </p:cNvSpPr>
            <p:nvPr/>
          </p:nvSpPr>
          <p:spPr bwMode="auto">
            <a:xfrm>
              <a:off x="6760750" y="2463625"/>
              <a:ext cx="668400" cy="2511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41" name="Shape 269"/>
            <p:cNvSpPr>
              <a:spLocks noChangeArrowheads="1"/>
            </p:cNvSpPr>
            <p:nvPr/>
          </p:nvSpPr>
          <p:spPr bwMode="auto">
            <a:xfrm>
              <a:off x="7052650" y="954850"/>
              <a:ext cx="272400" cy="98489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FE2F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42" name="Shape 270"/>
            <p:cNvSpPr>
              <a:spLocks noChangeArrowheads="1"/>
            </p:cNvSpPr>
            <p:nvPr/>
          </p:nvSpPr>
          <p:spPr bwMode="auto">
            <a:xfrm>
              <a:off x="6204250" y="1199275"/>
              <a:ext cx="1781400" cy="517499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Chain numbers</a:t>
              </a:r>
            </a:p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(</a:t>
              </a:r>
              <a:r>
                <a:rPr lang="en-US" sz="1500">
                  <a:solidFill>
                    <a:srgbClr val="980000"/>
                  </a:solidFill>
                  <a:sym typeface="Arial" charset="0"/>
                </a:rPr>
                <a:t>1,23,45,64</a:t>
              </a:r>
              <a:r>
                <a:rPr lang="en-US" sz="1500"/>
                <a:t>)</a:t>
              </a:r>
            </a:p>
          </p:txBody>
        </p:sp>
        <p:sp>
          <p:nvSpPr>
            <p:cNvPr id="38943" name="Shape 271"/>
            <p:cNvSpPr>
              <a:spLocks noChangeArrowheads="1"/>
            </p:cNvSpPr>
            <p:nvPr/>
          </p:nvSpPr>
          <p:spPr bwMode="auto">
            <a:xfrm>
              <a:off x="6545800" y="472525"/>
              <a:ext cx="1348375" cy="437099"/>
            </a:xfrm>
            <a:prstGeom prst="rect">
              <a:avLst/>
            </a:prstGeom>
            <a:solidFill>
              <a:srgbClr val="CFE2F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300"/>
                <a:t>B64 Decoding</a:t>
              </a:r>
            </a:p>
          </p:txBody>
        </p:sp>
        <p:sp>
          <p:nvSpPr>
            <p:cNvPr id="38944" name="Shape 272"/>
            <p:cNvSpPr>
              <a:spLocks noChangeArrowheads="1"/>
            </p:cNvSpPr>
            <p:nvPr/>
          </p:nvSpPr>
          <p:spPr bwMode="auto">
            <a:xfrm>
              <a:off x="6052525" y="594750"/>
              <a:ext cx="430199" cy="275399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45" name="Shape 273"/>
            <p:cNvSpPr>
              <a:spLocks noChangeArrowheads="1"/>
            </p:cNvSpPr>
            <p:nvPr/>
          </p:nvSpPr>
          <p:spPr bwMode="auto">
            <a:xfrm>
              <a:off x="6440200" y="1976337"/>
              <a:ext cx="1309500" cy="437099"/>
            </a:xfrm>
            <a:prstGeom prst="rect">
              <a:avLst/>
            </a:prstGeom>
            <a:solidFill>
              <a:srgbClr val="CFE2F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500"/>
                <a:t>Trigger mask</a:t>
              </a:r>
              <a:br>
                <a:rPr lang="en-US" sz="1500"/>
              </a:br>
              <a:r>
                <a:rPr lang="en-US" sz="1500"/>
                <a:t>Decoding</a:t>
              </a:r>
            </a:p>
          </p:txBody>
        </p:sp>
        <p:sp>
          <p:nvSpPr>
            <p:cNvPr id="38946" name="Shape 274"/>
            <p:cNvSpPr>
              <a:spLocks noChangeArrowheads="1"/>
            </p:cNvSpPr>
            <p:nvPr/>
          </p:nvSpPr>
          <p:spPr bwMode="auto">
            <a:xfrm>
              <a:off x="5690975" y="2087025"/>
              <a:ext cx="712799" cy="305999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47" name="Shape 275"/>
            <p:cNvSpPr>
              <a:spLocks noChangeArrowheads="1"/>
            </p:cNvSpPr>
            <p:nvPr/>
          </p:nvSpPr>
          <p:spPr bwMode="auto">
            <a:xfrm>
              <a:off x="71500" y="2676450"/>
              <a:ext cx="1543950" cy="730050"/>
            </a:xfrm>
            <a:prstGeom prst="flowChartMagneticDisk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000"/>
                <a:t>COMA</a:t>
              </a:r>
            </a:p>
          </p:txBody>
        </p:sp>
        <p:sp>
          <p:nvSpPr>
            <p:cNvPr id="38948" name="Shape 276"/>
            <p:cNvSpPr>
              <a:spLocks noChangeArrowheads="1"/>
            </p:cNvSpPr>
            <p:nvPr/>
          </p:nvSpPr>
          <p:spPr bwMode="auto">
            <a:xfrm>
              <a:off x="1030250" y="2046250"/>
              <a:ext cx="234899" cy="691199"/>
            </a:xfrm>
            <a:prstGeom prst="upArrow">
              <a:avLst>
                <a:gd name="adj1" fmla="val 50000"/>
                <a:gd name="adj2" fmla="val 49996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49" name="Shape 277"/>
            <p:cNvSpPr>
              <a:spLocks noChangeArrowheads="1"/>
            </p:cNvSpPr>
            <p:nvPr/>
          </p:nvSpPr>
          <p:spPr bwMode="auto">
            <a:xfrm>
              <a:off x="168975" y="2219075"/>
              <a:ext cx="1627200" cy="3350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Trigger tables</a:t>
              </a:r>
            </a:p>
          </p:txBody>
        </p:sp>
        <p:sp>
          <p:nvSpPr>
            <p:cNvPr id="38950" name="Shape 278"/>
            <p:cNvSpPr>
              <a:spLocks noChangeArrowheads="1"/>
            </p:cNvSpPr>
            <p:nvPr/>
          </p:nvSpPr>
          <p:spPr bwMode="auto">
            <a:xfrm>
              <a:off x="725450" y="2046250"/>
              <a:ext cx="234899" cy="691199"/>
            </a:xfrm>
            <a:prstGeom prst="upArrow">
              <a:avLst>
                <a:gd name="adj1" fmla="val 50000"/>
                <a:gd name="adj2" fmla="val 49996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51" name="Shape 279"/>
            <p:cNvSpPr>
              <a:spLocks noChangeArrowheads="1"/>
            </p:cNvSpPr>
            <p:nvPr/>
          </p:nvSpPr>
          <p:spPr bwMode="auto">
            <a:xfrm>
              <a:off x="135025" y="2253425"/>
              <a:ext cx="1627200" cy="3350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Trigger tables</a:t>
              </a:r>
            </a:p>
          </p:txBody>
        </p:sp>
        <p:sp>
          <p:nvSpPr>
            <p:cNvPr id="38952" name="Shape 280"/>
            <p:cNvSpPr>
              <a:spLocks noChangeArrowheads="1"/>
            </p:cNvSpPr>
            <p:nvPr/>
          </p:nvSpPr>
          <p:spPr bwMode="auto">
            <a:xfrm>
              <a:off x="420650" y="2046250"/>
              <a:ext cx="234899" cy="691199"/>
            </a:xfrm>
            <a:prstGeom prst="upArrow">
              <a:avLst>
                <a:gd name="adj1" fmla="val 50000"/>
                <a:gd name="adj2" fmla="val 49996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53" name="Shape 281"/>
            <p:cNvSpPr>
              <a:spLocks noChangeArrowheads="1"/>
            </p:cNvSpPr>
            <p:nvPr/>
          </p:nvSpPr>
          <p:spPr bwMode="auto">
            <a:xfrm>
              <a:off x="85425" y="2285000"/>
              <a:ext cx="1627200" cy="3350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Trigger tables</a:t>
              </a:r>
            </a:p>
          </p:txBody>
        </p:sp>
        <p:pic>
          <p:nvPicPr>
            <p:cNvPr id="38954" name="Shape 282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66327" y="2097798"/>
              <a:ext cx="538500" cy="488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55" name="Shape 283"/>
            <p:cNvSpPr>
              <a:spLocks noChangeArrowheads="1"/>
            </p:cNvSpPr>
            <p:nvPr/>
          </p:nvSpPr>
          <p:spPr bwMode="auto">
            <a:xfrm>
              <a:off x="71500" y="2087025"/>
              <a:ext cx="2407800" cy="557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45" name="Rectangle 3">
            <a:extLst>
              <a:ext uri="{FF2B5EF4-FFF2-40B4-BE49-F238E27FC236}">
                <a16:creationId xmlns:a16="http://schemas.microsoft.com/office/drawing/2014/main" id="{37881E38-04F3-4FCE-A0F6-1D22E3041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C339194A-E15D-4C57-A79C-C588BE9F7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4E3A077A-7FE0-467C-83FC-26396CA3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7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Триггерная информация для Monte-Carlo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0969" name="Group 4"/>
          <p:cNvGrpSpPr>
            <a:grpSpLocks/>
          </p:cNvGrpSpPr>
          <p:nvPr/>
        </p:nvGrpSpPr>
        <p:grpSpPr bwMode="auto">
          <a:xfrm>
            <a:off x="1266825" y="838200"/>
            <a:ext cx="6500813" cy="3219450"/>
            <a:chOff x="785786" y="2000240"/>
            <a:chExt cx="6500858" cy="4572826"/>
          </a:xfrm>
        </p:grpSpPr>
        <p:cxnSp>
          <p:nvCxnSpPr>
            <p:cNvPr id="133" name="Straight Arrow Connector 5"/>
            <p:cNvCxnSpPr>
              <a:stCxn id="40973" idx="1"/>
            </p:cNvCxnSpPr>
            <p:nvPr/>
          </p:nvCxnSpPr>
          <p:spPr>
            <a:xfrm rot="5400000" flipH="1" flipV="1">
              <a:off x="1466208" y="3389747"/>
              <a:ext cx="1995156" cy="13589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Shape 252"/>
            <p:cNvSpPr>
              <a:spLocks noChangeArrowheads="1"/>
            </p:cNvSpPr>
            <p:nvPr/>
          </p:nvSpPr>
          <p:spPr bwMode="auto">
            <a:xfrm>
              <a:off x="2786050" y="2000240"/>
              <a:ext cx="1998411" cy="1131627"/>
            </a:xfrm>
            <a:prstGeom prst="flowChartMagneticDisk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000" dirty="0"/>
                <a:t>HBase</a:t>
              </a:r>
            </a:p>
          </p:txBody>
        </p:sp>
        <p:sp>
          <p:nvSpPr>
            <p:cNvPr id="40973" name="Shape 275"/>
            <p:cNvSpPr>
              <a:spLocks noChangeArrowheads="1"/>
            </p:cNvSpPr>
            <p:nvPr/>
          </p:nvSpPr>
          <p:spPr bwMode="auto">
            <a:xfrm>
              <a:off x="785786" y="5066304"/>
              <a:ext cx="1998411" cy="993081"/>
            </a:xfrm>
            <a:prstGeom prst="flowChartMagneticDisk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3000"/>
                <a:t>COMA</a:t>
              </a:r>
            </a:p>
          </p:txBody>
        </p:sp>
        <p:sp>
          <p:nvSpPr>
            <p:cNvPr id="40974" name="Shape 281"/>
            <p:cNvSpPr>
              <a:spLocks noChangeArrowheads="1"/>
            </p:cNvSpPr>
            <p:nvPr/>
          </p:nvSpPr>
          <p:spPr bwMode="auto">
            <a:xfrm>
              <a:off x="1000101" y="4071941"/>
              <a:ext cx="1767927" cy="45583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/>
                <a:t>Trigger tables</a:t>
              </a:r>
            </a:p>
          </p:txBody>
        </p:sp>
        <p:sp>
          <p:nvSpPr>
            <p:cNvPr id="137" name="Shape 275"/>
            <p:cNvSpPr/>
            <p:nvPr/>
          </p:nvSpPr>
          <p:spPr>
            <a:xfrm>
              <a:off x="3286116" y="5071541"/>
              <a:ext cx="1604973" cy="993610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pl-PL" dirty="0"/>
                <a:t>MC TriggerDB</a:t>
              </a:r>
              <a:endParaRPr lang="en-US" dirty="0"/>
            </a:p>
          </p:txBody>
        </p:sp>
        <p:sp>
          <p:nvSpPr>
            <p:cNvPr id="40976" name="Shape 275"/>
            <p:cNvSpPr>
              <a:spLocks noChangeArrowheads="1"/>
            </p:cNvSpPr>
            <p:nvPr/>
          </p:nvSpPr>
          <p:spPr bwMode="auto">
            <a:xfrm>
              <a:off x="5643570" y="5072074"/>
              <a:ext cx="1605490" cy="993081"/>
            </a:xfrm>
            <a:prstGeom prst="flowChartMagneticDisk">
              <a:avLst/>
            </a:prstGeom>
            <a:solidFill>
              <a:srgbClr val="FF99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l-PL"/>
                <a:t>AMI</a:t>
              </a:r>
              <a:endParaRPr lang="en-US"/>
            </a:p>
          </p:txBody>
        </p:sp>
        <p:cxnSp>
          <p:nvCxnSpPr>
            <p:cNvPr id="139" name="Straight Arrow Connector 11"/>
            <p:cNvCxnSpPr>
              <a:stCxn id="137" idx="1"/>
              <a:endCxn id="40972" idx="3"/>
            </p:cNvCxnSpPr>
            <p:nvPr/>
          </p:nvCxnSpPr>
          <p:spPr>
            <a:xfrm rot="16200000" flipV="1">
              <a:off x="2967194" y="3949339"/>
              <a:ext cx="1939602" cy="304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2"/>
            <p:cNvCxnSpPr>
              <a:stCxn id="40976" idx="1"/>
            </p:cNvCxnSpPr>
            <p:nvPr/>
          </p:nvCxnSpPr>
          <p:spPr>
            <a:xfrm rot="16200000" flipV="1">
              <a:off x="4402309" y="3027000"/>
              <a:ext cx="1999917" cy="20891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79" name="Shape 281"/>
            <p:cNvSpPr>
              <a:spLocks noChangeArrowheads="1"/>
            </p:cNvSpPr>
            <p:nvPr/>
          </p:nvSpPr>
          <p:spPr bwMode="auto">
            <a:xfrm>
              <a:off x="5286380" y="4071942"/>
              <a:ext cx="1785950" cy="64294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l-PL"/>
                <a:t>RTag-SMK table</a:t>
              </a:r>
              <a:endParaRPr lang="en-US"/>
            </a:p>
          </p:txBody>
        </p:sp>
        <p:sp>
          <p:nvSpPr>
            <p:cNvPr id="40980" name="Shape 281"/>
            <p:cNvSpPr>
              <a:spLocks noChangeArrowheads="1"/>
            </p:cNvSpPr>
            <p:nvPr/>
          </p:nvSpPr>
          <p:spPr bwMode="auto">
            <a:xfrm>
              <a:off x="3143240" y="4071942"/>
              <a:ext cx="1785950" cy="64294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00779" tIns="100779" rIns="100779" bIns="100779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l-PL"/>
                <a:t>SMK-Trigger Chains table</a:t>
              </a:r>
              <a:endParaRPr lang="en-US"/>
            </a:p>
          </p:txBody>
        </p:sp>
        <p:cxnSp>
          <p:nvCxnSpPr>
            <p:cNvPr id="143" name="Straight Connector 15"/>
            <p:cNvCxnSpPr/>
            <p:nvPr/>
          </p:nvCxnSpPr>
          <p:spPr>
            <a:xfrm rot="5400000">
              <a:off x="1429001" y="5000114"/>
              <a:ext cx="3142727" cy="3175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982" name="TextBox 143"/>
            <p:cNvSpPr txBox="1">
              <a:spLocks noChangeArrowheads="1"/>
            </p:cNvSpPr>
            <p:nvPr/>
          </p:nvSpPr>
          <p:spPr bwMode="auto">
            <a:xfrm>
              <a:off x="1000100" y="3071810"/>
              <a:ext cx="12144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l-PL"/>
                <a:t>Real Data</a:t>
              </a:r>
            </a:p>
          </p:txBody>
        </p:sp>
        <p:sp>
          <p:nvSpPr>
            <p:cNvPr id="40983" name="TextBox 144"/>
            <p:cNvSpPr txBox="1">
              <a:spLocks noChangeArrowheads="1"/>
            </p:cNvSpPr>
            <p:nvPr/>
          </p:nvSpPr>
          <p:spPr bwMode="auto">
            <a:xfrm>
              <a:off x="5286380" y="3000372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l-PL"/>
                <a:t>Monte-Carlo Data</a:t>
              </a:r>
            </a:p>
          </p:txBody>
        </p:sp>
      </p:grpSp>
      <p:sp>
        <p:nvSpPr>
          <p:cNvPr id="25" name="TextBox 45">
            <a:extLst>
              <a:ext uri="{FF2B5EF4-FFF2-40B4-BE49-F238E27FC236}">
                <a16:creationId xmlns:a16="http://schemas.microsoft.com/office/drawing/2014/main" id="{468093B5-57F0-441A-A7CA-B733608CE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9" y="4410694"/>
            <a:ext cx="8243886" cy="189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/>
              <a:t>Если</a:t>
            </a:r>
            <a:r>
              <a:rPr lang="en-US" sz="2200" dirty="0"/>
              <a:t> </a:t>
            </a:r>
            <a:r>
              <a:rPr lang="ru-RU" sz="2200" dirty="0"/>
              <a:t>информация о</a:t>
            </a:r>
            <a:r>
              <a:rPr lang="en-US" sz="2200" dirty="0"/>
              <a:t> SMK </a:t>
            </a:r>
            <a:r>
              <a:rPr lang="ru-RU" sz="2200" dirty="0"/>
              <a:t>отсутствует в записи события – используется версия реконструкции (</a:t>
            </a:r>
            <a:r>
              <a:rPr lang="en-US" sz="2200" b="1" dirty="0"/>
              <a:t>r-tag</a:t>
            </a:r>
            <a:r>
              <a:rPr lang="ru-RU" sz="2200" dirty="0"/>
              <a:t>)</a:t>
            </a:r>
            <a:endParaRPr lang="en-US" sz="2200" dirty="0"/>
          </a:p>
          <a:p>
            <a:pPr marL="285750" indent="-28575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200" dirty="0"/>
              <a:t>В </a:t>
            </a:r>
            <a:r>
              <a:rPr lang="en-US" sz="2200" dirty="0"/>
              <a:t>AMI </a:t>
            </a:r>
            <a:r>
              <a:rPr lang="ru-RU" sz="2200" dirty="0"/>
              <a:t>содержится информация о </a:t>
            </a:r>
            <a:r>
              <a:rPr lang="en-US" sz="2200" dirty="0"/>
              <a:t>SMK </a:t>
            </a:r>
            <a:r>
              <a:rPr lang="ru-RU" sz="2200" dirty="0"/>
              <a:t>для каждого </a:t>
            </a:r>
            <a:r>
              <a:rPr lang="en-US" sz="2200" b="1" dirty="0"/>
              <a:t>r-tag</a:t>
            </a:r>
          </a:p>
          <a:p>
            <a:pPr marL="285750" indent="-28575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r-tag</a:t>
            </a:r>
            <a:r>
              <a:rPr lang="en-US" sz="2200" dirty="0"/>
              <a:t> </a:t>
            </a:r>
            <a:r>
              <a:rPr lang="ru-RU" sz="2200" dirty="0"/>
              <a:t>берется из записи события или имени </a:t>
            </a:r>
            <a:r>
              <a:rPr lang="ru-RU" sz="2200" dirty="0" err="1"/>
              <a:t>датасета</a:t>
            </a:r>
            <a:endParaRPr lang="ru-RU" sz="2200" dirty="0"/>
          </a:p>
          <a:p>
            <a:pPr marL="285750" indent="-285750" hangingPunct="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sz="2200" dirty="0"/>
          </a:p>
        </p:txBody>
      </p:sp>
      <p:sp>
        <p:nvSpPr>
          <p:cNvPr id="26" name="TextBox 72">
            <a:extLst>
              <a:ext uri="{FF2B5EF4-FFF2-40B4-BE49-F238E27FC236}">
                <a16:creationId xmlns:a16="http://schemas.microsoft.com/office/drawing/2014/main" id="{3BCEB959-4009-4312-A37F-A414B3DAD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6019800"/>
            <a:ext cx="8666162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b="1" dirty="0">
                <a:solidFill>
                  <a:srgbClr val="C00000"/>
                </a:solidFill>
              </a:rPr>
              <a:t>mc16_13TeV</a:t>
            </a:r>
            <a:r>
              <a:rPr lang="en-US" sz="1000" b="1" dirty="0"/>
              <a:t>.</a:t>
            </a:r>
            <a:r>
              <a:rPr lang="en-US" sz="1000" b="1" dirty="0">
                <a:solidFill>
                  <a:schemeClr val="accent1"/>
                </a:solidFill>
              </a:rPr>
              <a:t>364109</a:t>
            </a:r>
            <a:r>
              <a:rPr lang="en-US" sz="1000" b="1" dirty="0"/>
              <a:t>.Sherpa_221_NNPDF30NNLO_Zmumu_MAXHTPTV280_500_CVetoBVeto.</a:t>
            </a:r>
            <a:r>
              <a:rPr lang="en-US" sz="1000" b="1" dirty="0">
                <a:solidFill>
                  <a:srgbClr val="C00000"/>
                </a:solidFill>
              </a:rPr>
              <a:t>merge</a:t>
            </a:r>
            <a:r>
              <a:rPr lang="en-US" sz="1000" b="1" dirty="0"/>
              <a:t>.</a:t>
            </a:r>
            <a:r>
              <a:rPr lang="en-US" sz="1000" b="1" dirty="0">
                <a:solidFill>
                  <a:srgbClr val="00B0F0"/>
                </a:solidFill>
              </a:rPr>
              <a:t>AOD</a:t>
            </a:r>
            <a:r>
              <a:rPr lang="en-US" sz="1000" b="1" dirty="0"/>
              <a:t>.e5271_e5984_s3126_r10517_r10210</a:t>
            </a:r>
            <a:endParaRPr lang="ru-RU" sz="1000" b="1" dirty="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546DE9D-5EEE-4F8F-9FB0-E612EB8CC780}"/>
              </a:ext>
            </a:extLst>
          </p:cNvPr>
          <p:cNvCxnSpPr/>
          <p:nvPr/>
        </p:nvCxnSpPr>
        <p:spPr bwMode="auto">
          <a:xfrm>
            <a:off x="8001000" y="5562600"/>
            <a:ext cx="76200" cy="4572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3">
            <a:extLst>
              <a:ext uri="{FF2B5EF4-FFF2-40B4-BE49-F238E27FC236}">
                <a16:creationId xmlns:a16="http://schemas.microsoft.com/office/drawing/2014/main" id="{E8712B15-A18F-4D2A-98C8-51F765E6E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C38CA8A6-8BA1-495B-A36C-CB4B6E15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14849DC6-7133-4570-9E98-DD732EAFA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8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3D1B4F-5E8C-4B66-A8B1-56ECECCFB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70469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368300"/>
          </a:xfrm>
          <a:prstGeom prst="rect">
            <a:avLst/>
          </a:prstGeom>
          <a:solidFill>
            <a:srgbClr val="4472C4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34975" y="0"/>
            <a:ext cx="825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1">
                <a:solidFill>
                  <a:srgbClr val="FFFFFF"/>
                </a:solidFill>
              </a:rPr>
              <a:t>Использование триггерной информации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3475" y="0"/>
            <a:ext cx="328613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8" y="0"/>
            <a:ext cx="2286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87338" y="576263"/>
            <a:ext cx="8423275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1858" rIns="90000" bIns="45000"/>
          <a:lstStyle/>
          <a:p>
            <a:pPr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>
                <a:solidFill>
                  <a:srgbClr val="000000"/>
                </a:solidFill>
                <a:latin typeface="Arial Rounded MT Bold"/>
              </a:rPr>
              <a:t>EventIndex позволяет подсчитывать частоту срабатывания триггерных цепочек для оценки эффективности триггеров.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2133600" y="5638800"/>
            <a:ext cx="914400" cy="1524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CE19BBD-60B6-4FE2-A69C-4D0A735C2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1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6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.0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5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.2019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7EAADBC-1FF4-4B9D-9A56-00876142C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573838"/>
            <a:ext cx="51689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Развитие проекта </a:t>
            </a:r>
            <a:r>
              <a:rPr lang="en-US" sz="1400" dirty="0">
                <a:solidFill>
                  <a:srgbClr val="898989"/>
                </a:solidFill>
                <a:latin typeface="Calibri" pitchFamily="34" charset="0"/>
              </a:rPr>
              <a:t>ATLAS</a:t>
            </a:r>
            <a:r>
              <a:rPr lang="ru-RU" sz="1400" dirty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898989"/>
                </a:solidFill>
                <a:latin typeface="Calibri" pitchFamily="34" charset="0"/>
              </a:rPr>
              <a:t>EventIndex</a:t>
            </a:r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E6266C9-56FF-4F0E-A114-EDAE4917D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6569075"/>
            <a:ext cx="20574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760" tIns="34200" rIns="68760" bIns="3420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</a:pPr>
            <a:fld id="{A516CB11-9DFE-4359-9EA3-0741C229E9D2}" type="slidenum">
              <a:rPr lang="ru-RU" sz="1600">
                <a:solidFill>
                  <a:srgbClr val="898989"/>
                </a:solidFill>
                <a:latin typeface="Calibri" pitchFamily="34" charset="0"/>
              </a:rPr>
              <a:pPr algn="r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t>9</a:t>
            </a:fld>
            <a:endParaRPr lang="ru-RU" sz="16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7622</TotalTime>
  <Words>1364</Words>
  <Application>Microsoft Office PowerPoint</Application>
  <PresentationFormat>Экран (4:3)</PresentationFormat>
  <Paragraphs>255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Rounded MT Bold</vt:lpstr>
      <vt:lpstr>Calibri</vt:lpstr>
      <vt:lpstr>Times New Roman</vt:lpstr>
      <vt:lpstr>Wingdings</vt:lpstr>
      <vt:lpstr>Тема Office</vt:lpstr>
      <vt:lpstr>Тема Office</vt:lpstr>
      <vt:lpstr>Развитие проекта ATLAS EventIndex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 Prokoshin</dc:creator>
  <cp:lastModifiedBy>Fedor Prokoshin</cp:lastModifiedBy>
  <cp:revision>291</cp:revision>
  <cp:lastPrinted>1601-01-01T00:00:00Z</cp:lastPrinted>
  <dcterms:created xsi:type="dcterms:W3CDTF">2016-01-08T00:25:57Z</dcterms:created>
  <dcterms:modified xsi:type="dcterms:W3CDTF">2019-05-16T11:49:32Z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1</vt:r8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</vt:r8>
  </property>
</Properties>
</file>