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26CCC-1903-4EC6-9B65-23C5EBE382D6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3BB4C-9C81-4250-AEA2-A77DF2648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63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5246-3D24-4EE2-99A6-6A0D4E15C27A}" type="datetime1">
              <a:rPr lang="ru-RU" smtClean="0"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A516-90F6-4F63-9CC6-ECCB71F3E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2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988D-CEA7-46E8-9BFF-C4EC9036B495}" type="datetime1">
              <a:rPr lang="ru-RU" smtClean="0"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A516-90F6-4F63-9CC6-ECCB71F3E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97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0A8E-EC8A-41E9-A304-DEB204860D94}" type="datetime1">
              <a:rPr lang="ru-RU" smtClean="0"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A516-90F6-4F63-9CC6-ECCB71F3E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63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8AA2-347F-4819-AEDD-F9952C4D933D}" type="datetime1">
              <a:rPr lang="ru-RU" smtClean="0"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A516-90F6-4F63-9CC6-ECCB71F3E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10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DC43-A1E2-449C-A017-097F1FF203A6}" type="datetime1">
              <a:rPr lang="ru-RU" smtClean="0"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A516-90F6-4F63-9CC6-ECCB71F3E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4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625B-5623-44FD-A625-26CAD7279785}" type="datetime1">
              <a:rPr lang="ru-RU" smtClean="0"/>
              <a:t>26.06.2019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A516-90F6-4F63-9CC6-ECCB71F3E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90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EFC0-555B-41D2-AFA1-B8C18D1BFD46}" type="datetime1">
              <a:rPr lang="ru-RU" smtClean="0"/>
              <a:t>26.06.2019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A516-90F6-4F63-9CC6-ECCB71F3E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95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9B1B-22A5-421D-806E-583034D70497}" type="datetime1">
              <a:rPr lang="ru-RU" smtClean="0"/>
              <a:t>26.06.2019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A516-90F6-4F63-9CC6-ECCB71F3E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70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250C-FC7F-4547-B7CA-554BAB4FC376}" type="datetime1">
              <a:rPr lang="ru-RU" smtClean="0"/>
              <a:t>26.06.2019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A516-90F6-4F63-9CC6-ECCB71F3E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66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AE13-CCDB-407D-8449-AB8F475ABCC0}" type="datetime1">
              <a:rPr lang="ru-RU" smtClean="0"/>
              <a:t>26.06.2019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A516-90F6-4F63-9CC6-ECCB71F3E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020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4F82-12A2-448B-B312-B42C11BC1DBF}" type="datetime1">
              <a:rPr lang="ru-RU" smtClean="0"/>
              <a:t>26.06.2019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A516-90F6-4F63-9CC6-ECCB71F3E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82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0BA80-5DCE-4098-AE4D-21B3DCD7B2F8}" type="datetime1">
              <a:rPr lang="ru-RU" smtClean="0"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9A516-90F6-4F63-9CC6-ECCB71F3E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94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ernbox.cern.ch/index.php/s/yCtBinxqw5p8sxS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4272" y="1316737"/>
            <a:ext cx="9540240" cy="24688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Proposal for intermediate tests</a:t>
            </a:r>
            <a:r>
              <a:rPr lang="ru-RU" dirty="0" smtClean="0"/>
              <a:t> </a:t>
            </a:r>
            <a:r>
              <a:rPr lang="en-US" dirty="0" smtClean="0"/>
              <a:t>and process of assembly BM@N STS module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2392" y="3785617"/>
            <a:ext cx="9144000" cy="1655762"/>
          </a:xfrm>
        </p:spPr>
        <p:txBody>
          <a:bodyPr/>
          <a:lstStyle/>
          <a:p>
            <a:pPr algn="r"/>
            <a:endParaRPr lang="en-US" dirty="0" smtClean="0"/>
          </a:p>
          <a:p>
            <a:pPr algn="r"/>
            <a:r>
              <a:rPr lang="en-US" dirty="0" err="1" smtClean="0"/>
              <a:t>Aleksei</a:t>
            </a:r>
            <a:r>
              <a:rPr lang="en-US" dirty="0" smtClean="0"/>
              <a:t> </a:t>
            </a:r>
            <a:r>
              <a:rPr lang="en-US" dirty="0" err="1" smtClean="0"/>
              <a:t>Sheremetev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09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471" y="271566"/>
            <a:ext cx="11117453" cy="1195284"/>
          </a:xfrm>
        </p:spPr>
        <p:txBody>
          <a:bodyPr>
            <a:noAutofit/>
          </a:bodyPr>
          <a:lstStyle/>
          <a:p>
            <a:pPr lvl="1" algn="ctr"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Proposal of the bonding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Cable to ASIC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procedure for both rows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9005" y="1466850"/>
            <a:ext cx="5952745" cy="1023199"/>
          </a:xfrm>
        </p:spPr>
        <p:txBody>
          <a:bodyPr>
            <a:noAutofit/>
          </a:bodyPr>
          <a:lstStyle/>
          <a:p>
            <a:pPr marL="182563" lvl="2" indent="-182563">
              <a:buFont typeface="Arial" panose="020B0604020202020204" pitchFamily="34" charset="0"/>
              <a:buChar char="•"/>
            </a:pPr>
            <a:r>
              <a:rPr lang="en-US" sz="2400" dirty="0" smtClean="0"/>
              <a:t>Redesign of the test area on the cable for optimize to </a:t>
            </a:r>
            <a:r>
              <a:rPr lang="en-US" sz="2400" dirty="0" err="1" smtClean="0"/>
              <a:t>pulltest</a:t>
            </a:r>
            <a:r>
              <a:rPr lang="en-US" sz="2400" dirty="0" smtClean="0"/>
              <a:t> machine</a:t>
            </a:r>
          </a:p>
          <a:p>
            <a:pPr marL="182563" lvl="2" indent="-182563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82563" lvl="2" indent="-182563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182563" lvl="2" indent="-182563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A516-90F6-4F63-9CC6-ECCB71F3EA08}" type="slidenum">
              <a:rPr lang="ru-RU" smtClean="0"/>
              <a:t>10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618" y="2172131"/>
            <a:ext cx="2359159" cy="23829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796" y="4966926"/>
            <a:ext cx="2574801" cy="1269497"/>
          </a:xfrm>
          <a:prstGeom prst="rect">
            <a:avLst/>
          </a:prstGeom>
        </p:spPr>
      </p:pic>
      <p:pic>
        <p:nvPicPr>
          <p:cNvPr id="7170" name="Picture 2" descr="https://pp.userapi.com/c851332/v851332466/16a89f/m37YpD0J3m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0" r="9747"/>
          <a:stretch/>
        </p:blipFill>
        <p:spPr bwMode="auto">
          <a:xfrm>
            <a:off x="6709606" y="1628943"/>
            <a:ext cx="4992612" cy="486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01"/>
          <a:stretch/>
        </p:blipFill>
        <p:spPr>
          <a:xfrm flipH="1">
            <a:off x="76199" y="2352995"/>
            <a:ext cx="3514003" cy="400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154" y="93917"/>
            <a:ext cx="11458195" cy="657224"/>
          </a:xfrm>
        </p:spPr>
        <p:txBody>
          <a:bodyPr>
            <a:noAutofit/>
          </a:bodyPr>
          <a:lstStyle/>
          <a:p>
            <a:pPr lvl="1" algn="ctr"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Bonding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“CABLE – ASIC” to Sensor (same procedure for both rows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7542" y="720437"/>
            <a:ext cx="8710232" cy="6070887"/>
          </a:xfrm>
        </p:spPr>
        <p:txBody>
          <a:bodyPr>
            <a:noAutofit/>
          </a:bodyPr>
          <a:lstStyle/>
          <a:p>
            <a:pPr marL="180975" lvl="2" indent="-180975">
              <a:buFont typeface="Arial" panose="020B0604020202020204" pitchFamily="34" charset="0"/>
              <a:buChar char="•"/>
            </a:pPr>
            <a:r>
              <a:rPr lang="en-US" sz="2000" dirty="0"/>
              <a:t>Adjustment of the bonding machine (using previously selected parameters for bonding cables</a:t>
            </a:r>
            <a:r>
              <a:rPr lang="en-US" sz="2000" dirty="0" smtClean="0"/>
              <a:t>).</a:t>
            </a:r>
          </a:p>
          <a:p>
            <a:pPr marL="180975" lvl="2" indent="-180975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180975" lvl="2" indent="-180975">
              <a:buFont typeface="Arial" panose="020B0604020202020204" pitchFamily="34" charset="0"/>
              <a:buChar char="•"/>
            </a:pPr>
            <a:r>
              <a:rPr lang="en-US" sz="2000" dirty="0"/>
              <a:t>Bonding of first row “CABLE – ASIC” to Sensor </a:t>
            </a:r>
            <a:r>
              <a:rPr lang="en-US" sz="2000" dirty="0" smtClean="0"/>
              <a:t>(</a:t>
            </a:r>
            <a:r>
              <a:rPr lang="en-US" sz="2000" dirty="0"/>
              <a:t>Storage log file on </a:t>
            </a:r>
            <a:r>
              <a:rPr lang="en-US" sz="2000" dirty="0" err="1"/>
              <a:t>Delvotec</a:t>
            </a:r>
            <a:r>
              <a:rPr lang="en-US" sz="2000" dirty="0"/>
              <a:t> G5 to database and save photo of bonding</a:t>
            </a:r>
            <a:r>
              <a:rPr lang="en-US" sz="2000" dirty="0" smtClean="0"/>
              <a:t>).</a:t>
            </a:r>
          </a:p>
          <a:p>
            <a:pPr marL="180975" lvl="2" indent="-180975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180975" lvl="2" indent="-180975">
              <a:buFont typeface="Arial" panose="020B0604020202020204" pitchFamily="34" charset="0"/>
              <a:buChar char="•"/>
            </a:pPr>
            <a:r>
              <a:rPr lang="en-US" sz="2000" dirty="0"/>
              <a:t>Test of the “ASIC – CABLE – SENSOR” first bonding row (used POGO pin tester</a:t>
            </a:r>
            <a:r>
              <a:rPr lang="en-US" sz="2000" dirty="0" smtClean="0"/>
              <a:t>).</a:t>
            </a:r>
          </a:p>
          <a:p>
            <a:pPr marL="180975" lvl="2" indent="-180975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180975" lvl="2" indent="-180975">
              <a:buFont typeface="Arial" panose="020B0604020202020204" pitchFamily="34" charset="0"/>
              <a:buChar char="•"/>
            </a:pPr>
            <a:r>
              <a:rPr lang="en-US" sz="2000" dirty="0"/>
              <a:t>Bonding of the firth row protection with glue Fuller </a:t>
            </a:r>
            <a:r>
              <a:rPr lang="en-US" sz="2000" dirty="0" err="1"/>
              <a:t>Epolite</a:t>
            </a:r>
            <a:r>
              <a:rPr lang="en-US" sz="2000" dirty="0"/>
              <a:t> FH-5313 (Storage photo of the protected row to database</a:t>
            </a:r>
            <a:r>
              <a:rPr lang="en-US" sz="2000" dirty="0" smtClean="0"/>
              <a:t>).</a:t>
            </a:r>
          </a:p>
          <a:p>
            <a:pPr marL="180975" lvl="2" indent="-180975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180975" lvl="2" indent="-180975">
              <a:buFont typeface="Arial" panose="020B0604020202020204" pitchFamily="34" charset="0"/>
              <a:buChar char="•"/>
            </a:pPr>
            <a:r>
              <a:rPr lang="en-US" sz="2000" dirty="0"/>
              <a:t>Bonding of the second row “CABLE – ASIC” to Sensor (Storage of the log file on </a:t>
            </a:r>
            <a:r>
              <a:rPr lang="en-US" sz="2000" dirty="0" err="1"/>
              <a:t>Delvotec</a:t>
            </a:r>
            <a:r>
              <a:rPr lang="en-US" sz="2000" dirty="0"/>
              <a:t> G5 to the database and load photo of bonding</a:t>
            </a:r>
            <a:r>
              <a:rPr lang="en-US" sz="2000" dirty="0" smtClean="0"/>
              <a:t>).</a:t>
            </a:r>
          </a:p>
          <a:p>
            <a:pPr marL="180975" lvl="2" indent="-180975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180975" lvl="2" indent="-180975">
              <a:buFont typeface="Arial" panose="020B0604020202020204" pitchFamily="34" charset="0"/>
              <a:buChar char="•"/>
            </a:pPr>
            <a:r>
              <a:rPr lang="en-US" sz="2000" dirty="0"/>
              <a:t>Test of the “ASIC – CABLE – SENSOR” second bonding row (used POGO pin tester</a:t>
            </a:r>
            <a:r>
              <a:rPr lang="en-US" sz="2000" dirty="0" smtClean="0"/>
              <a:t>).</a:t>
            </a:r>
          </a:p>
          <a:p>
            <a:pPr marL="180975" lvl="2" indent="-180975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180975" lvl="2" indent="-180975">
              <a:buFont typeface="Arial" panose="020B0604020202020204" pitchFamily="34" charset="0"/>
              <a:buChar char="•"/>
            </a:pPr>
            <a:r>
              <a:rPr lang="en-US" sz="2000" dirty="0"/>
              <a:t>Bond row protection with glue Fuller </a:t>
            </a:r>
            <a:r>
              <a:rPr lang="en-US" sz="2000" dirty="0" err="1"/>
              <a:t>Epolite</a:t>
            </a:r>
            <a:r>
              <a:rPr lang="en-US" sz="2000" dirty="0"/>
              <a:t> FH-5313 (Storage photo of the protected row to the database).</a:t>
            </a:r>
            <a:endParaRPr lang="ru-RU" sz="2000" dirty="0"/>
          </a:p>
          <a:p>
            <a:pPr marL="180975" lvl="2" indent="-180975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A516-90F6-4F63-9CC6-ECCB71F3EA08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9" r="13042"/>
          <a:stretch/>
        </p:blipFill>
        <p:spPr>
          <a:xfrm rot="10800000">
            <a:off x="8753236" y="1216282"/>
            <a:ext cx="3390901" cy="467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0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9130" y="318833"/>
            <a:ext cx="9505570" cy="579692"/>
          </a:xfrm>
        </p:spPr>
        <p:txBody>
          <a:bodyPr>
            <a:noAutofit/>
          </a:bodyPr>
          <a:lstStyle/>
          <a:p>
            <a:pPr lvl="1" algn="ctr"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Installing of the ASIC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PCB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5655" y="898525"/>
            <a:ext cx="6857620" cy="2239709"/>
          </a:xfrm>
        </p:spPr>
        <p:txBody>
          <a:bodyPr>
            <a:noAutofit/>
          </a:bodyPr>
          <a:lstStyle/>
          <a:p>
            <a:pPr marL="180975" lvl="2" indent="-180975">
              <a:buFont typeface="Arial" panose="020B0604020202020204" pitchFamily="34" charset="0"/>
              <a:buChar char="•"/>
            </a:pPr>
            <a:r>
              <a:rPr lang="en-US" sz="2400" dirty="0"/>
              <a:t>Glue preparation with mixer </a:t>
            </a:r>
            <a:r>
              <a:rPr lang="en-US" sz="2400" dirty="0" err="1"/>
              <a:t>Thinky</a:t>
            </a:r>
            <a:r>
              <a:rPr lang="en-US" sz="2400" dirty="0"/>
              <a:t> </a:t>
            </a:r>
            <a:r>
              <a:rPr lang="en-US" sz="2400" dirty="0" smtClean="0"/>
              <a:t>ARE-250</a:t>
            </a:r>
          </a:p>
          <a:p>
            <a:pPr marL="180975" lvl="2" indent="-180975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180975" lvl="2" indent="-180975">
              <a:buFont typeface="Arial" panose="020B0604020202020204" pitchFamily="34" charset="0"/>
              <a:buChar char="•"/>
            </a:pPr>
            <a:r>
              <a:rPr lang="en-US" sz="2400" dirty="0"/>
              <a:t>Encapsulation with glue </a:t>
            </a:r>
            <a:r>
              <a:rPr lang="en-US" sz="2400" dirty="0" err="1"/>
              <a:t>EpoTex</a:t>
            </a:r>
            <a:r>
              <a:rPr lang="en-US" sz="2400" dirty="0"/>
              <a:t> T4110 in oven 60 </a:t>
            </a:r>
            <a:r>
              <a:rPr lang="en-US" sz="2400" baseline="30000" dirty="0" err="1" smtClean="0"/>
              <a:t>o</a:t>
            </a:r>
            <a:r>
              <a:rPr lang="en-US" sz="2400" dirty="0" err="1" smtClean="0"/>
              <a:t>C</a:t>
            </a:r>
            <a:endParaRPr lang="en-US" sz="2400" dirty="0" smtClean="0"/>
          </a:p>
          <a:p>
            <a:pPr marL="180975" lvl="2" indent="-180975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180975" lvl="2" indent="-180975">
              <a:buFont typeface="Arial" panose="020B0604020202020204" pitchFamily="34" charset="0"/>
              <a:buChar char="•"/>
            </a:pPr>
            <a:r>
              <a:rPr lang="en-US" sz="2400" dirty="0"/>
              <a:t>Photos of each ASIC’s (Storage in database)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A516-90F6-4F63-9CC6-ECCB71F3EA08}" type="slidenum">
              <a:rPr lang="ru-RU" smtClean="0"/>
              <a:t>12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83"/>
          <a:stretch/>
        </p:blipFill>
        <p:spPr>
          <a:xfrm>
            <a:off x="7153275" y="1427416"/>
            <a:ext cx="4581525" cy="45562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27188"/>
          <a:stretch/>
        </p:blipFill>
        <p:spPr>
          <a:xfrm rot="5400000">
            <a:off x="1679546" y="2782668"/>
            <a:ext cx="3505828" cy="400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7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154" y="326486"/>
            <a:ext cx="11458195" cy="534420"/>
          </a:xfrm>
        </p:spPr>
        <p:txBody>
          <a:bodyPr>
            <a:noAutofit/>
          </a:bodyPr>
          <a:lstStyle/>
          <a:p>
            <a:pPr lvl="1" algn="ctr"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Bonding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ASIC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PCB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7067" y="1243522"/>
            <a:ext cx="8253508" cy="4813588"/>
          </a:xfrm>
        </p:spPr>
        <p:txBody>
          <a:bodyPr>
            <a:noAutofit/>
          </a:bodyPr>
          <a:lstStyle/>
          <a:p>
            <a:pPr marL="180975" lvl="2" indent="-180975">
              <a:buFont typeface="Arial" panose="020B0604020202020204" pitchFamily="34" charset="0"/>
              <a:buChar char="•"/>
            </a:pPr>
            <a:r>
              <a:rPr lang="en-US" sz="2400" dirty="0"/>
              <a:t>Adjustment of the bonding machine (used test pads on PCB</a:t>
            </a:r>
            <a:r>
              <a:rPr lang="en-US" sz="2400" dirty="0" smtClean="0"/>
              <a:t>).</a:t>
            </a:r>
          </a:p>
          <a:p>
            <a:pPr marL="180975" lvl="2" indent="-180975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180975" lvl="2" indent="-180975">
              <a:buFont typeface="Arial" panose="020B0604020202020204" pitchFamily="34" charset="0"/>
              <a:buChar char="•"/>
            </a:pPr>
            <a:r>
              <a:rPr lang="en-US" sz="2400" dirty="0" err="1"/>
              <a:t>Pulltest</a:t>
            </a:r>
            <a:r>
              <a:rPr lang="en-US" sz="2400" dirty="0"/>
              <a:t> on DOGE4000 (The log file will be storage to database</a:t>
            </a:r>
            <a:r>
              <a:rPr lang="en-US" sz="2400" dirty="0" smtClean="0"/>
              <a:t>).</a:t>
            </a:r>
          </a:p>
          <a:p>
            <a:pPr marL="180975" lvl="2" indent="-180975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180975" lvl="2" indent="-180975">
              <a:buFont typeface="Arial" panose="020B0604020202020204" pitchFamily="34" charset="0"/>
              <a:buChar char="•"/>
            </a:pPr>
            <a:r>
              <a:rPr lang="en-US" sz="2400" dirty="0"/>
              <a:t>Wire bonding “ASIC – CABLE” (Storage of the log file on </a:t>
            </a:r>
            <a:r>
              <a:rPr lang="en-US" sz="2400" dirty="0" err="1"/>
              <a:t>Delvotec</a:t>
            </a:r>
            <a:r>
              <a:rPr lang="en-US" sz="2400" dirty="0"/>
              <a:t> G5 to the database and load photo of bonding</a:t>
            </a:r>
            <a:r>
              <a:rPr lang="en-US" sz="2400" dirty="0" smtClean="0"/>
              <a:t>).</a:t>
            </a:r>
          </a:p>
          <a:p>
            <a:pPr marL="180975" lvl="2" indent="-180975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180975" lvl="2" indent="-180975">
              <a:buFont typeface="Arial" panose="020B0604020202020204" pitchFamily="34" charset="0"/>
              <a:buChar char="•"/>
            </a:pPr>
            <a:r>
              <a:rPr lang="en-US" sz="2400" dirty="0"/>
              <a:t>Test of the “ASIC – CABLE” (load photos each bonding ASIC to database</a:t>
            </a:r>
            <a:r>
              <a:rPr lang="en-US" sz="2400" dirty="0" smtClean="0"/>
              <a:t>).</a:t>
            </a:r>
          </a:p>
          <a:p>
            <a:pPr marL="180975" lvl="2" indent="-180975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180975" lvl="2" indent="-180975">
              <a:buFont typeface="Arial" panose="020B0604020202020204" pitchFamily="34" charset="0"/>
              <a:buChar char="•"/>
            </a:pPr>
            <a:r>
              <a:rPr lang="en-US" sz="2400" dirty="0"/>
              <a:t>The ASIC protection with </a:t>
            </a:r>
            <a:r>
              <a:rPr lang="en-US" sz="2400" dirty="0" err="1"/>
              <a:t>Polytec</a:t>
            </a:r>
            <a:r>
              <a:rPr lang="en-US" sz="2400" dirty="0"/>
              <a:t> UV 2257 and </a:t>
            </a:r>
            <a:r>
              <a:rPr lang="en-US" sz="2400" dirty="0" err="1"/>
              <a:t>Polytec</a:t>
            </a:r>
            <a:r>
              <a:rPr lang="en-US" sz="2400" dirty="0"/>
              <a:t> UV2249 glue (save photo of the protected chips to the database).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A516-90F6-4F63-9CC6-ECCB71F3EA08}" type="slidenum">
              <a:rPr lang="ru-RU" smtClean="0"/>
              <a:t>13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1882"/>
          <a:stretch/>
        </p:blipFill>
        <p:spPr>
          <a:xfrm>
            <a:off x="8169386" y="1243522"/>
            <a:ext cx="3949091" cy="443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8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154" y="326486"/>
            <a:ext cx="11458195" cy="534420"/>
          </a:xfrm>
        </p:spPr>
        <p:txBody>
          <a:bodyPr>
            <a:noAutofit/>
          </a:bodyPr>
          <a:lstStyle/>
          <a:p>
            <a:pPr lvl="1" algn="ctr"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Assembly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shielding layers on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93" y="1210184"/>
            <a:ext cx="5996083" cy="2623628"/>
          </a:xfrm>
        </p:spPr>
        <p:txBody>
          <a:bodyPr>
            <a:noAutofit/>
          </a:bodyPr>
          <a:lstStyle/>
          <a:p>
            <a:pPr marL="180975" lvl="2" indent="-180975">
              <a:buFont typeface="Arial" panose="020B0604020202020204" pitchFamily="34" charset="0"/>
              <a:buChar char="•"/>
            </a:pPr>
            <a:r>
              <a:rPr lang="en-US" sz="2400" dirty="0"/>
              <a:t>Soldering of the shielding cables to the </a:t>
            </a:r>
            <a:r>
              <a:rPr lang="en-US" sz="2400" dirty="0" smtClean="0"/>
              <a:t>PCB</a:t>
            </a:r>
          </a:p>
          <a:p>
            <a:pPr marL="180975" lvl="2" indent="-180975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180975" lvl="2" indent="-180975">
              <a:buFont typeface="Arial" panose="020B0604020202020204" pitchFamily="34" charset="0"/>
              <a:buChar char="•"/>
            </a:pPr>
            <a:r>
              <a:rPr lang="en-US" sz="2400" dirty="0"/>
              <a:t>Protected of glue shielding cables to the </a:t>
            </a:r>
            <a:r>
              <a:rPr lang="en-US" sz="2400" dirty="0" smtClean="0"/>
              <a:t>PCB</a:t>
            </a:r>
          </a:p>
          <a:p>
            <a:pPr marL="180975" lvl="2" indent="-180975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180975" lvl="2" indent="-180975">
              <a:buFont typeface="Arial" panose="020B0604020202020204" pitchFamily="34" charset="0"/>
              <a:buChar char="•"/>
            </a:pPr>
            <a:r>
              <a:rPr lang="en-US" sz="2400" dirty="0"/>
              <a:t>Assembly of the shielding layers for P- and N-side on STS module (with araldite 2011).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A516-90F6-4F63-9CC6-ECCB71F3EA08}" type="slidenum">
              <a:rPr lang="ru-RU" smtClean="0"/>
              <a:t>14</a:t>
            </a:fld>
            <a:endParaRPr lang="ru-RU"/>
          </a:p>
        </p:txBody>
      </p:sp>
      <p:pic>
        <p:nvPicPr>
          <p:cNvPr id="11266" name="Picture 2" descr="https://pp.userapi.com/c852232/v852232466/15830d/a1_uaOxR0C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6" b="47188"/>
          <a:stretch/>
        </p:blipFill>
        <p:spPr bwMode="auto">
          <a:xfrm>
            <a:off x="1400174" y="3833812"/>
            <a:ext cx="92043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21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1896" y="137161"/>
            <a:ext cx="10753344" cy="64007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Main stages of assembly process of STS BM@N module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1896" y="922846"/>
            <a:ext cx="8714232" cy="5093906"/>
          </a:xfrm>
        </p:spPr>
        <p:txBody>
          <a:bodyPr>
            <a:normAutofit lnSpcReduction="10000"/>
          </a:bodyPr>
          <a:lstStyle/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Inspection of the cable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Inspection of the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ASIC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Inspection of the Si – sensor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Inspection of the PCB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Bonding Cable to ASIC (same procedure for both rows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Bonding “CABLE – ASIC” to Sensor (same procedure for both rows)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Installing of the ASIC to the PCB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Bonding of the ASIC to the PCB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Assembly of the shielding layers on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 of completely assembly module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0517" y="6161660"/>
            <a:ext cx="9100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 of completely assembly module: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https://cernbox.cern.ch/index.php/s/yCtBinxqw5p8sxS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A516-90F6-4F63-9CC6-ECCB71F3EA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540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4107" y="801851"/>
            <a:ext cx="3932237" cy="530225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Inspection of the cable set</a:t>
            </a:r>
            <a:endParaRPr lang="ru-RU" sz="2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3394" y="198347"/>
            <a:ext cx="4765298" cy="263860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4107" y="1947972"/>
            <a:ext cx="3932237" cy="3756724"/>
          </a:xfrm>
        </p:spPr>
        <p:txBody>
          <a:bodyPr>
            <a:normAutofit lnSpcReduction="10000"/>
          </a:bodyPr>
          <a:lstStyle/>
          <a:p>
            <a:pPr marL="357188" lvl="2" indent="-265113">
              <a:buFont typeface="Arial" panose="020B0604020202020204" pitchFamily="34" charset="0"/>
              <a:buChar char="•"/>
            </a:pPr>
            <a:r>
              <a:rPr lang="en-US" sz="2400" dirty="0"/>
              <a:t>Visual inspection after delivery (Several cable sets can be inspected</a:t>
            </a:r>
            <a:r>
              <a:rPr lang="en-US" sz="2400" dirty="0" smtClean="0"/>
              <a:t>).</a:t>
            </a:r>
          </a:p>
          <a:p>
            <a:pPr marL="357188" lvl="2" indent="-265113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57188" lvl="2" indent="-265113">
              <a:buFont typeface="Arial" panose="020B0604020202020204" pitchFamily="34" charset="0"/>
              <a:buChar char="•"/>
            </a:pPr>
            <a:r>
              <a:rPr lang="en-US" sz="2400" dirty="0"/>
              <a:t>Measuring of the resistance of signal lines (Could be used with tail of cable</a:t>
            </a:r>
            <a:r>
              <a:rPr lang="en-US" sz="2400" dirty="0" smtClean="0"/>
              <a:t>).</a:t>
            </a:r>
          </a:p>
          <a:p>
            <a:pPr marL="357188" lvl="2" indent="-265113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57188" lvl="2" indent="-265113">
              <a:buFont typeface="Arial" panose="020B0604020202020204" pitchFamily="34" charset="0"/>
              <a:buChar char="•"/>
            </a:pPr>
            <a:r>
              <a:rPr lang="en-US" sz="2400" dirty="0"/>
              <a:t>Load photos and data to local database.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394" y="2836953"/>
            <a:ext cx="4765298" cy="396155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A516-90F6-4F63-9CC6-ECCB71F3EA0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27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139" y="640081"/>
            <a:ext cx="3932237" cy="744978"/>
          </a:xfrm>
        </p:spPr>
        <p:txBody>
          <a:bodyPr>
            <a:no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Proposal for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inspection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cable set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7140" y="1911096"/>
            <a:ext cx="3932237" cy="3756724"/>
          </a:xfrm>
        </p:spPr>
        <p:txBody>
          <a:bodyPr>
            <a:normAutofit/>
          </a:bodyPr>
          <a:lstStyle/>
          <a:p>
            <a:pPr marL="357188" lvl="2" indent="-265113">
              <a:buFont typeface="Arial" panose="020B0604020202020204" pitchFamily="34" charset="0"/>
              <a:buChar char="•"/>
            </a:pPr>
            <a:r>
              <a:rPr lang="en-US" sz="2400" dirty="0" smtClean="0"/>
              <a:t>Manufacturing of new transport jigs for set of  the </a:t>
            </a:r>
            <a:r>
              <a:rPr lang="en-US" sz="2400" dirty="0" err="1" smtClean="0"/>
              <a:t>microcables</a:t>
            </a:r>
            <a:endParaRPr lang="en-US" sz="2400" dirty="0" smtClean="0"/>
          </a:p>
          <a:p>
            <a:pPr marL="357188" lvl="2" indent="-265113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57188" lvl="2" indent="-265113">
              <a:buFont typeface="Arial" panose="020B0604020202020204" pitchFamily="34" charset="0"/>
              <a:buChar char="•"/>
            </a:pPr>
            <a:r>
              <a:rPr lang="en-US" sz="2400" dirty="0" smtClean="0"/>
              <a:t>Design a new device for the test of resistance using tail of the cable (The connector for tail Molex 503419-0710)</a:t>
            </a:r>
          </a:p>
          <a:p>
            <a:pPr marL="357188" lvl="2" indent="-265113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pic>
        <p:nvPicPr>
          <p:cNvPr id="1026" name="Picture 2" descr="https://pp.userapi.com/c849024/v849024181/1d500b/lqwj7d9EqY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5" t="5037" r="9076" b="11519"/>
          <a:stretch/>
        </p:blipFill>
        <p:spPr bwMode="auto">
          <a:xfrm rot="16200000">
            <a:off x="5352670" y="169035"/>
            <a:ext cx="1947671" cy="373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850616/v850616181/15306b/nyeQFzt-Pj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906" y="1060575"/>
            <a:ext cx="3481872" cy="194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1129" y="3316566"/>
            <a:ext cx="2867025" cy="190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7069" y="3008247"/>
            <a:ext cx="4212717" cy="2521637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A516-90F6-4F63-9CC6-ECCB71F3EA0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171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4107" y="886968"/>
            <a:ext cx="3932237" cy="530225"/>
          </a:xfrm>
        </p:spPr>
        <p:txBody>
          <a:bodyPr>
            <a:noAutofit/>
          </a:bodyPr>
          <a:lstStyle/>
          <a:p>
            <a:pPr marL="457200" lvl="1" algn="l"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Inspection of the ASIC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4107" y="1792524"/>
            <a:ext cx="3932237" cy="3756724"/>
          </a:xfrm>
        </p:spPr>
        <p:txBody>
          <a:bodyPr>
            <a:normAutofit lnSpcReduction="10000"/>
          </a:bodyPr>
          <a:lstStyle/>
          <a:p>
            <a:pPr marL="182563" lvl="2" indent="-182563">
              <a:buFont typeface="Arial" panose="020B0604020202020204" pitchFamily="34" charset="0"/>
              <a:buChar char="•"/>
            </a:pPr>
            <a:r>
              <a:rPr lang="en-US" sz="2400" dirty="0" smtClean="0"/>
              <a:t>Visual inspection (Before assembly).</a:t>
            </a:r>
            <a:endParaRPr lang="ru-RU" sz="2400" dirty="0" smtClean="0"/>
          </a:p>
          <a:p>
            <a:pPr marL="182563" lvl="2" indent="-182563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182563" lvl="2" indent="-182563">
              <a:buFont typeface="Arial" panose="020B0604020202020204" pitchFamily="34" charset="0"/>
              <a:buChar char="•"/>
            </a:pPr>
            <a:r>
              <a:rPr lang="en-US" sz="2400" dirty="0" smtClean="0"/>
              <a:t>Testing of the ASIC with POGO pin tester.</a:t>
            </a:r>
          </a:p>
          <a:p>
            <a:pPr marL="182563" lvl="2" indent="-182563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182563" lvl="2" indent="-182563">
              <a:buFont typeface="Arial" panose="020B0604020202020204" pitchFamily="34" charset="0"/>
              <a:buChar char="•"/>
            </a:pPr>
            <a:r>
              <a:rPr lang="en-US" sz="2400" dirty="0" smtClean="0"/>
              <a:t>Preparation of the chips in ultrasonic bath (optional)</a:t>
            </a:r>
            <a:endParaRPr lang="ru-RU" sz="2400" dirty="0" smtClean="0"/>
          </a:p>
          <a:p>
            <a:pPr marL="182563" lvl="2" indent="-182563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182563" lvl="2" indent="-182563">
              <a:buFont typeface="Arial" panose="020B0604020202020204" pitchFamily="34" charset="0"/>
              <a:buChar char="•"/>
            </a:pPr>
            <a:r>
              <a:rPr lang="en-US" sz="2400" dirty="0" smtClean="0"/>
              <a:t>Storage photos and data to local database.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A516-90F6-4F63-9CC6-ECCB71F3EA08}" type="slidenum">
              <a:rPr lang="ru-RU" smtClean="0"/>
              <a:t>5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753" y="173609"/>
            <a:ext cx="4746880" cy="33137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2" t="74349" r="1195"/>
          <a:stretch/>
        </p:blipFill>
        <p:spPr>
          <a:xfrm>
            <a:off x="6744707" y="3681196"/>
            <a:ext cx="3350269" cy="304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58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535" y="749808"/>
            <a:ext cx="4150233" cy="1106424"/>
          </a:xfrm>
        </p:spPr>
        <p:txBody>
          <a:bodyPr>
            <a:noAutofit/>
          </a:bodyPr>
          <a:lstStyle/>
          <a:p>
            <a:pPr lvl="1" algn="ctr"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Proposal of the inspection of the ASIC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6111" y="1982088"/>
            <a:ext cx="3932237" cy="3756724"/>
          </a:xfrm>
        </p:spPr>
        <p:txBody>
          <a:bodyPr>
            <a:normAutofit/>
          </a:bodyPr>
          <a:lstStyle/>
          <a:p>
            <a:pPr marL="182563" lvl="2" indent="-182563">
              <a:buFont typeface="Arial" panose="020B0604020202020204" pitchFamily="34" charset="0"/>
              <a:buChar char="•"/>
            </a:pPr>
            <a:r>
              <a:rPr lang="en-US" sz="2400" dirty="0" smtClean="0"/>
              <a:t>Redesign base for the bonding </a:t>
            </a:r>
            <a:r>
              <a:rPr lang="ru-RU" sz="2400" dirty="0" smtClean="0"/>
              <a:t>«</a:t>
            </a:r>
            <a:r>
              <a:rPr lang="en-US" sz="2400" dirty="0" smtClean="0"/>
              <a:t>chip-cable</a:t>
            </a:r>
            <a:r>
              <a:rPr lang="ru-RU" sz="2400" dirty="0" smtClean="0"/>
              <a:t>»</a:t>
            </a:r>
            <a:r>
              <a:rPr lang="en-US" sz="2400" dirty="0" smtClean="0"/>
              <a:t> tooling</a:t>
            </a:r>
          </a:p>
          <a:p>
            <a:pPr marL="182563" lvl="2" indent="-182563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182563" lvl="2" indent="-182563">
              <a:buFont typeface="Arial" panose="020B0604020202020204" pitchFamily="34" charset="0"/>
              <a:buChar char="•"/>
            </a:pPr>
            <a:r>
              <a:rPr lang="en-US" sz="2400" dirty="0" smtClean="0"/>
              <a:t>Using the tail of the cable for intermediate testing during assembly of the "chip-cable“</a:t>
            </a:r>
          </a:p>
        </p:txBody>
      </p:sp>
      <p:pic>
        <p:nvPicPr>
          <p:cNvPr id="2050" name="Picture 2" descr="https://pp.userapi.com/c855632/v855632359/7d039/OQQg9uOK2L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109662"/>
            <a:ext cx="61722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A516-90F6-4F63-9CC6-ECCB71F3EA0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79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561" y="898913"/>
            <a:ext cx="4436617" cy="649224"/>
          </a:xfrm>
        </p:spPr>
        <p:txBody>
          <a:bodyPr>
            <a:noAutofit/>
          </a:bodyPr>
          <a:lstStyle/>
          <a:p>
            <a:pPr marL="457200" lvl="1" algn="l"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Inspection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Si – sensor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5507" y="2221992"/>
            <a:ext cx="3932237" cy="3994768"/>
          </a:xfrm>
        </p:spPr>
        <p:txBody>
          <a:bodyPr>
            <a:normAutofit/>
          </a:bodyPr>
          <a:lstStyle/>
          <a:p>
            <a:pPr marL="182563" lvl="2" indent="-182563">
              <a:buFont typeface="Arial" panose="020B0604020202020204" pitchFamily="34" charset="0"/>
              <a:buChar char="•"/>
            </a:pPr>
            <a:r>
              <a:rPr lang="en-US" sz="2400" dirty="0" smtClean="0"/>
              <a:t>Visual inspection (Before assembly).</a:t>
            </a:r>
            <a:endParaRPr lang="ru-RU" sz="2400" dirty="0" smtClean="0"/>
          </a:p>
          <a:p>
            <a:pPr marL="182563" lvl="2" indent="-182563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182563" lvl="2" indent="-182563">
              <a:buFont typeface="Arial" panose="020B0604020202020204" pitchFamily="34" charset="0"/>
              <a:buChar char="•"/>
            </a:pPr>
            <a:r>
              <a:rPr lang="en-US" sz="2400" dirty="0" smtClean="0"/>
              <a:t>Tests with Probe station</a:t>
            </a:r>
          </a:p>
          <a:p>
            <a:pPr marL="182563" lvl="2" indent="-182563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182563" lvl="2" indent="-182563">
              <a:buFont typeface="Arial" panose="020B0604020202020204" pitchFamily="34" charset="0"/>
              <a:buChar char="•"/>
            </a:pPr>
            <a:r>
              <a:rPr lang="en-US" sz="2400" dirty="0" smtClean="0"/>
              <a:t>Storage photos and data to local database.</a:t>
            </a:r>
            <a:endParaRPr lang="ru-RU" sz="2400" dirty="0" smtClean="0"/>
          </a:p>
          <a:p>
            <a:pPr marL="182563" lvl="2" indent="-182563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A516-90F6-4F63-9CC6-ECCB71F3EA08}" type="slidenum">
              <a:rPr lang="ru-RU" smtClean="0"/>
              <a:t>7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4" t="10135" b="22259"/>
          <a:stretch/>
        </p:blipFill>
        <p:spPr>
          <a:xfrm>
            <a:off x="5662301" y="898913"/>
            <a:ext cx="5896597" cy="5081140"/>
          </a:xfrm>
        </p:spPr>
      </p:pic>
    </p:spTree>
    <p:extLst>
      <p:ext uri="{BB962C8B-B14F-4D97-AF65-F5344CB8AC3E}">
        <p14:creationId xmlns:p14="http://schemas.microsoft.com/office/powerpoint/2010/main" val="164540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2094" y="475107"/>
            <a:ext cx="3932237" cy="530225"/>
          </a:xfrm>
        </p:spPr>
        <p:txBody>
          <a:bodyPr>
            <a:noAutofit/>
          </a:bodyPr>
          <a:lstStyle/>
          <a:p>
            <a:pPr marL="457200" lvl="1" algn="l"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Inspection of the PCB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8059" y="1235075"/>
            <a:ext cx="4500309" cy="5486400"/>
          </a:xfrm>
        </p:spPr>
        <p:txBody>
          <a:bodyPr>
            <a:noAutofit/>
          </a:bodyPr>
          <a:lstStyle/>
          <a:p>
            <a:pPr marL="182563" lvl="2" indent="-1825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Prepare PCB with ultrasonic bath (</a:t>
            </a:r>
            <a:r>
              <a:rPr lang="en-US" sz="2400" dirty="0" err="1">
                <a:cs typeface="Times New Roman" panose="02020603050405020304" pitchFamily="18" charset="0"/>
              </a:rPr>
              <a:t>Vigon</a:t>
            </a:r>
            <a:r>
              <a:rPr lang="en-US" sz="2400" dirty="0">
                <a:cs typeface="Times New Roman" panose="02020603050405020304" pitchFamily="18" charset="0"/>
              </a:rPr>
              <a:t> US and Alcohol</a:t>
            </a:r>
            <a:r>
              <a:rPr lang="en-US" sz="2400" dirty="0" smtClean="0">
                <a:cs typeface="Times New Roman" panose="02020603050405020304" pitchFamily="18" charset="0"/>
              </a:rPr>
              <a:t>)</a:t>
            </a:r>
          </a:p>
          <a:p>
            <a:pPr marL="182563" lvl="2" indent="-182563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2400" dirty="0">
              <a:cs typeface="Times New Roman" panose="02020603050405020304" pitchFamily="18" charset="0"/>
            </a:endParaRPr>
          </a:p>
          <a:p>
            <a:pPr marL="182563" lvl="2" indent="-1825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Visual inspection of bonding pads</a:t>
            </a:r>
            <a:r>
              <a:rPr lang="en-US" sz="2400" dirty="0" smtClean="0">
                <a:cs typeface="Times New Roman" panose="02020603050405020304" pitchFamily="18" charset="0"/>
              </a:rPr>
              <a:t>.</a:t>
            </a:r>
          </a:p>
          <a:p>
            <a:pPr marL="182563" lvl="2" indent="-182563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2400" dirty="0">
              <a:cs typeface="Times New Roman" panose="02020603050405020304" pitchFamily="18" charset="0"/>
            </a:endParaRPr>
          </a:p>
          <a:p>
            <a:pPr marL="182563" lvl="2" indent="-1825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Electrical test of the </a:t>
            </a:r>
            <a:r>
              <a:rPr lang="en-US" sz="2400" dirty="0" smtClean="0">
                <a:cs typeface="Times New Roman" panose="02020603050405020304" pitchFamily="18" charset="0"/>
              </a:rPr>
              <a:t>PCB</a:t>
            </a:r>
          </a:p>
          <a:p>
            <a:pPr marL="182563" lvl="2" indent="-182563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2400" dirty="0">
              <a:cs typeface="Times New Roman" panose="02020603050405020304" pitchFamily="18" charset="0"/>
            </a:endParaRPr>
          </a:p>
          <a:p>
            <a:pPr marL="182563" lvl="2" indent="-1825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Storage photos of bonding pads and places for glue ASIC to the local database.</a:t>
            </a:r>
            <a:endParaRPr lang="ru-RU" sz="24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24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A516-90F6-4F63-9CC6-ECCB71F3EA08}" type="slidenum">
              <a:rPr lang="ru-RU" smtClean="0"/>
              <a:t>8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5"/>
          <a:stretch/>
        </p:blipFill>
        <p:spPr>
          <a:xfrm>
            <a:off x="6144768" y="1424611"/>
            <a:ext cx="5568696" cy="319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5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9130" y="318833"/>
            <a:ext cx="9505570" cy="579692"/>
          </a:xfrm>
        </p:spPr>
        <p:txBody>
          <a:bodyPr>
            <a:noAutofit/>
          </a:bodyPr>
          <a:lstStyle/>
          <a:p>
            <a:pPr lvl="1" algn="ctr"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Bonding “Cable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ASIC”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(same procedure for both rows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9455" y="1427416"/>
            <a:ext cx="8101585" cy="5111496"/>
          </a:xfrm>
        </p:spPr>
        <p:txBody>
          <a:bodyPr>
            <a:noAutofit/>
          </a:bodyPr>
          <a:lstStyle/>
          <a:p>
            <a:pPr marL="182563" lvl="2" indent="-182563">
              <a:buFont typeface="Arial" panose="020B0604020202020204" pitchFamily="34" charset="0"/>
              <a:buChar char="•"/>
            </a:pPr>
            <a:r>
              <a:rPr lang="en-US" sz="2400" dirty="0"/>
              <a:t>Adjustment of the bonding machine (Cutting of the test areas on the cable. Selection of the optimize parameter of bonding</a:t>
            </a:r>
            <a:r>
              <a:rPr lang="en-US" sz="2400" dirty="0" smtClean="0"/>
              <a:t>).</a:t>
            </a:r>
          </a:p>
          <a:p>
            <a:pPr marL="182563" lvl="2" indent="-182563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182563" lvl="2" indent="-182563">
              <a:buFont typeface="Arial" panose="020B0604020202020204" pitchFamily="34" charset="0"/>
              <a:buChar char="•"/>
            </a:pPr>
            <a:r>
              <a:rPr lang="en-US" sz="2400" dirty="0"/>
              <a:t>Pull test with DOGE4000 (Storage of the log file to database</a:t>
            </a:r>
            <a:r>
              <a:rPr lang="en-US" sz="2400" dirty="0" smtClean="0"/>
              <a:t>).</a:t>
            </a:r>
          </a:p>
          <a:p>
            <a:pPr marL="182563" lvl="2" indent="-182563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182563" lvl="2" indent="-182563">
              <a:buFont typeface="Arial" panose="020B0604020202020204" pitchFamily="34" charset="0"/>
              <a:buChar char="•"/>
            </a:pPr>
            <a:r>
              <a:rPr lang="en-US" sz="2400" dirty="0"/>
              <a:t>Bonding cable to ASIC (Storage of the log file on </a:t>
            </a:r>
            <a:r>
              <a:rPr lang="en-US" sz="2400" dirty="0" err="1"/>
              <a:t>Delvotec</a:t>
            </a:r>
            <a:r>
              <a:rPr lang="en-US" sz="2400" dirty="0"/>
              <a:t> G5 to database and load the photo of bonding</a:t>
            </a:r>
            <a:r>
              <a:rPr lang="en-US" sz="2400" dirty="0" smtClean="0"/>
              <a:t>).</a:t>
            </a:r>
          </a:p>
          <a:p>
            <a:pPr marL="182563" lvl="2" indent="-182563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182563" lvl="2" indent="-182563">
              <a:buFont typeface="Arial" panose="020B0604020202020204" pitchFamily="34" charset="0"/>
              <a:buChar char="•"/>
            </a:pPr>
            <a:r>
              <a:rPr lang="en-US" sz="2400" dirty="0"/>
              <a:t>Test of the “ASIC – CABLE” (Measuring noises with test tail on the cable with special jig and Arduino</a:t>
            </a:r>
            <a:r>
              <a:rPr lang="en-US" sz="2400" dirty="0" smtClean="0"/>
              <a:t>).</a:t>
            </a:r>
          </a:p>
          <a:p>
            <a:pPr marL="182563" lvl="2" indent="-182563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182563" lvl="2" indent="-182563">
              <a:buFont typeface="Arial" panose="020B0604020202020204" pitchFamily="34" charset="0"/>
              <a:buChar char="•"/>
            </a:pPr>
            <a:r>
              <a:rPr lang="en-US" sz="2400" dirty="0"/>
              <a:t>Bond row protection with glue Fuller </a:t>
            </a:r>
            <a:r>
              <a:rPr lang="en-US" sz="2400" dirty="0" err="1"/>
              <a:t>Epolite</a:t>
            </a:r>
            <a:r>
              <a:rPr lang="en-US" sz="2400" dirty="0"/>
              <a:t> FH-5313 (Storage photo of the protected row to the database).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A516-90F6-4F63-9CC6-ECCB71F3EA08}" type="slidenum">
              <a:rPr lang="ru-RU" smtClean="0"/>
              <a:t>9</a:t>
            </a:fld>
            <a:endParaRPr lang="ru-RU"/>
          </a:p>
        </p:txBody>
      </p:sp>
      <p:pic>
        <p:nvPicPr>
          <p:cNvPr id="3078" name="Picture 6" descr="https://pp.userapi.com/c851520/v851520466/157bca/tePlARBrv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 r="34919"/>
          <a:stretch/>
        </p:blipFill>
        <p:spPr bwMode="auto">
          <a:xfrm>
            <a:off x="9219247" y="1081088"/>
            <a:ext cx="2424113" cy="545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60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785</Words>
  <Application>Microsoft Office PowerPoint</Application>
  <PresentationFormat>Широкоэкранный</PresentationFormat>
  <Paragraphs>113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Proposal for intermediate tests and process of assembly BM@N STS module  </vt:lpstr>
      <vt:lpstr>Main stages of assembly process of STS BM@N module</vt:lpstr>
      <vt:lpstr>Inspection of the cable set</vt:lpstr>
      <vt:lpstr>Proposal for inspection of the cable set</vt:lpstr>
      <vt:lpstr>Inspection of the ASIC</vt:lpstr>
      <vt:lpstr>Proposal of the inspection of the ASIC</vt:lpstr>
      <vt:lpstr>Inspection of the Si – sensor </vt:lpstr>
      <vt:lpstr>Inspection of the PCB</vt:lpstr>
      <vt:lpstr>Bonding “Cable to ASIC” (same procedure for both rows)</vt:lpstr>
      <vt:lpstr>Proposal of the bonding Cable to ASIC  (same procedure for both rows)</vt:lpstr>
      <vt:lpstr>Bonding “CABLE – ASIC” to Sensor (same procedure for both rows)</vt:lpstr>
      <vt:lpstr> Installing of the ASIC to the PCB</vt:lpstr>
      <vt:lpstr>Bonding of the ASIC to the PCB</vt:lpstr>
      <vt:lpstr>Assembly of the shielding layers on module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intermediate tests and process of assembly BM@N STS module  </dc:title>
  <dc:creator>NMOKTS</dc:creator>
  <cp:lastModifiedBy>NMOKTS</cp:lastModifiedBy>
  <cp:revision>18</cp:revision>
  <dcterms:created xsi:type="dcterms:W3CDTF">2019-06-25T11:28:39Z</dcterms:created>
  <dcterms:modified xsi:type="dcterms:W3CDTF">2019-06-26T07:47:32Z</dcterms:modified>
</cp:coreProperties>
</file>