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57" r:id="rId4"/>
    <p:sldId id="258" r:id="rId5"/>
    <p:sldId id="259" r:id="rId6"/>
    <p:sldId id="260" r:id="rId7"/>
    <p:sldId id="261" r:id="rId8"/>
    <p:sldId id="262" r:id="rId9"/>
    <p:sldId id="263" r:id="rId10"/>
    <p:sldId id="266" r:id="rId11"/>
    <p:sldId id="267" r:id="rId12"/>
    <p:sldId id="268" r:id="rId13"/>
    <p:sldId id="269" r:id="rId14"/>
    <p:sldId id="264" r:id="rId15"/>
    <p:sldId id="265"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2B1E87-6122-4DB6-8090-A866DBF51CF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02F61FA-D807-498C-A632-96C98B07A2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9164DD9-28B0-4CA9-97C3-6CC9B588FD3E}"/>
              </a:ext>
            </a:extLst>
          </p:cNvPr>
          <p:cNvSpPr>
            <a:spLocks noGrp="1"/>
          </p:cNvSpPr>
          <p:nvPr>
            <p:ph type="dt" sz="half" idx="10"/>
          </p:nvPr>
        </p:nvSpPr>
        <p:spPr/>
        <p:txBody>
          <a:bodyPr/>
          <a:lstStyle/>
          <a:p>
            <a:fld id="{3922D1BD-AD49-4F45-8C96-7A70007069D3}" type="datetimeFigureOut">
              <a:rPr lang="ru-RU" smtClean="0"/>
              <a:t>26.06.2019</a:t>
            </a:fld>
            <a:endParaRPr lang="ru-RU"/>
          </a:p>
        </p:txBody>
      </p:sp>
      <p:sp>
        <p:nvSpPr>
          <p:cNvPr id="5" name="Нижний колонтитул 4">
            <a:extLst>
              <a:ext uri="{FF2B5EF4-FFF2-40B4-BE49-F238E27FC236}">
                <a16:creationId xmlns:a16="http://schemas.microsoft.com/office/drawing/2014/main" id="{37A90034-C01C-4DF7-8BE4-84C7932A218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1A8B898-87B6-4CE1-97EF-B2D898CE72D6}"/>
              </a:ext>
            </a:extLst>
          </p:cNvPr>
          <p:cNvSpPr>
            <a:spLocks noGrp="1"/>
          </p:cNvSpPr>
          <p:nvPr>
            <p:ph type="sldNum" sz="quarter" idx="12"/>
          </p:nvPr>
        </p:nvSpPr>
        <p:spPr/>
        <p:txBody>
          <a:bodyPr/>
          <a:lstStyle/>
          <a:p>
            <a:fld id="{86968D3D-8650-4C58-9708-2F37B3372CEC}" type="slidenum">
              <a:rPr lang="ru-RU" smtClean="0"/>
              <a:t>‹#›</a:t>
            </a:fld>
            <a:endParaRPr lang="ru-RU"/>
          </a:p>
        </p:txBody>
      </p:sp>
    </p:spTree>
    <p:extLst>
      <p:ext uri="{BB962C8B-B14F-4D97-AF65-F5344CB8AC3E}">
        <p14:creationId xmlns:p14="http://schemas.microsoft.com/office/powerpoint/2010/main" val="3174935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6BF856-611D-41F5-9DCF-B760AC942A2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F4BDBAE-D3EB-47CD-9E1E-FDB0EA95E03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B096783-EFAC-4582-91BB-A91D245DF056}"/>
              </a:ext>
            </a:extLst>
          </p:cNvPr>
          <p:cNvSpPr>
            <a:spLocks noGrp="1"/>
          </p:cNvSpPr>
          <p:nvPr>
            <p:ph type="dt" sz="half" idx="10"/>
          </p:nvPr>
        </p:nvSpPr>
        <p:spPr/>
        <p:txBody>
          <a:bodyPr/>
          <a:lstStyle/>
          <a:p>
            <a:fld id="{3922D1BD-AD49-4F45-8C96-7A70007069D3}" type="datetimeFigureOut">
              <a:rPr lang="ru-RU" smtClean="0"/>
              <a:t>26.06.2019</a:t>
            </a:fld>
            <a:endParaRPr lang="ru-RU"/>
          </a:p>
        </p:txBody>
      </p:sp>
      <p:sp>
        <p:nvSpPr>
          <p:cNvPr id="5" name="Нижний колонтитул 4">
            <a:extLst>
              <a:ext uri="{FF2B5EF4-FFF2-40B4-BE49-F238E27FC236}">
                <a16:creationId xmlns:a16="http://schemas.microsoft.com/office/drawing/2014/main" id="{9C42CC50-76DB-40D8-9ECF-030A1D2EBEB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69DBC59-711B-4792-86A6-BE6981C48653}"/>
              </a:ext>
            </a:extLst>
          </p:cNvPr>
          <p:cNvSpPr>
            <a:spLocks noGrp="1"/>
          </p:cNvSpPr>
          <p:nvPr>
            <p:ph type="sldNum" sz="quarter" idx="12"/>
          </p:nvPr>
        </p:nvSpPr>
        <p:spPr/>
        <p:txBody>
          <a:bodyPr/>
          <a:lstStyle/>
          <a:p>
            <a:fld id="{86968D3D-8650-4C58-9708-2F37B3372CEC}" type="slidenum">
              <a:rPr lang="ru-RU" smtClean="0"/>
              <a:t>‹#›</a:t>
            </a:fld>
            <a:endParaRPr lang="ru-RU"/>
          </a:p>
        </p:txBody>
      </p:sp>
    </p:spTree>
    <p:extLst>
      <p:ext uri="{BB962C8B-B14F-4D97-AF65-F5344CB8AC3E}">
        <p14:creationId xmlns:p14="http://schemas.microsoft.com/office/powerpoint/2010/main" val="154301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25C553B-34B0-4A36-82B5-16ED7BEAAC0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F9C1776-4989-4046-8003-C9AFDE18936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6FE664D-4BF7-42D3-A6F8-9EB301F0B8FB}"/>
              </a:ext>
            </a:extLst>
          </p:cNvPr>
          <p:cNvSpPr>
            <a:spLocks noGrp="1"/>
          </p:cNvSpPr>
          <p:nvPr>
            <p:ph type="dt" sz="half" idx="10"/>
          </p:nvPr>
        </p:nvSpPr>
        <p:spPr/>
        <p:txBody>
          <a:bodyPr/>
          <a:lstStyle/>
          <a:p>
            <a:fld id="{3922D1BD-AD49-4F45-8C96-7A70007069D3}" type="datetimeFigureOut">
              <a:rPr lang="ru-RU" smtClean="0"/>
              <a:t>26.06.2019</a:t>
            </a:fld>
            <a:endParaRPr lang="ru-RU"/>
          </a:p>
        </p:txBody>
      </p:sp>
      <p:sp>
        <p:nvSpPr>
          <p:cNvPr id="5" name="Нижний колонтитул 4">
            <a:extLst>
              <a:ext uri="{FF2B5EF4-FFF2-40B4-BE49-F238E27FC236}">
                <a16:creationId xmlns:a16="http://schemas.microsoft.com/office/drawing/2014/main" id="{6264196C-1820-40FE-8A5F-6BD6A77EDFC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D316AD3-DB03-437F-8D4A-B2340F1A6D40}"/>
              </a:ext>
            </a:extLst>
          </p:cNvPr>
          <p:cNvSpPr>
            <a:spLocks noGrp="1"/>
          </p:cNvSpPr>
          <p:nvPr>
            <p:ph type="sldNum" sz="quarter" idx="12"/>
          </p:nvPr>
        </p:nvSpPr>
        <p:spPr/>
        <p:txBody>
          <a:bodyPr/>
          <a:lstStyle/>
          <a:p>
            <a:fld id="{86968D3D-8650-4C58-9708-2F37B3372CEC}" type="slidenum">
              <a:rPr lang="ru-RU" smtClean="0"/>
              <a:t>‹#›</a:t>
            </a:fld>
            <a:endParaRPr lang="ru-RU"/>
          </a:p>
        </p:txBody>
      </p:sp>
    </p:spTree>
    <p:extLst>
      <p:ext uri="{BB962C8B-B14F-4D97-AF65-F5344CB8AC3E}">
        <p14:creationId xmlns:p14="http://schemas.microsoft.com/office/powerpoint/2010/main" val="403843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2DF80B-56D2-4128-956A-481A541200A7}"/>
              </a:ext>
            </a:extLst>
          </p:cNvPr>
          <p:cNvSpPr>
            <a:spLocks noGrp="1"/>
          </p:cNvSpPr>
          <p:nvPr>
            <p:ph type="title"/>
          </p:nvPr>
        </p:nvSpPr>
        <p:spPr>
          <a:xfrm>
            <a:off x="838200" y="-268288"/>
            <a:ext cx="10515600" cy="1325563"/>
          </a:xfrm>
        </p:spPr>
        <p:txBody>
          <a:bodyPr/>
          <a:lstStyle/>
          <a:p>
            <a:r>
              <a:rPr lang="ru-RU"/>
              <a:t>Образец заголовка</a:t>
            </a:r>
          </a:p>
        </p:txBody>
      </p:sp>
      <p:sp>
        <p:nvSpPr>
          <p:cNvPr id="3" name="Объект 2">
            <a:extLst>
              <a:ext uri="{FF2B5EF4-FFF2-40B4-BE49-F238E27FC236}">
                <a16:creationId xmlns:a16="http://schemas.microsoft.com/office/drawing/2014/main" id="{E277E305-7B5E-41BF-89F7-92A4A48E330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441F23F-A8A5-462C-B633-E25670F3208D}"/>
              </a:ext>
            </a:extLst>
          </p:cNvPr>
          <p:cNvSpPr>
            <a:spLocks noGrp="1"/>
          </p:cNvSpPr>
          <p:nvPr>
            <p:ph type="dt" sz="half" idx="10"/>
          </p:nvPr>
        </p:nvSpPr>
        <p:spPr/>
        <p:txBody>
          <a:bodyPr/>
          <a:lstStyle/>
          <a:p>
            <a:fld id="{3922D1BD-AD49-4F45-8C96-7A70007069D3}" type="datetimeFigureOut">
              <a:rPr lang="ru-RU" smtClean="0"/>
              <a:t>26.06.2019</a:t>
            </a:fld>
            <a:endParaRPr lang="ru-RU"/>
          </a:p>
        </p:txBody>
      </p:sp>
      <p:sp>
        <p:nvSpPr>
          <p:cNvPr id="5" name="Нижний колонтитул 4">
            <a:extLst>
              <a:ext uri="{FF2B5EF4-FFF2-40B4-BE49-F238E27FC236}">
                <a16:creationId xmlns:a16="http://schemas.microsoft.com/office/drawing/2014/main" id="{20396137-F43D-4B6C-9680-9CA946571B0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F187746-D21F-4F31-9319-AF445882D12D}"/>
              </a:ext>
            </a:extLst>
          </p:cNvPr>
          <p:cNvSpPr>
            <a:spLocks noGrp="1"/>
          </p:cNvSpPr>
          <p:nvPr>
            <p:ph type="sldNum" sz="quarter" idx="12"/>
          </p:nvPr>
        </p:nvSpPr>
        <p:spPr/>
        <p:txBody>
          <a:bodyPr/>
          <a:lstStyle/>
          <a:p>
            <a:fld id="{86968D3D-8650-4C58-9708-2F37B3372CEC}" type="slidenum">
              <a:rPr lang="ru-RU" smtClean="0"/>
              <a:t>‹#›</a:t>
            </a:fld>
            <a:endParaRPr lang="ru-RU"/>
          </a:p>
        </p:txBody>
      </p:sp>
    </p:spTree>
    <p:extLst>
      <p:ext uri="{BB962C8B-B14F-4D97-AF65-F5344CB8AC3E}">
        <p14:creationId xmlns:p14="http://schemas.microsoft.com/office/powerpoint/2010/main" val="248075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1E7EF6-2EA6-4069-BEF3-34015396BCA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A88AB77-20DE-4793-A4BC-A01B989D0A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B6F3B7D-A8F0-41CC-B908-46593B4909F7}"/>
              </a:ext>
            </a:extLst>
          </p:cNvPr>
          <p:cNvSpPr>
            <a:spLocks noGrp="1"/>
          </p:cNvSpPr>
          <p:nvPr>
            <p:ph type="dt" sz="half" idx="10"/>
          </p:nvPr>
        </p:nvSpPr>
        <p:spPr/>
        <p:txBody>
          <a:bodyPr/>
          <a:lstStyle/>
          <a:p>
            <a:fld id="{3922D1BD-AD49-4F45-8C96-7A70007069D3}" type="datetimeFigureOut">
              <a:rPr lang="ru-RU" smtClean="0"/>
              <a:t>26.06.2019</a:t>
            </a:fld>
            <a:endParaRPr lang="ru-RU"/>
          </a:p>
        </p:txBody>
      </p:sp>
      <p:sp>
        <p:nvSpPr>
          <p:cNvPr id="5" name="Нижний колонтитул 4">
            <a:extLst>
              <a:ext uri="{FF2B5EF4-FFF2-40B4-BE49-F238E27FC236}">
                <a16:creationId xmlns:a16="http://schemas.microsoft.com/office/drawing/2014/main" id="{74F92F44-6E00-4557-BD56-61F4BBB6A23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686144A-79B9-4ED7-A04D-56B7D99DEA90}"/>
              </a:ext>
            </a:extLst>
          </p:cNvPr>
          <p:cNvSpPr>
            <a:spLocks noGrp="1"/>
          </p:cNvSpPr>
          <p:nvPr>
            <p:ph type="sldNum" sz="quarter" idx="12"/>
          </p:nvPr>
        </p:nvSpPr>
        <p:spPr/>
        <p:txBody>
          <a:bodyPr/>
          <a:lstStyle/>
          <a:p>
            <a:fld id="{86968D3D-8650-4C58-9708-2F37B3372CEC}" type="slidenum">
              <a:rPr lang="ru-RU" smtClean="0"/>
              <a:t>‹#›</a:t>
            </a:fld>
            <a:endParaRPr lang="ru-RU"/>
          </a:p>
        </p:txBody>
      </p:sp>
    </p:spTree>
    <p:extLst>
      <p:ext uri="{BB962C8B-B14F-4D97-AF65-F5344CB8AC3E}">
        <p14:creationId xmlns:p14="http://schemas.microsoft.com/office/powerpoint/2010/main" val="338477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B3A031-F669-4D47-9AA5-FA64144A331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AE1506D-0487-421B-AB23-D6572710DC5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8580E97-3FE0-4610-96D5-647CDDB25AE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B8420EC-7FA3-4AA7-8137-1248D09708DE}"/>
              </a:ext>
            </a:extLst>
          </p:cNvPr>
          <p:cNvSpPr>
            <a:spLocks noGrp="1"/>
          </p:cNvSpPr>
          <p:nvPr>
            <p:ph type="dt" sz="half" idx="10"/>
          </p:nvPr>
        </p:nvSpPr>
        <p:spPr/>
        <p:txBody>
          <a:bodyPr/>
          <a:lstStyle/>
          <a:p>
            <a:fld id="{3922D1BD-AD49-4F45-8C96-7A70007069D3}" type="datetimeFigureOut">
              <a:rPr lang="ru-RU" smtClean="0"/>
              <a:t>26.06.2019</a:t>
            </a:fld>
            <a:endParaRPr lang="ru-RU"/>
          </a:p>
        </p:txBody>
      </p:sp>
      <p:sp>
        <p:nvSpPr>
          <p:cNvPr id="6" name="Нижний колонтитул 5">
            <a:extLst>
              <a:ext uri="{FF2B5EF4-FFF2-40B4-BE49-F238E27FC236}">
                <a16:creationId xmlns:a16="http://schemas.microsoft.com/office/drawing/2014/main" id="{C54EEA70-06FE-4382-B150-DC1BF083790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D27A013-9125-4600-8FB8-6BA2FDCBDE43}"/>
              </a:ext>
            </a:extLst>
          </p:cNvPr>
          <p:cNvSpPr>
            <a:spLocks noGrp="1"/>
          </p:cNvSpPr>
          <p:nvPr>
            <p:ph type="sldNum" sz="quarter" idx="12"/>
          </p:nvPr>
        </p:nvSpPr>
        <p:spPr/>
        <p:txBody>
          <a:bodyPr/>
          <a:lstStyle/>
          <a:p>
            <a:fld id="{86968D3D-8650-4C58-9708-2F37B3372CEC}" type="slidenum">
              <a:rPr lang="ru-RU" smtClean="0"/>
              <a:t>‹#›</a:t>
            </a:fld>
            <a:endParaRPr lang="ru-RU"/>
          </a:p>
        </p:txBody>
      </p:sp>
    </p:spTree>
    <p:extLst>
      <p:ext uri="{BB962C8B-B14F-4D97-AF65-F5344CB8AC3E}">
        <p14:creationId xmlns:p14="http://schemas.microsoft.com/office/powerpoint/2010/main" val="3981434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69A684-D05F-4736-8879-6C8771E8EA5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B84CA78-41F9-4D27-A56B-F6B699A69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CBFCDE7-3DB8-493F-8B93-6E62D90A5F0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64964A6-8673-4A35-878F-3C5A8AE80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21AE920-4983-4E50-8FB1-48D16CD76C7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A0EE9A0-1D1E-4C09-B61A-D8712F4A805D}"/>
              </a:ext>
            </a:extLst>
          </p:cNvPr>
          <p:cNvSpPr>
            <a:spLocks noGrp="1"/>
          </p:cNvSpPr>
          <p:nvPr>
            <p:ph type="dt" sz="half" idx="10"/>
          </p:nvPr>
        </p:nvSpPr>
        <p:spPr/>
        <p:txBody>
          <a:bodyPr/>
          <a:lstStyle/>
          <a:p>
            <a:fld id="{3922D1BD-AD49-4F45-8C96-7A70007069D3}" type="datetimeFigureOut">
              <a:rPr lang="ru-RU" smtClean="0"/>
              <a:t>26.06.2019</a:t>
            </a:fld>
            <a:endParaRPr lang="ru-RU"/>
          </a:p>
        </p:txBody>
      </p:sp>
      <p:sp>
        <p:nvSpPr>
          <p:cNvPr id="8" name="Нижний колонтитул 7">
            <a:extLst>
              <a:ext uri="{FF2B5EF4-FFF2-40B4-BE49-F238E27FC236}">
                <a16:creationId xmlns:a16="http://schemas.microsoft.com/office/drawing/2014/main" id="{3B9B34A3-07ED-4460-A9E4-31C9BF57B39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16B8EF8-51D4-4656-8371-AF8EECE372C8}"/>
              </a:ext>
            </a:extLst>
          </p:cNvPr>
          <p:cNvSpPr>
            <a:spLocks noGrp="1"/>
          </p:cNvSpPr>
          <p:nvPr>
            <p:ph type="sldNum" sz="quarter" idx="12"/>
          </p:nvPr>
        </p:nvSpPr>
        <p:spPr/>
        <p:txBody>
          <a:bodyPr/>
          <a:lstStyle/>
          <a:p>
            <a:fld id="{86968D3D-8650-4C58-9708-2F37B3372CEC}" type="slidenum">
              <a:rPr lang="ru-RU" smtClean="0"/>
              <a:t>‹#›</a:t>
            </a:fld>
            <a:endParaRPr lang="ru-RU"/>
          </a:p>
        </p:txBody>
      </p:sp>
    </p:spTree>
    <p:extLst>
      <p:ext uri="{BB962C8B-B14F-4D97-AF65-F5344CB8AC3E}">
        <p14:creationId xmlns:p14="http://schemas.microsoft.com/office/powerpoint/2010/main" val="8059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EFDE23-B726-4E8D-9FC8-73D4272ABAD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60ABCFC-A8C4-4D6C-81E4-15D82DFD5E56}"/>
              </a:ext>
            </a:extLst>
          </p:cNvPr>
          <p:cNvSpPr>
            <a:spLocks noGrp="1"/>
          </p:cNvSpPr>
          <p:nvPr>
            <p:ph type="dt" sz="half" idx="10"/>
          </p:nvPr>
        </p:nvSpPr>
        <p:spPr/>
        <p:txBody>
          <a:bodyPr/>
          <a:lstStyle/>
          <a:p>
            <a:fld id="{3922D1BD-AD49-4F45-8C96-7A70007069D3}" type="datetimeFigureOut">
              <a:rPr lang="ru-RU" smtClean="0"/>
              <a:t>26.06.2019</a:t>
            </a:fld>
            <a:endParaRPr lang="ru-RU"/>
          </a:p>
        </p:txBody>
      </p:sp>
      <p:sp>
        <p:nvSpPr>
          <p:cNvPr id="4" name="Нижний колонтитул 3">
            <a:extLst>
              <a:ext uri="{FF2B5EF4-FFF2-40B4-BE49-F238E27FC236}">
                <a16:creationId xmlns:a16="http://schemas.microsoft.com/office/drawing/2014/main" id="{A33FDBDA-0A9B-44B1-8A96-476781142A3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5C6C84D-2DB9-40AD-9481-AEBAC42B81BC}"/>
              </a:ext>
            </a:extLst>
          </p:cNvPr>
          <p:cNvSpPr>
            <a:spLocks noGrp="1"/>
          </p:cNvSpPr>
          <p:nvPr>
            <p:ph type="sldNum" sz="quarter" idx="12"/>
          </p:nvPr>
        </p:nvSpPr>
        <p:spPr/>
        <p:txBody>
          <a:bodyPr/>
          <a:lstStyle/>
          <a:p>
            <a:fld id="{86968D3D-8650-4C58-9708-2F37B3372CEC}" type="slidenum">
              <a:rPr lang="ru-RU" smtClean="0"/>
              <a:t>‹#›</a:t>
            </a:fld>
            <a:endParaRPr lang="ru-RU"/>
          </a:p>
        </p:txBody>
      </p:sp>
    </p:spTree>
    <p:extLst>
      <p:ext uri="{BB962C8B-B14F-4D97-AF65-F5344CB8AC3E}">
        <p14:creationId xmlns:p14="http://schemas.microsoft.com/office/powerpoint/2010/main" val="252965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B4A2E4C-EC47-46C6-954D-8DA241205BDB}"/>
              </a:ext>
            </a:extLst>
          </p:cNvPr>
          <p:cNvSpPr>
            <a:spLocks noGrp="1"/>
          </p:cNvSpPr>
          <p:nvPr>
            <p:ph type="dt" sz="half" idx="10"/>
          </p:nvPr>
        </p:nvSpPr>
        <p:spPr/>
        <p:txBody>
          <a:bodyPr/>
          <a:lstStyle/>
          <a:p>
            <a:fld id="{3922D1BD-AD49-4F45-8C96-7A70007069D3}" type="datetimeFigureOut">
              <a:rPr lang="ru-RU" smtClean="0"/>
              <a:t>26.06.2019</a:t>
            </a:fld>
            <a:endParaRPr lang="ru-RU"/>
          </a:p>
        </p:txBody>
      </p:sp>
      <p:sp>
        <p:nvSpPr>
          <p:cNvPr id="3" name="Нижний колонтитул 2">
            <a:extLst>
              <a:ext uri="{FF2B5EF4-FFF2-40B4-BE49-F238E27FC236}">
                <a16:creationId xmlns:a16="http://schemas.microsoft.com/office/drawing/2014/main" id="{03CFF2D3-9E46-4998-9D09-F4ED487C940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4EDACB7A-33A6-4ABF-A5DA-8D6F140DE654}"/>
              </a:ext>
            </a:extLst>
          </p:cNvPr>
          <p:cNvSpPr>
            <a:spLocks noGrp="1"/>
          </p:cNvSpPr>
          <p:nvPr>
            <p:ph type="sldNum" sz="quarter" idx="12"/>
          </p:nvPr>
        </p:nvSpPr>
        <p:spPr/>
        <p:txBody>
          <a:bodyPr/>
          <a:lstStyle/>
          <a:p>
            <a:fld id="{86968D3D-8650-4C58-9708-2F37B3372CEC}" type="slidenum">
              <a:rPr lang="ru-RU" smtClean="0"/>
              <a:t>‹#›</a:t>
            </a:fld>
            <a:endParaRPr lang="ru-RU"/>
          </a:p>
        </p:txBody>
      </p:sp>
    </p:spTree>
    <p:extLst>
      <p:ext uri="{BB962C8B-B14F-4D97-AF65-F5344CB8AC3E}">
        <p14:creationId xmlns:p14="http://schemas.microsoft.com/office/powerpoint/2010/main" val="3311889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973FB6-0835-4DFE-BC26-63CB12CD8B9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3DC6A80-BC6E-48E8-BD7E-A91171F5C5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EAAD6C0-88C9-41F8-8A39-B3BF3E6BA5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D14A69E-92B0-4B02-ACDF-DD8961F73566}"/>
              </a:ext>
            </a:extLst>
          </p:cNvPr>
          <p:cNvSpPr>
            <a:spLocks noGrp="1"/>
          </p:cNvSpPr>
          <p:nvPr>
            <p:ph type="dt" sz="half" idx="10"/>
          </p:nvPr>
        </p:nvSpPr>
        <p:spPr/>
        <p:txBody>
          <a:bodyPr/>
          <a:lstStyle/>
          <a:p>
            <a:fld id="{3922D1BD-AD49-4F45-8C96-7A70007069D3}" type="datetimeFigureOut">
              <a:rPr lang="ru-RU" smtClean="0"/>
              <a:t>26.06.2019</a:t>
            </a:fld>
            <a:endParaRPr lang="ru-RU"/>
          </a:p>
        </p:txBody>
      </p:sp>
      <p:sp>
        <p:nvSpPr>
          <p:cNvPr id="6" name="Нижний колонтитул 5">
            <a:extLst>
              <a:ext uri="{FF2B5EF4-FFF2-40B4-BE49-F238E27FC236}">
                <a16:creationId xmlns:a16="http://schemas.microsoft.com/office/drawing/2014/main" id="{D074F71B-3FE5-4763-8C0F-9D29106DFCE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1D4849E-EA9E-40CA-8921-451A66414E9E}"/>
              </a:ext>
            </a:extLst>
          </p:cNvPr>
          <p:cNvSpPr>
            <a:spLocks noGrp="1"/>
          </p:cNvSpPr>
          <p:nvPr>
            <p:ph type="sldNum" sz="quarter" idx="12"/>
          </p:nvPr>
        </p:nvSpPr>
        <p:spPr/>
        <p:txBody>
          <a:bodyPr/>
          <a:lstStyle/>
          <a:p>
            <a:fld id="{86968D3D-8650-4C58-9708-2F37B3372CEC}" type="slidenum">
              <a:rPr lang="ru-RU" smtClean="0"/>
              <a:t>‹#›</a:t>
            </a:fld>
            <a:endParaRPr lang="ru-RU"/>
          </a:p>
        </p:txBody>
      </p:sp>
    </p:spTree>
    <p:extLst>
      <p:ext uri="{BB962C8B-B14F-4D97-AF65-F5344CB8AC3E}">
        <p14:creationId xmlns:p14="http://schemas.microsoft.com/office/powerpoint/2010/main" val="384372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794D5B-6BB6-4AE2-8750-A7A5469A031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32CAF6C-76F0-4C46-8CC2-6EABD359E5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FDD8673-E566-4A94-BD99-20577B387E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CB7FDEE-41EF-4F56-8517-45377034C05E}"/>
              </a:ext>
            </a:extLst>
          </p:cNvPr>
          <p:cNvSpPr>
            <a:spLocks noGrp="1"/>
          </p:cNvSpPr>
          <p:nvPr>
            <p:ph type="dt" sz="half" idx="10"/>
          </p:nvPr>
        </p:nvSpPr>
        <p:spPr/>
        <p:txBody>
          <a:bodyPr/>
          <a:lstStyle/>
          <a:p>
            <a:fld id="{3922D1BD-AD49-4F45-8C96-7A70007069D3}" type="datetimeFigureOut">
              <a:rPr lang="ru-RU" smtClean="0"/>
              <a:t>26.06.2019</a:t>
            </a:fld>
            <a:endParaRPr lang="ru-RU"/>
          </a:p>
        </p:txBody>
      </p:sp>
      <p:sp>
        <p:nvSpPr>
          <p:cNvPr id="6" name="Нижний колонтитул 5">
            <a:extLst>
              <a:ext uri="{FF2B5EF4-FFF2-40B4-BE49-F238E27FC236}">
                <a16:creationId xmlns:a16="http://schemas.microsoft.com/office/drawing/2014/main" id="{675099AB-9A23-4A7B-B192-64F52FC26AC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1A24532-2D97-4156-9514-CB855CE1EEA7}"/>
              </a:ext>
            </a:extLst>
          </p:cNvPr>
          <p:cNvSpPr>
            <a:spLocks noGrp="1"/>
          </p:cNvSpPr>
          <p:nvPr>
            <p:ph type="sldNum" sz="quarter" idx="12"/>
          </p:nvPr>
        </p:nvSpPr>
        <p:spPr/>
        <p:txBody>
          <a:bodyPr/>
          <a:lstStyle/>
          <a:p>
            <a:fld id="{86968D3D-8650-4C58-9708-2F37B3372CEC}" type="slidenum">
              <a:rPr lang="ru-RU" smtClean="0"/>
              <a:t>‹#›</a:t>
            </a:fld>
            <a:endParaRPr lang="ru-RU"/>
          </a:p>
        </p:txBody>
      </p:sp>
    </p:spTree>
    <p:extLst>
      <p:ext uri="{BB962C8B-B14F-4D97-AF65-F5344CB8AC3E}">
        <p14:creationId xmlns:p14="http://schemas.microsoft.com/office/powerpoint/2010/main" val="418724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5E8D20-F626-427E-86D2-4BD88747F1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B24250C-4A27-4F89-8FAC-2D69FDDDD0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4B165B6-7812-4CC5-B5EB-530D2749D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2D1BD-AD49-4F45-8C96-7A70007069D3}" type="datetimeFigureOut">
              <a:rPr lang="ru-RU" smtClean="0"/>
              <a:t>26.06.2019</a:t>
            </a:fld>
            <a:endParaRPr lang="ru-RU"/>
          </a:p>
        </p:txBody>
      </p:sp>
      <p:sp>
        <p:nvSpPr>
          <p:cNvPr id="5" name="Нижний колонтитул 4">
            <a:extLst>
              <a:ext uri="{FF2B5EF4-FFF2-40B4-BE49-F238E27FC236}">
                <a16:creationId xmlns:a16="http://schemas.microsoft.com/office/drawing/2014/main" id="{75FC46DD-7FFE-47C7-97E8-B856F95373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172E18E-21C4-481A-9116-DD95BE6C11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68D3D-8650-4C58-9708-2F37B3372CEC}" type="slidenum">
              <a:rPr lang="ru-RU" smtClean="0"/>
              <a:t>‹#›</a:t>
            </a:fld>
            <a:endParaRPr lang="ru-RU"/>
          </a:p>
        </p:txBody>
      </p:sp>
    </p:spTree>
    <p:extLst>
      <p:ext uri="{BB962C8B-B14F-4D97-AF65-F5344CB8AC3E}">
        <p14:creationId xmlns:p14="http://schemas.microsoft.com/office/powerpoint/2010/main" val="3704063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329B6E-4F8B-4619-919F-6838E053D541}"/>
              </a:ext>
            </a:extLst>
          </p:cNvPr>
          <p:cNvSpPr>
            <a:spLocks noGrp="1"/>
          </p:cNvSpPr>
          <p:nvPr>
            <p:ph type="ctrTitle"/>
          </p:nvPr>
        </p:nvSpPr>
        <p:spPr/>
        <p:txBody>
          <a:bodyPr/>
          <a:lstStyle/>
          <a:p>
            <a:r>
              <a:rPr lang="en-US" dirty="0"/>
              <a:t>Current status of the assembled at JINR modules</a:t>
            </a:r>
            <a:endParaRPr lang="ru-RU" dirty="0"/>
          </a:p>
        </p:txBody>
      </p:sp>
      <p:sp>
        <p:nvSpPr>
          <p:cNvPr id="3" name="Подзаголовок 2">
            <a:extLst>
              <a:ext uri="{FF2B5EF4-FFF2-40B4-BE49-F238E27FC236}">
                <a16:creationId xmlns:a16="http://schemas.microsoft.com/office/drawing/2014/main" id="{D5E7C4D8-E000-402F-979C-04B7FCDB7ECC}"/>
              </a:ext>
            </a:extLst>
          </p:cNvPr>
          <p:cNvSpPr>
            <a:spLocks noGrp="1"/>
          </p:cNvSpPr>
          <p:nvPr>
            <p:ph type="subTitle" idx="1"/>
          </p:nvPr>
        </p:nvSpPr>
        <p:spPr/>
        <p:txBody>
          <a:bodyPr/>
          <a:lstStyle/>
          <a:p>
            <a:r>
              <a:rPr lang="en-US" dirty="0"/>
              <a:t>A. </a:t>
            </a:r>
            <a:r>
              <a:rPr lang="en-US" dirty="0" err="1"/>
              <a:t>Kolozhvary</a:t>
            </a:r>
            <a:r>
              <a:rPr lang="en-US" dirty="0"/>
              <a:t> for JINR STS team</a:t>
            </a:r>
            <a:endParaRPr lang="ru-RU" dirty="0"/>
          </a:p>
        </p:txBody>
      </p:sp>
    </p:spTree>
    <p:extLst>
      <p:ext uri="{BB962C8B-B14F-4D97-AF65-F5344CB8AC3E}">
        <p14:creationId xmlns:p14="http://schemas.microsoft.com/office/powerpoint/2010/main" val="1251051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3B8C1D-8035-447A-8ACD-2947F709F734}"/>
              </a:ext>
            </a:extLst>
          </p:cNvPr>
          <p:cNvSpPr>
            <a:spLocks noGrp="1"/>
          </p:cNvSpPr>
          <p:nvPr>
            <p:ph type="title"/>
          </p:nvPr>
        </p:nvSpPr>
        <p:spPr/>
        <p:txBody>
          <a:bodyPr/>
          <a:lstStyle/>
          <a:p>
            <a:r>
              <a:rPr lang="en-US" dirty="0"/>
              <a:t>Not bonded channels</a:t>
            </a:r>
            <a:endParaRPr lang="ru-RU" dirty="0"/>
          </a:p>
        </p:txBody>
      </p:sp>
      <p:pic>
        <p:nvPicPr>
          <p:cNvPr id="5" name="Объект 4">
            <a:extLst>
              <a:ext uri="{FF2B5EF4-FFF2-40B4-BE49-F238E27FC236}">
                <a16:creationId xmlns:a16="http://schemas.microsoft.com/office/drawing/2014/main" id="{DD01F9FD-C6E2-4233-96FC-B0EF75697F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713" y="1057275"/>
            <a:ext cx="3710886" cy="2520000"/>
          </a:xfrm>
        </p:spPr>
      </p:pic>
      <p:pic>
        <p:nvPicPr>
          <p:cNvPr id="7" name="Рисунок 6">
            <a:extLst>
              <a:ext uri="{FF2B5EF4-FFF2-40B4-BE49-F238E27FC236}">
                <a16:creationId xmlns:a16="http://schemas.microsoft.com/office/drawing/2014/main" id="{82E8CF13-9773-4B94-B8D6-30D6B959D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557" y="1057275"/>
            <a:ext cx="3710886" cy="2520000"/>
          </a:xfrm>
          <a:prstGeom prst="rect">
            <a:avLst/>
          </a:prstGeom>
        </p:spPr>
      </p:pic>
      <p:pic>
        <p:nvPicPr>
          <p:cNvPr id="11" name="Рисунок 10">
            <a:extLst>
              <a:ext uri="{FF2B5EF4-FFF2-40B4-BE49-F238E27FC236}">
                <a16:creationId xmlns:a16="http://schemas.microsoft.com/office/drawing/2014/main" id="{809BE347-80DD-4899-BBE7-6B92BCD57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8401" y="1057275"/>
            <a:ext cx="3710886" cy="2520000"/>
          </a:xfrm>
          <a:prstGeom prst="rect">
            <a:avLst/>
          </a:prstGeom>
        </p:spPr>
      </p:pic>
      <p:sp>
        <p:nvSpPr>
          <p:cNvPr id="13" name="TextBox 12">
            <a:extLst>
              <a:ext uri="{FF2B5EF4-FFF2-40B4-BE49-F238E27FC236}">
                <a16:creationId xmlns:a16="http://schemas.microsoft.com/office/drawing/2014/main" id="{1D3BF2EE-F53E-4FC7-B601-075CA6D9B2B5}"/>
              </a:ext>
            </a:extLst>
          </p:cNvPr>
          <p:cNvSpPr txBox="1"/>
          <p:nvPr/>
        </p:nvSpPr>
        <p:spPr>
          <a:xfrm>
            <a:off x="552451" y="3702509"/>
            <a:ext cx="3009899" cy="923330"/>
          </a:xfrm>
          <a:prstGeom prst="rect">
            <a:avLst/>
          </a:prstGeom>
          <a:noFill/>
        </p:spPr>
        <p:txBody>
          <a:bodyPr wrap="square" rtlCol="0">
            <a:spAutoFit/>
          </a:bodyPr>
          <a:lstStyle/>
          <a:p>
            <a:pPr algn="ctr"/>
            <a:r>
              <a:rPr lang="en-US" dirty="0"/>
              <a:t>Number of not bonded channels per ASIC </a:t>
            </a:r>
          </a:p>
          <a:p>
            <a:pPr algn="ctr"/>
            <a:r>
              <a:rPr lang="en-US" b="1" dirty="0"/>
              <a:t>ASIC + two micro-cables</a:t>
            </a:r>
            <a:endParaRPr lang="ru-RU" b="1" dirty="0"/>
          </a:p>
        </p:txBody>
      </p:sp>
      <p:sp>
        <p:nvSpPr>
          <p:cNvPr id="15" name="TextBox 14">
            <a:extLst>
              <a:ext uri="{FF2B5EF4-FFF2-40B4-BE49-F238E27FC236}">
                <a16:creationId xmlns:a16="http://schemas.microsoft.com/office/drawing/2014/main" id="{B6AAAA3E-DBED-4A2C-8F30-0EF8663B9BE8}"/>
              </a:ext>
            </a:extLst>
          </p:cNvPr>
          <p:cNvSpPr txBox="1"/>
          <p:nvPr/>
        </p:nvSpPr>
        <p:spPr>
          <a:xfrm>
            <a:off x="4591050" y="3702509"/>
            <a:ext cx="3009899" cy="1200329"/>
          </a:xfrm>
          <a:prstGeom prst="rect">
            <a:avLst/>
          </a:prstGeom>
          <a:noFill/>
        </p:spPr>
        <p:txBody>
          <a:bodyPr wrap="square" rtlCol="0">
            <a:spAutoFit/>
          </a:bodyPr>
          <a:lstStyle/>
          <a:p>
            <a:pPr algn="ctr"/>
            <a:r>
              <a:rPr lang="en-US" dirty="0"/>
              <a:t>Number of not bonded channels per ASIC </a:t>
            </a:r>
          </a:p>
          <a:p>
            <a:pPr algn="ctr"/>
            <a:r>
              <a:rPr lang="en-US" b="1" dirty="0"/>
              <a:t>Only micro-cables + sensor </a:t>
            </a:r>
            <a:r>
              <a:rPr lang="en-US" b="1" dirty="0" err="1"/>
              <a:t>bondings</a:t>
            </a:r>
            <a:endParaRPr lang="ru-RU" b="1" dirty="0"/>
          </a:p>
        </p:txBody>
      </p:sp>
      <p:sp>
        <p:nvSpPr>
          <p:cNvPr id="16" name="TextBox 15">
            <a:extLst>
              <a:ext uri="{FF2B5EF4-FFF2-40B4-BE49-F238E27FC236}">
                <a16:creationId xmlns:a16="http://schemas.microsoft.com/office/drawing/2014/main" id="{FEEE317C-6F44-46A4-ADDB-37759C3353F0}"/>
              </a:ext>
            </a:extLst>
          </p:cNvPr>
          <p:cNvSpPr txBox="1"/>
          <p:nvPr/>
        </p:nvSpPr>
        <p:spPr>
          <a:xfrm>
            <a:off x="8420100" y="3702509"/>
            <a:ext cx="3009899" cy="646331"/>
          </a:xfrm>
          <a:prstGeom prst="rect">
            <a:avLst/>
          </a:prstGeom>
          <a:noFill/>
        </p:spPr>
        <p:txBody>
          <a:bodyPr wrap="square" rtlCol="0">
            <a:spAutoFit/>
          </a:bodyPr>
          <a:lstStyle/>
          <a:p>
            <a:pPr algn="ctr"/>
            <a:r>
              <a:rPr lang="en-US" dirty="0"/>
              <a:t>Total number of not bonded channels per ASIC </a:t>
            </a:r>
          </a:p>
        </p:txBody>
      </p:sp>
      <p:sp>
        <p:nvSpPr>
          <p:cNvPr id="17" name="TextBox 16">
            <a:extLst>
              <a:ext uri="{FF2B5EF4-FFF2-40B4-BE49-F238E27FC236}">
                <a16:creationId xmlns:a16="http://schemas.microsoft.com/office/drawing/2014/main" id="{718C5CC1-D5B6-4F26-940D-2AB5A13A70CE}"/>
              </a:ext>
            </a:extLst>
          </p:cNvPr>
          <p:cNvSpPr txBox="1"/>
          <p:nvPr/>
        </p:nvSpPr>
        <p:spPr>
          <a:xfrm>
            <a:off x="466724" y="5257800"/>
            <a:ext cx="11258549" cy="923330"/>
          </a:xfrm>
          <a:prstGeom prst="rect">
            <a:avLst/>
          </a:prstGeom>
          <a:noFill/>
        </p:spPr>
        <p:txBody>
          <a:bodyPr wrap="square" rtlCol="0">
            <a:spAutoFit/>
          </a:bodyPr>
          <a:lstStyle/>
          <a:p>
            <a:r>
              <a:rPr lang="en-US" dirty="0"/>
              <a:t>This figures presents the numbers of not bonded channels after each step of the assembly. Bonding was testes with pogo-pin test bench. Results are presented for the module 01 &amp; 02. Module 00 was not tested during the assembly.</a:t>
            </a:r>
          </a:p>
          <a:p>
            <a:endParaRPr lang="ru-RU" dirty="0"/>
          </a:p>
        </p:txBody>
      </p:sp>
    </p:spTree>
    <p:extLst>
      <p:ext uri="{BB962C8B-B14F-4D97-AF65-F5344CB8AC3E}">
        <p14:creationId xmlns:p14="http://schemas.microsoft.com/office/powerpoint/2010/main" val="522167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a:extLst>
              <a:ext uri="{FF2B5EF4-FFF2-40B4-BE49-F238E27FC236}">
                <a16:creationId xmlns:a16="http://schemas.microsoft.com/office/drawing/2014/main" id="{9624A1DD-BF1E-4B36-B6D1-82C60C9DD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975" y="1057275"/>
            <a:ext cx="3710886" cy="2520000"/>
          </a:xfrm>
          <a:prstGeom prst="rect">
            <a:avLst/>
          </a:prstGeom>
        </p:spPr>
      </p:pic>
      <p:pic>
        <p:nvPicPr>
          <p:cNvPr id="22" name="Рисунок 21">
            <a:extLst>
              <a:ext uri="{FF2B5EF4-FFF2-40B4-BE49-F238E27FC236}">
                <a16:creationId xmlns:a16="http://schemas.microsoft.com/office/drawing/2014/main" id="{3AA9E826-55AD-46BA-BAE8-C4312F7B5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172" y="1064100"/>
            <a:ext cx="3710886" cy="2520000"/>
          </a:xfrm>
          <a:prstGeom prst="rect">
            <a:avLst/>
          </a:prstGeom>
        </p:spPr>
      </p:pic>
      <p:sp>
        <p:nvSpPr>
          <p:cNvPr id="2" name="Заголовок 1">
            <a:extLst>
              <a:ext uri="{FF2B5EF4-FFF2-40B4-BE49-F238E27FC236}">
                <a16:creationId xmlns:a16="http://schemas.microsoft.com/office/drawing/2014/main" id="{F90F69B2-2434-40C3-A845-0BE5166A61FA}"/>
              </a:ext>
            </a:extLst>
          </p:cNvPr>
          <p:cNvSpPr>
            <a:spLocks noGrp="1"/>
          </p:cNvSpPr>
          <p:nvPr>
            <p:ph type="title"/>
          </p:nvPr>
        </p:nvSpPr>
        <p:spPr/>
        <p:txBody>
          <a:bodyPr/>
          <a:lstStyle/>
          <a:p>
            <a:r>
              <a:rPr lang="en-US" dirty="0"/>
              <a:t>Not bonded channels</a:t>
            </a:r>
            <a:endParaRPr lang="ru-RU" dirty="0"/>
          </a:p>
        </p:txBody>
      </p:sp>
      <p:pic>
        <p:nvPicPr>
          <p:cNvPr id="5" name="Объект 4">
            <a:extLst>
              <a:ext uri="{FF2B5EF4-FFF2-40B4-BE49-F238E27FC236}">
                <a16:creationId xmlns:a16="http://schemas.microsoft.com/office/drawing/2014/main" id="{D7CCBD41-07C0-4EC9-A7AB-D2C4AC51D50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3200" y="1058400"/>
            <a:ext cx="3710886" cy="2520000"/>
          </a:xfrm>
        </p:spPr>
      </p:pic>
      <p:sp>
        <p:nvSpPr>
          <p:cNvPr id="10" name="Прямоугольник 9">
            <a:extLst>
              <a:ext uri="{FF2B5EF4-FFF2-40B4-BE49-F238E27FC236}">
                <a16:creationId xmlns:a16="http://schemas.microsoft.com/office/drawing/2014/main" id="{4C5302E2-E2BF-42EA-9821-0FAA8D015292}"/>
              </a:ext>
            </a:extLst>
          </p:cNvPr>
          <p:cNvSpPr/>
          <p:nvPr/>
        </p:nvSpPr>
        <p:spPr>
          <a:xfrm>
            <a:off x="676274" y="1304925"/>
            <a:ext cx="457201" cy="2019300"/>
          </a:xfrm>
          <a:prstGeom prst="rect">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id="{F1C43E66-0108-4F7F-8D49-3774E62FB736}"/>
              </a:ext>
            </a:extLst>
          </p:cNvPr>
          <p:cNvSpPr txBox="1"/>
          <p:nvPr/>
        </p:nvSpPr>
        <p:spPr>
          <a:xfrm>
            <a:off x="1200150" y="1657350"/>
            <a:ext cx="2171700" cy="738664"/>
          </a:xfrm>
          <a:prstGeom prst="rect">
            <a:avLst/>
          </a:prstGeom>
          <a:noFill/>
        </p:spPr>
        <p:txBody>
          <a:bodyPr wrap="square" rtlCol="0">
            <a:spAutoFit/>
          </a:bodyPr>
          <a:lstStyle/>
          <a:p>
            <a:r>
              <a:rPr lang="ru-RU" sz="1400" b="1" dirty="0"/>
              <a:t>7</a:t>
            </a:r>
            <a:r>
              <a:rPr lang="en-US" sz="1400" b="1" dirty="0"/>
              <a:t>8</a:t>
            </a:r>
            <a:r>
              <a:rPr lang="ru-RU" sz="1400" b="1" dirty="0"/>
              <a:t>%</a:t>
            </a:r>
            <a:r>
              <a:rPr lang="en-US" sz="1400" b="1" dirty="0"/>
              <a:t> of ASICs</a:t>
            </a:r>
            <a:endParaRPr lang="ru-RU" sz="1400" b="1" dirty="0"/>
          </a:p>
          <a:p>
            <a:r>
              <a:rPr lang="en-US" sz="1400" b="1" dirty="0"/>
              <a:t>&lt;3 not bonded channels per ASIC</a:t>
            </a:r>
            <a:endParaRPr lang="ru-RU" sz="1400" b="1" dirty="0"/>
          </a:p>
        </p:txBody>
      </p:sp>
      <p:sp>
        <p:nvSpPr>
          <p:cNvPr id="12" name="Стрелка: вправо 11">
            <a:extLst>
              <a:ext uri="{FF2B5EF4-FFF2-40B4-BE49-F238E27FC236}">
                <a16:creationId xmlns:a16="http://schemas.microsoft.com/office/drawing/2014/main" id="{1E465965-9E46-4CB8-9552-6845974D70A8}"/>
              </a:ext>
            </a:extLst>
          </p:cNvPr>
          <p:cNvSpPr/>
          <p:nvPr/>
        </p:nvSpPr>
        <p:spPr>
          <a:xfrm>
            <a:off x="3771900" y="2095500"/>
            <a:ext cx="318861" cy="45720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a:extLst>
              <a:ext uri="{FF2B5EF4-FFF2-40B4-BE49-F238E27FC236}">
                <a16:creationId xmlns:a16="http://schemas.microsoft.com/office/drawing/2014/main" id="{9F92D11D-D9A1-4434-BA65-22E413C4F594}"/>
              </a:ext>
            </a:extLst>
          </p:cNvPr>
          <p:cNvSpPr/>
          <p:nvPr/>
        </p:nvSpPr>
        <p:spPr>
          <a:xfrm>
            <a:off x="7663308" y="2085975"/>
            <a:ext cx="318861" cy="45720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AADC78E2-F1C1-4AAC-9946-AFD07D3BB83E}"/>
              </a:ext>
            </a:extLst>
          </p:cNvPr>
          <p:cNvSpPr txBox="1"/>
          <p:nvPr/>
        </p:nvSpPr>
        <p:spPr>
          <a:xfrm>
            <a:off x="5391150" y="2190750"/>
            <a:ext cx="950901" cy="369332"/>
          </a:xfrm>
          <a:prstGeom prst="rect">
            <a:avLst/>
          </a:prstGeom>
          <a:noFill/>
        </p:spPr>
        <p:txBody>
          <a:bodyPr wrap="none" rtlCol="0">
            <a:spAutoFit/>
          </a:bodyPr>
          <a:lstStyle/>
          <a:p>
            <a:r>
              <a:rPr lang="en-US" dirty="0"/>
              <a:t>with cut</a:t>
            </a:r>
            <a:endParaRPr lang="ru-RU" dirty="0"/>
          </a:p>
        </p:txBody>
      </p:sp>
      <p:sp>
        <p:nvSpPr>
          <p:cNvPr id="15" name="TextBox 14">
            <a:extLst>
              <a:ext uri="{FF2B5EF4-FFF2-40B4-BE49-F238E27FC236}">
                <a16:creationId xmlns:a16="http://schemas.microsoft.com/office/drawing/2014/main" id="{516C3EDC-A698-4984-8954-3814785658F8}"/>
              </a:ext>
            </a:extLst>
          </p:cNvPr>
          <p:cNvSpPr txBox="1"/>
          <p:nvPr/>
        </p:nvSpPr>
        <p:spPr>
          <a:xfrm>
            <a:off x="9091378" y="2183368"/>
            <a:ext cx="950901" cy="369332"/>
          </a:xfrm>
          <a:prstGeom prst="rect">
            <a:avLst/>
          </a:prstGeom>
          <a:noFill/>
        </p:spPr>
        <p:txBody>
          <a:bodyPr wrap="none" rtlCol="0">
            <a:spAutoFit/>
          </a:bodyPr>
          <a:lstStyle/>
          <a:p>
            <a:r>
              <a:rPr lang="en-US" dirty="0"/>
              <a:t>with cut</a:t>
            </a:r>
            <a:endParaRPr lang="ru-RU" dirty="0"/>
          </a:p>
        </p:txBody>
      </p:sp>
      <p:sp>
        <p:nvSpPr>
          <p:cNvPr id="17" name="TextBox 16">
            <a:extLst>
              <a:ext uri="{FF2B5EF4-FFF2-40B4-BE49-F238E27FC236}">
                <a16:creationId xmlns:a16="http://schemas.microsoft.com/office/drawing/2014/main" id="{EF80C084-95C1-43DC-8424-8F59FED28394}"/>
              </a:ext>
            </a:extLst>
          </p:cNvPr>
          <p:cNvSpPr txBox="1"/>
          <p:nvPr/>
        </p:nvSpPr>
        <p:spPr>
          <a:xfrm>
            <a:off x="552451" y="3702509"/>
            <a:ext cx="3009899" cy="923330"/>
          </a:xfrm>
          <a:prstGeom prst="rect">
            <a:avLst/>
          </a:prstGeom>
          <a:noFill/>
        </p:spPr>
        <p:txBody>
          <a:bodyPr wrap="square" rtlCol="0">
            <a:spAutoFit/>
          </a:bodyPr>
          <a:lstStyle/>
          <a:p>
            <a:pPr algn="ctr"/>
            <a:r>
              <a:rPr lang="en-US" dirty="0"/>
              <a:t>Number of not bonded channels per ASIC </a:t>
            </a:r>
          </a:p>
          <a:p>
            <a:pPr algn="ctr"/>
            <a:r>
              <a:rPr lang="en-US" b="1" dirty="0"/>
              <a:t>ASIC + two micro-cables</a:t>
            </a:r>
            <a:endParaRPr lang="ru-RU" b="1" dirty="0"/>
          </a:p>
        </p:txBody>
      </p:sp>
      <p:sp>
        <p:nvSpPr>
          <p:cNvPr id="18" name="TextBox 17">
            <a:extLst>
              <a:ext uri="{FF2B5EF4-FFF2-40B4-BE49-F238E27FC236}">
                <a16:creationId xmlns:a16="http://schemas.microsoft.com/office/drawing/2014/main" id="{06FA9335-1DED-407B-9C29-5994FB794787}"/>
              </a:ext>
            </a:extLst>
          </p:cNvPr>
          <p:cNvSpPr txBox="1"/>
          <p:nvPr/>
        </p:nvSpPr>
        <p:spPr>
          <a:xfrm>
            <a:off x="4591050" y="3702509"/>
            <a:ext cx="3009899" cy="1200329"/>
          </a:xfrm>
          <a:prstGeom prst="rect">
            <a:avLst/>
          </a:prstGeom>
          <a:noFill/>
        </p:spPr>
        <p:txBody>
          <a:bodyPr wrap="square" rtlCol="0">
            <a:spAutoFit/>
          </a:bodyPr>
          <a:lstStyle/>
          <a:p>
            <a:pPr algn="ctr"/>
            <a:r>
              <a:rPr lang="en-US" dirty="0"/>
              <a:t>Number of not bonded channels per ASIC </a:t>
            </a:r>
          </a:p>
          <a:p>
            <a:pPr algn="ctr"/>
            <a:r>
              <a:rPr lang="en-US" b="1" dirty="0"/>
              <a:t>Only micro-cables + sensor </a:t>
            </a:r>
            <a:r>
              <a:rPr lang="en-US" b="1" dirty="0" err="1"/>
              <a:t>bondings</a:t>
            </a:r>
            <a:r>
              <a:rPr lang="en-US" b="1" dirty="0"/>
              <a:t> </a:t>
            </a:r>
            <a:endParaRPr lang="ru-RU" b="1" dirty="0"/>
          </a:p>
        </p:txBody>
      </p:sp>
      <p:sp>
        <p:nvSpPr>
          <p:cNvPr id="19" name="TextBox 18">
            <a:extLst>
              <a:ext uri="{FF2B5EF4-FFF2-40B4-BE49-F238E27FC236}">
                <a16:creationId xmlns:a16="http://schemas.microsoft.com/office/drawing/2014/main" id="{657DF5F6-E43C-4E24-93D2-68F97DD896D2}"/>
              </a:ext>
            </a:extLst>
          </p:cNvPr>
          <p:cNvSpPr txBox="1"/>
          <p:nvPr/>
        </p:nvSpPr>
        <p:spPr>
          <a:xfrm>
            <a:off x="8420100" y="3702509"/>
            <a:ext cx="3009899" cy="646331"/>
          </a:xfrm>
          <a:prstGeom prst="rect">
            <a:avLst/>
          </a:prstGeom>
          <a:noFill/>
        </p:spPr>
        <p:txBody>
          <a:bodyPr wrap="square" rtlCol="0">
            <a:spAutoFit/>
          </a:bodyPr>
          <a:lstStyle/>
          <a:p>
            <a:pPr algn="ctr"/>
            <a:r>
              <a:rPr lang="en-US" dirty="0"/>
              <a:t>Total number of not bonded channels per ASIC </a:t>
            </a:r>
          </a:p>
        </p:txBody>
      </p:sp>
      <p:sp>
        <p:nvSpPr>
          <p:cNvPr id="20" name="TextBox 19">
            <a:extLst>
              <a:ext uri="{FF2B5EF4-FFF2-40B4-BE49-F238E27FC236}">
                <a16:creationId xmlns:a16="http://schemas.microsoft.com/office/drawing/2014/main" id="{B4FACEDC-7E76-4F93-84A3-B100A8378674}"/>
              </a:ext>
            </a:extLst>
          </p:cNvPr>
          <p:cNvSpPr txBox="1"/>
          <p:nvPr/>
        </p:nvSpPr>
        <p:spPr>
          <a:xfrm>
            <a:off x="313200" y="4902838"/>
            <a:ext cx="11878800" cy="1200329"/>
          </a:xfrm>
          <a:prstGeom prst="rect">
            <a:avLst/>
          </a:prstGeom>
          <a:noFill/>
        </p:spPr>
        <p:txBody>
          <a:bodyPr wrap="square" rtlCol="0">
            <a:spAutoFit/>
          </a:bodyPr>
          <a:lstStyle/>
          <a:p>
            <a:r>
              <a:rPr lang="en-US" dirty="0"/>
              <a:t>After assembly of the ASIC with micro-cables we can reject some assemblies after bonding tests. Here the following cut was applied:  &lt;3 not bonded channels per ASIC after assembling of the ASIC with </a:t>
            </a:r>
            <a:r>
              <a:rPr lang="en-US" dirty="0" err="1"/>
              <a:t>microcables</a:t>
            </a:r>
            <a:r>
              <a:rPr lang="en-US" dirty="0"/>
              <a:t>.</a:t>
            </a:r>
          </a:p>
          <a:p>
            <a:pPr marL="285750" indent="-285750">
              <a:buFont typeface="Arial" panose="020B0604020202020204" pitchFamily="34" charset="0"/>
              <a:buChar char="•"/>
            </a:pPr>
            <a:r>
              <a:rPr lang="en-US" b="1" dirty="0"/>
              <a:t>Applying of such cut can improve the average total number of not bonded channels per ASIC</a:t>
            </a:r>
            <a:r>
              <a:rPr lang="ru-RU" b="1" dirty="0"/>
              <a:t> </a:t>
            </a:r>
            <a:r>
              <a:rPr lang="en-US" b="1" dirty="0"/>
              <a:t>by  35%:</a:t>
            </a:r>
          </a:p>
          <a:p>
            <a:pPr lvl="1"/>
            <a:r>
              <a:rPr lang="en-US" b="1" dirty="0"/>
              <a:t>2.4 of not bonded channels per ASIC (1.9%  of channels)</a:t>
            </a:r>
          </a:p>
        </p:txBody>
      </p:sp>
    </p:spTree>
    <p:extLst>
      <p:ext uri="{BB962C8B-B14F-4D97-AF65-F5344CB8AC3E}">
        <p14:creationId xmlns:p14="http://schemas.microsoft.com/office/powerpoint/2010/main" val="400370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F08A4A-B376-4A7D-8651-0EAD4C6B711E}"/>
              </a:ext>
            </a:extLst>
          </p:cNvPr>
          <p:cNvSpPr>
            <a:spLocks noGrp="1"/>
          </p:cNvSpPr>
          <p:nvPr>
            <p:ph type="title"/>
          </p:nvPr>
        </p:nvSpPr>
        <p:spPr/>
        <p:txBody>
          <a:bodyPr/>
          <a:lstStyle/>
          <a:p>
            <a:r>
              <a:rPr lang="en-US" dirty="0"/>
              <a:t>Dead channels</a:t>
            </a:r>
            <a:endParaRPr lang="ru-RU" dirty="0"/>
          </a:p>
        </p:txBody>
      </p:sp>
      <p:pic>
        <p:nvPicPr>
          <p:cNvPr id="7" name="Рисунок 6">
            <a:extLst>
              <a:ext uri="{FF2B5EF4-FFF2-40B4-BE49-F238E27FC236}">
                <a16:creationId xmlns:a16="http://schemas.microsoft.com/office/drawing/2014/main" id="{5FF7017F-488A-4FC1-8031-8D82A7519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75" y="1057275"/>
            <a:ext cx="3710886" cy="2520000"/>
          </a:xfrm>
          <a:prstGeom prst="rect">
            <a:avLst/>
          </a:prstGeom>
        </p:spPr>
      </p:pic>
      <p:pic>
        <p:nvPicPr>
          <p:cNvPr id="9" name="Рисунок 8">
            <a:extLst>
              <a:ext uri="{FF2B5EF4-FFF2-40B4-BE49-F238E27FC236}">
                <a16:creationId xmlns:a16="http://schemas.microsoft.com/office/drawing/2014/main" id="{D84CEFAA-0E66-49C4-BABB-D50F41A8C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557" y="1057275"/>
            <a:ext cx="3710886" cy="2520000"/>
          </a:xfrm>
          <a:prstGeom prst="rect">
            <a:avLst/>
          </a:prstGeom>
        </p:spPr>
      </p:pic>
      <p:sp>
        <p:nvSpPr>
          <p:cNvPr id="10" name="TextBox 9">
            <a:extLst>
              <a:ext uri="{FF2B5EF4-FFF2-40B4-BE49-F238E27FC236}">
                <a16:creationId xmlns:a16="http://schemas.microsoft.com/office/drawing/2014/main" id="{A416F6C5-0EF5-42EC-8B0A-3ED0B7CF4C06}"/>
              </a:ext>
            </a:extLst>
          </p:cNvPr>
          <p:cNvSpPr txBox="1"/>
          <p:nvPr/>
        </p:nvSpPr>
        <p:spPr>
          <a:xfrm>
            <a:off x="552451" y="3702509"/>
            <a:ext cx="3009899" cy="923330"/>
          </a:xfrm>
          <a:prstGeom prst="rect">
            <a:avLst/>
          </a:prstGeom>
          <a:noFill/>
        </p:spPr>
        <p:txBody>
          <a:bodyPr wrap="square" rtlCol="0">
            <a:spAutoFit/>
          </a:bodyPr>
          <a:lstStyle/>
          <a:p>
            <a:pPr algn="ctr"/>
            <a:r>
              <a:rPr lang="en-US" dirty="0"/>
              <a:t>Number of dead channels per ASIC </a:t>
            </a:r>
          </a:p>
          <a:p>
            <a:pPr algn="ctr"/>
            <a:r>
              <a:rPr lang="en-US" b="1" dirty="0"/>
              <a:t>ASIC + two micro-cables</a:t>
            </a:r>
            <a:endParaRPr lang="ru-RU" b="1" dirty="0"/>
          </a:p>
        </p:txBody>
      </p:sp>
      <p:sp>
        <p:nvSpPr>
          <p:cNvPr id="11" name="TextBox 10">
            <a:extLst>
              <a:ext uri="{FF2B5EF4-FFF2-40B4-BE49-F238E27FC236}">
                <a16:creationId xmlns:a16="http://schemas.microsoft.com/office/drawing/2014/main" id="{19B83488-198F-4832-B784-E085F1F1A98E}"/>
              </a:ext>
            </a:extLst>
          </p:cNvPr>
          <p:cNvSpPr txBox="1"/>
          <p:nvPr/>
        </p:nvSpPr>
        <p:spPr>
          <a:xfrm>
            <a:off x="4591050" y="3702509"/>
            <a:ext cx="3009899" cy="1200329"/>
          </a:xfrm>
          <a:prstGeom prst="rect">
            <a:avLst/>
          </a:prstGeom>
          <a:noFill/>
        </p:spPr>
        <p:txBody>
          <a:bodyPr wrap="square" rtlCol="0">
            <a:spAutoFit/>
          </a:bodyPr>
          <a:lstStyle/>
          <a:p>
            <a:pPr algn="ctr"/>
            <a:r>
              <a:rPr lang="en-US" dirty="0"/>
              <a:t>Number of dead channels per ASIC </a:t>
            </a:r>
          </a:p>
          <a:p>
            <a:pPr algn="ctr"/>
            <a:r>
              <a:rPr lang="en-US" b="1" dirty="0"/>
              <a:t>killed after micro-cables + sensor bonding </a:t>
            </a:r>
            <a:endParaRPr lang="ru-RU" b="1" dirty="0"/>
          </a:p>
        </p:txBody>
      </p:sp>
      <p:sp>
        <p:nvSpPr>
          <p:cNvPr id="12" name="TextBox 11">
            <a:extLst>
              <a:ext uri="{FF2B5EF4-FFF2-40B4-BE49-F238E27FC236}">
                <a16:creationId xmlns:a16="http://schemas.microsoft.com/office/drawing/2014/main" id="{F5D0D563-E725-45E6-83E1-544344011378}"/>
              </a:ext>
            </a:extLst>
          </p:cNvPr>
          <p:cNvSpPr txBox="1"/>
          <p:nvPr/>
        </p:nvSpPr>
        <p:spPr>
          <a:xfrm>
            <a:off x="8420100" y="3702509"/>
            <a:ext cx="3009899" cy="646331"/>
          </a:xfrm>
          <a:prstGeom prst="rect">
            <a:avLst/>
          </a:prstGeom>
          <a:noFill/>
        </p:spPr>
        <p:txBody>
          <a:bodyPr wrap="square" rtlCol="0">
            <a:spAutoFit/>
          </a:bodyPr>
          <a:lstStyle/>
          <a:p>
            <a:pPr algn="ctr"/>
            <a:r>
              <a:rPr lang="en-US" dirty="0"/>
              <a:t>Total number of dead channels per ASIC </a:t>
            </a:r>
          </a:p>
        </p:txBody>
      </p:sp>
      <p:sp>
        <p:nvSpPr>
          <p:cNvPr id="13" name="TextBox 12">
            <a:extLst>
              <a:ext uri="{FF2B5EF4-FFF2-40B4-BE49-F238E27FC236}">
                <a16:creationId xmlns:a16="http://schemas.microsoft.com/office/drawing/2014/main" id="{3B044111-98FA-41EE-B4BB-06080A7D06EC}"/>
              </a:ext>
            </a:extLst>
          </p:cNvPr>
          <p:cNvSpPr txBox="1"/>
          <p:nvPr/>
        </p:nvSpPr>
        <p:spPr>
          <a:xfrm>
            <a:off x="466724" y="4877395"/>
            <a:ext cx="11258549" cy="923330"/>
          </a:xfrm>
          <a:prstGeom prst="rect">
            <a:avLst/>
          </a:prstGeom>
          <a:noFill/>
        </p:spPr>
        <p:txBody>
          <a:bodyPr wrap="square" rtlCol="0">
            <a:spAutoFit/>
          </a:bodyPr>
          <a:lstStyle/>
          <a:p>
            <a:r>
              <a:rPr lang="en-US" dirty="0"/>
              <a:t>Most of the dead channels appears after the assembly of the micro cables with the sensor, ASIC cannot be rejected at this stage</a:t>
            </a:r>
          </a:p>
          <a:p>
            <a:r>
              <a:rPr lang="en-US" dirty="0"/>
              <a:t>Probably, using of antistatic fans during the assembly can improve the number of dead channels </a:t>
            </a:r>
            <a:endParaRPr lang="ru-RU" dirty="0"/>
          </a:p>
        </p:txBody>
      </p:sp>
      <p:pic>
        <p:nvPicPr>
          <p:cNvPr id="21" name="Объект 20">
            <a:extLst>
              <a:ext uri="{FF2B5EF4-FFF2-40B4-BE49-F238E27FC236}">
                <a16:creationId xmlns:a16="http://schemas.microsoft.com/office/drawing/2014/main" id="{CCBB0D7D-7977-41C4-9BB2-ACA74575995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161239" y="1057275"/>
            <a:ext cx="3710886" cy="2520000"/>
          </a:xfrm>
        </p:spPr>
      </p:pic>
    </p:spTree>
    <p:extLst>
      <p:ext uri="{BB962C8B-B14F-4D97-AF65-F5344CB8AC3E}">
        <p14:creationId xmlns:p14="http://schemas.microsoft.com/office/powerpoint/2010/main" val="1967377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C5E7D0-AB2C-4789-A2EB-B12C0E726F42}"/>
              </a:ext>
            </a:extLst>
          </p:cNvPr>
          <p:cNvSpPr>
            <a:spLocks noGrp="1"/>
          </p:cNvSpPr>
          <p:nvPr>
            <p:ph type="title"/>
          </p:nvPr>
        </p:nvSpPr>
        <p:spPr>
          <a:xfrm>
            <a:off x="838200" y="0"/>
            <a:ext cx="10515600" cy="1325563"/>
          </a:xfrm>
        </p:spPr>
        <p:txBody>
          <a:bodyPr/>
          <a:lstStyle/>
          <a:p>
            <a:r>
              <a:rPr lang="en-US" dirty="0"/>
              <a:t>Suggestion about the possible reason of the shortcuts</a:t>
            </a:r>
            <a:endParaRPr lang="ru-RU" dirty="0"/>
          </a:p>
        </p:txBody>
      </p:sp>
      <p:pic>
        <p:nvPicPr>
          <p:cNvPr id="27" name="Рисунок 26">
            <a:extLst>
              <a:ext uri="{FF2B5EF4-FFF2-40B4-BE49-F238E27FC236}">
                <a16:creationId xmlns:a16="http://schemas.microsoft.com/office/drawing/2014/main" id="{2831B00F-EE84-4C25-9B10-57CE0670A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57275"/>
            <a:ext cx="5003800" cy="3752850"/>
          </a:xfrm>
          <a:prstGeom prst="rect">
            <a:avLst/>
          </a:prstGeom>
        </p:spPr>
      </p:pic>
      <p:sp>
        <p:nvSpPr>
          <p:cNvPr id="29" name="TextBox 28">
            <a:extLst>
              <a:ext uri="{FF2B5EF4-FFF2-40B4-BE49-F238E27FC236}">
                <a16:creationId xmlns:a16="http://schemas.microsoft.com/office/drawing/2014/main" id="{9F733711-D6C7-4E03-9AC6-83C462651C00}"/>
              </a:ext>
            </a:extLst>
          </p:cNvPr>
          <p:cNvSpPr txBox="1"/>
          <p:nvPr/>
        </p:nvSpPr>
        <p:spPr>
          <a:xfrm>
            <a:off x="5744170" y="4876800"/>
            <a:ext cx="5707460" cy="369332"/>
          </a:xfrm>
          <a:prstGeom prst="rect">
            <a:avLst/>
          </a:prstGeom>
          <a:noFill/>
        </p:spPr>
        <p:txBody>
          <a:bodyPr wrap="none" rtlCol="0">
            <a:spAutoFit/>
          </a:bodyPr>
          <a:lstStyle/>
          <a:p>
            <a:r>
              <a:rPr lang="en-US" dirty="0"/>
              <a:t>Photo of the Pogo-pin circuit with oil spots around the pins</a:t>
            </a:r>
            <a:endParaRPr lang="ru-RU" dirty="0"/>
          </a:p>
        </p:txBody>
      </p:sp>
      <p:cxnSp>
        <p:nvCxnSpPr>
          <p:cNvPr id="33" name="Прямая со стрелкой 32">
            <a:extLst>
              <a:ext uri="{FF2B5EF4-FFF2-40B4-BE49-F238E27FC236}">
                <a16:creationId xmlns:a16="http://schemas.microsoft.com/office/drawing/2014/main" id="{A50F019F-CCDF-4745-8265-08678F7DAAAA}"/>
              </a:ext>
            </a:extLst>
          </p:cNvPr>
          <p:cNvCxnSpPr/>
          <p:nvPr/>
        </p:nvCxnSpPr>
        <p:spPr>
          <a:xfrm flipH="1" flipV="1">
            <a:off x="10687050" y="2382838"/>
            <a:ext cx="781050" cy="500340"/>
          </a:xfrm>
          <a:prstGeom prst="straightConnector1">
            <a:avLst/>
          </a:prstGeom>
          <a:ln w="412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96563A1-F4C3-4F20-86AA-36818F096B1D}"/>
              </a:ext>
            </a:extLst>
          </p:cNvPr>
          <p:cNvSpPr txBox="1"/>
          <p:nvPr/>
        </p:nvSpPr>
        <p:spPr>
          <a:xfrm>
            <a:off x="11099800" y="3038475"/>
            <a:ext cx="995785" cy="369332"/>
          </a:xfrm>
          <a:prstGeom prst="rect">
            <a:avLst/>
          </a:prstGeom>
          <a:noFill/>
        </p:spPr>
        <p:txBody>
          <a:bodyPr wrap="none" rtlCol="0">
            <a:spAutoFit/>
          </a:bodyPr>
          <a:lstStyle/>
          <a:p>
            <a:r>
              <a:rPr lang="en-US" dirty="0"/>
              <a:t>Oil spots</a:t>
            </a:r>
            <a:endParaRPr lang="ru-RU" dirty="0"/>
          </a:p>
        </p:txBody>
      </p:sp>
      <p:sp>
        <p:nvSpPr>
          <p:cNvPr id="35" name="TextBox 34">
            <a:extLst>
              <a:ext uri="{FF2B5EF4-FFF2-40B4-BE49-F238E27FC236}">
                <a16:creationId xmlns:a16="http://schemas.microsoft.com/office/drawing/2014/main" id="{8F78BA6D-F8A6-49D8-AEF7-1315905FAE69}"/>
              </a:ext>
            </a:extLst>
          </p:cNvPr>
          <p:cNvSpPr txBox="1"/>
          <p:nvPr/>
        </p:nvSpPr>
        <p:spPr>
          <a:xfrm>
            <a:off x="283765" y="2068979"/>
            <a:ext cx="5707460" cy="2308324"/>
          </a:xfrm>
          <a:prstGeom prst="rect">
            <a:avLst/>
          </a:prstGeom>
          <a:noFill/>
        </p:spPr>
        <p:txBody>
          <a:bodyPr wrap="square" rtlCol="0">
            <a:spAutoFit/>
          </a:bodyPr>
          <a:lstStyle/>
          <a:p>
            <a:r>
              <a:rPr lang="en-US" dirty="0"/>
              <a:t>During tests with pogo-pin, we have found that some-times</a:t>
            </a:r>
          </a:p>
          <a:p>
            <a:r>
              <a:rPr lang="en-US" dirty="0"/>
              <a:t>The reason of the lost connection to the ASIC is a lubricant,</a:t>
            </a:r>
          </a:p>
          <a:p>
            <a:r>
              <a:rPr lang="en-US" dirty="0"/>
              <a:t>which comes from the pins in Pogo-pin.</a:t>
            </a:r>
          </a:p>
          <a:p>
            <a:r>
              <a:rPr lang="en-US" dirty="0"/>
              <a:t>Most probably it is electrically conductive lubricant, which can cause a shortcuts on the ASIC</a:t>
            </a:r>
          </a:p>
          <a:p>
            <a:endParaRPr lang="en-US" dirty="0"/>
          </a:p>
          <a:p>
            <a:pPr marL="285750" indent="-285750">
              <a:buFont typeface="Arial" panose="020B0604020202020204" pitchFamily="34" charset="0"/>
              <a:buChar char="•"/>
            </a:pPr>
            <a:r>
              <a:rPr lang="en-US" dirty="0"/>
              <a:t>All ASICs should be cleaned before wire-bonding</a:t>
            </a:r>
          </a:p>
          <a:p>
            <a:pPr marL="285750" indent="-285750">
              <a:buFont typeface="Arial" panose="020B0604020202020204" pitchFamily="34" charset="0"/>
              <a:buChar char="•"/>
            </a:pPr>
            <a:r>
              <a:rPr lang="en-US" dirty="0"/>
              <a:t>Information about the lubricant is needed </a:t>
            </a:r>
          </a:p>
        </p:txBody>
      </p:sp>
    </p:spTree>
    <p:extLst>
      <p:ext uri="{BB962C8B-B14F-4D97-AF65-F5344CB8AC3E}">
        <p14:creationId xmlns:p14="http://schemas.microsoft.com/office/powerpoint/2010/main" val="478489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32CE83-86A5-4D0C-9259-9356E8845054}"/>
              </a:ext>
            </a:extLst>
          </p:cNvPr>
          <p:cNvSpPr>
            <a:spLocks noGrp="1"/>
          </p:cNvSpPr>
          <p:nvPr>
            <p:ph type="title"/>
          </p:nvPr>
        </p:nvSpPr>
        <p:spPr/>
        <p:txBody>
          <a:bodyPr/>
          <a:lstStyle/>
          <a:p>
            <a:r>
              <a:rPr lang="en-US" dirty="0"/>
              <a:t>Summary: Problem Statement</a:t>
            </a:r>
            <a:endParaRPr lang="ru-RU" dirty="0"/>
          </a:p>
        </p:txBody>
      </p:sp>
      <p:sp>
        <p:nvSpPr>
          <p:cNvPr id="3" name="Объект 2">
            <a:extLst>
              <a:ext uri="{FF2B5EF4-FFF2-40B4-BE49-F238E27FC236}">
                <a16:creationId xmlns:a16="http://schemas.microsoft.com/office/drawing/2014/main" id="{8FF748DF-A453-4E54-AA62-E5F40A7E4AB5}"/>
              </a:ext>
            </a:extLst>
          </p:cNvPr>
          <p:cNvSpPr>
            <a:spLocks noGrp="1"/>
          </p:cNvSpPr>
          <p:nvPr>
            <p:ph idx="1"/>
          </p:nvPr>
        </p:nvSpPr>
        <p:spPr>
          <a:xfrm>
            <a:off x="762000" y="1253331"/>
            <a:ext cx="10515600" cy="4351338"/>
          </a:xfrm>
        </p:spPr>
        <p:txBody>
          <a:bodyPr>
            <a:normAutofit fontScale="92500" lnSpcReduction="10000"/>
          </a:bodyPr>
          <a:lstStyle/>
          <a:p>
            <a:pPr marL="0" indent="0">
              <a:buNone/>
            </a:pPr>
            <a:r>
              <a:rPr lang="en-US" dirty="0"/>
              <a:t>Three modules were assembled and tested. Only one of them is operated. None of them satisfy CBM STS grade quality. Analysis of the reasons is needed.  The following problems were identified:</a:t>
            </a:r>
            <a:endParaRPr lang="ru-RU" dirty="0"/>
          </a:p>
          <a:p>
            <a:pPr lvl="0"/>
            <a:r>
              <a:rPr lang="en-US" dirty="0"/>
              <a:t>Dead channels appeared on all stages of assembly</a:t>
            </a:r>
            <a:endParaRPr lang="ru-RU" dirty="0"/>
          </a:p>
          <a:p>
            <a:pPr lvl="0"/>
            <a:r>
              <a:rPr lang="en-US" dirty="0"/>
              <a:t>Not-bonded channels</a:t>
            </a:r>
            <a:endParaRPr lang="ru-RU" dirty="0"/>
          </a:p>
          <a:p>
            <a:pPr lvl="0"/>
            <a:r>
              <a:rPr lang="en-US" dirty="0"/>
              <a:t>Mechanical damage of the connector mezzanine board with AC-coupled capacitors – loss of the e-links</a:t>
            </a:r>
            <a:endParaRPr lang="ru-RU" dirty="0"/>
          </a:p>
          <a:p>
            <a:pPr lvl="0"/>
            <a:r>
              <a:rPr lang="en-US" dirty="0"/>
              <a:t>Not operable ASICs. In most cases ASICs stop to operate after wire bonding on the FEB</a:t>
            </a:r>
            <a:endParaRPr lang="ru-RU" dirty="0"/>
          </a:p>
          <a:p>
            <a:pPr lvl="0"/>
            <a:r>
              <a:rPr lang="en-US" dirty="0"/>
              <a:t>ASICs stop to operate after some time. ( That was found on two bare FEBs )</a:t>
            </a:r>
            <a:endParaRPr lang="ru-RU" dirty="0"/>
          </a:p>
          <a:p>
            <a:pPr lvl="0"/>
            <a:r>
              <a:rPr lang="en-US" dirty="0"/>
              <a:t>Overcurrent of AVDD LDOs – AFE of the ASIC cannot be configured</a:t>
            </a:r>
            <a:endParaRPr lang="ru-RU" dirty="0"/>
          </a:p>
          <a:p>
            <a:endParaRPr lang="ru-RU" dirty="0"/>
          </a:p>
        </p:txBody>
      </p:sp>
    </p:spTree>
    <p:extLst>
      <p:ext uri="{BB962C8B-B14F-4D97-AF65-F5344CB8AC3E}">
        <p14:creationId xmlns:p14="http://schemas.microsoft.com/office/powerpoint/2010/main" val="2730353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1BDB94-1A6D-475A-8B4A-A88BB8A9FEAD}"/>
              </a:ext>
            </a:extLst>
          </p:cNvPr>
          <p:cNvSpPr>
            <a:spLocks noGrp="1"/>
          </p:cNvSpPr>
          <p:nvPr>
            <p:ph type="title"/>
          </p:nvPr>
        </p:nvSpPr>
        <p:spPr/>
        <p:txBody>
          <a:bodyPr/>
          <a:lstStyle/>
          <a:p>
            <a:r>
              <a:rPr lang="en-US" dirty="0"/>
              <a:t>Summary: Future Plans</a:t>
            </a:r>
            <a:endParaRPr lang="ru-RU" dirty="0"/>
          </a:p>
        </p:txBody>
      </p:sp>
      <p:sp>
        <p:nvSpPr>
          <p:cNvPr id="3" name="Объект 2">
            <a:extLst>
              <a:ext uri="{FF2B5EF4-FFF2-40B4-BE49-F238E27FC236}">
                <a16:creationId xmlns:a16="http://schemas.microsoft.com/office/drawing/2014/main" id="{87761B51-6928-4304-8004-4420A7EBD4CF}"/>
              </a:ext>
            </a:extLst>
          </p:cNvPr>
          <p:cNvSpPr>
            <a:spLocks noGrp="1"/>
          </p:cNvSpPr>
          <p:nvPr>
            <p:ph idx="1"/>
          </p:nvPr>
        </p:nvSpPr>
        <p:spPr/>
        <p:txBody>
          <a:bodyPr>
            <a:normAutofit fontScale="62500" lnSpcReduction="20000"/>
          </a:bodyPr>
          <a:lstStyle/>
          <a:p>
            <a:pPr marL="0" indent="0">
              <a:buNone/>
            </a:pPr>
            <a:r>
              <a:rPr lang="en-US" dirty="0"/>
              <a:t>To improve the quality of the assembly process we suppose to implement the following things:</a:t>
            </a:r>
            <a:endParaRPr lang="ru-RU" dirty="0"/>
          </a:p>
          <a:p>
            <a:r>
              <a:rPr lang="en-US" dirty="0"/>
              <a:t>For ESD protection:</a:t>
            </a:r>
            <a:endParaRPr lang="ru-RU" dirty="0"/>
          </a:p>
          <a:p>
            <a:pPr lvl="1"/>
            <a:r>
              <a:rPr lang="en-US" dirty="0"/>
              <a:t>To produce aluminum baseplate for pogo-pin test jig instead of plastic</a:t>
            </a:r>
            <a:endParaRPr lang="ru-RU" dirty="0"/>
          </a:p>
          <a:p>
            <a:pPr lvl="1"/>
            <a:r>
              <a:rPr lang="en-US" dirty="0"/>
              <a:t>To use antistatic fans during the assembly</a:t>
            </a:r>
            <a:endParaRPr lang="ru-RU" dirty="0"/>
          </a:p>
          <a:p>
            <a:r>
              <a:rPr lang="en-US" dirty="0"/>
              <a:t>Additional tests:</a:t>
            </a:r>
            <a:endParaRPr lang="ru-RU" dirty="0"/>
          </a:p>
          <a:p>
            <a:pPr lvl="1"/>
            <a:r>
              <a:rPr lang="en-US" dirty="0"/>
              <a:t>Measuring of the value of AC capacitors on the FEB PCBs</a:t>
            </a:r>
            <a:endParaRPr lang="ru-RU" dirty="0"/>
          </a:p>
          <a:p>
            <a:pPr lvl="1"/>
            <a:r>
              <a:rPr lang="en-US" dirty="0"/>
              <a:t>Measuring of AVDD &amp; VDD LDO’s output to </a:t>
            </a:r>
            <a:r>
              <a:rPr lang="en-US" dirty="0" err="1"/>
              <a:t>Gnd</a:t>
            </a:r>
            <a:r>
              <a:rPr lang="en-US" dirty="0"/>
              <a:t> resistance before ASIC encapsulation (typical value is 500 </a:t>
            </a:r>
            <a:r>
              <a:rPr lang="ru-RU" dirty="0"/>
              <a:t>Ω</a:t>
            </a:r>
            <a:r>
              <a:rPr lang="en-US" dirty="0"/>
              <a:t>, in all cases of overcurrent measured value was on the level of 5 </a:t>
            </a:r>
            <a:r>
              <a:rPr lang="ru-RU" dirty="0"/>
              <a:t>Ω</a:t>
            </a:r>
            <a:r>
              <a:rPr lang="en-US" dirty="0"/>
              <a:t>)</a:t>
            </a:r>
            <a:endParaRPr lang="ru-RU" dirty="0"/>
          </a:p>
          <a:p>
            <a:pPr lvl="1"/>
            <a:r>
              <a:rPr lang="en-US" dirty="0"/>
              <a:t>IR measurements in case of overcurrent to localize the reason</a:t>
            </a:r>
            <a:endParaRPr lang="ru-RU" dirty="0"/>
          </a:p>
          <a:p>
            <a:pPr lvl="1"/>
            <a:r>
              <a:rPr lang="en-US" dirty="0"/>
              <a:t>Endurance tests for the assembled modules are needed</a:t>
            </a:r>
            <a:endParaRPr lang="ru-RU" dirty="0"/>
          </a:p>
          <a:p>
            <a:r>
              <a:rPr lang="en-US" dirty="0"/>
              <a:t>For the data storage:</a:t>
            </a:r>
            <a:endParaRPr lang="ru-RU" dirty="0"/>
          </a:p>
          <a:p>
            <a:pPr lvl="1"/>
            <a:r>
              <a:rPr lang="en-US" dirty="0"/>
              <a:t>Using of CBM STS logbook during the assembly</a:t>
            </a:r>
            <a:endParaRPr lang="ru-RU" dirty="0"/>
          </a:p>
          <a:p>
            <a:pPr lvl="1"/>
            <a:r>
              <a:rPr lang="en-US" dirty="0"/>
              <a:t>Storing of photos of all wire-bonded ASICs before and after encapsulation</a:t>
            </a:r>
            <a:endParaRPr lang="ru-RU" dirty="0"/>
          </a:p>
          <a:p>
            <a:pPr marL="0" indent="0">
              <a:buNone/>
            </a:pPr>
            <a:endParaRPr lang="en-US" dirty="0"/>
          </a:p>
          <a:p>
            <a:pPr marL="0" indent="0">
              <a:buNone/>
            </a:pPr>
            <a:r>
              <a:rPr lang="en-US" b="1" dirty="0"/>
              <a:t>Any input which can help to improve the assembly process is very welcome!</a:t>
            </a:r>
          </a:p>
          <a:p>
            <a:pPr marL="0" indent="0">
              <a:buNone/>
            </a:pPr>
            <a:r>
              <a:rPr lang="en-US" b="1" dirty="0"/>
              <a:t>Thank you for your attention!</a:t>
            </a:r>
            <a:endParaRPr lang="ru-RU" b="1" dirty="0"/>
          </a:p>
          <a:p>
            <a:pPr marL="0" indent="0">
              <a:buNone/>
            </a:pPr>
            <a:endParaRPr lang="ru-RU" dirty="0"/>
          </a:p>
        </p:txBody>
      </p:sp>
    </p:spTree>
    <p:extLst>
      <p:ext uri="{BB962C8B-B14F-4D97-AF65-F5344CB8AC3E}">
        <p14:creationId xmlns:p14="http://schemas.microsoft.com/office/powerpoint/2010/main" val="2484732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BCA1C7-B8A0-4F15-9876-9D53BB9FD1C6}"/>
              </a:ext>
            </a:extLst>
          </p:cNvPr>
          <p:cNvSpPr>
            <a:spLocks noGrp="1"/>
          </p:cNvSpPr>
          <p:nvPr>
            <p:ph type="title"/>
          </p:nvPr>
        </p:nvSpPr>
        <p:spPr/>
        <p:txBody>
          <a:bodyPr/>
          <a:lstStyle/>
          <a:p>
            <a:r>
              <a:rPr lang="en-US" dirty="0"/>
              <a:t>Outline</a:t>
            </a:r>
            <a:endParaRPr lang="ru-RU" dirty="0"/>
          </a:p>
        </p:txBody>
      </p:sp>
      <p:sp>
        <p:nvSpPr>
          <p:cNvPr id="3" name="Объект 2">
            <a:extLst>
              <a:ext uri="{FF2B5EF4-FFF2-40B4-BE49-F238E27FC236}">
                <a16:creationId xmlns:a16="http://schemas.microsoft.com/office/drawing/2014/main" id="{37D44226-5318-4E3C-BAEE-7EE9634F0BEF}"/>
              </a:ext>
            </a:extLst>
          </p:cNvPr>
          <p:cNvSpPr>
            <a:spLocks noGrp="1"/>
          </p:cNvSpPr>
          <p:nvPr>
            <p:ph idx="1"/>
          </p:nvPr>
        </p:nvSpPr>
        <p:spPr/>
        <p:txBody>
          <a:bodyPr/>
          <a:lstStyle/>
          <a:p>
            <a:r>
              <a:rPr lang="en-US" dirty="0"/>
              <a:t>Description of the assembled at JINR modules</a:t>
            </a:r>
          </a:p>
          <a:p>
            <a:r>
              <a:rPr lang="en-US" dirty="0"/>
              <a:t>Results of the tests for each module</a:t>
            </a:r>
          </a:p>
          <a:p>
            <a:r>
              <a:rPr lang="en-US" dirty="0"/>
              <a:t>Number of the not-bonded channels during assembly</a:t>
            </a:r>
          </a:p>
          <a:p>
            <a:r>
              <a:rPr lang="en-US" dirty="0"/>
              <a:t>Number of the dead channels during the assembly</a:t>
            </a:r>
          </a:p>
          <a:p>
            <a:r>
              <a:rPr lang="en-US" dirty="0"/>
              <a:t>Lubricant in Pogo-pin</a:t>
            </a:r>
          </a:p>
          <a:p>
            <a:r>
              <a:rPr lang="en-US" dirty="0"/>
              <a:t>Summary</a:t>
            </a:r>
            <a:endParaRPr lang="ru-RU" dirty="0"/>
          </a:p>
        </p:txBody>
      </p:sp>
    </p:spTree>
    <p:extLst>
      <p:ext uri="{BB962C8B-B14F-4D97-AF65-F5344CB8AC3E}">
        <p14:creationId xmlns:p14="http://schemas.microsoft.com/office/powerpoint/2010/main" val="523796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A1E824-3DAA-44C8-997A-3238538CCC43}"/>
              </a:ext>
            </a:extLst>
          </p:cNvPr>
          <p:cNvSpPr>
            <a:spLocks noGrp="1"/>
          </p:cNvSpPr>
          <p:nvPr>
            <p:ph type="title"/>
          </p:nvPr>
        </p:nvSpPr>
        <p:spPr>
          <a:xfrm>
            <a:off x="838200" y="359363"/>
            <a:ext cx="10515600" cy="1325563"/>
          </a:xfrm>
        </p:spPr>
        <p:txBody>
          <a:bodyPr/>
          <a:lstStyle/>
          <a:p>
            <a:r>
              <a:rPr lang="en-US" dirty="0"/>
              <a:t>Assembled modules</a:t>
            </a:r>
            <a:endParaRPr lang="ru-RU" dirty="0"/>
          </a:p>
        </p:txBody>
      </p:sp>
      <p:graphicFrame>
        <p:nvGraphicFramePr>
          <p:cNvPr id="4" name="Таблица 3">
            <a:extLst>
              <a:ext uri="{FF2B5EF4-FFF2-40B4-BE49-F238E27FC236}">
                <a16:creationId xmlns:a16="http://schemas.microsoft.com/office/drawing/2014/main" id="{A75E5500-FF82-40CC-89B1-3CB089A83DEE}"/>
              </a:ext>
            </a:extLst>
          </p:cNvPr>
          <p:cNvGraphicFramePr>
            <a:graphicFrameLocks noGrp="1"/>
          </p:cNvGraphicFramePr>
          <p:nvPr>
            <p:extLst>
              <p:ext uri="{D42A27DB-BD31-4B8C-83A1-F6EECF244321}">
                <p14:modId xmlns:p14="http://schemas.microsoft.com/office/powerpoint/2010/main" val="205887915"/>
              </p:ext>
            </p:extLst>
          </p:nvPr>
        </p:nvGraphicFramePr>
        <p:xfrm>
          <a:off x="411934" y="1731552"/>
          <a:ext cx="7288393" cy="2639969"/>
        </p:xfrm>
        <a:graphic>
          <a:graphicData uri="http://schemas.openxmlformats.org/drawingml/2006/table">
            <a:tbl>
              <a:tblPr firstRow="1" firstCol="1" bandRow="1">
                <a:tableStyleId>{5C22544A-7EE6-4342-B048-85BDC9FD1C3A}</a:tableStyleId>
              </a:tblPr>
              <a:tblGrid>
                <a:gridCol w="1053165">
                  <a:extLst>
                    <a:ext uri="{9D8B030D-6E8A-4147-A177-3AD203B41FA5}">
                      <a16:colId xmlns:a16="http://schemas.microsoft.com/office/drawing/2014/main" val="3051227701"/>
                    </a:ext>
                  </a:extLst>
                </a:gridCol>
                <a:gridCol w="1668312">
                  <a:extLst>
                    <a:ext uri="{9D8B030D-6E8A-4147-A177-3AD203B41FA5}">
                      <a16:colId xmlns:a16="http://schemas.microsoft.com/office/drawing/2014/main" val="1856365582"/>
                    </a:ext>
                  </a:extLst>
                </a:gridCol>
                <a:gridCol w="1360302">
                  <a:extLst>
                    <a:ext uri="{9D8B030D-6E8A-4147-A177-3AD203B41FA5}">
                      <a16:colId xmlns:a16="http://schemas.microsoft.com/office/drawing/2014/main" val="2661147004"/>
                    </a:ext>
                  </a:extLst>
                </a:gridCol>
                <a:gridCol w="742538">
                  <a:extLst>
                    <a:ext uri="{9D8B030D-6E8A-4147-A177-3AD203B41FA5}">
                      <a16:colId xmlns:a16="http://schemas.microsoft.com/office/drawing/2014/main" val="3988397366"/>
                    </a:ext>
                  </a:extLst>
                </a:gridCol>
                <a:gridCol w="1478969">
                  <a:extLst>
                    <a:ext uri="{9D8B030D-6E8A-4147-A177-3AD203B41FA5}">
                      <a16:colId xmlns:a16="http://schemas.microsoft.com/office/drawing/2014/main" val="2566749963"/>
                    </a:ext>
                  </a:extLst>
                </a:gridCol>
                <a:gridCol w="985107">
                  <a:extLst>
                    <a:ext uri="{9D8B030D-6E8A-4147-A177-3AD203B41FA5}">
                      <a16:colId xmlns:a16="http://schemas.microsoft.com/office/drawing/2014/main" val="2101523066"/>
                    </a:ext>
                  </a:extLst>
                </a:gridCol>
              </a:tblGrid>
              <a:tr h="651115">
                <a:tc>
                  <a:txBody>
                    <a:bodyPr/>
                    <a:lstStyle/>
                    <a:p>
                      <a:pPr algn="ctr">
                        <a:lnSpc>
                          <a:spcPct val="107000"/>
                        </a:lnSpc>
                        <a:spcAft>
                          <a:spcPts val="0"/>
                        </a:spcAft>
                      </a:pPr>
                      <a:r>
                        <a:rPr lang="en-US" sz="1800" dirty="0">
                          <a:effectLst/>
                        </a:rPr>
                        <a:t>Module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Sensor</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Micro-cables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ASICs</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FEBs</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QA with pogo-pin</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8129180"/>
                  </a:ext>
                </a:extLst>
              </a:tr>
              <a:tr h="622125">
                <a:tc>
                  <a:txBody>
                    <a:bodyPr/>
                    <a:lstStyle/>
                    <a:p>
                      <a:pPr algn="ctr">
                        <a:lnSpc>
                          <a:spcPct val="107000"/>
                        </a:lnSpc>
                        <a:spcAft>
                          <a:spcPts val="0"/>
                        </a:spcAft>
                      </a:pPr>
                      <a:r>
                        <a:rPr lang="en-US" sz="1800" dirty="0">
                          <a:effectLst/>
                        </a:rPr>
                        <a:t>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62*62 Hamamatsu</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236 mm, v. 11</a:t>
                      </a:r>
                      <a:endParaRPr lang="ru-RU" sz="1800">
                        <a:effectLst/>
                      </a:endParaRPr>
                    </a:p>
                    <a:p>
                      <a:pPr algn="ctr">
                        <a:lnSpc>
                          <a:spcPct val="107000"/>
                        </a:lnSpc>
                        <a:spcAft>
                          <a:spcPts val="0"/>
                        </a:spcAft>
                      </a:pPr>
                      <a:r>
                        <a:rPr lang="en-US" sz="1400">
                          <a:effectLst/>
                        </a:rPr>
                        <a:t> (? – old design)</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v. 2.0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FEB8-2_LN_RP-A;</a:t>
                      </a:r>
                      <a:endParaRPr lang="ru-RU" sz="1800">
                        <a:effectLst/>
                      </a:endParaRPr>
                    </a:p>
                    <a:p>
                      <a:pPr algn="ctr">
                        <a:lnSpc>
                          <a:spcPct val="107000"/>
                        </a:lnSpc>
                        <a:spcAft>
                          <a:spcPts val="0"/>
                        </a:spcAft>
                      </a:pPr>
                      <a:r>
                        <a:rPr lang="en-US" sz="1400">
                          <a:effectLst/>
                        </a:rPr>
                        <a:t>FEB8-2_LP_RN-B;</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 No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8217089"/>
                  </a:ext>
                </a:extLst>
              </a:tr>
              <a:tr h="591837">
                <a:tc>
                  <a:txBody>
                    <a:bodyPr/>
                    <a:lstStyle/>
                    <a:p>
                      <a:pPr algn="ctr">
                        <a:lnSpc>
                          <a:spcPct val="107000"/>
                        </a:lnSpc>
                        <a:spcAft>
                          <a:spcPts val="0"/>
                        </a:spcAft>
                      </a:pPr>
                      <a:r>
                        <a:rPr lang="en-US" sz="1800" dirty="0">
                          <a:effectLst/>
                        </a:rPr>
                        <a:t>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22*62 </a:t>
                      </a:r>
                      <a:r>
                        <a:rPr lang="en-US" sz="1800" dirty="0" err="1">
                          <a:effectLst/>
                        </a:rPr>
                        <a:t>CiS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184 mm, v. 12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v. 2.0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a:effectLst/>
                        </a:rPr>
                        <a:t>FEB8-2_LP_RN-B;</a:t>
                      </a:r>
                      <a:endParaRPr lang="ru-RU" sz="1800" dirty="0">
                        <a:effectLst/>
                      </a:endParaRPr>
                    </a:p>
                    <a:p>
                      <a:pPr algn="ctr">
                        <a:lnSpc>
                          <a:spcPct val="107000"/>
                        </a:lnSpc>
                        <a:spcAft>
                          <a:spcPts val="0"/>
                        </a:spcAft>
                      </a:pPr>
                      <a:r>
                        <a:rPr lang="en-US" sz="1400" dirty="0">
                          <a:effectLst/>
                        </a:rPr>
                        <a:t>FEB8-2_LP_RN-B;</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Yes</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8715045"/>
                  </a:ext>
                </a:extLst>
              </a:tr>
              <a:tr h="591837">
                <a:tc>
                  <a:txBody>
                    <a:bodyPr/>
                    <a:lstStyle/>
                    <a:p>
                      <a:pPr algn="ctr">
                        <a:lnSpc>
                          <a:spcPct val="107000"/>
                        </a:lnSpc>
                        <a:spcAft>
                          <a:spcPts val="0"/>
                        </a:spcAft>
                      </a:pPr>
                      <a:r>
                        <a:rPr lang="en-US" sz="1800" dirty="0">
                          <a:effectLst/>
                        </a:rPr>
                        <a:t>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62*62 Hamamatsu</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184 mm, v .12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v. 2.0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a:effectLst/>
                        </a:rPr>
                        <a:t>FEB8-2_LN_RP-A;</a:t>
                      </a:r>
                      <a:endParaRPr lang="ru-RU" sz="1800" dirty="0">
                        <a:effectLst/>
                      </a:endParaRPr>
                    </a:p>
                    <a:p>
                      <a:pPr algn="ctr">
                        <a:lnSpc>
                          <a:spcPct val="107000"/>
                        </a:lnSpc>
                        <a:spcAft>
                          <a:spcPts val="0"/>
                        </a:spcAft>
                      </a:pPr>
                      <a:r>
                        <a:rPr lang="en-US" sz="1400" dirty="0">
                          <a:effectLst/>
                        </a:rPr>
                        <a:t>FEB8-2_LP_RN-B;</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Yes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2807329"/>
                  </a:ext>
                </a:extLst>
              </a:tr>
            </a:tbl>
          </a:graphicData>
        </a:graphic>
      </p:graphicFrame>
      <p:pic>
        <p:nvPicPr>
          <p:cNvPr id="5" name="Рисунок 4" descr="https://pp.userapi.com/c855736/v855736817/16fd6/TII1a-4DAgQ.jpg">
            <a:extLst>
              <a:ext uri="{FF2B5EF4-FFF2-40B4-BE49-F238E27FC236}">
                <a16:creationId xmlns:a16="http://schemas.microsoft.com/office/drawing/2014/main" id="{CFA1E88F-565A-40DE-81E7-8118D8F8CC2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8678911" y="988401"/>
            <a:ext cx="2614835" cy="4151406"/>
          </a:xfrm>
          <a:prstGeom prst="rect">
            <a:avLst/>
          </a:prstGeom>
          <a:noFill/>
          <a:ln>
            <a:noFill/>
          </a:ln>
        </p:spPr>
      </p:pic>
      <p:sp>
        <p:nvSpPr>
          <p:cNvPr id="7" name="TextBox 6">
            <a:extLst>
              <a:ext uri="{FF2B5EF4-FFF2-40B4-BE49-F238E27FC236}">
                <a16:creationId xmlns:a16="http://schemas.microsoft.com/office/drawing/2014/main" id="{0C8DD1FB-7B75-448B-B02D-8CE62528B320}"/>
              </a:ext>
            </a:extLst>
          </p:cNvPr>
          <p:cNvSpPr txBox="1"/>
          <p:nvPr/>
        </p:nvSpPr>
        <p:spPr>
          <a:xfrm>
            <a:off x="8063846" y="1418772"/>
            <a:ext cx="3844963" cy="369332"/>
          </a:xfrm>
          <a:prstGeom prst="rect">
            <a:avLst/>
          </a:prstGeom>
          <a:noFill/>
        </p:spPr>
        <p:txBody>
          <a:bodyPr wrap="none" rtlCol="0">
            <a:spAutoFit/>
          </a:bodyPr>
          <a:lstStyle/>
          <a:p>
            <a:r>
              <a:rPr lang="en-US" dirty="0"/>
              <a:t>Test bench for the tests of the modules</a:t>
            </a:r>
            <a:endParaRPr lang="ru-RU" dirty="0"/>
          </a:p>
        </p:txBody>
      </p:sp>
      <p:cxnSp>
        <p:nvCxnSpPr>
          <p:cNvPr id="9" name="Прямая со стрелкой 8">
            <a:extLst>
              <a:ext uri="{FF2B5EF4-FFF2-40B4-BE49-F238E27FC236}">
                <a16:creationId xmlns:a16="http://schemas.microsoft.com/office/drawing/2014/main" id="{EEBE07FF-905F-4464-ADA4-FB8560BB39AA}"/>
              </a:ext>
            </a:extLst>
          </p:cNvPr>
          <p:cNvCxnSpPr>
            <a:cxnSpLocks/>
          </p:cNvCxnSpPr>
          <p:nvPr/>
        </p:nvCxnSpPr>
        <p:spPr>
          <a:xfrm flipV="1">
            <a:off x="7855800" y="2476500"/>
            <a:ext cx="1059600" cy="25933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011E4A2-7446-460C-8BCC-F14C2C8C22E4}"/>
              </a:ext>
            </a:extLst>
          </p:cNvPr>
          <p:cNvSpPr txBox="1"/>
          <p:nvPr/>
        </p:nvSpPr>
        <p:spPr>
          <a:xfrm>
            <a:off x="7841625" y="4981575"/>
            <a:ext cx="915635" cy="646331"/>
          </a:xfrm>
          <a:prstGeom prst="rect">
            <a:avLst/>
          </a:prstGeom>
          <a:noFill/>
        </p:spPr>
        <p:txBody>
          <a:bodyPr wrap="none" rtlCol="0">
            <a:spAutoFit/>
          </a:bodyPr>
          <a:lstStyle/>
          <a:p>
            <a:r>
              <a:rPr lang="en-US" dirty="0"/>
              <a:t>Module</a:t>
            </a:r>
          </a:p>
          <a:p>
            <a:endParaRPr lang="ru-RU" dirty="0"/>
          </a:p>
        </p:txBody>
      </p:sp>
      <p:cxnSp>
        <p:nvCxnSpPr>
          <p:cNvPr id="11" name="Прямая со стрелкой 10">
            <a:extLst>
              <a:ext uri="{FF2B5EF4-FFF2-40B4-BE49-F238E27FC236}">
                <a16:creationId xmlns:a16="http://schemas.microsoft.com/office/drawing/2014/main" id="{BECCDBAC-8E96-4E45-8C0E-3B4039066AE5}"/>
              </a:ext>
            </a:extLst>
          </p:cNvPr>
          <p:cNvCxnSpPr>
            <a:cxnSpLocks/>
          </p:cNvCxnSpPr>
          <p:nvPr/>
        </p:nvCxnSpPr>
        <p:spPr>
          <a:xfrm flipV="1">
            <a:off x="9286875" y="3687243"/>
            <a:ext cx="0" cy="10221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a:extLst>
              <a:ext uri="{FF2B5EF4-FFF2-40B4-BE49-F238E27FC236}">
                <a16:creationId xmlns:a16="http://schemas.microsoft.com/office/drawing/2014/main" id="{5061FE7B-D014-4B51-9FAA-22AF7F655578}"/>
              </a:ext>
            </a:extLst>
          </p:cNvPr>
          <p:cNvCxnSpPr>
            <a:cxnSpLocks/>
          </p:cNvCxnSpPr>
          <p:nvPr/>
        </p:nvCxnSpPr>
        <p:spPr>
          <a:xfrm flipV="1">
            <a:off x="11449050" y="4229100"/>
            <a:ext cx="0" cy="7524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ABA1A7D-3D26-4A94-946A-AE9892FDF202}"/>
              </a:ext>
            </a:extLst>
          </p:cNvPr>
          <p:cNvSpPr txBox="1"/>
          <p:nvPr/>
        </p:nvSpPr>
        <p:spPr>
          <a:xfrm>
            <a:off x="8994511" y="4792897"/>
            <a:ext cx="1489382" cy="646331"/>
          </a:xfrm>
          <a:prstGeom prst="rect">
            <a:avLst/>
          </a:prstGeom>
          <a:noFill/>
        </p:spPr>
        <p:txBody>
          <a:bodyPr wrap="none" rtlCol="0">
            <a:spAutoFit/>
          </a:bodyPr>
          <a:lstStyle/>
          <a:p>
            <a:r>
              <a:rPr lang="en-US" dirty="0"/>
              <a:t>Water cooling</a:t>
            </a:r>
          </a:p>
          <a:p>
            <a:endParaRPr lang="ru-RU" dirty="0"/>
          </a:p>
        </p:txBody>
      </p:sp>
      <p:sp>
        <p:nvSpPr>
          <p:cNvPr id="29" name="TextBox 28">
            <a:extLst>
              <a:ext uri="{FF2B5EF4-FFF2-40B4-BE49-F238E27FC236}">
                <a16:creationId xmlns:a16="http://schemas.microsoft.com/office/drawing/2014/main" id="{33113969-DF6D-4805-846C-39964CB9A448}"/>
              </a:ext>
            </a:extLst>
          </p:cNvPr>
          <p:cNvSpPr txBox="1"/>
          <p:nvPr/>
        </p:nvSpPr>
        <p:spPr>
          <a:xfrm>
            <a:off x="10988337" y="4977563"/>
            <a:ext cx="1203663" cy="923330"/>
          </a:xfrm>
          <a:prstGeom prst="rect">
            <a:avLst/>
          </a:prstGeom>
          <a:noFill/>
        </p:spPr>
        <p:txBody>
          <a:bodyPr wrap="none" rtlCol="0">
            <a:spAutoFit/>
          </a:bodyPr>
          <a:lstStyle/>
          <a:p>
            <a:r>
              <a:rPr lang="en-US" dirty="0"/>
              <a:t>Readout </a:t>
            </a:r>
          </a:p>
          <a:p>
            <a:r>
              <a:rPr lang="en-US" dirty="0"/>
              <a:t>electronics</a:t>
            </a:r>
          </a:p>
          <a:p>
            <a:endParaRPr lang="ru-RU" dirty="0"/>
          </a:p>
        </p:txBody>
      </p:sp>
      <p:sp>
        <p:nvSpPr>
          <p:cNvPr id="30" name="TextBox 29">
            <a:extLst>
              <a:ext uri="{FF2B5EF4-FFF2-40B4-BE49-F238E27FC236}">
                <a16:creationId xmlns:a16="http://schemas.microsoft.com/office/drawing/2014/main" id="{03150704-C78B-424A-9AD0-70B3A1485F8F}"/>
              </a:ext>
            </a:extLst>
          </p:cNvPr>
          <p:cNvSpPr txBox="1"/>
          <p:nvPr/>
        </p:nvSpPr>
        <p:spPr>
          <a:xfrm>
            <a:off x="1367771" y="1386295"/>
            <a:ext cx="3785588" cy="369332"/>
          </a:xfrm>
          <a:prstGeom prst="rect">
            <a:avLst/>
          </a:prstGeom>
          <a:noFill/>
        </p:spPr>
        <p:txBody>
          <a:bodyPr wrap="none" rtlCol="0">
            <a:spAutoFit/>
          </a:bodyPr>
          <a:lstStyle/>
          <a:p>
            <a:r>
              <a:rPr lang="en-US" dirty="0"/>
              <a:t>Description of the assembled modules</a:t>
            </a:r>
            <a:endParaRPr lang="ru-RU" dirty="0"/>
          </a:p>
        </p:txBody>
      </p:sp>
      <p:sp>
        <p:nvSpPr>
          <p:cNvPr id="32" name="TextBox 31">
            <a:extLst>
              <a:ext uri="{FF2B5EF4-FFF2-40B4-BE49-F238E27FC236}">
                <a16:creationId xmlns:a16="http://schemas.microsoft.com/office/drawing/2014/main" id="{EFD41EF7-0F50-464A-AD04-171EBFB250C9}"/>
              </a:ext>
            </a:extLst>
          </p:cNvPr>
          <p:cNvSpPr txBox="1"/>
          <p:nvPr/>
        </p:nvSpPr>
        <p:spPr>
          <a:xfrm>
            <a:off x="411934" y="4792897"/>
            <a:ext cx="7271551" cy="1477328"/>
          </a:xfrm>
          <a:prstGeom prst="rect">
            <a:avLst/>
          </a:prstGeom>
          <a:noFill/>
        </p:spPr>
        <p:txBody>
          <a:bodyPr wrap="square" rtlCol="0">
            <a:spAutoFit/>
          </a:bodyPr>
          <a:lstStyle/>
          <a:p>
            <a:r>
              <a:rPr lang="en-US" dirty="0"/>
              <a:t>Current status:</a:t>
            </a:r>
          </a:p>
          <a:p>
            <a:pPr marL="285750" indent="-285750">
              <a:buFont typeface="Arial" panose="020B0604020202020204" pitchFamily="34" charset="0"/>
              <a:buChar char="•"/>
            </a:pPr>
            <a:r>
              <a:rPr lang="en-US" dirty="0"/>
              <a:t>Three modules were assembled at JINR assembly site.</a:t>
            </a:r>
          </a:p>
          <a:p>
            <a:pPr marL="285750" indent="-285750">
              <a:buFont typeface="Arial" panose="020B0604020202020204" pitchFamily="34" charset="0"/>
              <a:buChar char="•"/>
            </a:pPr>
            <a:r>
              <a:rPr lang="en-US" dirty="0"/>
              <a:t>Number of the assembled modules was limited due to the lack of the components and modifications of the assembly process which were implemented after each assembled module</a:t>
            </a:r>
          </a:p>
        </p:txBody>
      </p:sp>
      <p:sp>
        <p:nvSpPr>
          <p:cNvPr id="33" name="Прямоугольник 32">
            <a:extLst>
              <a:ext uri="{FF2B5EF4-FFF2-40B4-BE49-F238E27FC236}">
                <a16:creationId xmlns:a16="http://schemas.microsoft.com/office/drawing/2014/main" id="{6ACBE231-82B8-4DCD-80A8-4D7E8A0C3903}"/>
              </a:ext>
            </a:extLst>
          </p:cNvPr>
          <p:cNvSpPr/>
          <p:nvPr/>
        </p:nvSpPr>
        <p:spPr>
          <a:xfrm>
            <a:off x="7910625" y="5808996"/>
            <a:ext cx="4341989" cy="1200329"/>
          </a:xfrm>
          <a:prstGeom prst="rect">
            <a:avLst/>
          </a:prstGeom>
        </p:spPr>
        <p:txBody>
          <a:bodyPr wrap="square">
            <a:spAutoFit/>
          </a:bodyPr>
          <a:lstStyle/>
          <a:p>
            <a:r>
              <a:rPr lang="en-US" dirty="0"/>
              <a:t>Readout chain is based on AFCK with dedicated firmware with implemented  e-link module. </a:t>
            </a:r>
          </a:p>
          <a:p>
            <a:endParaRPr lang="ru-RU" dirty="0"/>
          </a:p>
        </p:txBody>
      </p:sp>
    </p:spTree>
    <p:extLst>
      <p:ext uri="{BB962C8B-B14F-4D97-AF65-F5344CB8AC3E}">
        <p14:creationId xmlns:p14="http://schemas.microsoft.com/office/powerpoint/2010/main" val="1867023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075C69-4006-4527-AB72-9D33F073DBCB}"/>
              </a:ext>
            </a:extLst>
          </p:cNvPr>
          <p:cNvSpPr>
            <a:spLocks noGrp="1"/>
          </p:cNvSpPr>
          <p:nvPr>
            <p:ph type="title"/>
          </p:nvPr>
        </p:nvSpPr>
        <p:spPr/>
        <p:txBody>
          <a:bodyPr/>
          <a:lstStyle/>
          <a:p>
            <a:r>
              <a:rPr lang="en-US" dirty="0"/>
              <a:t>Module 0: test results</a:t>
            </a:r>
            <a:endParaRPr lang="ru-RU" dirty="0"/>
          </a:p>
        </p:txBody>
      </p:sp>
      <p:sp>
        <p:nvSpPr>
          <p:cNvPr id="3" name="Объект 2">
            <a:extLst>
              <a:ext uri="{FF2B5EF4-FFF2-40B4-BE49-F238E27FC236}">
                <a16:creationId xmlns:a16="http://schemas.microsoft.com/office/drawing/2014/main" id="{196DBB1F-0C2D-45A8-81CC-4C0C9536CACC}"/>
              </a:ext>
            </a:extLst>
          </p:cNvPr>
          <p:cNvSpPr>
            <a:spLocks noGrp="1"/>
          </p:cNvSpPr>
          <p:nvPr>
            <p:ph idx="1"/>
          </p:nvPr>
        </p:nvSpPr>
        <p:spPr>
          <a:xfrm>
            <a:off x="838200" y="901699"/>
            <a:ext cx="11163300" cy="5413375"/>
          </a:xfrm>
        </p:spPr>
        <p:txBody>
          <a:bodyPr/>
          <a:lstStyle/>
          <a:p>
            <a:pPr marL="0" indent="0">
              <a:buNone/>
            </a:pPr>
            <a:r>
              <a:rPr lang="en-US" dirty="0"/>
              <a:t>After assembling of the N-side:</a:t>
            </a:r>
          </a:p>
          <a:p>
            <a:pPr lvl="1"/>
            <a:r>
              <a:rPr lang="en-US" dirty="0"/>
              <a:t>ASICs #5,7 were not operational. </a:t>
            </a:r>
          </a:p>
          <a:p>
            <a:pPr lvl="1"/>
            <a:r>
              <a:rPr lang="en-US" dirty="0"/>
              <a:t>Total number of not bonded channels: 127 out of 768 (6 operational ASICs) – </a:t>
            </a:r>
            <a:r>
              <a:rPr lang="en-US" dirty="0">
                <a:solidFill>
                  <a:srgbClr val="FF0000"/>
                </a:solidFill>
              </a:rPr>
              <a:t>17%</a:t>
            </a:r>
          </a:p>
          <a:p>
            <a:pPr lvl="1"/>
            <a:r>
              <a:rPr lang="en-US" dirty="0"/>
              <a:t>Total number of dead channels: 6 out of 768 (6 operational ASICs) – </a:t>
            </a:r>
            <a:r>
              <a:rPr lang="en-US" dirty="0">
                <a:solidFill>
                  <a:srgbClr val="FF0000"/>
                </a:solidFill>
              </a:rPr>
              <a:t>0.8%</a:t>
            </a:r>
          </a:p>
          <a:p>
            <a:pPr marL="0" indent="0">
              <a:buNone/>
            </a:pPr>
            <a:r>
              <a:rPr lang="en-US" dirty="0"/>
              <a:t>After assembling of the whole module:</a:t>
            </a:r>
          </a:p>
          <a:p>
            <a:pPr lvl="1"/>
            <a:r>
              <a:rPr lang="en-US" dirty="0"/>
              <a:t>N-side:</a:t>
            </a:r>
          </a:p>
          <a:p>
            <a:pPr lvl="2"/>
            <a:r>
              <a:rPr lang="en-US" dirty="0"/>
              <a:t> Only 2 ASICs are partially operational </a:t>
            </a:r>
          </a:p>
          <a:p>
            <a:pPr lvl="2"/>
            <a:r>
              <a:rPr lang="en-US" dirty="0"/>
              <a:t>Configuration of AFE  is not possible for all ASICs – </a:t>
            </a:r>
            <a:r>
              <a:rPr lang="en-US" sz="1600" i="1" dirty="0"/>
              <a:t>always “0” values in the registers in row range 0-130 (with the exception of registers to assign the thresholds of the ADC ).</a:t>
            </a:r>
            <a:endParaRPr lang="en-US" i="1" dirty="0"/>
          </a:p>
          <a:p>
            <a:pPr lvl="1"/>
            <a:r>
              <a:rPr lang="en-US" dirty="0"/>
              <a:t>P-side:</a:t>
            </a:r>
          </a:p>
          <a:p>
            <a:pPr lvl="2"/>
            <a:r>
              <a:rPr lang="en-US" dirty="0"/>
              <a:t>4 ASICs are partially operational</a:t>
            </a:r>
          </a:p>
          <a:p>
            <a:pPr lvl="2"/>
            <a:r>
              <a:rPr lang="en-US" dirty="0"/>
              <a:t>Configuration of AFE  is not possible for all ASICs</a:t>
            </a:r>
          </a:p>
        </p:txBody>
      </p:sp>
    </p:spTree>
    <p:extLst>
      <p:ext uri="{BB962C8B-B14F-4D97-AF65-F5344CB8AC3E}">
        <p14:creationId xmlns:p14="http://schemas.microsoft.com/office/powerpoint/2010/main" val="2983607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F16271-0938-4E2F-96EB-1F3E00068A29}"/>
              </a:ext>
            </a:extLst>
          </p:cNvPr>
          <p:cNvSpPr>
            <a:spLocks noGrp="1"/>
          </p:cNvSpPr>
          <p:nvPr>
            <p:ph type="title"/>
          </p:nvPr>
        </p:nvSpPr>
        <p:spPr/>
        <p:txBody>
          <a:bodyPr/>
          <a:lstStyle/>
          <a:p>
            <a:r>
              <a:rPr lang="en-US" dirty="0"/>
              <a:t>Module 0: test results</a:t>
            </a:r>
            <a:endParaRPr lang="ru-RU" dirty="0"/>
          </a:p>
        </p:txBody>
      </p:sp>
      <p:sp>
        <p:nvSpPr>
          <p:cNvPr id="3" name="Объект 2">
            <a:extLst>
              <a:ext uri="{FF2B5EF4-FFF2-40B4-BE49-F238E27FC236}">
                <a16:creationId xmlns:a16="http://schemas.microsoft.com/office/drawing/2014/main" id="{CC56580A-CD0D-4EA0-A048-0ED0F5B018EE}"/>
              </a:ext>
            </a:extLst>
          </p:cNvPr>
          <p:cNvSpPr>
            <a:spLocks noGrp="1"/>
          </p:cNvSpPr>
          <p:nvPr>
            <p:ph idx="1"/>
          </p:nvPr>
        </p:nvSpPr>
        <p:spPr>
          <a:xfrm>
            <a:off x="619125" y="876299"/>
            <a:ext cx="10515600" cy="4348163"/>
          </a:xfrm>
        </p:spPr>
        <p:txBody>
          <a:bodyPr>
            <a:normAutofit lnSpcReduction="10000"/>
          </a:bodyPr>
          <a:lstStyle/>
          <a:p>
            <a:r>
              <a:rPr lang="en-US" sz="2400" dirty="0"/>
              <a:t>Bonding quality during the assembly of the N side of the sensor was low due to the incorrect operation of Planar tab-bonding machine. </a:t>
            </a:r>
            <a:endParaRPr lang="ru-RU" sz="2400" dirty="0"/>
          </a:p>
          <a:p>
            <a:r>
              <a:rPr lang="en-US" sz="2400" dirty="0"/>
              <a:t>Only 6 ASICs on both FEBs are operable after assembling of the whole module. </a:t>
            </a:r>
            <a:endParaRPr lang="ru-RU" sz="2400" dirty="0"/>
          </a:p>
          <a:p>
            <a:r>
              <a:rPr lang="en-US" sz="2400" dirty="0"/>
              <a:t>SOS signal from each ASIC was measured with oscilloscope at  ZIF connectors on the FEBs. It was found, that additional 3 ASICs on the P-side and 2 ASICs on the N-side send SOS signal. However, signal level on the connector is very low. The most probable reason is the mechanical damage of the vertically mounted capacitors bellow connector mezzanine board. The reason of the silence of other 5 ASICs is not clear. </a:t>
            </a:r>
            <a:endParaRPr lang="ru-RU" sz="2400" dirty="0"/>
          </a:p>
          <a:p>
            <a:r>
              <a:rPr lang="en-US" sz="2400" dirty="0"/>
              <a:t>AFE of all ASICs cannot be configured (“0” value of registers)</a:t>
            </a:r>
            <a:endParaRPr lang="ru-RU" sz="2400" dirty="0"/>
          </a:p>
          <a:p>
            <a:r>
              <a:rPr lang="en-US" sz="2400" dirty="0"/>
              <a:t>There is an overcurrent on AVDD 1.8 LDOs, output voltage is 0.9V instead of 1.8V.   Direct powering from power supply was not tested.</a:t>
            </a:r>
            <a:endParaRPr lang="ru-RU" sz="2400" dirty="0"/>
          </a:p>
          <a:p>
            <a:pPr marL="0" indent="0">
              <a:buNone/>
            </a:pPr>
            <a:endParaRPr lang="ru-RU" sz="2400" dirty="0"/>
          </a:p>
        </p:txBody>
      </p:sp>
    </p:spTree>
    <p:extLst>
      <p:ext uri="{BB962C8B-B14F-4D97-AF65-F5344CB8AC3E}">
        <p14:creationId xmlns:p14="http://schemas.microsoft.com/office/powerpoint/2010/main" val="3523889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596AC6-A66C-4761-A6F9-E9CECD264DEF}"/>
              </a:ext>
            </a:extLst>
          </p:cNvPr>
          <p:cNvSpPr>
            <a:spLocks noGrp="1"/>
          </p:cNvSpPr>
          <p:nvPr>
            <p:ph type="title"/>
          </p:nvPr>
        </p:nvSpPr>
        <p:spPr/>
        <p:txBody>
          <a:bodyPr/>
          <a:lstStyle/>
          <a:p>
            <a:r>
              <a:rPr lang="en-US" dirty="0"/>
              <a:t>Module 1: test results</a:t>
            </a:r>
            <a:endParaRPr lang="ru-RU" dirty="0"/>
          </a:p>
        </p:txBody>
      </p:sp>
      <p:sp>
        <p:nvSpPr>
          <p:cNvPr id="3" name="Объект 2">
            <a:extLst>
              <a:ext uri="{FF2B5EF4-FFF2-40B4-BE49-F238E27FC236}">
                <a16:creationId xmlns:a16="http://schemas.microsoft.com/office/drawing/2014/main" id="{C86E986E-A44E-4EF8-AAB6-39CBDB0F38B6}"/>
              </a:ext>
            </a:extLst>
          </p:cNvPr>
          <p:cNvSpPr>
            <a:spLocks noGrp="1"/>
          </p:cNvSpPr>
          <p:nvPr>
            <p:ph idx="1"/>
          </p:nvPr>
        </p:nvSpPr>
        <p:spPr>
          <a:xfrm>
            <a:off x="838200" y="1149350"/>
            <a:ext cx="10515600" cy="4351338"/>
          </a:xfrm>
        </p:spPr>
        <p:txBody>
          <a:bodyPr/>
          <a:lstStyle/>
          <a:p>
            <a:pPr marL="0" indent="0">
              <a:buNone/>
            </a:pPr>
            <a:r>
              <a:rPr lang="en-US" dirty="0"/>
              <a:t>N-side:</a:t>
            </a:r>
          </a:p>
          <a:p>
            <a:pPr lvl="1"/>
            <a:r>
              <a:rPr lang="en-US" dirty="0"/>
              <a:t>5 ASICs are fully operational</a:t>
            </a:r>
          </a:p>
          <a:p>
            <a:pPr lvl="1"/>
            <a:r>
              <a:rPr lang="en-US" dirty="0"/>
              <a:t>for one ASIC synchronization is not stable (problem with AC-capacitor?)</a:t>
            </a:r>
          </a:p>
          <a:p>
            <a:pPr lvl="1"/>
            <a:r>
              <a:rPr lang="en-US" dirty="0"/>
              <a:t>Total number of not bonded channels: 25 out of 640 – </a:t>
            </a:r>
            <a:r>
              <a:rPr lang="en-US" dirty="0">
                <a:solidFill>
                  <a:srgbClr val="FF0000"/>
                </a:solidFill>
              </a:rPr>
              <a:t>3.9%</a:t>
            </a:r>
          </a:p>
          <a:p>
            <a:pPr lvl="1"/>
            <a:r>
              <a:rPr lang="en-US" dirty="0"/>
              <a:t>Total number of dead channels: 15 out of 640  - </a:t>
            </a:r>
            <a:r>
              <a:rPr lang="en-US" dirty="0">
                <a:solidFill>
                  <a:srgbClr val="FF0000"/>
                </a:solidFill>
              </a:rPr>
              <a:t>2.3%</a:t>
            </a:r>
          </a:p>
          <a:p>
            <a:pPr marL="0" indent="0">
              <a:buNone/>
            </a:pPr>
            <a:r>
              <a:rPr lang="en-US" dirty="0"/>
              <a:t>P-side:</a:t>
            </a:r>
          </a:p>
          <a:p>
            <a:pPr lvl="1"/>
            <a:r>
              <a:rPr lang="en-US" dirty="0"/>
              <a:t>7 ASICs are fully operational </a:t>
            </a:r>
          </a:p>
          <a:p>
            <a:pPr lvl="1"/>
            <a:r>
              <a:rPr lang="en-US" dirty="0"/>
              <a:t>Total number of not bonded channels: 18 out of 896 – </a:t>
            </a:r>
            <a:r>
              <a:rPr lang="en-US" dirty="0">
                <a:solidFill>
                  <a:srgbClr val="FF0000"/>
                </a:solidFill>
              </a:rPr>
              <a:t>2%</a:t>
            </a:r>
          </a:p>
          <a:p>
            <a:pPr lvl="1"/>
            <a:r>
              <a:rPr lang="en-US" dirty="0"/>
              <a:t>Total number of dead channels: 5 out of 896 – </a:t>
            </a:r>
            <a:r>
              <a:rPr lang="en-US" dirty="0">
                <a:solidFill>
                  <a:srgbClr val="FF0000"/>
                </a:solidFill>
              </a:rPr>
              <a:t>0.6%</a:t>
            </a:r>
          </a:p>
          <a:p>
            <a:pPr lvl="1"/>
            <a:endParaRPr lang="en-US" dirty="0"/>
          </a:p>
          <a:p>
            <a:pPr lvl="1"/>
            <a:endParaRPr lang="en-US" dirty="0"/>
          </a:p>
          <a:p>
            <a:pPr lvl="1"/>
            <a:endParaRPr lang="ru-RU" dirty="0"/>
          </a:p>
        </p:txBody>
      </p:sp>
    </p:spTree>
    <p:extLst>
      <p:ext uri="{BB962C8B-B14F-4D97-AF65-F5344CB8AC3E}">
        <p14:creationId xmlns:p14="http://schemas.microsoft.com/office/powerpoint/2010/main" val="1402155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E448F0-3B18-49B2-B26F-47E3D0A89151}"/>
              </a:ext>
            </a:extLst>
          </p:cNvPr>
          <p:cNvSpPr>
            <a:spLocks noGrp="1"/>
          </p:cNvSpPr>
          <p:nvPr>
            <p:ph type="title"/>
          </p:nvPr>
        </p:nvSpPr>
        <p:spPr/>
        <p:txBody>
          <a:bodyPr/>
          <a:lstStyle/>
          <a:p>
            <a:r>
              <a:rPr lang="en-US" dirty="0"/>
              <a:t>Noise measurements: module 1</a:t>
            </a:r>
            <a:endParaRPr lang="ru-RU" dirty="0"/>
          </a:p>
        </p:txBody>
      </p:sp>
      <p:pic>
        <p:nvPicPr>
          <p:cNvPr id="5" name="Рисунок 4">
            <a:extLst>
              <a:ext uri="{FF2B5EF4-FFF2-40B4-BE49-F238E27FC236}">
                <a16:creationId xmlns:a16="http://schemas.microsoft.com/office/drawing/2014/main" id="{2678D7B7-FED4-491E-B796-17865A8F6014}"/>
              </a:ext>
            </a:extLst>
          </p:cNvPr>
          <p:cNvPicPr>
            <a:picLocks noChangeAspect="1"/>
          </p:cNvPicPr>
          <p:nvPr/>
        </p:nvPicPr>
        <p:blipFill rotWithShape="1">
          <a:blip r:embed="rId2">
            <a:extLst>
              <a:ext uri="{28A0092B-C50C-407E-A947-70E740481C1C}">
                <a14:useLocalDpi xmlns:a14="http://schemas.microsoft.com/office/drawing/2010/main" val="0"/>
              </a:ext>
            </a:extLst>
          </a:blip>
          <a:srcRect b="40451"/>
          <a:stretch/>
        </p:blipFill>
        <p:spPr>
          <a:xfrm>
            <a:off x="483864" y="1245867"/>
            <a:ext cx="5852172" cy="2613665"/>
          </a:xfrm>
          <a:prstGeom prst="rect">
            <a:avLst/>
          </a:prstGeom>
        </p:spPr>
      </p:pic>
      <p:pic>
        <p:nvPicPr>
          <p:cNvPr id="7" name="Рисунок 6">
            <a:extLst>
              <a:ext uri="{FF2B5EF4-FFF2-40B4-BE49-F238E27FC236}">
                <a16:creationId xmlns:a16="http://schemas.microsoft.com/office/drawing/2014/main" id="{EF404197-A1EE-4CC4-8EDA-C43F36B6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939" y="1320160"/>
            <a:ext cx="5852172" cy="4389129"/>
          </a:xfrm>
          <a:prstGeom prst="rect">
            <a:avLst/>
          </a:prstGeom>
        </p:spPr>
      </p:pic>
      <p:sp>
        <p:nvSpPr>
          <p:cNvPr id="8" name="TextBox 7">
            <a:extLst>
              <a:ext uri="{FF2B5EF4-FFF2-40B4-BE49-F238E27FC236}">
                <a16:creationId xmlns:a16="http://schemas.microsoft.com/office/drawing/2014/main" id="{A1D8905D-166C-4AF1-A80E-8BA1AA01C1C1}"/>
              </a:ext>
            </a:extLst>
          </p:cNvPr>
          <p:cNvSpPr txBox="1"/>
          <p:nvPr/>
        </p:nvSpPr>
        <p:spPr>
          <a:xfrm>
            <a:off x="2357418" y="3859532"/>
            <a:ext cx="2074607" cy="369332"/>
          </a:xfrm>
          <a:prstGeom prst="rect">
            <a:avLst/>
          </a:prstGeom>
          <a:noFill/>
        </p:spPr>
        <p:txBody>
          <a:bodyPr wrap="none" rtlCol="0">
            <a:spAutoFit/>
          </a:bodyPr>
          <a:lstStyle/>
          <a:p>
            <a:r>
              <a:rPr lang="en-US" dirty="0"/>
              <a:t>P-side, </a:t>
            </a:r>
            <a:r>
              <a:rPr lang="en-US" dirty="0" err="1"/>
              <a:t>Vbias</a:t>
            </a:r>
            <a:r>
              <a:rPr lang="en-US" dirty="0"/>
              <a:t> = 100V</a:t>
            </a:r>
            <a:endParaRPr lang="ru-RU" dirty="0"/>
          </a:p>
        </p:txBody>
      </p:sp>
      <p:sp>
        <p:nvSpPr>
          <p:cNvPr id="9" name="TextBox 8">
            <a:extLst>
              <a:ext uri="{FF2B5EF4-FFF2-40B4-BE49-F238E27FC236}">
                <a16:creationId xmlns:a16="http://schemas.microsoft.com/office/drawing/2014/main" id="{E02960AB-D314-4792-A877-022DD1A7029C}"/>
              </a:ext>
            </a:extLst>
          </p:cNvPr>
          <p:cNvSpPr txBox="1"/>
          <p:nvPr/>
        </p:nvSpPr>
        <p:spPr>
          <a:xfrm>
            <a:off x="8539143" y="3859532"/>
            <a:ext cx="2105063" cy="369332"/>
          </a:xfrm>
          <a:prstGeom prst="rect">
            <a:avLst/>
          </a:prstGeom>
          <a:noFill/>
        </p:spPr>
        <p:txBody>
          <a:bodyPr wrap="none" rtlCol="0">
            <a:spAutoFit/>
          </a:bodyPr>
          <a:lstStyle/>
          <a:p>
            <a:r>
              <a:rPr lang="en-US" dirty="0"/>
              <a:t>N-side, </a:t>
            </a:r>
            <a:r>
              <a:rPr lang="en-US" dirty="0" err="1"/>
              <a:t>Vbias</a:t>
            </a:r>
            <a:r>
              <a:rPr lang="en-US" dirty="0"/>
              <a:t> = 100V</a:t>
            </a:r>
            <a:endParaRPr lang="ru-RU" dirty="0"/>
          </a:p>
        </p:txBody>
      </p:sp>
    </p:spTree>
    <p:extLst>
      <p:ext uri="{BB962C8B-B14F-4D97-AF65-F5344CB8AC3E}">
        <p14:creationId xmlns:p14="http://schemas.microsoft.com/office/powerpoint/2010/main" val="4113927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1B808A-41C7-4AE2-99F8-EACB01D5B74B}"/>
              </a:ext>
            </a:extLst>
          </p:cNvPr>
          <p:cNvSpPr>
            <a:spLocks noGrp="1"/>
          </p:cNvSpPr>
          <p:nvPr>
            <p:ph type="title"/>
          </p:nvPr>
        </p:nvSpPr>
        <p:spPr/>
        <p:txBody>
          <a:bodyPr/>
          <a:lstStyle/>
          <a:p>
            <a:r>
              <a:rPr lang="en-US" dirty="0"/>
              <a:t>Module 02: test results</a:t>
            </a:r>
            <a:endParaRPr lang="ru-RU" dirty="0"/>
          </a:p>
        </p:txBody>
      </p:sp>
      <p:sp>
        <p:nvSpPr>
          <p:cNvPr id="3" name="Объект 2">
            <a:extLst>
              <a:ext uri="{FF2B5EF4-FFF2-40B4-BE49-F238E27FC236}">
                <a16:creationId xmlns:a16="http://schemas.microsoft.com/office/drawing/2014/main" id="{CE0BC652-4C30-4CDE-AA63-E7D2748D7A5C}"/>
              </a:ext>
            </a:extLst>
          </p:cNvPr>
          <p:cNvSpPr>
            <a:spLocks noGrp="1"/>
          </p:cNvSpPr>
          <p:nvPr>
            <p:ph idx="1"/>
          </p:nvPr>
        </p:nvSpPr>
        <p:spPr>
          <a:xfrm>
            <a:off x="771525" y="1367631"/>
            <a:ext cx="10515600" cy="4351338"/>
          </a:xfrm>
        </p:spPr>
        <p:txBody>
          <a:bodyPr>
            <a:normAutofit fontScale="92500" lnSpcReduction="10000"/>
          </a:bodyPr>
          <a:lstStyle/>
          <a:p>
            <a:pPr marL="0" indent="0">
              <a:buNone/>
            </a:pPr>
            <a:r>
              <a:rPr lang="en-US" dirty="0"/>
              <a:t>N-side:</a:t>
            </a:r>
          </a:p>
          <a:p>
            <a:pPr lvl="1"/>
            <a:r>
              <a:rPr lang="en-US" dirty="0"/>
              <a:t>7 ASICs are partially operational</a:t>
            </a:r>
          </a:p>
          <a:p>
            <a:pPr lvl="1"/>
            <a:r>
              <a:rPr lang="en-US" dirty="0"/>
              <a:t>Configuration of AFE  is not possible for all ASICs</a:t>
            </a:r>
          </a:p>
          <a:p>
            <a:pPr lvl="1"/>
            <a:r>
              <a:rPr lang="en-US" dirty="0"/>
              <a:t>Overcurrent on AVDD 1.8 and VDD 1.8 LDOs</a:t>
            </a:r>
          </a:p>
          <a:p>
            <a:pPr lvl="1"/>
            <a:r>
              <a:rPr lang="en-US" dirty="0"/>
              <a:t> Total number of not bonded channels (before wire-bonding): 3  - </a:t>
            </a:r>
            <a:r>
              <a:rPr lang="en-US" dirty="0">
                <a:solidFill>
                  <a:srgbClr val="FF0000"/>
                </a:solidFill>
              </a:rPr>
              <a:t>0.3%</a:t>
            </a:r>
          </a:p>
          <a:p>
            <a:pPr lvl="1"/>
            <a:r>
              <a:rPr lang="en-US" dirty="0"/>
              <a:t>Total number of dead channels (before wire-bonding): 36 – </a:t>
            </a:r>
            <a:r>
              <a:rPr lang="en-US" dirty="0">
                <a:solidFill>
                  <a:srgbClr val="FF0000"/>
                </a:solidFill>
              </a:rPr>
              <a:t>3.5%</a:t>
            </a:r>
            <a:r>
              <a:rPr lang="en-US" dirty="0"/>
              <a:t> </a:t>
            </a:r>
          </a:p>
          <a:p>
            <a:pPr marL="0" indent="0">
              <a:buNone/>
            </a:pPr>
            <a:r>
              <a:rPr lang="en-US" dirty="0"/>
              <a:t>P-side:</a:t>
            </a:r>
          </a:p>
          <a:p>
            <a:pPr lvl="1"/>
            <a:r>
              <a:rPr lang="en-US" dirty="0"/>
              <a:t>Overcurrent on AVDD 1.8 LDO – ASICs starts to operate after direct powering from power supply</a:t>
            </a:r>
          </a:p>
          <a:p>
            <a:pPr lvl="1"/>
            <a:r>
              <a:rPr lang="en-US" dirty="0"/>
              <a:t>7 ASICs are operational</a:t>
            </a:r>
          </a:p>
          <a:p>
            <a:pPr lvl="1"/>
            <a:r>
              <a:rPr lang="en-US" dirty="0"/>
              <a:t>Total number of not bonded channels: 29 – </a:t>
            </a:r>
            <a:r>
              <a:rPr lang="en-US" dirty="0">
                <a:solidFill>
                  <a:srgbClr val="FF0000"/>
                </a:solidFill>
              </a:rPr>
              <a:t>3.2%</a:t>
            </a:r>
          </a:p>
          <a:p>
            <a:pPr lvl="1"/>
            <a:r>
              <a:rPr lang="en-US" dirty="0"/>
              <a:t>Total number of dead channels: 6 – </a:t>
            </a:r>
            <a:r>
              <a:rPr lang="en-US" dirty="0">
                <a:solidFill>
                  <a:srgbClr val="FF0000"/>
                </a:solidFill>
              </a:rPr>
              <a:t>0.7%</a:t>
            </a:r>
          </a:p>
          <a:p>
            <a:pPr lvl="1"/>
            <a:endParaRPr lang="en-US" dirty="0"/>
          </a:p>
        </p:txBody>
      </p:sp>
    </p:spTree>
    <p:extLst>
      <p:ext uri="{BB962C8B-B14F-4D97-AF65-F5344CB8AC3E}">
        <p14:creationId xmlns:p14="http://schemas.microsoft.com/office/powerpoint/2010/main" val="402597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C5DAB4-9857-4E29-96BF-921C701CD3FA}"/>
              </a:ext>
            </a:extLst>
          </p:cNvPr>
          <p:cNvSpPr>
            <a:spLocks noGrp="1"/>
          </p:cNvSpPr>
          <p:nvPr>
            <p:ph type="title"/>
          </p:nvPr>
        </p:nvSpPr>
        <p:spPr/>
        <p:txBody>
          <a:bodyPr/>
          <a:lstStyle/>
          <a:p>
            <a:r>
              <a:rPr lang="en-US" dirty="0"/>
              <a:t>LDOs overcurrent</a:t>
            </a:r>
            <a:endParaRPr lang="ru-RU" dirty="0"/>
          </a:p>
        </p:txBody>
      </p:sp>
      <p:pic>
        <p:nvPicPr>
          <p:cNvPr id="4" name="Picture" descr="https://lh3.googleusercontent.com/_tfPdoNKhRuoG3YtVnKb3zU1PFrCDx_5I7ZLkg1ePswbNOlW0wwwuZfXSRg-2fWZL-MV9yg988it3hdchUw96ODei1n1IEkXp-3teH-Am0ql3oCiiPq4YFi7fSizzbU5KIRw0hn0">
            <a:extLst>
              <a:ext uri="{FF2B5EF4-FFF2-40B4-BE49-F238E27FC236}">
                <a16:creationId xmlns:a16="http://schemas.microsoft.com/office/drawing/2014/main" id="{A670D2C0-CD5F-4B2B-83CB-C079C388D6DB}"/>
              </a:ext>
            </a:extLst>
          </p:cNvPr>
          <p:cNvPicPr/>
          <p:nvPr/>
        </p:nvPicPr>
        <p:blipFill>
          <a:blip r:embed="rId2"/>
          <a:stretch>
            <a:fillRect/>
          </a:stretch>
        </p:blipFill>
        <p:spPr bwMode="auto">
          <a:xfrm>
            <a:off x="838200" y="1008697"/>
            <a:ext cx="3138170" cy="1983105"/>
          </a:xfrm>
          <a:prstGeom prst="rect">
            <a:avLst/>
          </a:prstGeom>
          <a:noFill/>
          <a:ln w="9525">
            <a:noFill/>
            <a:miter lim="800000"/>
            <a:headEnd/>
            <a:tailEnd/>
          </a:ln>
        </p:spPr>
      </p:pic>
      <p:pic>
        <p:nvPicPr>
          <p:cNvPr id="12" name="Рисунок 11">
            <a:extLst>
              <a:ext uri="{FF2B5EF4-FFF2-40B4-BE49-F238E27FC236}">
                <a16:creationId xmlns:a16="http://schemas.microsoft.com/office/drawing/2014/main" id="{98AC5C3B-BF33-410D-91EF-EB3EAC508662}"/>
              </a:ext>
            </a:extLst>
          </p:cNvPr>
          <p:cNvPicPr>
            <a:picLocks noChangeAspect="1"/>
          </p:cNvPicPr>
          <p:nvPr/>
        </p:nvPicPr>
        <p:blipFill rotWithShape="1">
          <a:blip r:embed="rId3">
            <a:extLst>
              <a:ext uri="{28A0092B-C50C-407E-A947-70E740481C1C}">
                <a14:useLocalDpi xmlns:a14="http://schemas.microsoft.com/office/drawing/2010/main" val="0"/>
              </a:ext>
            </a:extLst>
          </a:blip>
          <a:srcRect l="67396" t="67222" r="18263" b="15045"/>
          <a:stretch/>
        </p:blipFill>
        <p:spPr>
          <a:xfrm>
            <a:off x="7372350" y="3669343"/>
            <a:ext cx="2962274" cy="2747331"/>
          </a:xfrm>
          <a:prstGeom prst="rect">
            <a:avLst/>
          </a:prstGeom>
        </p:spPr>
      </p:pic>
      <p:pic>
        <p:nvPicPr>
          <p:cNvPr id="17" name="Picture" descr="https://lh6.googleusercontent.com/ckXkAm7ABKBELQSXOJl1JXUSGFP2HP3J9xVxr8zj1l3LiDKkz3pxJ8ZfR_DOryJE-GBKaoSX8x01va0iwH7abDyx62NclVOpsVZiYd7MPiFxI5chvXDsBCjmMp9AaDS1_xjUqW_R">
            <a:extLst>
              <a:ext uri="{FF2B5EF4-FFF2-40B4-BE49-F238E27FC236}">
                <a16:creationId xmlns:a16="http://schemas.microsoft.com/office/drawing/2014/main" id="{D023D9D7-7259-4B68-96DC-8EE86B3EB213}"/>
              </a:ext>
            </a:extLst>
          </p:cNvPr>
          <p:cNvPicPr/>
          <p:nvPr/>
        </p:nvPicPr>
        <p:blipFill>
          <a:blip r:embed="rId4"/>
          <a:stretch>
            <a:fillRect/>
          </a:stretch>
        </p:blipFill>
        <p:spPr bwMode="auto">
          <a:xfrm>
            <a:off x="871220" y="4041884"/>
            <a:ext cx="3072130" cy="1939925"/>
          </a:xfrm>
          <a:prstGeom prst="rect">
            <a:avLst/>
          </a:prstGeom>
          <a:noFill/>
          <a:ln w="9525">
            <a:noFill/>
            <a:miter lim="800000"/>
            <a:headEnd/>
            <a:tailEnd/>
          </a:ln>
        </p:spPr>
      </p:pic>
      <p:sp>
        <p:nvSpPr>
          <p:cNvPr id="15" name="Прямоугольник 14">
            <a:extLst>
              <a:ext uri="{FF2B5EF4-FFF2-40B4-BE49-F238E27FC236}">
                <a16:creationId xmlns:a16="http://schemas.microsoft.com/office/drawing/2014/main" id="{75409EE0-BA18-4FEA-9600-CBBB1580711E}"/>
              </a:ext>
            </a:extLst>
          </p:cNvPr>
          <p:cNvSpPr/>
          <p:nvPr/>
        </p:nvSpPr>
        <p:spPr>
          <a:xfrm>
            <a:off x="0" y="3098909"/>
            <a:ext cx="4514850" cy="660181"/>
          </a:xfrm>
          <a:prstGeom prst="rect">
            <a:avLst/>
          </a:prstGeom>
        </p:spPr>
        <p:txBody>
          <a:bodyPr wrap="square">
            <a:spAutoFit/>
          </a:bodyPr>
          <a:lstStyle/>
          <a:p>
            <a:pPr algn="ctr">
              <a:lnSpc>
                <a:spcPct val="105000"/>
              </a:lnSpc>
              <a:spcAft>
                <a:spcPts val="0"/>
              </a:spcAft>
            </a:pPr>
            <a:r>
              <a:rPr lang="en-US" dirty="0">
                <a:solidFill>
                  <a:srgbClr val="00000A"/>
                </a:solidFill>
                <a:latin typeface="Calibri" panose="020F0502020204030204" pitchFamily="34" charset="0"/>
                <a:ea typeface="Calibri" panose="020F0502020204030204" pitchFamily="34" charset="0"/>
                <a:cs typeface="Calibri" panose="020F0502020204030204" pitchFamily="34" charset="0"/>
              </a:rPr>
              <a:t> IR picture of the FEB on the N-side</a:t>
            </a:r>
            <a:endParaRPr lang="ru-RU" dirty="0">
              <a:solidFill>
                <a:srgbClr val="00000A"/>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rgbClr val="00000A"/>
                </a:solidFill>
                <a:latin typeface="Calibri" panose="020F0502020204030204" pitchFamily="34" charset="0"/>
                <a:ea typeface="Calibri" panose="020F0502020204030204" pitchFamily="34" charset="0"/>
              </a:rPr>
              <a:t>AVDD 1.8 direct powering from power supply</a:t>
            </a:r>
            <a:endParaRPr lang="ru-RU" dirty="0"/>
          </a:p>
        </p:txBody>
      </p:sp>
      <p:sp>
        <p:nvSpPr>
          <p:cNvPr id="16" name="Прямоугольник 15">
            <a:extLst>
              <a:ext uri="{FF2B5EF4-FFF2-40B4-BE49-F238E27FC236}">
                <a16:creationId xmlns:a16="http://schemas.microsoft.com/office/drawing/2014/main" id="{36D6D571-5DA7-477D-A426-A1E79978CEC2}"/>
              </a:ext>
            </a:extLst>
          </p:cNvPr>
          <p:cNvSpPr/>
          <p:nvPr/>
        </p:nvSpPr>
        <p:spPr>
          <a:xfrm>
            <a:off x="0" y="6086584"/>
            <a:ext cx="3976370" cy="660181"/>
          </a:xfrm>
          <a:prstGeom prst="rect">
            <a:avLst/>
          </a:prstGeom>
        </p:spPr>
        <p:txBody>
          <a:bodyPr wrap="square">
            <a:spAutoFit/>
          </a:bodyPr>
          <a:lstStyle/>
          <a:p>
            <a:pPr algn="ctr">
              <a:lnSpc>
                <a:spcPct val="105000"/>
              </a:lnSpc>
              <a:spcAft>
                <a:spcPts val="0"/>
              </a:spcAft>
            </a:pPr>
            <a:r>
              <a:rPr lang="en-US" dirty="0">
                <a:solidFill>
                  <a:srgbClr val="00000A"/>
                </a:solidFill>
                <a:latin typeface="Calibri" panose="020F0502020204030204" pitchFamily="34" charset="0"/>
                <a:ea typeface="Calibri" panose="020F0502020204030204" pitchFamily="34" charset="0"/>
                <a:cs typeface="Calibri" panose="020F0502020204030204" pitchFamily="34" charset="0"/>
              </a:rPr>
              <a:t> IR picture of the FEB on N-side</a:t>
            </a:r>
            <a:endParaRPr lang="ru-RU" dirty="0">
              <a:solidFill>
                <a:srgbClr val="00000A"/>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rgbClr val="00000A"/>
                </a:solidFill>
                <a:latin typeface="Calibri" panose="020F0502020204030204" pitchFamily="34" charset="0"/>
                <a:ea typeface="Calibri" panose="020F0502020204030204" pitchFamily="34" charset="0"/>
              </a:rPr>
              <a:t>VDD direct powering from power supply</a:t>
            </a:r>
            <a:endParaRPr lang="ru-RU" dirty="0"/>
          </a:p>
        </p:txBody>
      </p:sp>
      <p:cxnSp>
        <p:nvCxnSpPr>
          <p:cNvPr id="19" name="Прямая со стрелкой 18">
            <a:extLst>
              <a:ext uri="{FF2B5EF4-FFF2-40B4-BE49-F238E27FC236}">
                <a16:creationId xmlns:a16="http://schemas.microsoft.com/office/drawing/2014/main" id="{DD8A569D-C6FD-4671-BA49-91FCA8EC349D}"/>
              </a:ext>
            </a:extLst>
          </p:cNvPr>
          <p:cNvCxnSpPr>
            <a:cxnSpLocks/>
          </p:cNvCxnSpPr>
          <p:nvPr/>
        </p:nvCxnSpPr>
        <p:spPr>
          <a:xfrm>
            <a:off x="4391025" y="5391150"/>
            <a:ext cx="26003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3606320-E046-4012-BDB8-C67CDAB2D100}"/>
              </a:ext>
            </a:extLst>
          </p:cNvPr>
          <p:cNvSpPr txBox="1"/>
          <p:nvPr/>
        </p:nvSpPr>
        <p:spPr>
          <a:xfrm>
            <a:off x="4902711" y="1197268"/>
            <a:ext cx="7079739" cy="2031325"/>
          </a:xfrm>
          <a:prstGeom prst="rect">
            <a:avLst/>
          </a:prstGeom>
          <a:noFill/>
        </p:spPr>
        <p:txBody>
          <a:bodyPr wrap="square" rtlCol="0">
            <a:spAutoFit/>
          </a:bodyPr>
          <a:lstStyle/>
          <a:p>
            <a:r>
              <a:rPr lang="en-US" dirty="0"/>
              <a:t>During the assembly of the N-side of the module 02 </a:t>
            </a:r>
          </a:p>
          <a:p>
            <a:r>
              <a:rPr lang="en-US" dirty="0"/>
              <a:t>photos of wire-bonded ASICs before and after encapsulation were stored.</a:t>
            </a:r>
          </a:p>
          <a:p>
            <a:r>
              <a:rPr lang="en-US" dirty="0"/>
              <a:t>To identify the reason of the overcurrent mode of LDOs IR scan of operated FEB with direct powering from power supply was done. Shortcuts were localized in two different ASICs. After visual inspection of the photos most probable reason of the shortcut on VDD1.8 was found. The reason of the shortcut on AVDD 1.8 was not identified.</a:t>
            </a:r>
            <a:endParaRPr lang="ru-RU" dirty="0"/>
          </a:p>
        </p:txBody>
      </p:sp>
      <p:cxnSp>
        <p:nvCxnSpPr>
          <p:cNvPr id="26" name="Прямая со стрелкой 25">
            <a:extLst>
              <a:ext uri="{FF2B5EF4-FFF2-40B4-BE49-F238E27FC236}">
                <a16:creationId xmlns:a16="http://schemas.microsoft.com/office/drawing/2014/main" id="{81D6492F-25D8-4387-8C1C-084EA7F82575}"/>
              </a:ext>
            </a:extLst>
          </p:cNvPr>
          <p:cNvCxnSpPr/>
          <p:nvPr/>
        </p:nvCxnSpPr>
        <p:spPr>
          <a:xfrm flipV="1">
            <a:off x="6438900" y="4219575"/>
            <a:ext cx="2171700" cy="952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89A0ACB-5998-4BEB-81AB-92FE30FA1AD0}"/>
              </a:ext>
            </a:extLst>
          </p:cNvPr>
          <p:cNvSpPr txBox="1"/>
          <p:nvPr/>
        </p:nvSpPr>
        <p:spPr>
          <a:xfrm>
            <a:off x="4616961" y="3929658"/>
            <a:ext cx="2477730" cy="923330"/>
          </a:xfrm>
          <a:prstGeom prst="rect">
            <a:avLst/>
          </a:prstGeom>
          <a:noFill/>
        </p:spPr>
        <p:txBody>
          <a:bodyPr wrap="none" rtlCol="0">
            <a:spAutoFit/>
          </a:bodyPr>
          <a:lstStyle/>
          <a:p>
            <a:r>
              <a:rPr lang="en-US" dirty="0"/>
              <a:t>Probable shortcut: </a:t>
            </a:r>
          </a:p>
          <a:p>
            <a:r>
              <a:rPr lang="en-US" dirty="0"/>
              <a:t>bonding was done</a:t>
            </a:r>
          </a:p>
          <a:p>
            <a:r>
              <a:rPr lang="en-US" dirty="0"/>
              <a:t> at the corner of the pad</a:t>
            </a:r>
            <a:endParaRPr lang="ru-RU" dirty="0"/>
          </a:p>
        </p:txBody>
      </p:sp>
    </p:spTree>
    <p:extLst>
      <p:ext uri="{BB962C8B-B14F-4D97-AF65-F5344CB8AC3E}">
        <p14:creationId xmlns:p14="http://schemas.microsoft.com/office/powerpoint/2010/main" val="173864654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4707</TotalTime>
  <Words>1439</Words>
  <Application>Microsoft Office PowerPoint</Application>
  <PresentationFormat>Широкоэкранный</PresentationFormat>
  <Paragraphs>165</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Calibri Light</vt:lpstr>
      <vt:lpstr>Тема Office</vt:lpstr>
      <vt:lpstr>Current status of the assembled at JINR modules</vt:lpstr>
      <vt:lpstr>Outline</vt:lpstr>
      <vt:lpstr>Assembled modules</vt:lpstr>
      <vt:lpstr>Module 0: test results</vt:lpstr>
      <vt:lpstr>Module 0: test results</vt:lpstr>
      <vt:lpstr>Module 1: test results</vt:lpstr>
      <vt:lpstr>Noise measurements: module 1</vt:lpstr>
      <vt:lpstr>Module 02: test results</vt:lpstr>
      <vt:lpstr>LDOs overcurrent</vt:lpstr>
      <vt:lpstr>Not bonded channels</vt:lpstr>
      <vt:lpstr>Not bonded channels</vt:lpstr>
      <vt:lpstr>Dead channels</vt:lpstr>
      <vt:lpstr>Suggestion about the possible reason of the shortcuts</vt:lpstr>
      <vt:lpstr>Summary: Problem Statement</vt:lpstr>
      <vt:lpstr>Summary: Future Plans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Assembled modules</dc:title>
  <dc:creator>Dementyev Dmitry</dc:creator>
  <cp:lastModifiedBy>Dementyev Dmitry</cp:lastModifiedBy>
  <cp:revision>38</cp:revision>
  <dcterms:created xsi:type="dcterms:W3CDTF">2019-05-30T06:02:25Z</dcterms:created>
  <dcterms:modified xsi:type="dcterms:W3CDTF">2019-06-26T06:09:30Z</dcterms:modified>
</cp:coreProperties>
</file>