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07" r:id="rId2"/>
    <p:sldId id="298" r:id="rId3"/>
    <p:sldId id="341" r:id="rId4"/>
    <p:sldId id="371" r:id="rId5"/>
    <p:sldId id="372" r:id="rId6"/>
    <p:sldId id="373" r:id="rId7"/>
    <p:sldId id="375" r:id="rId8"/>
    <p:sldId id="374" r:id="rId9"/>
    <p:sldId id="376" r:id="rId10"/>
    <p:sldId id="3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or Guber" initials="FG" lastIdx="1" clrIdx="0">
    <p:extLst>
      <p:ext uri="{19B8F6BF-5375-455C-9EA6-DF929625EA0E}">
        <p15:presenceInfo xmlns:p15="http://schemas.microsoft.com/office/powerpoint/2012/main" userId="9c32a5dea6ee6e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95" autoAdjust="0"/>
  </p:normalViewPr>
  <p:slideViewPr>
    <p:cSldViewPr snapToGrid="0">
      <p:cViewPr varScale="1">
        <p:scale>
          <a:sx n="62" d="100"/>
          <a:sy n="62" d="100"/>
        </p:scale>
        <p:origin x="6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756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CA99-5377-4C5F-90F6-5F731E0D2F74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8AE5-CC06-426C-875F-4F446DAA6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8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8AE5-CC06-426C-875F-4F446DAA63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5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392D-D5FC-4FB5-ACA3-47F8EA1FF753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8FA-2DFE-4764-B7A4-99F8428D138D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1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4DAD-EBC2-4DC2-A674-3B32B68D9797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0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04D9-6393-4101-8B99-8A39640281E4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8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4B4-FF2C-4815-9CEF-9D41D3D8EFFB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3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257-C356-4831-B447-495842E96AA9}" type="datetime1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2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590-23B4-40D5-81A7-D6DB79D98698}" type="datetime1">
              <a:rPr lang="ru-RU" smtClean="0"/>
              <a:t>13.10.2019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4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F323-F432-4817-ADC3-881D6BFE8054}" type="datetime1">
              <a:rPr lang="ru-RU" smtClean="0"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D13-E50F-4705-A2F7-F6662BF29887}" type="datetime1">
              <a:rPr lang="ru-RU" smtClean="0"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9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7052-372B-44FD-92C2-46E3A5D79810}" type="datetime1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4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8CC-24F5-41AE-90AC-CE59B5AA626D}" type="datetime1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9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1686-DF37-4FFD-952F-70E62388C44D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8198" y="6488668"/>
            <a:ext cx="87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4th BM@N Collaboration meeting,</a:t>
            </a:r>
            <a:r>
              <a:rPr lang="en-US" b="1" dirty="0"/>
              <a:t> </a:t>
            </a:r>
            <a:r>
              <a:rPr lang="en-US" b="1" dirty="0" smtClean="0"/>
              <a:t>October 14-15, 2019</a:t>
            </a:r>
            <a:endParaRPr lang="de-DE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37625" y="1716614"/>
            <a:ext cx="9328074" cy="1508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Ivashkin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INR, Moscow</a:t>
            </a:r>
          </a:p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0556" y="343549"/>
            <a:ext cx="10848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Integration of new FHCAL and Forward </a:t>
            </a:r>
            <a:r>
              <a:rPr lang="en-US" sz="4000" b="1" dirty="0" err="1"/>
              <a:t>H</a:t>
            </a:r>
            <a:r>
              <a:rPr lang="en-US" sz="4000" b="1" dirty="0" err="1" smtClean="0"/>
              <a:t>odoscope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497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43671" y="1988840"/>
            <a:ext cx="5184576" cy="110799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Thank you!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2192000" cy="584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t="3825"/>
          <a:stretch/>
        </p:blipFill>
        <p:spPr bwMode="auto">
          <a:xfrm>
            <a:off x="280206" y="980776"/>
            <a:ext cx="4648322" cy="35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40601" y="0"/>
            <a:ext cx="2910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FHCal</a:t>
            </a:r>
            <a:r>
              <a:rPr lang="en-US" sz="3200" b="1" dirty="0" smtClean="0"/>
              <a:t> at BM@N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8" t="11594" r="25527" b="27197"/>
          <a:stretch/>
        </p:blipFill>
        <p:spPr>
          <a:xfrm>
            <a:off x="5663934" y="1275774"/>
            <a:ext cx="4560451" cy="2944407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rot="20116813" flipV="1">
            <a:off x="4296994" y="3068826"/>
            <a:ext cx="1998475" cy="18550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349772" y="4077887"/>
            <a:ext cx="7992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Central hole for high intensity ion beam.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Central part – 34 MPD-like modules with 15x15 cm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transverse sizes. Longitudinal segmentation - </a:t>
            </a:r>
            <a:r>
              <a:rPr lang="ru-RU" sz="2400" b="1" dirty="0"/>
              <a:t>7</a:t>
            </a:r>
            <a:r>
              <a:rPr lang="en-US" sz="2400" b="1" dirty="0" smtClean="0"/>
              <a:t> sections.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Outer </a:t>
            </a:r>
            <a:r>
              <a:rPr lang="en-US" sz="2400" b="1" dirty="0"/>
              <a:t>part – </a:t>
            </a:r>
            <a:r>
              <a:rPr lang="en-US" sz="2400" b="1" dirty="0" smtClean="0"/>
              <a:t>20 CBM </a:t>
            </a:r>
            <a:r>
              <a:rPr lang="en-US" sz="2400" b="1" dirty="0"/>
              <a:t>modules with </a:t>
            </a:r>
            <a:r>
              <a:rPr lang="en-US" sz="2400" b="1" dirty="0" smtClean="0"/>
              <a:t>20x20 </a:t>
            </a:r>
            <a:r>
              <a:rPr lang="en-US" sz="2400" b="1" dirty="0"/>
              <a:t>cm</a:t>
            </a:r>
            <a:r>
              <a:rPr lang="en-US" sz="2400" b="1" baseline="30000" dirty="0"/>
              <a:t>2</a:t>
            </a:r>
            <a:r>
              <a:rPr lang="en-US" sz="2400" b="1" dirty="0"/>
              <a:t> transverse sizes</a:t>
            </a:r>
            <a:r>
              <a:rPr lang="en-US" sz="2400" b="1" dirty="0" smtClean="0"/>
              <a:t>. </a:t>
            </a:r>
            <a:r>
              <a:rPr lang="en-US" sz="2400" b="1" dirty="0"/>
              <a:t>Longitudinal segmentation </a:t>
            </a:r>
            <a:r>
              <a:rPr lang="en-US" sz="2400" b="1" dirty="0" smtClean="0"/>
              <a:t>– </a:t>
            </a:r>
            <a:r>
              <a:rPr lang="ru-RU" sz="2400" b="1" dirty="0" smtClean="0"/>
              <a:t>10</a:t>
            </a:r>
            <a:r>
              <a:rPr lang="en-US" sz="2400" b="1" dirty="0" smtClean="0"/>
              <a:t>  </a:t>
            </a:r>
            <a:r>
              <a:rPr lang="en-US" sz="2400" b="1" dirty="0"/>
              <a:t>sections.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3934" y="949771"/>
            <a:ext cx="5237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Previous ZDC is replaced by new </a:t>
            </a:r>
            <a:r>
              <a:rPr lang="en-US" sz="2400" b="1" dirty="0" err="1" smtClean="0"/>
              <a:t>FHCal</a:t>
            </a:r>
            <a:r>
              <a:rPr lang="en-US" sz="2400" b="1" dirty="0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2276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9" y="1029728"/>
            <a:ext cx="4988752" cy="3741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15" y="2761113"/>
            <a:ext cx="4631169" cy="3473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2596" y="161547"/>
            <a:ext cx="610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Assembly of the FHCAL (Sep. 2019)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147"/>
            <a:ext cx="121919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Front view of </a:t>
            </a:r>
            <a:r>
              <a:rPr lang="en-US" sz="3200" b="1" dirty="0" err="1" smtClean="0"/>
              <a:t>FHCal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52618" y="1492851"/>
            <a:ext cx="605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FHCal</a:t>
            </a:r>
            <a:r>
              <a:rPr lang="en-US" sz="2400" b="1" dirty="0" smtClean="0"/>
              <a:t> is already in BM@N experimental area!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648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72596" y="161547"/>
            <a:ext cx="610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Assembly of the FHCAL (Sep. 2019)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2576"/>
            <a:ext cx="121919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FEE of </a:t>
            </a:r>
            <a:r>
              <a:rPr lang="en-US" sz="3200" b="1" dirty="0" err="1" smtClean="0"/>
              <a:t>FHCal</a:t>
            </a:r>
            <a:r>
              <a:rPr lang="en-US" sz="3200" b="1" dirty="0" smtClean="0"/>
              <a:t> </a:t>
            </a:r>
            <a:r>
              <a:rPr lang="en-US" sz="3200" b="1" dirty="0"/>
              <a:t> </a:t>
            </a:r>
            <a:r>
              <a:rPr lang="en-US" sz="3200" b="1" dirty="0" smtClean="0"/>
              <a:t>-  already installed. 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1" y="746322"/>
            <a:ext cx="4842149" cy="27237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245" y="2434048"/>
            <a:ext cx="2588271" cy="15025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117" y="737451"/>
            <a:ext cx="2667399" cy="15530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00712" y="746322"/>
            <a:ext cx="314764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MPD module - 7 channels; </a:t>
            </a:r>
          </a:p>
          <a:p>
            <a:endParaRPr lang="en-US" b="1" dirty="0" smtClean="0"/>
          </a:p>
          <a:p>
            <a:r>
              <a:rPr lang="en-US" b="1" dirty="0" smtClean="0"/>
              <a:t>CBM module – 10 channels;</a:t>
            </a:r>
          </a:p>
          <a:p>
            <a:endParaRPr lang="en-US" b="1" dirty="0" smtClean="0"/>
          </a:p>
          <a:p>
            <a:r>
              <a:rPr lang="en-US" b="1" dirty="0" smtClean="0"/>
              <a:t>Photodetectors – MPPCs;</a:t>
            </a:r>
          </a:p>
          <a:p>
            <a:endParaRPr lang="en-US" b="1" dirty="0"/>
          </a:p>
          <a:p>
            <a:r>
              <a:rPr lang="en-US" b="1" dirty="0"/>
              <a:t>two-stage amplifiers</a:t>
            </a:r>
            <a:r>
              <a:rPr lang="en-US" b="1" dirty="0" smtClean="0"/>
              <a:t>;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HV </a:t>
            </a:r>
            <a:r>
              <a:rPr lang="en-US" b="1" dirty="0" smtClean="0"/>
              <a:t>channels; </a:t>
            </a:r>
          </a:p>
          <a:p>
            <a:endParaRPr lang="en-US" b="1" dirty="0" smtClean="0"/>
          </a:p>
          <a:p>
            <a:r>
              <a:rPr lang="en-US" b="1" dirty="0" smtClean="0"/>
              <a:t>LED </a:t>
            </a:r>
            <a:r>
              <a:rPr lang="en-US" b="1" dirty="0"/>
              <a:t>calibration source. 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61" y="4176066"/>
            <a:ext cx="6336346" cy="19805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41" y="3929104"/>
            <a:ext cx="4127793" cy="2474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9013" y="6360023"/>
            <a:ext cx="286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Optical connectors</a:t>
            </a:r>
            <a:endParaRPr lang="ru-RU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495554" y="5451676"/>
            <a:ext cx="667936" cy="11553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1666755" y="5451676"/>
            <a:ext cx="2442258" cy="1180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-2576"/>
            <a:ext cx="121919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Slow Control of </a:t>
            </a:r>
            <a:r>
              <a:rPr lang="en-US" sz="3200" b="1" dirty="0" err="1" smtClean="0"/>
              <a:t>FHCal</a:t>
            </a:r>
            <a:r>
              <a:rPr lang="en-US" sz="3200" b="1" dirty="0" smtClean="0"/>
              <a:t> - in progress.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5" y="716581"/>
            <a:ext cx="4062035" cy="3046527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19" y="1149190"/>
            <a:ext cx="2082491" cy="168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841" y="720304"/>
            <a:ext cx="4993760" cy="2543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718" y="4284261"/>
            <a:ext cx="644769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Control of HV at photodetectors (MPPC);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Temperature control of photodetectors;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mtClean="0"/>
              <a:t>Compensation </a:t>
            </a:r>
            <a:r>
              <a:rPr lang="en-US" sz="2000" b="1" dirty="0" smtClean="0"/>
              <a:t>of temperature drift </a:t>
            </a:r>
            <a:r>
              <a:rPr lang="en-US" sz="2000" b="1" smtClean="0"/>
              <a:t>of MPPC gain;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Monitoring of MPPC gain with stabilized light source.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77" y="4079847"/>
            <a:ext cx="3843823" cy="217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3385" y="618472"/>
            <a:ext cx="261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SC System module</a:t>
            </a:r>
            <a:endParaRPr lang="ru-RU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182337" y="3710515"/>
            <a:ext cx="3171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LED stabilized source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4029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-2576"/>
            <a:ext cx="121919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Readout of </a:t>
            </a:r>
            <a:r>
              <a:rPr lang="en-US" sz="3200" b="1" dirty="0" err="1" smtClean="0"/>
              <a:t>FHCal</a:t>
            </a:r>
            <a:r>
              <a:rPr lang="en-US" sz="3200" b="1" dirty="0" smtClean="0"/>
              <a:t> – to be done. </a:t>
            </a:r>
            <a:endParaRPr lang="ru-RU" sz="3200" b="1" dirty="0"/>
          </a:p>
        </p:txBody>
      </p:sp>
      <p:sp>
        <p:nvSpPr>
          <p:cNvPr id="4" name="TextShape 1"/>
          <p:cNvSpPr txBox="1"/>
          <p:nvPr/>
        </p:nvSpPr>
        <p:spPr>
          <a:xfrm>
            <a:off x="4506536" y="790636"/>
            <a:ext cx="3195526" cy="20463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81638" tIns="40819" rIns="81638" bIns="40819"/>
          <a:lstStyle/>
          <a:p>
            <a:r>
              <a:rPr lang="en-GB" sz="2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readout electronics: </a:t>
            </a:r>
            <a:r>
              <a:rPr lang="en-GB" sz="2000" b="1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FPGA based 64 </a:t>
            </a:r>
            <a:r>
              <a:rPr lang="en-GB" sz="20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channel </a:t>
            </a:r>
            <a:r>
              <a:rPr lang="en-GB" sz="2000" b="1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ADC64 </a:t>
            </a:r>
            <a:r>
              <a:rPr lang="en-GB" sz="20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board, 62.5MS/s </a:t>
            </a:r>
            <a:r>
              <a:rPr lang="en-GB" sz="2000" b="1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GB" sz="20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AFI Electronics, JINR, </a:t>
            </a:r>
            <a:r>
              <a:rPr lang="en-GB" sz="2000" b="1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Dubna</a:t>
            </a:r>
            <a:r>
              <a:rPr lang="en-GB" sz="2000" b="1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  <a:endParaRPr lang="en-GB" sz="2000" b="1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2000" b="1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7" y="687261"/>
            <a:ext cx="4116123" cy="2653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2062" y="998506"/>
            <a:ext cx="412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One ADC board for 9 central modules</a:t>
            </a:r>
            <a:endParaRPr lang="en-US" sz="2000" b="1" u="sng" dirty="0"/>
          </a:p>
          <a:p>
            <a:r>
              <a:rPr lang="en-US" sz="2000" b="1" dirty="0" smtClean="0"/>
              <a:t>or </a:t>
            </a:r>
            <a:endParaRPr lang="en-US" sz="2000" b="1" u="sng" dirty="0" smtClean="0"/>
          </a:p>
          <a:p>
            <a:r>
              <a:rPr lang="en-US" sz="2000" b="1" u="sng" dirty="0" smtClean="0"/>
              <a:t>One </a:t>
            </a:r>
            <a:r>
              <a:rPr lang="en-US" sz="2000" b="1" u="sng" dirty="0"/>
              <a:t>ADC board for </a:t>
            </a:r>
            <a:r>
              <a:rPr lang="en-US" sz="2000" b="1" u="sng" dirty="0" smtClean="0"/>
              <a:t>6 outer </a:t>
            </a:r>
            <a:r>
              <a:rPr lang="en-US" sz="2000" b="1" u="sng" dirty="0"/>
              <a:t>modules </a:t>
            </a:r>
            <a:endParaRPr lang="ru-RU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770305" y="3045422"/>
            <a:ext cx="4651487" cy="35702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Requested:</a:t>
            </a:r>
          </a:p>
          <a:p>
            <a:endParaRPr lang="en-US" dirty="0" smtClean="0"/>
          </a:p>
          <a:p>
            <a:r>
              <a:rPr lang="en-US" sz="2000" b="1" dirty="0" smtClean="0"/>
              <a:t>8 ADC boards;</a:t>
            </a:r>
          </a:p>
          <a:p>
            <a:endParaRPr lang="en-US" sz="2000" b="1" dirty="0"/>
          </a:p>
          <a:p>
            <a:r>
              <a:rPr lang="en-US" sz="2000" b="1" dirty="0"/>
              <a:t>Cooling of ADC boards;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Power supply for 8 ADC boards;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Remote control on power supply;</a:t>
            </a:r>
          </a:p>
          <a:p>
            <a:endParaRPr lang="en-US" sz="2000" b="1" dirty="0"/>
          </a:p>
          <a:p>
            <a:r>
              <a:rPr lang="en-US" sz="2000" b="1" dirty="0" smtClean="0"/>
              <a:t>Data Acquisition.</a:t>
            </a:r>
          </a:p>
        </p:txBody>
      </p:sp>
    </p:spTree>
    <p:extLst>
      <p:ext uri="{BB962C8B-B14F-4D97-AF65-F5344CB8AC3E}">
        <p14:creationId xmlns:p14="http://schemas.microsoft.com/office/powerpoint/2010/main" val="6037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56707" y="6265766"/>
            <a:ext cx="2743200" cy="365125"/>
          </a:xfrm>
        </p:spPr>
        <p:txBody>
          <a:bodyPr/>
          <a:lstStyle/>
          <a:p>
            <a:fld id="{20639DDB-9B55-4B63-9EC5-214EBFCA6739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2576"/>
            <a:ext cx="121919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Data Flow from </a:t>
            </a:r>
            <a:r>
              <a:rPr lang="en-US" sz="3200" b="1" dirty="0" err="1" smtClean="0"/>
              <a:t>FHCal</a:t>
            </a:r>
            <a:r>
              <a:rPr lang="en-US" sz="3200" b="1" dirty="0" smtClean="0"/>
              <a:t>. 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7" y="758464"/>
            <a:ext cx="5024802" cy="2804072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03065" y="879676"/>
            <a:ext cx="5707284" cy="37548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Number of ADC readout channels – 440;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Number of samples per one ADC channel – 100;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Size of one ADC sample – 2 Bytes;</a:t>
            </a:r>
          </a:p>
          <a:p>
            <a:endParaRPr lang="en-US" sz="2000" b="1" dirty="0" smtClean="0"/>
          </a:p>
          <a:p>
            <a:r>
              <a:rPr lang="en-US" sz="2000" b="1" u="sng" dirty="0" smtClean="0"/>
              <a:t>Size of one event: ~100 kB;</a:t>
            </a:r>
          </a:p>
          <a:p>
            <a:endParaRPr lang="en-US" sz="2000" b="1" dirty="0"/>
          </a:p>
          <a:p>
            <a:r>
              <a:rPr lang="en-US" sz="2000" b="1" dirty="0" smtClean="0"/>
              <a:t>Trigger rate ~ 10</a:t>
            </a:r>
            <a:r>
              <a:rPr lang="en-US" sz="2000" b="1" baseline="30000" dirty="0" smtClean="0"/>
              <a:t>5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u="sng" dirty="0" err="1" smtClean="0"/>
              <a:t>FHCal</a:t>
            </a:r>
            <a:r>
              <a:rPr lang="en-US" sz="2000" b="1" u="sng" dirty="0" smtClean="0"/>
              <a:t> Data Flow -  10 MB/sec.</a:t>
            </a:r>
            <a:endParaRPr lang="en-US" sz="2000" b="1" u="sng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6729" y="4018997"/>
            <a:ext cx="5011838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Minimum 20 ADC samples are needed to digitize the signal.</a:t>
            </a:r>
          </a:p>
          <a:p>
            <a:endParaRPr lang="en-US" sz="2000" b="1" dirty="0"/>
          </a:p>
          <a:p>
            <a:r>
              <a:rPr lang="en-US" sz="2000" b="1" dirty="0" smtClean="0"/>
              <a:t>About 100 </a:t>
            </a:r>
            <a:r>
              <a:rPr lang="en-US" sz="2000" b="1" dirty="0"/>
              <a:t>ADC samples are needed to </a:t>
            </a:r>
            <a:r>
              <a:rPr lang="en-US" sz="2000" b="1" dirty="0" smtClean="0"/>
              <a:t>reject the pile-up.</a:t>
            </a:r>
          </a:p>
          <a:p>
            <a:endParaRPr lang="en-US" sz="2000" b="1" dirty="0"/>
          </a:p>
          <a:p>
            <a:r>
              <a:rPr lang="en-US" sz="2000" b="1" dirty="0" smtClean="0"/>
              <a:t>Occupancy ~100% for heavy ion beam.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9839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-2576"/>
            <a:ext cx="121919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Forward </a:t>
            </a:r>
            <a:r>
              <a:rPr lang="en-US" sz="3200" b="1" dirty="0" err="1"/>
              <a:t>H</a:t>
            </a:r>
            <a:r>
              <a:rPr lang="en-US" sz="3200" b="1" dirty="0" err="1" smtClean="0"/>
              <a:t>odoscope</a:t>
            </a:r>
            <a:r>
              <a:rPr lang="en-US" sz="3200" b="1" dirty="0" smtClean="0"/>
              <a:t> in </a:t>
            </a:r>
            <a:r>
              <a:rPr lang="en-US" sz="3200" b="1" dirty="0" err="1" smtClean="0"/>
              <a:t>FHCal</a:t>
            </a:r>
            <a:r>
              <a:rPr lang="en-US" sz="3200" b="1" dirty="0" smtClean="0"/>
              <a:t> beam hole – in development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4" t="1044" r="23574" b="3918"/>
          <a:stretch/>
        </p:blipFill>
        <p:spPr>
          <a:xfrm rot="16200000">
            <a:off x="8642415" y="1402446"/>
            <a:ext cx="1574801" cy="30806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57935" y="3677927"/>
            <a:ext cx="3174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quartz </a:t>
            </a:r>
            <a:r>
              <a:rPr lang="en-US" b="1" dirty="0" smtClean="0"/>
              <a:t>strips 5x80x3 mm.</a:t>
            </a:r>
          </a:p>
          <a:p>
            <a:r>
              <a:rPr lang="en-US" b="1" dirty="0" smtClean="0"/>
              <a:t>Light readout by Hamamatsu MPPC.</a:t>
            </a:r>
            <a:endParaRPr lang="en-US" b="1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330960" y="671833"/>
            <a:ext cx="6652907" cy="5684517"/>
            <a:chOff x="416688" y="814830"/>
            <a:chExt cx="6652907" cy="5684517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416688" y="1602588"/>
              <a:ext cx="4597099" cy="3922414"/>
              <a:chOff x="416688" y="769211"/>
              <a:chExt cx="4597099" cy="3922414"/>
            </a:xfrm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416688" y="1006438"/>
                <a:ext cx="4595149" cy="3461389"/>
                <a:chOff x="416689" y="1006439"/>
                <a:chExt cx="3971140" cy="2071876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416689" y="1006995"/>
                  <a:ext cx="657821" cy="2071320"/>
                  <a:chOff x="416689" y="1006995"/>
                  <a:chExt cx="657821" cy="2071320"/>
                </a:xfrm>
              </p:grpSpPr>
              <p:sp>
                <p:nvSpPr>
                  <p:cNvPr id="6" name="Прямоугольник 5"/>
                  <p:cNvSpPr/>
                  <p:nvPr/>
                </p:nvSpPr>
                <p:spPr>
                  <a:xfrm>
                    <a:off x="416689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544010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" name="Прямоугольник 7"/>
                  <p:cNvSpPr/>
                  <p:nvPr/>
                </p:nvSpPr>
                <p:spPr>
                  <a:xfrm>
                    <a:off x="682903" y="1006995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808296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947189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2" name="Группа 11"/>
                <p:cNvGrpSpPr/>
                <p:nvPr/>
              </p:nvGrpSpPr>
              <p:grpSpPr>
                <a:xfrm>
                  <a:off x="1090079" y="1006995"/>
                  <a:ext cx="676925" cy="2071320"/>
                  <a:chOff x="416689" y="1006995"/>
                  <a:chExt cx="676925" cy="2071320"/>
                </a:xfrm>
              </p:grpSpPr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16689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544010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682903" y="1006995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" name="Прямоугольник 15"/>
                  <p:cNvSpPr/>
                  <p:nvPr/>
                </p:nvSpPr>
                <p:spPr>
                  <a:xfrm>
                    <a:off x="808296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947189" y="1006997"/>
                    <a:ext cx="146425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" name="Группа 17"/>
                <p:cNvGrpSpPr/>
                <p:nvPr/>
              </p:nvGrpSpPr>
              <p:grpSpPr>
                <a:xfrm>
                  <a:off x="3730008" y="1006439"/>
                  <a:ext cx="657821" cy="2071320"/>
                  <a:chOff x="416689" y="1006995"/>
                  <a:chExt cx="657821" cy="2071320"/>
                </a:xfrm>
              </p:grpSpPr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416689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Прямоугольник 19"/>
                  <p:cNvSpPr/>
                  <p:nvPr/>
                </p:nvSpPr>
                <p:spPr>
                  <a:xfrm>
                    <a:off x="544010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Прямоугольник 20"/>
                  <p:cNvSpPr/>
                  <p:nvPr/>
                </p:nvSpPr>
                <p:spPr>
                  <a:xfrm>
                    <a:off x="682903" y="1006995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808296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" name="Прямоугольник 22"/>
                  <p:cNvSpPr/>
                  <p:nvPr/>
                </p:nvSpPr>
                <p:spPr>
                  <a:xfrm>
                    <a:off x="947189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4" name="Группа 23"/>
                <p:cNvGrpSpPr/>
                <p:nvPr/>
              </p:nvGrpSpPr>
              <p:grpSpPr>
                <a:xfrm>
                  <a:off x="1764758" y="1006439"/>
                  <a:ext cx="667261" cy="2071876"/>
                  <a:chOff x="407249" y="1006439"/>
                  <a:chExt cx="667261" cy="2071876"/>
                </a:xfrm>
              </p:grpSpPr>
              <p:sp>
                <p:nvSpPr>
                  <p:cNvPr id="25" name="Прямоугольник 24"/>
                  <p:cNvSpPr/>
                  <p:nvPr/>
                </p:nvSpPr>
                <p:spPr>
                  <a:xfrm>
                    <a:off x="407249" y="1006439"/>
                    <a:ext cx="132358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550026" y="1006997"/>
                    <a:ext cx="121305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Прямоугольник 26"/>
                  <p:cNvSpPr/>
                  <p:nvPr/>
                </p:nvSpPr>
                <p:spPr>
                  <a:xfrm>
                    <a:off x="682903" y="1006995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Прямоугольник 27"/>
                  <p:cNvSpPr/>
                  <p:nvPr/>
                </p:nvSpPr>
                <p:spPr>
                  <a:xfrm>
                    <a:off x="808296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" name="Прямоугольник 28"/>
                  <p:cNvSpPr/>
                  <p:nvPr/>
                </p:nvSpPr>
                <p:spPr>
                  <a:xfrm>
                    <a:off x="947189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0" name="Группа 29"/>
                <p:cNvGrpSpPr/>
                <p:nvPr/>
              </p:nvGrpSpPr>
              <p:grpSpPr>
                <a:xfrm>
                  <a:off x="2413948" y="1006993"/>
                  <a:ext cx="657821" cy="2071320"/>
                  <a:chOff x="416689" y="1006995"/>
                  <a:chExt cx="657821" cy="2071320"/>
                </a:xfrm>
              </p:grpSpPr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416689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544010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" name="Прямоугольник 32"/>
                  <p:cNvSpPr/>
                  <p:nvPr/>
                </p:nvSpPr>
                <p:spPr>
                  <a:xfrm>
                    <a:off x="682903" y="1006995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" name="Прямоугольник 33"/>
                  <p:cNvSpPr/>
                  <p:nvPr/>
                </p:nvSpPr>
                <p:spPr>
                  <a:xfrm>
                    <a:off x="808296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947189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6" name="Группа 35"/>
                <p:cNvGrpSpPr/>
                <p:nvPr/>
              </p:nvGrpSpPr>
              <p:grpSpPr>
                <a:xfrm>
                  <a:off x="3057994" y="1006991"/>
                  <a:ext cx="681805" cy="2071320"/>
                  <a:chOff x="392705" y="1006995"/>
                  <a:chExt cx="681805" cy="2071320"/>
                </a:xfrm>
              </p:grpSpPr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392705" y="1006997"/>
                    <a:ext cx="151306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544010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" name="Прямоугольник 38"/>
                  <p:cNvSpPr/>
                  <p:nvPr/>
                </p:nvSpPr>
                <p:spPr>
                  <a:xfrm>
                    <a:off x="682903" y="1006995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0" name="Прямоугольник 39"/>
                  <p:cNvSpPr/>
                  <p:nvPr/>
                </p:nvSpPr>
                <p:spPr>
                  <a:xfrm>
                    <a:off x="808296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Прямоугольник 40"/>
                  <p:cNvSpPr/>
                  <p:nvPr/>
                </p:nvSpPr>
                <p:spPr>
                  <a:xfrm>
                    <a:off x="947189" y="1006997"/>
                    <a:ext cx="127321" cy="207131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416688" y="2813420"/>
                <a:ext cx="459514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Прямоугольник 45"/>
              <p:cNvSpPr/>
              <p:nvPr/>
            </p:nvSpPr>
            <p:spPr>
              <a:xfrm>
                <a:off x="416688" y="769211"/>
                <a:ext cx="4595149" cy="2363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418638" y="4455320"/>
                <a:ext cx="4595149" cy="2363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1528760" y="1536074"/>
              <a:ext cx="1965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PCB with 30 </a:t>
              </a:r>
              <a:r>
                <a:rPr lang="en-US" b="1" dirty="0" err="1"/>
                <a:t>SiPMs</a:t>
              </a:r>
              <a:endParaRPr lang="ru-RU" b="1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681540" y="5222183"/>
              <a:ext cx="1965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PCB with 30 </a:t>
              </a:r>
              <a:r>
                <a:rPr lang="en-US" b="1" dirty="0" err="1"/>
                <a:t>SiPMs</a:t>
              </a:r>
              <a:endParaRPr lang="ru-RU" b="1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5852548" y="3217015"/>
              <a:ext cx="1217047" cy="706056"/>
              <a:chOff x="6185812" y="3217015"/>
              <a:chExt cx="1217047" cy="706056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6185812" y="3217015"/>
                <a:ext cx="1217047" cy="7060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390385" y="3369988"/>
                <a:ext cx="823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ADC</a:t>
                </a:r>
                <a:endParaRPr lang="ru-RU" sz="2000" b="1" dirty="0"/>
              </a:p>
            </p:txBody>
          </p:sp>
        </p:grpSp>
        <p:sp>
          <p:nvSpPr>
            <p:cNvPr id="57" name="Стрелка углом 56"/>
            <p:cNvSpPr/>
            <p:nvPr/>
          </p:nvSpPr>
          <p:spPr>
            <a:xfrm rot="5400000">
              <a:off x="4895923" y="1482048"/>
              <a:ext cx="2135359" cy="1226892"/>
            </a:xfrm>
            <a:prstGeom prst="bentArrow">
              <a:avLst>
                <a:gd name="adj1" fmla="val 20098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0" name="Стрелка углом 59"/>
            <p:cNvSpPr/>
            <p:nvPr/>
          </p:nvSpPr>
          <p:spPr>
            <a:xfrm rot="5400000" flipH="1">
              <a:off x="4920562" y="4621469"/>
              <a:ext cx="2379436" cy="1090325"/>
            </a:xfrm>
            <a:prstGeom prst="bentArrow">
              <a:avLst>
                <a:gd name="adj1" fmla="val 25000"/>
                <a:gd name="adj2" fmla="val 24011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6" name="Стрелка углом 65"/>
            <p:cNvSpPr/>
            <p:nvPr/>
          </p:nvSpPr>
          <p:spPr>
            <a:xfrm>
              <a:off x="2727788" y="943606"/>
              <a:ext cx="1212602" cy="590614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7" name="Стрелка углом 66"/>
            <p:cNvSpPr/>
            <p:nvPr/>
          </p:nvSpPr>
          <p:spPr>
            <a:xfrm flipV="1">
              <a:off x="2729896" y="5556149"/>
              <a:ext cx="1408883" cy="606947"/>
            </a:xfrm>
            <a:prstGeom prst="bentArrow">
              <a:avLst>
                <a:gd name="adj1" fmla="val 25000"/>
                <a:gd name="adj2" fmla="val 14221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7596" y="5779957"/>
              <a:ext cx="1524132" cy="719390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5247" y="814830"/>
              <a:ext cx="1524132" cy="719390"/>
            </a:xfrm>
            <a:prstGeom prst="rect">
              <a:avLst/>
            </a:prstGeom>
          </p:spPr>
        </p:pic>
      </p:grpSp>
      <p:sp>
        <p:nvSpPr>
          <p:cNvPr id="71" name="TextBox 70"/>
          <p:cNvSpPr txBox="1"/>
          <p:nvPr/>
        </p:nvSpPr>
        <p:spPr>
          <a:xfrm>
            <a:off x="7782834" y="881011"/>
            <a:ext cx="3724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30x2=60 quartz strips;</a:t>
            </a:r>
          </a:p>
          <a:p>
            <a:r>
              <a:rPr lang="en-US" sz="2000" b="1" dirty="0" smtClean="0"/>
              <a:t>5x80x4 mm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; </a:t>
            </a:r>
          </a:p>
          <a:p>
            <a:r>
              <a:rPr lang="en-US" sz="2000" b="1" dirty="0" smtClean="0"/>
              <a:t>It covers beam hole 15x15 cm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367549" y="4786690"/>
            <a:ext cx="3986251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One ADC board is needed.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Slow control and DAQ would be the same as for </a:t>
            </a:r>
            <a:r>
              <a:rPr lang="en-US" sz="2400" b="1" dirty="0" err="1" smtClean="0"/>
              <a:t>FHCal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2870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-2576"/>
            <a:ext cx="121919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Summary and open issues.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7631" y="1001038"/>
            <a:ext cx="11111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Next year </a:t>
            </a:r>
            <a:r>
              <a:rPr lang="en-US" sz="2400" b="1" dirty="0" err="1" smtClean="0"/>
              <a:t>FHCal</a:t>
            </a:r>
            <a:r>
              <a:rPr lang="en-US" sz="2400" b="1" dirty="0" smtClean="0"/>
              <a:t> and Forward </a:t>
            </a:r>
            <a:r>
              <a:rPr lang="en-US" sz="2400" b="1" dirty="0" err="1" smtClean="0"/>
              <a:t>Hodoscope</a:t>
            </a:r>
            <a:r>
              <a:rPr lang="en-US" sz="2400" b="1" dirty="0" smtClean="0"/>
              <a:t> must be integrated to BM@N setup.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Data Acquisition is the most sensitive 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9 ADC boards and power supplies are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Cooling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Integration to general DAQ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Trigger? Centrality – </a:t>
            </a:r>
            <a:r>
              <a:rPr lang="en-US" sz="2400" b="1" dirty="0" err="1" smtClean="0"/>
              <a:t>FHCal</a:t>
            </a:r>
            <a:r>
              <a:rPr lang="en-US" sz="2400" b="1" dirty="0"/>
              <a:t>?</a:t>
            </a:r>
            <a:r>
              <a:rPr lang="en-US" sz="2400" b="1" dirty="0" smtClean="0"/>
              <a:t> Minimum </a:t>
            </a:r>
            <a:r>
              <a:rPr lang="en-US" sz="2400" b="1" dirty="0"/>
              <a:t>bias </a:t>
            </a:r>
            <a:r>
              <a:rPr lang="en-US" sz="2400" b="1" dirty="0" smtClean="0"/>
              <a:t>- Forward </a:t>
            </a:r>
            <a:r>
              <a:rPr lang="en-US" sz="2400" b="1" dirty="0" err="1" smtClean="0"/>
              <a:t>Hodoscope</a:t>
            </a:r>
            <a:r>
              <a:rPr lang="en-US" sz="2400" b="1" dirty="0" smtClean="0"/>
              <a:t>?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Collaboration with other detector groups is strongly appreciated!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59736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71313</TotalTime>
  <Words>469</Words>
  <Application>Microsoft Office PowerPoint</Application>
  <PresentationFormat>Широкоэкранный</PresentationFormat>
  <Paragraphs>110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Fedor Guber</dc:creator>
  <cp:lastModifiedBy>alexander ivashkin</cp:lastModifiedBy>
  <cp:revision>548</cp:revision>
  <dcterms:created xsi:type="dcterms:W3CDTF">2018-08-10T18:23:06Z</dcterms:created>
  <dcterms:modified xsi:type="dcterms:W3CDTF">2019-10-13T19:19:29Z</dcterms:modified>
</cp:coreProperties>
</file>