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25"/>
  </p:notesMasterIdLst>
  <p:handoutMasterIdLst>
    <p:handoutMasterId r:id="rId26"/>
  </p:handoutMasterIdLst>
  <p:sldIdLst>
    <p:sldId id="256" r:id="rId2"/>
    <p:sldId id="353" r:id="rId3"/>
    <p:sldId id="412" r:id="rId4"/>
    <p:sldId id="408" r:id="rId5"/>
    <p:sldId id="411" r:id="rId6"/>
    <p:sldId id="407" r:id="rId7"/>
    <p:sldId id="413" r:id="rId8"/>
    <p:sldId id="414" r:id="rId9"/>
    <p:sldId id="364" r:id="rId10"/>
    <p:sldId id="415" r:id="rId11"/>
    <p:sldId id="386" r:id="rId12"/>
    <p:sldId id="361" r:id="rId13"/>
    <p:sldId id="365" r:id="rId14"/>
    <p:sldId id="420" r:id="rId15"/>
    <p:sldId id="417" r:id="rId16"/>
    <p:sldId id="419" r:id="rId17"/>
    <p:sldId id="409" r:id="rId18"/>
    <p:sldId id="410" r:id="rId19"/>
    <p:sldId id="385" r:id="rId20"/>
    <p:sldId id="421" r:id="rId21"/>
    <p:sldId id="424" r:id="rId22"/>
    <p:sldId id="422" r:id="rId23"/>
    <p:sldId id="423" r:id="rId24"/>
  </p:sldIdLst>
  <p:sldSz cx="9144000" cy="6858000" type="screen4x3"/>
  <p:notesSz cx="6761163" cy="99425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85DD"/>
    <a:srgbClr val="006600"/>
    <a:srgbClr val="66FF66"/>
    <a:srgbClr val="006C31"/>
    <a:srgbClr val="E1D5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3537" autoAdjust="0"/>
  </p:normalViewPr>
  <p:slideViewPr>
    <p:cSldViewPr>
      <p:cViewPr varScale="1">
        <p:scale>
          <a:sx n="82" d="100"/>
          <a:sy n="82" d="100"/>
        </p:scale>
        <p:origin x="-1554" y="-90"/>
      </p:cViewPr>
      <p:guideLst>
        <p:guide orient="horz" pos="216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notesViewPr>
    <p:cSldViewPr>
      <p:cViewPr varScale="1">
        <p:scale>
          <a:sx n="45" d="100"/>
          <a:sy n="45" d="100"/>
        </p:scale>
        <p:origin x="2835"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30525"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29050" y="0"/>
            <a:ext cx="2930525" cy="496888"/>
          </a:xfrm>
          <a:prstGeom prst="rect">
            <a:avLst/>
          </a:prstGeom>
        </p:spPr>
        <p:txBody>
          <a:bodyPr vert="horz" lIns="91440" tIns="45720" rIns="91440" bIns="45720" rtlCol="0"/>
          <a:lstStyle>
            <a:lvl1pPr algn="r">
              <a:defRPr sz="1200"/>
            </a:lvl1pPr>
          </a:lstStyle>
          <a:p>
            <a:fld id="{4D24A346-A256-45F9-962A-F5B19A946E48}" type="datetimeFigureOut">
              <a:rPr lang="ru-RU" smtClean="0"/>
              <a:pPr/>
              <a:t>14.10.2019</a:t>
            </a:fld>
            <a:endParaRPr lang="ru-RU"/>
          </a:p>
        </p:txBody>
      </p:sp>
      <p:sp>
        <p:nvSpPr>
          <p:cNvPr id="4" name="Нижний колонтитул 3"/>
          <p:cNvSpPr>
            <a:spLocks noGrp="1"/>
          </p:cNvSpPr>
          <p:nvPr>
            <p:ph type="ftr" sz="quarter" idx="2"/>
          </p:nvPr>
        </p:nvSpPr>
        <p:spPr>
          <a:xfrm>
            <a:off x="0" y="9444038"/>
            <a:ext cx="2930525" cy="496887"/>
          </a:xfrm>
          <a:prstGeom prst="rect">
            <a:avLst/>
          </a:prstGeom>
        </p:spPr>
        <p:txBody>
          <a:bodyPr vert="horz" lIns="91440" tIns="45720" rIns="91440" bIns="45720" rtlCol="0" anchor="b"/>
          <a:lstStyle>
            <a:lvl1pPr algn="l">
              <a:defRPr sz="1200"/>
            </a:lvl1pPr>
          </a:lstStyle>
          <a:p>
            <a:r>
              <a:rPr lang="en-US"/>
              <a:t>Elena Akishina</a:t>
            </a:r>
            <a:endParaRPr lang="ru-RU"/>
          </a:p>
        </p:txBody>
      </p:sp>
      <p:sp>
        <p:nvSpPr>
          <p:cNvPr id="5" name="Номер слайда 4"/>
          <p:cNvSpPr>
            <a:spLocks noGrp="1"/>
          </p:cNvSpPr>
          <p:nvPr>
            <p:ph type="sldNum" sz="quarter" idx="3"/>
          </p:nvPr>
        </p:nvSpPr>
        <p:spPr>
          <a:xfrm>
            <a:off x="3829050" y="9444038"/>
            <a:ext cx="2930525" cy="496887"/>
          </a:xfrm>
          <a:prstGeom prst="rect">
            <a:avLst/>
          </a:prstGeom>
        </p:spPr>
        <p:txBody>
          <a:bodyPr vert="horz" lIns="91440" tIns="45720" rIns="91440" bIns="45720" rtlCol="0" anchor="b"/>
          <a:lstStyle>
            <a:lvl1pPr algn="r">
              <a:defRPr sz="1200"/>
            </a:lvl1pPr>
          </a:lstStyle>
          <a:p>
            <a:fld id="{11CC11ED-EA0C-47B7-A3F8-56772683E3E1}" type="slidenum">
              <a:rPr lang="ru-RU" smtClean="0"/>
              <a:pPr/>
              <a:t>‹#›</a:t>
            </a:fld>
            <a:endParaRPr lang="ru-RU"/>
          </a:p>
        </p:txBody>
      </p:sp>
    </p:spTree>
    <p:extLst>
      <p:ext uri="{BB962C8B-B14F-4D97-AF65-F5344CB8AC3E}">
        <p14:creationId xmlns:p14="http://schemas.microsoft.com/office/powerpoint/2010/main" val="35521677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837" cy="497126"/>
          </a:xfrm>
          <a:prstGeom prst="rect">
            <a:avLst/>
          </a:prstGeom>
        </p:spPr>
        <p:txBody>
          <a:bodyPr vert="horz" lIns="90882" tIns="45441" rIns="90882" bIns="45441" rtlCol="0"/>
          <a:lstStyle>
            <a:lvl1pPr algn="l">
              <a:defRPr sz="1200"/>
            </a:lvl1pPr>
          </a:lstStyle>
          <a:p>
            <a:endParaRPr lang="ru-RU"/>
          </a:p>
        </p:txBody>
      </p:sp>
      <p:sp>
        <p:nvSpPr>
          <p:cNvPr id="3" name="Дата 2"/>
          <p:cNvSpPr>
            <a:spLocks noGrp="1"/>
          </p:cNvSpPr>
          <p:nvPr>
            <p:ph type="dt" idx="1"/>
          </p:nvPr>
        </p:nvSpPr>
        <p:spPr>
          <a:xfrm>
            <a:off x="3829761" y="0"/>
            <a:ext cx="2929837" cy="497126"/>
          </a:xfrm>
          <a:prstGeom prst="rect">
            <a:avLst/>
          </a:prstGeom>
        </p:spPr>
        <p:txBody>
          <a:bodyPr vert="horz" lIns="90882" tIns="45441" rIns="90882" bIns="45441" rtlCol="0"/>
          <a:lstStyle>
            <a:lvl1pPr algn="r">
              <a:defRPr sz="1200"/>
            </a:lvl1pPr>
          </a:lstStyle>
          <a:p>
            <a:fld id="{9EEFB29E-9601-4413-B1D1-1DABDC3E385F}" type="datetimeFigureOut">
              <a:rPr lang="ru-RU" smtClean="0"/>
              <a:pPr/>
              <a:t>14.10.2019</a:t>
            </a:fld>
            <a:endParaRPr lang="ru-RU"/>
          </a:p>
        </p:txBody>
      </p:sp>
      <p:sp>
        <p:nvSpPr>
          <p:cNvPr id="4" name="Образ слайда 3"/>
          <p:cNvSpPr>
            <a:spLocks noGrp="1" noRot="1" noChangeAspect="1"/>
          </p:cNvSpPr>
          <p:nvPr>
            <p:ph type="sldImg" idx="2"/>
          </p:nvPr>
        </p:nvSpPr>
        <p:spPr>
          <a:xfrm>
            <a:off x="895350" y="746125"/>
            <a:ext cx="4970463" cy="3729038"/>
          </a:xfrm>
          <a:prstGeom prst="rect">
            <a:avLst/>
          </a:prstGeom>
          <a:noFill/>
          <a:ln w="12700">
            <a:solidFill>
              <a:prstClr val="black"/>
            </a:solidFill>
          </a:ln>
        </p:spPr>
        <p:txBody>
          <a:bodyPr vert="horz" lIns="90882" tIns="45441" rIns="90882" bIns="45441" rtlCol="0" anchor="ctr"/>
          <a:lstStyle/>
          <a:p>
            <a:endParaRPr lang="ru-RU"/>
          </a:p>
        </p:txBody>
      </p:sp>
      <p:sp>
        <p:nvSpPr>
          <p:cNvPr id="5" name="Заметки 4"/>
          <p:cNvSpPr>
            <a:spLocks noGrp="1"/>
          </p:cNvSpPr>
          <p:nvPr>
            <p:ph type="body" sz="quarter" idx="3"/>
          </p:nvPr>
        </p:nvSpPr>
        <p:spPr>
          <a:xfrm>
            <a:off x="676117" y="4722694"/>
            <a:ext cx="5408930" cy="4474131"/>
          </a:xfrm>
          <a:prstGeom prst="rect">
            <a:avLst/>
          </a:prstGeom>
        </p:spPr>
        <p:txBody>
          <a:bodyPr vert="horz" lIns="90882" tIns="45441" rIns="90882" bIns="45441"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43662"/>
            <a:ext cx="2929837" cy="497126"/>
          </a:xfrm>
          <a:prstGeom prst="rect">
            <a:avLst/>
          </a:prstGeom>
        </p:spPr>
        <p:txBody>
          <a:bodyPr vert="horz" lIns="90882" tIns="45441" rIns="90882" bIns="45441" rtlCol="0" anchor="b"/>
          <a:lstStyle>
            <a:lvl1pPr algn="l">
              <a:defRPr sz="1200"/>
            </a:lvl1pPr>
          </a:lstStyle>
          <a:p>
            <a:r>
              <a:rPr lang="en-US"/>
              <a:t>Elena Akishina</a:t>
            </a:r>
            <a:endParaRPr lang="ru-RU"/>
          </a:p>
        </p:txBody>
      </p:sp>
      <p:sp>
        <p:nvSpPr>
          <p:cNvPr id="7" name="Номер слайда 6"/>
          <p:cNvSpPr>
            <a:spLocks noGrp="1"/>
          </p:cNvSpPr>
          <p:nvPr>
            <p:ph type="sldNum" sz="quarter" idx="5"/>
          </p:nvPr>
        </p:nvSpPr>
        <p:spPr>
          <a:xfrm>
            <a:off x="3829761" y="9443662"/>
            <a:ext cx="2929837" cy="497126"/>
          </a:xfrm>
          <a:prstGeom prst="rect">
            <a:avLst/>
          </a:prstGeom>
        </p:spPr>
        <p:txBody>
          <a:bodyPr vert="horz" lIns="90882" tIns="45441" rIns="90882" bIns="45441" rtlCol="0" anchor="b"/>
          <a:lstStyle>
            <a:lvl1pPr algn="r">
              <a:defRPr sz="1200"/>
            </a:lvl1pPr>
          </a:lstStyle>
          <a:p>
            <a:fld id="{F191C030-74A4-4BC9-A343-D0F3A588ABBC}" type="slidenum">
              <a:rPr lang="ru-RU" smtClean="0"/>
              <a:pPr/>
              <a:t>‹#›</a:t>
            </a:fld>
            <a:endParaRPr lang="ru-RU"/>
          </a:p>
        </p:txBody>
      </p:sp>
    </p:spTree>
    <p:extLst>
      <p:ext uri="{BB962C8B-B14F-4D97-AF65-F5344CB8AC3E}">
        <p14:creationId xmlns:p14="http://schemas.microsoft.com/office/powerpoint/2010/main" val="39645957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191C030-74A4-4BC9-A343-D0F3A588ABBC}" type="slidenum">
              <a:rPr lang="ru-RU" smtClean="0"/>
              <a:pPr/>
              <a:t>1</a:t>
            </a:fld>
            <a:endParaRPr lang="ru-RU"/>
          </a:p>
        </p:txBody>
      </p:sp>
    </p:spTree>
    <p:extLst>
      <p:ext uri="{BB962C8B-B14F-4D97-AF65-F5344CB8AC3E}">
        <p14:creationId xmlns:p14="http://schemas.microsoft.com/office/powerpoint/2010/main" val="192578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191C030-74A4-4BC9-A343-D0F3A588ABBC}" type="slidenum">
              <a:rPr lang="ru-RU" smtClean="0"/>
              <a:pPr/>
              <a:t>2</a:t>
            </a:fld>
            <a:endParaRPr lang="ru-RU"/>
          </a:p>
        </p:txBody>
      </p:sp>
    </p:spTree>
    <p:extLst>
      <p:ext uri="{BB962C8B-B14F-4D97-AF65-F5344CB8AC3E}">
        <p14:creationId xmlns:p14="http://schemas.microsoft.com/office/powerpoint/2010/main" val="2990921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191C030-74A4-4BC9-A343-D0F3A588ABBC}" type="slidenum">
              <a:rPr lang="ru-RU" smtClean="0"/>
              <a:pPr/>
              <a:t>3</a:t>
            </a:fld>
            <a:endParaRPr lang="ru-RU"/>
          </a:p>
        </p:txBody>
      </p:sp>
    </p:spTree>
    <p:extLst>
      <p:ext uri="{BB962C8B-B14F-4D97-AF65-F5344CB8AC3E}">
        <p14:creationId xmlns:p14="http://schemas.microsoft.com/office/powerpoint/2010/main" val="3432866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191C030-74A4-4BC9-A343-D0F3A588ABBC}" type="slidenum">
              <a:rPr lang="ru-RU" smtClean="0"/>
              <a:pPr/>
              <a:t>6</a:t>
            </a:fld>
            <a:endParaRPr lang="ru-RU"/>
          </a:p>
        </p:txBody>
      </p:sp>
    </p:spTree>
    <p:extLst>
      <p:ext uri="{BB962C8B-B14F-4D97-AF65-F5344CB8AC3E}">
        <p14:creationId xmlns:p14="http://schemas.microsoft.com/office/powerpoint/2010/main" val="2990921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191C030-74A4-4BC9-A343-D0F3A588ABBC}" type="slidenum">
              <a:rPr lang="ru-RU" smtClean="0"/>
              <a:pPr/>
              <a:t>9</a:t>
            </a:fld>
            <a:endParaRPr lang="ru-RU"/>
          </a:p>
        </p:txBody>
      </p:sp>
    </p:spTree>
    <p:extLst>
      <p:ext uri="{BB962C8B-B14F-4D97-AF65-F5344CB8AC3E}">
        <p14:creationId xmlns:p14="http://schemas.microsoft.com/office/powerpoint/2010/main" val="1059597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PSD is </a:t>
            </a:r>
            <a:r>
              <a:rPr lang="en-US" dirty="0" err="1" smtClean="0"/>
              <a:t>uniq</a:t>
            </a:r>
            <a:r>
              <a:rPr lang="en-US" dirty="0" smtClean="0"/>
              <a:t> detector</a:t>
            </a:r>
            <a:endParaRPr lang="ru-RU" dirty="0"/>
          </a:p>
        </p:txBody>
      </p:sp>
      <p:sp>
        <p:nvSpPr>
          <p:cNvPr id="4" name="Номер слайда 3"/>
          <p:cNvSpPr>
            <a:spLocks noGrp="1"/>
          </p:cNvSpPr>
          <p:nvPr>
            <p:ph type="sldNum" sz="quarter" idx="10"/>
          </p:nvPr>
        </p:nvSpPr>
        <p:spPr/>
        <p:txBody>
          <a:bodyPr/>
          <a:lstStyle/>
          <a:p>
            <a:fld id="{F191C030-74A4-4BC9-A343-D0F3A588ABBC}" type="slidenum">
              <a:rPr lang="ru-RU" smtClean="0"/>
              <a:pPr/>
              <a:t>16</a:t>
            </a:fld>
            <a:endParaRPr lang="ru-RU"/>
          </a:p>
        </p:txBody>
      </p:sp>
    </p:spTree>
    <p:extLst>
      <p:ext uri="{BB962C8B-B14F-4D97-AF65-F5344CB8AC3E}">
        <p14:creationId xmlns:p14="http://schemas.microsoft.com/office/powerpoint/2010/main" val="2171006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191C030-74A4-4BC9-A343-D0F3A588ABBC}" type="slidenum">
              <a:rPr lang="ru-RU" smtClean="0"/>
              <a:pPr/>
              <a:t>19</a:t>
            </a:fld>
            <a:endParaRPr lang="ru-RU"/>
          </a:p>
        </p:txBody>
      </p:sp>
    </p:spTree>
    <p:extLst>
      <p:ext uri="{BB962C8B-B14F-4D97-AF65-F5344CB8AC3E}">
        <p14:creationId xmlns:p14="http://schemas.microsoft.com/office/powerpoint/2010/main" val="2998174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dirty="0"/>
              <a:t>Образец подзаголовка</a:t>
            </a:r>
          </a:p>
        </p:txBody>
      </p:sp>
      <p:sp>
        <p:nvSpPr>
          <p:cNvPr id="4" name="Дата 3"/>
          <p:cNvSpPr>
            <a:spLocks noGrp="1"/>
          </p:cNvSpPr>
          <p:nvPr>
            <p:ph type="dt" sz="half" idx="10"/>
          </p:nvPr>
        </p:nvSpPr>
        <p:spPr>
          <a:xfrm>
            <a:off x="628650" y="6356351"/>
            <a:ext cx="2057400" cy="365125"/>
          </a:xfrm>
          <a:prstGeom prst="rect">
            <a:avLst/>
          </a:prstGeom>
        </p:spPr>
        <p:txBody>
          <a:bodyPr/>
          <a:lstStyle>
            <a:lvl1pPr>
              <a:defRPr sz="1100" b="1" i="0" baseline="0">
                <a:solidFill>
                  <a:schemeClr val="accent5">
                    <a:lumMod val="50000"/>
                  </a:schemeClr>
                </a:solidFill>
                <a:latin typeface="Cambria" panose="02040503050406030204" pitchFamily="18" charset="0"/>
              </a:defRPr>
            </a:lvl1pPr>
          </a:lstStyle>
          <a:p>
            <a:r>
              <a:rPr lang="en-US" dirty="0"/>
              <a:t>9-13 July 2018</a:t>
            </a:r>
            <a:endParaRPr lang="ru-RU" dirty="0"/>
          </a:p>
        </p:txBody>
      </p:sp>
      <p:sp>
        <p:nvSpPr>
          <p:cNvPr id="5" name="Нижний колонтитул 4"/>
          <p:cNvSpPr>
            <a:spLocks noGrp="1"/>
          </p:cNvSpPr>
          <p:nvPr>
            <p:ph type="ftr" sz="quarter" idx="11"/>
          </p:nvPr>
        </p:nvSpPr>
        <p:spPr>
          <a:xfrm>
            <a:off x="3028950" y="6356351"/>
            <a:ext cx="3086100" cy="365125"/>
          </a:xfrm>
          <a:prstGeom prst="rect">
            <a:avLst/>
          </a:prstGeom>
        </p:spPr>
        <p:txBody>
          <a:bodyPr/>
          <a:lstStyle>
            <a:lvl1pPr>
              <a:defRPr lang="en-US" sz="1100" b="1" i="0" baseline="0" smtClean="0">
                <a:solidFill>
                  <a:schemeClr val="accent5">
                    <a:lumMod val="50000"/>
                  </a:schemeClr>
                </a:solidFill>
                <a:effectLst/>
                <a:latin typeface="Cambria" panose="02040503050406030204" pitchFamily="18" charset="0"/>
              </a:defRPr>
            </a:lvl1pPr>
          </a:lstStyle>
          <a:p>
            <a:r>
              <a:rPr lang="en-US" dirty="0"/>
              <a:t>CHEP 2018, Sofia, Bulgaria</a:t>
            </a:r>
          </a:p>
        </p:txBody>
      </p:sp>
      <p:sp>
        <p:nvSpPr>
          <p:cNvPr id="6" name="Номер слайда 5"/>
          <p:cNvSpPr>
            <a:spLocks noGrp="1"/>
          </p:cNvSpPr>
          <p:nvPr>
            <p:ph type="sldNum" sz="quarter" idx="12"/>
          </p:nvPr>
        </p:nvSpPr>
        <p:spPr/>
        <p:txBody>
          <a:bodyPr/>
          <a:lstStyle>
            <a:lvl1pPr>
              <a:defRPr sz="1100" b="1" i="0" baseline="0">
                <a:solidFill>
                  <a:schemeClr val="accent5">
                    <a:lumMod val="50000"/>
                  </a:schemeClr>
                </a:solidFill>
                <a:latin typeface="Cambria" panose="02040503050406030204" pitchFamily="18" charset="0"/>
              </a:defRPr>
            </a:lvl1pPr>
          </a:lstStyle>
          <a:p>
            <a:fld id="{6CCFD2FA-9CD9-4A8C-9657-37709E421EAA}" type="slidenum">
              <a:rPr lang="ru-RU" smtClean="0"/>
              <a:pPr/>
              <a:t>‹#›</a:t>
            </a:fld>
            <a:endParaRPr lang="ru-RU" dirty="0"/>
          </a:p>
        </p:txBody>
      </p:sp>
    </p:spTree>
    <p:extLst>
      <p:ext uri="{BB962C8B-B14F-4D97-AF65-F5344CB8AC3E}">
        <p14:creationId xmlns:p14="http://schemas.microsoft.com/office/powerpoint/2010/main" val="35087142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628650" y="6356351"/>
            <a:ext cx="2057400" cy="365125"/>
          </a:xfrm>
          <a:prstGeom prst="rect">
            <a:avLst/>
          </a:prstGeom>
        </p:spPr>
        <p:txBody>
          <a:bodyPr/>
          <a:lstStyle/>
          <a:p>
            <a:fld id="{F5A608DD-877A-44BD-8414-E851EBBEEEB1}" type="datetime1">
              <a:rPr lang="ru-RU" smtClean="0"/>
              <a:pPr/>
              <a:t>14.10.2019</a:t>
            </a:fld>
            <a:endParaRPr lang="ru-RU"/>
          </a:p>
        </p:txBody>
      </p:sp>
      <p:sp>
        <p:nvSpPr>
          <p:cNvPr id="5" name="Нижний колонтитул 4"/>
          <p:cNvSpPr>
            <a:spLocks noGrp="1"/>
          </p:cNvSpPr>
          <p:nvPr>
            <p:ph type="ftr" sz="quarter" idx="11"/>
          </p:nvPr>
        </p:nvSpPr>
        <p:spPr>
          <a:xfrm>
            <a:off x="3028950" y="6356351"/>
            <a:ext cx="3086100" cy="365125"/>
          </a:xfrm>
          <a:prstGeom prst="rect">
            <a:avLst/>
          </a:prstGeom>
        </p:spPr>
        <p:txBody>
          <a:bodyPr/>
          <a:lstStyle/>
          <a:p>
            <a:r>
              <a:rPr lang="en-US"/>
              <a:t>27th CBM Collaboration Meeting</a:t>
            </a:r>
            <a:endParaRPr lang="ru-RU"/>
          </a:p>
        </p:txBody>
      </p:sp>
      <p:sp>
        <p:nvSpPr>
          <p:cNvPr id="6" name="Номер слайда 5"/>
          <p:cNvSpPr>
            <a:spLocks noGrp="1"/>
          </p:cNvSpPr>
          <p:nvPr>
            <p:ph type="sldNum" sz="quarter" idx="12"/>
          </p:nvPr>
        </p:nvSpPr>
        <p:spPr/>
        <p:txBody>
          <a:bodyPr/>
          <a:lstStyle/>
          <a:p>
            <a:fld id="{9873668C-1D03-4606-BB8C-B3075B64DBAA}" type="slidenum">
              <a:rPr lang="ru-RU" smtClean="0"/>
              <a:pPr/>
              <a:t>‹#›</a:t>
            </a:fld>
            <a:endParaRPr lang="ru-RU"/>
          </a:p>
        </p:txBody>
      </p:sp>
    </p:spTree>
    <p:extLst>
      <p:ext uri="{BB962C8B-B14F-4D97-AF65-F5344CB8AC3E}">
        <p14:creationId xmlns:p14="http://schemas.microsoft.com/office/powerpoint/2010/main" val="295421910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628650" y="6356351"/>
            <a:ext cx="2057400" cy="365125"/>
          </a:xfrm>
          <a:prstGeom prst="rect">
            <a:avLst/>
          </a:prstGeom>
        </p:spPr>
        <p:txBody>
          <a:bodyPr/>
          <a:lstStyle/>
          <a:p>
            <a:fld id="{4EA4C3FB-9212-41E3-A78C-A28C9F646D1F}" type="datetime1">
              <a:rPr lang="ru-RU" smtClean="0"/>
              <a:pPr/>
              <a:t>14.10.2019</a:t>
            </a:fld>
            <a:endParaRPr lang="ru-RU"/>
          </a:p>
        </p:txBody>
      </p:sp>
      <p:sp>
        <p:nvSpPr>
          <p:cNvPr id="5" name="Нижний колонтитул 4"/>
          <p:cNvSpPr>
            <a:spLocks noGrp="1"/>
          </p:cNvSpPr>
          <p:nvPr>
            <p:ph type="ftr" sz="quarter" idx="11"/>
          </p:nvPr>
        </p:nvSpPr>
        <p:spPr>
          <a:xfrm>
            <a:off x="3028950" y="6356351"/>
            <a:ext cx="3086100" cy="365125"/>
          </a:xfrm>
          <a:prstGeom prst="rect">
            <a:avLst/>
          </a:prstGeom>
        </p:spPr>
        <p:txBody>
          <a:bodyPr/>
          <a:lstStyle/>
          <a:p>
            <a:r>
              <a:rPr lang="en-US"/>
              <a:t>27th CBM Collaboration Meeting</a:t>
            </a:r>
            <a:endParaRPr lang="ru-RU"/>
          </a:p>
        </p:txBody>
      </p:sp>
      <p:sp>
        <p:nvSpPr>
          <p:cNvPr id="6" name="Номер слайда 5"/>
          <p:cNvSpPr>
            <a:spLocks noGrp="1"/>
          </p:cNvSpPr>
          <p:nvPr>
            <p:ph type="sldNum" sz="quarter" idx="12"/>
          </p:nvPr>
        </p:nvSpPr>
        <p:spPr/>
        <p:txBody>
          <a:bodyPr/>
          <a:lstStyle/>
          <a:p>
            <a:fld id="{9873668C-1D03-4606-BB8C-B3075B64DBAA}" type="slidenum">
              <a:rPr lang="ru-RU" smtClean="0"/>
              <a:pPr/>
              <a:t>‹#›</a:t>
            </a:fld>
            <a:endParaRPr lang="ru-RU"/>
          </a:p>
        </p:txBody>
      </p:sp>
    </p:spTree>
    <p:extLst>
      <p:ext uri="{BB962C8B-B14F-4D97-AF65-F5344CB8AC3E}">
        <p14:creationId xmlns:p14="http://schemas.microsoft.com/office/powerpoint/2010/main" val="39788138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628650" y="6356351"/>
            <a:ext cx="2057400" cy="365125"/>
          </a:xfrm>
          <a:prstGeom prst="rect">
            <a:avLst/>
          </a:prstGeom>
        </p:spPr>
        <p:txBody>
          <a:bodyPr/>
          <a:lstStyle/>
          <a:p>
            <a:fld id="{18621A00-700D-4E07-B4AD-4FA383D92DE1}" type="datetime1">
              <a:rPr lang="ru-RU" smtClean="0"/>
              <a:pPr/>
              <a:t>14.10.2019</a:t>
            </a:fld>
            <a:endParaRPr lang="ru-RU" dirty="0"/>
          </a:p>
        </p:txBody>
      </p:sp>
      <p:sp>
        <p:nvSpPr>
          <p:cNvPr id="5" name="Нижний колонтитул 4"/>
          <p:cNvSpPr>
            <a:spLocks noGrp="1"/>
          </p:cNvSpPr>
          <p:nvPr>
            <p:ph type="ftr" sz="quarter" idx="11"/>
          </p:nvPr>
        </p:nvSpPr>
        <p:spPr>
          <a:xfrm>
            <a:off x="3028950" y="6356351"/>
            <a:ext cx="3086100" cy="365125"/>
          </a:xfrm>
          <a:prstGeom prst="rect">
            <a:avLst/>
          </a:prstGeom>
        </p:spPr>
        <p:txBody>
          <a:bodyPr/>
          <a:lstStyle/>
          <a:p>
            <a:r>
              <a:rPr lang="en-US" dirty="0" smtClean="0"/>
              <a:t>MMCP 2019</a:t>
            </a:r>
            <a:endParaRPr lang="ru-RU" dirty="0"/>
          </a:p>
        </p:txBody>
      </p:sp>
      <p:sp>
        <p:nvSpPr>
          <p:cNvPr id="6" name="Номер слайда 5"/>
          <p:cNvSpPr>
            <a:spLocks noGrp="1"/>
          </p:cNvSpPr>
          <p:nvPr>
            <p:ph type="sldNum" sz="quarter" idx="12"/>
          </p:nvPr>
        </p:nvSpPr>
        <p:spPr/>
        <p:txBody>
          <a:bodyPr/>
          <a:lstStyle/>
          <a:p>
            <a:fld id="{9873668C-1D03-4606-BB8C-B3075B64DBAA}" type="slidenum">
              <a:rPr lang="ru-RU" smtClean="0"/>
              <a:pPr/>
              <a:t>‹#›</a:t>
            </a:fld>
            <a:endParaRPr lang="ru-RU"/>
          </a:p>
        </p:txBody>
      </p:sp>
    </p:spTree>
    <p:extLst>
      <p:ext uri="{BB962C8B-B14F-4D97-AF65-F5344CB8AC3E}">
        <p14:creationId xmlns:p14="http://schemas.microsoft.com/office/powerpoint/2010/main" val="32035590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a:xfrm>
            <a:off x="628650" y="6356351"/>
            <a:ext cx="2057400" cy="365125"/>
          </a:xfrm>
          <a:prstGeom prst="rect">
            <a:avLst/>
          </a:prstGeom>
        </p:spPr>
        <p:txBody>
          <a:bodyPr/>
          <a:lstStyle/>
          <a:p>
            <a:fld id="{336FDBE0-BB0F-486F-83F2-4F8EBC8DD17F}" type="datetime1">
              <a:rPr lang="ru-RU" smtClean="0"/>
              <a:pPr/>
              <a:t>14.10.2019</a:t>
            </a:fld>
            <a:endParaRPr lang="ru-RU"/>
          </a:p>
        </p:txBody>
      </p:sp>
      <p:sp>
        <p:nvSpPr>
          <p:cNvPr id="5" name="Нижний колонтитул 4"/>
          <p:cNvSpPr>
            <a:spLocks noGrp="1"/>
          </p:cNvSpPr>
          <p:nvPr>
            <p:ph type="ftr" sz="quarter" idx="11"/>
          </p:nvPr>
        </p:nvSpPr>
        <p:spPr>
          <a:xfrm>
            <a:off x="3028950" y="6356351"/>
            <a:ext cx="3086100" cy="365125"/>
          </a:xfrm>
          <a:prstGeom prst="rect">
            <a:avLst/>
          </a:prstGeom>
        </p:spPr>
        <p:txBody>
          <a:bodyPr/>
          <a:lstStyle/>
          <a:p>
            <a:r>
              <a:rPr lang="en-US"/>
              <a:t>27th CBM Collaboration Meeting</a:t>
            </a:r>
            <a:endParaRPr lang="ru-RU"/>
          </a:p>
        </p:txBody>
      </p:sp>
      <p:sp>
        <p:nvSpPr>
          <p:cNvPr id="6" name="Номер слайда 5"/>
          <p:cNvSpPr>
            <a:spLocks noGrp="1"/>
          </p:cNvSpPr>
          <p:nvPr>
            <p:ph type="sldNum" sz="quarter" idx="12"/>
          </p:nvPr>
        </p:nvSpPr>
        <p:spPr/>
        <p:txBody>
          <a:bodyPr/>
          <a:lstStyle/>
          <a:p>
            <a:fld id="{9873668C-1D03-4606-BB8C-B3075B64DBAA}" type="slidenum">
              <a:rPr lang="ru-RU" smtClean="0"/>
              <a:pPr/>
              <a:t>‹#›</a:t>
            </a:fld>
            <a:endParaRPr lang="ru-RU"/>
          </a:p>
        </p:txBody>
      </p:sp>
    </p:spTree>
    <p:extLst>
      <p:ext uri="{BB962C8B-B14F-4D97-AF65-F5344CB8AC3E}">
        <p14:creationId xmlns:p14="http://schemas.microsoft.com/office/powerpoint/2010/main" val="40513116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628650" y="6356351"/>
            <a:ext cx="2057400" cy="365125"/>
          </a:xfrm>
          <a:prstGeom prst="rect">
            <a:avLst/>
          </a:prstGeom>
        </p:spPr>
        <p:txBody>
          <a:bodyPr/>
          <a:lstStyle/>
          <a:p>
            <a:fld id="{F8803388-2FB7-4F93-86EC-4DB3F32D5761}" type="datetime1">
              <a:rPr lang="ru-RU" smtClean="0"/>
              <a:pPr/>
              <a:t>14.10.2019</a:t>
            </a:fld>
            <a:endParaRPr lang="ru-RU"/>
          </a:p>
        </p:txBody>
      </p:sp>
      <p:sp>
        <p:nvSpPr>
          <p:cNvPr id="6" name="Нижний колонтитул 5"/>
          <p:cNvSpPr>
            <a:spLocks noGrp="1"/>
          </p:cNvSpPr>
          <p:nvPr>
            <p:ph type="ftr" sz="quarter" idx="11"/>
          </p:nvPr>
        </p:nvSpPr>
        <p:spPr>
          <a:xfrm>
            <a:off x="3028950" y="6356351"/>
            <a:ext cx="3086100" cy="365125"/>
          </a:xfrm>
          <a:prstGeom prst="rect">
            <a:avLst/>
          </a:prstGeom>
        </p:spPr>
        <p:txBody>
          <a:bodyPr/>
          <a:lstStyle/>
          <a:p>
            <a:r>
              <a:rPr lang="en-US"/>
              <a:t>27th CBM Collaboration Meeting</a:t>
            </a:r>
            <a:endParaRPr lang="ru-RU"/>
          </a:p>
        </p:txBody>
      </p:sp>
      <p:sp>
        <p:nvSpPr>
          <p:cNvPr id="7" name="Номер слайда 6"/>
          <p:cNvSpPr>
            <a:spLocks noGrp="1"/>
          </p:cNvSpPr>
          <p:nvPr>
            <p:ph type="sldNum" sz="quarter" idx="12"/>
          </p:nvPr>
        </p:nvSpPr>
        <p:spPr/>
        <p:txBody>
          <a:bodyPr/>
          <a:lstStyle/>
          <a:p>
            <a:fld id="{9873668C-1D03-4606-BB8C-B3075B64DBAA}" type="slidenum">
              <a:rPr lang="ru-RU" smtClean="0"/>
              <a:pPr/>
              <a:t>‹#›</a:t>
            </a:fld>
            <a:endParaRPr lang="ru-RU"/>
          </a:p>
        </p:txBody>
      </p:sp>
    </p:spTree>
    <p:extLst>
      <p:ext uri="{BB962C8B-B14F-4D97-AF65-F5344CB8AC3E}">
        <p14:creationId xmlns:p14="http://schemas.microsoft.com/office/powerpoint/2010/main" val="20580611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a:xfrm>
            <a:off x="628650" y="6356351"/>
            <a:ext cx="2057400" cy="365125"/>
          </a:xfrm>
          <a:prstGeom prst="rect">
            <a:avLst/>
          </a:prstGeom>
        </p:spPr>
        <p:txBody>
          <a:bodyPr/>
          <a:lstStyle/>
          <a:p>
            <a:fld id="{A91861E5-BC20-4ED4-A36A-05D2AE3C2670}" type="datetime1">
              <a:rPr lang="ru-RU" smtClean="0"/>
              <a:pPr/>
              <a:t>14.10.2019</a:t>
            </a:fld>
            <a:endParaRPr lang="ru-RU"/>
          </a:p>
        </p:txBody>
      </p:sp>
      <p:sp>
        <p:nvSpPr>
          <p:cNvPr id="8" name="Нижний колонтитул 7"/>
          <p:cNvSpPr>
            <a:spLocks noGrp="1"/>
          </p:cNvSpPr>
          <p:nvPr>
            <p:ph type="ftr" sz="quarter" idx="11"/>
          </p:nvPr>
        </p:nvSpPr>
        <p:spPr>
          <a:xfrm>
            <a:off x="3028950" y="6356351"/>
            <a:ext cx="3086100" cy="365125"/>
          </a:xfrm>
          <a:prstGeom prst="rect">
            <a:avLst/>
          </a:prstGeom>
        </p:spPr>
        <p:txBody>
          <a:bodyPr/>
          <a:lstStyle/>
          <a:p>
            <a:r>
              <a:rPr lang="en-US"/>
              <a:t>27th CBM Collaboration Meeting</a:t>
            </a:r>
            <a:endParaRPr lang="ru-RU"/>
          </a:p>
        </p:txBody>
      </p:sp>
      <p:sp>
        <p:nvSpPr>
          <p:cNvPr id="9" name="Номер слайда 8"/>
          <p:cNvSpPr>
            <a:spLocks noGrp="1"/>
          </p:cNvSpPr>
          <p:nvPr>
            <p:ph type="sldNum" sz="quarter" idx="12"/>
          </p:nvPr>
        </p:nvSpPr>
        <p:spPr/>
        <p:txBody>
          <a:bodyPr/>
          <a:lstStyle/>
          <a:p>
            <a:fld id="{9873668C-1D03-4606-BB8C-B3075B64DBAA}" type="slidenum">
              <a:rPr lang="ru-RU" smtClean="0"/>
              <a:pPr/>
              <a:t>‹#›</a:t>
            </a:fld>
            <a:endParaRPr lang="ru-RU"/>
          </a:p>
        </p:txBody>
      </p:sp>
    </p:spTree>
    <p:extLst>
      <p:ext uri="{BB962C8B-B14F-4D97-AF65-F5344CB8AC3E}">
        <p14:creationId xmlns:p14="http://schemas.microsoft.com/office/powerpoint/2010/main" val="341807039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a:xfrm>
            <a:off x="628650" y="6356351"/>
            <a:ext cx="2057400" cy="365125"/>
          </a:xfrm>
          <a:prstGeom prst="rect">
            <a:avLst/>
          </a:prstGeom>
        </p:spPr>
        <p:txBody>
          <a:bodyPr/>
          <a:lstStyle/>
          <a:p>
            <a:fld id="{064909C6-2E15-419D-8B4A-2CCD9992AE14}" type="datetime1">
              <a:rPr lang="ru-RU" smtClean="0"/>
              <a:pPr/>
              <a:t>14.10.2019</a:t>
            </a:fld>
            <a:endParaRPr lang="ru-RU"/>
          </a:p>
        </p:txBody>
      </p:sp>
      <p:sp>
        <p:nvSpPr>
          <p:cNvPr id="4" name="Нижний колонтитул 3"/>
          <p:cNvSpPr>
            <a:spLocks noGrp="1"/>
          </p:cNvSpPr>
          <p:nvPr>
            <p:ph type="ftr" sz="quarter" idx="11"/>
          </p:nvPr>
        </p:nvSpPr>
        <p:spPr>
          <a:xfrm>
            <a:off x="3028950" y="6356351"/>
            <a:ext cx="3086100" cy="365125"/>
          </a:xfrm>
          <a:prstGeom prst="rect">
            <a:avLst/>
          </a:prstGeom>
        </p:spPr>
        <p:txBody>
          <a:bodyPr/>
          <a:lstStyle/>
          <a:p>
            <a:r>
              <a:rPr lang="en-US"/>
              <a:t>27th CBM Collaboration Meeting</a:t>
            </a:r>
            <a:endParaRPr lang="ru-RU"/>
          </a:p>
        </p:txBody>
      </p:sp>
      <p:sp>
        <p:nvSpPr>
          <p:cNvPr id="5" name="Номер слайда 4"/>
          <p:cNvSpPr>
            <a:spLocks noGrp="1"/>
          </p:cNvSpPr>
          <p:nvPr>
            <p:ph type="sldNum" sz="quarter" idx="12"/>
          </p:nvPr>
        </p:nvSpPr>
        <p:spPr/>
        <p:txBody>
          <a:bodyPr/>
          <a:lstStyle/>
          <a:p>
            <a:fld id="{9873668C-1D03-4606-BB8C-B3075B64DBAA}" type="slidenum">
              <a:rPr lang="ru-RU" smtClean="0"/>
              <a:pPr/>
              <a:t>‹#›</a:t>
            </a:fld>
            <a:endParaRPr lang="ru-RU"/>
          </a:p>
        </p:txBody>
      </p:sp>
    </p:spTree>
    <p:extLst>
      <p:ext uri="{BB962C8B-B14F-4D97-AF65-F5344CB8AC3E}">
        <p14:creationId xmlns:p14="http://schemas.microsoft.com/office/powerpoint/2010/main" val="23881431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628650" y="6356351"/>
            <a:ext cx="2057400" cy="365125"/>
          </a:xfrm>
          <a:prstGeom prst="rect">
            <a:avLst/>
          </a:prstGeom>
        </p:spPr>
        <p:txBody>
          <a:bodyPr/>
          <a:lstStyle/>
          <a:p>
            <a:fld id="{21152A2B-97B7-4433-92EF-1016269E5E97}" type="datetime1">
              <a:rPr lang="ru-RU" smtClean="0"/>
              <a:pPr/>
              <a:t>14.10.2019</a:t>
            </a:fld>
            <a:endParaRPr lang="ru-RU"/>
          </a:p>
        </p:txBody>
      </p:sp>
      <p:sp>
        <p:nvSpPr>
          <p:cNvPr id="3" name="Нижний колонтитул 2"/>
          <p:cNvSpPr>
            <a:spLocks noGrp="1"/>
          </p:cNvSpPr>
          <p:nvPr>
            <p:ph type="ftr" sz="quarter" idx="11"/>
          </p:nvPr>
        </p:nvSpPr>
        <p:spPr>
          <a:xfrm>
            <a:off x="3028950" y="6356351"/>
            <a:ext cx="3086100" cy="365125"/>
          </a:xfrm>
          <a:prstGeom prst="rect">
            <a:avLst/>
          </a:prstGeom>
        </p:spPr>
        <p:txBody>
          <a:bodyPr/>
          <a:lstStyle/>
          <a:p>
            <a:r>
              <a:rPr lang="en-US"/>
              <a:t>27th CBM Collaboration Meeting</a:t>
            </a:r>
            <a:endParaRPr lang="ru-RU"/>
          </a:p>
        </p:txBody>
      </p:sp>
      <p:sp>
        <p:nvSpPr>
          <p:cNvPr id="4" name="Номер слайда 3"/>
          <p:cNvSpPr>
            <a:spLocks noGrp="1"/>
          </p:cNvSpPr>
          <p:nvPr>
            <p:ph type="sldNum" sz="quarter" idx="12"/>
          </p:nvPr>
        </p:nvSpPr>
        <p:spPr/>
        <p:txBody>
          <a:bodyPr/>
          <a:lstStyle/>
          <a:p>
            <a:fld id="{9873668C-1D03-4606-BB8C-B3075B64DBAA}" type="slidenum">
              <a:rPr lang="ru-RU" smtClean="0"/>
              <a:pPr/>
              <a:t>‹#›</a:t>
            </a:fld>
            <a:endParaRPr lang="ru-RU"/>
          </a:p>
        </p:txBody>
      </p:sp>
    </p:spTree>
    <p:extLst>
      <p:ext uri="{BB962C8B-B14F-4D97-AF65-F5344CB8AC3E}">
        <p14:creationId xmlns:p14="http://schemas.microsoft.com/office/powerpoint/2010/main" val="3990256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a:xfrm>
            <a:off x="628650" y="6356351"/>
            <a:ext cx="2057400" cy="365125"/>
          </a:xfrm>
          <a:prstGeom prst="rect">
            <a:avLst/>
          </a:prstGeom>
        </p:spPr>
        <p:txBody>
          <a:bodyPr/>
          <a:lstStyle/>
          <a:p>
            <a:fld id="{12E86F40-30DF-46DE-80D2-1CB3F9047A2D}" type="datetime1">
              <a:rPr lang="ru-RU" smtClean="0"/>
              <a:pPr/>
              <a:t>14.10.2019</a:t>
            </a:fld>
            <a:endParaRPr lang="ru-RU"/>
          </a:p>
        </p:txBody>
      </p:sp>
      <p:sp>
        <p:nvSpPr>
          <p:cNvPr id="6" name="Нижний колонтитул 5"/>
          <p:cNvSpPr>
            <a:spLocks noGrp="1"/>
          </p:cNvSpPr>
          <p:nvPr>
            <p:ph type="ftr" sz="quarter" idx="11"/>
          </p:nvPr>
        </p:nvSpPr>
        <p:spPr>
          <a:xfrm>
            <a:off x="3028950" y="6356351"/>
            <a:ext cx="3086100" cy="365125"/>
          </a:xfrm>
          <a:prstGeom prst="rect">
            <a:avLst/>
          </a:prstGeom>
        </p:spPr>
        <p:txBody>
          <a:bodyPr/>
          <a:lstStyle/>
          <a:p>
            <a:r>
              <a:rPr lang="en-US"/>
              <a:t>27th CBM Collaboration Meeting</a:t>
            </a:r>
            <a:endParaRPr lang="ru-RU"/>
          </a:p>
        </p:txBody>
      </p:sp>
      <p:sp>
        <p:nvSpPr>
          <p:cNvPr id="7" name="Номер слайда 6"/>
          <p:cNvSpPr>
            <a:spLocks noGrp="1"/>
          </p:cNvSpPr>
          <p:nvPr>
            <p:ph type="sldNum" sz="quarter" idx="12"/>
          </p:nvPr>
        </p:nvSpPr>
        <p:spPr/>
        <p:txBody>
          <a:bodyPr/>
          <a:lstStyle/>
          <a:p>
            <a:fld id="{9873668C-1D03-4606-BB8C-B3075B64DBAA}" type="slidenum">
              <a:rPr lang="ru-RU" smtClean="0"/>
              <a:pPr/>
              <a:t>‹#›</a:t>
            </a:fld>
            <a:endParaRPr lang="ru-RU"/>
          </a:p>
        </p:txBody>
      </p:sp>
    </p:spTree>
    <p:extLst>
      <p:ext uri="{BB962C8B-B14F-4D97-AF65-F5344CB8AC3E}">
        <p14:creationId xmlns:p14="http://schemas.microsoft.com/office/powerpoint/2010/main" val="16468873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p:cNvSpPr>
            <a:spLocks noGrp="1"/>
          </p:cNvSpPr>
          <p:nvPr>
            <p:ph type="dt" sz="half" idx="10"/>
          </p:nvPr>
        </p:nvSpPr>
        <p:spPr>
          <a:xfrm>
            <a:off x="628650" y="6356351"/>
            <a:ext cx="2057400" cy="365125"/>
          </a:xfrm>
          <a:prstGeom prst="rect">
            <a:avLst/>
          </a:prstGeom>
        </p:spPr>
        <p:txBody>
          <a:bodyPr/>
          <a:lstStyle/>
          <a:p>
            <a:fld id="{3F989BE3-AE93-441A-90EE-8609D2CB3CDD}" type="datetime1">
              <a:rPr lang="ru-RU" smtClean="0"/>
              <a:pPr/>
              <a:t>14.10.2019</a:t>
            </a:fld>
            <a:endParaRPr lang="ru-RU"/>
          </a:p>
        </p:txBody>
      </p:sp>
      <p:sp>
        <p:nvSpPr>
          <p:cNvPr id="6" name="Нижний колонтитул 5"/>
          <p:cNvSpPr>
            <a:spLocks noGrp="1"/>
          </p:cNvSpPr>
          <p:nvPr>
            <p:ph type="ftr" sz="quarter" idx="11"/>
          </p:nvPr>
        </p:nvSpPr>
        <p:spPr>
          <a:xfrm>
            <a:off x="3028950" y="6356351"/>
            <a:ext cx="3086100" cy="365125"/>
          </a:xfrm>
          <a:prstGeom prst="rect">
            <a:avLst/>
          </a:prstGeom>
        </p:spPr>
        <p:txBody>
          <a:bodyPr/>
          <a:lstStyle/>
          <a:p>
            <a:r>
              <a:rPr lang="en-US"/>
              <a:t>27th CBM Collaboration Meeting</a:t>
            </a:r>
            <a:endParaRPr lang="ru-RU"/>
          </a:p>
        </p:txBody>
      </p:sp>
      <p:sp>
        <p:nvSpPr>
          <p:cNvPr id="7" name="Номер слайда 6"/>
          <p:cNvSpPr>
            <a:spLocks noGrp="1"/>
          </p:cNvSpPr>
          <p:nvPr>
            <p:ph type="sldNum" sz="quarter" idx="12"/>
          </p:nvPr>
        </p:nvSpPr>
        <p:spPr/>
        <p:txBody>
          <a:bodyPr/>
          <a:lstStyle/>
          <a:p>
            <a:fld id="{9873668C-1D03-4606-BB8C-B3075B64DBAA}" type="slidenum">
              <a:rPr lang="ru-RU" smtClean="0"/>
              <a:pPr/>
              <a:t>‹#›</a:t>
            </a:fld>
            <a:endParaRPr lang="ru-RU"/>
          </a:p>
        </p:txBody>
      </p:sp>
    </p:spTree>
    <p:extLst>
      <p:ext uri="{BB962C8B-B14F-4D97-AF65-F5344CB8AC3E}">
        <p14:creationId xmlns:p14="http://schemas.microsoft.com/office/powerpoint/2010/main" val="16149218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blipFill dpi="0" rotWithShape="1">
          <a:blip r:embed="rId13">
            <a:alphaModFix amt="5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873668C-1D03-4606-BB8C-B3075B64DBAA}" type="slidenum">
              <a:rPr lang="ru-RU" smtClean="0"/>
              <a:pPr/>
              <a:t>‹#›</a:t>
            </a:fld>
            <a:endParaRPr lang="ru-RU" dirty="0"/>
          </a:p>
        </p:txBody>
      </p:sp>
    </p:spTree>
    <p:extLst>
      <p:ext uri="{BB962C8B-B14F-4D97-AF65-F5344CB8AC3E}">
        <p14:creationId xmlns:p14="http://schemas.microsoft.com/office/powerpoint/2010/main" val="197531842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gif"/><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3">
            <a:alphaModFix amt="10000"/>
            <a:lum/>
          </a:blip>
          <a:srcRect/>
          <a:stretch>
            <a:fillRect/>
          </a:stretch>
        </a:blipFill>
        <a:effectLst/>
      </p:bgPr>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900723" y="260648"/>
            <a:ext cx="7848872" cy="1472184"/>
          </a:xfrm>
        </p:spPr>
        <p:txBody>
          <a:bodyPr>
            <a:noAutofit/>
          </a:bodyPr>
          <a:lstStyle/>
          <a:p>
            <a:r>
              <a:rPr lang="en-US" sz="3600" b="1" dirty="0" smtClean="0">
                <a:solidFill>
                  <a:srgbClr val="002060"/>
                </a:solidFill>
                <a:latin typeface="Garamond" panose="02020404030301010803" pitchFamily="18" charset="0"/>
              </a:rPr>
              <a:t>Development of a geometry </a:t>
            </a:r>
            <a:r>
              <a:rPr lang="en-US" sz="3600" b="1" dirty="0">
                <a:solidFill>
                  <a:srgbClr val="002060"/>
                </a:solidFill>
                <a:latin typeface="Garamond" panose="02020404030301010803" pitchFamily="18" charset="0"/>
              </a:rPr>
              <a:t>d</a:t>
            </a:r>
            <a:r>
              <a:rPr lang="en-US" sz="3600" b="1" dirty="0" smtClean="0">
                <a:solidFill>
                  <a:srgbClr val="002060"/>
                </a:solidFill>
                <a:latin typeface="Garamond" panose="02020404030301010803" pitchFamily="18" charset="0"/>
              </a:rPr>
              <a:t>atabase for </a:t>
            </a:r>
            <a:r>
              <a:rPr lang="en-US" sz="3600" b="1" dirty="0">
                <a:solidFill>
                  <a:srgbClr val="002060"/>
                </a:solidFill>
                <a:latin typeface="Garamond" panose="02020404030301010803" pitchFamily="18" charset="0"/>
              </a:rPr>
              <a:t>the BM@N experiment of </a:t>
            </a:r>
            <a:r>
              <a:rPr lang="en-US" sz="3600" b="1" dirty="0" smtClean="0">
                <a:solidFill>
                  <a:srgbClr val="002060"/>
                </a:solidFill>
                <a:latin typeface="Garamond" panose="02020404030301010803" pitchFamily="18" charset="0"/>
              </a:rPr>
              <a:t>mega-project NICA</a:t>
            </a:r>
            <a:endParaRPr lang="en-US" sz="3600" b="1" dirty="0">
              <a:solidFill>
                <a:srgbClr val="002060"/>
              </a:solidFill>
              <a:latin typeface="Garamond" panose="02020404030301010803" pitchFamily="18" charset="0"/>
            </a:endParaRPr>
          </a:p>
        </p:txBody>
      </p:sp>
      <p:sp>
        <p:nvSpPr>
          <p:cNvPr id="10" name="Подзаголовок 9"/>
          <p:cNvSpPr>
            <a:spLocks noGrp="1"/>
          </p:cNvSpPr>
          <p:nvPr>
            <p:ph type="subTitle" idx="1"/>
          </p:nvPr>
        </p:nvSpPr>
        <p:spPr>
          <a:xfrm>
            <a:off x="684332" y="2204865"/>
            <a:ext cx="7416824" cy="3377312"/>
          </a:xfrm>
        </p:spPr>
        <p:txBody>
          <a:bodyPr>
            <a:normAutofit/>
          </a:bodyPr>
          <a:lstStyle/>
          <a:p>
            <a:r>
              <a:rPr lang="en-US" sz="2400" dirty="0" err="1">
                <a:solidFill>
                  <a:srgbClr val="002060"/>
                </a:solidFill>
                <a:latin typeface="Cambria" panose="02040503050406030204" pitchFamily="18" charset="0"/>
              </a:rPr>
              <a:t>Akishina</a:t>
            </a:r>
            <a:r>
              <a:rPr lang="en-US" sz="2400" dirty="0">
                <a:solidFill>
                  <a:srgbClr val="002060"/>
                </a:solidFill>
                <a:latin typeface="Cambria" panose="02040503050406030204" pitchFamily="18" charset="0"/>
              </a:rPr>
              <a:t> E.P.</a:t>
            </a:r>
            <a:r>
              <a:rPr lang="en-US" sz="2400" u="sng" baseline="30000" dirty="0">
                <a:solidFill>
                  <a:srgbClr val="002060"/>
                </a:solidFill>
                <a:latin typeface="Cambria" panose="02040503050406030204" pitchFamily="18" charset="0"/>
                <a:ea typeface="Arial Unicode MS" panose="020B0604020202020204" pitchFamily="34" charset="-128"/>
                <a:cs typeface="Arial Unicode MS" panose="020B0604020202020204" pitchFamily="34" charset="-128"/>
              </a:rPr>
              <a:t>1</a:t>
            </a:r>
            <a:r>
              <a:rPr lang="en-US" sz="2400" dirty="0">
                <a:solidFill>
                  <a:srgbClr val="002060"/>
                </a:solidFill>
                <a:latin typeface="Cambria" panose="02040503050406030204" pitchFamily="18" charset="0"/>
              </a:rPr>
              <a:t>, </a:t>
            </a:r>
            <a:r>
              <a:rPr lang="en-US" sz="2400" dirty="0" err="1">
                <a:solidFill>
                  <a:srgbClr val="002060"/>
                </a:solidFill>
                <a:latin typeface="Cambria" panose="02040503050406030204" pitchFamily="18" charset="0"/>
              </a:rPr>
              <a:t>Alexandrov</a:t>
            </a:r>
            <a:r>
              <a:rPr lang="en-US" sz="2400" dirty="0">
                <a:solidFill>
                  <a:srgbClr val="002060"/>
                </a:solidFill>
                <a:latin typeface="Cambria" panose="02040503050406030204" pitchFamily="18" charset="0"/>
              </a:rPr>
              <a:t> E.I.</a:t>
            </a:r>
            <a:r>
              <a:rPr lang="en-US" sz="2400" baseline="30000" dirty="0">
                <a:solidFill>
                  <a:srgbClr val="002060"/>
                </a:solidFill>
                <a:latin typeface="Cambria" panose="02040503050406030204" pitchFamily="18" charset="0"/>
                <a:ea typeface="Arial Unicode MS" panose="020B0604020202020204" pitchFamily="34" charset="-128"/>
                <a:cs typeface="Arial Unicode MS" panose="020B0604020202020204" pitchFamily="34" charset="-128"/>
              </a:rPr>
              <a:t>1</a:t>
            </a:r>
            <a:r>
              <a:rPr lang="en-US" sz="2400" dirty="0">
                <a:solidFill>
                  <a:srgbClr val="002060"/>
                </a:solidFill>
                <a:latin typeface="Cambria" panose="02040503050406030204" pitchFamily="18" charset="0"/>
              </a:rPr>
              <a:t>, </a:t>
            </a:r>
            <a:r>
              <a:rPr lang="en-US" sz="2400" dirty="0" err="1">
                <a:solidFill>
                  <a:srgbClr val="002060"/>
                </a:solidFill>
                <a:latin typeface="Cambria" panose="02040503050406030204" pitchFamily="18" charset="0"/>
              </a:rPr>
              <a:t>Alexandrov</a:t>
            </a:r>
            <a:r>
              <a:rPr lang="en-US" sz="2400" dirty="0">
                <a:solidFill>
                  <a:srgbClr val="002060"/>
                </a:solidFill>
                <a:latin typeface="Cambria" panose="02040503050406030204" pitchFamily="18" charset="0"/>
              </a:rPr>
              <a:t> I.N.</a:t>
            </a:r>
            <a:r>
              <a:rPr lang="en-US" sz="2400" baseline="30000" dirty="0">
                <a:solidFill>
                  <a:srgbClr val="002060"/>
                </a:solidFill>
                <a:latin typeface="Cambria" panose="02040503050406030204" pitchFamily="18" charset="0"/>
                <a:ea typeface="Arial Unicode MS" panose="020B0604020202020204" pitchFamily="34" charset="-128"/>
                <a:cs typeface="Arial Unicode MS" panose="020B0604020202020204" pitchFamily="34" charset="-128"/>
              </a:rPr>
              <a:t>1</a:t>
            </a:r>
            <a:r>
              <a:rPr lang="en-US" sz="2400" dirty="0">
                <a:solidFill>
                  <a:srgbClr val="002060"/>
                </a:solidFill>
                <a:latin typeface="Cambria" panose="02040503050406030204" pitchFamily="18" charset="0"/>
              </a:rPr>
              <a:t>, </a:t>
            </a:r>
          </a:p>
          <a:p>
            <a:r>
              <a:rPr lang="en-US" sz="2400" dirty="0" err="1">
                <a:solidFill>
                  <a:srgbClr val="002060"/>
                </a:solidFill>
                <a:latin typeface="Cambria" panose="02040503050406030204" pitchFamily="18" charset="0"/>
              </a:rPr>
              <a:t>Filozova</a:t>
            </a:r>
            <a:r>
              <a:rPr lang="ru-RU" sz="2400" dirty="0">
                <a:solidFill>
                  <a:srgbClr val="002060"/>
                </a:solidFill>
                <a:latin typeface="Cambria" panose="02040503050406030204" pitchFamily="18" charset="0"/>
              </a:rPr>
              <a:t> </a:t>
            </a:r>
            <a:r>
              <a:rPr lang="en-US" sz="2400" dirty="0">
                <a:solidFill>
                  <a:srgbClr val="002060"/>
                </a:solidFill>
                <a:latin typeface="Cambria" panose="02040503050406030204" pitchFamily="18" charset="0"/>
              </a:rPr>
              <a:t>I.A.</a:t>
            </a:r>
            <a:r>
              <a:rPr lang="en-US" sz="2400" baseline="30000" dirty="0">
                <a:solidFill>
                  <a:srgbClr val="002060"/>
                </a:solidFill>
                <a:latin typeface="Cambria" panose="02040503050406030204" pitchFamily="18" charset="0"/>
                <a:ea typeface="Arial Unicode MS" panose="020B0604020202020204" pitchFamily="34" charset="-128"/>
                <a:cs typeface="Arial Unicode MS" panose="020B0604020202020204" pitchFamily="34" charset="-128"/>
              </a:rPr>
              <a:t>1</a:t>
            </a:r>
            <a:r>
              <a:rPr lang="en-US" sz="2400" dirty="0">
                <a:solidFill>
                  <a:srgbClr val="002060"/>
                </a:solidFill>
                <a:latin typeface="Cambria" panose="02040503050406030204" pitchFamily="18" charset="0"/>
              </a:rPr>
              <a:t>, </a:t>
            </a:r>
            <a:r>
              <a:rPr lang="en-US" sz="2400" dirty="0" err="1" smtClean="0">
                <a:solidFill>
                  <a:srgbClr val="002060"/>
                </a:solidFill>
                <a:latin typeface="Cambria" panose="02040503050406030204" pitchFamily="18" charset="0"/>
              </a:rPr>
              <a:t>Gertsenberger</a:t>
            </a:r>
            <a:r>
              <a:rPr lang="en-US" sz="2400" dirty="0" smtClean="0">
                <a:solidFill>
                  <a:srgbClr val="002060"/>
                </a:solidFill>
                <a:latin typeface="Cambria" panose="02040503050406030204" pitchFamily="18" charset="0"/>
              </a:rPr>
              <a:t> </a:t>
            </a:r>
            <a:r>
              <a:rPr lang="en-US" sz="2400" dirty="0">
                <a:solidFill>
                  <a:srgbClr val="002060"/>
                </a:solidFill>
                <a:latin typeface="Cambria" panose="02040503050406030204" pitchFamily="18" charset="0"/>
              </a:rPr>
              <a:t>K.V.</a:t>
            </a:r>
            <a:r>
              <a:rPr lang="en-US" sz="2400" baseline="30000" dirty="0">
                <a:solidFill>
                  <a:srgbClr val="002060"/>
                </a:solidFill>
                <a:latin typeface="Cambria" panose="02040503050406030204" pitchFamily="18" charset="0"/>
                <a:ea typeface="Arial Unicode MS" panose="020B0604020202020204" pitchFamily="34" charset="-128"/>
                <a:cs typeface="Arial Unicode MS" panose="020B0604020202020204" pitchFamily="34" charset="-128"/>
              </a:rPr>
              <a:t>1</a:t>
            </a:r>
            <a:r>
              <a:rPr lang="en-US" sz="2400" dirty="0">
                <a:solidFill>
                  <a:srgbClr val="002060"/>
                </a:solidFill>
                <a:latin typeface="Cambria" panose="02040503050406030204" pitchFamily="18" charset="0"/>
              </a:rPr>
              <a:t>,  Ivanov V.V.</a:t>
            </a:r>
            <a:r>
              <a:rPr lang="en-US" sz="2400" baseline="30000" dirty="0">
                <a:solidFill>
                  <a:srgbClr val="002060"/>
                </a:solidFill>
                <a:latin typeface="Cambria" panose="02040503050406030204" pitchFamily="18" charset="0"/>
                <a:ea typeface="Arial Unicode MS" panose="020B0604020202020204" pitchFamily="34" charset="-128"/>
                <a:cs typeface="Arial Unicode MS" panose="020B0604020202020204" pitchFamily="34" charset="-128"/>
              </a:rPr>
              <a:t> </a:t>
            </a:r>
            <a:r>
              <a:rPr lang="en-US" sz="2400" baseline="30000" dirty="0" smtClean="0">
                <a:solidFill>
                  <a:srgbClr val="002060"/>
                </a:solidFill>
                <a:latin typeface="Cambria" panose="02040503050406030204" pitchFamily="18" charset="0"/>
                <a:ea typeface="Arial Unicode MS" panose="020B0604020202020204" pitchFamily="34" charset="-128"/>
                <a:cs typeface="Arial Unicode MS" panose="020B0604020202020204" pitchFamily="34" charset="-128"/>
              </a:rPr>
              <a:t>1,2</a:t>
            </a:r>
            <a:r>
              <a:rPr lang="en-US" sz="2400" dirty="0" smtClean="0">
                <a:solidFill>
                  <a:srgbClr val="002060"/>
                </a:solidFill>
                <a:latin typeface="Cambria" panose="02040503050406030204" pitchFamily="18" charset="0"/>
                <a:ea typeface="Arial Unicode MS" panose="020B0604020202020204" pitchFamily="34" charset="-128"/>
                <a:cs typeface="Arial Unicode MS" panose="020B0604020202020204" pitchFamily="34" charset="-128"/>
              </a:rPr>
              <a:t>, </a:t>
            </a:r>
          </a:p>
          <a:p>
            <a:r>
              <a:rPr lang="en-US" sz="2400" dirty="0" err="1" smtClean="0">
                <a:solidFill>
                  <a:srgbClr val="002060"/>
                </a:solidFill>
                <a:latin typeface="Cambria" panose="02040503050406030204" pitchFamily="18" charset="0"/>
                <a:ea typeface="Arial Unicode MS" panose="020B0604020202020204" pitchFamily="34" charset="-128"/>
                <a:cs typeface="Arial Unicode MS" panose="020B0604020202020204" pitchFamily="34" charset="-128"/>
              </a:rPr>
              <a:t>Pryahina</a:t>
            </a:r>
            <a:r>
              <a:rPr lang="en-US" sz="2400" dirty="0" smtClean="0">
                <a:solidFill>
                  <a:srgbClr val="002060"/>
                </a:solidFill>
                <a:latin typeface="Cambria" panose="02040503050406030204" pitchFamily="18" charset="0"/>
                <a:ea typeface="Arial Unicode MS" panose="020B0604020202020204" pitchFamily="34" charset="-128"/>
                <a:cs typeface="Arial Unicode MS" panose="020B0604020202020204" pitchFamily="34" charset="-128"/>
              </a:rPr>
              <a:t> </a:t>
            </a:r>
            <a:r>
              <a:rPr lang="en-US" sz="2400" dirty="0">
                <a:solidFill>
                  <a:srgbClr val="002060"/>
                </a:solidFill>
                <a:latin typeface="Cambria" panose="02040503050406030204" pitchFamily="18" charset="0"/>
                <a:ea typeface="Arial Unicode MS" panose="020B0604020202020204" pitchFamily="34" charset="-128"/>
                <a:cs typeface="Arial Unicode MS" panose="020B0604020202020204" pitchFamily="34" charset="-128"/>
              </a:rPr>
              <a:t>D.I. </a:t>
            </a:r>
            <a:r>
              <a:rPr lang="en-US" sz="2400" u="sng" baseline="30000" dirty="0" smtClean="0">
                <a:solidFill>
                  <a:srgbClr val="002060"/>
                </a:solidFill>
                <a:latin typeface="Cambria" panose="02040503050406030204" pitchFamily="18" charset="0"/>
                <a:ea typeface="Arial Unicode MS" panose="020B0604020202020204" pitchFamily="34" charset="-128"/>
                <a:cs typeface="Arial Unicode MS" panose="020B0604020202020204" pitchFamily="34" charset="-128"/>
              </a:rPr>
              <a:t>1</a:t>
            </a:r>
            <a:r>
              <a:rPr lang="en-US" sz="2400" dirty="0" smtClean="0">
                <a:solidFill>
                  <a:srgbClr val="002060"/>
                </a:solidFill>
                <a:latin typeface="Cambria" panose="02040503050406030204" pitchFamily="18" charset="0"/>
                <a:ea typeface="Arial Unicode MS" panose="020B0604020202020204" pitchFamily="34" charset="-128"/>
                <a:cs typeface="Arial Unicode MS" panose="020B0604020202020204" pitchFamily="34" charset="-128"/>
              </a:rPr>
              <a:t>, </a:t>
            </a:r>
            <a:r>
              <a:rPr lang="en-US" sz="2400" dirty="0" err="1" smtClean="0">
                <a:solidFill>
                  <a:srgbClr val="002060"/>
                </a:solidFill>
                <a:latin typeface="Cambria" panose="02040503050406030204" pitchFamily="18" charset="0"/>
                <a:ea typeface="Arial Unicode MS" panose="020B0604020202020204" pitchFamily="34" charset="-128"/>
                <a:cs typeface="Arial Unicode MS" panose="020B0604020202020204" pitchFamily="34" charset="-128"/>
              </a:rPr>
              <a:t>Shestakova</a:t>
            </a:r>
            <a:r>
              <a:rPr lang="en-US" sz="2400" dirty="0">
                <a:solidFill>
                  <a:srgbClr val="002060"/>
                </a:solidFill>
                <a:latin typeface="Cambria" panose="02040503050406030204" pitchFamily="18" charset="0"/>
                <a:ea typeface="Arial Unicode MS" panose="020B0604020202020204" pitchFamily="34" charset="-128"/>
                <a:cs typeface="Arial Unicode MS" panose="020B0604020202020204" pitchFamily="34" charset="-128"/>
              </a:rPr>
              <a:t> G.V. </a:t>
            </a:r>
            <a:r>
              <a:rPr lang="en-US" sz="2400" u="sng" baseline="30000" dirty="0" smtClean="0">
                <a:solidFill>
                  <a:srgbClr val="002060"/>
                </a:solidFill>
                <a:latin typeface="Cambria" panose="02040503050406030204" pitchFamily="18" charset="0"/>
                <a:ea typeface="Arial Unicode MS" panose="020B0604020202020204" pitchFamily="34" charset="-128"/>
                <a:cs typeface="Arial Unicode MS" panose="020B0604020202020204" pitchFamily="34" charset="-128"/>
              </a:rPr>
              <a:t>1</a:t>
            </a:r>
            <a:endParaRPr lang="en-US" sz="2400" baseline="30000" dirty="0">
              <a:solidFill>
                <a:srgbClr val="002060"/>
              </a:solidFill>
              <a:latin typeface="Cambria" panose="02040503050406030204" pitchFamily="18" charset="0"/>
              <a:ea typeface="Arial Unicode MS" panose="020B0604020202020204" pitchFamily="34" charset="-128"/>
              <a:cs typeface="Arial Unicode MS" panose="020B0604020202020204" pitchFamily="34" charset="-128"/>
            </a:endParaRPr>
          </a:p>
          <a:p>
            <a:endParaRPr lang="ru-RU" sz="2400" dirty="0">
              <a:solidFill>
                <a:srgbClr val="002060"/>
              </a:solidFill>
              <a:latin typeface="Cambria" panose="02040503050406030204" pitchFamily="18" charset="0"/>
            </a:endParaRPr>
          </a:p>
          <a:p>
            <a:endParaRPr lang="en-US" sz="2000" baseline="30000" dirty="0">
              <a:solidFill>
                <a:srgbClr val="002060"/>
              </a:solidFill>
              <a:latin typeface="Cambria" panose="02040503050406030204" pitchFamily="18" charset="0"/>
              <a:ea typeface="Arial Unicode MS" panose="020B0604020202020204" pitchFamily="34" charset="-128"/>
              <a:cs typeface="Arial Unicode MS" panose="020B0604020202020204" pitchFamily="34" charset="-128"/>
            </a:endParaRPr>
          </a:p>
          <a:p>
            <a:endParaRPr lang="en-US" sz="2000" baseline="30000" dirty="0">
              <a:solidFill>
                <a:srgbClr val="002060"/>
              </a:solidFill>
              <a:latin typeface="Cambria" panose="02040503050406030204" pitchFamily="18" charset="0"/>
              <a:ea typeface="Arial Unicode MS" panose="020B0604020202020204" pitchFamily="34" charset="-128"/>
              <a:cs typeface="Arial Unicode MS" panose="020B0604020202020204" pitchFamily="34" charset="-128"/>
            </a:endParaRPr>
          </a:p>
          <a:p>
            <a:r>
              <a:rPr lang="en-US" sz="2000" baseline="30000" dirty="0" smtClean="0">
                <a:solidFill>
                  <a:srgbClr val="002060"/>
                </a:solidFill>
                <a:latin typeface="Cambria" panose="02040503050406030204" pitchFamily="18" charset="0"/>
                <a:ea typeface="Arial Unicode MS" panose="020B0604020202020204" pitchFamily="34" charset="-128"/>
                <a:cs typeface="Arial Unicode MS" panose="020B0604020202020204" pitchFamily="34" charset="-128"/>
              </a:rPr>
              <a:t>1</a:t>
            </a:r>
            <a:r>
              <a:rPr lang="en-US" sz="2000" dirty="0" smtClean="0">
                <a:solidFill>
                  <a:srgbClr val="002060"/>
                </a:solidFill>
                <a:latin typeface="Cambria" panose="02040503050406030204" pitchFamily="18" charset="0"/>
              </a:rPr>
              <a:t>JINR</a:t>
            </a:r>
            <a:r>
              <a:rPr lang="en-US" sz="2000" dirty="0">
                <a:solidFill>
                  <a:srgbClr val="002060"/>
                </a:solidFill>
                <a:latin typeface="Cambria" panose="02040503050406030204" pitchFamily="18" charset="0"/>
              </a:rPr>
              <a:t>, </a:t>
            </a:r>
            <a:r>
              <a:rPr lang="en-US" sz="2000" dirty="0" err="1">
                <a:solidFill>
                  <a:srgbClr val="002060"/>
                </a:solidFill>
                <a:latin typeface="Cambria" panose="02040503050406030204" pitchFamily="18" charset="0"/>
              </a:rPr>
              <a:t>Dubna</a:t>
            </a:r>
            <a:endParaRPr lang="en-US" sz="2000" dirty="0">
              <a:solidFill>
                <a:srgbClr val="002060"/>
              </a:solidFill>
              <a:latin typeface="Cambria" panose="02040503050406030204" pitchFamily="18" charset="0"/>
            </a:endParaRPr>
          </a:p>
          <a:p>
            <a:r>
              <a:rPr lang="en-US" sz="2000" baseline="30000" dirty="0" smtClean="0">
                <a:solidFill>
                  <a:srgbClr val="002060"/>
                </a:solidFill>
                <a:latin typeface="Cambria" panose="02040503050406030204" pitchFamily="18" charset="0"/>
                <a:ea typeface="Arial Unicode MS" panose="020B0604020202020204" pitchFamily="34" charset="-128"/>
                <a:cs typeface="Arial Unicode MS" panose="020B0604020202020204" pitchFamily="34" charset="-128"/>
              </a:rPr>
              <a:t>          2</a:t>
            </a:r>
            <a:r>
              <a:rPr lang="en-US" sz="2000" dirty="0" smtClean="0">
                <a:solidFill>
                  <a:srgbClr val="002060"/>
                </a:solidFill>
                <a:latin typeface="Cambria" panose="02040503050406030204" pitchFamily="18" charset="0"/>
              </a:rPr>
              <a:t>MEPhi</a:t>
            </a:r>
            <a:r>
              <a:rPr lang="en-US" sz="2000" dirty="0">
                <a:solidFill>
                  <a:srgbClr val="002060"/>
                </a:solidFill>
                <a:latin typeface="Cambria" panose="02040503050406030204" pitchFamily="18" charset="0"/>
              </a:rPr>
              <a:t>, Moscow</a:t>
            </a:r>
          </a:p>
        </p:txBody>
      </p:sp>
      <p:sp>
        <p:nvSpPr>
          <p:cNvPr id="2" name="Прямоугольник 1"/>
          <p:cNvSpPr/>
          <p:nvPr/>
        </p:nvSpPr>
        <p:spPr>
          <a:xfrm>
            <a:off x="6012160" y="4869160"/>
            <a:ext cx="21602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7" name="Группа 6"/>
          <p:cNvGrpSpPr/>
          <p:nvPr/>
        </p:nvGrpSpPr>
        <p:grpSpPr>
          <a:xfrm>
            <a:off x="6468946" y="5229200"/>
            <a:ext cx="2702992" cy="1520674"/>
            <a:chOff x="3079404" y="2340310"/>
            <a:chExt cx="3456384" cy="1908659"/>
          </a:xfrm>
        </p:grpSpPr>
        <p:pic>
          <p:nvPicPr>
            <p:cNvPr id="8" name="Picture 4" descr="http://teachers.jinr.ru/images/stories/jinr-blu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9465" y="2340310"/>
              <a:ext cx="2376263" cy="158030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079404" y="3920612"/>
              <a:ext cx="3456384" cy="328357"/>
            </a:xfrm>
            <a:prstGeom prst="rect">
              <a:avLst/>
            </a:prstGeom>
            <a:noFill/>
          </p:spPr>
          <p:txBody>
            <a:bodyPr wrap="square" rtlCol="0">
              <a:spAutoFit/>
            </a:bodyPr>
            <a:lstStyle/>
            <a:p>
              <a:pPr algn="ctr"/>
              <a:r>
                <a:rPr lang="en-US" sz="1100" b="1" dirty="0">
                  <a:solidFill>
                    <a:srgbClr val="003882"/>
                  </a:solidFill>
                  <a:latin typeface="Arial" pitchFamily="34" charset="0"/>
                  <a:cs typeface="Arial" pitchFamily="34" charset="0"/>
                </a:rPr>
                <a:t>Joint Institute for Nuclear Research</a:t>
              </a:r>
              <a:endParaRPr lang="ru-RU" sz="1100" b="1" dirty="0">
                <a:solidFill>
                  <a:srgbClr val="003882"/>
                </a:solidFill>
                <a:latin typeface="Arial" pitchFamily="34" charset="0"/>
                <a:cs typeface="Arial" pitchFamily="34" charset="0"/>
              </a:endParaRPr>
            </a:p>
          </p:txBody>
        </p:sp>
      </p:grpSp>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493" y="4914878"/>
            <a:ext cx="2370680" cy="1943121"/>
          </a:xfrm>
          <a:prstGeom prst="rect">
            <a:avLst/>
          </a:prstGeom>
        </p:spPr>
      </p:pic>
      <p:pic>
        <p:nvPicPr>
          <p:cNvPr id="6" name="Рисунок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1373" y="6025974"/>
            <a:ext cx="1447800" cy="723900"/>
          </a:xfrm>
          <a:prstGeom prst="rect">
            <a:avLst/>
          </a:prstGeom>
        </p:spPr>
      </p:pic>
      <p:sp>
        <p:nvSpPr>
          <p:cNvPr id="12" name="TextBox 11"/>
          <p:cNvSpPr txBox="1"/>
          <p:nvPr/>
        </p:nvSpPr>
        <p:spPr>
          <a:xfrm>
            <a:off x="432671" y="5073247"/>
            <a:ext cx="936104" cy="400110"/>
          </a:xfrm>
          <a:prstGeom prst="rect">
            <a:avLst/>
          </a:prstGeom>
          <a:noFill/>
        </p:spPr>
        <p:txBody>
          <a:bodyPr wrap="square" rtlCol="0">
            <a:spAutoFit/>
          </a:bodyPr>
          <a:lstStyle/>
          <a:p>
            <a:r>
              <a:rPr lang="en-US" sz="2000" dirty="0" smtClean="0"/>
              <a:t>BM@N</a:t>
            </a:r>
            <a:endParaRPr lang="en-US" sz="1600" dirty="0"/>
          </a:p>
        </p:txBody>
      </p:sp>
    </p:spTree>
    <p:extLst>
      <p:ext uri="{BB962C8B-B14F-4D97-AF65-F5344CB8AC3E}">
        <p14:creationId xmlns:p14="http://schemas.microsoft.com/office/powerpoint/2010/main" val="2716198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sz="3600" b="1" dirty="0">
                <a:solidFill>
                  <a:srgbClr val="002060"/>
                </a:solidFill>
                <a:latin typeface="Cambria" panose="02040503050406030204" pitchFamily="18" charset="0"/>
              </a:rPr>
              <a:t>Web-interface. View Mode</a:t>
            </a:r>
            <a:endParaRPr lang="ru-RU"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4691" y="1825625"/>
            <a:ext cx="6674618" cy="4351338"/>
          </a:xfrm>
        </p:spPr>
      </p:pic>
      <p:sp>
        <p:nvSpPr>
          <p:cNvPr id="5" name="Номер слайда 4"/>
          <p:cNvSpPr>
            <a:spLocks noGrp="1"/>
          </p:cNvSpPr>
          <p:nvPr>
            <p:ph type="sldNum" sz="quarter" idx="12"/>
          </p:nvPr>
        </p:nvSpPr>
        <p:spPr/>
        <p:txBody>
          <a:bodyPr/>
          <a:lstStyle/>
          <a:p>
            <a:fld id="{9873668C-1D03-4606-BB8C-B3075B64DBAA}" type="slidenum">
              <a:rPr lang="ru-RU" smtClean="0"/>
              <a:pPr/>
              <a:t>10</a:t>
            </a:fld>
            <a:endParaRPr lang="ru-RU"/>
          </a:p>
        </p:txBody>
      </p:sp>
    </p:spTree>
    <p:extLst>
      <p:ext uri="{BB962C8B-B14F-4D97-AF65-F5344CB8AC3E}">
        <p14:creationId xmlns:p14="http://schemas.microsoft.com/office/powerpoint/2010/main" val="4149379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69512"/>
            <a:ext cx="8117079" cy="3700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Номер слайда 4"/>
          <p:cNvSpPr>
            <a:spLocks noGrp="1"/>
          </p:cNvSpPr>
          <p:nvPr>
            <p:ph type="sldNum" sz="quarter" idx="12"/>
          </p:nvPr>
        </p:nvSpPr>
        <p:spPr/>
        <p:txBody>
          <a:bodyPr/>
          <a:lstStyle/>
          <a:p>
            <a:fld id="{9873668C-1D03-4606-BB8C-B3075B64DBAA}" type="slidenum">
              <a:rPr lang="ru-RU" sz="1600" smtClean="0"/>
              <a:pPr/>
              <a:t>11</a:t>
            </a:fld>
            <a:endParaRPr lang="ru-RU" sz="1600" dirty="0"/>
          </a:p>
        </p:txBody>
      </p:sp>
      <p:pic>
        <p:nvPicPr>
          <p:cNvPr id="7" name="Рисунок 6"/>
          <p:cNvPicPr>
            <a:picLocks noChangeAspect="1"/>
          </p:cNvPicPr>
          <p:nvPr/>
        </p:nvPicPr>
        <p:blipFill>
          <a:blip r:embed="rId3"/>
          <a:stretch>
            <a:fillRect/>
          </a:stretch>
        </p:blipFill>
        <p:spPr>
          <a:xfrm>
            <a:off x="165634" y="4289357"/>
            <a:ext cx="2219325" cy="2209800"/>
          </a:xfrm>
          <a:prstGeom prst="rect">
            <a:avLst/>
          </a:prstGeom>
        </p:spPr>
      </p:pic>
      <p:sp>
        <p:nvSpPr>
          <p:cNvPr id="16" name="TextBox 15"/>
          <p:cNvSpPr txBox="1"/>
          <p:nvPr/>
        </p:nvSpPr>
        <p:spPr>
          <a:xfrm>
            <a:off x="15593" y="4814898"/>
            <a:ext cx="300082" cy="369332"/>
          </a:xfrm>
          <a:prstGeom prst="rect">
            <a:avLst/>
          </a:prstGeom>
          <a:noFill/>
        </p:spPr>
        <p:txBody>
          <a:bodyPr wrap="none" rtlCol="0">
            <a:spAutoFit/>
          </a:bodyPr>
          <a:lstStyle/>
          <a:p>
            <a:r>
              <a:rPr lang="ru-RU" b="1" dirty="0">
                <a:solidFill>
                  <a:srgbClr val="00B050"/>
                </a:solidFill>
              </a:rPr>
              <a:t>√</a:t>
            </a:r>
          </a:p>
        </p:txBody>
      </p:sp>
      <p:sp>
        <p:nvSpPr>
          <p:cNvPr id="21" name="Прямоугольник 20"/>
          <p:cNvSpPr/>
          <p:nvPr/>
        </p:nvSpPr>
        <p:spPr>
          <a:xfrm>
            <a:off x="3639277" y="5336455"/>
            <a:ext cx="2880320" cy="9144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50"/>
                </a:solidFill>
                <a:latin typeface="Cambria" panose="02040503050406030204" pitchFamily="18" charset="0"/>
              </a:rPr>
              <a:t>Go to the Form for Setup Compiling </a:t>
            </a:r>
            <a:r>
              <a:rPr lang="en-US" dirty="0">
                <a:solidFill>
                  <a:srgbClr val="00B050"/>
                </a:solidFill>
                <a:latin typeface="Calibri"/>
                <a:cs typeface="Calibri"/>
              </a:rPr>
              <a:t>→</a:t>
            </a:r>
            <a:endParaRPr lang="ru-RU" dirty="0">
              <a:solidFill>
                <a:srgbClr val="00B050"/>
              </a:solidFill>
              <a:latin typeface="Cambria" panose="02040503050406030204" pitchFamily="18" charset="0"/>
            </a:endParaRPr>
          </a:p>
        </p:txBody>
      </p:sp>
      <p:sp>
        <p:nvSpPr>
          <p:cNvPr id="24" name="Заголовок 1"/>
          <p:cNvSpPr>
            <a:spLocks noGrp="1"/>
          </p:cNvSpPr>
          <p:nvPr>
            <p:ph type="title"/>
          </p:nvPr>
        </p:nvSpPr>
        <p:spPr>
          <a:xfrm>
            <a:off x="683568" y="-278670"/>
            <a:ext cx="8028384" cy="1282154"/>
          </a:xfrm>
        </p:spPr>
        <p:txBody>
          <a:bodyPr>
            <a:normAutofit/>
          </a:bodyPr>
          <a:lstStyle/>
          <a:p>
            <a:pPr algn="ctr"/>
            <a:r>
              <a:rPr lang="en-US" sz="3600" b="1" dirty="0">
                <a:solidFill>
                  <a:schemeClr val="accent5">
                    <a:lumMod val="50000"/>
                  </a:schemeClr>
                </a:solidFill>
                <a:latin typeface="Cambria" panose="02040503050406030204" pitchFamily="18" charset="0"/>
              </a:rPr>
              <a:t>Web-interface. Edit Mode</a:t>
            </a:r>
            <a:endParaRPr lang="ru-RU" sz="3600" b="1" dirty="0">
              <a:solidFill>
                <a:schemeClr val="accent5">
                  <a:lumMod val="50000"/>
                </a:schemeClr>
              </a:solidFill>
              <a:latin typeface="Cambria" panose="02040503050406030204" pitchFamily="18" charset="0"/>
            </a:endParaRPr>
          </a:p>
        </p:txBody>
      </p:sp>
      <p:cxnSp>
        <p:nvCxnSpPr>
          <p:cNvPr id="18" name="Прямая со стрелкой 17"/>
          <p:cNvCxnSpPr/>
          <p:nvPr/>
        </p:nvCxnSpPr>
        <p:spPr>
          <a:xfrm>
            <a:off x="2987824" y="4007067"/>
            <a:ext cx="651453" cy="1329388"/>
          </a:xfrm>
          <a:prstGeom prst="straightConnector1">
            <a:avLst/>
          </a:prstGeom>
          <a:ln w="41275">
            <a:solidFill>
              <a:schemeClr val="accent1">
                <a:lumMod val="50000"/>
              </a:schemeClr>
            </a:solidFill>
            <a:headEnd w="lg" len="lg"/>
            <a:tailEnd type="triangle"/>
          </a:ln>
        </p:spPr>
        <p:style>
          <a:lnRef idx="1">
            <a:schemeClr val="accent1"/>
          </a:lnRef>
          <a:fillRef idx="0">
            <a:schemeClr val="accent1"/>
          </a:fillRef>
          <a:effectRef idx="0">
            <a:schemeClr val="accent1"/>
          </a:effectRef>
          <a:fontRef idx="minor">
            <a:schemeClr val="tx1"/>
          </a:fontRef>
        </p:style>
      </p:cxnSp>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9639" y="3584933"/>
            <a:ext cx="238158" cy="238158"/>
          </a:xfrm>
          <a:prstGeom prst="rect">
            <a:avLst/>
          </a:prstGeom>
        </p:spPr>
      </p:pic>
      <p:pic>
        <p:nvPicPr>
          <p:cNvPr id="11" name="Рисунок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9639" y="3892767"/>
            <a:ext cx="228600" cy="228600"/>
          </a:xfrm>
          <a:prstGeom prst="rect">
            <a:avLst/>
          </a:prstGeom>
        </p:spPr>
      </p:pic>
      <p:pic>
        <p:nvPicPr>
          <p:cNvPr id="12" name="Рисунок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2349" y="4155528"/>
            <a:ext cx="228600" cy="228600"/>
          </a:xfrm>
          <a:prstGeom prst="rect">
            <a:avLst/>
          </a:prstGeom>
        </p:spPr>
      </p:pic>
      <p:sp>
        <p:nvSpPr>
          <p:cNvPr id="13" name="Прямоугольник 12"/>
          <p:cNvSpPr/>
          <p:nvPr/>
        </p:nvSpPr>
        <p:spPr>
          <a:xfrm>
            <a:off x="5652120" y="4150164"/>
            <a:ext cx="3456384" cy="2783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002060"/>
                </a:solidFill>
                <a:latin typeface="Cambria" panose="02040503050406030204" pitchFamily="18" charset="0"/>
              </a:rPr>
              <a:t>Modify this setup: </a:t>
            </a:r>
            <a:r>
              <a:rPr lang="en-US" sz="1000" i="1" dirty="0">
                <a:solidFill>
                  <a:srgbClr val="002060"/>
                </a:solidFill>
                <a:latin typeface="Cambria" panose="02040503050406030204" pitchFamily="18" charset="0"/>
              </a:rPr>
              <a:t>go to modification form </a:t>
            </a:r>
            <a:endParaRPr lang="ru-RU" sz="1000" i="1" dirty="0">
              <a:solidFill>
                <a:srgbClr val="002060"/>
              </a:solidFill>
              <a:latin typeface="Cambria" panose="02040503050406030204" pitchFamily="18" charset="0"/>
            </a:endParaRPr>
          </a:p>
        </p:txBody>
      </p:sp>
      <p:sp>
        <p:nvSpPr>
          <p:cNvPr id="19" name="Прямоугольник 18"/>
          <p:cNvSpPr/>
          <p:nvPr/>
        </p:nvSpPr>
        <p:spPr>
          <a:xfrm>
            <a:off x="5652120" y="3863318"/>
            <a:ext cx="3456384" cy="2783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002060"/>
                </a:solidFill>
                <a:latin typeface="Cambria" panose="02040503050406030204" pitchFamily="18" charset="0"/>
              </a:rPr>
              <a:t>Approve this setup: </a:t>
            </a:r>
            <a:r>
              <a:rPr lang="en-US" sz="1000" i="1" dirty="0">
                <a:solidFill>
                  <a:srgbClr val="002060"/>
                </a:solidFill>
                <a:latin typeface="Cambria" panose="02040503050406030204" pitchFamily="18" charset="0"/>
              </a:rPr>
              <a:t>change the status to Approved</a:t>
            </a:r>
            <a:endParaRPr lang="ru-RU" sz="1000" i="1" dirty="0">
              <a:solidFill>
                <a:srgbClr val="002060"/>
              </a:solidFill>
              <a:latin typeface="Cambria" panose="02040503050406030204" pitchFamily="18" charset="0"/>
            </a:endParaRPr>
          </a:p>
        </p:txBody>
      </p:sp>
      <p:sp>
        <p:nvSpPr>
          <p:cNvPr id="20" name="Прямоугольник 19"/>
          <p:cNvSpPr/>
          <p:nvPr/>
        </p:nvSpPr>
        <p:spPr>
          <a:xfrm>
            <a:off x="5652120" y="3576253"/>
            <a:ext cx="3456384" cy="2783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002060"/>
                </a:solidFill>
                <a:latin typeface="Cambria" panose="02040503050406030204" pitchFamily="18" charset="0"/>
              </a:rPr>
              <a:t>Delete this setup: </a:t>
            </a:r>
            <a:r>
              <a:rPr lang="en-US" sz="1000" i="1" dirty="0">
                <a:solidFill>
                  <a:srgbClr val="002060"/>
                </a:solidFill>
                <a:latin typeface="Cambria" panose="02040503050406030204" pitchFamily="18" charset="0"/>
              </a:rPr>
              <a:t>make this setup unavailable for usage </a:t>
            </a:r>
            <a:endParaRPr lang="ru-RU" sz="1000" i="1" dirty="0">
              <a:solidFill>
                <a:srgbClr val="002060"/>
              </a:solidFill>
              <a:latin typeface="Cambria" panose="02040503050406030204" pitchFamily="18" charset="0"/>
            </a:endParaRPr>
          </a:p>
        </p:txBody>
      </p:sp>
      <p:sp>
        <p:nvSpPr>
          <p:cNvPr id="3" name="Скругленный прямоугольник 2"/>
          <p:cNvSpPr>
            <a:spLocks noChangeAspect="1"/>
          </p:cNvSpPr>
          <p:nvPr/>
        </p:nvSpPr>
        <p:spPr>
          <a:xfrm>
            <a:off x="7416000" y="2996953"/>
            <a:ext cx="1069319" cy="336585"/>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кругленный прямоугольник 16"/>
          <p:cNvSpPr>
            <a:spLocks noChangeAspect="1"/>
          </p:cNvSpPr>
          <p:nvPr/>
        </p:nvSpPr>
        <p:spPr>
          <a:xfrm>
            <a:off x="1475657" y="2948495"/>
            <a:ext cx="1837893" cy="1272875"/>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1206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000"/>
                                        <p:tgtEl>
                                          <p:spTgt spid="11"/>
                                        </p:tgtEl>
                                      </p:cBhvr>
                                    </p:animEffect>
                                    <p:anim calcmode="lin" valueType="num">
                                      <p:cBhvr>
                                        <p:cTn id="15" dur="2000" fill="hold"/>
                                        <p:tgtEl>
                                          <p:spTgt spid="11"/>
                                        </p:tgtEl>
                                        <p:attrNameLst>
                                          <p:attrName>ppt_w</p:attrName>
                                        </p:attrNameLst>
                                      </p:cBhvr>
                                      <p:tavLst>
                                        <p:tav tm="0" fmla="#ppt_w*sin(2.5*pi*$)">
                                          <p:val>
                                            <p:fltVal val="0"/>
                                          </p:val>
                                        </p:tav>
                                        <p:tav tm="100000">
                                          <p:val>
                                            <p:fltVal val="1"/>
                                          </p:val>
                                        </p:tav>
                                      </p:tavLst>
                                    </p:anim>
                                    <p:anim calcmode="lin" valueType="num">
                                      <p:cBhvr>
                                        <p:cTn id="16"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000"/>
                                        <p:tgtEl>
                                          <p:spTgt spid="12"/>
                                        </p:tgtEl>
                                      </p:cBhvr>
                                    </p:animEffect>
                                    <p:anim calcmode="lin" valueType="num">
                                      <p:cBhvr>
                                        <p:cTn id="22" dur="2000" fill="hold"/>
                                        <p:tgtEl>
                                          <p:spTgt spid="12"/>
                                        </p:tgtEl>
                                        <p:attrNameLst>
                                          <p:attrName>ppt_w</p:attrName>
                                        </p:attrNameLst>
                                      </p:cBhvr>
                                      <p:tavLst>
                                        <p:tav tm="0" fmla="#ppt_w*sin(2.5*pi*$)">
                                          <p:val>
                                            <p:fltVal val="0"/>
                                          </p:val>
                                        </p:tav>
                                        <p:tav tm="100000">
                                          <p:val>
                                            <p:fltVal val="1"/>
                                          </p:val>
                                        </p:tav>
                                      </p:tavLst>
                                    </p:anim>
                                    <p:anim calcmode="lin" valueType="num">
                                      <p:cBhvr>
                                        <p:cTn id="23"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heel(1)">
                                      <p:cBhvr>
                                        <p:cTn id="28" dur="2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heel(1)">
                                      <p:cBhvr>
                                        <p:cTn id="33" dur="20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ppt_x"/>
                                          </p:val>
                                        </p:tav>
                                        <p:tav tm="100000">
                                          <p:val>
                                            <p:strVal val="#ppt_x"/>
                                          </p:val>
                                        </p:tav>
                                      </p:tavLst>
                                    </p:anim>
                                    <p:anim calcmode="lin" valueType="num">
                                      <p:cBhvr additive="base">
                                        <p:cTn id="3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9873668C-1D03-4606-BB8C-B3075B64DBAA}" type="slidenum">
              <a:rPr lang="ru-RU" sz="1600" smtClean="0"/>
              <a:pPr/>
              <a:t>12</a:t>
            </a:fld>
            <a:endParaRPr lang="ru-RU" sz="1600" dirty="0"/>
          </a:p>
        </p:txBody>
      </p:sp>
      <p:sp>
        <p:nvSpPr>
          <p:cNvPr id="4" name="Прямоугольник 3"/>
          <p:cNvSpPr/>
          <p:nvPr/>
        </p:nvSpPr>
        <p:spPr>
          <a:xfrm>
            <a:off x="395536" y="529476"/>
            <a:ext cx="914400" cy="6192000"/>
          </a:xfrm>
          <a:prstGeom prst="rect">
            <a:avLst/>
          </a:prstGeom>
          <a:ln>
            <a:solidFill>
              <a:schemeClr val="accent6">
                <a:alpha val="94000"/>
              </a:schemeClr>
            </a:solidFill>
          </a:ln>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en-US" sz="2800" b="1" dirty="0">
                <a:solidFill>
                  <a:schemeClr val="accent5">
                    <a:lumMod val="50000"/>
                  </a:schemeClr>
                </a:solidFill>
                <a:latin typeface="Cambria" panose="02040503050406030204" pitchFamily="18" charset="0"/>
              </a:rPr>
              <a:t>Web-interface. Setup Compiling</a:t>
            </a:r>
          </a:p>
          <a:p>
            <a:pPr algn="ctr"/>
            <a:r>
              <a:rPr lang="en-US" sz="2800" dirty="0">
                <a:solidFill>
                  <a:schemeClr val="accent5">
                    <a:lumMod val="50000"/>
                  </a:schemeClr>
                </a:solidFill>
                <a:latin typeface="Cambria" panose="02040503050406030204" pitchFamily="18" charset="0"/>
              </a:rPr>
              <a:t>(Add New Setup)</a:t>
            </a:r>
            <a:endParaRPr lang="ru-RU" sz="2800" dirty="0">
              <a:solidFill>
                <a:schemeClr val="accent5">
                  <a:lumMod val="50000"/>
                </a:schemeClr>
              </a:solidFill>
              <a:latin typeface="Cambria" panose="020405030504060302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0"/>
            <a:ext cx="7430162" cy="6858000"/>
          </a:xfrm>
          <a:prstGeom prst="rect">
            <a:avLst/>
          </a:prstGeom>
        </p:spPr>
      </p:pic>
    </p:spTree>
    <p:extLst>
      <p:ext uri="{BB962C8B-B14F-4D97-AF65-F5344CB8AC3E}">
        <p14:creationId xmlns:p14="http://schemas.microsoft.com/office/powerpoint/2010/main" val="625095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454853" y="-152400"/>
            <a:ext cx="8277460" cy="943547"/>
          </a:xfrm>
        </p:spPr>
        <p:txBody>
          <a:bodyPr>
            <a:noAutofit/>
          </a:bodyPr>
          <a:lstStyle/>
          <a:p>
            <a:pPr algn="ctr"/>
            <a:r>
              <a:rPr lang="en-US" dirty="0"/>
              <a:t>  </a:t>
            </a:r>
            <a:r>
              <a:rPr lang="en-US" sz="3600" b="1" dirty="0">
                <a:solidFill>
                  <a:schemeClr val="accent5">
                    <a:lumMod val="50000"/>
                  </a:schemeClr>
                </a:solidFill>
                <a:latin typeface="Cambria" panose="02040503050406030204" pitchFamily="18" charset="0"/>
              </a:rPr>
              <a:t>Macros</a:t>
            </a:r>
            <a:endParaRPr lang="ru-RU" sz="3600" b="1" dirty="0">
              <a:solidFill>
                <a:schemeClr val="accent5">
                  <a:lumMod val="50000"/>
                </a:schemeClr>
              </a:solidFill>
              <a:latin typeface="Cambria" panose="02040503050406030204" pitchFamily="18" charset="0"/>
            </a:endParaRPr>
          </a:p>
        </p:txBody>
      </p:sp>
      <p:sp>
        <p:nvSpPr>
          <p:cNvPr id="5" name="Номер слайда 4"/>
          <p:cNvSpPr>
            <a:spLocks noGrp="1"/>
          </p:cNvSpPr>
          <p:nvPr>
            <p:ph type="sldNum" sz="quarter" idx="12"/>
          </p:nvPr>
        </p:nvSpPr>
        <p:spPr/>
        <p:txBody>
          <a:bodyPr/>
          <a:lstStyle/>
          <a:p>
            <a:fld id="{9873668C-1D03-4606-BB8C-B3075B64DBAA}" type="slidenum">
              <a:rPr lang="ru-RU" smtClean="0"/>
              <a:pPr/>
              <a:t>13</a:t>
            </a:fld>
            <a:endParaRPr lang="ru-RU"/>
          </a:p>
        </p:txBody>
      </p:sp>
      <p:graphicFrame>
        <p:nvGraphicFramePr>
          <p:cNvPr id="8" name="Объект 2"/>
          <p:cNvGraphicFramePr>
            <a:graphicFrameLocks/>
          </p:cNvGraphicFramePr>
          <p:nvPr>
            <p:extLst>
              <p:ext uri="{D42A27DB-BD31-4B8C-83A1-F6EECF244321}">
                <p14:modId xmlns:p14="http://schemas.microsoft.com/office/powerpoint/2010/main" val="2496377396"/>
              </p:ext>
            </p:extLst>
          </p:nvPr>
        </p:nvGraphicFramePr>
        <p:xfrm>
          <a:off x="0" y="1676400"/>
          <a:ext cx="9034766" cy="2270722"/>
        </p:xfrm>
        <a:graphic>
          <a:graphicData uri="http://schemas.openxmlformats.org/drawingml/2006/table">
            <a:tbl>
              <a:tblPr firstRow="1" bandRow="1"/>
              <a:tblGrid>
                <a:gridCol w="2221663">
                  <a:extLst>
                    <a:ext uri="{9D8B030D-6E8A-4147-A177-3AD203B41FA5}">
                      <a16:colId xmlns="" xmlns:a16="http://schemas.microsoft.com/office/drawing/2014/main" val="20000"/>
                    </a:ext>
                  </a:extLst>
                </a:gridCol>
                <a:gridCol w="3798137">
                  <a:extLst>
                    <a:ext uri="{9D8B030D-6E8A-4147-A177-3AD203B41FA5}">
                      <a16:colId xmlns="" xmlns:a16="http://schemas.microsoft.com/office/drawing/2014/main" val="20001"/>
                    </a:ext>
                  </a:extLst>
                </a:gridCol>
                <a:gridCol w="1752600">
                  <a:extLst>
                    <a:ext uri="{9D8B030D-6E8A-4147-A177-3AD203B41FA5}">
                      <a16:colId xmlns="" xmlns:a16="http://schemas.microsoft.com/office/drawing/2014/main" val="20002"/>
                    </a:ext>
                  </a:extLst>
                </a:gridCol>
                <a:gridCol w="1262366">
                  <a:extLst>
                    <a:ext uri="{9D8B030D-6E8A-4147-A177-3AD203B41FA5}">
                      <a16:colId xmlns="" xmlns:a16="http://schemas.microsoft.com/office/drawing/2014/main" val="20003"/>
                    </a:ext>
                  </a:extLst>
                </a:gridCol>
              </a:tblGrid>
              <a:tr h="387682">
                <a:tc>
                  <a:txBody>
                    <a:bodyPr/>
                    <a:lstStyle/>
                    <a:p>
                      <a:r>
                        <a:rPr lang="en-US" sz="1600" b="1" i="1" dirty="0">
                          <a:latin typeface="Cambria" panose="02040503050406030204" pitchFamily="18" charset="0"/>
                        </a:rPr>
                        <a:t>Signature</a:t>
                      </a:r>
                      <a:endParaRPr lang="ru-RU" sz="1600" i="1" dirty="0"/>
                    </a:p>
                  </a:txBody>
                  <a:tcPr>
                    <a:solidFill>
                      <a:schemeClr val="accent1">
                        <a:lumMod val="20000"/>
                        <a:lumOff val="8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600" b="1" i="1" dirty="0">
                          <a:latin typeface="Cambria" panose="02040503050406030204" pitchFamily="18" charset="0"/>
                        </a:rPr>
                        <a:t>Description</a:t>
                      </a:r>
                      <a:endParaRPr lang="ru-RU" sz="1600" i="1" dirty="0"/>
                    </a:p>
                  </a:txBody>
                  <a:tcPr>
                    <a:solidFill>
                      <a:schemeClr val="accent1">
                        <a:lumMod val="20000"/>
                        <a:lumOff val="80000"/>
                      </a:schemeClr>
                    </a:solidFill>
                  </a:tcPr>
                </a:tc>
                <a:tc>
                  <a:txBody>
                    <a:bodyPr/>
                    <a:lstStyle/>
                    <a:p>
                      <a:r>
                        <a:rPr lang="en-US" sz="1600" b="1" i="1" dirty="0">
                          <a:latin typeface="Cambria" panose="02040503050406030204" pitchFamily="18" charset="0"/>
                        </a:rPr>
                        <a:t>Call</a:t>
                      </a:r>
                      <a:r>
                        <a:rPr lang="en-US" sz="1600" b="1" i="1" baseline="0" dirty="0">
                          <a:latin typeface="Cambria" panose="02040503050406030204" pitchFamily="18" charset="0"/>
                        </a:rPr>
                        <a:t> </a:t>
                      </a:r>
                      <a:r>
                        <a:rPr lang="en-US" sz="1600" b="1" i="1" dirty="0">
                          <a:latin typeface="Cambria" panose="02040503050406030204" pitchFamily="18" charset="0"/>
                        </a:rPr>
                        <a:t>Example</a:t>
                      </a:r>
                      <a:endParaRPr lang="ru-RU" sz="1600" i="1" dirty="0"/>
                    </a:p>
                  </a:txBody>
                  <a:tcPr>
                    <a:solidFill>
                      <a:schemeClr val="accent1">
                        <a:lumMod val="20000"/>
                        <a:lumOff val="80000"/>
                      </a:schemeClr>
                    </a:solidFill>
                  </a:tcPr>
                </a:tc>
                <a:tc>
                  <a:txBody>
                    <a:bodyPr/>
                    <a:lstStyle/>
                    <a:p>
                      <a:r>
                        <a:rPr lang="en-US" sz="1600" b="1" i="1" dirty="0">
                          <a:latin typeface="Cambria" panose="02040503050406030204" pitchFamily="18" charset="0"/>
                        </a:rPr>
                        <a:t>Comment</a:t>
                      </a:r>
                      <a:endParaRPr lang="ru-RU" sz="1600" i="1" dirty="0"/>
                    </a:p>
                  </a:txBody>
                  <a:tcPr>
                    <a:solidFill>
                      <a:schemeClr val="accent1">
                        <a:lumMod val="20000"/>
                        <a:lumOff val="80000"/>
                      </a:schemeClr>
                    </a:solidFill>
                  </a:tcPr>
                </a:tc>
                <a:extLst>
                  <a:ext uri="{0D108BD9-81ED-4DB2-BD59-A6C34878D82A}">
                    <a16:rowId xmlns="" xmlns:a16="http://schemas.microsoft.com/office/drawing/2014/main" val="10000"/>
                  </a:ext>
                </a:extLst>
              </a:tr>
              <a:tr h="831519">
                <a:tc>
                  <a:txBody>
                    <a:bodyPr/>
                    <a:lstStyle/>
                    <a:p>
                      <a:r>
                        <a:rPr lang="ru-RU" sz="1500" b="1" dirty="0" err="1" smtClean="0">
                          <a:solidFill>
                            <a:srgbClr val="00B050"/>
                          </a:solidFill>
                          <a:latin typeface="Courier New" panose="02070309020205020404" pitchFamily="49" charset="0"/>
                          <a:cs typeface="Courier New" panose="02070309020205020404" pitchFamily="49" charset="0"/>
                        </a:rPr>
                        <a:t>void</a:t>
                      </a:r>
                      <a:r>
                        <a:rPr lang="en-US" sz="1500" b="1" dirty="0" smtClean="0">
                          <a:latin typeface="Courier New" panose="02070309020205020404" pitchFamily="49" charset="0"/>
                          <a:cs typeface="Courier New" panose="02070309020205020404" pitchFamily="49" charset="0"/>
                        </a:rPr>
                        <a:t> </a:t>
                      </a:r>
                      <a:r>
                        <a:rPr lang="en-US" sz="1500" b="1" dirty="0" err="1" smtClean="0">
                          <a:solidFill>
                            <a:srgbClr val="0385DD"/>
                          </a:solidFill>
                          <a:latin typeface="Courier New" panose="02070309020205020404" pitchFamily="49" charset="0"/>
                          <a:cs typeface="Courier New" panose="02070309020205020404" pitchFamily="49" charset="0"/>
                        </a:rPr>
                        <a:t>installLocalDB</a:t>
                      </a:r>
                      <a:r>
                        <a:rPr lang="en-US" sz="1500" b="1" dirty="0" smtClean="0">
                          <a:solidFill>
                            <a:srgbClr val="0385DD"/>
                          </a:solidFill>
                          <a:latin typeface="Courier New" panose="02070309020205020404" pitchFamily="49" charset="0"/>
                          <a:cs typeface="Courier New" panose="02070309020205020404" pitchFamily="49" charset="0"/>
                        </a:rPr>
                        <a:t>()</a:t>
                      </a:r>
                      <a:r>
                        <a:rPr lang="ru-RU" sz="1500" b="1" dirty="0" smtClean="0">
                          <a:solidFill>
                            <a:srgbClr val="0385DD"/>
                          </a:solidFill>
                          <a:latin typeface="Courier New" panose="02070309020205020404" pitchFamily="49" charset="0"/>
                          <a:cs typeface="Courier New" panose="02070309020205020404" pitchFamily="49" charset="0"/>
                        </a:rPr>
                        <a:t>;  </a:t>
                      </a:r>
                      <a:endParaRPr lang="ru-RU" sz="1500" b="1" dirty="0">
                        <a:solidFill>
                          <a:srgbClr val="0385DD"/>
                        </a:solidFill>
                        <a:latin typeface="Courier New" panose="02070309020205020404" pitchFamily="49" charset="0"/>
                        <a:cs typeface="Courier New" panose="02070309020205020404" pitchFamily="49" charset="0"/>
                      </a:endParaRPr>
                    </a:p>
                  </a:txBody>
                  <a:tcPr>
                    <a:solidFill>
                      <a:schemeClr val="bg1">
                        <a:lumMod val="95000"/>
                      </a:schemeClr>
                    </a:solidFill>
                  </a:tcPr>
                </a:tc>
                <a:tc>
                  <a:txBody>
                    <a:bodyPr/>
                    <a:lstStyle/>
                    <a:p>
                      <a:r>
                        <a:rPr lang="en-GB" sz="1500" b="1" noProof="0" dirty="0" smtClean="0"/>
                        <a:t>Install</a:t>
                      </a:r>
                      <a:r>
                        <a:rPr lang="ru-RU" sz="1500" b="1" dirty="0" smtClean="0"/>
                        <a:t> </a:t>
                      </a:r>
                      <a:r>
                        <a:rPr lang="en-GB" sz="1500" b="1" noProof="0" dirty="0" smtClean="0"/>
                        <a:t>local</a:t>
                      </a:r>
                      <a:r>
                        <a:rPr lang="ru-RU" sz="1500" b="1" dirty="0" smtClean="0"/>
                        <a:t> </a:t>
                      </a:r>
                      <a:r>
                        <a:rPr lang="en-GB" sz="1500" b="1" noProof="0" dirty="0" smtClean="0"/>
                        <a:t>database</a:t>
                      </a:r>
                      <a:r>
                        <a:rPr lang="ru-RU" sz="1500" b="1" dirty="0" smtClean="0"/>
                        <a:t> </a:t>
                      </a:r>
                      <a:r>
                        <a:rPr lang="en-GB" sz="1500" b="1" noProof="0" dirty="0" smtClean="0"/>
                        <a:t>from</a:t>
                      </a:r>
                      <a:r>
                        <a:rPr lang="ru-RU" sz="1500" b="1" dirty="0" smtClean="0"/>
                        <a:t> </a:t>
                      </a:r>
                      <a:r>
                        <a:rPr lang="en-GB" sz="1500" b="1" noProof="0" dirty="0" smtClean="0"/>
                        <a:t>server</a:t>
                      </a:r>
                      <a:r>
                        <a:rPr lang="ru-RU" sz="1500" b="1" dirty="0" smtClean="0"/>
                        <a:t> </a:t>
                      </a:r>
                      <a:r>
                        <a:rPr lang="en-GB" sz="1500" b="1" noProof="0" dirty="0" smtClean="0"/>
                        <a:t>to</a:t>
                      </a:r>
                      <a:r>
                        <a:rPr lang="ru-RU" sz="1500" b="1" dirty="0" smtClean="0"/>
                        <a:t> </a:t>
                      </a:r>
                      <a:r>
                        <a:rPr lang="en-GB" sz="1500" b="1" noProof="0" dirty="0" smtClean="0"/>
                        <a:t>client</a:t>
                      </a:r>
                      <a:r>
                        <a:rPr lang="ru-RU" sz="1500" b="1" dirty="0" smtClean="0"/>
                        <a:t>.</a:t>
                      </a:r>
                      <a:r>
                        <a:rPr lang="en-US" sz="1500" b="1" dirty="0" smtClean="0"/>
                        <a:t> </a:t>
                      </a:r>
                      <a:r>
                        <a:rPr lang="en-US" sz="1500" b="0" dirty="0" smtClean="0"/>
                        <a:t>Download replica of central database to client computer.</a:t>
                      </a:r>
                      <a:endParaRPr lang="ru-RU" sz="1500" b="0" dirty="0"/>
                    </a:p>
                  </a:txBody>
                  <a:tcPr>
                    <a:solidFill>
                      <a:schemeClr val="bg1">
                        <a:lumMod val="95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500" b="1" dirty="0" err="1" smtClean="0">
                          <a:solidFill>
                            <a:srgbClr val="0385DD"/>
                          </a:solidFill>
                          <a:latin typeface="Courier New" panose="02070309020205020404" pitchFamily="49" charset="0"/>
                          <a:cs typeface="Courier New" panose="02070309020205020404" pitchFamily="49" charset="0"/>
                        </a:rPr>
                        <a:t>installLocalDB</a:t>
                      </a:r>
                      <a:r>
                        <a:rPr lang="en-US" sz="1500" b="1" dirty="0" smtClean="0">
                          <a:solidFill>
                            <a:srgbClr val="0385DD"/>
                          </a:solidFill>
                          <a:latin typeface="Courier New" panose="02070309020205020404" pitchFamily="49" charset="0"/>
                          <a:cs typeface="Courier New" panose="02070309020205020404" pitchFamily="49" charset="0"/>
                        </a:rPr>
                        <a:t>()</a:t>
                      </a:r>
                      <a:r>
                        <a:rPr lang="ru-RU" sz="1500" b="1" dirty="0" smtClean="0">
                          <a:solidFill>
                            <a:srgbClr val="0385DD"/>
                          </a:solidFill>
                          <a:latin typeface="Courier New" panose="02070309020205020404" pitchFamily="49" charset="0"/>
                          <a:cs typeface="Courier New" panose="02070309020205020404" pitchFamily="49" charset="0"/>
                        </a:rPr>
                        <a:t>; </a:t>
                      </a:r>
                      <a:endParaRPr lang="ru-RU" sz="1500" dirty="0">
                        <a:latin typeface="Cambria" panose="02040503050406030204" pitchFamily="18" charset="0"/>
                      </a:endParaRPr>
                    </a:p>
                  </a:txBody>
                  <a:tcPr>
                    <a:solidFill>
                      <a:schemeClr val="bg1">
                        <a:lumMod val="95000"/>
                      </a:schemeClr>
                    </a:solidFill>
                  </a:tcPr>
                </a:tc>
                <a:tc>
                  <a:txBody>
                    <a:bodyPr/>
                    <a:lstStyle/>
                    <a:p>
                      <a:r>
                        <a:rPr lang="en-US" sz="1200" dirty="0" smtClean="0">
                          <a:latin typeface="Cambria" panose="02040503050406030204" pitchFamily="18" charset="0"/>
                          <a:ea typeface="Cambria" panose="02040503050406030204" pitchFamily="18" charset="0"/>
                        </a:rPr>
                        <a:t>Require set variable DBL_FILE_PATH before use.</a:t>
                      </a:r>
                      <a:endParaRPr lang="ru-RU" sz="1200" dirty="0">
                        <a:latin typeface="Cambria" panose="02040503050406030204" pitchFamily="18" charset="0"/>
                        <a:ea typeface="Cambria" panose="02040503050406030204" pitchFamily="18" charset="0"/>
                      </a:endParaRPr>
                    </a:p>
                  </a:txBody>
                  <a:tcPr>
                    <a:solidFill>
                      <a:schemeClr val="bg1">
                        <a:lumMod val="95000"/>
                      </a:schemeClr>
                    </a:solidFill>
                  </a:tcPr>
                </a:tc>
                <a:extLst>
                  <a:ext uri="{0D108BD9-81ED-4DB2-BD59-A6C34878D82A}">
                    <a16:rowId xmlns="" xmlns:a16="http://schemas.microsoft.com/office/drawing/2014/main" val="1801189594"/>
                  </a:ext>
                </a:extLst>
              </a:tr>
              <a:tr h="1051521">
                <a:tc>
                  <a:txBody>
                    <a:bodyPr/>
                    <a:lstStyle/>
                    <a:p>
                      <a:r>
                        <a:rPr lang="en-US" sz="1500" b="1" dirty="0">
                          <a:solidFill>
                            <a:srgbClr val="00B050"/>
                          </a:solidFill>
                          <a:latin typeface="Courier New" panose="02070309020205020404" pitchFamily="49" charset="0"/>
                          <a:cs typeface="Courier New" panose="02070309020205020404" pitchFamily="49" charset="0"/>
                        </a:rPr>
                        <a:t>void</a:t>
                      </a:r>
                      <a:r>
                        <a:rPr lang="en-US" sz="1500" b="1" dirty="0">
                          <a:latin typeface="Cambria" panose="02040503050406030204" pitchFamily="18" charset="0"/>
                        </a:rPr>
                        <a:t> </a:t>
                      </a:r>
                      <a:r>
                        <a:rPr lang="en-US" sz="1500" b="1" dirty="0" err="1">
                          <a:solidFill>
                            <a:srgbClr val="0070C0"/>
                          </a:solidFill>
                          <a:latin typeface="Courier New" panose="02070309020205020404" pitchFamily="49" charset="0"/>
                          <a:cs typeface="Courier New" panose="02070309020205020404" pitchFamily="49" charset="0"/>
                        </a:rPr>
                        <a:t>getSetupList</a:t>
                      </a:r>
                      <a:r>
                        <a:rPr lang="en-US" sz="1500" b="1" dirty="0">
                          <a:solidFill>
                            <a:srgbClr val="0070C0"/>
                          </a:solidFill>
                          <a:latin typeface="Courier New" panose="02070309020205020404" pitchFamily="49" charset="0"/>
                          <a:cs typeface="Courier New" panose="02070309020205020404" pitchFamily="49" charset="0"/>
                        </a:rPr>
                        <a:t>();</a:t>
                      </a:r>
                      <a:endParaRPr lang="ru-RU" sz="1500" dirty="0"/>
                    </a:p>
                  </a:txBody>
                  <a:tcPr>
                    <a:solidFill>
                      <a:schemeClr val="bg1">
                        <a:lumMod val="95000"/>
                      </a:schemeClr>
                    </a:solidFill>
                  </a:tcPr>
                </a:tc>
                <a:tc>
                  <a:txBody>
                    <a:bodyPr/>
                    <a:lstStyle/>
                    <a:p>
                      <a:r>
                        <a:rPr lang="en-US" sz="1500" b="1" i="1" dirty="0">
                          <a:latin typeface="Cambria" panose="02040503050406030204" pitchFamily="18" charset="0"/>
                        </a:rPr>
                        <a:t>Get the list of available setups</a:t>
                      </a:r>
                      <a:r>
                        <a:rPr lang="en-US" sz="1500" b="1" i="1" dirty="0"/>
                        <a:t>. </a:t>
                      </a:r>
                      <a:r>
                        <a:rPr lang="en-US" sz="1500" dirty="0">
                          <a:latin typeface="Cambria" panose="02040503050406030204" pitchFamily="18" charset="0"/>
                        </a:rPr>
                        <a:t>Print the list of available setups including tag, date of creation, author and description parameters for each approved setup. </a:t>
                      </a:r>
                      <a:endParaRPr lang="ru-RU" sz="1500" dirty="0"/>
                    </a:p>
                  </a:txBody>
                  <a:tcPr>
                    <a:solidFill>
                      <a:schemeClr val="bg1">
                        <a:lumMod val="95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500" dirty="0" err="1">
                          <a:solidFill>
                            <a:srgbClr val="00B0F0"/>
                          </a:solidFill>
                          <a:latin typeface="Cambria" panose="02040503050406030204" pitchFamily="18" charset="0"/>
                        </a:rPr>
                        <a:t>getSetupList.c</a:t>
                      </a:r>
                      <a:r>
                        <a:rPr lang="en-US" sz="1500" dirty="0">
                          <a:latin typeface="Cambria" panose="02040503050406030204" pitchFamily="18" charset="0"/>
                        </a:rPr>
                        <a:t>();</a:t>
                      </a:r>
                      <a:endParaRPr lang="ru-RU" sz="1500" dirty="0">
                        <a:latin typeface="Cambria" panose="02040503050406030204" pitchFamily="18" charset="0"/>
                      </a:endParaRPr>
                    </a:p>
                  </a:txBody>
                  <a:tcPr>
                    <a:solidFill>
                      <a:schemeClr val="bg1">
                        <a:lumMod val="95000"/>
                      </a:schemeClr>
                    </a:solidFill>
                  </a:tcPr>
                </a:tc>
                <a:tc>
                  <a:txBody>
                    <a:bodyPr/>
                    <a:lstStyle/>
                    <a:p>
                      <a:r>
                        <a:rPr lang="en-US" sz="1200" dirty="0">
                          <a:latin typeface="Cambria" panose="02040503050406030204" pitchFamily="18" charset="0"/>
                        </a:rPr>
                        <a:t>Return the available setups’ list</a:t>
                      </a:r>
                      <a:endParaRPr lang="ru-RU" sz="1200" dirty="0"/>
                    </a:p>
                  </a:txBody>
                  <a:tcPr>
                    <a:solidFill>
                      <a:schemeClr val="bg1">
                        <a:lumMod val="95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791953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454853" y="-152400"/>
            <a:ext cx="8277460" cy="943547"/>
          </a:xfrm>
        </p:spPr>
        <p:txBody>
          <a:bodyPr>
            <a:noAutofit/>
          </a:bodyPr>
          <a:lstStyle/>
          <a:p>
            <a:pPr algn="ctr"/>
            <a:r>
              <a:rPr lang="en-US" dirty="0"/>
              <a:t>  </a:t>
            </a:r>
            <a:r>
              <a:rPr lang="en-US" sz="3600" b="1" dirty="0">
                <a:solidFill>
                  <a:schemeClr val="accent5">
                    <a:lumMod val="50000"/>
                  </a:schemeClr>
                </a:solidFill>
                <a:latin typeface="Cambria" panose="02040503050406030204" pitchFamily="18" charset="0"/>
              </a:rPr>
              <a:t>Macros</a:t>
            </a:r>
            <a:endParaRPr lang="ru-RU" sz="3600" b="1" dirty="0">
              <a:solidFill>
                <a:schemeClr val="accent5">
                  <a:lumMod val="50000"/>
                </a:schemeClr>
              </a:solidFill>
              <a:latin typeface="Cambria" panose="02040503050406030204" pitchFamily="18" charset="0"/>
            </a:endParaRPr>
          </a:p>
        </p:txBody>
      </p:sp>
      <p:sp>
        <p:nvSpPr>
          <p:cNvPr id="5" name="Номер слайда 4"/>
          <p:cNvSpPr>
            <a:spLocks noGrp="1"/>
          </p:cNvSpPr>
          <p:nvPr>
            <p:ph type="sldNum" sz="quarter" idx="12"/>
          </p:nvPr>
        </p:nvSpPr>
        <p:spPr/>
        <p:txBody>
          <a:bodyPr/>
          <a:lstStyle/>
          <a:p>
            <a:fld id="{9873668C-1D03-4606-BB8C-B3075B64DBAA}" type="slidenum">
              <a:rPr lang="ru-RU" smtClean="0"/>
              <a:pPr/>
              <a:t>14</a:t>
            </a:fld>
            <a:endParaRPr lang="ru-RU"/>
          </a:p>
        </p:txBody>
      </p:sp>
      <p:graphicFrame>
        <p:nvGraphicFramePr>
          <p:cNvPr id="8" name="Объект 2"/>
          <p:cNvGraphicFramePr>
            <a:graphicFrameLocks/>
          </p:cNvGraphicFramePr>
          <p:nvPr>
            <p:extLst>
              <p:ext uri="{D42A27DB-BD31-4B8C-83A1-F6EECF244321}">
                <p14:modId xmlns:p14="http://schemas.microsoft.com/office/powerpoint/2010/main" val="764403903"/>
              </p:ext>
            </p:extLst>
          </p:nvPr>
        </p:nvGraphicFramePr>
        <p:xfrm>
          <a:off x="76104" y="1085681"/>
          <a:ext cx="9034766" cy="4976136"/>
        </p:xfrm>
        <a:graphic>
          <a:graphicData uri="http://schemas.openxmlformats.org/drawingml/2006/table">
            <a:tbl>
              <a:tblPr firstRow="1" bandRow="1"/>
              <a:tblGrid>
                <a:gridCol w="2221663">
                  <a:extLst>
                    <a:ext uri="{9D8B030D-6E8A-4147-A177-3AD203B41FA5}">
                      <a16:colId xmlns="" xmlns:a16="http://schemas.microsoft.com/office/drawing/2014/main" val="20000"/>
                    </a:ext>
                  </a:extLst>
                </a:gridCol>
                <a:gridCol w="3798137">
                  <a:extLst>
                    <a:ext uri="{9D8B030D-6E8A-4147-A177-3AD203B41FA5}">
                      <a16:colId xmlns="" xmlns:a16="http://schemas.microsoft.com/office/drawing/2014/main" val="20001"/>
                    </a:ext>
                  </a:extLst>
                </a:gridCol>
                <a:gridCol w="1752600">
                  <a:extLst>
                    <a:ext uri="{9D8B030D-6E8A-4147-A177-3AD203B41FA5}">
                      <a16:colId xmlns="" xmlns:a16="http://schemas.microsoft.com/office/drawing/2014/main" val="20002"/>
                    </a:ext>
                  </a:extLst>
                </a:gridCol>
                <a:gridCol w="1262366">
                  <a:extLst>
                    <a:ext uri="{9D8B030D-6E8A-4147-A177-3AD203B41FA5}">
                      <a16:colId xmlns="" xmlns:a16="http://schemas.microsoft.com/office/drawing/2014/main" val="20003"/>
                    </a:ext>
                  </a:extLst>
                </a:gridCol>
              </a:tblGrid>
              <a:tr h="387682">
                <a:tc>
                  <a:txBody>
                    <a:bodyPr/>
                    <a:lstStyle/>
                    <a:p>
                      <a:r>
                        <a:rPr lang="en-US" sz="1600" b="1" i="1" dirty="0">
                          <a:latin typeface="Cambria" panose="02040503050406030204" pitchFamily="18" charset="0"/>
                        </a:rPr>
                        <a:t>Signature</a:t>
                      </a:r>
                      <a:endParaRPr lang="ru-RU" sz="1600" i="1" dirty="0"/>
                    </a:p>
                  </a:txBody>
                  <a:tcPr>
                    <a:solidFill>
                      <a:schemeClr val="accent1">
                        <a:lumMod val="20000"/>
                        <a:lumOff val="8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600" b="1" i="1" dirty="0">
                          <a:latin typeface="Cambria" panose="02040503050406030204" pitchFamily="18" charset="0"/>
                        </a:rPr>
                        <a:t>Description</a:t>
                      </a:r>
                      <a:endParaRPr lang="ru-RU" sz="1600" i="1" dirty="0"/>
                    </a:p>
                  </a:txBody>
                  <a:tcPr>
                    <a:solidFill>
                      <a:schemeClr val="accent1">
                        <a:lumMod val="20000"/>
                        <a:lumOff val="80000"/>
                      </a:schemeClr>
                    </a:solidFill>
                  </a:tcPr>
                </a:tc>
                <a:tc>
                  <a:txBody>
                    <a:bodyPr/>
                    <a:lstStyle/>
                    <a:p>
                      <a:r>
                        <a:rPr lang="en-US" sz="1600" b="1" i="1" dirty="0">
                          <a:latin typeface="Cambria" panose="02040503050406030204" pitchFamily="18" charset="0"/>
                        </a:rPr>
                        <a:t>Call</a:t>
                      </a:r>
                      <a:r>
                        <a:rPr lang="en-US" sz="1600" b="1" i="1" baseline="0" dirty="0">
                          <a:latin typeface="Cambria" panose="02040503050406030204" pitchFamily="18" charset="0"/>
                        </a:rPr>
                        <a:t> </a:t>
                      </a:r>
                      <a:r>
                        <a:rPr lang="en-US" sz="1600" b="1" i="1" dirty="0">
                          <a:latin typeface="Cambria" panose="02040503050406030204" pitchFamily="18" charset="0"/>
                        </a:rPr>
                        <a:t>Example</a:t>
                      </a:r>
                      <a:endParaRPr lang="ru-RU" sz="1600" i="1" dirty="0"/>
                    </a:p>
                  </a:txBody>
                  <a:tcPr>
                    <a:solidFill>
                      <a:schemeClr val="accent1">
                        <a:lumMod val="20000"/>
                        <a:lumOff val="80000"/>
                      </a:schemeClr>
                    </a:solidFill>
                  </a:tcPr>
                </a:tc>
                <a:tc>
                  <a:txBody>
                    <a:bodyPr/>
                    <a:lstStyle/>
                    <a:p>
                      <a:r>
                        <a:rPr lang="en-US" sz="1600" b="1" i="1" dirty="0">
                          <a:latin typeface="Cambria" panose="02040503050406030204" pitchFamily="18" charset="0"/>
                        </a:rPr>
                        <a:t>Comment</a:t>
                      </a:r>
                      <a:endParaRPr lang="ru-RU" sz="1600" i="1" dirty="0"/>
                    </a:p>
                  </a:txBody>
                  <a:tcPr>
                    <a:solidFill>
                      <a:schemeClr val="accent1">
                        <a:lumMod val="20000"/>
                        <a:lumOff val="80000"/>
                      </a:schemeClr>
                    </a:solidFill>
                  </a:tcPr>
                </a:tc>
                <a:extLst>
                  <a:ext uri="{0D108BD9-81ED-4DB2-BD59-A6C34878D82A}">
                    <a16:rowId xmlns="" xmlns:a16="http://schemas.microsoft.com/office/drawing/2014/main" val="10000"/>
                  </a:ext>
                </a:extLst>
              </a:tr>
              <a:tr h="1290503">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500" b="1" dirty="0">
                          <a:solidFill>
                            <a:srgbClr val="00B050"/>
                          </a:solidFill>
                          <a:latin typeface="Cambria" panose="02040503050406030204" pitchFamily="18" charset="0"/>
                        </a:rPr>
                        <a:t>bool</a:t>
                      </a:r>
                      <a:r>
                        <a:rPr lang="en-US" sz="1500" b="1" dirty="0">
                          <a:solidFill>
                            <a:srgbClr val="00B0F0"/>
                          </a:solidFill>
                          <a:latin typeface="Cambria" panose="02040503050406030204" pitchFamily="18" charset="0"/>
                        </a:rPr>
                        <a:t> </a:t>
                      </a:r>
                      <a:r>
                        <a:rPr lang="en-US" sz="1500" b="1" dirty="0" err="1">
                          <a:solidFill>
                            <a:srgbClr val="00B0F0"/>
                          </a:solidFill>
                          <a:latin typeface="Cambria" panose="02040503050406030204" pitchFamily="18" charset="0"/>
                        </a:rPr>
                        <a:t>loadSetup</a:t>
                      </a:r>
                      <a:r>
                        <a:rPr lang="en-US" sz="1500" dirty="0">
                          <a:latin typeface="Cambria" panose="02040503050406030204" pitchFamily="18" charset="0"/>
                        </a:rPr>
                        <a:t>(</a:t>
                      </a:r>
                      <a:r>
                        <a:rPr lang="en-US" sz="1500" dirty="0" err="1">
                          <a:solidFill>
                            <a:srgbClr val="00B050"/>
                          </a:solidFill>
                          <a:latin typeface="Cambria" panose="02040503050406030204" pitchFamily="18" charset="0"/>
                        </a:rPr>
                        <a:t>const</a:t>
                      </a:r>
                      <a:r>
                        <a:rPr lang="en-US" sz="1500" dirty="0">
                          <a:solidFill>
                            <a:srgbClr val="00B050"/>
                          </a:solidFill>
                          <a:latin typeface="Cambria" panose="02040503050406030204" pitchFamily="18" charset="0"/>
                        </a:rPr>
                        <a:t> char*</a:t>
                      </a:r>
                      <a:r>
                        <a:rPr lang="en-US" sz="1500" dirty="0">
                          <a:latin typeface="Cambria" panose="02040503050406030204" pitchFamily="18" charset="0"/>
                        </a:rPr>
                        <a:t> </a:t>
                      </a:r>
                      <a:r>
                        <a:rPr lang="en-US" sz="1500" dirty="0" err="1">
                          <a:latin typeface="Cambria" panose="02040503050406030204" pitchFamily="18" charset="0"/>
                        </a:rPr>
                        <a:t>setupTag</a:t>
                      </a:r>
                      <a:r>
                        <a:rPr lang="en-US" sz="1500" dirty="0">
                          <a:latin typeface="Cambria" panose="02040503050406030204" pitchFamily="18" charset="0"/>
                        </a:rPr>
                        <a:t>, </a:t>
                      </a:r>
                      <a:r>
                        <a:rPr lang="en-US" sz="1500" dirty="0" err="1">
                          <a:solidFill>
                            <a:srgbClr val="00B050"/>
                          </a:solidFill>
                          <a:latin typeface="Cambria" panose="02040503050406030204" pitchFamily="18" charset="0"/>
                        </a:rPr>
                        <a:t>const</a:t>
                      </a:r>
                      <a:r>
                        <a:rPr lang="en-US" sz="1500" dirty="0">
                          <a:solidFill>
                            <a:srgbClr val="00B050"/>
                          </a:solidFill>
                          <a:latin typeface="Cambria" panose="02040503050406030204" pitchFamily="18" charset="0"/>
                        </a:rPr>
                        <a:t> char* </a:t>
                      </a:r>
                      <a:r>
                        <a:rPr lang="en-US" sz="1500" dirty="0" err="1">
                          <a:latin typeface="Cambria" panose="02040503050406030204" pitchFamily="18" charset="0"/>
                        </a:rPr>
                        <a:t>moduleName</a:t>
                      </a:r>
                      <a:r>
                        <a:rPr lang="en-US" sz="1500" dirty="0">
                          <a:latin typeface="Cambria" panose="02040503050406030204" pitchFamily="18" charset="0"/>
                        </a:rPr>
                        <a:t>);</a:t>
                      </a:r>
                      <a:endParaRPr lang="ru-RU" sz="1500" dirty="0">
                        <a:latin typeface="Cambria" panose="02040503050406030204" pitchFamily="18" charset="0"/>
                      </a:endParaRPr>
                    </a:p>
                  </a:txBody>
                  <a:tcPr>
                    <a:solidFill>
                      <a:schemeClr val="bg1">
                        <a:lumMod val="95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500" b="1" i="1" dirty="0">
                          <a:latin typeface="Cambria" panose="02040503050406030204" pitchFamily="18" charset="0"/>
                        </a:rPr>
                        <a:t>Load setup into the </a:t>
                      </a:r>
                      <a:r>
                        <a:rPr lang="en-US" sz="1500" b="1" i="1" dirty="0" smtClean="0">
                          <a:latin typeface="Cambria" panose="02040503050406030204" pitchFamily="18" charset="0"/>
                        </a:rPr>
                        <a:t>BM@N </a:t>
                      </a:r>
                      <a:r>
                        <a:rPr lang="en-US" sz="1500" b="1" i="1" dirty="0">
                          <a:latin typeface="Cambria" panose="02040503050406030204" pitchFamily="18" charset="0"/>
                        </a:rPr>
                        <a:t>ROOT framework. </a:t>
                      </a:r>
                      <a:r>
                        <a:rPr lang="en-US" sz="1500" dirty="0">
                          <a:latin typeface="Cambria" panose="02040503050406030204" pitchFamily="18" charset="0"/>
                        </a:rPr>
                        <a:t>The Geometry can be used in ROOT framework afterwards. Return FALSE  if setup is not loaded, and TRUE if the loading is successful.</a:t>
                      </a:r>
                      <a:endParaRPr lang="ru-RU" sz="1500" dirty="0">
                        <a:latin typeface="Cambria" panose="02040503050406030204" pitchFamily="18" charset="0"/>
                      </a:endParaRPr>
                    </a:p>
                  </a:txBody>
                  <a:tcPr>
                    <a:solidFill>
                      <a:schemeClr val="bg1">
                        <a:lumMod val="95000"/>
                      </a:schemeClr>
                    </a:solidFill>
                  </a:tcPr>
                </a:tc>
                <a:tc>
                  <a:txBody>
                    <a:bodyPr/>
                    <a:lstStyle/>
                    <a:p>
                      <a:r>
                        <a:rPr lang="en-US" sz="1500" dirty="0">
                          <a:solidFill>
                            <a:srgbClr val="00B050"/>
                          </a:solidFill>
                          <a:latin typeface="Cambria" panose="02040503050406030204" pitchFamily="18" charset="0"/>
                        </a:rPr>
                        <a:t>bool</a:t>
                      </a:r>
                      <a:r>
                        <a:rPr lang="en-US" sz="1500" dirty="0">
                          <a:latin typeface="Cambria" panose="02040503050406030204" pitchFamily="18" charset="0"/>
                        </a:rPr>
                        <a:t> res = </a:t>
                      </a:r>
                      <a:r>
                        <a:rPr lang="en-US" sz="1500" dirty="0" err="1">
                          <a:solidFill>
                            <a:srgbClr val="00B0F0"/>
                          </a:solidFill>
                          <a:latin typeface="Cambria" panose="02040503050406030204" pitchFamily="18" charset="0"/>
                        </a:rPr>
                        <a:t>loadSetup</a:t>
                      </a:r>
                      <a:r>
                        <a:rPr lang="en-US" sz="1500" dirty="0" smtClean="0">
                          <a:latin typeface="Cambria" panose="02040503050406030204" pitchFamily="18" charset="0"/>
                        </a:rPr>
                        <a:t>(“run6”, </a:t>
                      </a:r>
                      <a:r>
                        <a:rPr lang="en-US" sz="1500" dirty="0">
                          <a:latin typeface="Cambria" panose="02040503050406030204" pitchFamily="18" charset="0"/>
                        </a:rPr>
                        <a:t>“*”); </a:t>
                      </a:r>
                      <a:endParaRPr lang="ru-RU" sz="1500" dirty="0"/>
                    </a:p>
                  </a:txBody>
                  <a:tcPr>
                    <a:solidFill>
                      <a:schemeClr val="bg1">
                        <a:lumMod val="95000"/>
                      </a:schemeClr>
                    </a:solidFill>
                  </a:tcPr>
                </a:tc>
                <a:tc>
                  <a:txBody>
                    <a:bodyPr/>
                    <a:lstStyle/>
                    <a:p>
                      <a:pPr marL="0" indent="0">
                        <a:buNone/>
                      </a:pPr>
                      <a:r>
                        <a:rPr lang="en-US" sz="1200" b="1" dirty="0">
                          <a:latin typeface="Cambria" panose="02040503050406030204" pitchFamily="18" charset="0"/>
                        </a:rPr>
                        <a:t>“*”</a:t>
                      </a:r>
                      <a:r>
                        <a:rPr lang="en-US" sz="1200" dirty="0">
                          <a:latin typeface="Cambria" panose="02040503050406030204" pitchFamily="18" charset="0"/>
                        </a:rPr>
                        <a:t> – all setup modules to be loaded</a:t>
                      </a:r>
                      <a:endParaRPr lang="ru-RU" sz="1200" dirty="0">
                        <a:latin typeface="Cambria" panose="02040503050406030204" pitchFamily="18" charset="0"/>
                      </a:endParaRPr>
                    </a:p>
                  </a:txBody>
                  <a:tcPr>
                    <a:solidFill>
                      <a:schemeClr val="bg1">
                        <a:lumMod val="95000"/>
                      </a:schemeClr>
                    </a:solidFill>
                  </a:tcPr>
                </a:tc>
                <a:extLst>
                  <a:ext uri="{0D108BD9-81ED-4DB2-BD59-A6C34878D82A}">
                    <a16:rowId xmlns="" xmlns:a16="http://schemas.microsoft.com/office/drawing/2014/main" val="10002"/>
                  </a:ext>
                </a:extLst>
              </a:tr>
              <a:tr h="1529485">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500" b="1" dirty="0" err="1">
                          <a:solidFill>
                            <a:srgbClr val="00B050"/>
                          </a:solidFill>
                          <a:latin typeface="Cambria" panose="02040503050406030204" pitchFamily="18" charset="0"/>
                        </a:rPr>
                        <a:t>bool</a:t>
                      </a:r>
                      <a:r>
                        <a:rPr lang="en-US" sz="1500" b="1" dirty="0">
                          <a:latin typeface="Cambria" panose="02040503050406030204" pitchFamily="18" charset="0"/>
                        </a:rPr>
                        <a:t> </a:t>
                      </a:r>
                      <a:r>
                        <a:rPr lang="en-US" sz="1500" b="1" dirty="0" err="1" smtClean="0">
                          <a:solidFill>
                            <a:srgbClr val="00B0F0"/>
                          </a:solidFill>
                          <a:latin typeface="Cambria" panose="02040503050406030204" pitchFamily="18" charset="0"/>
                        </a:rPr>
                        <a:t>loadSetupByURL</a:t>
                      </a:r>
                      <a:r>
                        <a:rPr lang="en-US" sz="1500" dirty="0" smtClean="0">
                          <a:latin typeface="Cambria" panose="02040503050406030204" pitchFamily="18" charset="0"/>
                        </a:rPr>
                        <a:t>(</a:t>
                      </a:r>
                      <a:r>
                        <a:rPr lang="en-US" sz="1500" dirty="0" err="1" smtClean="0">
                          <a:solidFill>
                            <a:srgbClr val="00B050"/>
                          </a:solidFill>
                          <a:latin typeface="Cambria" panose="02040503050406030204" pitchFamily="18" charset="0"/>
                        </a:rPr>
                        <a:t>const</a:t>
                      </a:r>
                      <a:r>
                        <a:rPr lang="en-US" sz="1500" dirty="0" smtClean="0">
                          <a:solidFill>
                            <a:srgbClr val="00B050"/>
                          </a:solidFill>
                          <a:latin typeface="Cambria" panose="02040503050406030204" pitchFamily="18" charset="0"/>
                        </a:rPr>
                        <a:t> </a:t>
                      </a:r>
                      <a:r>
                        <a:rPr lang="en-US" sz="1500" dirty="0">
                          <a:solidFill>
                            <a:srgbClr val="00B050"/>
                          </a:solidFill>
                          <a:latin typeface="Cambria" panose="02040503050406030204" pitchFamily="18" charset="0"/>
                        </a:rPr>
                        <a:t>char* </a:t>
                      </a:r>
                      <a:r>
                        <a:rPr lang="en-US" sz="1500" dirty="0" err="1">
                          <a:latin typeface="Cambria" panose="02040503050406030204" pitchFamily="18" charset="0"/>
                        </a:rPr>
                        <a:t>setupTag</a:t>
                      </a:r>
                      <a:r>
                        <a:rPr lang="en-US" sz="1500" dirty="0">
                          <a:latin typeface="Cambria" panose="02040503050406030204" pitchFamily="18" charset="0"/>
                        </a:rPr>
                        <a:t>, </a:t>
                      </a:r>
                      <a:r>
                        <a:rPr lang="en-US" sz="1500" dirty="0" err="1" smtClean="0">
                          <a:solidFill>
                            <a:srgbClr val="00B050"/>
                          </a:solidFill>
                          <a:latin typeface="Cambria" panose="02040503050406030204" pitchFamily="18" charset="0"/>
                        </a:rPr>
                        <a:t>const</a:t>
                      </a:r>
                      <a:r>
                        <a:rPr lang="en-US" sz="1500" dirty="0" smtClean="0">
                          <a:solidFill>
                            <a:srgbClr val="00B050"/>
                          </a:solidFill>
                          <a:latin typeface="Cambria" panose="02040503050406030204" pitchFamily="18" charset="0"/>
                        </a:rPr>
                        <a:t> char*</a:t>
                      </a:r>
                      <a:r>
                        <a:rPr lang="en-US" sz="1500" kern="1200" dirty="0" smtClean="0">
                          <a:solidFill>
                            <a:schemeClr val="tx1"/>
                          </a:solidFill>
                          <a:effectLst/>
                          <a:latin typeface="+mn-lt"/>
                          <a:ea typeface="+mn-ea"/>
                          <a:cs typeface="+mn-cs"/>
                        </a:rPr>
                        <a:t> </a:t>
                      </a:r>
                      <a:r>
                        <a:rPr lang="en-US" sz="1500" kern="1200" dirty="0" err="1" smtClean="0">
                          <a:solidFill>
                            <a:schemeClr val="tx1"/>
                          </a:solidFill>
                          <a:effectLst/>
                          <a:latin typeface="+mn-lt"/>
                          <a:ea typeface="+mn-ea"/>
                          <a:cs typeface="+mn-cs"/>
                        </a:rPr>
                        <a:t>url</a:t>
                      </a:r>
                      <a:r>
                        <a:rPr lang="en-US" sz="1500" dirty="0" smtClean="0">
                          <a:latin typeface="Cambria" panose="02040503050406030204" pitchFamily="18" charset="0"/>
                        </a:rPr>
                        <a:t>);</a:t>
                      </a:r>
                      <a:endParaRPr lang="ru-RU" sz="1500" dirty="0">
                        <a:latin typeface="Cambria" panose="02040503050406030204" pitchFamily="18" charset="0"/>
                      </a:endParaRPr>
                    </a:p>
                  </a:txBody>
                  <a:tcPr>
                    <a:solidFill>
                      <a:schemeClr val="bg1">
                        <a:lumMod val="95000"/>
                      </a:schemeClr>
                    </a:solidFill>
                  </a:tcPr>
                </a:tc>
                <a:tc>
                  <a:txBody>
                    <a:bodyPr/>
                    <a:lstStyle/>
                    <a:p>
                      <a:r>
                        <a:rPr lang="en-US" sz="1500" b="1" i="1" kern="1200" dirty="0">
                          <a:solidFill>
                            <a:schemeClr val="tx1"/>
                          </a:solidFill>
                          <a:effectLst/>
                          <a:latin typeface="Cambria" panose="02040503050406030204" pitchFamily="18" charset="0"/>
                          <a:ea typeface="+mn-ea"/>
                          <a:cs typeface="+mn-cs"/>
                        </a:rPr>
                        <a:t>Load setup </a:t>
                      </a:r>
                      <a:r>
                        <a:rPr lang="en-US" sz="1500" b="1" i="1" kern="1200" dirty="0" smtClean="0">
                          <a:solidFill>
                            <a:schemeClr val="tx1"/>
                          </a:solidFill>
                          <a:effectLst/>
                          <a:latin typeface="Cambria" panose="02040503050406030204" pitchFamily="18" charset="0"/>
                          <a:ea typeface="+mn-ea"/>
                          <a:cs typeface="+mn-cs"/>
                        </a:rPr>
                        <a:t>from Server into </a:t>
                      </a:r>
                      <a:r>
                        <a:rPr lang="en-US" sz="1500" b="1" i="1" dirty="0" smtClean="0">
                          <a:latin typeface="Cambria" panose="02040503050406030204" pitchFamily="18" charset="0"/>
                        </a:rPr>
                        <a:t>BM@N</a:t>
                      </a:r>
                      <a:r>
                        <a:rPr lang="en-US" sz="1500" b="1" i="1" kern="1200" dirty="0" smtClean="0">
                          <a:solidFill>
                            <a:schemeClr val="tx1"/>
                          </a:solidFill>
                          <a:effectLst/>
                          <a:latin typeface="Cambria" panose="02040503050406030204" pitchFamily="18" charset="0"/>
                          <a:ea typeface="+mn-ea"/>
                          <a:cs typeface="+mn-cs"/>
                        </a:rPr>
                        <a:t> </a:t>
                      </a:r>
                      <a:r>
                        <a:rPr lang="en-US" sz="1500" b="1" i="1" kern="1200" dirty="0">
                          <a:solidFill>
                            <a:schemeClr val="tx1"/>
                          </a:solidFill>
                          <a:effectLst/>
                          <a:latin typeface="Cambria" panose="02040503050406030204" pitchFamily="18" charset="0"/>
                          <a:ea typeface="+mn-ea"/>
                          <a:cs typeface="+mn-cs"/>
                        </a:rPr>
                        <a:t>ROOT environment </a:t>
                      </a:r>
                      <a:r>
                        <a:rPr lang="en-US" sz="1500" kern="1200" dirty="0" smtClean="0">
                          <a:solidFill>
                            <a:schemeClr val="tx1"/>
                          </a:solidFill>
                          <a:effectLst/>
                          <a:latin typeface="Cambria" panose="02040503050406030204" pitchFamily="18" charset="0"/>
                          <a:ea typeface="+mn-ea"/>
                          <a:cs typeface="+mn-cs"/>
                        </a:rPr>
                        <a:t>to </a:t>
                      </a:r>
                      <a:r>
                        <a:rPr lang="en-US" sz="1500" kern="1200" dirty="0">
                          <a:solidFill>
                            <a:schemeClr val="tx1"/>
                          </a:solidFill>
                          <a:effectLst/>
                          <a:latin typeface="Cambria" panose="02040503050406030204" pitchFamily="18" charset="0"/>
                          <a:ea typeface="+mn-ea"/>
                          <a:cs typeface="+mn-cs"/>
                        </a:rPr>
                        <a:t>load setup </a:t>
                      </a:r>
                      <a:r>
                        <a:rPr lang="en-US" sz="1500" kern="1200" dirty="0" smtClean="0">
                          <a:solidFill>
                            <a:schemeClr val="tx1"/>
                          </a:solidFill>
                          <a:effectLst/>
                          <a:latin typeface="Cambria" panose="02040503050406030204" pitchFamily="18" charset="0"/>
                          <a:ea typeface="+mn-ea"/>
                          <a:cs typeface="+mn-cs"/>
                        </a:rPr>
                        <a:t>from server into </a:t>
                      </a:r>
                      <a:r>
                        <a:rPr lang="en-US" sz="1500" kern="1200" dirty="0">
                          <a:solidFill>
                            <a:schemeClr val="tx1"/>
                          </a:solidFill>
                          <a:effectLst/>
                          <a:latin typeface="Cambria" panose="02040503050406030204" pitchFamily="18" charset="0"/>
                          <a:ea typeface="+mn-ea"/>
                          <a:cs typeface="+mn-cs"/>
                        </a:rPr>
                        <a:t>the CBM ROOT </a:t>
                      </a:r>
                      <a:r>
                        <a:rPr lang="en-US" sz="1500" kern="1200">
                          <a:solidFill>
                            <a:schemeClr val="tx1"/>
                          </a:solidFill>
                          <a:effectLst/>
                          <a:latin typeface="Cambria" panose="02040503050406030204" pitchFamily="18" charset="0"/>
                          <a:ea typeface="+mn-ea"/>
                          <a:cs typeface="+mn-cs"/>
                        </a:rPr>
                        <a:t>framework</a:t>
                      </a:r>
                      <a:r>
                        <a:rPr lang="en-US" sz="1500" kern="1200" smtClean="0">
                          <a:solidFill>
                            <a:schemeClr val="tx1"/>
                          </a:solidFill>
                          <a:effectLst/>
                          <a:latin typeface="Cambria" panose="02040503050406030204" pitchFamily="18" charset="0"/>
                          <a:ea typeface="+mn-ea"/>
                          <a:cs typeface="+mn-cs"/>
                        </a:rPr>
                        <a:t>.. </a:t>
                      </a:r>
                      <a:r>
                        <a:rPr lang="en-US" sz="1500" kern="1200" dirty="0">
                          <a:solidFill>
                            <a:schemeClr val="tx1"/>
                          </a:solidFill>
                          <a:effectLst/>
                          <a:latin typeface="Cambria" panose="02040503050406030204" pitchFamily="18" charset="0"/>
                          <a:ea typeface="+mn-ea"/>
                          <a:cs typeface="+mn-cs"/>
                        </a:rPr>
                        <a:t>Return FALSE if setup is not loaded, and TRUE if loading is successful.</a:t>
                      </a:r>
                      <a:endParaRPr lang="ru-RU" sz="1500" dirty="0">
                        <a:latin typeface="Cambria" panose="02040503050406030204" pitchFamily="18" charset="0"/>
                      </a:endParaRPr>
                    </a:p>
                  </a:txBody>
                  <a:tcPr>
                    <a:solidFill>
                      <a:schemeClr val="bg1">
                        <a:lumMod val="95000"/>
                      </a:schemeClr>
                    </a:solidFill>
                  </a:tcPr>
                </a:tc>
                <a:tc>
                  <a:txBody>
                    <a:bodyPr/>
                    <a:lstStyle/>
                    <a:p>
                      <a:r>
                        <a:rPr lang="en-US" sz="1500" dirty="0">
                          <a:solidFill>
                            <a:srgbClr val="00B050"/>
                          </a:solidFill>
                          <a:latin typeface="Cambria" panose="02040503050406030204" pitchFamily="18" charset="0"/>
                        </a:rPr>
                        <a:t>bool</a:t>
                      </a:r>
                      <a:r>
                        <a:rPr lang="en-US" sz="1500" dirty="0">
                          <a:latin typeface="Cambria" panose="02040503050406030204" pitchFamily="18" charset="0"/>
                        </a:rPr>
                        <a:t> res = </a:t>
                      </a:r>
                      <a:r>
                        <a:rPr lang="en-US" sz="1500" dirty="0" err="1">
                          <a:solidFill>
                            <a:srgbClr val="00B0F0"/>
                          </a:solidFill>
                          <a:latin typeface="Cambria" panose="02040503050406030204" pitchFamily="18" charset="0"/>
                        </a:rPr>
                        <a:t>loadSetup</a:t>
                      </a:r>
                      <a:r>
                        <a:rPr lang="en-US" sz="1500" dirty="0" smtClean="0">
                          <a:latin typeface="Cambria" panose="02040503050406030204" pitchFamily="18" charset="0"/>
                        </a:rPr>
                        <a:t>(“run6</a:t>
                      </a:r>
                      <a:r>
                        <a:rPr lang="en-US" sz="1500" dirty="0" smtClean="0">
                          <a:latin typeface="Cambria" panose="02040503050406030204" pitchFamily="18" charset="0"/>
                        </a:rPr>
                        <a:t>”</a:t>
                      </a:r>
                      <a:r>
                        <a:rPr lang="en-US" sz="1500" kern="1200" dirty="0" smtClean="0">
                          <a:solidFill>
                            <a:schemeClr val="tx1"/>
                          </a:solidFill>
                          <a:effectLst/>
                          <a:latin typeface="+mn-lt"/>
                          <a:ea typeface="+mn-ea"/>
                          <a:cs typeface="+mn-cs"/>
                        </a:rPr>
                        <a:t>,””http://cbmdb.jinr.ru/geometry/</a:t>
                      </a:r>
                      <a:r>
                        <a:rPr lang="en-US" sz="1500" kern="1200" dirty="0" err="1" smtClean="0">
                          <a:solidFill>
                            <a:schemeClr val="tx1"/>
                          </a:solidFill>
                          <a:effectLst/>
                          <a:latin typeface="+mn-lt"/>
                          <a:ea typeface="+mn-ea"/>
                          <a:cs typeface="+mn-cs"/>
                        </a:rPr>
                        <a:t>bmn</a:t>
                      </a:r>
                      <a:r>
                        <a:rPr lang="en-US" sz="1500" kern="1200" dirty="0" smtClean="0">
                          <a:solidFill>
                            <a:schemeClr val="tx1"/>
                          </a:solidFill>
                          <a:effectLst/>
                          <a:latin typeface="+mn-lt"/>
                          <a:ea typeface="+mn-ea"/>
                          <a:cs typeface="+mn-cs"/>
                        </a:rPr>
                        <a:t>”);     </a:t>
                      </a:r>
                      <a:endParaRPr lang="ru-RU" sz="1500" dirty="0"/>
                    </a:p>
                  </a:txBody>
                  <a:tcPr>
                    <a:solidFill>
                      <a:schemeClr val="bg1">
                        <a:lumMod val="95000"/>
                      </a:schemeClr>
                    </a:solidFill>
                  </a:tcPr>
                </a:tc>
                <a:tc>
                  <a:txBody>
                    <a:bodyPr/>
                    <a:lstStyle/>
                    <a:p>
                      <a:endParaRPr lang="ru-RU" dirty="0"/>
                    </a:p>
                  </a:txBody>
                  <a:tcPr>
                    <a:solidFill>
                      <a:schemeClr val="bg1">
                        <a:lumMod val="95000"/>
                      </a:schemeClr>
                    </a:solidFill>
                  </a:tcPr>
                </a:tc>
                <a:extLst>
                  <a:ext uri="{0D108BD9-81ED-4DB2-BD59-A6C34878D82A}">
                    <a16:rowId xmlns="" xmlns:a16="http://schemas.microsoft.com/office/drawing/2014/main" val="10003"/>
                  </a:ext>
                </a:extLst>
              </a:tr>
              <a:tr h="1768466">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500" b="1" dirty="0">
                          <a:solidFill>
                            <a:srgbClr val="00B050"/>
                          </a:solidFill>
                          <a:latin typeface="Cambria" panose="02040503050406030204" pitchFamily="18" charset="0"/>
                        </a:rPr>
                        <a:t>bool</a:t>
                      </a:r>
                      <a:r>
                        <a:rPr lang="en-US" sz="1500" b="1" dirty="0">
                          <a:latin typeface="Cambria" panose="02040503050406030204" pitchFamily="18" charset="0"/>
                        </a:rPr>
                        <a:t> </a:t>
                      </a:r>
                      <a:r>
                        <a:rPr lang="en-US" sz="1500" b="1" dirty="0" err="1">
                          <a:solidFill>
                            <a:srgbClr val="00B0F0"/>
                          </a:solidFill>
                          <a:latin typeface="Cambria" panose="02040503050406030204" pitchFamily="18" charset="0"/>
                        </a:rPr>
                        <a:t>loadSetup</a:t>
                      </a:r>
                      <a:r>
                        <a:rPr lang="en-US" sz="1500" dirty="0">
                          <a:latin typeface="Cambria" panose="02040503050406030204" pitchFamily="18" charset="0"/>
                        </a:rPr>
                        <a:t>(</a:t>
                      </a:r>
                      <a:r>
                        <a:rPr lang="en-US" sz="1500" dirty="0" err="1">
                          <a:solidFill>
                            <a:srgbClr val="00B050"/>
                          </a:solidFill>
                          <a:latin typeface="Cambria" panose="02040503050406030204" pitchFamily="18" charset="0"/>
                        </a:rPr>
                        <a:t>const</a:t>
                      </a:r>
                      <a:r>
                        <a:rPr lang="en-US" sz="1500" dirty="0">
                          <a:solidFill>
                            <a:srgbClr val="00B050"/>
                          </a:solidFill>
                          <a:latin typeface="Cambria" panose="02040503050406030204" pitchFamily="18" charset="0"/>
                        </a:rPr>
                        <a:t> char* </a:t>
                      </a:r>
                      <a:r>
                        <a:rPr lang="en-US" sz="1500" dirty="0" err="1">
                          <a:latin typeface="Cambria" panose="02040503050406030204" pitchFamily="18" charset="0"/>
                        </a:rPr>
                        <a:t>setupTag</a:t>
                      </a:r>
                      <a:r>
                        <a:rPr lang="en-US" sz="1500" dirty="0">
                          <a:latin typeface="Cambria" panose="02040503050406030204" pitchFamily="18" charset="0"/>
                        </a:rPr>
                        <a:t>, </a:t>
                      </a:r>
                      <a:r>
                        <a:rPr lang="en-US" sz="1500" dirty="0" err="1">
                          <a:solidFill>
                            <a:srgbClr val="00B050"/>
                          </a:solidFill>
                          <a:latin typeface="Cambria" panose="02040503050406030204" pitchFamily="18" charset="0"/>
                        </a:rPr>
                        <a:t>const</a:t>
                      </a:r>
                      <a:r>
                        <a:rPr lang="en-US" sz="1500" dirty="0">
                          <a:solidFill>
                            <a:srgbClr val="00B050"/>
                          </a:solidFill>
                          <a:latin typeface="Cambria" panose="02040503050406030204" pitchFamily="18" charset="0"/>
                        </a:rPr>
                        <a:t> char* </a:t>
                      </a:r>
                      <a:r>
                        <a:rPr lang="en-US" sz="1500" dirty="0" err="1">
                          <a:latin typeface="Cambria" panose="02040503050406030204" pitchFamily="18" charset="0"/>
                        </a:rPr>
                        <a:t>moduleName</a:t>
                      </a:r>
                      <a:r>
                        <a:rPr lang="en-US" sz="1500" dirty="0">
                          <a:latin typeface="Cambria" panose="02040503050406030204" pitchFamily="18" charset="0"/>
                        </a:rPr>
                        <a:t>, </a:t>
                      </a:r>
                      <a:r>
                        <a:rPr lang="en-US" sz="1500" dirty="0" err="1">
                          <a:solidFill>
                            <a:srgbClr val="00B050"/>
                          </a:solidFill>
                          <a:latin typeface="Cambria" panose="02040503050406030204" pitchFamily="18" charset="0"/>
                        </a:rPr>
                        <a:t>const</a:t>
                      </a:r>
                      <a:r>
                        <a:rPr lang="en-US" sz="1500" dirty="0">
                          <a:solidFill>
                            <a:srgbClr val="00B050"/>
                          </a:solidFill>
                          <a:latin typeface="Cambria" panose="02040503050406030204" pitchFamily="18" charset="0"/>
                        </a:rPr>
                        <a:t> char* </a:t>
                      </a:r>
                      <a:r>
                        <a:rPr lang="en-US" sz="1500" dirty="0">
                          <a:latin typeface="Cambria" panose="02040503050406030204" pitchFamily="18" charset="0"/>
                        </a:rPr>
                        <a:t>xml);</a:t>
                      </a:r>
                      <a:endParaRPr lang="ru-RU" sz="1500" dirty="0">
                        <a:latin typeface="Cambria" panose="02040503050406030204" pitchFamily="18" charset="0"/>
                      </a:endParaRPr>
                    </a:p>
                  </a:txBody>
                  <a:tcPr>
                    <a:solidFill>
                      <a:schemeClr val="bg1">
                        <a:lumMod val="95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500" b="1" i="1" dirty="0">
                          <a:latin typeface="Cambria" panose="02040503050406030204" pitchFamily="18" charset="0"/>
                        </a:rPr>
                        <a:t>Load setup into the ROOT environment</a:t>
                      </a:r>
                      <a:r>
                        <a:rPr lang="en-US" sz="1500" dirty="0">
                          <a:latin typeface="Cambria" panose="02040503050406030204" pitchFamily="18" charset="0"/>
                        </a:rPr>
                        <a:t>. Geometry can be used in the ROOT environment after this operation. User can use xml file in order to move any setup module during loading. Return false if setup was not loaded because of errors and true if load is successful.</a:t>
                      </a:r>
                      <a:endParaRPr lang="ru-RU" sz="1500" dirty="0">
                        <a:latin typeface="Cambria" panose="02040503050406030204" pitchFamily="18" charset="0"/>
                      </a:endParaRPr>
                    </a:p>
                  </a:txBody>
                  <a:tcPr>
                    <a:solidFill>
                      <a:schemeClr val="bg1">
                        <a:lumMod val="95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500" dirty="0" err="1">
                          <a:solidFill>
                            <a:srgbClr val="00B0F0"/>
                          </a:solidFill>
                          <a:latin typeface="Cambria" panose="02040503050406030204" pitchFamily="18" charset="0"/>
                        </a:rPr>
                        <a:t>loadSetup</a:t>
                      </a:r>
                      <a:r>
                        <a:rPr lang="en-US" sz="1500" dirty="0" smtClean="0">
                          <a:latin typeface="Cambria" panose="02040503050406030204" pitchFamily="18" charset="0"/>
                        </a:rPr>
                        <a:t>(“run6", </a:t>
                      </a:r>
                      <a:r>
                        <a:rPr lang="en-US" sz="1500" dirty="0">
                          <a:latin typeface="Cambria" panose="02040503050406030204" pitchFamily="18" charset="0"/>
                        </a:rPr>
                        <a:t>”*”, "local.xml")</a:t>
                      </a:r>
                      <a:endParaRPr lang="ru-RU" sz="1500" dirty="0">
                        <a:latin typeface="Cambria" panose="02040503050406030204" pitchFamily="18" charset="0"/>
                      </a:endParaRPr>
                    </a:p>
                  </a:txBody>
                  <a:tcPr>
                    <a:solidFill>
                      <a:schemeClr val="bg1">
                        <a:lumMod val="95000"/>
                      </a:schemeClr>
                    </a:solidFill>
                  </a:tcPr>
                </a:tc>
                <a:tc>
                  <a:txBody>
                    <a:bodyPr/>
                    <a:lstStyle/>
                    <a:p>
                      <a:r>
                        <a:rPr lang="en-US" sz="1200" dirty="0">
                          <a:latin typeface="Cambria" panose="02040503050406030204" pitchFamily="18" charset="0"/>
                        </a:rPr>
                        <a:t>xml file contains information on the setup modules and their shifts.</a:t>
                      </a:r>
                      <a:endParaRPr lang="ru-RU" sz="1200" dirty="0"/>
                    </a:p>
                  </a:txBody>
                  <a:tcPr>
                    <a:solidFill>
                      <a:schemeClr val="bg1">
                        <a:lumMod val="95000"/>
                      </a:schemeClr>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414068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44683"/>
            <a:ext cx="7759774" cy="764037"/>
          </a:xfrm>
        </p:spPr>
        <p:txBody>
          <a:bodyPr/>
          <a:lstStyle/>
          <a:p>
            <a:pPr algn="ctr"/>
            <a:r>
              <a:rPr lang="en-US" sz="3200" b="1" dirty="0" smtClean="0">
                <a:solidFill>
                  <a:schemeClr val="accent5">
                    <a:lumMod val="50000"/>
                  </a:schemeClr>
                </a:solidFill>
                <a:latin typeface="Cambria" panose="02040503050406030204" pitchFamily="18" charset="0"/>
              </a:rPr>
              <a:t>Inheritance diagram of </a:t>
            </a:r>
            <a:r>
              <a:rPr lang="en-US" sz="3200" b="1" dirty="0" err="1" smtClean="0">
                <a:solidFill>
                  <a:schemeClr val="accent5">
                    <a:lumMod val="50000"/>
                  </a:schemeClr>
                </a:solidFill>
                <a:latin typeface="Cambria" panose="02040503050406030204" pitchFamily="18" charset="0"/>
              </a:rPr>
              <a:t>FairModule</a:t>
            </a:r>
            <a:endParaRPr lang="ru-RU" dirty="0"/>
          </a:p>
        </p:txBody>
      </p:sp>
      <p:sp>
        <p:nvSpPr>
          <p:cNvPr id="5" name="Номер слайда 4"/>
          <p:cNvSpPr>
            <a:spLocks noGrp="1"/>
          </p:cNvSpPr>
          <p:nvPr>
            <p:ph type="sldNum" sz="quarter" idx="12"/>
          </p:nvPr>
        </p:nvSpPr>
        <p:spPr/>
        <p:txBody>
          <a:bodyPr/>
          <a:lstStyle/>
          <a:p>
            <a:fld id="{9873668C-1D03-4606-BB8C-B3075B64DBAA}" type="slidenum">
              <a:rPr lang="ru-RU" smtClean="0"/>
              <a:pPr/>
              <a:t>15</a:t>
            </a:fld>
            <a:endParaRPr lang="ru-RU"/>
          </a:p>
        </p:txBody>
      </p:sp>
      <p:sp>
        <p:nvSpPr>
          <p:cNvPr id="6" name="Объект 5"/>
          <p:cNvSpPr>
            <a:spLocks noGrp="1"/>
          </p:cNvSpPr>
          <p:nvPr>
            <p:ph idx="1"/>
          </p:nvPr>
        </p:nvSpPr>
        <p:spPr>
          <a:xfrm>
            <a:off x="2393109" y="980728"/>
            <a:ext cx="3024336" cy="87421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000" b="1" dirty="0" err="1" smtClean="0">
                <a:solidFill>
                  <a:srgbClr val="002060"/>
                </a:solidFill>
                <a:latin typeface="Garamond" panose="02020404030301010803" pitchFamily="18" charset="0"/>
              </a:rPr>
              <a:t>FairModule</a:t>
            </a:r>
            <a:endParaRPr lang="en-US" sz="2000" b="1" dirty="0" smtClean="0">
              <a:solidFill>
                <a:srgbClr val="002060"/>
              </a:solidFill>
              <a:latin typeface="Garamond" panose="02020404030301010803" pitchFamily="18" charset="0"/>
            </a:endParaRPr>
          </a:p>
          <a:p>
            <a:pPr marL="0" indent="0" algn="ctr">
              <a:buNone/>
            </a:pPr>
            <a:r>
              <a:rPr lang="en-US" sz="1600" b="1" dirty="0" smtClean="0">
                <a:solidFill>
                  <a:srgbClr val="002060"/>
                </a:solidFill>
                <a:latin typeface="Garamond" panose="02020404030301010803" pitchFamily="18" charset="0"/>
              </a:rPr>
              <a:t>- </a:t>
            </a:r>
            <a:r>
              <a:rPr lang="en-US" sz="1600" b="1" dirty="0" err="1" smtClean="0">
                <a:solidFill>
                  <a:srgbClr val="002060"/>
                </a:solidFill>
                <a:latin typeface="Garamond" panose="02020404030301010803" pitchFamily="18" charset="0"/>
              </a:rPr>
              <a:t>SetGeometryFileName</a:t>
            </a:r>
            <a:endParaRPr lang="en-US" sz="1600" b="1" dirty="0" smtClean="0">
              <a:solidFill>
                <a:srgbClr val="002060"/>
              </a:solidFill>
              <a:latin typeface="Garamond" panose="02020404030301010803" pitchFamily="18" charset="0"/>
            </a:endParaRPr>
          </a:p>
        </p:txBody>
      </p:sp>
      <p:sp>
        <p:nvSpPr>
          <p:cNvPr id="7" name="Объект 5"/>
          <p:cNvSpPr txBox="1">
            <a:spLocks/>
          </p:cNvSpPr>
          <p:nvPr/>
        </p:nvSpPr>
        <p:spPr>
          <a:xfrm>
            <a:off x="607277" y="3233214"/>
            <a:ext cx="1281776" cy="58618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algn="ctr">
              <a:buFont typeface="Arial" panose="020B0604020202020204" pitchFamily="34" charset="0"/>
              <a:buNone/>
            </a:pPr>
            <a:r>
              <a:rPr lang="en-US" sz="2000" b="1" dirty="0" err="1" smtClean="0">
                <a:solidFill>
                  <a:srgbClr val="002060"/>
                </a:solidFill>
                <a:latin typeface="Garamond" panose="02020404030301010803" pitchFamily="18" charset="0"/>
              </a:rPr>
              <a:t>FairCave</a:t>
            </a:r>
            <a:r>
              <a:rPr lang="en-US" sz="2000" b="1" baseline="30000" dirty="0" smtClean="0">
                <a:solidFill>
                  <a:srgbClr val="002060"/>
                </a:solidFill>
                <a:latin typeface="Garamond" panose="02020404030301010803" pitchFamily="18" charset="0"/>
              </a:rPr>
              <a:t>*</a:t>
            </a:r>
            <a:endParaRPr lang="ru-RU" sz="2000" b="1" dirty="0">
              <a:solidFill>
                <a:srgbClr val="002060"/>
              </a:solidFill>
              <a:latin typeface="Garamond" panose="02020404030301010803" pitchFamily="18" charset="0"/>
            </a:endParaRPr>
          </a:p>
        </p:txBody>
      </p:sp>
      <p:sp>
        <p:nvSpPr>
          <p:cNvPr id="8" name="Объект 5"/>
          <p:cNvSpPr txBox="1">
            <a:spLocks/>
          </p:cNvSpPr>
          <p:nvPr/>
        </p:nvSpPr>
        <p:spPr>
          <a:xfrm>
            <a:off x="2129402" y="3227020"/>
            <a:ext cx="1800200" cy="58618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algn="ctr">
              <a:buNone/>
            </a:pPr>
            <a:r>
              <a:rPr lang="en-US" sz="2000" b="1" dirty="0" err="1" smtClean="0">
                <a:solidFill>
                  <a:srgbClr val="002060"/>
                </a:solidFill>
                <a:latin typeface="Garamond" panose="02020404030301010803" pitchFamily="18" charset="0"/>
              </a:rPr>
              <a:t>FairDetector</a:t>
            </a:r>
            <a:r>
              <a:rPr lang="en-US" sz="2000" b="1" baseline="30000" dirty="0" smtClean="0">
                <a:solidFill>
                  <a:srgbClr val="002060"/>
                </a:solidFill>
                <a:latin typeface="Garamond" panose="02020404030301010803" pitchFamily="18" charset="0"/>
              </a:rPr>
              <a:t>**</a:t>
            </a:r>
            <a:endParaRPr lang="ru-RU" sz="2000" b="1" dirty="0">
              <a:solidFill>
                <a:srgbClr val="002060"/>
              </a:solidFill>
              <a:latin typeface="Garamond" panose="02020404030301010803" pitchFamily="18" charset="0"/>
            </a:endParaRPr>
          </a:p>
        </p:txBody>
      </p:sp>
      <p:sp>
        <p:nvSpPr>
          <p:cNvPr id="9" name="Объект 5"/>
          <p:cNvSpPr txBox="1">
            <a:spLocks/>
          </p:cNvSpPr>
          <p:nvPr/>
        </p:nvSpPr>
        <p:spPr>
          <a:xfrm>
            <a:off x="1096965" y="4599097"/>
            <a:ext cx="1800200" cy="58618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algn="ctr">
              <a:buNone/>
            </a:pPr>
            <a:r>
              <a:rPr lang="en-US" sz="2000" b="1" dirty="0" err="1" smtClean="0">
                <a:solidFill>
                  <a:srgbClr val="002060"/>
                </a:solidFill>
                <a:latin typeface="Garamond" panose="02020404030301010803" pitchFamily="18" charset="0"/>
              </a:rPr>
              <a:t>BmnTOF</a:t>
            </a:r>
            <a:r>
              <a:rPr lang="en-US" sz="2000" b="1" baseline="30000" dirty="0" smtClean="0">
                <a:solidFill>
                  <a:srgbClr val="002060"/>
                </a:solidFill>
                <a:latin typeface="Garamond" panose="02020404030301010803" pitchFamily="18" charset="0"/>
              </a:rPr>
              <a:t>**</a:t>
            </a:r>
            <a:endParaRPr lang="ru-RU" sz="2000" b="1" dirty="0">
              <a:solidFill>
                <a:srgbClr val="002060"/>
              </a:solidFill>
              <a:latin typeface="Garamond" panose="02020404030301010803" pitchFamily="18" charset="0"/>
            </a:endParaRPr>
          </a:p>
        </p:txBody>
      </p:sp>
      <p:sp>
        <p:nvSpPr>
          <p:cNvPr id="10" name="Объект 5"/>
          <p:cNvSpPr txBox="1">
            <a:spLocks/>
          </p:cNvSpPr>
          <p:nvPr/>
        </p:nvSpPr>
        <p:spPr>
          <a:xfrm>
            <a:off x="4169951" y="3227020"/>
            <a:ext cx="1800200" cy="58618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algn="ctr">
              <a:buNone/>
            </a:pPr>
            <a:r>
              <a:rPr lang="en-US" sz="2000" b="1" dirty="0" err="1" smtClean="0">
                <a:solidFill>
                  <a:srgbClr val="002060"/>
                </a:solidFill>
                <a:latin typeface="Garamond" panose="02020404030301010803" pitchFamily="18" charset="0"/>
              </a:rPr>
              <a:t>FairMagnet</a:t>
            </a:r>
            <a:r>
              <a:rPr lang="en-US" sz="2000" b="1" baseline="30000" dirty="0" smtClean="0">
                <a:solidFill>
                  <a:srgbClr val="002060"/>
                </a:solidFill>
                <a:latin typeface="Garamond" panose="02020404030301010803" pitchFamily="18" charset="0"/>
              </a:rPr>
              <a:t>*</a:t>
            </a:r>
            <a:endParaRPr lang="ru-RU" sz="2000" b="1" dirty="0">
              <a:solidFill>
                <a:srgbClr val="002060"/>
              </a:solidFill>
              <a:latin typeface="Garamond" panose="02020404030301010803" pitchFamily="18" charset="0"/>
            </a:endParaRPr>
          </a:p>
        </p:txBody>
      </p:sp>
      <p:sp>
        <p:nvSpPr>
          <p:cNvPr id="12" name="Объект 5"/>
          <p:cNvSpPr txBox="1">
            <a:spLocks/>
          </p:cNvSpPr>
          <p:nvPr/>
        </p:nvSpPr>
        <p:spPr>
          <a:xfrm>
            <a:off x="6210500" y="3232115"/>
            <a:ext cx="1800200" cy="58618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algn="ctr">
              <a:buNone/>
            </a:pPr>
            <a:r>
              <a:rPr lang="en-US" sz="2000" b="1" dirty="0" err="1" smtClean="0">
                <a:solidFill>
                  <a:srgbClr val="002060"/>
                </a:solidFill>
                <a:latin typeface="Garamond" panose="02020404030301010803" pitchFamily="18" charset="0"/>
              </a:rPr>
              <a:t>FairPipe</a:t>
            </a:r>
            <a:r>
              <a:rPr lang="en-US" sz="2000" b="1" baseline="30000" dirty="0" smtClean="0">
                <a:solidFill>
                  <a:srgbClr val="002060"/>
                </a:solidFill>
                <a:latin typeface="Garamond" panose="02020404030301010803" pitchFamily="18" charset="0"/>
              </a:rPr>
              <a:t>*</a:t>
            </a:r>
            <a:endParaRPr lang="ru-RU" sz="2000" b="1" dirty="0">
              <a:solidFill>
                <a:srgbClr val="002060"/>
              </a:solidFill>
              <a:latin typeface="Garamond" panose="02020404030301010803" pitchFamily="18" charset="0"/>
            </a:endParaRPr>
          </a:p>
        </p:txBody>
      </p:sp>
      <p:sp>
        <p:nvSpPr>
          <p:cNvPr id="13" name="Объект 5"/>
          <p:cNvSpPr txBox="1">
            <a:spLocks/>
          </p:cNvSpPr>
          <p:nvPr/>
        </p:nvSpPr>
        <p:spPr>
          <a:xfrm>
            <a:off x="6929613" y="2449462"/>
            <a:ext cx="1800200" cy="58618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algn="ctr">
              <a:buNone/>
            </a:pPr>
            <a:r>
              <a:rPr lang="en-US" sz="2000" b="1" dirty="0" err="1" smtClean="0">
                <a:solidFill>
                  <a:srgbClr val="002060"/>
                </a:solidFill>
                <a:latin typeface="Garamond" panose="02020404030301010803" pitchFamily="18" charset="0"/>
              </a:rPr>
              <a:t>FairTarget</a:t>
            </a:r>
            <a:r>
              <a:rPr lang="en-US" sz="2000" b="1" baseline="30000" dirty="0" smtClean="0">
                <a:solidFill>
                  <a:srgbClr val="002060"/>
                </a:solidFill>
                <a:latin typeface="Garamond" panose="02020404030301010803" pitchFamily="18" charset="0"/>
              </a:rPr>
              <a:t>*</a:t>
            </a:r>
            <a:endParaRPr lang="ru-RU" sz="2000" b="1" dirty="0">
              <a:solidFill>
                <a:srgbClr val="002060"/>
              </a:solidFill>
              <a:latin typeface="Garamond" panose="02020404030301010803" pitchFamily="18" charset="0"/>
            </a:endParaRPr>
          </a:p>
        </p:txBody>
      </p:sp>
      <p:sp>
        <p:nvSpPr>
          <p:cNvPr id="14" name="Объект 5"/>
          <p:cNvSpPr txBox="1">
            <a:spLocks/>
          </p:cNvSpPr>
          <p:nvPr/>
        </p:nvSpPr>
        <p:spPr>
          <a:xfrm>
            <a:off x="3329213" y="4599097"/>
            <a:ext cx="1800200" cy="58618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algn="ctr">
              <a:buNone/>
            </a:pPr>
            <a:r>
              <a:rPr lang="en-US" sz="2000" b="1" dirty="0" err="1" smtClean="0">
                <a:solidFill>
                  <a:srgbClr val="002060"/>
                </a:solidFill>
                <a:latin typeface="Garamond" panose="02020404030301010803" pitchFamily="18" charset="0"/>
              </a:rPr>
              <a:t>CbmSts</a:t>
            </a:r>
            <a:r>
              <a:rPr lang="en-US" sz="2000" b="1" baseline="30000" dirty="0" smtClean="0">
                <a:solidFill>
                  <a:srgbClr val="002060"/>
                </a:solidFill>
                <a:latin typeface="Garamond" panose="02020404030301010803" pitchFamily="18" charset="0"/>
              </a:rPr>
              <a:t>**</a:t>
            </a:r>
            <a:endParaRPr lang="ru-RU" sz="2000" b="1" dirty="0">
              <a:solidFill>
                <a:srgbClr val="002060"/>
              </a:solidFill>
              <a:latin typeface="Garamond" panose="02020404030301010803" pitchFamily="18" charset="0"/>
            </a:endParaRPr>
          </a:p>
        </p:txBody>
      </p:sp>
      <p:cxnSp>
        <p:nvCxnSpPr>
          <p:cNvPr id="17" name="Прямая со стрелкой 16"/>
          <p:cNvCxnSpPr>
            <a:stCxn id="6" idx="2"/>
            <a:endCxn id="7" idx="0"/>
          </p:cNvCxnSpPr>
          <p:nvPr/>
        </p:nvCxnSpPr>
        <p:spPr>
          <a:xfrm flipH="1">
            <a:off x="1248165" y="1854943"/>
            <a:ext cx="2657112" cy="1378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stCxn id="6" idx="2"/>
            <a:endCxn id="8" idx="0"/>
          </p:cNvCxnSpPr>
          <p:nvPr/>
        </p:nvCxnSpPr>
        <p:spPr>
          <a:xfrm flipH="1">
            <a:off x="3029502" y="1854943"/>
            <a:ext cx="875775" cy="1372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stCxn id="6" idx="2"/>
            <a:endCxn id="10" idx="0"/>
          </p:cNvCxnSpPr>
          <p:nvPr/>
        </p:nvCxnSpPr>
        <p:spPr>
          <a:xfrm>
            <a:off x="3905277" y="1854943"/>
            <a:ext cx="1164774" cy="1372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6" idx="2"/>
            <a:endCxn id="13" idx="0"/>
          </p:cNvCxnSpPr>
          <p:nvPr/>
        </p:nvCxnSpPr>
        <p:spPr>
          <a:xfrm>
            <a:off x="3905277" y="1854943"/>
            <a:ext cx="3924436" cy="5945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6" idx="2"/>
            <a:endCxn id="12" idx="0"/>
          </p:cNvCxnSpPr>
          <p:nvPr/>
        </p:nvCxnSpPr>
        <p:spPr>
          <a:xfrm>
            <a:off x="3905277" y="1854943"/>
            <a:ext cx="3205323" cy="13771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stCxn id="8" idx="2"/>
            <a:endCxn id="9" idx="0"/>
          </p:cNvCxnSpPr>
          <p:nvPr/>
        </p:nvCxnSpPr>
        <p:spPr>
          <a:xfrm flipH="1">
            <a:off x="1997065" y="3813203"/>
            <a:ext cx="1032437" cy="785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stCxn id="8" idx="2"/>
            <a:endCxn id="14" idx="0"/>
          </p:cNvCxnSpPr>
          <p:nvPr/>
        </p:nvCxnSpPr>
        <p:spPr>
          <a:xfrm>
            <a:off x="3029502" y="3813203"/>
            <a:ext cx="1199811" cy="785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a:stCxn id="8" idx="2"/>
            <a:endCxn id="32" idx="0"/>
          </p:cNvCxnSpPr>
          <p:nvPr/>
        </p:nvCxnSpPr>
        <p:spPr>
          <a:xfrm>
            <a:off x="3029502" y="3813203"/>
            <a:ext cx="3613046" cy="7631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Объект 5"/>
          <p:cNvSpPr txBox="1">
            <a:spLocks/>
          </p:cNvSpPr>
          <p:nvPr/>
        </p:nvSpPr>
        <p:spPr>
          <a:xfrm>
            <a:off x="5742448" y="4576387"/>
            <a:ext cx="1800200" cy="58618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l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marL="0" indent="0" algn="ctr">
              <a:buNone/>
            </a:pPr>
            <a:r>
              <a:rPr lang="en-US" sz="2000" b="1" dirty="0" smtClean="0">
                <a:solidFill>
                  <a:srgbClr val="002060"/>
                </a:solidFill>
                <a:latin typeface="Garamond" panose="02020404030301010803" pitchFamily="18" charset="0"/>
              </a:rPr>
              <a:t>…</a:t>
            </a:r>
            <a:endParaRPr lang="ru-RU" sz="2000" b="1" dirty="0">
              <a:solidFill>
                <a:srgbClr val="002060"/>
              </a:solidFill>
              <a:latin typeface="Garamond" panose="02020404030301010803" pitchFamily="18" charset="0"/>
            </a:endParaRPr>
          </a:p>
        </p:txBody>
      </p:sp>
      <p:sp>
        <p:nvSpPr>
          <p:cNvPr id="44" name="TextBox 43"/>
          <p:cNvSpPr txBox="1"/>
          <p:nvPr/>
        </p:nvSpPr>
        <p:spPr>
          <a:xfrm>
            <a:off x="1096965" y="5877272"/>
            <a:ext cx="7632848" cy="1200329"/>
          </a:xfrm>
          <a:prstGeom prst="rect">
            <a:avLst/>
          </a:prstGeom>
          <a:noFill/>
        </p:spPr>
        <p:txBody>
          <a:bodyPr wrap="square" rtlCol="0">
            <a:spAutoFit/>
          </a:bodyPr>
          <a:lstStyle/>
          <a:p>
            <a:r>
              <a:rPr lang="en-US" b="1" baseline="30000" dirty="0" smtClean="0">
                <a:solidFill>
                  <a:srgbClr val="002060"/>
                </a:solidFill>
                <a:latin typeface="Garamond" panose="02020404030301010803" pitchFamily="18" charset="0"/>
              </a:rPr>
              <a:t>*</a:t>
            </a:r>
            <a:r>
              <a:rPr lang="en-US" b="1" dirty="0" smtClean="0">
                <a:solidFill>
                  <a:srgbClr val="002060"/>
                </a:solidFill>
                <a:latin typeface="Garamond" panose="02020404030301010803" pitchFamily="18" charset="0"/>
              </a:rPr>
              <a:t> It has constructor with 1 String parameter (name)</a:t>
            </a:r>
            <a:endParaRPr lang="ru-RU" b="1" dirty="0">
              <a:solidFill>
                <a:srgbClr val="002060"/>
              </a:solidFill>
              <a:latin typeface="Garamond" panose="02020404030301010803" pitchFamily="18" charset="0"/>
            </a:endParaRPr>
          </a:p>
          <a:p>
            <a:r>
              <a:rPr lang="en-US" b="1" baseline="30000" dirty="0" smtClean="0">
                <a:solidFill>
                  <a:srgbClr val="002060"/>
                </a:solidFill>
                <a:latin typeface="Garamond" panose="02020404030301010803" pitchFamily="18" charset="0"/>
              </a:rPr>
              <a:t>** </a:t>
            </a:r>
            <a:r>
              <a:rPr lang="en-US" b="1" dirty="0">
                <a:solidFill>
                  <a:srgbClr val="002060"/>
                </a:solidFill>
                <a:latin typeface="Garamond" panose="02020404030301010803" pitchFamily="18" charset="0"/>
              </a:rPr>
              <a:t>I</a:t>
            </a:r>
            <a:r>
              <a:rPr lang="en-US" b="1" dirty="0" smtClean="0">
                <a:solidFill>
                  <a:srgbClr val="002060"/>
                </a:solidFill>
                <a:latin typeface="Garamond" panose="02020404030301010803" pitchFamily="18" charset="0"/>
              </a:rPr>
              <a:t>t has constructor with </a:t>
            </a:r>
            <a:r>
              <a:rPr lang="en-US" b="1" dirty="0">
                <a:solidFill>
                  <a:srgbClr val="002060"/>
                </a:solidFill>
                <a:latin typeface="Garamond" panose="02020404030301010803" pitchFamily="18" charset="0"/>
              </a:rPr>
              <a:t>1 </a:t>
            </a:r>
            <a:r>
              <a:rPr lang="en-US" b="1" dirty="0" smtClean="0">
                <a:solidFill>
                  <a:srgbClr val="002060"/>
                </a:solidFill>
                <a:latin typeface="Garamond" panose="02020404030301010803" pitchFamily="18" charset="0"/>
              </a:rPr>
              <a:t>String </a:t>
            </a:r>
            <a:r>
              <a:rPr lang="en-US" b="1" dirty="0">
                <a:solidFill>
                  <a:srgbClr val="002060"/>
                </a:solidFill>
                <a:latin typeface="Garamond" panose="02020404030301010803" pitchFamily="18" charset="0"/>
              </a:rPr>
              <a:t>parameter (name</a:t>
            </a:r>
            <a:r>
              <a:rPr lang="en-US" b="1" dirty="0" smtClean="0">
                <a:solidFill>
                  <a:srgbClr val="002060"/>
                </a:solidFill>
                <a:latin typeface="Garamond" panose="02020404030301010803" pitchFamily="18" charset="0"/>
              </a:rPr>
              <a:t>) and 1 Boolean parameter (active)</a:t>
            </a:r>
            <a:endParaRPr lang="ru-RU" b="1" dirty="0">
              <a:solidFill>
                <a:srgbClr val="002060"/>
              </a:solidFill>
              <a:latin typeface="Garamond" panose="02020404030301010803" pitchFamily="18" charset="0"/>
            </a:endParaRPr>
          </a:p>
          <a:p>
            <a:endParaRPr lang="ru-RU" b="1" dirty="0">
              <a:solidFill>
                <a:srgbClr val="002060"/>
              </a:solidFill>
              <a:latin typeface="Garamond" panose="02020404030301010803" pitchFamily="18" charset="0"/>
            </a:endParaRPr>
          </a:p>
        </p:txBody>
      </p:sp>
    </p:spTree>
    <p:extLst>
      <p:ext uri="{BB962C8B-B14F-4D97-AF65-F5344CB8AC3E}">
        <p14:creationId xmlns:p14="http://schemas.microsoft.com/office/powerpoint/2010/main" val="6515196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44683"/>
            <a:ext cx="7759774" cy="764037"/>
          </a:xfrm>
        </p:spPr>
        <p:txBody>
          <a:bodyPr/>
          <a:lstStyle/>
          <a:p>
            <a:pPr algn="ctr"/>
            <a:r>
              <a:rPr lang="en-US" sz="3200" b="1" dirty="0" smtClean="0">
                <a:solidFill>
                  <a:schemeClr val="accent5">
                    <a:lumMod val="50000"/>
                  </a:schemeClr>
                </a:solidFill>
                <a:latin typeface="Cambria" panose="02040503050406030204" pitchFamily="18" charset="0"/>
              </a:rPr>
              <a:t>Load </a:t>
            </a:r>
            <a:r>
              <a:rPr lang="en-US" sz="3200" b="1" dirty="0" err="1" smtClean="0">
                <a:solidFill>
                  <a:schemeClr val="accent5">
                    <a:lumMod val="50000"/>
                  </a:schemeClr>
                </a:solidFill>
                <a:latin typeface="Cambria" panose="02040503050406030204" pitchFamily="18" charset="0"/>
              </a:rPr>
              <a:t>FairModule</a:t>
            </a:r>
            <a:endParaRPr lang="ru-RU" dirty="0"/>
          </a:p>
        </p:txBody>
      </p:sp>
      <p:sp>
        <p:nvSpPr>
          <p:cNvPr id="5" name="Номер слайда 4"/>
          <p:cNvSpPr>
            <a:spLocks noGrp="1"/>
          </p:cNvSpPr>
          <p:nvPr>
            <p:ph type="sldNum" sz="quarter" idx="12"/>
          </p:nvPr>
        </p:nvSpPr>
        <p:spPr/>
        <p:txBody>
          <a:bodyPr/>
          <a:lstStyle/>
          <a:p>
            <a:fld id="{9873668C-1D03-4606-BB8C-B3075B64DBAA}" type="slidenum">
              <a:rPr lang="ru-RU" smtClean="0"/>
              <a:pPr/>
              <a:t>16</a:t>
            </a:fld>
            <a:endParaRPr lang="ru-RU"/>
          </a:p>
        </p:txBody>
      </p:sp>
      <p:sp>
        <p:nvSpPr>
          <p:cNvPr id="3" name="Объект 2"/>
          <p:cNvSpPr>
            <a:spLocks noGrp="1"/>
          </p:cNvSpPr>
          <p:nvPr>
            <p:ph idx="1"/>
          </p:nvPr>
        </p:nvSpPr>
        <p:spPr/>
        <p:txBody>
          <a:bodyPr/>
          <a:lstStyle/>
          <a:p>
            <a:pPr marL="457200" indent="-457200">
              <a:buFont typeface="+mj-lt"/>
              <a:buAutoNum type="arabicPeriod"/>
            </a:pPr>
            <a:r>
              <a:rPr lang="en-US" sz="2400" dirty="0" smtClean="0"/>
              <a:t>Create </a:t>
            </a:r>
            <a:r>
              <a:rPr lang="en-US" sz="2400" dirty="0" err="1" smtClean="0"/>
              <a:t>FairModule</a:t>
            </a:r>
            <a:r>
              <a:rPr lang="en-US" sz="2400" dirty="0" smtClean="0"/>
              <a:t> use name and parameter active</a:t>
            </a:r>
          </a:p>
          <a:p>
            <a:pPr marL="342900" lvl="1" indent="0">
              <a:buNone/>
            </a:pPr>
            <a:r>
              <a:rPr lang="en-US" sz="2000" dirty="0" err="1"/>
              <a:t>FairModule</a:t>
            </a:r>
            <a:r>
              <a:rPr lang="en-US" sz="2000" dirty="0"/>
              <a:t> *</a:t>
            </a:r>
            <a:r>
              <a:rPr lang="en-US" sz="2000" dirty="0" err="1"/>
              <a:t>obj</a:t>
            </a:r>
            <a:r>
              <a:rPr lang="en-US" sz="2000" dirty="0"/>
              <a:t>=(</a:t>
            </a:r>
            <a:r>
              <a:rPr lang="en-US" sz="2000" dirty="0" err="1"/>
              <a:t>FairModule</a:t>
            </a:r>
            <a:r>
              <a:rPr lang="en-US" sz="2000" dirty="0"/>
              <a:t>*)</a:t>
            </a:r>
            <a:r>
              <a:rPr lang="en-US" sz="2000" dirty="0" err="1"/>
              <a:t>gInterpreter</a:t>
            </a:r>
            <a:r>
              <a:rPr lang="en-US" sz="2000" dirty="0"/>
              <a:t>-&gt;Calc(command</a:t>
            </a:r>
            <a:r>
              <a:rPr lang="en-US" sz="2000" dirty="0" smtClean="0"/>
              <a:t>);</a:t>
            </a:r>
            <a:endParaRPr lang="ru-RU" sz="2000" dirty="0" smtClean="0"/>
          </a:p>
          <a:p>
            <a:pPr marL="342900" lvl="1" indent="0">
              <a:buNone/>
            </a:pPr>
            <a:r>
              <a:rPr lang="en-US" sz="2000" dirty="0" smtClean="0"/>
              <a:t>Command:</a:t>
            </a:r>
          </a:p>
          <a:p>
            <a:pPr marL="342900" lvl="1" indent="0">
              <a:buNone/>
            </a:pPr>
            <a:r>
              <a:rPr lang="en-US" sz="2000" dirty="0" smtClean="0"/>
              <a:t>        new BmnTOF1(“TOF1”, </a:t>
            </a:r>
            <a:r>
              <a:rPr lang="en-US" sz="2000" dirty="0" err="1" smtClean="0"/>
              <a:t>kTrue</a:t>
            </a:r>
            <a:r>
              <a:rPr lang="en-US" sz="2000" dirty="0" smtClean="0"/>
              <a:t>)</a:t>
            </a:r>
          </a:p>
          <a:p>
            <a:pPr marL="342900" lvl="1" indent="0">
              <a:buNone/>
            </a:pPr>
            <a:r>
              <a:rPr lang="en-US" sz="2000" dirty="0" smtClean="0"/>
              <a:t>         new </a:t>
            </a:r>
            <a:r>
              <a:rPr lang="en-US" sz="2000" dirty="0" err="1" smtClean="0"/>
              <a:t>FairMagnet</a:t>
            </a:r>
            <a:r>
              <a:rPr lang="en-US" sz="2000" dirty="0" smtClean="0"/>
              <a:t>(“MAGNET”)</a:t>
            </a:r>
          </a:p>
          <a:p>
            <a:pPr marL="457200" indent="-457200">
              <a:buFont typeface="+mj-lt"/>
              <a:buAutoNum type="arabicPeriod"/>
            </a:pPr>
            <a:r>
              <a:rPr lang="en-US" sz="2400" dirty="0" smtClean="0"/>
              <a:t>Set path to geometry file</a:t>
            </a:r>
          </a:p>
          <a:p>
            <a:pPr marL="342900" lvl="1" indent="0">
              <a:buNone/>
            </a:pPr>
            <a:r>
              <a:rPr lang="en-US" sz="2000" dirty="0" err="1"/>
              <a:t>obj</a:t>
            </a:r>
            <a:r>
              <a:rPr lang="en-US" sz="2000" dirty="0"/>
              <a:t>-&gt;</a:t>
            </a:r>
            <a:r>
              <a:rPr lang="en-US" sz="2000" dirty="0" err="1"/>
              <a:t>SetGeometryFileName</a:t>
            </a:r>
            <a:r>
              <a:rPr lang="en-US" sz="2000" dirty="0"/>
              <a:t>(path</a:t>
            </a:r>
            <a:r>
              <a:rPr lang="en-US" sz="2000" dirty="0" smtClean="0"/>
              <a:t>);</a:t>
            </a:r>
          </a:p>
          <a:p>
            <a:pPr marL="457200" indent="-457200">
              <a:buFont typeface="+mj-lt"/>
              <a:buAutoNum type="arabicPeriod"/>
            </a:pPr>
            <a:r>
              <a:rPr lang="en-US" sz="2400" dirty="0" smtClean="0"/>
              <a:t>Add </a:t>
            </a:r>
            <a:r>
              <a:rPr lang="en-US" sz="2400" dirty="0"/>
              <a:t>to </a:t>
            </a:r>
            <a:r>
              <a:rPr lang="en-US" sz="2400" b="1" dirty="0" err="1">
                <a:cs typeface="Courier New" panose="02070309020205020404" pitchFamily="49" charset="0"/>
              </a:rPr>
              <a:t>FairRunSim</a:t>
            </a:r>
            <a:r>
              <a:rPr lang="en-US" sz="2400" b="1" dirty="0">
                <a:cs typeface="Courier New" panose="02070309020205020404" pitchFamily="49" charset="0"/>
              </a:rPr>
              <a:t> </a:t>
            </a:r>
            <a:r>
              <a:rPr lang="en-US" sz="2400" dirty="0">
                <a:cs typeface="Courier New" panose="02070309020205020404" pitchFamily="49" charset="0"/>
              </a:rPr>
              <a:t>this module</a:t>
            </a:r>
            <a:endParaRPr lang="en-US" sz="2400" dirty="0"/>
          </a:p>
          <a:p>
            <a:pPr marL="0" indent="0">
              <a:buNone/>
            </a:pPr>
            <a:r>
              <a:rPr lang="en-US" sz="2400" dirty="0"/>
              <a:t> </a:t>
            </a:r>
            <a:r>
              <a:rPr lang="en-US" sz="2400" dirty="0" smtClean="0"/>
              <a:t>    </a:t>
            </a:r>
            <a:r>
              <a:rPr lang="en-US" sz="2000" dirty="0" err="1" smtClean="0"/>
              <a:t>fRun</a:t>
            </a:r>
            <a:r>
              <a:rPr lang="en-US" sz="2000" dirty="0" smtClean="0"/>
              <a:t>-</a:t>
            </a:r>
            <a:r>
              <a:rPr lang="en-US" sz="2000" dirty="0"/>
              <a:t>&gt;</a:t>
            </a:r>
            <a:r>
              <a:rPr lang="en-US" sz="2000" dirty="0" err="1"/>
              <a:t>AddModule</a:t>
            </a:r>
            <a:r>
              <a:rPr lang="en-US" sz="2000" dirty="0"/>
              <a:t>(</a:t>
            </a:r>
            <a:r>
              <a:rPr lang="en-US" sz="2000" dirty="0" err="1"/>
              <a:t>obj</a:t>
            </a:r>
            <a:r>
              <a:rPr lang="en-US" sz="2000" dirty="0"/>
              <a:t>);</a:t>
            </a:r>
            <a:endParaRPr lang="ru-RU" sz="2000" dirty="0"/>
          </a:p>
          <a:p>
            <a:pPr marL="457200" indent="-457200">
              <a:buFont typeface="+mj-lt"/>
              <a:buAutoNum type="arabicPeriod"/>
            </a:pPr>
            <a:endParaRPr lang="en-US" sz="2400" dirty="0" smtClean="0"/>
          </a:p>
          <a:p>
            <a:pPr marL="0" indent="0">
              <a:buNone/>
            </a:pPr>
            <a:r>
              <a:rPr lang="en-US" sz="2400" dirty="0" smtClean="0"/>
              <a:t>	</a:t>
            </a:r>
            <a:endParaRPr lang="ru-RU" dirty="0"/>
          </a:p>
        </p:txBody>
      </p:sp>
    </p:spTree>
    <p:extLst>
      <p:ext uri="{BB962C8B-B14F-4D97-AF65-F5344CB8AC3E}">
        <p14:creationId xmlns:p14="http://schemas.microsoft.com/office/powerpoint/2010/main" val="28395604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467544" y="-99392"/>
            <a:ext cx="8277460" cy="943547"/>
          </a:xfrm>
        </p:spPr>
        <p:txBody>
          <a:bodyPr>
            <a:noAutofit/>
          </a:bodyPr>
          <a:lstStyle/>
          <a:p>
            <a:pPr algn="ctr"/>
            <a:r>
              <a:rPr lang="en-US" sz="3600" b="1" dirty="0">
                <a:solidFill>
                  <a:schemeClr val="accent5">
                    <a:lumMod val="50000"/>
                  </a:schemeClr>
                </a:solidFill>
                <a:latin typeface="Cambria" panose="02040503050406030204" pitchFamily="18" charset="0"/>
              </a:rPr>
              <a:t>Verification of BM@N database (1)</a:t>
            </a:r>
            <a:endParaRPr lang="ru-RU" sz="3600" b="1" dirty="0">
              <a:solidFill>
                <a:schemeClr val="accent5">
                  <a:lumMod val="50000"/>
                </a:schemeClr>
              </a:solidFill>
              <a:latin typeface="Cambria" panose="02040503050406030204" pitchFamily="18" charset="0"/>
            </a:endParaRPr>
          </a:p>
        </p:txBody>
      </p:sp>
      <p:sp>
        <p:nvSpPr>
          <p:cNvPr id="5" name="Номер слайда 4"/>
          <p:cNvSpPr>
            <a:spLocks noGrp="1"/>
          </p:cNvSpPr>
          <p:nvPr>
            <p:ph type="sldNum" sz="quarter" idx="12"/>
          </p:nvPr>
        </p:nvSpPr>
        <p:spPr/>
        <p:txBody>
          <a:bodyPr/>
          <a:lstStyle/>
          <a:p>
            <a:fld id="{9873668C-1D03-4606-BB8C-B3075B64DBAA}" type="slidenum">
              <a:rPr lang="ru-RU" smtClean="0"/>
              <a:pPr/>
              <a:t>17</a:t>
            </a:fld>
            <a:endParaRPr lang="ru-RU"/>
          </a:p>
        </p:txBody>
      </p:sp>
      <p:sp>
        <p:nvSpPr>
          <p:cNvPr id="4" name="TextBox 3"/>
          <p:cNvSpPr txBox="1"/>
          <p:nvPr/>
        </p:nvSpPr>
        <p:spPr>
          <a:xfrm>
            <a:off x="899592" y="620688"/>
            <a:ext cx="8136904" cy="1446550"/>
          </a:xfrm>
          <a:prstGeom prst="rect">
            <a:avLst/>
          </a:prstGeom>
          <a:noFill/>
        </p:spPr>
        <p:txBody>
          <a:bodyPr wrap="square" rtlCol="0">
            <a:spAutoFit/>
          </a:bodyPr>
          <a:lstStyle/>
          <a:p>
            <a:r>
              <a:rPr lang="en-US" sz="2200" b="1" dirty="0">
                <a:solidFill>
                  <a:srgbClr val="002060"/>
                </a:solidFill>
                <a:latin typeface="Garamond" pitchFamily="18" charset="0"/>
              </a:rPr>
              <a:t>Verification using simulation:</a:t>
            </a:r>
          </a:p>
          <a:p>
            <a:pPr marL="285750" indent="-285750">
              <a:buFont typeface="Wingdings" pitchFamily="2" charset="2"/>
              <a:buChar char="Ø"/>
            </a:pPr>
            <a:r>
              <a:rPr lang="en-US" sz="2200" dirty="0">
                <a:solidFill>
                  <a:srgbClr val="002060"/>
                </a:solidFill>
                <a:latin typeface="Garamond" pitchFamily="18" charset="0"/>
              </a:rPr>
              <a:t>Filling Geometry DB with BM@N modules for Run6 </a:t>
            </a:r>
          </a:p>
          <a:p>
            <a:pPr marL="285750" indent="-285750">
              <a:buFont typeface="Wingdings" pitchFamily="2" charset="2"/>
              <a:buChar char="Ø"/>
            </a:pPr>
            <a:r>
              <a:rPr lang="en-US" sz="2200" dirty="0">
                <a:latin typeface="Garamond" pitchFamily="18" charset="0"/>
              </a:rPr>
              <a:t>Run simulation using Geometry DB</a:t>
            </a:r>
            <a:endParaRPr lang="en-US" sz="2200" dirty="0">
              <a:solidFill>
                <a:srgbClr val="FF0000"/>
              </a:solidFill>
              <a:latin typeface="Garamond" pitchFamily="18" charset="0"/>
            </a:endParaRPr>
          </a:p>
          <a:p>
            <a:pPr marL="285750" indent="-285750">
              <a:buFont typeface="Wingdings" pitchFamily="2" charset="2"/>
              <a:buChar char="Ø"/>
            </a:pPr>
            <a:r>
              <a:rPr lang="en-US" sz="2200" dirty="0">
                <a:latin typeface="Garamond" pitchFamily="18" charset="0"/>
              </a:rPr>
              <a:t>Comparison of the original geometry and geometry from DB</a:t>
            </a:r>
            <a:endParaRPr lang="ru-RU" sz="2200" dirty="0">
              <a:latin typeface="Garamond" pitchFamily="18"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988840"/>
            <a:ext cx="2824807" cy="4531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000164"/>
            <a:ext cx="2717248" cy="460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75656" y="6525344"/>
            <a:ext cx="2448272" cy="369332"/>
          </a:xfrm>
          <a:prstGeom prst="rect">
            <a:avLst/>
          </a:prstGeom>
          <a:noFill/>
        </p:spPr>
        <p:txBody>
          <a:bodyPr wrap="square" rtlCol="0">
            <a:spAutoFit/>
          </a:bodyPr>
          <a:lstStyle/>
          <a:p>
            <a:r>
              <a:rPr lang="en-US" dirty="0"/>
              <a:t>Original geometry</a:t>
            </a:r>
            <a:endParaRPr lang="ru-RU" dirty="0"/>
          </a:p>
        </p:txBody>
      </p:sp>
      <p:sp>
        <p:nvSpPr>
          <p:cNvPr id="11" name="TextBox 10"/>
          <p:cNvSpPr txBox="1"/>
          <p:nvPr/>
        </p:nvSpPr>
        <p:spPr>
          <a:xfrm>
            <a:off x="4572000" y="6525344"/>
            <a:ext cx="4320480" cy="369332"/>
          </a:xfrm>
          <a:prstGeom prst="rect">
            <a:avLst/>
          </a:prstGeom>
          <a:noFill/>
        </p:spPr>
        <p:txBody>
          <a:bodyPr wrap="square" rtlCol="0">
            <a:spAutoFit/>
          </a:bodyPr>
          <a:lstStyle/>
          <a:p>
            <a:r>
              <a:rPr lang="en-US" dirty="0"/>
              <a:t>Geometry from DB</a:t>
            </a:r>
            <a:endParaRPr lang="ru-RU" dirty="0"/>
          </a:p>
        </p:txBody>
      </p:sp>
    </p:spTree>
    <p:extLst>
      <p:ext uri="{BB962C8B-B14F-4D97-AF65-F5344CB8AC3E}">
        <p14:creationId xmlns:p14="http://schemas.microsoft.com/office/powerpoint/2010/main" val="40852795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467544" y="12129"/>
            <a:ext cx="8277460" cy="943547"/>
          </a:xfrm>
        </p:spPr>
        <p:txBody>
          <a:bodyPr>
            <a:noAutofit/>
          </a:bodyPr>
          <a:lstStyle/>
          <a:p>
            <a:pPr algn="ctr"/>
            <a:r>
              <a:rPr lang="en-US" sz="3600" b="1" dirty="0">
                <a:solidFill>
                  <a:schemeClr val="accent5">
                    <a:lumMod val="50000"/>
                  </a:schemeClr>
                </a:solidFill>
                <a:latin typeface="Cambria" panose="02040503050406030204" pitchFamily="18" charset="0"/>
              </a:rPr>
              <a:t>Verification of BM@N database (2)</a:t>
            </a:r>
            <a:endParaRPr lang="ru-RU" sz="3600" b="1" dirty="0">
              <a:solidFill>
                <a:schemeClr val="accent5">
                  <a:lumMod val="50000"/>
                </a:schemeClr>
              </a:solidFill>
              <a:latin typeface="Cambria" panose="02040503050406030204" pitchFamily="18" charset="0"/>
            </a:endParaRPr>
          </a:p>
        </p:txBody>
      </p:sp>
      <p:sp>
        <p:nvSpPr>
          <p:cNvPr id="5" name="Номер слайда 4"/>
          <p:cNvSpPr>
            <a:spLocks noGrp="1"/>
          </p:cNvSpPr>
          <p:nvPr>
            <p:ph type="sldNum" sz="quarter" idx="12"/>
          </p:nvPr>
        </p:nvSpPr>
        <p:spPr/>
        <p:txBody>
          <a:bodyPr/>
          <a:lstStyle/>
          <a:p>
            <a:fld id="{9873668C-1D03-4606-BB8C-B3075B64DBAA}" type="slidenum">
              <a:rPr lang="ru-RU" smtClean="0"/>
              <a:pPr/>
              <a:t>18</a:t>
            </a:fld>
            <a:endParaRPr lang="ru-RU"/>
          </a:p>
        </p:txBody>
      </p:sp>
      <p:sp>
        <p:nvSpPr>
          <p:cNvPr id="4" name="TextBox 3"/>
          <p:cNvSpPr txBox="1"/>
          <p:nvPr/>
        </p:nvSpPr>
        <p:spPr>
          <a:xfrm>
            <a:off x="539552" y="836712"/>
            <a:ext cx="8604448" cy="1446550"/>
          </a:xfrm>
          <a:prstGeom prst="rect">
            <a:avLst/>
          </a:prstGeom>
          <a:noFill/>
        </p:spPr>
        <p:txBody>
          <a:bodyPr wrap="square" rtlCol="0">
            <a:spAutoFit/>
          </a:bodyPr>
          <a:lstStyle/>
          <a:p>
            <a:r>
              <a:rPr lang="en-US" sz="2200" b="1" dirty="0">
                <a:solidFill>
                  <a:srgbClr val="002060"/>
                </a:solidFill>
                <a:latin typeface="Garamond" pitchFamily="18" charset="0"/>
              </a:rPr>
              <a:t>Verification using reconstruction:</a:t>
            </a:r>
          </a:p>
          <a:p>
            <a:pPr marL="285750" indent="-285750">
              <a:buFont typeface="Wingdings" pitchFamily="2" charset="2"/>
              <a:buChar char="Ø"/>
            </a:pPr>
            <a:r>
              <a:rPr lang="en-US" sz="2200" dirty="0">
                <a:latin typeface="Garamond" pitchFamily="18" charset="0"/>
              </a:rPr>
              <a:t>Reconstruction using original geometry</a:t>
            </a:r>
          </a:p>
          <a:p>
            <a:pPr marL="285750" indent="-285750">
              <a:buFont typeface="Wingdings" pitchFamily="2" charset="2"/>
              <a:buChar char="Ø"/>
            </a:pPr>
            <a:r>
              <a:rPr lang="en-US" sz="2200" dirty="0">
                <a:latin typeface="Garamond" pitchFamily="18" charset="0"/>
              </a:rPr>
              <a:t>Reconstruction using geometry file from DB</a:t>
            </a:r>
            <a:endParaRPr lang="en-US" sz="2200" dirty="0">
              <a:solidFill>
                <a:srgbClr val="002060"/>
              </a:solidFill>
              <a:latin typeface="Garamond" pitchFamily="18" charset="0"/>
            </a:endParaRPr>
          </a:p>
          <a:p>
            <a:pPr marL="285750" indent="-285750">
              <a:buFont typeface="Wingdings" pitchFamily="2" charset="2"/>
              <a:buChar char="Ø"/>
            </a:pPr>
            <a:r>
              <a:rPr lang="en-US" sz="2200" dirty="0">
                <a:latin typeface="Garamond" pitchFamily="18" charset="0"/>
              </a:rPr>
              <a:t>Comparison of the reconstructions results</a:t>
            </a:r>
            <a:endParaRPr lang="ru-RU" sz="2200" dirty="0">
              <a:latin typeface="Garamond" pitchFamily="18"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80097"/>
            <a:ext cx="4205958" cy="2461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8856" y="2505694"/>
            <a:ext cx="4347640" cy="2435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23528" y="5086925"/>
            <a:ext cx="3197105" cy="646331"/>
          </a:xfrm>
          <a:prstGeom prst="rect">
            <a:avLst/>
          </a:prstGeom>
          <a:noFill/>
        </p:spPr>
        <p:txBody>
          <a:bodyPr wrap="square" rtlCol="0">
            <a:spAutoFit/>
          </a:bodyPr>
          <a:lstStyle/>
          <a:p>
            <a:r>
              <a:rPr lang="en-US" dirty="0"/>
              <a:t>Reconstruction for run 6 (10000 events) using original geometry</a:t>
            </a:r>
            <a:endParaRPr lang="ru-RU" dirty="0"/>
          </a:p>
        </p:txBody>
      </p:sp>
      <p:sp>
        <p:nvSpPr>
          <p:cNvPr id="11" name="TextBox 10"/>
          <p:cNvSpPr txBox="1"/>
          <p:nvPr/>
        </p:nvSpPr>
        <p:spPr>
          <a:xfrm>
            <a:off x="4574149" y="5085184"/>
            <a:ext cx="4318331" cy="646331"/>
          </a:xfrm>
          <a:prstGeom prst="rect">
            <a:avLst/>
          </a:prstGeom>
          <a:noFill/>
        </p:spPr>
        <p:txBody>
          <a:bodyPr wrap="square" rtlCol="0">
            <a:spAutoFit/>
          </a:bodyPr>
          <a:lstStyle/>
          <a:p>
            <a:r>
              <a:rPr lang="en-US" dirty="0"/>
              <a:t>Reconstruction for run 6 (10000 events) using geometry from DB with simulation </a:t>
            </a:r>
            <a:endParaRPr lang="ru-RU" dirty="0"/>
          </a:p>
        </p:txBody>
      </p:sp>
    </p:spTree>
    <p:extLst>
      <p:ext uri="{BB962C8B-B14F-4D97-AF65-F5344CB8AC3E}">
        <p14:creationId xmlns:p14="http://schemas.microsoft.com/office/powerpoint/2010/main" val="2520032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9514"/>
            <a:ext cx="7325930" cy="683182"/>
          </a:xfrm>
        </p:spPr>
        <p:txBody>
          <a:bodyPr>
            <a:normAutofit/>
          </a:bodyPr>
          <a:lstStyle/>
          <a:p>
            <a:pPr algn="ctr"/>
            <a:r>
              <a:rPr lang="en-US" sz="3600" b="1" dirty="0" smtClean="0">
                <a:solidFill>
                  <a:schemeClr val="accent5">
                    <a:lumMod val="50000"/>
                  </a:schemeClr>
                </a:solidFill>
              </a:rPr>
              <a:t>Conclusion</a:t>
            </a:r>
            <a:endParaRPr lang="ru-RU" sz="3600" b="1" dirty="0">
              <a:solidFill>
                <a:schemeClr val="accent5">
                  <a:lumMod val="50000"/>
                </a:schemeClr>
              </a:solidFill>
            </a:endParaRPr>
          </a:p>
        </p:txBody>
      </p:sp>
      <p:sp>
        <p:nvSpPr>
          <p:cNvPr id="3" name="Объект 2"/>
          <p:cNvSpPr>
            <a:spLocks noGrp="1"/>
          </p:cNvSpPr>
          <p:nvPr>
            <p:ph idx="1"/>
          </p:nvPr>
        </p:nvSpPr>
        <p:spPr>
          <a:xfrm>
            <a:off x="657839" y="764704"/>
            <a:ext cx="7944390" cy="3672408"/>
          </a:xfrm>
          <a:ln w="57150">
            <a:solidFill>
              <a:srgbClr val="00B050"/>
            </a:solidFill>
          </a:ln>
        </p:spPr>
        <p:txBody>
          <a:bodyPr>
            <a:normAutofit/>
          </a:bodyPr>
          <a:lstStyle/>
          <a:p>
            <a:pPr marL="0" indent="0">
              <a:buNone/>
            </a:pPr>
            <a:r>
              <a:rPr lang="en-US" sz="2600" b="1" dirty="0" smtClean="0">
                <a:solidFill>
                  <a:srgbClr val="0070C0"/>
                </a:solidFill>
              </a:rPr>
              <a:t>Geometry </a:t>
            </a:r>
            <a:r>
              <a:rPr lang="en-US" sz="2600" b="1" dirty="0">
                <a:solidFill>
                  <a:srgbClr val="0070C0"/>
                </a:solidFill>
              </a:rPr>
              <a:t>DB prototype for storing and retrieving the geometry of </a:t>
            </a:r>
            <a:r>
              <a:rPr lang="en-US" sz="2600" b="1" dirty="0" smtClean="0">
                <a:solidFill>
                  <a:srgbClr val="0070C0"/>
                </a:solidFill>
              </a:rPr>
              <a:t>BM@N has </a:t>
            </a:r>
            <a:r>
              <a:rPr lang="en-US" sz="2600" b="1" dirty="0">
                <a:solidFill>
                  <a:srgbClr val="0070C0"/>
                </a:solidFill>
              </a:rPr>
              <a:t>been developed</a:t>
            </a:r>
            <a:r>
              <a:rPr lang="ru-RU" sz="2600" b="1" dirty="0">
                <a:solidFill>
                  <a:srgbClr val="0070C0"/>
                </a:solidFill>
              </a:rPr>
              <a:t>:</a:t>
            </a:r>
          </a:p>
          <a:p>
            <a:r>
              <a:rPr lang="en-US" sz="2600" b="1" dirty="0">
                <a:solidFill>
                  <a:srgbClr val="0070C0"/>
                </a:solidFill>
              </a:rPr>
              <a:t>DB (DBMS PostgreSQL, SQLite</a:t>
            </a:r>
            <a:r>
              <a:rPr lang="en-US" sz="2600" b="1" dirty="0" smtClean="0">
                <a:solidFill>
                  <a:srgbClr val="0070C0"/>
                </a:solidFill>
              </a:rPr>
              <a:t>) in use</a:t>
            </a:r>
            <a:endParaRPr lang="en-US" sz="2600" b="1" dirty="0">
              <a:solidFill>
                <a:srgbClr val="0070C0"/>
              </a:solidFill>
            </a:endParaRPr>
          </a:p>
          <a:p>
            <a:r>
              <a:rPr lang="en-US" sz="2600" b="1" dirty="0">
                <a:solidFill>
                  <a:srgbClr val="0070C0"/>
                </a:solidFill>
              </a:rPr>
              <a:t>GUI (Graphical User Interface) </a:t>
            </a:r>
            <a:r>
              <a:rPr lang="en-US" sz="2600" b="1" dirty="0" smtClean="0">
                <a:solidFill>
                  <a:srgbClr val="0070C0"/>
                </a:solidFill>
              </a:rPr>
              <a:t>tools implemented</a:t>
            </a:r>
            <a:endParaRPr lang="en-US" sz="2600" b="1" dirty="0">
              <a:solidFill>
                <a:srgbClr val="0070C0"/>
              </a:solidFill>
            </a:endParaRPr>
          </a:p>
          <a:p>
            <a:r>
              <a:rPr lang="en-US" sz="2600" b="1" dirty="0">
                <a:solidFill>
                  <a:srgbClr val="0070C0"/>
                </a:solidFill>
              </a:rPr>
              <a:t>API (Application Programming Interface) tools as a set of ROOT </a:t>
            </a:r>
            <a:r>
              <a:rPr lang="en-US" sz="2600" b="1" dirty="0" smtClean="0">
                <a:solidFill>
                  <a:srgbClr val="0070C0"/>
                </a:solidFill>
              </a:rPr>
              <a:t>macros done</a:t>
            </a:r>
            <a:endParaRPr lang="en-US" sz="2600" b="1" dirty="0">
              <a:solidFill>
                <a:srgbClr val="0070C0"/>
              </a:solidFill>
            </a:endParaRPr>
          </a:p>
          <a:p>
            <a:r>
              <a:rPr lang="en-US" sz="2600" b="1" dirty="0" smtClean="0">
                <a:solidFill>
                  <a:srgbClr val="0070C0"/>
                </a:solidFill>
              </a:rPr>
              <a:t>Verification procedure of </a:t>
            </a:r>
            <a:r>
              <a:rPr lang="en-US" sz="2600" b="1" dirty="0">
                <a:solidFill>
                  <a:srgbClr val="0070C0"/>
                </a:solidFill>
              </a:rPr>
              <a:t>BM@N </a:t>
            </a:r>
            <a:r>
              <a:rPr lang="en-US" sz="2600" b="1" dirty="0" smtClean="0">
                <a:solidFill>
                  <a:srgbClr val="0070C0"/>
                </a:solidFill>
              </a:rPr>
              <a:t>database produced</a:t>
            </a:r>
          </a:p>
          <a:p>
            <a:r>
              <a:rPr lang="en-US" sz="2600" b="1" dirty="0" smtClean="0">
                <a:solidFill>
                  <a:srgbClr val="0070C0"/>
                </a:solidFill>
              </a:rPr>
              <a:t>Version independent macros for load DB implemented</a:t>
            </a:r>
          </a:p>
          <a:p>
            <a:endParaRPr lang="en-US" sz="2600" dirty="0"/>
          </a:p>
          <a:p>
            <a:pPr marL="0" indent="0">
              <a:buNone/>
            </a:pPr>
            <a:endParaRPr lang="en-US" sz="2600" i="1" dirty="0"/>
          </a:p>
        </p:txBody>
      </p:sp>
      <p:sp>
        <p:nvSpPr>
          <p:cNvPr id="5" name="Номер слайда 4"/>
          <p:cNvSpPr>
            <a:spLocks noGrp="1"/>
          </p:cNvSpPr>
          <p:nvPr>
            <p:ph type="sldNum" sz="quarter" idx="12"/>
          </p:nvPr>
        </p:nvSpPr>
        <p:spPr/>
        <p:txBody>
          <a:bodyPr/>
          <a:lstStyle/>
          <a:p>
            <a:fld id="{9873668C-1D03-4606-BB8C-B3075B64DBAA}" type="slidenum">
              <a:rPr lang="ru-RU" sz="1600" smtClean="0"/>
              <a:pPr/>
              <a:t>19</a:t>
            </a:fld>
            <a:endParaRPr lang="ru-RU" sz="1600" dirty="0"/>
          </a:p>
        </p:txBody>
      </p:sp>
      <p:sp>
        <p:nvSpPr>
          <p:cNvPr id="7" name="Объект 2"/>
          <p:cNvSpPr txBox="1">
            <a:spLocks/>
          </p:cNvSpPr>
          <p:nvPr/>
        </p:nvSpPr>
        <p:spPr>
          <a:xfrm>
            <a:off x="570960" y="5344120"/>
            <a:ext cx="7944390" cy="1179512"/>
          </a:xfrm>
          <a:prstGeom prst="rect">
            <a:avLst/>
          </a:prstGeom>
          <a:ln w="57150">
            <a:solidFill>
              <a:srgbClr val="00B050"/>
            </a:solidFill>
          </a:ln>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600" b="1" dirty="0">
                <a:solidFill>
                  <a:srgbClr val="7030A0"/>
                </a:solidFill>
              </a:rPr>
              <a:t>Improvements of the Geometry DB API and WEB interfaces on response of BM@N </a:t>
            </a:r>
            <a:r>
              <a:rPr lang="en-US" sz="2600" b="1" dirty="0" smtClean="0">
                <a:solidFill>
                  <a:srgbClr val="7030A0"/>
                </a:solidFill>
              </a:rPr>
              <a:t>users</a:t>
            </a:r>
          </a:p>
          <a:p>
            <a:r>
              <a:rPr lang="en-US" sz="2600" b="1" dirty="0" smtClean="0">
                <a:solidFill>
                  <a:srgbClr val="7030A0"/>
                </a:solidFill>
              </a:rPr>
              <a:t>Move into production</a:t>
            </a:r>
            <a:endParaRPr lang="en-US" sz="2600" dirty="0" smtClean="0"/>
          </a:p>
          <a:p>
            <a:pPr marL="0" indent="0">
              <a:buFont typeface="Arial" panose="020B0604020202020204" pitchFamily="34" charset="0"/>
              <a:buNone/>
            </a:pPr>
            <a:endParaRPr lang="en-US" sz="2600" i="1" dirty="0"/>
          </a:p>
        </p:txBody>
      </p:sp>
      <p:sp>
        <p:nvSpPr>
          <p:cNvPr id="9" name="Заголовок 1"/>
          <p:cNvSpPr txBox="1">
            <a:spLocks/>
          </p:cNvSpPr>
          <p:nvPr/>
        </p:nvSpPr>
        <p:spPr>
          <a:xfrm>
            <a:off x="395536" y="4548553"/>
            <a:ext cx="7325930" cy="6841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smtClean="0">
                <a:solidFill>
                  <a:schemeClr val="accent5">
                    <a:lumMod val="50000"/>
                  </a:schemeClr>
                </a:solidFill>
              </a:rPr>
              <a:t>Next steps</a:t>
            </a:r>
            <a:endParaRPr lang="ru-RU" sz="3600" b="1" dirty="0">
              <a:solidFill>
                <a:schemeClr val="accent5">
                  <a:lumMod val="50000"/>
                </a:schemeClr>
              </a:solidFill>
            </a:endParaRPr>
          </a:p>
        </p:txBody>
      </p:sp>
    </p:spTree>
    <p:extLst>
      <p:ext uri="{BB962C8B-B14F-4D97-AF65-F5344CB8AC3E}">
        <p14:creationId xmlns:p14="http://schemas.microsoft.com/office/powerpoint/2010/main" val="4139477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2439" y="36006"/>
            <a:ext cx="7498080" cy="764704"/>
          </a:xfrm>
        </p:spPr>
        <p:txBody>
          <a:bodyPr>
            <a:normAutofit/>
          </a:bodyPr>
          <a:lstStyle/>
          <a:p>
            <a:pPr algn="ctr"/>
            <a:r>
              <a:rPr lang="en-US" sz="2800" b="1" i="1" dirty="0">
                <a:solidFill>
                  <a:srgbClr val="002060"/>
                </a:solidFill>
                <a:latin typeface="Cambria" panose="02040503050406030204" pitchFamily="18" charset="0"/>
              </a:rPr>
              <a:t>Motivation</a:t>
            </a:r>
            <a:endParaRPr lang="ru-RU" sz="2800" b="1" i="1" dirty="0">
              <a:solidFill>
                <a:srgbClr val="002060"/>
              </a:solidFill>
              <a:latin typeface="Cambria" panose="02040503050406030204" pitchFamily="18" charset="0"/>
            </a:endParaRPr>
          </a:p>
        </p:txBody>
      </p:sp>
      <p:sp>
        <p:nvSpPr>
          <p:cNvPr id="3" name="Объект 2"/>
          <p:cNvSpPr>
            <a:spLocks noGrp="1"/>
          </p:cNvSpPr>
          <p:nvPr>
            <p:ph idx="1"/>
          </p:nvPr>
        </p:nvSpPr>
        <p:spPr>
          <a:xfrm>
            <a:off x="-10284" y="716328"/>
            <a:ext cx="9141267" cy="4296847"/>
          </a:xfrm>
        </p:spPr>
        <p:txBody>
          <a:bodyPr>
            <a:noAutofit/>
          </a:bodyPr>
          <a:lstStyle/>
          <a:p>
            <a:pPr marL="425196" indent="-342900"/>
            <a:r>
              <a:rPr lang="en-US" sz="2300" b="1" dirty="0">
                <a:solidFill>
                  <a:schemeClr val="accent5">
                    <a:lumMod val="50000"/>
                  </a:schemeClr>
                </a:solidFill>
                <a:latin typeface="Cambria" panose="02040503050406030204" pitchFamily="18" charset="0"/>
              </a:rPr>
              <a:t>V</a:t>
            </a:r>
            <a:r>
              <a:rPr lang="en-US" sz="2300" b="1" dirty="0" smtClean="0">
                <a:solidFill>
                  <a:schemeClr val="accent5">
                    <a:lumMod val="50000"/>
                  </a:schemeClr>
                </a:solidFill>
                <a:latin typeface="Cambria" panose="02040503050406030204" pitchFamily="18" charset="0"/>
              </a:rPr>
              <a:t>ariety </a:t>
            </a:r>
            <a:r>
              <a:rPr lang="en-US" sz="2300" b="1" dirty="0">
                <a:solidFill>
                  <a:schemeClr val="accent5">
                    <a:lumMod val="50000"/>
                  </a:schemeClr>
                </a:solidFill>
                <a:latin typeface="Cambria" panose="02040503050406030204" pitchFamily="18" charset="0"/>
              </a:rPr>
              <a:t>of detector modules</a:t>
            </a:r>
          </a:p>
          <a:p>
            <a:pPr marL="425196" indent="-342900"/>
            <a:r>
              <a:rPr lang="en-US" sz="2300" b="1" dirty="0">
                <a:solidFill>
                  <a:schemeClr val="accent5">
                    <a:lumMod val="50000"/>
                  </a:schemeClr>
                </a:solidFill>
                <a:latin typeface="Cambria" panose="02040503050406030204" pitchFamily="18" charset="0"/>
              </a:rPr>
              <a:t>Flexibility: combine the modules for different setups</a:t>
            </a:r>
          </a:p>
          <a:p>
            <a:pPr marL="425196" indent="-342900"/>
            <a:r>
              <a:rPr lang="en-US" sz="2300" b="1" dirty="0">
                <a:solidFill>
                  <a:schemeClr val="accent5">
                    <a:lumMod val="50000"/>
                  </a:schemeClr>
                </a:solidFill>
                <a:latin typeface="Cambria" panose="02040503050406030204" pitchFamily="18" charset="0"/>
              </a:rPr>
              <a:t>Each module can be located in different placement </a:t>
            </a:r>
          </a:p>
          <a:p>
            <a:pPr marL="425196" indent="-342900"/>
            <a:r>
              <a:rPr lang="en-US" sz="2300" b="1" dirty="0">
                <a:solidFill>
                  <a:schemeClr val="accent5">
                    <a:lumMod val="50000"/>
                  </a:schemeClr>
                </a:solidFill>
                <a:latin typeface="Cambria" panose="02040503050406030204" pitchFamily="18" charset="0"/>
              </a:rPr>
              <a:t>Evolution of geometries in accordance with the phases of experiments</a:t>
            </a:r>
          </a:p>
          <a:p>
            <a:pPr marL="425196" indent="-342900"/>
            <a:r>
              <a:rPr lang="en-US" sz="2300" b="1" dirty="0">
                <a:solidFill>
                  <a:schemeClr val="accent5">
                    <a:lumMod val="50000"/>
                  </a:schemeClr>
                </a:solidFill>
                <a:latin typeface="Cambria" panose="02040503050406030204" pitchFamily="18" charset="0"/>
              </a:rPr>
              <a:t>Administration of the geometries variety in a fail-safe, reproducible and transparent </a:t>
            </a:r>
            <a:r>
              <a:rPr lang="en-US" sz="2300" b="1" dirty="0" smtClean="0">
                <a:solidFill>
                  <a:schemeClr val="accent5">
                    <a:lumMod val="50000"/>
                  </a:schemeClr>
                </a:solidFill>
                <a:latin typeface="Cambria" panose="02040503050406030204" pitchFamily="18" charset="0"/>
              </a:rPr>
              <a:t>way</a:t>
            </a:r>
          </a:p>
          <a:p>
            <a:pPr marL="425196" indent="-342900"/>
            <a:r>
              <a:rPr lang="en-US" sz="2300" b="1" dirty="0" smtClean="0">
                <a:solidFill>
                  <a:schemeClr val="accent5">
                    <a:lumMod val="50000"/>
                  </a:schemeClr>
                </a:solidFill>
                <a:latin typeface="Cambria" panose="02040503050406030204" pitchFamily="18" charset="0"/>
              </a:rPr>
              <a:t>User </a:t>
            </a:r>
            <a:r>
              <a:rPr lang="en-US" sz="2300" b="1" dirty="0">
                <a:solidFill>
                  <a:schemeClr val="accent5">
                    <a:lumMod val="50000"/>
                  </a:schemeClr>
                </a:solidFill>
                <a:latin typeface="Cambria" panose="02040503050406030204" pitchFamily="18" charset="0"/>
              </a:rPr>
              <a:t>has the possibility to choose a predefined setup as a set of module geometries. </a:t>
            </a:r>
            <a:endParaRPr lang="en-US" sz="2300" b="1" smtClean="0">
              <a:solidFill>
                <a:schemeClr val="accent5">
                  <a:lumMod val="50000"/>
                </a:schemeClr>
              </a:solidFill>
              <a:latin typeface="Cambria" panose="02040503050406030204" pitchFamily="18" charset="0"/>
            </a:endParaRPr>
          </a:p>
          <a:p>
            <a:pPr marL="425196" indent="-342900"/>
            <a:r>
              <a:rPr lang="en-US" sz="2300" b="1" smtClean="0">
                <a:solidFill>
                  <a:schemeClr val="accent5">
                    <a:lumMod val="50000"/>
                  </a:schemeClr>
                </a:solidFill>
                <a:latin typeface="Cambria" panose="02040503050406030204" pitchFamily="18" charset="0"/>
              </a:rPr>
              <a:t>Change </a:t>
            </a:r>
            <a:r>
              <a:rPr lang="en-US" sz="2300" b="1" dirty="0">
                <a:solidFill>
                  <a:schemeClr val="accent5">
                    <a:lumMod val="50000"/>
                  </a:schemeClr>
                </a:solidFill>
                <a:latin typeface="Cambria" panose="02040503050406030204" pitchFamily="18" charset="0"/>
              </a:rPr>
              <a:t>of ROOT macro when set or any module implementation class is changed.</a:t>
            </a:r>
          </a:p>
        </p:txBody>
      </p:sp>
      <p:sp>
        <p:nvSpPr>
          <p:cNvPr id="5" name="Номер слайда 4"/>
          <p:cNvSpPr>
            <a:spLocks noGrp="1"/>
          </p:cNvSpPr>
          <p:nvPr>
            <p:ph type="sldNum" sz="quarter" idx="12"/>
          </p:nvPr>
        </p:nvSpPr>
        <p:spPr/>
        <p:txBody>
          <a:bodyPr/>
          <a:lstStyle/>
          <a:p>
            <a:fld id="{9873668C-1D03-4606-BB8C-B3075B64DBAA}" type="slidenum">
              <a:rPr lang="ru-RU" sz="1600" smtClean="0"/>
              <a:pPr/>
              <a:t>2</a:t>
            </a:fld>
            <a:endParaRPr lang="ru-RU" sz="1600" dirty="0"/>
          </a:p>
        </p:txBody>
      </p:sp>
      <p:cxnSp>
        <p:nvCxnSpPr>
          <p:cNvPr id="7" name="Прямая соединительная линия 6"/>
          <p:cNvCxnSpPr/>
          <p:nvPr/>
        </p:nvCxnSpPr>
        <p:spPr>
          <a:xfrm>
            <a:off x="-23643" y="116632"/>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23643" y="620688"/>
            <a:ext cx="91885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20906" y="6021288"/>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02723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Backups</a:t>
            </a:r>
            <a:endParaRPr lang="ru-RU" dirty="0"/>
          </a:p>
        </p:txBody>
      </p:sp>
      <p:sp>
        <p:nvSpPr>
          <p:cNvPr id="3" name="Объект 2"/>
          <p:cNvSpPr>
            <a:spLocks noGrp="1"/>
          </p:cNvSpPr>
          <p:nvPr>
            <p:ph idx="1"/>
          </p:nvPr>
        </p:nvSpPr>
        <p:spPr/>
        <p:txBody>
          <a:bodyPr/>
          <a:lstStyle/>
          <a:p>
            <a:endParaRPr lang="ru-RU"/>
          </a:p>
        </p:txBody>
      </p:sp>
      <p:sp>
        <p:nvSpPr>
          <p:cNvPr id="4" name="Нижний колонтитул 3"/>
          <p:cNvSpPr>
            <a:spLocks noGrp="1"/>
          </p:cNvSpPr>
          <p:nvPr>
            <p:ph type="ftr" sz="quarter" idx="11"/>
          </p:nvPr>
        </p:nvSpPr>
        <p:spPr/>
        <p:txBody>
          <a:bodyPr/>
          <a:lstStyle/>
          <a:p>
            <a:r>
              <a:rPr lang="en-US" smtClean="0"/>
              <a:t>MMCP 2019</a:t>
            </a:r>
            <a:endParaRPr lang="ru-RU" dirty="0"/>
          </a:p>
        </p:txBody>
      </p:sp>
      <p:sp>
        <p:nvSpPr>
          <p:cNvPr id="5" name="Номер слайда 4"/>
          <p:cNvSpPr>
            <a:spLocks noGrp="1"/>
          </p:cNvSpPr>
          <p:nvPr>
            <p:ph type="sldNum" sz="quarter" idx="12"/>
          </p:nvPr>
        </p:nvSpPr>
        <p:spPr/>
        <p:txBody>
          <a:bodyPr/>
          <a:lstStyle/>
          <a:p>
            <a:fld id="{9873668C-1D03-4606-BB8C-B3075B64DBAA}" type="slidenum">
              <a:rPr lang="ru-RU" smtClean="0"/>
              <a:pPr/>
              <a:t>20</a:t>
            </a:fld>
            <a:endParaRPr lang="ru-RU"/>
          </a:p>
        </p:txBody>
      </p:sp>
    </p:spTree>
    <p:extLst>
      <p:ext uri="{BB962C8B-B14F-4D97-AF65-F5344CB8AC3E}">
        <p14:creationId xmlns:p14="http://schemas.microsoft.com/office/powerpoint/2010/main" val="2431772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sz="3200" b="1" dirty="0" smtClean="0">
                <a:solidFill>
                  <a:srgbClr val="002060"/>
                </a:solidFill>
                <a:latin typeface="Cambria" panose="02040503050406030204" pitchFamily="18" charset="0"/>
              </a:rPr>
              <a:t>Object model of the Geometry DB</a:t>
            </a:r>
            <a:endParaRPr lang="ru-RU"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1666" y="1825625"/>
            <a:ext cx="5680667" cy="4351338"/>
          </a:xfrm>
        </p:spPr>
      </p:pic>
      <p:sp>
        <p:nvSpPr>
          <p:cNvPr id="5" name="Номер слайда 4"/>
          <p:cNvSpPr>
            <a:spLocks noGrp="1"/>
          </p:cNvSpPr>
          <p:nvPr>
            <p:ph type="sldNum" sz="quarter" idx="12"/>
          </p:nvPr>
        </p:nvSpPr>
        <p:spPr/>
        <p:txBody>
          <a:bodyPr/>
          <a:lstStyle/>
          <a:p>
            <a:fld id="{9873668C-1D03-4606-BB8C-B3075B64DBAA}" type="slidenum">
              <a:rPr lang="ru-RU" smtClean="0"/>
              <a:pPr/>
              <a:t>21</a:t>
            </a:fld>
            <a:endParaRPr lang="ru-RU"/>
          </a:p>
        </p:txBody>
      </p:sp>
    </p:spTree>
    <p:extLst>
      <p:ext uri="{BB962C8B-B14F-4D97-AF65-F5344CB8AC3E}">
        <p14:creationId xmlns:p14="http://schemas.microsoft.com/office/powerpoint/2010/main" val="2858959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9873668C-1D03-4606-BB8C-B3075B64DBAA}" type="slidenum">
              <a:rPr lang="ru-RU" sz="1600" smtClean="0"/>
              <a:pPr/>
              <a:t>22</a:t>
            </a:fld>
            <a:endParaRPr lang="ru-RU" sz="1600" dirty="0"/>
          </a:p>
        </p:txBody>
      </p:sp>
      <p:sp>
        <p:nvSpPr>
          <p:cNvPr id="7" name="Прямоугольник 6"/>
          <p:cNvSpPr/>
          <p:nvPr/>
        </p:nvSpPr>
        <p:spPr>
          <a:xfrm>
            <a:off x="406205" y="476672"/>
            <a:ext cx="914400" cy="6192000"/>
          </a:xfrm>
          <a:prstGeom prst="rect">
            <a:avLst/>
          </a:prstGeom>
          <a:ln>
            <a:solidFill>
              <a:schemeClr val="accent6">
                <a:alpha val="94000"/>
              </a:schemeClr>
            </a:solidFill>
          </a:ln>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en-US" sz="2800" b="1" dirty="0">
                <a:solidFill>
                  <a:schemeClr val="accent5">
                    <a:lumMod val="50000"/>
                  </a:schemeClr>
                </a:solidFill>
                <a:latin typeface="Cambria" panose="02040503050406030204" pitchFamily="18" charset="0"/>
              </a:rPr>
              <a:t>Web-interface. Setup Modifying</a:t>
            </a:r>
          </a:p>
          <a:p>
            <a:pPr algn="ctr"/>
            <a:r>
              <a:rPr lang="en-US" sz="2800" dirty="0">
                <a:solidFill>
                  <a:schemeClr val="accent5">
                    <a:lumMod val="50000"/>
                  </a:schemeClr>
                </a:solidFill>
                <a:latin typeface="Cambria" panose="02040503050406030204" pitchFamily="18" charset="0"/>
              </a:rPr>
              <a:t>(Change the Selected Setup)</a:t>
            </a:r>
            <a:endParaRPr lang="ru-RU" sz="2800" dirty="0">
              <a:solidFill>
                <a:schemeClr val="accent5">
                  <a:lumMod val="50000"/>
                </a:schemeClr>
              </a:solidFill>
              <a:latin typeface="Cambria" panose="020405030504060302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6669"/>
            <a:ext cx="6103292" cy="6858000"/>
          </a:xfrm>
          <a:prstGeom prst="rect">
            <a:avLst/>
          </a:prstGeom>
        </p:spPr>
      </p:pic>
    </p:spTree>
    <p:extLst>
      <p:ext uri="{BB962C8B-B14F-4D97-AF65-F5344CB8AC3E}">
        <p14:creationId xmlns:p14="http://schemas.microsoft.com/office/powerpoint/2010/main" val="36703242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88640"/>
            <a:ext cx="7886700" cy="759618"/>
          </a:xfrm>
        </p:spPr>
        <p:txBody>
          <a:bodyPr/>
          <a:lstStyle/>
          <a:p>
            <a:pPr algn="ctr"/>
            <a:r>
              <a:rPr lang="en-US" sz="3200" b="1" dirty="0" smtClean="0">
                <a:solidFill>
                  <a:srgbClr val="002060"/>
                </a:solidFill>
                <a:latin typeface="Cambria" panose="02040503050406030204" pitchFamily="18" charset="0"/>
              </a:rPr>
              <a:t>Available files in edit mode</a:t>
            </a:r>
            <a:endParaRPr lang="ru-RU"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7188" y="764704"/>
            <a:ext cx="7083729" cy="5956772"/>
          </a:xfrm>
        </p:spPr>
      </p:pic>
      <p:sp>
        <p:nvSpPr>
          <p:cNvPr id="5" name="Номер слайда 4"/>
          <p:cNvSpPr>
            <a:spLocks noGrp="1"/>
          </p:cNvSpPr>
          <p:nvPr>
            <p:ph type="sldNum" sz="quarter" idx="12"/>
          </p:nvPr>
        </p:nvSpPr>
        <p:spPr/>
        <p:txBody>
          <a:bodyPr/>
          <a:lstStyle/>
          <a:p>
            <a:fld id="{9873668C-1D03-4606-BB8C-B3075B64DBAA}" type="slidenum">
              <a:rPr lang="ru-RU" smtClean="0"/>
              <a:pPr/>
              <a:t>23</a:t>
            </a:fld>
            <a:endParaRPr lang="ru-RU"/>
          </a:p>
        </p:txBody>
      </p:sp>
    </p:spTree>
    <p:extLst>
      <p:ext uri="{BB962C8B-B14F-4D97-AF65-F5344CB8AC3E}">
        <p14:creationId xmlns:p14="http://schemas.microsoft.com/office/powerpoint/2010/main" val="496319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2439" y="36006"/>
            <a:ext cx="7498080" cy="764704"/>
          </a:xfrm>
        </p:spPr>
        <p:txBody>
          <a:bodyPr>
            <a:normAutofit/>
          </a:bodyPr>
          <a:lstStyle/>
          <a:p>
            <a:pPr algn="ctr"/>
            <a:r>
              <a:rPr lang="en-US" sz="2800" b="1" i="1" dirty="0" err="1" smtClean="0">
                <a:solidFill>
                  <a:srgbClr val="002060"/>
                </a:solidFill>
                <a:latin typeface="Cambria" panose="02040503050406030204" pitchFamily="18" charset="0"/>
              </a:rPr>
              <a:t>Guidlines</a:t>
            </a:r>
            <a:endParaRPr lang="ru-RU" sz="2800" b="1" i="1" dirty="0">
              <a:solidFill>
                <a:srgbClr val="002060"/>
              </a:solidFill>
              <a:latin typeface="Cambria" panose="02040503050406030204" pitchFamily="18" charset="0"/>
            </a:endParaRPr>
          </a:p>
        </p:txBody>
      </p:sp>
      <p:sp>
        <p:nvSpPr>
          <p:cNvPr id="3" name="Объект 2"/>
          <p:cNvSpPr>
            <a:spLocks noGrp="1"/>
          </p:cNvSpPr>
          <p:nvPr>
            <p:ph idx="1"/>
          </p:nvPr>
        </p:nvSpPr>
        <p:spPr>
          <a:xfrm>
            <a:off x="-10284" y="716329"/>
            <a:ext cx="9141267" cy="3460296"/>
          </a:xfrm>
        </p:spPr>
        <p:txBody>
          <a:bodyPr>
            <a:noAutofit/>
          </a:bodyPr>
          <a:lstStyle/>
          <a:p>
            <a:pPr marL="425196" indent="-342900"/>
            <a:r>
              <a:rPr lang="en-US" sz="2800" b="1" dirty="0" smtClean="0">
                <a:solidFill>
                  <a:srgbClr val="002060"/>
                </a:solidFill>
                <a:latin typeface="Cambria" panose="02040503050406030204" pitchFamily="18" charset="0"/>
              </a:rPr>
              <a:t>manage module geometries as ROOT binary objects </a:t>
            </a:r>
          </a:p>
          <a:p>
            <a:pPr marL="425196" indent="-342900"/>
            <a:r>
              <a:rPr lang="en-US" sz="2800" b="1" dirty="0" smtClean="0">
                <a:solidFill>
                  <a:srgbClr val="002060"/>
                </a:solidFill>
                <a:latin typeface="Cambria" panose="02040503050406030204" pitchFamily="18" charset="0"/>
              </a:rPr>
              <a:t>for each module keep: tag, version, transformation matrix, mother module </a:t>
            </a:r>
          </a:p>
          <a:p>
            <a:pPr marL="425196" indent="-342900"/>
            <a:r>
              <a:rPr lang="en-US" sz="2800" b="1" dirty="0" smtClean="0">
                <a:solidFill>
                  <a:srgbClr val="002060"/>
                </a:solidFill>
                <a:latin typeface="Cambria" panose="02040503050406030204" pitchFamily="18" charset="0"/>
              </a:rPr>
              <a:t>manage </a:t>
            </a:r>
            <a:r>
              <a:rPr lang="en-US" sz="2800" b="1" dirty="0">
                <a:solidFill>
                  <a:srgbClr val="002060"/>
                </a:solidFill>
                <a:latin typeface="Cambria" panose="02040503050406030204" pitchFamily="18" charset="0"/>
              </a:rPr>
              <a:t>the pre-defined setups as combinations of module </a:t>
            </a:r>
            <a:r>
              <a:rPr lang="en-US" sz="2800" b="1" dirty="0" smtClean="0">
                <a:solidFill>
                  <a:srgbClr val="002060"/>
                </a:solidFill>
                <a:latin typeface="Cambria" panose="02040503050406030204" pitchFamily="18" charset="0"/>
              </a:rPr>
              <a:t>geometries</a:t>
            </a:r>
          </a:p>
          <a:p>
            <a:pPr marL="425196" indent="-342900"/>
            <a:r>
              <a:rPr lang="en-US" sz="2800" b="1" dirty="0">
                <a:solidFill>
                  <a:srgbClr val="002060"/>
                </a:solidFill>
                <a:latin typeface="Cambria" panose="02040503050406030204" pitchFamily="18" charset="0"/>
              </a:rPr>
              <a:t>manage </a:t>
            </a:r>
            <a:r>
              <a:rPr lang="en-US" sz="2800" b="1" dirty="0" smtClean="0">
                <a:solidFill>
                  <a:srgbClr val="002060"/>
                </a:solidFill>
                <a:latin typeface="Cambria" panose="02040503050406030204" pitchFamily="18" charset="0"/>
              </a:rPr>
              <a:t>module </a:t>
            </a:r>
            <a:r>
              <a:rPr lang="en-US" sz="2800" b="1" dirty="0">
                <a:solidFill>
                  <a:srgbClr val="002060"/>
                </a:solidFill>
                <a:latin typeface="Cambria" panose="02040503050406030204" pitchFamily="18" charset="0"/>
              </a:rPr>
              <a:t>version</a:t>
            </a:r>
            <a:endParaRPr lang="en-US" sz="2800" b="1" i="1" dirty="0">
              <a:solidFill>
                <a:srgbClr val="002060"/>
              </a:solidFill>
              <a:latin typeface="Cambria" panose="02040503050406030204" pitchFamily="18" charset="0"/>
            </a:endParaRPr>
          </a:p>
        </p:txBody>
      </p:sp>
      <p:sp>
        <p:nvSpPr>
          <p:cNvPr id="5" name="Номер слайда 4"/>
          <p:cNvSpPr>
            <a:spLocks noGrp="1"/>
          </p:cNvSpPr>
          <p:nvPr>
            <p:ph type="sldNum" sz="quarter" idx="12"/>
          </p:nvPr>
        </p:nvSpPr>
        <p:spPr/>
        <p:txBody>
          <a:bodyPr/>
          <a:lstStyle/>
          <a:p>
            <a:fld id="{9873668C-1D03-4606-BB8C-B3075B64DBAA}" type="slidenum">
              <a:rPr lang="ru-RU" sz="1600" smtClean="0"/>
              <a:pPr/>
              <a:t>3</a:t>
            </a:fld>
            <a:endParaRPr lang="ru-RU" sz="1600" dirty="0"/>
          </a:p>
        </p:txBody>
      </p:sp>
      <p:cxnSp>
        <p:nvCxnSpPr>
          <p:cNvPr id="7" name="Прямая соединительная линия 6"/>
          <p:cNvCxnSpPr/>
          <p:nvPr/>
        </p:nvCxnSpPr>
        <p:spPr>
          <a:xfrm>
            <a:off x="-23643" y="116632"/>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23643" y="620688"/>
            <a:ext cx="91885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0" y="4797152"/>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23643" y="4293096"/>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Заголовок 1"/>
          <p:cNvSpPr txBox="1">
            <a:spLocks/>
          </p:cNvSpPr>
          <p:nvPr/>
        </p:nvSpPr>
        <p:spPr>
          <a:xfrm>
            <a:off x="572439" y="4166433"/>
            <a:ext cx="7498080" cy="76470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b="1" i="1" dirty="0">
                <a:solidFill>
                  <a:schemeClr val="accent6">
                    <a:lumMod val="50000"/>
                  </a:schemeClr>
                </a:solidFill>
                <a:latin typeface="Cambria" panose="02040503050406030204" pitchFamily="18" charset="0"/>
              </a:rPr>
              <a:t>Tasks</a:t>
            </a:r>
            <a:endParaRPr lang="ru-RU" sz="2800" b="1" i="1" dirty="0">
              <a:solidFill>
                <a:schemeClr val="accent6">
                  <a:lumMod val="50000"/>
                </a:schemeClr>
              </a:solidFill>
              <a:latin typeface="Cambria" panose="02040503050406030204" pitchFamily="18" charset="0"/>
            </a:endParaRPr>
          </a:p>
        </p:txBody>
      </p:sp>
      <p:sp>
        <p:nvSpPr>
          <p:cNvPr id="13" name="Объект 2"/>
          <p:cNvSpPr txBox="1">
            <a:spLocks/>
          </p:cNvSpPr>
          <p:nvPr/>
        </p:nvSpPr>
        <p:spPr>
          <a:xfrm>
            <a:off x="22479" y="4797152"/>
            <a:ext cx="9012853" cy="211561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25196" indent="-342900"/>
            <a:r>
              <a:rPr lang="en-US" sz="2300" b="1" dirty="0">
                <a:solidFill>
                  <a:srgbClr val="00B050"/>
                </a:solidFill>
                <a:latin typeface="Cambria" panose="02040503050406030204" pitchFamily="18" charset="0"/>
              </a:rPr>
              <a:t>Store the modules of </a:t>
            </a:r>
            <a:r>
              <a:rPr lang="en-US" sz="2300" b="1" dirty="0" smtClean="0">
                <a:solidFill>
                  <a:srgbClr val="00B050"/>
                </a:solidFill>
                <a:latin typeface="Cambria" panose="02040503050406030204" pitchFamily="18" charset="0"/>
              </a:rPr>
              <a:t>BM@N</a:t>
            </a:r>
            <a:endParaRPr lang="en-US" sz="2300" b="1" dirty="0">
              <a:solidFill>
                <a:srgbClr val="00B050"/>
              </a:solidFill>
              <a:latin typeface="Cambria" panose="02040503050406030204" pitchFamily="18" charset="0"/>
            </a:endParaRPr>
          </a:p>
          <a:p>
            <a:pPr marL="425196" indent="-342900"/>
            <a:r>
              <a:rPr lang="en-US" sz="2300" b="1" dirty="0">
                <a:solidFill>
                  <a:srgbClr val="00B050"/>
                </a:solidFill>
                <a:latin typeface="Cambria" panose="02040503050406030204" pitchFamily="18" charset="0"/>
              </a:rPr>
              <a:t>Load the geometry modules for setup construction </a:t>
            </a:r>
          </a:p>
          <a:p>
            <a:pPr marL="425196" indent="-342900"/>
            <a:r>
              <a:rPr lang="en-US" sz="2300" b="1" dirty="0">
                <a:solidFill>
                  <a:srgbClr val="00B050"/>
                </a:solidFill>
                <a:latin typeface="Cambria" panose="02040503050406030204" pitchFamily="18" charset="0"/>
              </a:rPr>
              <a:t>Construct</a:t>
            </a:r>
            <a:r>
              <a:rPr lang="ru-RU" sz="2300" b="1" dirty="0">
                <a:solidFill>
                  <a:srgbClr val="00B050"/>
                </a:solidFill>
                <a:latin typeface="Cambria" panose="02040503050406030204" pitchFamily="18" charset="0"/>
              </a:rPr>
              <a:t> </a:t>
            </a:r>
            <a:r>
              <a:rPr lang="en-US" sz="2300" b="1" dirty="0">
                <a:solidFill>
                  <a:srgbClr val="00B050"/>
                </a:solidFill>
                <a:latin typeface="Cambria" panose="02040503050406030204" pitchFamily="18" charset="0"/>
              </a:rPr>
              <a:t>setup from the stored modules</a:t>
            </a:r>
          </a:p>
          <a:p>
            <a:pPr marL="425196" indent="-342900"/>
            <a:r>
              <a:rPr lang="en-US" sz="2300" b="1" dirty="0">
                <a:solidFill>
                  <a:srgbClr val="00B050"/>
                </a:solidFill>
                <a:latin typeface="Cambria" panose="02040503050406030204" pitchFamily="18" charset="0"/>
              </a:rPr>
              <a:t>Present the </a:t>
            </a:r>
            <a:r>
              <a:rPr lang="en-US" sz="2300" b="1" dirty="0" smtClean="0">
                <a:solidFill>
                  <a:srgbClr val="00B050"/>
                </a:solidFill>
                <a:latin typeface="Cambria" panose="02040503050406030204" pitchFamily="18" charset="0"/>
              </a:rPr>
              <a:t>BM@N </a:t>
            </a:r>
            <a:r>
              <a:rPr lang="en-US" sz="2300" b="1" dirty="0">
                <a:solidFill>
                  <a:srgbClr val="00B050"/>
                </a:solidFill>
                <a:latin typeface="Cambria" panose="02040503050406030204" pitchFamily="18" charset="0"/>
              </a:rPr>
              <a:t>setup</a:t>
            </a:r>
          </a:p>
          <a:p>
            <a:pPr marL="425196" indent="-342900"/>
            <a:r>
              <a:rPr lang="en-US" sz="2300" b="1" dirty="0">
                <a:solidFill>
                  <a:srgbClr val="00B050"/>
                </a:solidFill>
                <a:latin typeface="Cambria" panose="02040503050406030204" pitchFamily="18" charset="0"/>
              </a:rPr>
              <a:t>Support different versions of </a:t>
            </a:r>
            <a:r>
              <a:rPr lang="en-US" sz="2300" b="1" dirty="0" smtClean="0">
                <a:solidFill>
                  <a:srgbClr val="00B050"/>
                </a:solidFill>
                <a:latin typeface="Cambria" panose="02040503050406030204" pitchFamily="18" charset="0"/>
              </a:rPr>
              <a:t>module </a:t>
            </a:r>
            <a:endParaRPr lang="en-US" sz="2300" b="1" dirty="0">
              <a:solidFill>
                <a:srgbClr val="00B050"/>
              </a:solidFill>
              <a:latin typeface="Cambria" panose="02040503050406030204" pitchFamily="18" charset="0"/>
            </a:endParaRPr>
          </a:p>
        </p:txBody>
      </p:sp>
    </p:spTree>
    <p:extLst>
      <p:ext uri="{BB962C8B-B14F-4D97-AF65-F5344CB8AC3E}">
        <p14:creationId xmlns:p14="http://schemas.microsoft.com/office/powerpoint/2010/main" val="432734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0"/>
            <a:ext cx="7886700" cy="720080"/>
          </a:xfrm>
        </p:spPr>
        <p:txBody>
          <a:bodyPr/>
          <a:lstStyle/>
          <a:p>
            <a:pPr algn="ctr"/>
            <a:r>
              <a:rPr lang="en-US" b="1" dirty="0">
                <a:solidFill>
                  <a:srgbClr val="002060"/>
                </a:solidFill>
                <a:latin typeface="Garamond" panose="02020404030301010803" pitchFamily="18" charset="0"/>
              </a:rPr>
              <a:t>CBM    &amp;    BM@N</a:t>
            </a:r>
            <a:endParaRPr lang="ru-RU" b="1" dirty="0">
              <a:solidFill>
                <a:srgbClr val="002060"/>
              </a:solidFill>
              <a:latin typeface="Garamond" panose="02020404030301010803" pitchFamily="18"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1004615673"/>
              </p:ext>
            </p:extLst>
          </p:nvPr>
        </p:nvGraphicFramePr>
        <p:xfrm>
          <a:off x="323528" y="548680"/>
          <a:ext cx="8424936" cy="2825349"/>
        </p:xfrm>
        <a:graphic>
          <a:graphicData uri="http://schemas.openxmlformats.org/drawingml/2006/table">
            <a:tbl>
              <a:tblPr firstRow="1" bandRow="1">
                <a:tableStyleId>{5C22544A-7EE6-4342-B048-85BDC9FD1C3A}</a:tableStyleId>
              </a:tblPr>
              <a:tblGrid>
                <a:gridCol w="5323189">
                  <a:extLst>
                    <a:ext uri="{9D8B030D-6E8A-4147-A177-3AD203B41FA5}">
                      <a16:colId xmlns="" xmlns:a16="http://schemas.microsoft.com/office/drawing/2014/main" val="20000"/>
                    </a:ext>
                  </a:extLst>
                </a:gridCol>
                <a:gridCol w="3101747">
                  <a:extLst>
                    <a:ext uri="{9D8B030D-6E8A-4147-A177-3AD203B41FA5}">
                      <a16:colId xmlns="" xmlns:a16="http://schemas.microsoft.com/office/drawing/2014/main" val="20001"/>
                    </a:ext>
                  </a:extLst>
                </a:gridCol>
              </a:tblGrid>
              <a:tr h="511258">
                <a:tc>
                  <a:txBody>
                    <a:bodyPr/>
                    <a:lstStyle/>
                    <a:p>
                      <a:r>
                        <a:rPr lang="en-US" sz="2400" dirty="0"/>
                        <a:t>Common features</a:t>
                      </a:r>
                      <a:endParaRPr lang="ru-RU" sz="2400" dirty="0"/>
                    </a:p>
                  </a:txBody>
                  <a:tcPr/>
                </a:tc>
                <a:tc>
                  <a:txBody>
                    <a:bodyPr/>
                    <a:lstStyle/>
                    <a:p>
                      <a:r>
                        <a:rPr lang="en-US" sz="2400" dirty="0" err="1" smtClean="0"/>
                        <a:t>Deferencies</a:t>
                      </a:r>
                      <a:endParaRPr lang="ru-RU" sz="2400" dirty="0"/>
                    </a:p>
                  </a:txBody>
                  <a:tcPr/>
                </a:tc>
                <a:extLst>
                  <a:ext uri="{0D108BD9-81ED-4DB2-BD59-A6C34878D82A}">
                    <a16:rowId xmlns="" xmlns:a16="http://schemas.microsoft.com/office/drawing/2014/main" val="10000"/>
                  </a:ext>
                </a:extLst>
              </a:tr>
              <a:tr h="783929">
                <a:tc>
                  <a:txBody>
                    <a:bodyPr/>
                    <a:lstStyle/>
                    <a:p>
                      <a:r>
                        <a:rPr lang="en-US" sz="2000" dirty="0">
                          <a:latin typeface="Garamond" panose="02020404030301010803" pitchFamily="18" charset="0"/>
                        </a:rPr>
                        <a:t>Approaches to the methods of simulations and reconstructions</a:t>
                      </a:r>
                      <a:endParaRPr lang="ru-RU" sz="2000" dirty="0">
                        <a:latin typeface="Garamond" panose="02020404030301010803" pitchFamily="18" charset="0"/>
                      </a:endParaRPr>
                    </a:p>
                  </a:txBody>
                  <a:tcPr/>
                </a:tc>
                <a:tc rowSpan="2">
                  <a:txBody>
                    <a:bodyPr/>
                    <a:lstStyle/>
                    <a:p>
                      <a:r>
                        <a:rPr lang="en-US" sz="2000" dirty="0">
                          <a:latin typeface="Garamond" panose="02020404030301010803" pitchFamily="18" charset="0"/>
                        </a:rPr>
                        <a:t>The sets of Detectors</a:t>
                      </a:r>
                      <a:endParaRPr lang="ru-RU" sz="2000" dirty="0">
                        <a:latin typeface="Garamond" panose="02020404030301010803" pitchFamily="18" charset="0"/>
                      </a:endParaRPr>
                    </a:p>
                  </a:txBody>
                  <a:tcPr anchor="ctr"/>
                </a:tc>
                <a:extLst>
                  <a:ext uri="{0D108BD9-81ED-4DB2-BD59-A6C34878D82A}">
                    <a16:rowId xmlns="" xmlns:a16="http://schemas.microsoft.com/office/drawing/2014/main" val="10001"/>
                  </a:ext>
                </a:extLst>
              </a:tr>
              <a:tr h="1530162">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000" dirty="0">
                          <a:latin typeface="Garamond" panose="02020404030301010803" pitchFamily="18" charset="0"/>
                        </a:rPr>
                        <a:t>Software:</a:t>
                      </a:r>
                      <a:r>
                        <a:rPr lang="en-US" sz="2000" baseline="0" dirty="0">
                          <a:latin typeface="Garamond" panose="02020404030301010803" pitchFamily="18" charset="0"/>
                        </a:rPr>
                        <a:t> </a:t>
                      </a:r>
                      <a:r>
                        <a:rPr lang="en-US" sz="2000" dirty="0">
                          <a:latin typeface="Garamond" panose="02020404030301010803" pitchFamily="18" charset="0"/>
                        </a:rPr>
                        <a:t> FAIRSOFT, FAIRROOT</a:t>
                      </a:r>
                    </a:p>
                    <a:p>
                      <a:pPr marL="0" marR="0" indent="0" algn="l" defTabSz="685800" rtl="0" eaLnBrk="1" fontAlgn="auto" latinLnBrk="0" hangingPunct="1">
                        <a:lnSpc>
                          <a:spcPct val="100000"/>
                        </a:lnSpc>
                        <a:spcBef>
                          <a:spcPts val="0"/>
                        </a:spcBef>
                        <a:spcAft>
                          <a:spcPts val="0"/>
                        </a:spcAft>
                        <a:buClrTx/>
                        <a:buSzTx/>
                        <a:buFontTx/>
                        <a:buNone/>
                        <a:tabLst/>
                        <a:defRPr/>
                      </a:pPr>
                      <a:r>
                        <a:rPr lang="en-US" sz="2000" b="1" dirty="0" err="1">
                          <a:latin typeface="Garamond" panose="02020404030301010803" pitchFamily="18" charset="0"/>
                        </a:rPr>
                        <a:t>RunManager</a:t>
                      </a:r>
                      <a:r>
                        <a:rPr lang="en-US" sz="2000" b="1" dirty="0">
                          <a:latin typeface="Garamond" panose="02020404030301010803" pitchFamily="18" charset="0"/>
                        </a:rPr>
                        <a:t>:</a:t>
                      </a:r>
                    </a:p>
                    <a:p>
                      <a:pPr marL="342900" marR="0" indent="-342900" algn="l" defTabSz="685800" rtl="0" eaLnBrk="1" fontAlgn="auto" latinLnBrk="0" hangingPunct="1">
                        <a:lnSpc>
                          <a:spcPct val="100000"/>
                        </a:lnSpc>
                        <a:spcBef>
                          <a:spcPts val="0"/>
                        </a:spcBef>
                        <a:spcAft>
                          <a:spcPts val="0"/>
                        </a:spcAft>
                        <a:buClrTx/>
                        <a:buSzTx/>
                        <a:buFont typeface="Wingdings" pitchFamily="2" charset="2"/>
                        <a:buChar char="Ø"/>
                        <a:tabLst/>
                        <a:defRPr/>
                      </a:pPr>
                      <a:r>
                        <a:rPr lang="en-US" sz="1800" b="1" dirty="0" err="1">
                          <a:latin typeface="Garamond" pitchFamily="18" charset="0"/>
                          <a:cs typeface="Courier New" panose="02070309020205020404" pitchFamily="49" charset="0"/>
                        </a:rPr>
                        <a:t>FairRunSim</a:t>
                      </a:r>
                      <a:r>
                        <a:rPr lang="en-US" sz="1800" b="1" dirty="0">
                          <a:latin typeface="Garamond" pitchFamily="18" charset="0"/>
                          <a:cs typeface="Courier New" panose="02070309020205020404" pitchFamily="49" charset="0"/>
                        </a:rPr>
                        <a:t> </a:t>
                      </a:r>
                      <a:r>
                        <a:rPr lang="en-US" sz="1800" b="0" dirty="0">
                          <a:latin typeface="Garamond" pitchFamily="18" charset="0"/>
                          <a:cs typeface="Courier New" panose="02070309020205020404" pitchFamily="49" charset="0"/>
                        </a:rPr>
                        <a:t>for the simulation runs</a:t>
                      </a:r>
                    </a:p>
                    <a:p>
                      <a:pPr marL="285750" marR="0" indent="-285750" algn="l" defTabSz="685800" rtl="0" eaLnBrk="1" fontAlgn="auto" latinLnBrk="0" hangingPunct="1">
                        <a:lnSpc>
                          <a:spcPct val="100000"/>
                        </a:lnSpc>
                        <a:spcBef>
                          <a:spcPts val="0"/>
                        </a:spcBef>
                        <a:spcAft>
                          <a:spcPts val="0"/>
                        </a:spcAft>
                        <a:buClrTx/>
                        <a:buSzTx/>
                        <a:buFont typeface="Wingdings" pitchFamily="2" charset="2"/>
                        <a:buChar char="Ø"/>
                        <a:tabLst/>
                        <a:defRPr/>
                      </a:pPr>
                      <a:r>
                        <a:rPr lang="en-US" sz="1800" b="1" dirty="0">
                          <a:latin typeface="Garamond" pitchFamily="18" charset="0"/>
                          <a:cs typeface="Courier New" panose="02070309020205020404" pitchFamily="49" charset="0"/>
                        </a:rPr>
                        <a:t> </a:t>
                      </a:r>
                      <a:r>
                        <a:rPr lang="en-US" sz="1800" b="1" dirty="0" err="1">
                          <a:latin typeface="Garamond" pitchFamily="18" charset="0"/>
                          <a:cs typeface="Courier New" panose="02070309020205020404" pitchFamily="49" charset="0"/>
                        </a:rPr>
                        <a:t>FairRunAna</a:t>
                      </a:r>
                      <a:r>
                        <a:rPr lang="en-US" sz="1800" b="1" dirty="0">
                          <a:latin typeface="Garamond" pitchFamily="18" charset="0"/>
                          <a:cs typeface="Courier New" panose="02070309020205020404" pitchFamily="49" charset="0"/>
                        </a:rPr>
                        <a:t> </a:t>
                      </a:r>
                      <a:r>
                        <a:rPr lang="en-US" sz="1800" b="0" dirty="0">
                          <a:latin typeface="Garamond" pitchFamily="18" charset="0"/>
                          <a:cs typeface="Courier New" panose="02070309020205020404" pitchFamily="49" charset="0"/>
                        </a:rPr>
                        <a:t>for the reconstruction or analysis runs</a:t>
                      </a:r>
                    </a:p>
                    <a:p>
                      <a:pPr marL="0" marR="0" indent="0" algn="l" defTabSz="685800" rtl="0" eaLnBrk="1" fontAlgn="auto" latinLnBrk="0" hangingPunct="1">
                        <a:lnSpc>
                          <a:spcPct val="100000"/>
                        </a:lnSpc>
                        <a:spcBef>
                          <a:spcPts val="0"/>
                        </a:spcBef>
                        <a:spcAft>
                          <a:spcPts val="0"/>
                        </a:spcAft>
                        <a:buClrTx/>
                        <a:buSzTx/>
                        <a:buFont typeface="Wingdings" pitchFamily="2" charset="2"/>
                        <a:buNone/>
                        <a:tabLst/>
                        <a:defRPr/>
                      </a:pPr>
                      <a:endParaRPr lang="ru-RU" sz="1800" b="1" dirty="0">
                        <a:latin typeface="Garamond" pitchFamily="18" charset="0"/>
                        <a:cs typeface="Courier New" panose="02070309020205020404" pitchFamily="49" charset="0"/>
                      </a:endParaRPr>
                    </a:p>
                  </a:txBody>
                  <a:tcPr/>
                </a:tc>
                <a:tc vMerge="1">
                  <a:txBody>
                    <a:bodyPr/>
                    <a:lstStyle/>
                    <a:p>
                      <a:endParaRPr lang="ru-RU" sz="2000" dirty="0">
                        <a:latin typeface="Garamond" panose="02020404030301010803" pitchFamily="18" charset="0"/>
                      </a:endParaRPr>
                    </a:p>
                  </a:txBody>
                  <a:tcPr/>
                </a:tc>
                <a:extLst>
                  <a:ext uri="{0D108BD9-81ED-4DB2-BD59-A6C34878D82A}">
                    <a16:rowId xmlns="" xmlns:a16="http://schemas.microsoft.com/office/drawing/2014/main" val="10002"/>
                  </a:ext>
                </a:extLst>
              </a:tr>
            </a:tbl>
          </a:graphicData>
        </a:graphic>
      </p:graphicFrame>
      <p:sp>
        <p:nvSpPr>
          <p:cNvPr id="5" name="Номер слайда 4"/>
          <p:cNvSpPr>
            <a:spLocks noGrp="1"/>
          </p:cNvSpPr>
          <p:nvPr>
            <p:ph type="sldNum" sz="quarter" idx="12"/>
          </p:nvPr>
        </p:nvSpPr>
        <p:spPr>
          <a:xfrm>
            <a:off x="6660232" y="6381328"/>
            <a:ext cx="2057400" cy="365125"/>
          </a:xfrm>
        </p:spPr>
        <p:txBody>
          <a:bodyPr/>
          <a:lstStyle/>
          <a:p>
            <a:fld id="{9873668C-1D03-4606-BB8C-B3075B64DBAA}" type="slidenum">
              <a:rPr lang="ru-RU" smtClean="0"/>
              <a:pPr/>
              <a:t>4</a:t>
            </a:fld>
            <a:endParaRPr lang="ru-RU" dirty="0"/>
          </a:p>
        </p:txBody>
      </p:sp>
      <p:sp>
        <p:nvSpPr>
          <p:cNvPr id="7" name="Прямоугольник 6"/>
          <p:cNvSpPr/>
          <p:nvPr/>
        </p:nvSpPr>
        <p:spPr>
          <a:xfrm>
            <a:off x="3248163" y="3607266"/>
            <a:ext cx="2066528" cy="64807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002060"/>
                </a:solidFill>
                <a:latin typeface="Garamond" panose="02020404030301010803" pitchFamily="18" charset="0"/>
              </a:rPr>
              <a:t>FairRoot</a:t>
            </a:r>
            <a:endParaRPr lang="ru-RU" sz="2000" b="1" dirty="0">
              <a:solidFill>
                <a:srgbClr val="002060"/>
              </a:solidFill>
              <a:latin typeface="Garamond" panose="02020404030301010803" pitchFamily="18" charset="0"/>
            </a:endParaRPr>
          </a:p>
        </p:txBody>
      </p:sp>
      <p:sp>
        <p:nvSpPr>
          <p:cNvPr id="8" name="Прямоугольник 7"/>
          <p:cNvSpPr/>
          <p:nvPr/>
        </p:nvSpPr>
        <p:spPr>
          <a:xfrm>
            <a:off x="1341608" y="5529023"/>
            <a:ext cx="2066528" cy="64807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002060"/>
                </a:solidFill>
                <a:latin typeface="Garamond" panose="02020404030301010803" pitchFamily="18" charset="0"/>
              </a:rPr>
              <a:t>CBMRoot</a:t>
            </a:r>
            <a:endParaRPr lang="ru-RU" sz="2000" b="1" dirty="0">
              <a:solidFill>
                <a:srgbClr val="002060"/>
              </a:solidFill>
              <a:latin typeface="Garamond" panose="02020404030301010803" pitchFamily="18" charset="0"/>
            </a:endParaRPr>
          </a:p>
        </p:txBody>
      </p:sp>
      <p:sp>
        <p:nvSpPr>
          <p:cNvPr id="9" name="Прямоугольник 8"/>
          <p:cNvSpPr/>
          <p:nvPr/>
        </p:nvSpPr>
        <p:spPr>
          <a:xfrm>
            <a:off x="5314691" y="5500018"/>
            <a:ext cx="2066528" cy="64807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002060"/>
                </a:solidFill>
                <a:latin typeface="Garamond" panose="02020404030301010803" pitchFamily="18" charset="0"/>
              </a:rPr>
              <a:t>BMNRoot</a:t>
            </a:r>
            <a:endParaRPr lang="ru-RU" sz="2000" b="1" dirty="0">
              <a:solidFill>
                <a:srgbClr val="002060"/>
              </a:solidFill>
              <a:latin typeface="Garamond" panose="02020404030301010803" pitchFamily="18" charset="0"/>
            </a:endParaRPr>
          </a:p>
        </p:txBody>
      </p:sp>
      <p:sp>
        <p:nvSpPr>
          <p:cNvPr id="10" name="Овал 9"/>
          <p:cNvSpPr/>
          <p:nvPr/>
        </p:nvSpPr>
        <p:spPr>
          <a:xfrm rot="-2040000">
            <a:off x="761246" y="3605884"/>
            <a:ext cx="5352155" cy="2449826"/>
          </a:xfrm>
          <a:prstGeom prst="ellipse">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rot="2100000">
            <a:off x="2535553" y="3741165"/>
            <a:ext cx="5485443" cy="22898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rot="-2400000">
            <a:off x="1338774" y="4536525"/>
            <a:ext cx="1863587" cy="338554"/>
          </a:xfrm>
          <a:prstGeom prst="rect">
            <a:avLst/>
          </a:prstGeom>
          <a:noFill/>
        </p:spPr>
        <p:txBody>
          <a:bodyPr wrap="none" rtlCol="0">
            <a:spAutoFit/>
          </a:bodyPr>
          <a:lstStyle/>
          <a:p>
            <a:r>
              <a:rPr lang="en-US" sz="1600" b="1" dirty="0">
                <a:latin typeface="Garamond" panose="02020404030301010803" pitchFamily="18" charset="0"/>
              </a:rPr>
              <a:t>CBM </a:t>
            </a:r>
            <a:r>
              <a:rPr lang="en-US" sz="1600" b="1" dirty="0" err="1">
                <a:latin typeface="Garamond" panose="02020404030301010803" pitchFamily="18" charset="0"/>
              </a:rPr>
              <a:t>GeometryDB</a:t>
            </a:r>
            <a:endParaRPr lang="ru-RU" sz="1600" b="1" dirty="0">
              <a:latin typeface="Garamond" panose="02020404030301010803" pitchFamily="18" charset="0"/>
            </a:endParaRPr>
          </a:p>
        </p:txBody>
      </p:sp>
      <p:sp>
        <p:nvSpPr>
          <p:cNvPr id="13" name="TextBox 12"/>
          <p:cNvSpPr txBox="1"/>
          <p:nvPr/>
        </p:nvSpPr>
        <p:spPr>
          <a:xfrm rot="2400000">
            <a:off x="5348994" y="4602123"/>
            <a:ext cx="2088007" cy="338554"/>
          </a:xfrm>
          <a:prstGeom prst="rect">
            <a:avLst/>
          </a:prstGeom>
          <a:noFill/>
        </p:spPr>
        <p:txBody>
          <a:bodyPr wrap="none" rtlCol="0">
            <a:spAutoFit/>
          </a:bodyPr>
          <a:lstStyle/>
          <a:p>
            <a:r>
              <a:rPr lang="en-US" sz="1600" b="1" dirty="0">
                <a:latin typeface="Garamond" panose="02020404030301010803" pitchFamily="18" charset="0"/>
              </a:rPr>
              <a:t>BM@N </a:t>
            </a:r>
            <a:r>
              <a:rPr lang="en-US" sz="1600" b="1" dirty="0" err="1">
                <a:latin typeface="Garamond" panose="02020404030301010803" pitchFamily="18" charset="0"/>
              </a:rPr>
              <a:t>GeometryDB</a:t>
            </a:r>
            <a:endParaRPr lang="ru-RU" sz="1600" b="1" dirty="0">
              <a:latin typeface="Garamond" panose="02020404030301010803" pitchFamily="18" charset="0"/>
            </a:endParaRPr>
          </a:p>
        </p:txBody>
      </p:sp>
      <p:cxnSp>
        <p:nvCxnSpPr>
          <p:cNvPr id="4" name="Прямая со стрелкой 3"/>
          <p:cNvCxnSpPr>
            <a:stCxn id="7" idx="2"/>
          </p:cNvCxnSpPr>
          <p:nvPr/>
        </p:nvCxnSpPr>
        <p:spPr>
          <a:xfrm flipH="1">
            <a:off x="2816115" y="4255338"/>
            <a:ext cx="1465312" cy="1244680"/>
          </a:xfrm>
          <a:prstGeom prst="straightConnector1">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7" idx="2"/>
            <a:endCxn id="9" idx="0"/>
          </p:cNvCxnSpPr>
          <p:nvPr/>
        </p:nvCxnSpPr>
        <p:spPr>
          <a:xfrm>
            <a:off x="4281427" y="4255338"/>
            <a:ext cx="2066528" cy="1244680"/>
          </a:xfrm>
          <a:prstGeom prst="straightConnector1">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975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9873668C-1D03-4606-BB8C-B3075B64DBAA}" type="slidenum">
              <a:rPr lang="ru-RU" sz="1600" smtClean="0"/>
              <a:pPr/>
              <a:t>5</a:t>
            </a:fld>
            <a:endParaRPr lang="ru-RU" sz="1600" dirty="0"/>
          </a:p>
        </p:txBody>
      </p:sp>
      <p:sp>
        <p:nvSpPr>
          <p:cNvPr id="4" name="Заголовок 1"/>
          <p:cNvSpPr>
            <a:spLocks noGrp="1"/>
          </p:cNvSpPr>
          <p:nvPr>
            <p:ph type="title"/>
          </p:nvPr>
        </p:nvSpPr>
        <p:spPr>
          <a:xfrm>
            <a:off x="467544" y="12129"/>
            <a:ext cx="8277460" cy="943547"/>
          </a:xfrm>
        </p:spPr>
        <p:txBody>
          <a:bodyPr>
            <a:noAutofit/>
          </a:bodyPr>
          <a:lstStyle/>
          <a:p>
            <a:pPr algn="ctr"/>
            <a:r>
              <a:rPr lang="en-US" dirty="0"/>
              <a:t>  </a:t>
            </a:r>
            <a:r>
              <a:rPr lang="en-US" sz="3600" b="1" dirty="0" err="1" smtClean="0">
                <a:solidFill>
                  <a:schemeClr val="accent5">
                    <a:lumMod val="50000"/>
                  </a:schemeClr>
                </a:solidFill>
                <a:latin typeface="Cambria" panose="02040503050406030204" pitchFamily="18" charset="0"/>
              </a:rPr>
              <a:t>RunManager</a:t>
            </a:r>
            <a:r>
              <a:rPr lang="en-US" sz="3600" b="1" dirty="0" smtClean="0">
                <a:solidFill>
                  <a:schemeClr val="accent5">
                    <a:lumMod val="50000"/>
                  </a:schemeClr>
                </a:solidFill>
                <a:latin typeface="Cambria" panose="02040503050406030204" pitchFamily="18" charset="0"/>
              </a:rPr>
              <a:t>    &amp;   Geometry</a:t>
            </a:r>
            <a:endParaRPr lang="ru-RU" sz="3600" b="1" dirty="0">
              <a:solidFill>
                <a:schemeClr val="accent5">
                  <a:lumMod val="50000"/>
                </a:schemeClr>
              </a:solidFill>
              <a:latin typeface="Cambria" panose="02040503050406030204" pitchFamily="18" charset="0"/>
            </a:endParaRPr>
          </a:p>
        </p:txBody>
      </p:sp>
      <p:cxnSp>
        <p:nvCxnSpPr>
          <p:cNvPr id="3" name="Прямая соединительная линия 2"/>
          <p:cNvCxnSpPr/>
          <p:nvPr/>
        </p:nvCxnSpPr>
        <p:spPr>
          <a:xfrm>
            <a:off x="4606274" y="800781"/>
            <a:ext cx="37734" cy="565255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70754" y="800781"/>
            <a:ext cx="3528392" cy="523220"/>
          </a:xfrm>
          <a:prstGeom prst="rect">
            <a:avLst/>
          </a:prstGeom>
          <a:noFill/>
        </p:spPr>
        <p:txBody>
          <a:bodyPr wrap="square" rtlCol="0">
            <a:spAutoFit/>
          </a:bodyPr>
          <a:lstStyle/>
          <a:p>
            <a:r>
              <a:rPr lang="en-US" sz="2800" dirty="0" smtClean="0">
                <a:solidFill>
                  <a:srgbClr val="7030A0"/>
                </a:solidFill>
              </a:rPr>
              <a:t>Simulation</a:t>
            </a:r>
            <a:endParaRPr lang="ru-RU" sz="2800" dirty="0">
              <a:solidFill>
                <a:srgbClr val="7030A0"/>
              </a:solidFill>
            </a:endParaRPr>
          </a:p>
        </p:txBody>
      </p:sp>
      <p:sp>
        <p:nvSpPr>
          <p:cNvPr id="8" name="TextBox 7"/>
          <p:cNvSpPr txBox="1"/>
          <p:nvPr/>
        </p:nvSpPr>
        <p:spPr>
          <a:xfrm>
            <a:off x="4896036" y="801400"/>
            <a:ext cx="3528392" cy="523220"/>
          </a:xfrm>
          <a:prstGeom prst="rect">
            <a:avLst/>
          </a:prstGeom>
          <a:noFill/>
        </p:spPr>
        <p:txBody>
          <a:bodyPr wrap="square" rtlCol="0">
            <a:spAutoFit/>
          </a:bodyPr>
          <a:lstStyle/>
          <a:p>
            <a:r>
              <a:rPr lang="en-US" sz="2800" dirty="0" smtClean="0">
                <a:solidFill>
                  <a:srgbClr val="7030A0"/>
                </a:solidFill>
              </a:rPr>
              <a:t>Reconstruction</a:t>
            </a:r>
            <a:endParaRPr lang="ru-RU" sz="2800" dirty="0">
              <a:solidFill>
                <a:srgbClr val="7030A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731292"/>
            <a:ext cx="1313110" cy="1973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236296" y="2276872"/>
            <a:ext cx="1296144" cy="646331"/>
          </a:xfrm>
          <a:prstGeom prst="rect">
            <a:avLst/>
          </a:prstGeom>
          <a:noFill/>
        </p:spPr>
        <p:txBody>
          <a:bodyPr wrap="square" rtlCol="0">
            <a:spAutoFit/>
          </a:bodyPr>
          <a:lstStyle/>
          <a:p>
            <a:r>
              <a:rPr lang="en-US" dirty="0" smtClean="0"/>
              <a:t>Full Geometry</a:t>
            </a:r>
            <a:endParaRPr lang="ru-RU" dirty="0"/>
          </a:p>
        </p:txBody>
      </p:sp>
      <p:sp>
        <p:nvSpPr>
          <p:cNvPr id="10" name="Прямоугольник 9"/>
          <p:cNvSpPr/>
          <p:nvPr/>
        </p:nvSpPr>
        <p:spPr>
          <a:xfrm>
            <a:off x="5552591" y="4608437"/>
            <a:ext cx="194421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FairRunAna</a:t>
            </a:r>
            <a:endParaRPr lang="ru-RU" dirty="0"/>
          </a:p>
        </p:txBody>
      </p:sp>
      <p:cxnSp>
        <p:nvCxnSpPr>
          <p:cNvPr id="12" name="Прямая со стрелкой 11"/>
          <p:cNvCxnSpPr>
            <a:stCxn id="1026" idx="2"/>
          </p:cNvCxnSpPr>
          <p:nvPr/>
        </p:nvCxnSpPr>
        <p:spPr>
          <a:xfrm>
            <a:off x="6524699" y="3704506"/>
            <a:ext cx="0" cy="90393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660232" y="3933056"/>
            <a:ext cx="1476164" cy="369332"/>
          </a:xfrm>
          <a:prstGeom prst="rect">
            <a:avLst/>
          </a:prstGeom>
          <a:noFill/>
        </p:spPr>
        <p:txBody>
          <a:bodyPr wrap="square" rtlCol="0">
            <a:spAutoFit/>
          </a:bodyPr>
          <a:lstStyle/>
          <a:p>
            <a:r>
              <a:rPr lang="en-US" dirty="0" smtClean="0"/>
              <a:t>Import</a:t>
            </a:r>
            <a:endParaRPr lang="ru-RU" dirty="0"/>
          </a:p>
        </p:txBody>
      </p:sp>
      <p:sp>
        <p:nvSpPr>
          <p:cNvPr id="15" name="Прямоугольник 14"/>
          <p:cNvSpPr/>
          <p:nvPr/>
        </p:nvSpPr>
        <p:spPr>
          <a:xfrm>
            <a:off x="1419888" y="3856999"/>
            <a:ext cx="1512168" cy="75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FairRunSim</a:t>
            </a:r>
            <a:endParaRPr lang="ru-RU" dirty="0"/>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984" y="5229200"/>
            <a:ext cx="947931" cy="1424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Прямая со стрелкой 16"/>
          <p:cNvCxnSpPr/>
          <p:nvPr/>
        </p:nvCxnSpPr>
        <p:spPr>
          <a:xfrm>
            <a:off x="2175972" y="4596903"/>
            <a:ext cx="0" cy="63229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157251" y="4707157"/>
            <a:ext cx="1476164" cy="369332"/>
          </a:xfrm>
          <a:prstGeom prst="rect">
            <a:avLst/>
          </a:prstGeom>
          <a:noFill/>
        </p:spPr>
        <p:txBody>
          <a:bodyPr wrap="square" rtlCol="0">
            <a:spAutoFit/>
          </a:bodyPr>
          <a:lstStyle/>
          <a:p>
            <a:r>
              <a:rPr lang="en-US" dirty="0" smtClean="0"/>
              <a:t>Export</a:t>
            </a:r>
            <a:endParaRPr lang="ru-RU" dirty="0"/>
          </a:p>
        </p:txBody>
      </p:sp>
      <p:sp>
        <p:nvSpPr>
          <p:cNvPr id="20" name="TextBox 19"/>
          <p:cNvSpPr txBox="1"/>
          <p:nvPr/>
        </p:nvSpPr>
        <p:spPr>
          <a:xfrm>
            <a:off x="2699792" y="5393542"/>
            <a:ext cx="1296144" cy="646331"/>
          </a:xfrm>
          <a:prstGeom prst="rect">
            <a:avLst/>
          </a:prstGeom>
          <a:noFill/>
        </p:spPr>
        <p:txBody>
          <a:bodyPr wrap="square" rtlCol="0">
            <a:spAutoFit/>
          </a:bodyPr>
          <a:lstStyle/>
          <a:p>
            <a:r>
              <a:rPr lang="en-US" dirty="0" smtClean="0"/>
              <a:t>Full Geometry</a:t>
            </a:r>
            <a:endParaRPr lang="ru-RU"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717899"/>
            <a:ext cx="836139" cy="67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848" y="2281044"/>
            <a:ext cx="1223937" cy="646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8272" y="1633944"/>
            <a:ext cx="647700"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52108" y="3388439"/>
            <a:ext cx="1476164" cy="369332"/>
          </a:xfrm>
          <a:prstGeom prst="rect">
            <a:avLst/>
          </a:prstGeom>
          <a:noFill/>
        </p:spPr>
        <p:txBody>
          <a:bodyPr wrap="square" rtlCol="0">
            <a:spAutoFit/>
          </a:bodyPr>
          <a:lstStyle/>
          <a:p>
            <a:r>
              <a:rPr lang="en-US" dirty="0" smtClean="0"/>
              <a:t>Magnet</a:t>
            </a:r>
            <a:endParaRPr lang="ru-RU" dirty="0"/>
          </a:p>
        </p:txBody>
      </p:sp>
      <p:sp>
        <p:nvSpPr>
          <p:cNvPr id="18" name="TextBox 17"/>
          <p:cNvSpPr txBox="1"/>
          <p:nvPr/>
        </p:nvSpPr>
        <p:spPr>
          <a:xfrm>
            <a:off x="891562" y="2096378"/>
            <a:ext cx="829073" cy="369332"/>
          </a:xfrm>
          <a:prstGeom prst="rect">
            <a:avLst/>
          </a:prstGeom>
          <a:noFill/>
        </p:spPr>
        <p:txBody>
          <a:bodyPr wrap="none" rtlCol="0">
            <a:spAutoFit/>
          </a:bodyPr>
          <a:lstStyle/>
          <a:p>
            <a:r>
              <a:rPr lang="en-US" dirty="0"/>
              <a:t>MWPC</a:t>
            </a:r>
            <a:endParaRPr lang="ru-RU" dirty="0"/>
          </a:p>
        </p:txBody>
      </p:sp>
      <p:sp>
        <p:nvSpPr>
          <p:cNvPr id="26" name="TextBox 25"/>
          <p:cNvSpPr txBox="1"/>
          <p:nvPr/>
        </p:nvSpPr>
        <p:spPr>
          <a:xfrm>
            <a:off x="2699792" y="1494076"/>
            <a:ext cx="1670329" cy="369332"/>
          </a:xfrm>
          <a:prstGeom prst="rect">
            <a:avLst/>
          </a:prstGeom>
          <a:noFill/>
        </p:spPr>
        <p:txBody>
          <a:bodyPr wrap="none" rtlCol="0">
            <a:spAutoFit/>
          </a:bodyPr>
          <a:lstStyle/>
          <a:p>
            <a:r>
              <a:rPr lang="en-US" dirty="0" smtClean="0"/>
              <a:t>Other detectors</a:t>
            </a:r>
            <a:endParaRPr lang="ru-RU" dirty="0"/>
          </a:p>
        </p:txBody>
      </p:sp>
      <p:sp>
        <p:nvSpPr>
          <p:cNvPr id="27" name="TextBox 26"/>
          <p:cNvSpPr txBox="1"/>
          <p:nvPr/>
        </p:nvSpPr>
        <p:spPr>
          <a:xfrm>
            <a:off x="3454895" y="3053169"/>
            <a:ext cx="788677" cy="369332"/>
          </a:xfrm>
          <a:prstGeom prst="rect">
            <a:avLst/>
          </a:prstGeom>
          <a:noFill/>
        </p:spPr>
        <p:txBody>
          <a:bodyPr wrap="none" rtlCol="0">
            <a:spAutoFit/>
          </a:bodyPr>
          <a:lstStyle/>
          <a:p>
            <a:r>
              <a:rPr lang="en-US" dirty="0" smtClean="0"/>
              <a:t>Silicon</a:t>
            </a:r>
            <a:endParaRPr lang="ru-RU" dirty="0"/>
          </a:p>
        </p:txBody>
      </p:sp>
      <p:cxnSp>
        <p:nvCxnSpPr>
          <p:cNvPr id="22" name="Прямая со стрелкой 21"/>
          <p:cNvCxnSpPr>
            <a:endCxn id="15" idx="0"/>
          </p:cNvCxnSpPr>
          <p:nvPr/>
        </p:nvCxnSpPr>
        <p:spPr>
          <a:xfrm>
            <a:off x="943643" y="3422501"/>
            <a:ext cx="1232329" cy="43449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1029" idx="2"/>
            <a:endCxn id="15" idx="0"/>
          </p:cNvCxnSpPr>
          <p:nvPr/>
        </p:nvCxnSpPr>
        <p:spPr>
          <a:xfrm>
            <a:off x="1852122" y="3053169"/>
            <a:ext cx="323850" cy="80383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stCxn id="26" idx="2"/>
            <a:endCxn id="15" idx="0"/>
          </p:cNvCxnSpPr>
          <p:nvPr/>
        </p:nvCxnSpPr>
        <p:spPr>
          <a:xfrm flipH="1">
            <a:off x="2175972" y="1863408"/>
            <a:ext cx="1358985" cy="199359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a:stCxn id="1028" idx="2"/>
            <a:endCxn id="15" idx="0"/>
          </p:cNvCxnSpPr>
          <p:nvPr/>
        </p:nvCxnSpPr>
        <p:spPr>
          <a:xfrm flipH="1">
            <a:off x="2175972" y="2928030"/>
            <a:ext cx="1639845" cy="92896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660984" y="3285224"/>
            <a:ext cx="1476164" cy="369332"/>
          </a:xfrm>
          <a:prstGeom prst="rect">
            <a:avLst/>
          </a:prstGeom>
          <a:noFill/>
        </p:spPr>
        <p:txBody>
          <a:bodyPr wrap="square" rtlCol="0">
            <a:spAutoFit/>
          </a:bodyPr>
          <a:lstStyle/>
          <a:p>
            <a:r>
              <a:rPr lang="en-US" dirty="0" smtClean="0"/>
              <a:t>Import</a:t>
            </a:r>
            <a:endParaRPr lang="ru-RU" dirty="0"/>
          </a:p>
        </p:txBody>
      </p:sp>
    </p:spTree>
    <p:extLst>
      <p:ext uri="{BB962C8B-B14F-4D97-AF65-F5344CB8AC3E}">
        <p14:creationId xmlns:p14="http://schemas.microsoft.com/office/powerpoint/2010/main" val="89360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0"/>
            <a:ext cx="7498080" cy="1143000"/>
          </a:xfrm>
        </p:spPr>
        <p:txBody>
          <a:bodyPr>
            <a:normAutofit/>
          </a:bodyPr>
          <a:lstStyle/>
          <a:p>
            <a:pPr algn="ctr"/>
            <a:r>
              <a:rPr lang="en-US" sz="3600" b="1" dirty="0">
                <a:solidFill>
                  <a:srgbClr val="002060"/>
                </a:solidFill>
                <a:latin typeface="Cambria" panose="02040503050406030204" pitchFamily="18" charset="0"/>
                <a:ea typeface="Cambria" panose="02040503050406030204" pitchFamily="18" charset="0"/>
              </a:rPr>
              <a:t>Basic Definitions</a:t>
            </a:r>
            <a:endParaRPr lang="ru-RU" sz="3600" b="1" dirty="0">
              <a:solidFill>
                <a:srgbClr val="002060"/>
              </a:solidFill>
              <a:latin typeface="Cambria" panose="02040503050406030204" pitchFamily="18" charset="0"/>
              <a:ea typeface="Cambria" panose="02040503050406030204" pitchFamily="18" charset="0"/>
            </a:endParaRPr>
          </a:p>
        </p:txBody>
      </p:sp>
      <p:sp>
        <p:nvSpPr>
          <p:cNvPr id="3" name="Объект 2"/>
          <p:cNvSpPr>
            <a:spLocks noGrp="1"/>
          </p:cNvSpPr>
          <p:nvPr>
            <p:ph idx="1"/>
          </p:nvPr>
        </p:nvSpPr>
        <p:spPr>
          <a:xfrm>
            <a:off x="395536" y="994297"/>
            <a:ext cx="8496944" cy="5544616"/>
          </a:xfrm>
        </p:spPr>
        <p:txBody>
          <a:bodyPr>
            <a:noAutofit/>
          </a:bodyPr>
          <a:lstStyle/>
          <a:p>
            <a:pPr marL="82296" indent="0">
              <a:buNone/>
            </a:pPr>
            <a:r>
              <a:rPr lang="en-US" sz="2800" b="1" dirty="0">
                <a:latin typeface="Cambria" panose="02040503050406030204" pitchFamily="18" charset="0"/>
              </a:rPr>
              <a:t>Geometry Module</a:t>
            </a:r>
          </a:p>
          <a:p>
            <a:pPr marL="82296" indent="0">
              <a:buNone/>
            </a:pPr>
            <a:r>
              <a:rPr lang="en-US" sz="2800" dirty="0">
                <a:latin typeface="Cambria" panose="02040503050406030204" pitchFamily="18" charset="0"/>
              </a:rPr>
              <a:t>File in ROOT format with content of detector geometry</a:t>
            </a:r>
          </a:p>
          <a:p>
            <a:pPr marL="82296" indent="0">
              <a:buNone/>
            </a:pPr>
            <a:endParaRPr lang="en-US" sz="2800" b="1" dirty="0">
              <a:latin typeface="Cambria" panose="02040503050406030204" pitchFamily="18" charset="0"/>
            </a:endParaRPr>
          </a:p>
          <a:p>
            <a:pPr marL="82296" indent="0">
              <a:buNone/>
            </a:pPr>
            <a:r>
              <a:rPr lang="en-US" sz="2800" b="1" dirty="0">
                <a:latin typeface="Cambria" panose="02040503050406030204" pitchFamily="18" charset="0"/>
              </a:rPr>
              <a:t>Setup Module</a:t>
            </a:r>
          </a:p>
          <a:p>
            <a:pPr marL="82296" indent="0">
              <a:buNone/>
            </a:pPr>
            <a:r>
              <a:rPr lang="en-US" sz="2800" dirty="0">
                <a:latin typeface="Cambria" panose="02040503050406030204" pitchFamily="18" charset="0"/>
              </a:rPr>
              <a:t>Geometry module, link to the mother geometry module, its placement in the mother module (transformation matrix or object of class </a:t>
            </a:r>
            <a:r>
              <a:rPr lang="en-US" sz="2800" dirty="0" err="1">
                <a:latin typeface="Cambria" panose="02040503050406030204" pitchFamily="18" charset="0"/>
              </a:rPr>
              <a:t>TGeoMatrix</a:t>
            </a:r>
            <a:r>
              <a:rPr lang="en-US" sz="2800" dirty="0">
                <a:latin typeface="Cambria" panose="02040503050406030204" pitchFamily="18" charset="0"/>
              </a:rPr>
              <a:t>)</a:t>
            </a:r>
          </a:p>
          <a:p>
            <a:pPr marL="82296" indent="0">
              <a:buNone/>
            </a:pPr>
            <a:endParaRPr lang="en-US" sz="2800" b="1" dirty="0">
              <a:latin typeface="Cambria" panose="02040503050406030204" pitchFamily="18" charset="0"/>
            </a:endParaRPr>
          </a:p>
          <a:p>
            <a:pPr marL="82296" indent="0">
              <a:buNone/>
            </a:pPr>
            <a:r>
              <a:rPr lang="en-US" sz="2800" b="1" dirty="0">
                <a:latin typeface="Cambria" panose="02040503050406030204" pitchFamily="18" charset="0"/>
              </a:rPr>
              <a:t>Setup</a:t>
            </a:r>
          </a:p>
          <a:p>
            <a:pPr marL="82296" indent="0">
              <a:buNone/>
            </a:pPr>
            <a:r>
              <a:rPr lang="en-US" sz="2800" dirty="0">
                <a:latin typeface="Cambria" panose="02040503050406030204" pitchFamily="18" charset="0"/>
              </a:rPr>
              <a:t>Combination of setup modules which represents the full </a:t>
            </a:r>
            <a:r>
              <a:rPr lang="en-US" sz="2800" dirty="0" smtClean="0">
                <a:latin typeface="Cambria" panose="02040503050406030204" pitchFamily="18" charset="0"/>
              </a:rPr>
              <a:t>geometry</a:t>
            </a:r>
            <a:endParaRPr lang="ru-RU" sz="2800" dirty="0">
              <a:latin typeface="Cambria" panose="02040503050406030204" pitchFamily="18" charset="0"/>
            </a:endParaRPr>
          </a:p>
          <a:p>
            <a:pPr marL="82296" indent="0">
              <a:buNone/>
            </a:pPr>
            <a:endParaRPr lang="ru-RU" sz="2000" dirty="0">
              <a:latin typeface="Cambria" panose="02040503050406030204" pitchFamily="18" charset="0"/>
            </a:endParaRPr>
          </a:p>
        </p:txBody>
      </p:sp>
      <p:sp>
        <p:nvSpPr>
          <p:cNvPr id="5" name="Номер слайда 4"/>
          <p:cNvSpPr>
            <a:spLocks noGrp="1"/>
          </p:cNvSpPr>
          <p:nvPr>
            <p:ph type="sldNum" sz="quarter" idx="12"/>
          </p:nvPr>
        </p:nvSpPr>
        <p:spPr/>
        <p:txBody>
          <a:bodyPr/>
          <a:lstStyle/>
          <a:p>
            <a:fld id="{9873668C-1D03-4606-BB8C-B3075B64DBAA}" type="slidenum">
              <a:rPr lang="ru-RU" sz="1600" smtClean="0"/>
              <a:pPr/>
              <a:t>6</a:t>
            </a:fld>
            <a:endParaRPr lang="ru-RU" sz="1600" dirty="0"/>
          </a:p>
        </p:txBody>
      </p:sp>
    </p:spTree>
    <p:extLst>
      <p:ext uri="{BB962C8B-B14F-4D97-AF65-F5344CB8AC3E}">
        <p14:creationId xmlns:p14="http://schemas.microsoft.com/office/powerpoint/2010/main" val="3274042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sz="3200" b="1" dirty="0">
                <a:solidFill>
                  <a:srgbClr val="002060"/>
                </a:solidFill>
                <a:latin typeface="Cambria" panose="02040503050406030204" pitchFamily="18" charset="0"/>
              </a:rPr>
              <a:t>Geometry Database. Use Cases</a:t>
            </a:r>
            <a:endParaRPr lang="ru-RU"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844824"/>
            <a:ext cx="8610424" cy="3816424"/>
          </a:xfrm>
        </p:spPr>
      </p:pic>
      <p:sp>
        <p:nvSpPr>
          <p:cNvPr id="5" name="Номер слайда 4"/>
          <p:cNvSpPr>
            <a:spLocks noGrp="1"/>
          </p:cNvSpPr>
          <p:nvPr>
            <p:ph type="sldNum" sz="quarter" idx="12"/>
          </p:nvPr>
        </p:nvSpPr>
        <p:spPr/>
        <p:txBody>
          <a:bodyPr/>
          <a:lstStyle/>
          <a:p>
            <a:fld id="{9873668C-1D03-4606-BB8C-B3075B64DBAA}" type="slidenum">
              <a:rPr lang="ru-RU" smtClean="0"/>
              <a:pPr/>
              <a:t>7</a:t>
            </a:fld>
            <a:endParaRPr lang="ru-RU"/>
          </a:p>
        </p:txBody>
      </p:sp>
    </p:spTree>
    <p:extLst>
      <p:ext uri="{BB962C8B-B14F-4D97-AF65-F5344CB8AC3E}">
        <p14:creationId xmlns:p14="http://schemas.microsoft.com/office/powerpoint/2010/main" val="2130591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sz="3600" b="1" dirty="0">
                <a:solidFill>
                  <a:srgbClr val="002060"/>
                </a:solidFill>
                <a:latin typeface="Cambria" panose="02040503050406030204" pitchFamily="18" charset="0"/>
              </a:rPr>
              <a:t>BM@N Component Diagram</a:t>
            </a:r>
            <a:endParaRPr lang="ru-RU"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022501"/>
            <a:ext cx="7886700" cy="3957585"/>
          </a:xfrm>
        </p:spPr>
      </p:pic>
      <p:sp>
        <p:nvSpPr>
          <p:cNvPr id="5" name="Номер слайда 4"/>
          <p:cNvSpPr>
            <a:spLocks noGrp="1"/>
          </p:cNvSpPr>
          <p:nvPr>
            <p:ph type="sldNum" sz="quarter" idx="12"/>
          </p:nvPr>
        </p:nvSpPr>
        <p:spPr/>
        <p:txBody>
          <a:bodyPr/>
          <a:lstStyle/>
          <a:p>
            <a:fld id="{9873668C-1D03-4606-BB8C-B3075B64DBAA}" type="slidenum">
              <a:rPr lang="ru-RU" smtClean="0"/>
              <a:pPr/>
              <a:t>8</a:t>
            </a:fld>
            <a:endParaRPr lang="ru-RU"/>
          </a:p>
        </p:txBody>
      </p:sp>
    </p:spTree>
    <p:extLst>
      <p:ext uri="{BB962C8B-B14F-4D97-AF65-F5344CB8AC3E}">
        <p14:creationId xmlns:p14="http://schemas.microsoft.com/office/powerpoint/2010/main" val="908326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539552" y="147377"/>
            <a:ext cx="8277460" cy="1143000"/>
          </a:xfrm>
        </p:spPr>
        <p:txBody>
          <a:bodyPr>
            <a:noAutofit/>
          </a:bodyPr>
          <a:lstStyle/>
          <a:p>
            <a:pPr algn="ctr"/>
            <a:r>
              <a:rPr lang="en-US" sz="3600" b="1" dirty="0">
                <a:solidFill>
                  <a:srgbClr val="002060"/>
                </a:solidFill>
                <a:latin typeface="Cambria" panose="02040503050406030204" pitchFamily="18" charset="0"/>
              </a:rPr>
              <a:t>The implementation</a:t>
            </a:r>
            <a:endParaRPr lang="ru-RU" sz="3600" b="1" dirty="0">
              <a:solidFill>
                <a:srgbClr val="002060"/>
              </a:solidFill>
              <a:latin typeface="Cambria" panose="02040503050406030204" pitchFamily="18" charset="0"/>
            </a:endParaRPr>
          </a:p>
        </p:txBody>
      </p:sp>
      <p:sp>
        <p:nvSpPr>
          <p:cNvPr id="7" name="Объект 2"/>
          <p:cNvSpPr>
            <a:spLocks noGrp="1"/>
          </p:cNvSpPr>
          <p:nvPr>
            <p:ph idx="1"/>
          </p:nvPr>
        </p:nvSpPr>
        <p:spPr>
          <a:xfrm>
            <a:off x="539552" y="1412777"/>
            <a:ext cx="8067148" cy="4943574"/>
          </a:xfrm>
        </p:spPr>
        <p:txBody>
          <a:bodyPr>
            <a:normAutofit/>
          </a:bodyPr>
          <a:lstStyle/>
          <a:p>
            <a:pPr algn="just"/>
            <a:r>
              <a:rPr lang="en-US" sz="2800" b="1" dirty="0">
                <a:solidFill>
                  <a:srgbClr val="0070C0"/>
                </a:solidFill>
                <a:latin typeface="Cambria" panose="02040503050406030204" pitchFamily="18" charset="0"/>
              </a:rPr>
              <a:t>GUI (Graphical User Interface)</a:t>
            </a:r>
            <a:r>
              <a:rPr lang="ru-RU" sz="2800" b="1" dirty="0">
                <a:solidFill>
                  <a:srgbClr val="0070C0"/>
                </a:solidFill>
                <a:latin typeface="Cambria" panose="02040503050406030204" pitchFamily="18" charset="0"/>
              </a:rPr>
              <a:t> </a:t>
            </a:r>
            <a:r>
              <a:rPr lang="en-US" sz="2800" dirty="0">
                <a:latin typeface="Cambria" panose="02040503050406030204" pitchFamily="18" charset="0"/>
              </a:rPr>
              <a:t>implemented as Web-interface.</a:t>
            </a:r>
            <a:endParaRPr lang="ru-RU" sz="2800" dirty="0">
              <a:latin typeface="Cambria" panose="02040503050406030204" pitchFamily="18" charset="0"/>
            </a:endParaRPr>
          </a:p>
          <a:p>
            <a:pPr lvl="1" algn="just"/>
            <a:r>
              <a:rPr lang="en-US" sz="2400" dirty="0">
                <a:latin typeface="Cambria" panose="02040503050406030204" pitchFamily="18" charset="0"/>
              </a:rPr>
              <a:t>View;</a:t>
            </a:r>
          </a:p>
          <a:p>
            <a:pPr lvl="1" algn="just"/>
            <a:r>
              <a:rPr lang="en-US" sz="2400" dirty="0">
                <a:latin typeface="Cambria" panose="02040503050406030204" pitchFamily="18" charset="0"/>
              </a:rPr>
              <a:t>Edit;</a:t>
            </a:r>
          </a:p>
          <a:p>
            <a:pPr lvl="1" algn="just"/>
            <a:r>
              <a:rPr lang="en-US" sz="2400" dirty="0">
                <a:latin typeface="Cambria" panose="02040503050406030204" pitchFamily="18" charset="0"/>
              </a:rPr>
              <a:t>Download.</a:t>
            </a:r>
          </a:p>
          <a:p>
            <a:pPr marL="342900" lvl="1" indent="0" algn="just">
              <a:buNone/>
            </a:pPr>
            <a:endParaRPr lang="en-US" dirty="0">
              <a:latin typeface="Cambria" panose="02040503050406030204" pitchFamily="18" charset="0"/>
            </a:endParaRPr>
          </a:p>
          <a:p>
            <a:pPr algn="just"/>
            <a:r>
              <a:rPr lang="en-US" sz="2800" b="1" dirty="0">
                <a:solidFill>
                  <a:srgbClr val="0070C0"/>
                </a:solidFill>
                <a:latin typeface="Cambria" panose="02040503050406030204" pitchFamily="18" charset="0"/>
              </a:rPr>
              <a:t>API (Application Programming Interface)</a:t>
            </a:r>
            <a:r>
              <a:rPr lang="en-US" sz="2800" b="1" dirty="0">
                <a:latin typeface="Cambria" panose="02040503050406030204" pitchFamily="18" charset="0"/>
              </a:rPr>
              <a:t> </a:t>
            </a:r>
            <a:r>
              <a:rPr lang="en-US" sz="2800" dirty="0">
                <a:latin typeface="Cambria" panose="02040503050406030204" pitchFamily="18" charset="0"/>
              </a:rPr>
              <a:t> implemented as macros of the ROOT environment. </a:t>
            </a:r>
            <a:endParaRPr lang="en-US" sz="2800" dirty="0">
              <a:solidFill>
                <a:srgbClr val="FF0000"/>
              </a:solidFill>
              <a:latin typeface="Cambria" panose="02040503050406030204" pitchFamily="18" charset="0"/>
            </a:endParaRPr>
          </a:p>
          <a:p>
            <a:pPr marL="82296" indent="0" algn="just">
              <a:buNone/>
            </a:pPr>
            <a:endParaRPr lang="en-US" sz="2400" dirty="0"/>
          </a:p>
          <a:p>
            <a:pPr marL="82296" indent="0" algn="just">
              <a:buNone/>
            </a:pPr>
            <a:endParaRPr lang="en-US" sz="2400" dirty="0"/>
          </a:p>
        </p:txBody>
      </p:sp>
      <p:sp>
        <p:nvSpPr>
          <p:cNvPr id="5" name="Номер слайда 4"/>
          <p:cNvSpPr>
            <a:spLocks noGrp="1"/>
          </p:cNvSpPr>
          <p:nvPr>
            <p:ph type="sldNum" sz="quarter" idx="12"/>
          </p:nvPr>
        </p:nvSpPr>
        <p:spPr/>
        <p:txBody>
          <a:bodyPr/>
          <a:lstStyle/>
          <a:p>
            <a:fld id="{9873668C-1D03-4606-BB8C-B3075B64DBAA}" type="slidenum">
              <a:rPr lang="ru-RU" sz="1600" smtClean="0"/>
              <a:pPr/>
              <a:t>9</a:t>
            </a:fld>
            <a:endParaRPr lang="ru-RU" sz="1600" dirty="0"/>
          </a:p>
        </p:txBody>
      </p:sp>
    </p:spTree>
    <p:extLst>
      <p:ext uri="{BB962C8B-B14F-4D97-AF65-F5344CB8AC3E}">
        <p14:creationId xmlns:p14="http://schemas.microsoft.com/office/powerpoint/2010/main" val="1810955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28967</TotalTime>
  <Words>1017</Words>
  <Application>Microsoft Office PowerPoint</Application>
  <PresentationFormat>Экран (4:3)</PresentationFormat>
  <Paragraphs>199</Paragraphs>
  <Slides>23</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Development of a geometry database for the BM@N experiment of mega-project NICA</vt:lpstr>
      <vt:lpstr>Motivation</vt:lpstr>
      <vt:lpstr>Guidlines</vt:lpstr>
      <vt:lpstr>CBM    &amp;    BM@N</vt:lpstr>
      <vt:lpstr>  RunManager    &amp;   Geometry</vt:lpstr>
      <vt:lpstr>Basic Definitions</vt:lpstr>
      <vt:lpstr>Geometry Database. Use Cases</vt:lpstr>
      <vt:lpstr>BM@N Component Diagram</vt:lpstr>
      <vt:lpstr>The implementation</vt:lpstr>
      <vt:lpstr>Web-interface. View Mode</vt:lpstr>
      <vt:lpstr>Web-interface. Edit Mode</vt:lpstr>
      <vt:lpstr>Презентация PowerPoint</vt:lpstr>
      <vt:lpstr>  Macros</vt:lpstr>
      <vt:lpstr>  Macros</vt:lpstr>
      <vt:lpstr>Inheritance diagram of FairModule</vt:lpstr>
      <vt:lpstr>Load FairModule</vt:lpstr>
      <vt:lpstr>Verification of BM@N database (1)</vt:lpstr>
      <vt:lpstr>Verification of BM@N database (2)</vt:lpstr>
      <vt:lpstr>Conclusion</vt:lpstr>
      <vt:lpstr>Backups</vt:lpstr>
      <vt:lpstr>Object model of the Geometry DB</vt:lpstr>
      <vt:lpstr>Презентация PowerPoint</vt:lpstr>
      <vt:lpstr>Available files in edit mode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Lena</dc:creator>
  <cp:lastModifiedBy>aleksand</cp:lastModifiedBy>
  <cp:revision>741</cp:revision>
  <cp:lastPrinted>2015-04-09T11:46:53Z</cp:lastPrinted>
  <dcterms:created xsi:type="dcterms:W3CDTF">2013-02-06T15:05:45Z</dcterms:created>
  <dcterms:modified xsi:type="dcterms:W3CDTF">2019-10-14T05:54:58Z</dcterms:modified>
</cp:coreProperties>
</file>