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8" r:id="rId4"/>
    <p:sldId id="277" r:id="rId5"/>
    <p:sldId id="279" r:id="rId6"/>
    <p:sldId id="281" r:id="rId7"/>
    <p:sldId id="287" r:id="rId8"/>
    <p:sldId id="286" r:id="rId9"/>
    <p:sldId id="290" r:id="rId10"/>
    <p:sldId id="292" r:id="rId11"/>
    <p:sldId id="293" r:id="rId12"/>
    <p:sldId id="294" r:id="rId13"/>
    <p:sldId id="295" r:id="rId14"/>
    <p:sldId id="270" r:id="rId15"/>
    <p:sldId id="272" r:id="rId16"/>
    <p:sldId id="273" r:id="rId17"/>
    <p:sldId id="271" r:id="rId18"/>
    <p:sldId id="284" r:id="rId19"/>
    <p:sldId id="275" r:id="rId20"/>
    <p:sldId id="274" r:id="rId21"/>
    <p:sldId id="285" r:id="rId22"/>
  </p:sldIdLst>
  <p:sldSz cx="9144000" cy="6858000" type="screen4x3"/>
  <p:notesSz cx="6858000" cy="9947275"/>
  <p:defaultTextStyle>
    <a:defPPr>
      <a:defRPr lang="en-GB"/>
    </a:defPPr>
    <a:lvl1pPr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8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CC3300"/>
    <a:srgbClr val="FFCC00"/>
    <a:srgbClr val="EDA73F"/>
    <a:srgbClr val="E29A4A"/>
    <a:srgbClr val="6600FF"/>
    <a:srgbClr val="90FEFE"/>
    <a:srgbClr val="009900"/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2785" autoAdjust="0"/>
  </p:normalViewPr>
  <p:slideViewPr>
    <p:cSldViewPr>
      <p:cViewPr varScale="1">
        <p:scale>
          <a:sx n="62" d="100"/>
          <a:sy n="62" d="100"/>
        </p:scale>
        <p:origin x="1352" y="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5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48"/>
        <p:guide pos="19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air:Documents:My_pres:2019:KPP_Match:MP-co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7082826936177"/>
          <c:y val="3.256498816984145E-2"/>
          <c:w val="0.90075617838039201"/>
          <c:h val="0.84322552677528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Sheet1!$J$12</c:f>
              <c:strCache>
                <c:ptCount val="1"/>
                <c:pt idx="0">
                  <c:v>ОИЯИ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Sheet1!$I$13:$I$18</c:f>
              <c:numCache>
                <c:formatCode>General</c:formatCode>
                <c:ptCount val="6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  <c:pt idx="3">
                  <c:v>2024</c:v>
                </c:pt>
                <c:pt idx="4">
                  <c:v>2029</c:v>
                </c:pt>
                <c:pt idx="5">
                  <c:v>2034</c:v>
                </c:pt>
              </c:numCache>
            </c:numRef>
          </c:cat>
          <c:val>
            <c:numRef>
              <c:f>Sheet1!$J$13:$J$18</c:f>
              <c:numCache>
                <c:formatCode>General</c:formatCode>
                <c:ptCount val="6"/>
                <c:pt idx="0">
                  <c:v>400</c:v>
                </c:pt>
                <c:pt idx="1">
                  <c:v>650</c:v>
                </c:pt>
                <c:pt idx="2">
                  <c:v>750</c:v>
                </c:pt>
                <c:pt idx="3">
                  <c:v>900</c:v>
                </c:pt>
                <c:pt idx="4">
                  <c:v>950</c:v>
                </c:pt>
                <c:pt idx="5" formatCode="#,##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D-4F94-BE3C-E501FEA585C3}"/>
            </c:ext>
          </c:extLst>
        </c:ser>
        <c:ser>
          <c:idx val="1"/>
          <c:order val="1"/>
          <c:tx>
            <c:strRef>
              <c:f>Sheet1!$K$12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numRef>
              <c:f>Sheet1!$I$13:$I$18</c:f>
              <c:numCache>
                <c:formatCode>General</c:formatCode>
                <c:ptCount val="6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  <c:pt idx="3">
                  <c:v>2024</c:v>
                </c:pt>
                <c:pt idx="4">
                  <c:v>2029</c:v>
                </c:pt>
                <c:pt idx="5">
                  <c:v>2034</c:v>
                </c:pt>
              </c:numCache>
            </c:numRef>
          </c:cat>
          <c:val>
            <c:numRef>
              <c:f>Sheet1!$K$13:$K$18</c:f>
              <c:numCache>
                <c:formatCode>General</c:formatCode>
                <c:ptCount val="6"/>
                <c:pt idx="0">
                  <c:v>50</c:v>
                </c:pt>
                <c:pt idx="1">
                  <c:v>200</c:v>
                </c:pt>
                <c:pt idx="2" formatCode="#,##0">
                  <c:v>510</c:v>
                </c:pt>
                <c:pt idx="3">
                  <c:v>550</c:v>
                </c:pt>
                <c:pt idx="4">
                  <c:v>650</c:v>
                </c:pt>
                <c:pt idx="5" formatCode="#,##0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D-4F94-BE3C-E501FEA585C3}"/>
            </c:ext>
          </c:extLst>
        </c:ser>
        <c:ser>
          <c:idx val="2"/>
          <c:order val="2"/>
          <c:tx>
            <c:strRef>
              <c:f>Sheet1!$L$12</c:f>
              <c:strCache>
                <c:ptCount val="1"/>
                <c:pt idx="0">
                  <c:v>др. страны</c:v>
                </c:pt>
              </c:strCache>
            </c:strRef>
          </c:tx>
          <c:spPr>
            <a:solidFill>
              <a:srgbClr val="9DFCFF"/>
            </a:solidFill>
          </c:spPr>
          <c:invertIfNegative val="0"/>
          <c:cat>
            <c:numRef>
              <c:f>Sheet1!$I$13:$I$18</c:f>
              <c:numCache>
                <c:formatCode>General</c:formatCode>
                <c:ptCount val="6"/>
                <c:pt idx="0">
                  <c:v>2009</c:v>
                </c:pt>
                <c:pt idx="1">
                  <c:v>2014</c:v>
                </c:pt>
                <c:pt idx="2">
                  <c:v>2019</c:v>
                </c:pt>
                <c:pt idx="3">
                  <c:v>2024</c:v>
                </c:pt>
                <c:pt idx="4">
                  <c:v>2029</c:v>
                </c:pt>
                <c:pt idx="5">
                  <c:v>2034</c:v>
                </c:pt>
              </c:numCache>
            </c:numRef>
          </c:cat>
          <c:val>
            <c:numRef>
              <c:f>Sheet1!$L$13:$L$18</c:f>
              <c:numCache>
                <c:formatCode>General</c:formatCode>
                <c:ptCount val="6"/>
                <c:pt idx="0">
                  <c:v>30</c:v>
                </c:pt>
                <c:pt idx="1">
                  <c:v>170</c:v>
                </c:pt>
                <c:pt idx="2" formatCode="#,##0">
                  <c:v>271</c:v>
                </c:pt>
                <c:pt idx="3">
                  <c:v>950</c:v>
                </c:pt>
                <c:pt idx="4">
                  <c:v>1200</c:v>
                </c:pt>
                <c:pt idx="5" formatCode="#,##0">
                  <c:v>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AD-4F94-BE3C-E501FEA58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037824"/>
        <c:axId val="2117057712"/>
      </c:barChart>
      <c:catAx>
        <c:axId val="-213603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0090"/>
                </a:solidFill>
              </a:defRPr>
            </a:pPr>
            <a:endParaRPr lang="en-US"/>
          </a:p>
        </c:txPr>
        <c:crossAx val="2117057712"/>
        <c:crosses val="autoZero"/>
        <c:auto val="1"/>
        <c:lblAlgn val="ctr"/>
        <c:lblOffset val="100"/>
        <c:noMultiLvlLbl val="0"/>
      </c:catAx>
      <c:valAx>
        <c:axId val="211705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90"/>
                </a:solidFill>
              </a:defRPr>
            </a:pPr>
            <a:endParaRPr lang="en-US"/>
          </a:p>
        </c:txPr>
        <c:crossAx val="-2136037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107993051277132"/>
          <c:y val="4.4143841477715724E-2"/>
          <c:w val="0.59453675452513921"/>
          <c:h val="0.12114349488686932"/>
        </c:manualLayout>
      </c:layout>
      <c:overlay val="0"/>
      <c:txPr>
        <a:bodyPr/>
        <a:lstStyle/>
        <a:p>
          <a:pPr>
            <a:defRPr sz="2000">
              <a:solidFill>
                <a:srgbClr val="00009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0.29293</cdr:x>
      <cdr:y>0.11779</cdr:y>
    </cdr:from>
    <cdr:to>
      <cdr:x>0.29934</cdr:x>
      <cdr:y>0.12714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576064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JINR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5985342" cy="974789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173" tIns="43087" rIns="86173" bIns="43087" anchor="ctr"/>
          <a:lstStyle/>
          <a:p>
            <a:endParaRPr lang="bg-BG" dirty="0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55625" y="730250"/>
            <a:ext cx="4870450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98115" y="4629817"/>
            <a:ext cx="4786312" cy="43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bg-BG" smtClean="0"/>
          </a:p>
        </p:txBody>
      </p:sp>
    </p:spTree>
    <p:extLst>
      <p:ext uri="{BB962C8B-B14F-4D97-AF65-F5344CB8AC3E}">
        <p14:creationId xmlns:p14="http://schemas.microsoft.com/office/powerpoint/2010/main" val="82430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795618" y="753581"/>
            <a:ext cx="4392706" cy="36925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173" tIns="43087" rIns="86173" bIns="43087" anchor="ctr"/>
          <a:lstStyle/>
          <a:p>
            <a:endParaRPr lang="bg-BG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06824" y="4672205"/>
            <a:ext cx="4370294" cy="5244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816" tIns="44104" rIns="84816" bIns="44104">
            <a:spAutoFit/>
          </a:bodyPr>
          <a:lstStyle/>
          <a:p>
            <a:pPr>
              <a:lnSpc>
                <a:spcPct val="123000"/>
              </a:lnSpc>
              <a:spcBef>
                <a:spcPts val="848"/>
              </a:spcBef>
              <a:tabLst>
                <a:tab pos="0" algn="l"/>
                <a:tab pos="861731" algn="l"/>
                <a:tab pos="1723461" algn="l"/>
                <a:tab pos="2585192" algn="l"/>
                <a:tab pos="3446922" algn="l"/>
                <a:tab pos="4308653" algn="l"/>
                <a:tab pos="5170383" algn="l"/>
                <a:tab pos="6032114" algn="l"/>
                <a:tab pos="6893844" algn="l"/>
                <a:tab pos="7755575" algn="l"/>
                <a:tab pos="8617306" algn="l"/>
                <a:tab pos="9479036" algn="l"/>
              </a:tabLst>
            </a:pPr>
            <a:r>
              <a:rPr lang="en-GB" altLang="bg-BG" sz="2300"/>
              <a:t>Tittle page and out line</a:t>
            </a:r>
          </a:p>
        </p:txBody>
      </p:sp>
    </p:spTree>
    <p:extLst>
      <p:ext uri="{BB962C8B-B14F-4D97-AF65-F5344CB8AC3E}">
        <p14:creationId xmlns:p14="http://schemas.microsoft.com/office/powerpoint/2010/main" val="21774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991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135938" cy="1943096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194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34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78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98450"/>
            <a:ext cx="6411913" cy="550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268413"/>
            <a:ext cx="8135938" cy="4968875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2934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95665"/>
            <a:ext cx="6411913" cy="556434"/>
          </a:xfrm>
          <a:prstGeom prst="rect">
            <a:avLst/>
          </a:prstGeom>
          <a:solidFill>
            <a:srgbClr val="FF9933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bg-BG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8413"/>
            <a:ext cx="81359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dirty="0" smtClean="0"/>
              <a:t>Click to edit the outline text format</a:t>
            </a:r>
          </a:p>
          <a:p>
            <a:pPr lvl="1"/>
            <a:r>
              <a:rPr lang="en-GB" altLang="bg-BG" dirty="0" smtClean="0"/>
              <a:t>Second Outline Level</a:t>
            </a:r>
          </a:p>
          <a:p>
            <a:pPr lvl="2"/>
            <a:r>
              <a:rPr lang="en-GB" altLang="bg-BG" dirty="0" smtClean="0"/>
              <a:t>Third Outline Level</a:t>
            </a:r>
          </a:p>
          <a:p>
            <a:pPr lvl="3"/>
            <a:r>
              <a:rPr lang="en-GB" altLang="bg-BG" dirty="0" smtClean="0"/>
              <a:t>Fourth Outline Level</a:t>
            </a:r>
          </a:p>
          <a:p>
            <a:pPr lvl="4"/>
            <a:r>
              <a:rPr lang="en-GB" altLang="bg-BG" dirty="0" smtClean="0"/>
              <a:t>Fifth Outline Level</a:t>
            </a:r>
          </a:p>
          <a:p>
            <a:pPr lvl="4"/>
            <a:r>
              <a:rPr lang="en-GB" altLang="bg-BG" dirty="0" smtClean="0"/>
              <a:t>Sixth Outline Level</a:t>
            </a:r>
          </a:p>
          <a:p>
            <a:pPr lvl="4"/>
            <a:r>
              <a:rPr lang="en-GB" altLang="bg-BG" dirty="0" smtClean="0"/>
              <a:t>Seventh Outline Level</a:t>
            </a:r>
          </a:p>
          <a:p>
            <a:pPr lvl="4"/>
            <a:r>
              <a:rPr lang="en-GB" altLang="bg-BG" dirty="0" smtClean="0"/>
              <a:t>Eighth Outline Level</a:t>
            </a:r>
          </a:p>
          <a:p>
            <a:pPr lvl="4"/>
            <a:r>
              <a:rPr lang="en-GB" altLang="bg-BG" dirty="0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62584" y="6538554"/>
            <a:ext cx="208391" cy="26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/>
            <a:fld id="{F9538833-B3B2-4080-8E0B-591D3DF44420}" type="slidenum">
              <a:rPr lang="en-GB" altLang="bg-BG" sz="1400" u="none">
                <a:solidFill>
                  <a:schemeClr val="accent2"/>
                </a:solidFill>
              </a:rPr>
              <a:pPr algn="r"/>
              <a:t>‹#›</a:t>
            </a:fld>
            <a:endParaRPr lang="en-GB" altLang="bg-BG" sz="1400" u="none" dirty="0">
              <a:solidFill>
                <a:schemeClr val="accent2"/>
              </a:solidFill>
            </a:endParaRPr>
          </a:p>
        </p:txBody>
      </p:sp>
      <p:pic>
        <p:nvPicPr>
          <p:cNvPr id="7" name="Рисунок 4" descr="LHEP-emblema-trans.gif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8100" y="44624"/>
            <a:ext cx="1084263" cy="6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105419" y="6691664"/>
            <a:ext cx="995465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altLang="bg-BG" sz="1000" b="1" dirty="0" smtClean="0">
                <a:solidFill>
                  <a:schemeClr val="accent2"/>
                </a:solidFill>
                <a:latin typeface="Bitstream Vera Sans" pitchFamily="34" charset="0"/>
              </a:rPr>
              <a:t>Roumen Tsenov</a:t>
            </a:r>
            <a:endParaRPr lang="en-GB" altLang="bg-BG" sz="1000" b="1" dirty="0">
              <a:solidFill>
                <a:schemeClr val="accent2"/>
              </a:solidFill>
              <a:latin typeface="Bitstream Vera Sans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2699792" y="6583942"/>
            <a:ext cx="403244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bg-BG" sz="1400" b="1" i="1" baseline="0" dirty="0" smtClean="0">
                <a:solidFill>
                  <a:schemeClr val="accent2"/>
                </a:solidFill>
              </a:rPr>
              <a:t>Meeting of the JINR Scientific Council</a:t>
            </a:r>
            <a:r>
              <a:rPr lang="ru-RU" altLang="bg-BG" sz="1400" b="1" i="1" baseline="0" dirty="0" smtClean="0">
                <a:solidFill>
                  <a:schemeClr val="accent2"/>
                </a:solidFill>
              </a:rPr>
              <a:t>, 1</a:t>
            </a:r>
            <a:r>
              <a:rPr lang="en-US" altLang="bg-BG" sz="1400" b="1" i="1" baseline="0" dirty="0" smtClean="0">
                <a:solidFill>
                  <a:schemeClr val="accent2"/>
                </a:solidFill>
              </a:rPr>
              <a:t>9</a:t>
            </a:r>
            <a:r>
              <a:rPr lang="ru-RU" altLang="bg-BG" sz="1400" b="1" i="1" baseline="0" dirty="0" smtClean="0">
                <a:solidFill>
                  <a:schemeClr val="accent2"/>
                </a:solidFill>
              </a:rPr>
              <a:t>.0</a:t>
            </a:r>
            <a:r>
              <a:rPr lang="en-US" altLang="bg-BG" sz="1400" b="1" i="1" baseline="0" dirty="0" smtClean="0">
                <a:solidFill>
                  <a:schemeClr val="accent2"/>
                </a:solidFill>
              </a:rPr>
              <a:t>9</a:t>
            </a:r>
            <a:r>
              <a:rPr lang="ru-RU" altLang="bg-BG" sz="1400" b="1" i="1" baseline="0" dirty="0" smtClean="0">
                <a:solidFill>
                  <a:schemeClr val="accent2"/>
                </a:solidFill>
              </a:rPr>
              <a:t>.</a:t>
            </a:r>
            <a:r>
              <a:rPr lang="en-US" altLang="bg-BG" sz="1400" b="1" i="1" dirty="0" smtClean="0">
                <a:solidFill>
                  <a:schemeClr val="accent2"/>
                </a:solidFill>
              </a:rPr>
              <a:t>2019</a:t>
            </a:r>
            <a:endParaRPr lang="en-US" altLang="bg-BG" sz="1400" b="1" i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1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3200">
          <a:solidFill>
            <a:srgbClr val="6600CC"/>
          </a:solidFill>
          <a:latin typeface="+mj-lt"/>
          <a:ea typeface="+mj-ea"/>
          <a:cs typeface="+mj-cs"/>
        </a:defRPr>
      </a:lvl1pPr>
      <a:lvl2pPr marL="4318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2pPr>
      <a:lvl3pPr marL="647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3pPr>
      <a:lvl4pPr marL="8636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4pPr>
      <a:lvl5pPr marL="10795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5pPr>
      <a:lvl6pPr marL="1536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6pPr>
      <a:lvl7pPr marL="19939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7pPr>
      <a:lvl8pPr marL="24511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8pPr>
      <a:lvl9pPr marL="29083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3333CC"/>
        </a:buClr>
        <a:buSzPct val="100000"/>
        <a:buFont typeface="Wingdings" panose="05000000000000000000" pitchFamily="2" charset="2"/>
        <a:buChar char="§"/>
        <a:defRPr sz="2200">
          <a:solidFill>
            <a:srgbClr val="000000"/>
          </a:solidFill>
          <a:latin typeface="+mj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j-lt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6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•"/>
        <a:defRPr sz="2000">
          <a:solidFill>
            <a:srgbClr val="000000"/>
          </a:solidFill>
          <a:latin typeface="+mj-lt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j-lt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j-lt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indico.jinr.ru/conferenceDisplay.py?confId=2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jinr.ru/conferenceDisplay.py?confId=29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816963"/>
            <a:ext cx="6373558" cy="1207383"/>
          </a:xfrm>
          <a:solidFill>
            <a:srgbClr val="FFC000"/>
          </a:solidFill>
          <a:ln/>
          <a:extLst/>
        </p:spPr>
        <p:txBody>
          <a:bodyPr lIns="90000" tIns="46800" rIns="90000" bIns="46800"/>
          <a:lstStyle/>
          <a:p>
            <a:r>
              <a:rPr lang="en-US" b="1" dirty="0"/>
              <a:t>Relativistic </a:t>
            </a:r>
            <a:r>
              <a:rPr lang="en-US" b="1" dirty="0" smtClean="0"/>
              <a:t>Heavy Ion </a:t>
            </a:r>
            <a:r>
              <a:rPr lang="en-US" b="1" dirty="0"/>
              <a:t>and Spin Physics</a:t>
            </a:r>
            <a:endParaRPr lang="ru-RU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2996952"/>
            <a:ext cx="6373558" cy="172431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itchFamily="66" charset="0"/>
              <a:defRPr sz="3200">
                <a:solidFill>
                  <a:srgbClr val="6600CC"/>
                </a:solidFill>
                <a:latin typeface="+mj-lt"/>
                <a:ea typeface="+mj-ea"/>
                <a:cs typeface="+mj-cs"/>
              </a:defRPr>
            </a:lvl1pPr>
            <a:lvl2pPr marL="4318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marL="8636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i="1" dirty="0"/>
              <a:t>Sub-group of the JINR Strategy Long Range Plan International Working Group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6375" y="86954"/>
            <a:ext cx="6411913" cy="97385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/>
              <a:t>Future lines of development of the NICA accelerator </a:t>
            </a:r>
            <a:r>
              <a:rPr lang="en-US" sz="2800" dirty="0" smtClean="0"/>
              <a:t>complex (2)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335799"/>
            <a:ext cx="8136136" cy="208823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rgbClr val="CC33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-p beams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may allow to study the photo-production of J/</a:t>
            </a:r>
            <a:r>
              <a:rPr lang="en-US" sz="2000" dirty="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000" dirty="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the latter being presently studied with limited statistics or in symmetric systems such as p-p, preventing an unambiguous rapidity, and hence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Bjorken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x,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determination. Depending on the proton beam energies, these studies could </a:t>
            </a:r>
            <a:r>
              <a:rPr lang="en-US" sz="20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shed 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light on the J/</a:t>
            </a:r>
            <a:r>
              <a:rPr lang="en-US" sz="2000" b="1" dirty="0">
                <a:solidFill>
                  <a:srgbClr val="CC33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y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rgbClr val="CC33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¡</a:t>
            </a:r>
            <a:r>
              <a:rPr lang="en-US" sz="2000" b="1" dirty="0">
                <a:solidFill>
                  <a:srgbClr val="CC33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formation at threshold and on the gluon structure of the nucleon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000" b="1" kern="0" dirty="0">
              <a:solidFill>
                <a:srgbClr val="CC33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005064"/>
            <a:ext cx="8136136" cy="187220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 addition, the production of 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di-lepton pairs in </a:t>
            </a:r>
            <a:r>
              <a:rPr 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000" b="1" dirty="0" err="1">
                <a:solidFill>
                  <a:srgbClr val="CC33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interactions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is of great interest, allowing studies of the electromagnetic interactions in the region of strong fields. The coupling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en-US" sz="2000" dirty="0" err="1">
                <a:latin typeface="Times New Roman" panose="02020603050405020304" pitchFamily="18" charset="0"/>
                <a:ea typeface="CMSY10"/>
              </a:rPr>
              <a:t>√</a:t>
            </a:r>
            <a:r>
              <a:rPr lang="en-US" sz="2000" dirty="0" err="1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is large, so conventional perturbative calculations of the processes are questionable and higher-order terms may become important. 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648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11913" cy="97385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/>
              <a:t>Future lines of development of the NICA accelerator </a:t>
            </a:r>
            <a:r>
              <a:rPr lang="en-US" sz="2800" dirty="0" smtClean="0"/>
              <a:t>complex (3)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348880"/>
            <a:ext cx="8064896" cy="273630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 NICA collider rings are very suitable for attempting measurement of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proton and deuteron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EDMs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due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to the possibility of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transformation of the two storage rings into an 8-shape accelerator structure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and use of so-called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spin transparency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also known as spin-frozen mode, for the spin control.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Search for the proton and deuteron EDMs could be tried after the first round of experiments with the MPD and SPD.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sz="1700" b="1" kern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11913" cy="446982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/>
              <a:t>Involvement in external experiments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534" y="836712"/>
            <a:ext cx="8136136" cy="230581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Traditionally, the HEP scientific program of JINR includes participation in experiments at accelerator centers around the world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CERN, BNL, DESY, GSI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that provide unique conditions to perform studies in the fields of high-energy heavy-ion physics and spin physics. 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key factor here is a mutual benefit from the exchange of new scientific information and </a:t>
            </a:r>
            <a:r>
              <a:rPr lang="en-US" sz="20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know-how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JINR participation will depend on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discovery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potential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of the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experiments 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leading role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 them of the  JINR researchers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9882" y="5341790"/>
            <a:ext cx="8136136" cy="115212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 JINR strategy for cooperative research at other accelerator centers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should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be linked closely to the 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updated European Strategy for Particle Physics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expected to be available in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2020.</a:t>
            </a:r>
            <a:endParaRPr lang="en-US" sz="2000" b="1" dirty="0">
              <a:solidFill>
                <a:srgbClr val="CC33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882" y="3270050"/>
            <a:ext cx="8136136" cy="201622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 continuing participation in the experiments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NA61 and COMPASS at SPS, ALICE at LHC and STAR at RHIC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is of invaluable importance for preparation and realization of the physics program at the NICA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complex. </a:t>
            </a:r>
            <a:r>
              <a:rPr lang="en-US" sz="20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Strategically </a:t>
            </a:r>
            <a:r>
              <a:rPr lang="en-US" sz="2000" b="1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important is the JINR participation in experiments at future electron-ion collider (EIC) facility to be built in US and in fixed-target experiments at FAIR-GSI.</a:t>
            </a:r>
          </a:p>
        </p:txBody>
      </p:sp>
    </p:spTree>
    <p:extLst>
      <p:ext uri="{BB962C8B-B14F-4D97-AF65-F5344CB8AC3E}">
        <p14:creationId xmlns:p14="http://schemas.microsoft.com/office/powerpoint/2010/main" val="24481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7784" y="351695"/>
            <a:ext cx="4608537" cy="446982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 smtClean="0"/>
              <a:t>NICA </a:t>
            </a:r>
            <a:r>
              <a:rPr lang="en-US" sz="2800" smtClean="0"/>
              <a:t>staff and users</a:t>
            </a:r>
            <a:endParaRPr lang="en-US" sz="2800" dirty="0"/>
          </a:p>
        </p:txBody>
      </p:sp>
      <p:graphicFrame>
        <p:nvGraphicFramePr>
          <p:cNvPr id="8" name="Диаграмма 3"/>
          <p:cNvGraphicFramePr/>
          <p:nvPr>
            <p:extLst>
              <p:ext uri="{D42A27DB-BD31-4B8C-83A1-F6EECF244321}">
                <p14:modId xmlns:p14="http://schemas.microsoft.com/office/powerpoint/2010/main" val="529776859"/>
              </p:ext>
            </p:extLst>
          </p:nvPr>
        </p:nvGraphicFramePr>
        <p:xfrm>
          <a:off x="1187624" y="1340768"/>
          <a:ext cx="7128792" cy="489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31840" y="1574039"/>
            <a:ext cx="841897" cy="47083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JINR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603" y="1591289"/>
            <a:ext cx="527709" cy="43633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RF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1236" y="1555093"/>
            <a:ext cx="1342627" cy="5087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other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20589" y="2780928"/>
            <a:ext cx="1055097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People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969" y="775885"/>
            <a:ext cx="4859857" cy="50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(estimation of the NICA management)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12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43626"/>
            <a:ext cx="3695700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32276"/>
          <a:stretch/>
        </p:blipFill>
        <p:spPr>
          <a:xfrm>
            <a:off x="5364088" y="2276872"/>
            <a:ext cx="2232248" cy="2304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" b="4546"/>
          <a:stretch/>
        </p:blipFill>
        <p:spPr>
          <a:xfrm>
            <a:off x="755577" y="584684"/>
            <a:ext cx="3312368" cy="2268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7257" y="277729"/>
            <a:ext cx="1558760" cy="1000915"/>
          </a:xfrm>
          <a:prstGeom prst="rect">
            <a:avLst/>
          </a:prstGeom>
          <a:solidFill>
            <a:srgbClr val="FFCC00"/>
          </a:solidFill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062867"/>
            <a:ext cx="3073052" cy="622350"/>
          </a:xfrm>
          <a:prstGeom prst="rect">
            <a:avLst/>
          </a:prstGeom>
          <a:solidFill>
            <a:srgbClr val="FFCC00"/>
          </a:solidFill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 strategy!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699792" y="1772816"/>
            <a:ext cx="3145051" cy="2016224"/>
          </a:xfrm>
          <a:prstGeom prst="straightConnector1">
            <a:avLst/>
          </a:prstGeom>
          <a:solidFill>
            <a:srgbClr val="00B8FF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05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852936"/>
            <a:ext cx="5619825" cy="1296144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Add-ons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10711"/>
            <a:ext cx="6411913" cy="452368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 smtClean="0"/>
              <a:t>Electron-ion collider: USA projects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00"/>
          <a:stretch/>
        </p:blipFill>
        <p:spPr>
          <a:xfrm>
            <a:off x="61635" y="1250114"/>
            <a:ext cx="3384376" cy="5101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5904" y="2030057"/>
            <a:ext cx="869149" cy="2818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BNL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JLab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279234"/>
            <a:ext cx="1848180" cy="750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59" y="1939882"/>
            <a:ext cx="2072449" cy="2353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011" y="5129764"/>
            <a:ext cx="553725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1266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6348151" cy="4536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888"/>
          <a:stretch/>
        </p:blipFill>
        <p:spPr>
          <a:xfrm>
            <a:off x="6058975" y="0"/>
            <a:ext cx="3085025" cy="26684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692696"/>
            <a:ext cx="5976664" cy="576064"/>
          </a:xfrm>
          <a:prstGeom prst="rect">
            <a:avLst/>
          </a:prstGeom>
          <a:solidFill>
            <a:srgbClr val="FFCC00"/>
          </a:solidFill>
        </p:spPr>
        <p:txBody>
          <a:bodyPr/>
          <a:lstStyle>
            <a:lvl1pPr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itchFamily="66" charset="0"/>
              <a:defRPr sz="3200">
                <a:solidFill>
                  <a:srgbClr val="6600CC"/>
                </a:solidFill>
                <a:latin typeface="+mj-lt"/>
                <a:ea typeface="+mj-ea"/>
                <a:cs typeface="+mj-cs"/>
              </a:defRPr>
            </a:lvl1pPr>
            <a:lvl2pPr marL="4318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marL="8636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800" kern="0" dirty="0" smtClean="0"/>
              <a:t>Electron-ion collider: China plans…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3885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30417"/>
            <a:ext cx="6411913" cy="486928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 smtClean="0"/>
              <a:t>Backward Compton Scattering Source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344816" cy="2440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714365"/>
            <a:ext cx="3898826" cy="2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116632"/>
            <a:ext cx="6411913" cy="1112869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Strategy of the Laboratory of High Energy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38" y="1340768"/>
            <a:ext cx="8496746" cy="23380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Locally developed document by a group of ~30 people under the coordination of R. Tsenov and after a laboratory-wide discussion (June – Dec. 2017)</a:t>
            </a:r>
            <a:endParaRPr lang="ru-RU" sz="1600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Web site (also </a:t>
            </a:r>
            <a:r>
              <a:rPr lang="en-US" dirty="0">
                <a:solidFill>
                  <a:schemeClr val="tx1"/>
                </a:solidFill>
              </a:rPr>
              <a:t>with audio </a:t>
            </a:r>
            <a:r>
              <a:rPr lang="en-US" dirty="0" smtClean="0">
                <a:solidFill>
                  <a:schemeClr val="tx1"/>
                </a:solidFill>
              </a:rPr>
              <a:t>records) </a:t>
            </a:r>
            <a:r>
              <a:rPr lang="en-US" sz="1800" i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1800" i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1800" i="1" dirty="0" smtClean="0">
                <a:solidFill>
                  <a:schemeClr val="tx1"/>
                </a:solidFill>
                <a:hlinkClick r:id="rId2"/>
              </a:rPr>
              <a:t>indico.jinr.ru/conferenceDisplay.py?confId=296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passwd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ask me!</a:t>
            </a:r>
            <a:endParaRPr lang="en-US" i="1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3396251"/>
            <a:ext cx="7078099" cy="1161773"/>
          </a:xfrm>
          <a:prstGeom prst="rect">
            <a:avLst/>
          </a:prstGeom>
          <a:solidFill>
            <a:srgbClr val="90FEFE"/>
          </a:solidFill>
          <a:ln w="28575">
            <a:solidFill>
              <a:srgbClr val="66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21" y="4725144"/>
            <a:ext cx="7166055" cy="12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828456" cy="510781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ELI-NP in Romania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7186992" cy="482453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61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15414"/>
            <a:ext cx="4175745" cy="51693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/>
              <a:t>ELI-NP in Romania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060479" cy="55937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98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050" y="375657"/>
            <a:ext cx="7102080" cy="1476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Core </a:t>
            </a:r>
            <a:r>
              <a:rPr lang="en-US" dirty="0"/>
              <a:t>research areas of the JINR scientific </a:t>
            </a:r>
            <a:r>
              <a:rPr lang="en-US" dirty="0" smtClean="0"/>
              <a:t>program and SLRP sub-groups</a:t>
            </a:r>
            <a:r>
              <a:rPr lang="de-DE" dirty="0"/>
              <a:t/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4140" y="2245898"/>
            <a:ext cx="84199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Particle Physics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  <a:latin typeface="Arial"/>
                <a:ea typeface="MS Mincho"/>
              </a:rPr>
              <a:t>Relativistic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ea typeface="MS Mincho"/>
              </a:rPr>
              <a:t> Heavy Ion and Spin Physics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Nuclear Physics</a:t>
            </a:r>
            <a:endParaRPr lang="de-DE" sz="2400" dirty="0" smtClean="0">
              <a:solidFill>
                <a:srgbClr val="1F497D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Condensed Matter Physics</a:t>
            </a:r>
            <a:endParaRPr lang="de-DE" sz="2400" dirty="0" smtClean="0">
              <a:solidFill>
                <a:srgbClr val="1F497D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Theoretical Physics</a:t>
            </a:r>
            <a:endParaRPr lang="de-DE" sz="2400" dirty="0" smtClean="0">
              <a:solidFill>
                <a:srgbClr val="1F497D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Nuclear Biophysics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Information Technologies &amp; High Performance Computing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Education</a:t>
            </a:r>
            <a:endParaRPr lang="en-US" dirty="0">
              <a:solidFill>
                <a:srgbClr val="1F497D"/>
              </a:solidFill>
              <a:latin typeface="Arial"/>
              <a:ea typeface="MS Mincho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1F497D"/>
                </a:solidFill>
                <a:latin typeface="Arial"/>
                <a:ea typeface="MS Mincho"/>
                <a:cs typeface="Times New Roman"/>
              </a:rPr>
              <a:t>Nuclear Physics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  <a:cs typeface="Times New Roman"/>
              </a:rPr>
              <a:t>Applications and Societal Benefits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402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14801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06752" cy="88235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</a:pPr>
            <a:r>
              <a:rPr lang="en-US" sz="36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Mandate of the </a:t>
            </a:r>
            <a:r>
              <a:rPr lang="en-US" sz="36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WG</a:t>
            </a:r>
            <a:r>
              <a:rPr lang="en-US" sz="27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de-DE" sz="2400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spcAft>
                <a:spcPts val="600"/>
              </a:spcAft>
              <a:buNone/>
            </a:pPr>
            <a:r>
              <a:rPr lang="en-CA" sz="2600" i="1" dirty="0" smtClean="0">
                <a:latin typeface="Arial"/>
                <a:ea typeface="Times New Roman"/>
                <a:cs typeface="Times New Roman"/>
              </a:rPr>
              <a:t>Based </a:t>
            </a:r>
            <a:r>
              <a:rPr lang="en-CA" sz="2600" i="1" dirty="0">
                <a:latin typeface="Arial"/>
                <a:ea typeface="Times New Roman"/>
                <a:cs typeface="Times New Roman"/>
              </a:rPr>
              <a:t>on a broad consultation with the JINR member states and </a:t>
            </a:r>
            <a:r>
              <a:rPr lang="en-CA" sz="2600" i="1" dirty="0" smtClean="0">
                <a:latin typeface="Arial"/>
                <a:ea typeface="Times New Roman"/>
                <a:cs typeface="Times New Roman"/>
              </a:rPr>
              <a:t>with wide </a:t>
            </a:r>
            <a:r>
              <a:rPr lang="en-CA" sz="2600" i="1" dirty="0">
                <a:latin typeface="Arial"/>
                <a:ea typeface="Times New Roman"/>
                <a:cs typeface="Times New Roman"/>
              </a:rPr>
              <a:t>international physics community, the SLRP WG is asked to:</a:t>
            </a:r>
            <a:endParaRPr lang="de-DE" sz="2600" i="1" dirty="0">
              <a:latin typeface="Times New Roman"/>
              <a:ea typeface="Times New Roman"/>
              <a:cs typeface="Times New Roman"/>
            </a:endParaRPr>
          </a:p>
          <a:p>
            <a:pPr lvl="2" algn="just">
              <a:spcAft>
                <a:spcPts val="6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CA" sz="2800" dirty="0">
                <a:latin typeface="Arial"/>
                <a:ea typeface="Times New Roman"/>
                <a:cs typeface="Times New Roman"/>
              </a:rPr>
              <a:t>Identify physics scientific venture, priorities and research infrastructure that should be pursued by JINR and that would ensure continuous JINR global scientific leadership. </a:t>
            </a:r>
            <a:endParaRPr lang="de-DE" sz="2100" dirty="0">
              <a:latin typeface="Times New Roman"/>
              <a:ea typeface="Times New Roman"/>
              <a:cs typeface="Times New Roman"/>
            </a:endParaRPr>
          </a:p>
          <a:p>
            <a:pPr lvl="2" algn="just">
              <a:spcAft>
                <a:spcPts val="6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US" sz="2800" dirty="0">
                <a:latin typeface="Arial"/>
                <a:ea typeface="Times New Roman"/>
                <a:cs typeface="Times New Roman"/>
              </a:rPr>
              <a:t>Formulate a coherent plan of the best way to develop the institute in </a:t>
            </a:r>
            <a:r>
              <a:rPr lang="en-CA" sz="2800" dirty="0">
                <a:latin typeface="Arial"/>
                <a:ea typeface="Times New Roman"/>
                <a:cs typeface="Times New Roman"/>
              </a:rPr>
              <a:t>period beyond the running JINR 7-years Plan and include a look ahead to 2030.</a:t>
            </a:r>
            <a:endParaRPr lang="de-DE" sz="2100" dirty="0">
              <a:latin typeface="Times New Roman"/>
              <a:ea typeface="Times New Roman"/>
              <a:cs typeface="Times New Roman"/>
            </a:endParaRPr>
          </a:p>
          <a:p>
            <a:pPr lvl="2" algn="just">
              <a:spcAft>
                <a:spcPts val="6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CA" sz="2800" dirty="0">
                <a:latin typeface="Arial"/>
                <a:ea typeface="Times New Roman"/>
                <a:cs typeface="Times New Roman"/>
              </a:rPr>
              <a:t>Prepare</a:t>
            </a:r>
            <a:r>
              <a:rPr lang="en-US" sz="2800" dirty="0">
                <a:latin typeface="Arial"/>
                <a:ea typeface="Times New Roman"/>
                <a:cs typeface="Times New Roman"/>
              </a:rPr>
              <a:t> a</a:t>
            </a:r>
            <a:r>
              <a:rPr lang="en-CA" sz="2800" dirty="0">
                <a:latin typeface="Arial"/>
                <a:ea typeface="Times New Roman"/>
                <a:cs typeface="Times New Roman"/>
              </a:rPr>
              <a:t> set of recommendations directed to JINR scientists and to JINR governing bodies of member States.</a:t>
            </a:r>
            <a:endParaRPr lang="de-DE" sz="2100" dirty="0">
              <a:latin typeface="Times New Roman"/>
              <a:ea typeface="Times New Roman"/>
              <a:cs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336703" cy="1296143"/>
          </a:xfrm>
          <a:solidFill>
            <a:srgbClr val="FFC000">
              <a:alpha val="86000"/>
            </a:srgbClr>
          </a:solidFill>
        </p:spPr>
        <p:txBody>
          <a:bodyPr>
            <a:no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"/>
                <a:ea typeface="MS Mincho"/>
              </a:rPr>
              <a:t>Relativistic Heavy-Ion and Spin </a:t>
            </a:r>
            <a:r>
              <a:rPr lang="en-GB" dirty="0" smtClean="0">
                <a:solidFill>
                  <a:srgbClr val="7030A0"/>
                </a:solidFill>
                <a:latin typeface="Arial"/>
                <a:ea typeface="MS Mincho"/>
              </a:rPr>
              <a:t>Physics sub-group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53643"/>
            <a:ext cx="8135938" cy="5432256"/>
          </a:xfrm>
        </p:spPr>
        <p:txBody>
          <a:bodyPr/>
          <a:lstStyle/>
          <a:p>
            <a:r>
              <a:rPr lang="en-US" sz="2000" dirty="0" smtClean="0"/>
              <a:t>Alessandro </a:t>
            </a:r>
            <a:r>
              <a:rPr lang="en-US" sz="2000" dirty="0" err="1" smtClean="0"/>
              <a:t>Bachetta</a:t>
            </a:r>
            <a:r>
              <a:rPr lang="en-US" sz="2000" dirty="0" smtClean="0"/>
              <a:t> (</a:t>
            </a:r>
            <a:r>
              <a:rPr lang="en-US" sz="2000" dirty="0" err="1" smtClean="0"/>
              <a:t>Uni</a:t>
            </a:r>
            <a:r>
              <a:rPr lang="en-US" sz="2000" dirty="0" smtClean="0"/>
              <a:t> </a:t>
            </a:r>
            <a:r>
              <a:rPr lang="en-US" sz="2000" dirty="0" err="1" smtClean="0"/>
              <a:t>Padova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Alexander </a:t>
            </a:r>
            <a:r>
              <a:rPr lang="en-US" sz="2000" dirty="0" err="1"/>
              <a:t>Kovalenko</a:t>
            </a:r>
            <a:r>
              <a:rPr lang="en-US" sz="2000" dirty="0"/>
              <a:t> (LHEP JINR) </a:t>
            </a:r>
            <a:endParaRPr lang="en-US" sz="2000" dirty="0" smtClean="0"/>
          </a:p>
          <a:p>
            <a:r>
              <a:rPr lang="en-US" sz="2000" dirty="0" smtClean="0"/>
              <a:t>Alexander </a:t>
            </a:r>
            <a:r>
              <a:rPr lang="en-US" sz="2000" dirty="0" err="1"/>
              <a:t>Sorin</a:t>
            </a:r>
            <a:r>
              <a:rPr lang="en-US" sz="2000" dirty="0"/>
              <a:t> (JINR)</a:t>
            </a:r>
          </a:p>
          <a:p>
            <a:r>
              <a:rPr lang="en-US" sz="2000" dirty="0" smtClean="0"/>
              <a:t>Gennady </a:t>
            </a:r>
            <a:r>
              <a:rPr lang="en-US" sz="2000" dirty="0" err="1"/>
              <a:t>Zinovjev</a:t>
            </a:r>
            <a:r>
              <a:rPr lang="en-US" sz="2000" dirty="0"/>
              <a:t> (LTP </a:t>
            </a:r>
            <a:r>
              <a:rPr lang="en-US" sz="2000" dirty="0" smtClean="0"/>
              <a:t>JINR)</a:t>
            </a:r>
          </a:p>
          <a:p>
            <a:r>
              <a:rPr lang="en-US" sz="2000" dirty="0"/>
              <a:t>Horst </a:t>
            </a:r>
            <a:r>
              <a:rPr lang="en-US" sz="2000" dirty="0" err="1"/>
              <a:t>Stoecker</a:t>
            </a:r>
            <a:r>
              <a:rPr lang="en-US" sz="2000" dirty="0"/>
              <a:t> (GSI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Itzhak</a:t>
            </a:r>
            <a:r>
              <a:rPr lang="en-US" sz="2000" dirty="0" smtClean="0"/>
              <a:t> </a:t>
            </a:r>
            <a:r>
              <a:rPr lang="en-US" sz="2000" dirty="0" err="1" smtClean="0"/>
              <a:t>Tserruya</a:t>
            </a:r>
            <a:r>
              <a:rPr lang="en-US" sz="2000" dirty="0" smtClean="0"/>
              <a:t> (Weizmann Inst.) </a:t>
            </a:r>
          </a:p>
          <a:p>
            <a:r>
              <a:rPr lang="en-US" sz="2000" dirty="0"/>
              <a:t>Luisa </a:t>
            </a:r>
            <a:r>
              <a:rPr lang="en-US" sz="2000" dirty="0" err="1"/>
              <a:t>Cifarelli</a:t>
            </a:r>
            <a:r>
              <a:rPr lang="en-US" sz="2000" dirty="0"/>
              <a:t> (INFN Bologna)</a:t>
            </a:r>
          </a:p>
          <a:p>
            <a:r>
              <a:rPr lang="en-US" sz="2000" dirty="0"/>
              <a:t>Oleg </a:t>
            </a:r>
            <a:r>
              <a:rPr lang="en-US" sz="2000" dirty="0" err="1"/>
              <a:t>Teryaev</a:t>
            </a:r>
            <a:r>
              <a:rPr lang="en-US" sz="2000" dirty="0"/>
              <a:t> (LHEP JINR) </a:t>
            </a:r>
          </a:p>
          <a:p>
            <a:r>
              <a:rPr lang="en-US" sz="2000" dirty="0" smtClean="0"/>
              <a:t>Richard </a:t>
            </a:r>
            <a:r>
              <a:rPr lang="en-US" sz="2000" dirty="0" err="1" smtClean="0"/>
              <a:t>Lednicky</a:t>
            </a:r>
            <a:r>
              <a:rPr lang="en-US" sz="2000" dirty="0" smtClean="0"/>
              <a:t> (JINR)</a:t>
            </a:r>
            <a:endParaRPr lang="en-US" sz="2000" dirty="0"/>
          </a:p>
          <a:p>
            <a:r>
              <a:rPr lang="en-US" sz="2000" dirty="0" smtClean="0"/>
              <a:t>Roumen Tsenov (LHEP JINR) – local coordinator</a:t>
            </a:r>
            <a:endParaRPr lang="en-US" sz="2000" dirty="0"/>
          </a:p>
          <a:p>
            <a:r>
              <a:rPr lang="en-US" sz="2000" dirty="0" smtClean="0"/>
              <a:t>Sergey </a:t>
            </a:r>
            <a:r>
              <a:rPr lang="en-US" sz="2000" dirty="0" err="1" smtClean="0"/>
              <a:t>Shmatov</a:t>
            </a:r>
            <a:r>
              <a:rPr lang="en-US" sz="2000" dirty="0" smtClean="0"/>
              <a:t> (LHEP JINR)</a:t>
            </a:r>
          </a:p>
          <a:p>
            <a:r>
              <a:rPr lang="en-US" sz="2000" dirty="0" smtClean="0"/>
              <a:t>Vladimir </a:t>
            </a:r>
            <a:r>
              <a:rPr lang="en-US" sz="2000" dirty="0" err="1"/>
              <a:t>Kekelidze</a:t>
            </a:r>
            <a:r>
              <a:rPr lang="en-US" sz="2000" dirty="0"/>
              <a:t> (LHEP JINR) </a:t>
            </a:r>
            <a:r>
              <a:rPr lang="en-US" sz="2000" dirty="0" smtClean="0"/>
              <a:t>- chairman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13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12" y="309830"/>
            <a:ext cx="5908576" cy="556434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Results of our sub-group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640960" cy="236378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have produced a concise document (8 pages) containing the physics potential </a:t>
            </a:r>
            <a:r>
              <a:rPr lang="en-US" dirty="0"/>
              <a:t>and </a:t>
            </a:r>
            <a:r>
              <a:rPr lang="en-US" dirty="0" smtClean="0"/>
              <a:t>feasibility of the research directions that are worth to pursue in the following 10 – 20 years in the LHEP.</a:t>
            </a:r>
          </a:p>
          <a:p>
            <a:r>
              <a:rPr lang="en-US" dirty="0" smtClean="0"/>
              <a:t>Available at: </a:t>
            </a:r>
            <a:r>
              <a:rPr lang="en-US" i="1" dirty="0" smtClean="0">
                <a:hlinkClick r:id="rId2"/>
              </a:rPr>
              <a:t>https</a:t>
            </a:r>
            <a:r>
              <a:rPr lang="en-US" i="1" dirty="0">
                <a:hlinkClick r:id="rId2"/>
              </a:rPr>
              <a:t>://indico.jinr.ru/conferenceDisplay.py?confId=296</a:t>
            </a:r>
            <a:r>
              <a:rPr lang="en-US" i="1" dirty="0"/>
              <a:t>, </a:t>
            </a:r>
            <a:r>
              <a:rPr lang="en-US" dirty="0" err="1"/>
              <a:t>passwd</a:t>
            </a:r>
            <a:r>
              <a:rPr lang="en-US" dirty="0"/>
              <a:t>: </a:t>
            </a:r>
            <a:r>
              <a:rPr lang="en-US" i="1" dirty="0">
                <a:latin typeface="+mn-lt"/>
              </a:rPr>
              <a:t>ask me</a:t>
            </a:r>
            <a:r>
              <a:rPr lang="en-US" i="1" dirty="0" smtClean="0">
                <a:latin typeface="+mn-lt"/>
              </a:rPr>
              <a:t>!</a:t>
            </a:r>
            <a:endParaRPr lang="en-US" sz="3200" i="1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4086839"/>
            <a:ext cx="7812385" cy="21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kern="0" dirty="0" smtClean="0"/>
              <a:t>First priority in the next decade is the realization of the NICA scientific program based on: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kern="0" dirty="0" smtClean="0"/>
              <a:t>Heavy ion (up to Au</a:t>
            </a:r>
            <a:r>
              <a:rPr lang="en-US" kern="0" baseline="30000" dirty="0" smtClean="0"/>
              <a:t>+79</a:t>
            </a:r>
            <a:r>
              <a:rPr lang="en-US" kern="0" dirty="0" smtClean="0"/>
              <a:t>) collisions at center-of-mass energy in the range 2 – 11  </a:t>
            </a:r>
            <a:r>
              <a:rPr lang="en-US" kern="0" dirty="0" err="1" smtClean="0"/>
              <a:t>AGeV</a:t>
            </a:r>
            <a:r>
              <a:rPr lang="en-US" kern="0" dirty="0" smtClean="0"/>
              <a:t>;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kern="0" dirty="0" smtClean="0"/>
              <a:t>Collisions of transversely and longitudinally polarized protons and deuterons </a:t>
            </a:r>
            <a:r>
              <a:rPr lang="en-US" kern="0" dirty="0"/>
              <a:t>at center-of-mass energy </a:t>
            </a:r>
            <a:r>
              <a:rPr lang="en-US" kern="0" dirty="0" smtClean="0"/>
              <a:t>up to 27 GeV</a:t>
            </a:r>
          </a:p>
        </p:txBody>
      </p:sp>
    </p:spTree>
    <p:extLst>
      <p:ext uri="{BB962C8B-B14F-4D97-AF65-F5344CB8AC3E}">
        <p14:creationId xmlns:p14="http://schemas.microsoft.com/office/powerpoint/2010/main" val="41842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5616" y="2838626"/>
            <a:ext cx="8136136" cy="128360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72000" rIns="144000" bIns="720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Study the nucleon spin structure and polarization phenomena by performing experiments with colliding polarized proton and deuteron beams 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with center-of-mass energy up to 27 GeV. </a:t>
            </a:r>
            <a:endParaRPr lang="en-US" sz="24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8888"/>
            <a:ext cx="4752528" cy="510781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/>
              <a:t>NICA scientific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6" y="761104"/>
            <a:ext cx="8136136" cy="1696600"/>
          </a:xfrm>
          <a:ln w="28575">
            <a:solidFill>
              <a:srgbClr val="0070C0"/>
            </a:solidFill>
          </a:ln>
        </p:spPr>
        <p:txBody>
          <a:bodyPr lIns="144000" tIns="72000" rIns="144000" bIns="72000"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Investigation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hot and dense strongly interacting matter, search for a mixed phase and critical point in the QCD phase diagram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poorly explored region of high baryon chemical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potential.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5616" y="4441078"/>
            <a:ext cx="8136136" cy="128360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000" tIns="72000" rIns="144000" bIns="7200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4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NICA facility shall be open not only to JINR and member state scientists but also to the international scientific community at large. </a:t>
            </a:r>
            <a:endParaRPr lang="en-US" sz="2400" kern="0" dirty="0"/>
          </a:p>
        </p:txBody>
      </p:sp>
      <p:sp>
        <p:nvSpPr>
          <p:cNvPr id="7" name="TextBox 6"/>
          <p:cNvSpPr txBox="1"/>
          <p:nvPr/>
        </p:nvSpPr>
        <p:spPr>
          <a:xfrm rot="20665261">
            <a:off x="-19263" y="1771853"/>
            <a:ext cx="7632848" cy="7738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In the next 25-30 years, the potential of the NICA accelerator complex should be fully exploited and further </a:t>
            </a:r>
            <a:r>
              <a:rPr lang="en-US" sz="1800" dirty="0" smtClean="0"/>
              <a:t>developed.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 rot="20628610">
            <a:off x="628374" y="3170707"/>
            <a:ext cx="7632848" cy="1671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700" dirty="0"/>
              <a:t>Meanwhile, upgrade of the </a:t>
            </a:r>
            <a:r>
              <a:rPr lang="en-US" sz="1700" dirty="0" err="1"/>
              <a:t>Nuclotron</a:t>
            </a:r>
            <a:r>
              <a:rPr lang="en-US" sz="1700" dirty="0"/>
              <a:t> beam extraction channels based on superconducting technology shall take place. It will be supplemented by construction of superconducting magnetic energy storage device (SMES). R&amp;D and project preparation for upgrading of the magnetic system of the </a:t>
            </a:r>
            <a:r>
              <a:rPr lang="en-US" sz="1700" dirty="0" err="1"/>
              <a:t>Nuclotron</a:t>
            </a:r>
            <a:r>
              <a:rPr lang="en-US" sz="1700" dirty="0"/>
              <a:t> using, in particular, high-temperature superconductor is also envisaged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9617" r="13590" b="15461"/>
          <a:stretch/>
        </p:blipFill>
        <p:spPr>
          <a:xfrm>
            <a:off x="679671" y="761102"/>
            <a:ext cx="6952877" cy="504274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11135" b="3047"/>
          <a:stretch/>
        </p:blipFill>
        <p:spPr>
          <a:xfrm>
            <a:off x="320435" y="1031005"/>
            <a:ext cx="8503129" cy="561662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8001"/>
          <a:stretch/>
        </p:blipFill>
        <p:spPr>
          <a:xfrm>
            <a:off x="214680" y="1364666"/>
            <a:ext cx="8128253" cy="499271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16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50006"/>
            <a:ext cx="7344097" cy="1000467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3000" dirty="0"/>
              <a:t>Future lines of development of the NICA accelerator complex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7753" y="1628800"/>
            <a:ext cx="8135938" cy="395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For beyond </a:t>
            </a:r>
            <a:r>
              <a:rPr lang="en-US" sz="2000" b="1" dirty="0"/>
              <a:t>2030, we </a:t>
            </a:r>
            <a:r>
              <a:rPr lang="en-US" sz="2000" b="1" dirty="0" smtClean="0"/>
              <a:t>have identified </a:t>
            </a:r>
            <a:r>
              <a:rPr lang="en-US" sz="2400" b="1" dirty="0">
                <a:solidFill>
                  <a:srgbClr val="FF0000"/>
                </a:solidFill>
              </a:rPr>
              <a:t>four directions </a:t>
            </a:r>
            <a:r>
              <a:rPr lang="en-US" sz="2000" b="1" dirty="0"/>
              <a:t>that are scientifically promising, technically feasible, and can be seen as natural extensions of the planned NICA </a:t>
            </a:r>
            <a:r>
              <a:rPr lang="en-US" sz="2000" b="1" dirty="0" smtClean="0"/>
              <a:t>program:</a:t>
            </a:r>
            <a:endParaRPr lang="en-US" sz="2000" kern="0" dirty="0" smtClean="0"/>
          </a:p>
          <a:p>
            <a:pPr>
              <a:buClr>
                <a:srgbClr val="FF0000"/>
              </a:buClr>
            </a:pPr>
            <a:r>
              <a:rPr lang="en-US" sz="1800" dirty="0" smtClean="0"/>
              <a:t>Upgrading </a:t>
            </a:r>
            <a:r>
              <a:rPr lang="en-US" sz="1800" dirty="0"/>
              <a:t>of the NICA </a:t>
            </a:r>
            <a:r>
              <a:rPr lang="en-US" sz="1800" dirty="0" smtClean="0"/>
              <a:t> rings </a:t>
            </a:r>
            <a:r>
              <a:rPr lang="en-US" sz="1800" dirty="0"/>
              <a:t>to obtain </a:t>
            </a:r>
            <a:r>
              <a:rPr lang="en-US" sz="1800" b="1" dirty="0">
                <a:solidFill>
                  <a:srgbClr val="FF0000"/>
                </a:solidFill>
              </a:rPr>
              <a:t>asymmetric</a:t>
            </a:r>
            <a:r>
              <a:rPr lang="en-US" sz="1800" dirty="0"/>
              <a:t> heavy ion collisions </a:t>
            </a:r>
            <a:r>
              <a:rPr lang="en-US" sz="1800" dirty="0" smtClean="0"/>
              <a:t>and </a:t>
            </a:r>
            <a:r>
              <a:rPr lang="en-US" sz="1800" dirty="0"/>
              <a:t>collisions of polarized protons with polarized deuterons </a:t>
            </a:r>
            <a:r>
              <a:rPr lang="en-US" sz="1800" dirty="0" smtClean="0"/>
              <a:t>and also </a:t>
            </a:r>
            <a:r>
              <a:rPr lang="en-US" sz="1800" dirty="0" err="1" smtClean="0"/>
              <a:t>pA</a:t>
            </a:r>
            <a:r>
              <a:rPr lang="en-US" sz="1800" dirty="0" smtClean="0"/>
              <a:t>  and </a:t>
            </a:r>
            <a:r>
              <a:rPr lang="en-US" sz="1800" dirty="0" err="1" smtClean="0"/>
              <a:t>dA</a:t>
            </a:r>
            <a:r>
              <a:rPr lang="en-US" sz="1800" dirty="0" smtClean="0"/>
              <a:t> collisions;</a:t>
            </a:r>
            <a:endParaRPr lang="en-US" sz="1800" dirty="0"/>
          </a:p>
          <a:p>
            <a:pPr>
              <a:buClr>
                <a:srgbClr val="FF0000"/>
              </a:buClr>
            </a:pPr>
            <a:r>
              <a:rPr lang="en-US" sz="1800" dirty="0" smtClean="0"/>
              <a:t>A  feasibility </a:t>
            </a:r>
            <a:r>
              <a:rPr lang="en-US" sz="1800" dirty="0"/>
              <a:t>and design study for an </a:t>
            </a:r>
            <a:r>
              <a:rPr lang="en-US" sz="1800" b="1" dirty="0">
                <a:solidFill>
                  <a:srgbClr val="FF0000"/>
                </a:solidFill>
              </a:rPr>
              <a:t>electron </a:t>
            </a:r>
            <a:r>
              <a:rPr lang="en-US" sz="1800" b="1" dirty="0" smtClean="0">
                <a:solidFill>
                  <a:srgbClr val="FF0000"/>
                </a:solidFill>
              </a:rPr>
              <a:t>accelerator of a </a:t>
            </a:r>
            <a:r>
              <a:rPr lang="en-US" sz="1800" b="1" dirty="0">
                <a:solidFill>
                  <a:srgbClr val="FF0000"/>
                </a:solidFill>
              </a:rPr>
              <a:t>few GeV </a:t>
            </a:r>
            <a:r>
              <a:rPr lang="en-US" sz="1800" dirty="0"/>
              <a:t>energy and, possibly, for a </a:t>
            </a:r>
            <a:r>
              <a:rPr lang="en-US" sz="1800" b="1" dirty="0">
                <a:solidFill>
                  <a:srgbClr val="FF0000"/>
                </a:solidFill>
              </a:rPr>
              <a:t>high-energy photon beam</a:t>
            </a:r>
            <a:r>
              <a:rPr lang="en-US" sz="1800" dirty="0"/>
              <a:t>. The latter could be based, for example, on backward Compton scattering of a laser beam off a few GeV electron beam. </a:t>
            </a:r>
            <a:endParaRPr lang="en-US" sz="1800" dirty="0" smtClean="0"/>
          </a:p>
          <a:p>
            <a:pPr>
              <a:buClr>
                <a:srgbClr val="FF0000"/>
              </a:buClr>
            </a:pPr>
            <a:r>
              <a:rPr lang="en-US" sz="1800" dirty="0" smtClean="0"/>
              <a:t>A  feasibility </a:t>
            </a:r>
            <a:r>
              <a:rPr lang="en-US" sz="1800" dirty="0"/>
              <a:t>and design study for </a:t>
            </a:r>
            <a:r>
              <a:rPr lang="en-US" sz="1800" b="1" dirty="0">
                <a:solidFill>
                  <a:srgbClr val="FF0000"/>
                </a:solidFill>
              </a:rPr>
              <a:t>search for the proton and deuteron electric dipole </a:t>
            </a:r>
            <a:r>
              <a:rPr lang="en-US" sz="1800" b="1" dirty="0" smtClean="0">
                <a:solidFill>
                  <a:srgbClr val="FF0000"/>
                </a:solidFill>
              </a:rPr>
              <a:t>momenta </a:t>
            </a:r>
            <a:r>
              <a:rPr lang="en-US" sz="1800" b="1" dirty="0">
                <a:solidFill>
                  <a:srgbClr val="FF0000"/>
                </a:solidFill>
              </a:rPr>
              <a:t>(EDM) </a:t>
            </a:r>
            <a:r>
              <a:rPr lang="en-US" sz="1800" dirty="0"/>
              <a:t>with the NICA </a:t>
            </a:r>
            <a:r>
              <a:rPr lang="en-US" sz="1800" dirty="0" smtClean="0"/>
              <a:t> rings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18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6375" y="86954"/>
            <a:ext cx="6411913" cy="97385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/>
              <a:t>Future lines of development of the NICA accelerator </a:t>
            </a:r>
            <a:r>
              <a:rPr lang="en-US" sz="2800" dirty="0" smtClean="0"/>
              <a:t>complex (1)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196752"/>
            <a:ext cx="8136136" cy="16561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New electron accelerator: </a:t>
            </a:r>
            <a:r>
              <a:rPr lang="en-US" sz="24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study of </a:t>
            </a:r>
            <a:r>
              <a:rPr lang="en-US" sz="2400" b="1" kern="0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ep and </a:t>
            </a:r>
            <a:r>
              <a:rPr lang="en-US" sz="2400" b="1" kern="0" dirty="0" err="1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</a:t>
            </a:r>
            <a:r>
              <a:rPr lang="en-US" sz="2400" b="1" kern="0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collisions, </a:t>
            </a:r>
            <a:r>
              <a:rPr lang="en-US" sz="2400" b="1" kern="0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particular with polarized beams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offers the possibility of conducting numerous studies on the internal structure of the nucleons </a:t>
            </a:r>
            <a:r>
              <a:rPr lang="en-US" sz="24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and nuclei.</a:t>
            </a:r>
            <a:endParaRPr lang="en-US" sz="2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489" y="2988878"/>
            <a:ext cx="8136136" cy="1736266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Polarized beams </a:t>
            </a:r>
            <a:r>
              <a:rPr lang="en-US" sz="24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offer 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the possibility to study crucial aspects of hadronic and nuclear structure beyond the reach of most of present-day facilities. 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b="1" kern="0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olarized </a:t>
            </a:r>
            <a:r>
              <a:rPr lang="en-US" sz="2400" b="1" kern="0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beams of </a:t>
            </a:r>
            <a:r>
              <a:rPr lang="en-US" sz="2400" b="1" kern="0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deuterons </a:t>
            </a:r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give access to</a:t>
            </a:r>
            <a:r>
              <a:rPr lang="en-US" sz="2400" b="1" kern="0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rich set of measurable structure functions. </a:t>
            </a:r>
            <a:endParaRPr lang="en-US" sz="24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6489" y="4861086"/>
            <a:ext cx="8136136" cy="166425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lIns="144000" tIns="72000" rIns="144000" bIns="72000"/>
          <a:lstStyle>
            <a:lvl1pPr marL="341313" indent="-341313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•"/>
              <a:defRPr sz="2000">
                <a:solidFill>
                  <a:srgbClr val="000000"/>
                </a:solidFill>
                <a:latin typeface="+mj-lt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–"/>
              <a:defRPr sz="2000">
                <a:solidFill>
                  <a:srgbClr val="000000"/>
                </a:solidFill>
                <a:latin typeface="+mj-lt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j-lt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Helvetica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400" b="1" kern="0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omparison of pp, </a:t>
            </a:r>
            <a:r>
              <a:rPr lang="en-US" sz="2400" b="1" kern="0" dirty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ep </a:t>
            </a:r>
            <a:r>
              <a:rPr lang="en-US" sz="2400" b="1" kern="0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b="1" kern="0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</a:t>
            </a:r>
            <a:r>
              <a:rPr lang="en-US" sz="2400" b="1" kern="0" dirty="0" smtClean="0">
                <a:solidFill>
                  <a:srgbClr val="CC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data → 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access </a:t>
            </a:r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multidimensional structure of the nuclei 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to </a:t>
            </a: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mechanisms generating </a:t>
            </a:r>
            <a:r>
              <a:rPr 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single-spin asymmetries in </a:t>
            </a:r>
            <a:r>
              <a:rPr lang="en-US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nuclear collisions.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Arial Unicode MS"/>
        <a:ea typeface="Arial Unicode MS"/>
        <a:cs typeface="Arial Unicode MS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14521</TotalTime>
  <Words>1251</Words>
  <Application>Microsoft Office PowerPoint</Application>
  <PresentationFormat>On-screen Show (4:3)</PresentationFormat>
  <Paragraphs>86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Unicode MS</vt:lpstr>
      <vt:lpstr>Bitstream Vera Sans</vt:lpstr>
      <vt:lpstr>Calibri</vt:lpstr>
      <vt:lpstr>CMSY10</vt:lpstr>
      <vt:lpstr>Comic Sans MS</vt:lpstr>
      <vt:lpstr>Helvetica</vt:lpstr>
      <vt:lpstr>MS Mincho</vt:lpstr>
      <vt:lpstr>Symbol</vt:lpstr>
      <vt:lpstr>Times New Roman</vt:lpstr>
      <vt:lpstr>Wingdings</vt:lpstr>
      <vt:lpstr>Default Design</vt:lpstr>
      <vt:lpstr>Relativistic Heavy Ion and Spin Physics</vt:lpstr>
      <vt:lpstr>Strategy of the Laboratory of High Energy Physics</vt:lpstr>
      <vt:lpstr> Core research areas of the JINR scientific program and SLRP sub-groups </vt:lpstr>
      <vt:lpstr>Mandate of the WG:</vt:lpstr>
      <vt:lpstr>Relativistic Heavy-Ion and Spin Physics sub-group</vt:lpstr>
      <vt:lpstr>Results of our sub-group work</vt:lpstr>
      <vt:lpstr>NICA scientific program</vt:lpstr>
      <vt:lpstr>Future lines of development of the NICA accelerator complex</vt:lpstr>
      <vt:lpstr>Future lines of development of the NICA accelerator complex (1)</vt:lpstr>
      <vt:lpstr>Future lines of development of the NICA accelerator complex (2)</vt:lpstr>
      <vt:lpstr>Future lines of development of the NICA accelerator complex (3)</vt:lpstr>
      <vt:lpstr>Involvement in external experiments</vt:lpstr>
      <vt:lpstr>NICA staff and users</vt:lpstr>
      <vt:lpstr>PowerPoint Presentation</vt:lpstr>
      <vt:lpstr>Add-ons</vt:lpstr>
      <vt:lpstr>Electron-ion collider: USA projects</vt:lpstr>
      <vt:lpstr>PowerPoint Presentation</vt:lpstr>
      <vt:lpstr>PowerPoint Presentation</vt:lpstr>
      <vt:lpstr>Backward Compton Scattering Source</vt:lpstr>
      <vt:lpstr>ELI-NP in Romania</vt:lpstr>
      <vt:lpstr>ELI-NP in Romania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HARP collaboration results on the proton-nuclei interactions at a few GeV energies</dc:title>
  <dc:creator>ROUMEN</dc:creator>
  <cp:lastModifiedBy>Roumen Tsenov</cp:lastModifiedBy>
  <cp:revision>732</cp:revision>
  <cp:lastPrinted>2019-06-18T13:45:53Z</cp:lastPrinted>
  <dcterms:modified xsi:type="dcterms:W3CDTF">2019-09-19T06:37:53Z</dcterms:modified>
</cp:coreProperties>
</file>