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68" r:id="rId4"/>
    <p:sldId id="280" r:id="rId5"/>
    <p:sldId id="281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71" r:id="rId15"/>
    <p:sldId id="276" r:id="rId16"/>
    <p:sldId id="274" r:id="rId17"/>
    <p:sldId id="266" r:id="rId18"/>
    <p:sldId id="267" r:id="rId19"/>
    <p:sldId id="283" r:id="rId20"/>
    <p:sldId id="277" r:id="rId21"/>
    <p:sldId id="278" r:id="rId22"/>
    <p:sldId id="279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8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E500-EAC2-AB47-9E82-18A21F8EC048}" type="datetimeFigureOut">
              <a:rPr lang="en-US" smtClean="0"/>
              <a:t>19/09/19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F49-B2DE-444F-8957-E08A6983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48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E500-EAC2-AB47-9E82-18A21F8EC048}" type="datetimeFigureOut">
              <a:rPr lang="en-US" smtClean="0"/>
              <a:t>19/09/19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F49-B2DE-444F-8957-E08A6983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8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E500-EAC2-AB47-9E82-18A21F8EC048}" type="datetimeFigureOut">
              <a:rPr lang="en-US" smtClean="0"/>
              <a:t>19/09/19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F49-B2DE-444F-8957-E08A6983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71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E500-EAC2-AB47-9E82-18A21F8EC048}" type="datetimeFigureOut">
              <a:rPr lang="en-US" smtClean="0"/>
              <a:t>19/09/19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F49-B2DE-444F-8957-E08A6983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9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E500-EAC2-AB47-9E82-18A21F8EC048}" type="datetimeFigureOut">
              <a:rPr lang="en-US" smtClean="0"/>
              <a:t>19/09/19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F49-B2DE-444F-8957-E08A6983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4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E500-EAC2-AB47-9E82-18A21F8EC048}" type="datetimeFigureOut">
              <a:rPr lang="en-US" smtClean="0"/>
              <a:t>19/09/19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F49-B2DE-444F-8957-E08A6983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02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E500-EAC2-AB47-9E82-18A21F8EC048}" type="datetimeFigureOut">
              <a:rPr lang="en-US" smtClean="0"/>
              <a:t>19/09/19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F49-B2DE-444F-8957-E08A6983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9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E500-EAC2-AB47-9E82-18A21F8EC048}" type="datetimeFigureOut">
              <a:rPr lang="en-US" smtClean="0"/>
              <a:t>19/09/19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F49-B2DE-444F-8957-E08A6983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7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E500-EAC2-AB47-9E82-18A21F8EC048}" type="datetimeFigureOut">
              <a:rPr lang="en-US" smtClean="0"/>
              <a:t>19/09/19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F49-B2DE-444F-8957-E08A6983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64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E500-EAC2-AB47-9E82-18A21F8EC048}" type="datetimeFigureOut">
              <a:rPr lang="en-US" smtClean="0"/>
              <a:t>19/09/19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F49-B2DE-444F-8957-E08A6983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39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E500-EAC2-AB47-9E82-18A21F8EC048}" type="datetimeFigureOut">
              <a:rPr lang="en-US" smtClean="0"/>
              <a:t>19/09/19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F49-B2DE-444F-8957-E08A6983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06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FE500-EAC2-AB47-9E82-18A21F8EC048}" type="datetimeFigureOut">
              <a:rPr lang="en-US" smtClean="0"/>
              <a:t>19/09/19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AFF49-B2DE-444F-8957-E08A6983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e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Coll%C3%A8ge_de_France" TargetMode="External"/><Relationship Id="rId3" Type="http://schemas.openxmlformats.org/officeDocument/2006/relationships/hyperlink" Target="https://en.wikipedia.org/wiki/Chalk_River_Laboratori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7663" y="521819"/>
            <a:ext cx="9096010" cy="187321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/>
                <a:cs typeface="Comic Sans MS"/>
              </a:rPr>
              <a:t>The Bruno </a:t>
            </a:r>
            <a:r>
              <a:rPr lang="en-US" sz="3200" b="1" dirty="0" err="1">
                <a:solidFill>
                  <a:srgbClr val="FF0000"/>
                </a:solidFill>
                <a:latin typeface="Comic Sans MS"/>
                <a:cs typeface="Comic Sans MS"/>
              </a:rPr>
              <a:t>Pontecorvo</a:t>
            </a:r>
            <a:r>
              <a:rPr lang="en-US" sz="3200" b="1" dirty="0">
                <a:solidFill>
                  <a:srgbClr val="FF0000"/>
                </a:solidFill>
                <a:latin typeface="Comic Sans MS"/>
                <a:cs typeface="Comic Sans MS"/>
              </a:rPr>
              <a:t> Centre in </a:t>
            </a:r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Pisa </a:t>
            </a:r>
            <a:b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and the scientific collaboration JINR/Pisa:</a:t>
            </a:r>
            <a:b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status </a:t>
            </a:r>
            <a:r>
              <a:rPr lang="en-US" sz="3200" b="1" dirty="0">
                <a:solidFill>
                  <a:srgbClr val="FF0000"/>
                </a:solidFill>
                <a:latin typeface="Comic Sans MS"/>
                <a:cs typeface="Comic Sans MS"/>
              </a:rPr>
              <a:t>and future </a:t>
            </a:r>
            <a:r>
              <a:rPr lang="en-US" sz="32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develpments</a:t>
            </a:r>
            <a:endParaRPr lang="en-US" sz="32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753" y="3109249"/>
            <a:ext cx="970951" cy="976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952" y="2964010"/>
            <a:ext cx="1913962" cy="1238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84" y="2964010"/>
            <a:ext cx="1325328" cy="1325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8919" y="3500276"/>
            <a:ext cx="17150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sz="1200" b="1" dirty="0"/>
              <a:t>Centro </a:t>
            </a:r>
            <a:r>
              <a:rPr lang="en-US" sz="1200" b="1" dirty="0" err="1"/>
              <a:t>Pontecorvo</a:t>
            </a:r>
            <a:r>
              <a:rPr lang="en-US" sz="1200" b="1" dirty="0"/>
              <a:t> </a:t>
            </a:r>
            <a:r>
              <a:rPr lang="en-US" sz="1200" b="1" i="1" dirty="0"/>
              <a:t>Pisa 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1710801" y="3508246"/>
            <a:ext cx="17150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sz="1200" b="1" dirty="0" err="1" smtClean="0"/>
              <a:t>Universita</a:t>
            </a:r>
            <a:r>
              <a:rPr lang="en-US" sz="1200" b="1" dirty="0" smtClean="0"/>
              <a:t>’ di Pisa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446911" y="4858750"/>
            <a:ext cx="654938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Vincenzo Cavasinni</a:t>
            </a:r>
          </a:p>
          <a:p>
            <a:pPr algn="ctr"/>
            <a:r>
              <a:rPr lang="en-US" sz="2400" dirty="0" smtClean="0"/>
              <a:t>Physics Department, University of Pisa, INFN</a:t>
            </a:r>
          </a:p>
          <a:p>
            <a:pPr algn="ctr"/>
            <a:r>
              <a:rPr lang="en-US" sz="2400" dirty="0"/>
              <a:t>a</a:t>
            </a:r>
            <a:r>
              <a:rPr lang="en-US" sz="2400" dirty="0" smtClean="0"/>
              <a:t>nd coordinator of the “Bruno </a:t>
            </a:r>
            <a:r>
              <a:rPr lang="en-US" sz="2400" dirty="0" err="1" smtClean="0"/>
              <a:t>Pontecorvo</a:t>
            </a:r>
            <a:r>
              <a:rPr lang="en-US" sz="2400" dirty="0" smtClean="0"/>
              <a:t> Centre”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1869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7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How to </a:t>
            </a:r>
            <a:r>
              <a:rPr lang="en-US" sz="3600" dirty="0" err="1" smtClean="0"/>
              <a:t>relaunch</a:t>
            </a:r>
            <a:r>
              <a:rPr lang="en-US" sz="3600" dirty="0" smtClean="0"/>
              <a:t> the collaboration between Pisa  and JINR </a:t>
            </a:r>
            <a:r>
              <a:rPr lang="en-US" sz="3600" dirty="0" err="1" smtClean="0"/>
              <a:t>Dubna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6757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G. </a:t>
            </a:r>
            <a:r>
              <a:rPr lang="en-US" dirty="0" err="1" smtClean="0"/>
              <a:t>Pontecorvo</a:t>
            </a:r>
            <a:r>
              <a:rPr lang="en-US" dirty="0" smtClean="0"/>
              <a:t> has been regularly invited in the last years to spend a month in Pisa </a:t>
            </a:r>
            <a:r>
              <a:rPr lang="en-US" dirty="0" smtClean="0"/>
              <a:t>for </a:t>
            </a:r>
            <a:r>
              <a:rPr lang="en-US" dirty="0" smtClean="0"/>
              <a:t>the translation and study of documents of Bruno.</a:t>
            </a:r>
          </a:p>
          <a:p>
            <a:r>
              <a:rPr lang="en-US" dirty="0" smtClean="0"/>
              <a:t>Are there other “unknown” documents in  </a:t>
            </a:r>
            <a:r>
              <a:rPr lang="en-US" dirty="0" err="1" smtClean="0"/>
              <a:t>Dubna</a:t>
            </a:r>
            <a:r>
              <a:rPr lang="en-US" dirty="0" smtClean="0"/>
              <a:t> about the scientific activity of </a:t>
            </a:r>
            <a:r>
              <a:rPr lang="en-US" dirty="0" err="1" smtClean="0"/>
              <a:t>Pontecorvo</a:t>
            </a:r>
            <a:r>
              <a:rPr lang="en-US" dirty="0" smtClean="0"/>
              <a:t>, and on on his teaching activity.</a:t>
            </a:r>
          </a:p>
          <a:p>
            <a:r>
              <a:rPr lang="en-US" dirty="0" smtClean="0"/>
              <a:t>Are there other physicists in </a:t>
            </a:r>
            <a:r>
              <a:rPr lang="en-US" dirty="0" err="1" smtClean="0"/>
              <a:t>Dubna</a:t>
            </a:r>
            <a:r>
              <a:rPr lang="en-US" dirty="0" smtClean="0"/>
              <a:t> interested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in deepening this work and help in studying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those documents, including the 3-rd logbook?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 have a master physics student at the university of Pisa who will write his thesis on </a:t>
            </a:r>
            <a:r>
              <a:rPr lang="en-US" dirty="0" err="1" smtClean="0"/>
              <a:t>Pontecorvo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r>
              <a:rPr lang="en-US" dirty="0" smtClean="0"/>
              <a:t>can this student be hosted in </a:t>
            </a:r>
            <a:r>
              <a:rPr lang="en-US" dirty="0" err="1" smtClean="0"/>
              <a:t>Dubna</a:t>
            </a:r>
            <a:r>
              <a:rPr lang="en-US" dirty="0" smtClean="0"/>
              <a:t> lab and helped in his work of studying  the </a:t>
            </a:r>
            <a:r>
              <a:rPr lang="en-US" dirty="0" err="1" smtClean="0"/>
              <a:t>Pontecorvo’s</a:t>
            </a:r>
            <a:r>
              <a:rPr lang="en-US" dirty="0" smtClean="0"/>
              <a:t> scientific story?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74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Dubna</a:t>
            </a:r>
            <a:r>
              <a:rPr lang="en-US" dirty="0" smtClean="0"/>
              <a:t>/ Pisa scientific collaboration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MeG</a:t>
            </a:r>
            <a:r>
              <a:rPr lang="en-US" dirty="0" smtClean="0"/>
              <a:t> experiment</a:t>
            </a:r>
          </a:p>
          <a:p>
            <a:r>
              <a:rPr lang="en-US" dirty="0" smtClean="0"/>
              <a:t>ATLAS experiment</a:t>
            </a:r>
          </a:p>
          <a:p>
            <a:r>
              <a:rPr lang="en-US" dirty="0" smtClean="0"/>
              <a:t>CDF experiment to be continued at FCC-</a:t>
            </a:r>
            <a:r>
              <a:rPr lang="en-US" dirty="0" err="1" smtClean="0"/>
              <a:t>CepC</a:t>
            </a:r>
            <a:endParaRPr lang="en-US" dirty="0" smtClean="0"/>
          </a:p>
          <a:p>
            <a:r>
              <a:rPr lang="en-US" dirty="0" smtClean="0"/>
              <a:t>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36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6731" t="13017" r="7547"/>
          <a:stretch>
            <a:fillRect/>
          </a:stretch>
        </p:blipFill>
        <p:spPr bwMode="auto">
          <a:xfrm>
            <a:off x="323528" y="821944"/>
            <a:ext cx="5760640" cy="438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331640" y="188640"/>
            <a:ext cx="6912768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The MEG II </a:t>
            </a:r>
            <a:r>
              <a:rPr lang="it-IT" sz="2400" dirty="0" err="1" smtClean="0"/>
              <a:t>experiment</a:t>
            </a:r>
            <a:r>
              <a:rPr lang="it-IT" sz="2400" dirty="0" smtClean="0"/>
              <a:t> at PSI</a:t>
            </a:r>
            <a:endParaRPr lang="it-IT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8" y="5157192"/>
            <a:ext cx="86582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6156176" y="2276872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Symbol"/>
              <a:buChar char="m"/>
            </a:pPr>
            <a:r>
              <a:rPr lang="it-IT" dirty="0" smtClean="0">
                <a:solidFill>
                  <a:srgbClr val="FF0000"/>
                </a:solidFill>
              </a:rPr>
              <a:t>-&gt; e</a:t>
            </a:r>
            <a:r>
              <a:rPr lang="it-IT" dirty="0" smtClean="0">
                <a:solidFill>
                  <a:srgbClr val="FF0000"/>
                </a:solidFill>
                <a:latin typeface="Symbol" pitchFamily="18" charset="2"/>
              </a:rPr>
              <a:t> g </a:t>
            </a:r>
            <a:r>
              <a:rPr lang="it-IT" dirty="0" err="1" smtClean="0">
                <a:solidFill>
                  <a:srgbClr val="FF0000"/>
                </a:solidFill>
              </a:rPr>
              <a:t>search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with</a:t>
            </a:r>
            <a:r>
              <a:rPr lang="it-IT" dirty="0" smtClean="0">
                <a:solidFill>
                  <a:srgbClr val="FF0000"/>
                </a:solidFill>
              </a:rPr>
              <a:t> 6x10</a:t>
            </a:r>
            <a:r>
              <a:rPr lang="it-IT" baseline="30000" dirty="0" smtClean="0">
                <a:solidFill>
                  <a:srgbClr val="FF0000"/>
                </a:solidFill>
              </a:rPr>
              <a:t>-14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sensitivity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(</a:t>
            </a:r>
            <a:r>
              <a:rPr lang="it-IT" b="1" dirty="0" err="1" smtClean="0">
                <a:solidFill>
                  <a:srgbClr val="FF0000"/>
                </a:solidFill>
              </a:rPr>
              <a:t>one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order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of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magnitude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better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than</a:t>
            </a:r>
            <a:r>
              <a:rPr lang="it-IT" b="1" dirty="0" smtClean="0">
                <a:solidFill>
                  <a:srgbClr val="FF0000"/>
                </a:solidFill>
              </a:rPr>
              <a:t> MEG)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670241" y="5068584"/>
            <a:ext cx="1402794" cy="1326064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5327" y="2702591"/>
            <a:ext cx="10310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(tracking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energy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iming)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3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evd.jpg"/>
          <p:cNvPicPr>
            <a:picLocks noChangeAspect="1"/>
          </p:cNvPicPr>
          <p:nvPr/>
        </p:nvPicPr>
        <p:blipFill>
          <a:blip r:embed="rId2" cstate="print"/>
          <a:srcRect l="18640" t="9859"/>
          <a:stretch>
            <a:fillRect/>
          </a:stretch>
        </p:blipFill>
        <p:spPr>
          <a:xfrm>
            <a:off x="2258235" y="908720"/>
            <a:ext cx="6885765" cy="4320480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179512" y="1628800"/>
            <a:ext cx="77048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* </a:t>
            </a:r>
            <a:r>
              <a:rPr lang="it-IT" dirty="0" err="1" smtClean="0"/>
              <a:t>V.</a:t>
            </a:r>
            <a:r>
              <a:rPr lang="it-IT" dirty="0" smtClean="0"/>
              <a:t> </a:t>
            </a:r>
            <a:r>
              <a:rPr lang="it-IT" dirty="0" err="1" smtClean="0"/>
              <a:t>Baranov</a:t>
            </a:r>
            <a:r>
              <a:rPr lang="it-IT" dirty="0" smtClean="0"/>
              <a:t> </a:t>
            </a:r>
          </a:p>
          <a:p>
            <a:r>
              <a:rPr lang="it-IT" dirty="0" smtClean="0"/>
              <a:t> * V. </a:t>
            </a:r>
            <a:r>
              <a:rPr lang="it-IT" dirty="0" err="1" smtClean="0"/>
              <a:t>Glagolev</a:t>
            </a:r>
            <a:r>
              <a:rPr lang="it-IT" dirty="0" smtClean="0"/>
              <a:t>  </a:t>
            </a:r>
          </a:p>
          <a:p>
            <a:r>
              <a:rPr lang="it-IT" dirty="0" smtClean="0"/>
              <a:t> * N. </a:t>
            </a:r>
            <a:r>
              <a:rPr lang="it-IT" dirty="0" err="1" smtClean="0"/>
              <a:t>Khomutov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 * A. </a:t>
            </a:r>
            <a:r>
              <a:rPr lang="it-IT" dirty="0" err="1" smtClean="0"/>
              <a:t>Kolesnikov</a:t>
            </a:r>
            <a:r>
              <a:rPr lang="it-IT" dirty="0" smtClean="0"/>
              <a:t>  </a:t>
            </a:r>
            <a:br>
              <a:rPr lang="it-IT" dirty="0" smtClean="0"/>
            </a:br>
            <a:r>
              <a:rPr lang="it-IT" dirty="0" smtClean="0"/>
              <a:t> * N. </a:t>
            </a:r>
            <a:r>
              <a:rPr lang="it-IT" dirty="0" err="1" smtClean="0"/>
              <a:t>Kravchuk</a:t>
            </a:r>
            <a:r>
              <a:rPr lang="it-IT" dirty="0" smtClean="0"/>
              <a:t>  </a:t>
            </a:r>
          </a:p>
          <a:p>
            <a:r>
              <a:rPr lang="it-IT" dirty="0" smtClean="0"/>
              <a:t> * </a:t>
            </a:r>
            <a:r>
              <a:rPr lang="it-IT" dirty="0" err="1" smtClean="0"/>
              <a:t>V.</a:t>
            </a:r>
            <a:r>
              <a:rPr lang="it-IT" dirty="0" smtClean="0"/>
              <a:t>  </a:t>
            </a:r>
            <a:r>
              <a:rPr lang="it-IT" dirty="0" err="1" smtClean="0"/>
              <a:t>Krylov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smtClean="0"/>
              <a:t> * N. </a:t>
            </a:r>
            <a:r>
              <a:rPr lang="it-IT" dirty="0" err="1" smtClean="0"/>
              <a:t>Kuchinski</a:t>
            </a:r>
            <a:r>
              <a:rPr lang="it-IT" dirty="0" smtClean="0"/>
              <a:t>  </a:t>
            </a:r>
            <a:br>
              <a:rPr lang="it-IT" dirty="0" smtClean="0"/>
            </a:br>
            <a:r>
              <a:rPr lang="it-IT" dirty="0" smtClean="0"/>
              <a:t> * V. </a:t>
            </a:r>
            <a:r>
              <a:rPr lang="it-IT" dirty="0" err="1" smtClean="0"/>
              <a:t>Malyshev</a:t>
            </a:r>
            <a:r>
              <a:rPr lang="it-IT" dirty="0" smtClean="0"/>
              <a:t>  </a:t>
            </a:r>
          </a:p>
          <a:p>
            <a:r>
              <a:rPr lang="it-IT" dirty="0" smtClean="0"/>
              <a:t> * A. </a:t>
            </a:r>
            <a:r>
              <a:rPr lang="it-IT" dirty="0" err="1" smtClean="0"/>
              <a:t>Rozhdestvensky</a:t>
            </a:r>
            <a:endParaRPr lang="it-IT" dirty="0" smtClean="0"/>
          </a:p>
          <a:p>
            <a:r>
              <a:rPr lang="it-IT" dirty="0" smtClean="0"/>
              <a:t> * A. </a:t>
            </a:r>
            <a:r>
              <a:rPr lang="it-IT" dirty="0" err="1" smtClean="0"/>
              <a:t>Simonenko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 * I. </a:t>
            </a:r>
            <a:r>
              <a:rPr lang="it-IT" dirty="0" err="1" smtClean="0"/>
              <a:t>Titkova</a:t>
            </a:r>
            <a:r>
              <a:rPr lang="it-IT" dirty="0" smtClean="0"/>
              <a:t>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483768" y="1772816"/>
            <a:ext cx="4824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 Drift chamber construction and operation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 Participation in assembly of DAQ crates 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DLNP (</a:t>
            </a:r>
            <a:r>
              <a:rPr lang="en-US" b="1" dirty="0" err="1" smtClean="0">
                <a:solidFill>
                  <a:schemeClr val="bg1"/>
                </a:solidFill>
              </a:rPr>
              <a:t>Dzhelepov</a:t>
            </a:r>
            <a:r>
              <a:rPr lang="en-US" b="1" dirty="0" smtClean="0">
                <a:solidFill>
                  <a:schemeClr val="bg1"/>
                </a:solidFill>
              </a:rPr>
              <a:t> Laboratory of Nuclear 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  Problems) computing cluster for MEG II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 simulation (and for data analysis in the future)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 Event Display of the experiment</a:t>
            </a:r>
            <a:r>
              <a:rPr lang="en-US" dirty="0" smtClean="0"/>
              <a:t/>
            </a:r>
            <a:br>
              <a:rPr lang="en-US" dirty="0" smtClean="0"/>
            </a:b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331640" y="188640"/>
            <a:ext cx="6912768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The </a:t>
            </a:r>
            <a:r>
              <a:rPr lang="it-IT" sz="2400" dirty="0" err="1" smtClean="0"/>
              <a:t>Dubna</a:t>
            </a:r>
            <a:r>
              <a:rPr lang="it-IT" sz="2400" dirty="0" smtClean="0"/>
              <a:t> </a:t>
            </a:r>
            <a:r>
              <a:rPr lang="it-IT" sz="2400" dirty="0" err="1" smtClean="0"/>
              <a:t>participation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11560" y="5445224"/>
            <a:ext cx="8064896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We</a:t>
            </a:r>
            <a:r>
              <a:rPr lang="it-IT" b="1" dirty="0" smtClean="0"/>
              <a:t> are </a:t>
            </a:r>
            <a:r>
              <a:rPr lang="it-IT" b="1" dirty="0" err="1" smtClean="0"/>
              <a:t>really</a:t>
            </a:r>
            <a:r>
              <a:rPr lang="it-IT" b="1" dirty="0" smtClean="0"/>
              <a:t> happy </a:t>
            </a:r>
            <a:r>
              <a:rPr lang="it-IT" b="1" dirty="0" err="1" smtClean="0"/>
              <a:t>of</a:t>
            </a:r>
            <a:r>
              <a:rPr lang="it-IT" b="1" dirty="0" smtClean="0"/>
              <a:t> </a:t>
            </a:r>
            <a:r>
              <a:rPr lang="it-IT" b="1" dirty="0" err="1" smtClean="0"/>
              <a:t>collaborating</a:t>
            </a:r>
            <a:r>
              <a:rPr lang="it-IT" b="1" dirty="0" smtClean="0"/>
              <a:t> </a:t>
            </a:r>
            <a:r>
              <a:rPr lang="it-IT" b="1" dirty="0" err="1" smtClean="0"/>
              <a:t>with</a:t>
            </a:r>
            <a:r>
              <a:rPr lang="it-IT" b="1" dirty="0" smtClean="0"/>
              <a:t> </a:t>
            </a:r>
            <a:r>
              <a:rPr lang="it-IT" b="1" dirty="0" err="1" smtClean="0"/>
              <a:t>Dubna</a:t>
            </a:r>
            <a:r>
              <a:rPr lang="it-IT" b="1" dirty="0" smtClean="0"/>
              <a:t>. </a:t>
            </a:r>
            <a:r>
              <a:rPr lang="it-IT" b="1" dirty="0" err="1" smtClean="0"/>
              <a:t>We</a:t>
            </a:r>
            <a:r>
              <a:rPr lang="it-IT" b="1" dirty="0" smtClean="0"/>
              <a:t> </a:t>
            </a:r>
            <a:r>
              <a:rPr lang="it-IT" b="1" dirty="0" err="1" smtClean="0"/>
              <a:t>would</a:t>
            </a:r>
            <a:r>
              <a:rPr lang="it-IT" b="1" dirty="0" smtClean="0"/>
              <a:t> </a:t>
            </a:r>
            <a:r>
              <a:rPr lang="it-IT" b="1" dirty="0" err="1" smtClean="0"/>
              <a:t>very</a:t>
            </a:r>
            <a:r>
              <a:rPr lang="it-IT" b="1" dirty="0" smtClean="0"/>
              <a:t> </a:t>
            </a:r>
            <a:r>
              <a:rPr lang="it-IT" b="1" dirty="0" err="1" smtClean="0"/>
              <a:t>much</a:t>
            </a:r>
            <a:r>
              <a:rPr lang="it-IT" b="1" dirty="0" smtClean="0"/>
              <a:t> welcome in the </a:t>
            </a:r>
            <a:r>
              <a:rPr lang="it-IT" b="1" dirty="0" err="1" smtClean="0"/>
              <a:t>forthcoming</a:t>
            </a:r>
            <a:r>
              <a:rPr lang="it-IT" b="1" dirty="0" smtClean="0"/>
              <a:t> </a:t>
            </a:r>
            <a:r>
              <a:rPr lang="it-IT" b="1" dirty="0" err="1" smtClean="0"/>
              <a:t>years</a:t>
            </a:r>
            <a:r>
              <a:rPr lang="it-IT" b="1" dirty="0" smtClean="0"/>
              <a:t> </a:t>
            </a:r>
            <a:r>
              <a:rPr lang="it-IT" b="1" dirty="0" err="1" smtClean="0"/>
              <a:t>an</a:t>
            </a:r>
            <a:r>
              <a:rPr lang="it-IT" b="1" dirty="0" smtClean="0"/>
              <a:t> </a:t>
            </a:r>
            <a:r>
              <a:rPr lang="it-IT" b="1" dirty="0" err="1" smtClean="0"/>
              <a:t>exchange</a:t>
            </a:r>
            <a:r>
              <a:rPr lang="it-IT" b="1" dirty="0" smtClean="0"/>
              <a:t> </a:t>
            </a:r>
            <a:r>
              <a:rPr lang="it-IT" b="1" dirty="0" err="1" smtClean="0"/>
              <a:t>of</a:t>
            </a:r>
            <a:r>
              <a:rPr lang="it-IT" b="1" dirty="0" smtClean="0"/>
              <a:t> </a:t>
            </a:r>
            <a:r>
              <a:rPr lang="it-IT" b="1" dirty="0" err="1" smtClean="0"/>
              <a:t>personnel</a:t>
            </a:r>
            <a:r>
              <a:rPr lang="it-IT" b="1" dirty="0" smtClean="0"/>
              <a:t> </a:t>
            </a:r>
            <a:r>
              <a:rPr lang="it-IT" b="1" dirty="0" err="1" smtClean="0"/>
              <a:t>between</a:t>
            </a:r>
            <a:r>
              <a:rPr lang="it-IT" b="1" dirty="0" smtClean="0"/>
              <a:t> Pisa and </a:t>
            </a:r>
            <a:r>
              <a:rPr lang="it-IT" b="1" dirty="0" err="1" smtClean="0"/>
              <a:t>Dubna</a:t>
            </a:r>
            <a:r>
              <a:rPr lang="it-IT" b="1" dirty="0" smtClean="0"/>
              <a:t> </a:t>
            </a:r>
            <a:r>
              <a:rPr lang="it-IT" b="1" dirty="0" err="1" smtClean="0"/>
              <a:t>to</a:t>
            </a:r>
            <a:r>
              <a:rPr lang="it-IT" b="1" dirty="0" smtClean="0"/>
              <a:t> </a:t>
            </a:r>
            <a:r>
              <a:rPr lang="it-IT" b="1" dirty="0" err="1" smtClean="0"/>
              <a:t>accomplish</a:t>
            </a:r>
            <a:r>
              <a:rPr lang="it-IT" b="1" dirty="0" smtClean="0"/>
              <a:t> the </a:t>
            </a:r>
            <a:r>
              <a:rPr lang="it-IT" b="1" dirty="0" err="1" smtClean="0"/>
              <a:t>very</a:t>
            </a:r>
            <a:r>
              <a:rPr lang="it-IT" b="1" dirty="0" smtClean="0"/>
              <a:t> </a:t>
            </a:r>
            <a:r>
              <a:rPr lang="it-IT" b="1" dirty="0" err="1" smtClean="0"/>
              <a:t>demanding</a:t>
            </a:r>
            <a:r>
              <a:rPr lang="it-IT" b="1" dirty="0" smtClean="0"/>
              <a:t> task </a:t>
            </a:r>
            <a:r>
              <a:rPr lang="it-IT" b="1" dirty="0" err="1" smtClean="0"/>
              <a:t>of</a:t>
            </a:r>
            <a:r>
              <a:rPr lang="it-IT" b="1" dirty="0" smtClean="0"/>
              <a:t>  </a:t>
            </a:r>
            <a:r>
              <a:rPr lang="it-IT" b="1" dirty="0" err="1" smtClean="0"/>
              <a:t>running</a:t>
            </a:r>
            <a:r>
              <a:rPr lang="it-IT" b="1" dirty="0" smtClean="0"/>
              <a:t> and </a:t>
            </a:r>
            <a:r>
              <a:rPr lang="it-IT" b="1" dirty="0" err="1" smtClean="0"/>
              <a:t>analysing</a:t>
            </a:r>
            <a:r>
              <a:rPr lang="it-IT" b="1" dirty="0" smtClean="0"/>
              <a:t> the data </a:t>
            </a:r>
            <a:r>
              <a:rPr lang="it-IT" b="1" dirty="0" err="1" smtClean="0"/>
              <a:t>of</a:t>
            </a:r>
            <a:r>
              <a:rPr lang="it-IT" b="1" dirty="0" smtClean="0"/>
              <a:t> </a:t>
            </a:r>
            <a:r>
              <a:rPr lang="it-IT" b="1" dirty="0" err="1" smtClean="0"/>
              <a:t>this</a:t>
            </a:r>
            <a:r>
              <a:rPr lang="it-IT" b="1" dirty="0" smtClean="0"/>
              <a:t> </a:t>
            </a:r>
            <a:r>
              <a:rPr lang="it-IT" b="1" dirty="0" err="1" smtClean="0"/>
              <a:t>very</a:t>
            </a:r>
            <a:r>
              <a:rPr lang="it-IT" b="1" dirty="0" smtClean="0"/>
              <a:t> </a:t>
            </a:r>
            <a:r>
              <a:rPr lang="it-IT" b="1" dirty="0" err="1" smtClean="0"/>
              <a:t>important</a:t>
            </a:r>
            <a:r>
              <a:rPr lang="it-IT" b="1" dirty="0" smtClean="0"/>
              <a:t>  </a:t>
            </a:r>
            <a:r>
              <a:rPr lang="it-IT" b="1" dirty="0" err="1" smtClean="0"/>
              <a:t>experiment</a:t>
            </a:r>
            <a:r>
              <a:rPr lang="it-IT" b="1" dirty="0" smtClean="0"/>
              <a:t>.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42060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5A47E45E-25A7-490F-8E0D-DC9ACFC35069}"/>
              </a:ext>
            </a:extLst>
          </p:cNvPr>
          <p:cNvSpPr txBox="1"/>
          <p:nvPr/>
        </p:nvSpPr>
        <p:spPr>
          <a:xfrm>
            <a:off x="1004105" y="195310"/>
            <a:ext cx="6878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Long Standing Collaboration </a:t>
            </a:r>
            <a:r>
              <a:rPr lang="it-IT" sz="2400" dirty="0" err="1">
                <a:solidFill>
                  <a:srgbClr val="FF0000"/>
                </a:solidFill>
              </a:rPr>
              <a:t>between</a:t>
            </a:r>
            <a:r>
              <a:rPr lang="it-IT" sz="2400" dirty="0">
                <a:solidFill>
                  <a:srgbClr val="FF0000"/>
                </a:solidFill>
              </a:rPr>
              <a:t> Pisa and </a:t>
            </a:r>
            <a:r>
              <a:rPr lang="it-IT" sz="2400" dirty="0" err="1">
                <a:solidFill>
                  <a:srgbClr val="FF0000"/>
                </a:solidFill>
              </a:rPr>
              <a:t>Dubna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endParaRPr lang="it-IT" sz="2400" dirty="0" smtClean="0">
              <a:solidFill>
                <a:srgbClr val="FF0000"/>
              </a:solidFill>
            </a:endParaRPr>
          </a:p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in </a:t>
            </a:r>
            <a:r>
              <a:rPr lang="it-IT" sz="2400" dirty="0" err="1" smtClean="0">
                <a:solidFill>
                  <a:srgbClr val="FF0000"/>
                </a:solidFill>
              </a:rPr>
              <a:t>calorimetry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at</a:t>
            </a:r>
            <a:r>
              <a:rPr lang="it-IT" sz="2400" dirty="0" smtClean="0">
                <a:solidFill>
                  <a:srgbClr val="FF0000"/>
                </a:solidFill>
              </a:rPr>
              <a:t> ATLAS and KLOE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20C2CC2E-A29E-4E20-A958-041D874F4689}"/>
              </a:ext>
            </a:extLst>
          </p:cNvPr>
          <p:cNvSpPr txBox="1"/>
          <p:nvPr/>
        </p:nvSpPr>
        <p:spPr>
          <a:xfrm>
            <a:off x="88770" y="1074191"/>
            <a:ext cx="911640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Legacy of </a:t>
            </a:r>
            <a:r>
              <a:rPr lang="it-IT" sz="2000" b="1" dirty="0"/>
              <a:t>20 </a:t>
            </a:r>
            <a:r>
              <a:rPr lang="it-IT" sz="2000" b="1" dirty="0" err="1" smtClean="0"/>
              <a:t>years</a:t>
            </a:r>
            <a:r>
              <a:rPr lang="it-IT" sz="2000" b="1" dirty="0" smtClean="0"/>
              <a:t> </a:t>
            </a:r>
            <a:r>
              <a:rPr lang="it-IT" sz="2000" b="1" dirty="0" err="1"/>
              <a:t>collaboration</a:t>
            </a:r>
            <a:r>
              <a:rPr lang="it-IT" sz="2000" b="1" dirty="0"/>
              <a:t> </a:t>
            </a:r>
            <a:r>
              <a:rPr lang="it-IT" sz="2000" dirty="0" err="1"/>
              <a:t>since</a:t>
            </a:r>
            <a:r>
              <a:rPr lang="it-IT" sz="2000" dirty="0"/>
              <a:t> last millenium </a:t>
            </a:r>
            <a:r>
              <a:rPr lang="it-IT" sz="2000" dirty="0" err="1"/>
              <a:t>fall</a:t>
            </a:r>
            <a:r>
              <a:rPr lang="it-IT" sz="2000" dirty="0"/>
              <a:t>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Dubna</a:t>
            </a:r>
            <a:r>
              <a:rPr lang="it-IT" sz="2000" dirty="0"/>
              <a:t> </a:t>
            </a:r>
            <a:r>
              <a:rPr lang="it-IT" sz="2000" dirty="0" err="1"/>
              <a:t>collaborators</a:t>
            </a:r>
            <a:r>
              <a:rPr lang="it-IT" sz="2000" dirty="0"/>
              <a:t> visiting Pisa for the KLOE and ATLAS </a:t>
            </a:r>
            <a:r>
              <a:rPr lang="it-IT" sz="2000" dirty="0" err="1"/>
              <a:t>experiments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Solid expertise </a:t>
            </a:r>
            <a:r>
              <a:rPr lang="it-IT" sz="2000" dirty="0" err="1"/>
              <a:t>exchange</a:t>
            </a:r>
            <a:r>
              <a:rPr lang="it-IT" sz="2000" dirty="0"/>
              <a:t> in </a:t>
            </a:r>
            <a:r>
              <a:rPr lang="it-IT" sz="2000" dirty="0" err="1"/>
              <a:t>calorimeter</a:t>
            </a:r>
            <a:r>
              <a:rPr lang="it-IT" sz="2000" dirty="0"/>
              <a:t> 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Collaboration for setting-up the </a:t>
            </a:r>
            <a:r>
              <a:rPr lang="it-IT" sz="2000" dirty="0" err="1"/>
              <a:t>qualification</a:t>
            </a:r>
            <a:r>
              <a:rPr lang="it-IT" sz="2000" dirty="0"/>
              <a:t> test </a:t>
            </a:r>
            <a:r>
              <a:rPr lang="it-IT" sz="2000" dirty="0" err="1"/>
              <a:t>bench</a:t>
            </a:r>
            <a:r>
              <a:rPr lang="it-IT" sz="2000" dirty="0"/>
              <a:t> of the ATLAS </a:t>
            </a:r>
            <a:r>
              <a:rPr lang="it-IT" sz="2000" dirty="0" err="1"/>
              <a:t>PMTs</a:t>
            </a:r>
            <a:r>
              <a:rPr lang="it-IT" sz="2000" dirty="0"/>
              <a:t> for</a:t>
            </a:r>
          </a:p>
          <a:p>
            <a:r>
              <a:rPr lang="it-IT" sz="2000" dirty="0"/>
              <a:t>     </a:t>
            </a:r>
            <a:r>
              <a:rPr lang="it-IT" sz="2000" dirty="0" err="1"/>
              <a:t>hadron</a:t>
            </a:r>
            <a:r>
              <a:rPr lang="it-IT" sz="2000" dirty="0"/>
              <a:t> </a:t>
            </a:r>
            <a:r>
              <a:rPr lang="it-IT" sz="2000" dirty="0" err="1"/>
              <a:t>calorimeter</a:t>
            </a:r>
            <a:r>
              <a:rPr lang="it-IT" sz="2000" dirty="0"/>
              <a:t> </a:t>
            </a:r>
            <a:r>
              <a:rPr lang="it-IT" sz="2000" dirty="0" err="1"/>
              <a:t>readout</a:t>
            </a:r>
            <a:r>
              <a:rPr lang="it-IT" sz="2000" dirty="0"/>
              <a:t> (</a:t>
            </a:r>
            <a:r>
              <a:rPr lang="it-IT" sz="2000" dirty="0" err="1"/>
              <a:t>Tilecal</a:t>
            </a:r>
            <a:r>
              <a:rPr lang="it-IT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Tilecal</a:t>
            </a:r>
            <a:r>
              <a:rPr lang="it-IT" sz="2000" dirty="0"/>
              <a:t> </a:t>
            </a:r>
            <a:r>
              <a:rPr lang="it-IT" sz="2000" dirty="0" err="1"/>
              <a:t>construction</a:t>
            </a:r>
            <a:r>
              <a:rPr lang="it-IT" sz="2000" dirty="0"/>
              <a:t> and </a:t>
            </a:r>
            <a:r>
              <a:rPr lang="it-IT" sz="2000" dirty="0" err="1"/>
              <a:t>continuing</a:t>
            </a:r>
            <a:r>
              <a:rPr lang="it-IT" sz="2000" dirty="0"/>
              <a:t> </a:t>
            </a:r>
            <a:r>
              <a:rPr lang="it-IT" sz="2000" dirty="0" err="1"/>
              <a:t>maintenance</a:t>
            </a:r>
            <a:r>
              <a:rPr lang="it-IT" sz="2000" dirty="0"/>
              <a:t> </a:t>
            </a:r>
            <a:r>
              <a:rPr lang="it-IT" sz="2000" dirty="0" err="1"/>
              <a:t>supported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CERN </a:t>
            </a:r>
          </a:p>
          <a:p>
            <a:r>
              <a:rPr lang="it-IT" sz="2000" dirty="0"/>
              <a:t>      by Pisa </a:t>
            </a:r>
            <a:r>
              <a:rPr lang="it-IT" sz="2000" dirty="0" err="1"/>
              <a:t>technicians</a:t>
            </a:r>
            <a:r>
              <a:rPr lang="it-IT" sz="2000" dirty="0"/>
              <a:t> under </a:t>
            </a:r>
            <a:r>
              <a:rPr lang="it-IT" sz="2000" dirty="0" err="1"/>
              <a:t>supervision</a:t>
            </a:r>
            <a:r>
              <a:rPr lang="it-IT" sz="2000" dirty="0"/>
              <a:t> of </a:t>
            </a:r>
            <a:r>
              <a:rPr lang="it-IT" sz="2000" dirty="0" err="1"/>
              <a:t>Dubna</a:t>
            </a:r>
            <a:r>
              <a:rPr lang="it-IT" sz="2000" dirty="0"/>
              <a:t> </a:t>
            </a:r>
            <a:r>
              <a:rPr lang="it-IT" sz="2000" dirty="0" err="1"/>
              <a:t>personnel</a:t>
            </a:r>
            <a:r>
              <a:rPr lang="it-IT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Common </a:t>
            </a:r>
            <a:r>
              <a:rPr lang="it-IT" sz="2000" b="1" dirty="0" err="1"/>
              <a:t>interest</a:t>
            </a:r>
            <a:r>
              <a:rPr lang="it-IT" sz="2000" b="1" dirty="0"/>
              <a:t> </a:t>
            </a:r>
            <a:r>
              <a:rPr lang="it-IT" sz="2000" b="1" u="sng" dirty="0"/>
              <a:t>in future </a:t>
            </a:r>
            <a:r>
              <a:rPr lang="it-IT" sz="2000" b="1" u="sng" dirty="0" err="1"/>
              <a:t>calorimetry</a:t>
            </a:r>
            <a:r>
              <a:rPr lang="it-IT" sz="2000" b="1" u="sng" dirty="0"/>
              <a:t> </a:t>
            </a:r>
            <a:r>
              <a:rPr lang="it-IT" sz="2000" b="1" u="sng" dirty="0" err="1"/>
              <a:t>developments</a:t>
            </a:r>
            <a:r>
              <a:rPr lang="it-IT" sz="2000" dirty="0"/>
              <a:t>:</a:t>
            </a:r>
          </a:p>
          <a:p>
            <a:r>
              <a:rPr lang="it-IT" sz="2000" dirty="0"/>
              <a:t>     ===&gt; </a:t>
            </a:r>
            <a:r>
              <a:rPr lang="it-IT" sz="2000" dirty="0" err="1">
                <a:solidFill>
                  <a:srgbClr val="FF0000"/>
                </a:solidFill>
              </a:rPr>
              <a:t>increase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readout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granularity</a:t>
            </a:r>
            <a:r>
              <a:rPr lang="it-IT" sz="2000" dirty="0">
                <a:solidFill>
                  <a:srgbClr val="FF0000"/>
                </a:solidFill>
              </a:rPr>
              <a:t> of </a:t>
            </a:r>
            <a:r>
              <a:rPr lang="it-IT" sz="2000" dirty="0" err="1">
                <a:solidFill>
                  <a:srgbClr val="FF0000"/>
                </a:solidFill>
              </a:rPr>
              <a:t>present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Tilecal</a:t>
            </a:r>
            <a:r>
              <a:rPr lang="it-IT" sz="2000" dirty="0">
                <a:solidFill>
                  <a:srgbClr val="FF0000"/>
                </a:solidFill>
              </a:rPr>
              <a:t> for HL-LHC </a:t>
            </a:r>
            <a:r>
              <a:rPr lang="it-IT" sz="2000" dirty="0" err="1">
                <a:solidFill>
                  <a:srgbClr val="FF0000"/>
                </a:solidFill>
              </a:rPr>
              <a:t>without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mechanical</a:t>
            </a:r>
            <a:endParaRPr lang="it-IT" sz="2000" dirty="0">
              <a:solidFill>
                <a:srgbClr val="FF0000"/>
              </a:solidFill>
            </a:endParaRPr>
          </a:p>
          <a:p>
            <a:r>
              <a:rPr lang="it-IT" sz="2000" dirty="0">
                <a:solidFill>
                  <a:srgbClr val="FF0000"/>
                </a:solidFill>
              </a:rPr>
              <a:t>               </a:t>
            </a:r>
            <a:r>
              <a:rPr lang="it-IT" sz="2000" dirty="0" err="1">
                <a:solidFill>
                  <a:srgbClr val="FF0000"/>
                </a:solidFill>
              </a:rPr>
              <a:t>modifications</a:t>
            </a:r>
            <a:r>
              <a:rPr lang="it-IT" sz="2000" dirty="0">
                <a:solidFill>
                  <a:srgbClr val="FF0000"/>
                </a:solidFill>
              </a:rPr>
              <a:t> of the detector</a:t>
            </a:r>
          </a:p>
          <a:p>
            <a:r>
              <a:rPr lang="it-IT" sz="2000" dirty="0"/>
              <a:t>     ===&gt; </a:t>
            </a:r>
            <a:r>
              <a:rPr lang="it-IT" sz="2000" dirty="0">
                <a:solidFill>
                  <a:srgbClr val="FF0000"/>
                </a:solidFill>
              </a:rPr>
              <a:t>high </a:t>
            </a:r>
            <a:r>
              <a:rPr lang="it-IT" sz="2000" dirty="0" err="1">
                <a:solidFill>
                  <a:srgbClr val="FF0000"/>
                </a:solidFill>
              </a:rPr>
              <a:t>granularity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Tilecal</a:t>
            </a:r>
            <a:r>
              <a:rPr lang="it-IT" sz="2000" dirty="0">
                <a:solidFill>
                  <a:srgbClr val="FF0000"/>
                </a:solidFill>
              </a:rPr>
              <a:t>-like </a:t>
            </a:r>
            <a:r>
              <a:rPr lang="it-IT" sz="2000" dirty="0" err="1">
                <a:solidFill>
                  <a:srgbClr val="FF0000"/>
                </a:solidFill>
              </a:rPr>
              <a:t>calorimeter</a:t>
            </a:r>
            <a:r>
              <a:rPr lang="it-IT" sz="2000" dirty="0">
                <a:solidFill>
                  <a:srgbClr val="FF0000"/>
                </a:solidFill>
              </a:rPr>
              <a:t> for Future </a:t>
            </a:r>
            <a:r>
              <a:rPr lang="it-IT" sz="2000" dirty="0" err="1">
                <a:solidFill>
                  <a:srgbClr val="FF0000"/>
                </a:solidFill>
              </a:rPr>
              <a:t>Circular</a:t>
            </a:r>
            <a:r>
              <a:rPr lang="it-IT" sz="2000" dirty="0">
                <a:solidFill>
                  <a:srgbClr val="FF0000"/>
                </a:solidFill>
              </a:rPr>
              <a:t> Collider(s) (FCC)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6819" y="6090949"/>
            <a:ext cx="7988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People involved : </a:t>
            </a:r>
            <a:r>
              <a:rPr lang="en-US" dirty="0" err="1" smtClean="0"/>
              <a:t>Dubna</a:t>
            </a:r>
            <a:r>
              <a:rPr lang="en-US" dirty="0" smtClean="0"/>
              <a:t> :I. </a:t>
            </a:r>
            <a:r>
              <a:rPr lang="en-US" dirty="0" err="1" smtClean="0"/>
              <a:t>Minashwili</a:t>
            </a:r>
            <a:r>
              <a:rPr lang="en-US" dirty="0" smtClean="0"/>
              <a:t>, O. </a:t>
            </a:r>
            <a:r>
              <a:rPr lang="en-US" dirty="0" err="1" smtClean="0"/>
              <a:t>Solovyanov</a:t>
            </a:r>
            <a:r>
              <a:rPr lang="en-US" dirty="0" smtClean="0"/>
              <a:t>, G. </a:t>
            </a:r>
            <a:r>
              <a:rPr lang="en-US" dirty="0" err="1" smtClean="0"/>
              <a:t>Starcenko</a:t>
            </a:r>
            <a:r>
              <a:rPr lang="en-US" dirty="0" smtClean="0"/>
              <a:t>, ...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Pisa: V. Cavasinni, G. </a:t>
            </a:r>
            <a:r>
              <a:rPr lang="en-US" dirty="0" err="1" smtClean="0"/>
              <a:t>Chiarelli</a:t>
            </a:r>
            <a:r>
              <a:rPr lang="en-US" dirty="0" smtClean="0"/>
              <a:t>, G. Di Gregorio, S. Leone, </a:t>
            </a:r>
            <a:r>
              <a:rPr lang="en-US" dirty="0" err="1" smtClean="0"/>
              <a:t>C.Roda</a:t>
            </a:r>
            <a:r>
              <a:rPr lang="en-US" smtClean="0"/>
              <a:t>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50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6B1270D7-2FBF-45A0-9506-FCE0C88FD2C5}"/>
              </a:ext>
            </a:extLst>
          </p:cNvPr>
          <p:cNvSpPr txBox="1"/>
          <p:nvPr/>
        </p:nvSpPr>
        <p:spPr>
          <a:xfrm>
            <a:off x="1147251" y="-45545"/>
            <a:ext cx="6922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WHY TO INCREASE TILECAL READOUT GRANULARITY 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B36C786C-6178-4ACA-9030-9EB3999F4795}"/>
              </a:ext>
            </a:extLst>
          </p:cNvPr>
          <p:cNvSpPr txBox="1"/>
          <p:nvPr/>
        </p:nvSpPr>
        <p:spPr>
          <a:xfrm>
            <a:off x="4423757" y="6715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CC95ADC-1B84-485C-BC03-F7FA95399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32992"/>
            <a:ext cx="2736304" cy="99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9C9E3C96-4BAE-4A18-A062-CAB273E8CB25}"/>
              </a:ext>
            </a:extLst>
          </p:cNvPr>
          <p:cNvSpPr txBox="1"/>
          <p:nvPr/>
        </p:nvSpPr>
        <p:spPr>
          <a:xfrm>
            <a:off x="3627603" y="702350"/>
            <a:ext cx="1241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Boosted jets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24318DD3-71FB-4B26-A2E9-69D403A37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0864"/>
            <a:ext cx="3376083" cy="301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4738D145-3079-43C3-8B1C-3D7B3649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150" y="1100080"/>
            <a:ext cx="4182218" cy="74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4C1B2A72-0265-4DA2-8EAC-ECF7AF35EC78}"/>
              </a:ext>
            </a:extLst>
          </p:cNvPr>
          <p:cNvSpPr txBox="1"/>
          <p:nvPr/>
        </p:nvSpPr>
        <p:spPr>
          <a:xfrm>
            <a:off x="3816903" y="2841104"/>
            <a:ext cx="515948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Present Tile cell size (0.1x0.1) is comparable with the typical</a:t>
            </a:r>
          </a:p>
          <a:p>
            <a:r>
              <a:rPr lang="en-US" sz="1600" dirty="0"/>
              <a:t>Separation between two quarks from high Pt W decays </a:t>
            </a:r>
          </a:p>
        </p:txBody>
      </p:sp>
      <p:cxnSp>
        <p:nvCxnSpPr>
          <p:cNvPr id="14" name="Connettore 1 25">
            <a:extLst>
              <a:ext uri="{FF2B5EF4-FFF2-40B4-BE49-F238E27FC236}">
                <a16:creationId xmlns:a16="http://schemas.microsoft.com/office/drawing/2014/main" xmlns="" id="{A0C5A7FE-DC5A-4A41-BEB7-FA11A26B6981}"/>
              </a:ext>
            </a:extLst>
          </p:cNvPr>
          <p:cNvCxnSpPr/>
          <p:nvPr/>
        </p:nvCxnSpPr>
        <p:spPr>
          <a:xfrm>
            <a:off x="323528" y="3489176"/>
            <a:ext cx="34933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803C0FDF-E84D-4CE0-9453-761B0261F9E0}"/>
              </a:ext>
            </a:extLst>
          </p:cNvPr>
          <p:cNvSpPr/>
          <p:nvPr/>
        </p:nvSpPr>
        <p:spPr>
          <a:xfrm>
            <a:off x="215516" y="3343176"/>
            <a:ext cx="216024" cy="206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ttore 1 9">
            <a:extLst>
              <a:ext uri="{FF2B5EF4-FFF2-40B4-BE49-F238E27FC236}">
                <a16:creationId xmlns:a16="http://schemas.microsoft.com/office/drawing/2014/main" xmlns="" id="{9B1D7BAA-2BBA-48C9-90B4-2695792449E3}"/>
              </a:ext>
            </a:extLst>
          </p:cNvPr>
          <p:cNvCxnSpPr/>
          <p:nvPr/>
        </p:nvCxnSpPr>
        <p:spPr>
          <a:xfrm>
            <a:off x="3816903" y="3425879"/>
            <a:ext cx="0" cy="632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C75B44D8-F828-462C-BA01-F22D97AC729E}"/>
              </a:ext>
            </a:extLst>
          </p:cNvPr>
          <p:cNvSpPr txBox="1"/>
          <p:nvPr/>
        </p:nvSpPr>
        <p:spPr>
          <a:xfrm>
            <a:off x="342760" y="337369"/>
            <a:ext cx="7780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Boosted</a:t>
            </a:r>
            <a:r>
              <a:rPr lang="it-IT" dirty="0"/>
              <a:t> jet </a:t>
            </a: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more and more </a:t>
            </a:r>
            <a:r>
              <a:rPr lang="it-IT" dirty="0" err="1"/>
              <a:t>relevant</a:t>
            </a:r>
            <a:r>
              <a:rPr lang="it-IT" dirty="0"/>
              <a:t> from the HL-LHC era…….</a:t>
            </a:r>
          </a:p>
        </p:txBody>
      </p:sp>
      <p:sp>
        <p:nvSpPr>
          <p:cNvPr id="17" name="CasellaDiTesto 2">
            <a:extLst>
              <a:ext uri="{FF2B5EF4-FFF2-40B4-BE49-F238E27FC236}">
                <a16:creationId xmlns:a16="http://schemas.microsoft.com/office/drawing/2014/main" xmlns="" id="{6B1270D7-2FBF-45A0-9506-FCE0C88FD2C5}"/>
              </a:ext>
            </a:extLst>
          </p:cNvPr>
          <p:cNvSpPr txBox="1"/>
          <p:nvPr/>
        </p:nvSpPr>
        <p:spPr>
          <a:xfrm>
            <a:off x="2640105" y="3462784"/>
            <a:ext cx="3143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</a:rPr>
              <a:t>Tilecal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fiber</a:t>
            </a:r>
            <a:r>
              <a:rPr lang="it-IT" sz="2000" dirty="0">
                <a:solidFill>
                  <a:srgbClr val="FF0000"/>
                </a:solidFill>
              </a:rPr>
              <a:t> bundle mapping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1182C784-09A9-4BA1-8E48-A74612DC7D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388"/>
          <a:stretch/>
        </p:blipFill>
        <p:spPr>
          <a:xfrm>
            <a:off x="251520" y="3851963"/>
            <a:ext cx="3200605" cy="2843588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4363E2AA-715A-493F-B8AD-D4C1416A4A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722"/>
          <a:stretch/>
        </p:blipFill>
        <p:spPr>
          <a:xfrm>
            <a:off x="3537269" y="3837734"/>
            <a:ext cx="3349242" cy="2547281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5E601AF5-C8F6-4E2A-9119-136C01AF61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545" r="19319" b="39394"/>
          <a:stretch/>
        </p:blipFill>
        <p:spPr>
          <a:xfrm>
            <a:off x="7175474" y="5107262"/>
            <a:ext cx="1417787" cy="11416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A2DAE34-11E4-4474-A922-16116B0CDF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88" t="29088" r="30657" b="32500"/>
          <a:stretch/>
        </p:blipFill>
        <p:spPr>
          <a:xfrm>
            <a:off x="6814073" y="3864724"/>
            <a:ext cx="2511043" cy="1005817"/>
          </a:xfrm>
          <a:prstGeom prst="rect">
            <a:avLst/>
          </a:prstGeom>
        </p:spPr>
      </p:pic>
      <p:sp>
        <p:nvSpPr>
          <p:cNvPr id="23" name="CasellaDiTesto 14">
            <a:extLst>
              <a:ext uri="{FF2B5EF4-FFF2-40B4-BE49-F238E27FC236}">
                <a16:creationId xmlns:a16="http://schemas.microsoft.com/office/drawing/2014/main" xmlns="" id="{53FB2EA6-1B85-430C-941B-CD2CCA9E375C}"/>
              </a:ext>
            </a:extLst>
          </p:cNvPr>
          <p:cNvSpPr txBox="1"/>
          <p:nvPr/>
        </p:nvSpPr>
        <p:spPr>
          <a:xfrm>
            <a:off x="1698305" y="6248956"/>
            <a:ext cx="1877725" cy="523220"/>
          </a:xfrm>
          <a:prstGeom prst="rect">
            <a:avLst/>
          </a:prstGeom>
          <a:noFill/>
          <a:ln w="28575"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FF0000"/>
                </a:solidFill>
              </a:rPr>
              <a:t>Fibers</a:t>
            </a:r>
            <a:r>
              <a:rPr lang="it-IT" sz="1400" dirty="0" smtClean="0">
                <a:solidFill>
                  <a:srgbClr val="FF0000"/>
                </a:solidFill>
              </a:rPr>
              <a:t> </a:t>
            </a:r>
            <a:r>
              <a:rPr lang="it-IT" sz="1400" dirty="0" err="1" smtClean="0">
                <a:solidFill>
                  <a:srgbClr val="FF0000"/>
                </a:solidFill>
              </a:rPr>
              <a:t>cells</a:t>
            </a:r>
            <a:r>
              <a:rPr lang="it-IT" sz="1400" dirty="0" smtClean="0">
                <a:solidFill>
                  <a:srgbClr val="FF0000"/>
                </a:solidFill>
              </a:rPr>
              <a:t> </a:t>
            </a:r>
            <a:r>
              <a:rPr lang="it-IT" sz="1400" dirty="0">
                <a:solidFill>
                  <a:srgbClr val="FF0000"/>
                </a:solidFill>
              </a:rPr>
              <a:t>are </a:t>
            </a:r>
            <a:r>
              <a:rPr lang="it-IT" sz="1400" dirty="0" smtClean="0">
                <a:solidFill>
                  <a:srgbClr val="FF0000"/>
                </a:solidFill>
              </a:rPr>
              <a:t>random</a:t>
            </a:r>
          </a:p>
          <a:p>
            <a:r>
              <a:rPr lang="it-IT" sz="1400" dirty="0" smtClean="0">
                <a:solidFill>
                  <a:srgbClr val="FF0000"/>
                </a:solidFill>
              </a:rPr>
              <a:t> </a:t>
            </a:r>
            <a:r>
              <a:rPr lang="it-IT" sz="1400" dirty="0" err="1" smtClean="0">
                <a:solidFill>
                  <a:srgbClr val="FF0000"/>
                </a:solidFill>
              </a:rPr>
              <a:t>mixed</a:t>
            </a:r>
            <a:r>
              <a:rPr lang="it-IT" sz="1400" dirty="0" smtClean="0">
                <a:solidFill>
                  <a:srgbClr val="FF0000"/>
                </a:solidFill>
              </a:rPr>
              <a:t>  in </a:t>
            </a:r>
            <a:r>
              <a:rPr lang="it-IT" sz="1400" dirty="0" err="1" smtClean="0">
                <a:solidFill>
                  <a:srgbClr val="FF0000"/>
                </a:solidFill>
              </a:rPr>
              <a:t>bundles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24" name="CasellaDiTesto 1">
            <a:extLst>
              <a:ext uri="{FF2B5EF4-FFF2-40B4-BE49-F238E27FC236}">
                <a16:creationId xmlns:a16="http://schemas.microsoft.com/office/drawing/2014/main" xmlns="" id="{1149B77C-F531-4D2B-B365-2BC06F833E92}"/>
              </a:ext>
            </a:extLst>
          </p:cNvPr>
          <p:cNvSpPr txBox="1"/>
          <p:nvPr/>
        </p:nvSpPr>
        <p:spPr>
          <a:xfrm>
            <a:off x="3537269" y="6313642"/>
            <a:ext cx="550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need</a:t>
            </a:r>
            <a:r>
              <a:rPr lang="it-IT" sz="1400" dirty="0" smtClean="0"/>
              <a:t> </a:t>
            </a:r>
            <a:r>
              <a:rPr lang="it-IT" sz="1400" dirty="0"/>
              <a:t>to sum light from </a:t>
            </a:r>
            <a:r>
              <a:rPr lang="it-IT" sz="1400" dirty="0" err="1"/>
              <a:t>individual</a:t>
            </a:r>
            <a:r>
              <a:rPr lang="it-IT" sz="1400" dirty="0"/>
              <a:t> </a:t>
            </a:r>
            <a:r>
              <a:rPr lang="it-IT" sz="1400" dirty="0" err="1"/>
              <a:t>fibers</a:t>
            </a:r>
            <a:r>
              <a:rPr lang="it-IT" sz="1400" dirty="0"/>
              <a:t> </a:t>
            </a:r>
            <a:r>
              <a:rPr lang="it-IT" sz="1400" dirty="0" err="1"/>
              <a:t>cell</a:t>
            </a:r>
            <a:r>
              <a:rPr lang="it-IT" sz="1400" dirty="0"/>
              <a:t>-by-</a:t>
            </a:r>
            <a:r>
              <a:rPr lang="it-IT" sz="1400" dirty="0" err="1"/>
              <a:t>cell</a:t>
            </a:r>
            <a:r>
              <a:rPr lang="it-IT" sz="1400" dirty="0"/>
              <a:t> in a </a:t>
            </a:r>
            <a:r>
              <a:rPr lang="it-IT" sz="1400" dirty="0" err="1" smtClean="0"/>
              <a:t>configurable</a:t>
            </a:r>
            <a:r>
              <a:rPr lang="it-IT" sz="1400" dirty="0" smtClean="0"/>
              <a:t> way</a:t>
            </a:r>
          </a:p>
          <a:p>
            <a:r>
              <a:rPr lang="it-IT" sz="1400" dirty="0" smtClean="0"/>
              <a:t> </a:t>
            </a:r>
            <a:r>
              <a:rPr lang="it-IT" sz="1400" dirty="0" err="1"/>
              <a:t>programmable</a:t>
            </a:r>
            <a:r>
              <a:rPr lang="it-IT" sz="1400" dirty="0"/>
              <a:t> sum of pixel </a:t>
            </a:r>
            <a:r>
              <a:rPr lang="it-IT" sz="1400" dirty="0" err="1"/>
              <a:t>readout</a:t>
            </a:r>
            <a:r>
              <a:rPr lang="it-IT" sz="1400" dirty="0"/>
              <a:t> devices (MA-PMT or </a:t>
            </a:r>
            <a:r>
              <a:rPr lang="it-IT" sz="1400" dirty="0" err="1"/>
              <a:t>SiPM</a:t>
            </a:r>
            <a:r>
              <a:rPr lang="it-IT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1129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107791-3B24-43D6-A36D-BE8BC05F4DD7}"/>
              </a:ext>
            </a:extLst>
          </p:cNvPr>
          <p:cNvSpPr txBox="1"/>
          <p:nvPr/>
        </p:nvSpPr>
        <p:spPr>
          <a:xfrm>
            <a:off x="1216008" y="0"/>
            <a:ext cx="5994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>
                <a:solidFill>
                  <a:srgbClr val="FF0000"/>
                </a:solidFill>
              </a:rPr>
              <a:t>Programmable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analog</a:t>
            </a:r>
            <a:r>
              <a:rPr lang="it-IT" sz="2400" dirty="0">
                <a:solidFill>
                  <a:srgbClr val="FF0000"/>
                </a:solidFill>
              </a:rPr>
              <a:t> sum </a:t>
            </a:r>
          </a:p>
          <a:p>
            <a:pPr algn="ctr"/>
            <a:r>
              <a:rPr lang="it-IT" sz="2400" dirty="0">
                <a:solidFill>
                  <a:srgbClr val="FF0000"/>
                </a:solidFill>
              </a:rPr>
              <a:t>of Multi-</a:t>
            </a:r>
            <a:r>
              <a:rPr lang="it-IT" sz="2400" dirty="0" err="1">
                <a:solidFill>
                  <a:srgbClr val="FF0000"/>
                </a:solidFill>
              </a:rPr>
              <a:t>Anode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PMTs</a:t>
            </a:r>
            <a:r>
              <a:rPr lang="it-IT" sz="2400" dirty="0">
                <a:solidFill>
                  <a:srgbClr val="FF0000"/>
                </a:solidFill>
              </a:rPr>
              <a:t> (MAPMT) </a:t>
            </a:r>
            <a:r>
              <a:rPr lang="it-IT" sz="2400" dirty="0" err="1">
                <a:solidFill>
                  <a:srgbClr val="FF0000"/>
                </a:solidFill>
              </a:rPr>
              <a:t>anode</a:t>
            </a:r>
            <a:r>
              <a:rPr lang="it-IT" sz="2400" dirty="0">
                <a:solidFill>
                  <a:srgbClr val="FF0000"/>
                </a:solidFill>
              </a:rPr>
              <a:t> outputs</a:t>
            </a:r>
          </a:p>
          <a:p>
            <a:pPr algn="ctr"/>
            <a:r>
              <a:rPr lang="it-IT" sz="2400" dirty="0">
                <a:solidFill>
                  <a:srgbClr val="FF0000"/>
                </a:solidFill>
              </a:rPr>
              <a:t>Pisa – </a:t>
            </a:r>
            <a:r>
              <a:rPr lang="it-IT" sz="2400" dirty="0" err="1">
                <a:solidFill>
                  <a:srgbClr val="FF0000"/>
                </a:solidFill>
              </a:rPr>
              <a:t>Protvino</a:t>
            </a:r>
            <a:r>
              <a:rPr lang="it-IT" sz="2400" dirty="0">
                <a:solidFill>
                  <a:srgbClr val="FF0000"/>
                </a:solidFill>
              </a:rPr>
              <a:t> – </a:t>
            </a:r>
            <a:r>
              <a:rPr lang="it-IT" sz="2400" dirty="0" err="1">
                <a:solidFill>
                  <a:srgbClr val="FF0000"/>
                </a:solidFill>
              </a:rPr>
              <a:t>Dubna</a:t>
            </a:r>
            <a:r>
              <a:rPr lang="it-IT" sz="2400" dirty="0">
                <a:solidFill>
                  <a:srgbClr val="FF0000"/>
                </a:solidFill>
              </a:rPr>
              <a:t> - CERN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3A0CE2FF-1E60-4A0A-B07A-D0D894D549AC}"/>
              </a:ext>
            </a:extLst>
          </p:cNvPr>
          <p:cNvSpPr txBox="1"/>
          <p:nvPr/>
        </p:nvSpPr>
        <p:spPr>
          <a:xfrm>
            <a:off x="62142" y="1129315"/>
            <a:ext cx="879843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Underlying</a:t>
            </a:r>
            <a:r>
              <a:rPr lang="it-IT" dirty="0"/>
              <a:t> idea: </a:t>
            </a:r>
          </a:p>
          <a:p>
            <a:r>
              <a:rPr lang="it-IT" dirty="0"/>
              <a:t>          a </a:t>
            </a:r>
            <a:r>
              <a:rPr lang="it-IT" dirty="0" err="1"/>
              <a:t>dynamically</a:t>
            </a:r>
            <a:r>
              <a:rPr lang="it-IT" dirty="0"/>
              <a:t> </a:t>
            </a:r>
            <a:r>
              <a:rPr lang="it-IT" dirty="0" err="1"/>
              <a:t>configurable</a:t>
            </a:r>
            <a:r>
              <a:rPr lang="it-IT" dirty="0"/>
              <a:t> </a:t>
            </a:r>
            <a:r>
              <a:rPr lang="it-IT" dirty="0" err="1"/>
              <a:t>readout</a:t>
            </a:r>
            <a:r>
              <a:rPr lang="it-IT" dirty="0"/>
              <a:t> of </a:t>
            </a:r>
            <a:r>
              <a:rPr lang="it-IT" dirty="0" err="1"/>
              <a:t>fiber</a:t>
            </a:r>
            <a:r>
              <a:rPr lang="it-IT" dirty="0"/>
              <a:t> light patterns on the MAPMT </a:t>
            </a:r>
            <a:r>
              <a:rPr lang="it-IT" dirty="0" err="1"/>
              <a:t>cathode</a:t>
            </a:r>
            <a:endParaRPr lang="it-IT" dirty="0"/>
          </a:p>
          <a:p>
            <a:endParaRPr lang="it-IT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Analog</a:t>
            </a:r>
            <a:r>
              <a:rPr lang="it-IT" dirty="0"/>
              <a:t> sum of </a:t>
            </a:r>
            <a:r>
              <a:rPr lang="it-IT" dirty="0" err="1"/>
              <a:t>individual</a:t>
            </a:r>
            <a:r>
              <a:rPr lang="it-IT" dirty="0"/>
              <a:t> </a:t>
            </a:r>
            <a:r>
              <a:rPr lang="it-IT" dirty="0" err="1"/>
              <a:t>anode</a:t>
            </a:r>
            <a:r>
              <a:rPr lang="it-IT" dirty="0"/>
              <a:t> </a:t>
            </a:r>
            <a:r>
              <a:rPr lang="it-IT" dirty="0" err="1"/>
              <a:t>signal</a:t>
            </a:r>
            <a:r>
              <a:rPr lang="it-IT" dirty="0"/>
              <a:t> </a:t>
            </a:r>
            <a:r>
              <a:rPr lang="it-IT" dirty="0" err="1"/>
              <a:t>faster</a:t>
            </a:r>
            <a:r>
              <a:rPr lang="it-IT" dirty="0"/>
              <a:t> and </a:t>
            </a:r>
            <a:r>
              <a:rPr lang="it-IT" dirty="0" err="1"/>
              <a:t>cheaper</a:t>
            </a:r>
            <a:r>
              <a:rPr lang="it-IT" dirty="0"/>
              <a:t> w.r.t. single </a:t>
            </a:r>
            <a:r>
              <a:rPr lang="it-IT" dirty="0" err="1"/>
              <a:t>channel</a:t>
            </a:r>
            <a:r>
              <a:rPr lang="it-IT" dirty="0"/>
              <a:t> </a:t>
            </a:r>
            <a:r>
              <a:rPr lang="it-IT" dirty="0" err="1"/>
              <a:t>digital</a:t>
            </a:r>
            <a:r>
              <a:rPr lang="it-IT" dirty="0"/>
              <a:t> sum</a:t>
            </a:r>
          </a:p>
          <a:p>
            <a:endParaRPr lang="it-IT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Challenging</a:t>
            </a:r>
            <a:r>
              <a:rPr lang="it-IT" dirty="0" smtClean="0"/>
              <a:t> </a:t>
            </a:r>
            <a:r>
              <a:rPr lang="it-IT" dirty="0"/>
              <a:t>goals to </a:t>
            </a:r>
            <a:r>
              <a:rPr lang="it-IT" dirty="0" err="1"/>
              <a:t>achieve</a:t>
            </a:r>
            <a:r>
              <a:rPr lang="it-IT" dirty="0"/>
              <a:t>: </a:t>
            </a:r>
          </a:p>
          <a:p>
            <a:r>
              <a:rPr lang="it-IT" dirty="0"/>
              <a:t>      - </a:t>
            </a:r>
            <a:r>
              <a:rPr lang="it-IT" dirty="0" err="1"/>
              <a:t>response</a:t>
            </a:r>
            <a:r>
              <a:rPr lang="it-IT" dirty="0"/>
              <a:t> </a:t>
            </a:r>
            <a:r>
              <a:rPr lang="it-IT" dirty="0" err="1"/>
              <a:t>linearity</a:t>
            </a:r>
            <a:r>
              <a:rPr lang="it-IT" dirty="0"/>
              <a:t> </a:t>
            </a:r>
            <a:r>
              <a:rPr lang="it-IT" dirty="0" err="1"/>
              <a:t>below</a:t>
            </a:r>
            <a:r>
              <a:rPr lang="it-IT" dirty="0"/>
              <a:t> 1% after </a:t>
            </a:r>
            <a:r>
              <a:rPr lang="it-IT" dirty="0" err="1"/>
              <a:t>channel</a:t>
            </a:r>
            <a:r>
              <a:rPr lang="it-IT" dirty="0"/>
              <a:t> sum with </a:t>
            </a:r>
          </a:p>
          <a:p>
            <a:r>
              <a:rPr lang="it-IT" dirty="0"/>
              <a:t>        </a:t>
            </a:r>
            <a:r>
              <a:rPr lang="it-IT" dirty="0" err="1"/>
              <a:t>analog</a:t>
            </a:r>
            <a:r>
              <a:rPr lang="it-IT" dirty="0"/>
              <a:t> switches and </a:t>
            </a:r>
            <a:r>
              <a:rPr lang="it-IT" dirty="0" err="1"/>
              <a:t>programmable</a:t>
            </a:r>
            <a:r>
              <a:rPr lang="it-IT" dirty="0"/>
              <a:t> fast </a:t>
            </a:r>
            <a:r>
              <a:rPr lang="it-IT" dirty="0" err="1"/>
              <a:t>amplifiers</a:t>
            </a:r>
            <a:endParaRPr lang="it-IT" dirty="0"/>
          </a:p>
          <a:p>
            <a:r>
              <a:rPr lang="it-IT" dirty="0"/>
              <a:t>      - </a:t>
            </a:r>
            <a:r>
              <a:rPr lang="it-IT" dirty="0" err="1"/>
              <a:t>individual</a:t>
            </a:r>
            <a:r>
              <a:rPr lang="it-IT" dirty="0"/>
              <a:t> </a:t>
            </a:r>
            <a:r>
              <a:rPr lang="it-IT" dirty="0" err="1"/>
              <a:t>channel</a:t>
            </a:r>
            <a:r>
              <a:rPr lang="it-IT" dirty="0"/>
              <a:t> time </a:t>
            </a:r>
            <a:r>
              <a:rPr lang="it-IT" dirty="0" err="1"/>
              <a:t>alignment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100 </a:t>
            </a:r>
            <a:r>
              <a:rPr lang="it-IT" dirty="0" err="1"/>
              <a:t>ps</a:t>
            </a:r>
            <a:endParaRPr lang="it-IT" dirty="0"/>
          </a:p>
          <a:p>
            <a:endParaRPr lang="it-IT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Encouraging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from 1st </a:t>
            </a:r>
            <a:r>
              <a:rPr lang="it-IT" dirty="0" err="1"/>
              <a:t>prototype</a:t>
            </a:r>
            <a:r>
              <a:rPr lang="it-IT" dirty="0"/>
              <a:t> </a:t>
            </a:r>
          </a:p>
          <a:p>
            <a:r>
              <a:rPr lang="it-IT" dirty="0"/>
              <a:t>(16 </a:t>
            </a:r>
            <a:r>
              <a:rPr lang="it-IT" dirty="0" err="1"/>
              <a:t>ch</a:t>
            </a:r>
            <a:r>
              <a:rPr lang="it-IT" dirty="0"/>
              <a:t> sum) with discrete IC </a:t>
            </a:r>
            <a:r>
              <a:rPr lang="it-IT" dirty="0" err="1"/>
              <a:t>components</a:t>
            </a:r>
            <a:r>
              <a:rPr lang="it-IT" dirty="0"/>
              <a:t> (Pisa)</a:t>
            </a:r>
          </a:p>
          <a:p>
            <a:endParaRPr lang="it-IT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Second </a:t>
            </a:r>
            <a:r>
              <a:rPr lang="it-IT" dirty="0" err="1"/>
              <a:t>prototype</a:t>
            </a:r>
            <a:r>
              <a:rPr lang="it-IT" dirty="0"/>
              <a:t> (64 </a:t>
            </a:r>
            <a:r>
              <a:rPr lang="it-IT" dirty="0" err="1"/>
              <a:t>ch</a:t>
            </a:r>
            <a:r>
              <a:rPr lang="it-IT" dirty="0"/>
              <a:t> sum) ready to be </a:t>
            </a:r>
            <a:r>
              <a:rPr lang="it-IT" dirty="0" err="1"/>
              <a:t>tested</a:t>
            </a:r>
            <a:endParaRPr lang="it-IT" dirty="0"/>
          </a:p>
          <a:p>
            <a:endParaRPr lang="it-IT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Test on </a:t>
            </a:r>
            <a:r>
              <a:rPr lang="it-IT" dirty="0" err="1"/>
              <a:t>real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</a:t>
            </a:r>
            <a:r>
              <a:rPr lang="it-IT" dirty="0" err="1"/>
              <a:t>modules</a:t>
            </a:r>
            <a:r>
              <a:rPr lang="it-IT" dirty="0"/>
              <a:t> </a:t>
            </a:r>
            <a:r>
              <a:rPr lang="it-IT" dirty="0" err="1"/>
              <a:t>planned</a:t>
            </a:r>
            <a:r>
              <a:rPr lang="it-IT" dirty="0"/>
              <a:t> </a:t>
            </a:r>
          </a:p>
          <a:p>
            <a:r>
              <a:rPr lang="it-IT" dirty="0"/>
              <a:t>(CERN-</a:t>
            </a:r>
            <a:r>
              <a:rPr lang="it-IT" dirty="0" err="1"/>
              <a:t>Protvino</a:t>
            </a:r>
            <a:r>
              <a:rPr lang="it-IT" dirty="0"/>
              <a:t>-</a:t>
            </a:r>
            <a:r>
              <a:rPr lang="it-IT" dirty="0" err="1"/>
              <a:t>Dubna</a:t>
            </a:r>
            <a:r>
              <a:rPr lang="it-IT" dirty="0"/>
              <a:t>)</a:t>
            </a:r>
          </a:p>
          <a:p>
            <a:endParaRPr lang="it-IT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Development in ASIC technique </a:t>
            </a:r>
            <a:r>
              <a:rPr lang="it-IT" dirty="0" err="1"/>
              <a:t>foreseen</a:t>
            </a:r>
            <a:endParaRPr lang="it-IT" dirty="0"/>
          </a:p>
          <a:p>
            <a:r>
              <a:rPr lang="it-IT" dirty="0"/>
              <a:t>for </a:t>
            </a:r>
            <a:r>
              <a:rPr lang="it-IT" dirty="0" err="1"/>
              <a:t>next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 (Pisa)</a:t>
            </a:r>
          </a:p>
        </p:txBody>
      </p:sp>
      <p:pic>
        <p:nvPicPr>
          <p:cNvPr id="5" name="Immagine 4" descr="Immagine che contiene cielo&#10;&#10;Descrizione generata automaticamente">
            <a:extLst>
              <a:ext uri="{FF2B5EF4-FFF2-40B4-BE49-F238E27FC236}">
                <a16:creationId xmlns:a16="http://schemas.microsoft.com/office/drawing/2014/main" xmlns="" id="{9C22A2A5-B00B-4961-A140-7E62D5A18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44" y="2565649"/>
            <a:ext cx="3100875" cy="210289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EE7A56D2-9B90-4097-B9D5-8C0E261B37DE}"/>
              </a:ext>
            </a:extLst>
          </p:cNvPr>
          <p:cNvSpPr txBox="1"/>
          <p:nvPr/>
        </p:nvSpPr>
        <p:spPr>
          <a:xfrm>
            <a:off x="5539659" y="2187429"/>
            <a:ext cx="344504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b="1" dirty="0"/>
              <a:t>Laser </a:t>
            </a:r>
            <a:r>
              <a:rPr lang="it-IT" sz="1200" b="1" dirty="0" err="1"/>
              <a:t>scan</a:t>
            </a:r>
            <a:r>
              <a:rPr lang="it-IT" sz="1200" b="1" dirty="0"/>
              <a:t>: </a:t>
            </a:r>
            <a:r>
              <a:rPr lang="it-IT" sz="1200" b="1" dirty="0">
                <a:solidFill>
                  <a:srgbClr val="FF0000"/>
                </a:solidFill>
              </a:rPr>
              <a:t>red </a:t>
            </a:r>
            <a:r>
              <a:rPr lang="it-IT" sz="1200" b="1" dirty="0" err="1">
                <a:solidFill>
                  <a:srgbClr val="FF0000"/>
                </a:solidFill>
              </a:rPr>
              <a:t>triangles</a:t>
            </a:r>
            <a:r>
              <a:rPr lang="it-IT" sz="1200" b="1" dirty="0">
                <a:solidFill>
                  <a:srgbClr val="FF0000"/>
                </a:solidFill>
              </a:rPr>
              <a:t>, </a:t>
            </a:r>
            <a:r>
              <a:rPr lang="it-IT" sz="1200" b="1" dirty="0" err="1">
                <a:solidFill>
                  <a:srgbClr val="FF0000"/>
                </a:solidFill>
              </a:rPr>
              <a:t>analog</a:t>
            </a:r>
            <a:r>
              <a:rPr lang="it-IT" sz="1200" b="1" dirty="0">
                <a:solidFill>
                  <a:srgbClr val="FF0000"/>
                </a:solidFill>
              </a:rPr>
              <a:t> sum</a:t>
            </a:r>
          </a:p>
          <a:p>
            <a:r>
              <a:rPr lang="it-IT" sz="1200" b="1" dirty="0"/>
              <a:t>                     black </a:t>
            </a:r>
            <a:r>
              <a:rPr lang="it-IT" sz="1200" b="1" dirty="0" err="1"/>
              <a:t>squares</a:t>
            </a:r>
            <a:r>
              <a:rPr lang="it-IT" sz="1200" b="1" dirty="0"/>
              <a:t>, digi sum of </a:t>
            </a:r>
            <a:r>
              <a:rPr lang="it-IT" sz="1200" b="1" dirty="0" err="1"/>
              <a:t>each</a:t>
            </a:r>
            <a:r>
              <a:rPr lang="it-IT" sz="1200" b="1" dirty="0"/>
              <a:t> </a:t>
            </a:r>
            <a:r>
              <a:rPr lang="it-IT" sz="1200" b="1" dirty="0" err="1"/>
              <a:t>channel</a:t>
            </a:r>
            <a:endParaRPr lang="it-IT" sz="1200" b="1" dirty="0"/>
          </a:p>
          <a:p>
            <a:r>
              <a:rPr lang="it-IT" sz="1200" b="1" dirty="0"/>
              <a:t>                     </a:t>
            </a:r>
            <a:r>
              <a:rPr lang="it-IT" sz="1200" b="1" dirty="0" err="1">
                <a:solidFill>
                  <a:srgbClr val="3333FF"/>
                </a:solidFill>
              </a:rPr>
              <a:t>others</a:t>
            </a:r>
            <a:r>
              <a:rPr lang="it-IT" sz="1200" b="1" dirty="0">
                <a:solidFill>
                  <a:srgbClr val="3333FF"/>
                </a:solidFill>
              </a:rPr>
              <a:t>, </a:t>
            </a:r>
            <a:r>
              <a:rPr lang="it-IT" sz="1200" b="1" dirty="0" err="1">
                <a:solidFill>
                  <a:srgbClr val="3333FF"/>
                </a:solidFill>
              </a:rPr>
              <a:t>individual</a:t>
            </a:r>
            <a:r>
              <a:rPr lang="it-IT" sz="1200" b="1" dirty="0">
                <a:solidFill>
                  <a:srgbClr val="3333FF"/>
                </a:solidFill>
              </a:rPr>
              <a:t> </a:t>
            </a:r>
            <a:r>
              <a:rPr lang="it-IT" sz="1200" b="1" dirty="0" err="1">
                <a:solidFill>
                  <a:srgbClr val="3333FF"/>
                </a:solidFill>
              </a:rPr>
              <a:t>anode</a:t>
            </a:r>
            <a:r>
              <a:rPr lang="it-IT" sz="1200" b="1" dirty="0">
                <a:solidFill>
                  <a:srgbClr val="3333FF"/>
                </a:solidFill>
              </a:rPr>
              <a:t> </a:t>
            </a:r>
            <a:r>
              <a:rPr lang="it-IT" sz="1200" b="1" dirty="0" err="1">
                <a:solidFill>
                  <a:srgbClr val="3333FF"/>
                </a:solidFill>
              </a:rPr>
              <a:t>response</a:t>
            </a:r>
            <a:endParaRPr lang="it-IT" sz="1200" b="1" dirty="0">
              <a:solidFill>
                <a:srgbClr val="3333FF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7150D6B-EB85-434E-913C-1818FB7C0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303" y="4787650"/>
            <a:ext cx="1444120" cy="161621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15BA19BE-1658-4B03-B7CB-C0233511D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138" y="4796528"/>
            <a:ext cx="1444192" cy="161621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412F3005-D2D8-4AD6-8F8B-CBA4F87F5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045" y="4805725"/>
            <a:ext cx="1465660" cy="161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13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rgbClr val="FFFF00"/>
                </a:solidFill>
                <a:latin typeface="Times New Roman" pitchFamily="18" charset="0"/>
              </a:defRPr>
            </a:lvl1pPr>
            <a:lvl2pPr marL="557213" indent="-214313" eaLnBrk="0" hangingPunct="0">
              <a:defRPr sz="2100">
                <a:solidFill>
                  <a:srgbClr val="FFFF00"/>
                </a:solidFill>
                <a:latin typeface="Times New Roman" pitchFamily="18" charset="0"/>
              </a:defRPr>
            </a:lvl2pPr>
            <a:lvl3pPr marL="857250" indent="-171450" eaLnBrk="0" hangingPunct="0">
              <a:defRPr sz="2100">
                <a:solidFill>
                  <a:srgbClr val="FFFF00"/>
                </a:solidFill>
                <a:latin typeface="Times New Roman" pitchFamily="18" charset="0"/>
              </a:defRPr>
            </a:lvl3pPr>
            <a:lvl4pPr marL="1200150" indent="-171450" eaLnBrk="0" hangingPunct="0">
              <a:defRPr sz="2100">
                <a:solidFill>
                  <a:srgbClr val="FFFF00"/>
                </a:solidFill>
                <a:latin typeface="Times New Roman" pitchFamily="18" charset="0"/>
              </a:defRPr>
            </a:lvl4pPr>
            <a:lvl5pPr marL="1543050" indent="-171450" eaLnBrk="0" hangingPunct="0">
              <a:defRPr sz="2100">
                <a:solidFill>
                  <a:srgbClr val="FFFF00"/>
                </a:solidFill>
                <a:latin typeface="Times New Roman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100">
                <a:solidFill>
                  <a:srgbClr val="FFFF00"/>
                </a:solidFill>
                <a:latin typeface="Times New Roman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100">
                <a:solidFill>
                  <a:srgbClr val="FFFF00"/>
                </a:solidFill>
                <a:latin typeface="Times New Roman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100">
                <a:solidFill>
                  <a:srgbClr val="FFFF00"/>
                </a:solidFill>
                <a:latin typeface="Times New Roman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1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50" dirty="0" err="1">
                <a:solidFill>
                  <a:schemeClr val="bg1"/>
                </a:solidFill>
              </a:rPr>
              <a:t>CepC</a:t>
            </a:r>
            <a:r>
              <a:rPr lang="en-US" sz="1050" dirty="0">
                <a:solidFill>
                  <a:schemeClr val="bg1"/>
                </a:solidFill>
              </a:rPr>
              <a:t> CDR International Review, September 2018</a:t>
            </a:r>
          </a:p>
        </p:txBody>
      </p:sp>
      <p:sp>
        <p:nvSpPr>
          <p:cNvPr id="30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rgbClr val="FFFF00"/>
                </a:solidFill>
                <a:latin typeface="Times New Roman" pitchFamily="18" charset="0"/>
              </a:defRPr>
            </a:lvl1pPr>
            <a:lvl2pPr marL="557213" indent="-214313" eaLnBrk="0" hangingPunct="0">
              <a:defRPr sz="2100">
                <a:solidFill>
                  <a:srgbClr val="FFFF00"/>
                </a:solidFill>
                <a:latin typeface="Times New Roman" pitchFamily="18" charset="0"/>
              </a:defRPr>
            </a:lvl2pPr>
            <a:lvl3pPr marL="857250" indent="-171450" eaLnBrk="0" hangingPunct="0">
              <a:defRPr sz="2100">
                <a:solidFill>
                  <a:srgbClr val="FFFF00"/>
                </a:solidFill>
                <a:latin typeface="Times New Roman" pitchFamily="18" charset="0"/>
              </a:defRPr>
            </a:lvl3pPr>
            <a:lvl4pPr marL="1200150" indent="-171450" eaLnBrk="0" hangingPunct="0">
              <a:defRPr sz="2100">
                <a:solidFill>
                  <a:srgbClr val="FFFF00"/>
                </a:solidFill>
                <a:latin typeface="Times New Roman" pitchFamily="18" charset="0"/>
              </a:defRPr>
            </a:lvl4pPr>
            <a:lvl5pPr marL="1543050" indent="-171450" eaLnBrk="0" hangingPunct="0">
              <a:defRPr sz="2100">
                <a:solidFill>
                  <a:srgbClr val="FFFF00"/>
                </a:solidFill>
                <a:latin typeface="Times New Roman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100">
                <a:solidFill>
                  <a:srgbClr val="FFFF00"/>
                </a:solidFill>
                <a:latin typeface="Times New Roman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100">
                <a:solidFill>
                  <a:srgbClr val="FFFF00"/>
                </a:solidFill>
                <a:latin typeface="Times New Roman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100">
                <a:solidFill>
                  <a:srgbClr val="FFFF00"/>
                </a:solidFill>
                <a:latin typeface="Times New Roman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1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50" dirty="0"/>
              <a:t>F. </a:t>
            </a:r>
            <a:r>
              <a:rPr lang="en-US" sz="1050" dirty="0" err="1"/>
              <a:t>Bedeschi</a:t>
            </a:r>
            <a:r>
              <a:rPr lang="en-US" sz="1050" dirty="0"/>
              <a:t>, INFN-Pisa</a:t>
            </a:r>
          </a:p>
        </p:txBody>
      </p:sp>
      <p:sp>
        <p:nvSpPr>
          <p:cNvPr id="30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rgbClr val="FFFF00"/>
                </a:solidFill>
                <a:latin typeface="Times New Roman" pitchFamily="18" charset="0"/>
              </a:defRPr>
            </a:lvl1pPr>
            <a:lvl2pPr marL="557213" indent="-214313" eaLnBrk="0" hangingPunct="0">
              <a:defRPr sz="2100">
                <a:solidFill>
                  <a:srgbClr val="FFFF00"/>
                </a:solidFill>
                <a:latin typeface="Times New Roman" pitchFamily="18" charset="0"/>
              </a:defRPr>
            </a:lvl2pPr>
            <a:lvl3pPr marL="857250" indent="-171450" eaLnBrk="0" hangingPunct="0">
              <a:defRPr sz="2100">
                <a:solidFill>
                  <a:srgbClr val="FFFF00"/>
                </a:solidFill>
                <a:latin typeface="Times New Roman" pitchFamily="18" charset="0"/>
              </a:defRPr>
            </a:lvl3pPr>
            <a:lvl4pPr marL="1200150" indent="-171450" eaLnBrk="0" hangingPunct="0">
              <a:defRPr sz="2100">
                <a:solidFill>
                  <a:srgbClr val="FFFF00"/>
                </a:solidFill>
                <a:latin typeface="Times New Roman" pitchFamily="18" charset="0"/>
              </a:defRPr>
            </a:lvl4pPr>
            <a:lvl5pPr marL="1543050" indent="-171450" eaLnBrk="0" hangingPunct="0">
              <a:defRPr sz="2100">
                <a:solidFill>
                  <a:srgbClr val="FFFF00"/>
                </a:solidFill>
                <a:latin typeface="Times New Roman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100">
                <a:solidFill>
                  <a:srgbClr val="FFFF00"/>
                </a:solidFill>
                <a:latin typeface="Times New Roman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100">
                <a:solidFill>
                  <a:srgbClr val="FFFF00"/>
                </a:solidFill>
                <a:latin typeface="Times New Roman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100">
                <a:solidFill>
                  <a:srgbClr val="FFFF00"/>
                </a:solidFill>
                <a:latin typeface="Times New Roman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1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r>
              <a:rPr lang="en-US" sz="1050">
                <a:solidFill>
                  <a:schemeClr val="bg1"/>
                </a:solidFill>
                <a:latin typeface="Times" pitchFamily="18" charset="0"/>
              </a:rPr>
              <a:t>1</a:t>
            </a:r>
            <a:endParaRPr lang="en-US" sz="1050" dirty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197525" y="-30328"/>
            <a:ext cx="8623157" cy="148579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Looking even more forward:</a:t>
            </a:r>
            <a:b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24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IDEA</a:t>
            </a:r>
            <a:r>
              <a:rPr lang="en-US" sz="2400" b="1" dirty="0">
                <a:solidFill>
                  <a:srgbClr val="3366FF"/>
                </a:solidFill>
                <a:latin typeface="Comic Sans MS"/>
                <a:cs typeface="Comic Sans MS"/>
              </a:rPr>
              <a:t>: detector concept for </a:t>
            </a:r>
            <a:r>
              <a:rPr lang="en-US" sz="2400" b="1" dirty="0" err="1">
                <a:solidFill>
                  <a:srgbClr val="3366FF"/>
                </a:solidFill>
                <a:latin typeface="Comic Sans MS"/>
                <a:cs typeface="Comic Sans MS"/>
              </a:rPr>
              <a:t>FCCee</a:t>
            </a:r>
            <a:r>
              <a:rPr lang="en-US" sz="2400" b="1" dirty="0">
                <a:solidFill>
                  <a:srgbClr val="3366FF"/>
                </a:solidFill>
                <a:latin typeface="Comic Sans MS"/>
                <a:cs typeface="Comic Sans MS"/>
              </a:rPr>
              <a:t>/</a:t>
            </a:r>
            <a:r>
              <a:rPr lang="en-US" sz="2400" b="1" dirty="0" err="1">
                <a:solidFill>
                  <a:srgbClr val="3366FF"/>
                </a:solidFill>
                <a:latin typeface="Comic Sans MS"/>
                <a:cs typeface="Comic Sans MS"/>
              </a:rPr>
              <a:t>CepC</a:t>
            </a:r>
            <a:r>
              <a:rPr lang="en-US" sz="2400" b="1" dirty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/>
            </a:r>
            <a:br>
              <a:rPr lang="en-US" sz="2400" b="1" dirty="0" smtClean="0">
                <a:solidFill>
                  <a:srgbClr val="3366FF"/>
                </a:solidFill>
                <a:latin typeface="Comic Sans MS"/>
                <a:cs typeface="Comic Sans MS"/>
              </a:rPr>
            </a:br>
            <a:r>
              <a:rPr lang="en-US" sz="24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include a  4</a:t>
            </a:r>
            <a:r>
              <a:rPr lang="en-US" sz="2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 DR </a:t>
            </a:r>
            <a:r>
              <a:rPr lang="en-US" sz="2400" b="1" dirty="0">
                <a:solidFill>
                  <a:srgbClr val="3366FF"/>
                </a:solidFill>
                <a:latin typeface="Comic Sans MS"/>
                <a:cs typeface="Comic Sans MS"/>
              </a:rPr>
              <a:t>calorimeter for </a:t>
            </a:r>
            <a:r>
              <a:rPr lang="en-US" sz="24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/>
            </a:r>
            <a:br>
              <a:rPr lang="en-US" sz="2400" b="1" dirty="0" smtClean="0">
                <a:solidFill>
                  <a:srgbClr val="3366FF"/>
                </a:solidFill>
                <a:latin typeface="Comic Sans MS"/>
                <a:cs typeface="Comic Sans MS"/>
              </a:rPr>
            </a:br>
            <a:r>
              <a:rPr lang="en-US" sz="24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excellent energy resolution </a:t>
            </a:r>
            <a:r>
              <a:rPr lang="en-US" sz="2400" b="1" dirty="0">
                <a:solidFill>
                  <a:srgbClr val="3366FF"/>
                </a:solidFill>
                <a:latin typeface="Comic Sans MS"/>
                <a:cs typeface="Comic Sans MS"/>
              </a:rPr>
              <a:t>and particle ID</a:t>
            </a:r>
            <a:endParaRPr lang="en-US" sz="2400" b="1" dirty="0" smtClean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05218" y="1436087"/>
            <a:ext cx="3574190" cy="481026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DR calorimeter</a:t>
            </a:r>
          </a:p>
          <a:p>
            <a:pPr lvl="1"/>
            <a:r>
              <a:rPr lang="en-US" dirty="0" smtClean="0"/>
              <a:t>~ 130 x 10</a:t>
            </a:r>
            <a:r>
              <a:rPr lang="en-US" baseline="30000" dirty="0" smtClean="0"/>
              <a:t>6</a:t>
            </a:r>
            <a:r>
              <a:rPr lang="en-US" dirty="0" smtClean="0"/>
              <a:t> fibers (2 m each)</a:t>
            </a:r>
          </a:p>
          <a:p>
            <a:pPr lvl="2"/>
            <a:r>
              <a:rPr lang="en-US" dirty="0" smtClean="0"/>
              <a:t>50% clear (130,000 km)</a:t>
            </a:r>
          </a:p>
          <a:p>
            <a:pPr lvl="2"/>
            <a:r>
              <a:rPr lang="en-US" dirty="0" smtClean="0"/>
              <a:t>50% scintillating (130,000 km)</a:t>
            </a:r>
            <a:endParaRPr lang="it-IT" dirty="0" smtClean="0"/>
          </a:p>
          <a:p>
            <a:pPr lvl="1"/>
            <a:r>
              <a:rPr lang="en-US" dirty="0" smtClean="0"/>
              <a:t>Metal matrix</a:t>
            </a:r>
          </a:p>
          <a:p>
            <a:pPr lvl="2"/>
            <a:r>
              <a:rPr lang="en-US" dirty="0" smtClean="0"/>
              <a:t>Steel or copper capillary tubes  (1 for each fiber) – 260,000 km</a:t>
            </a:r>
          </a:p>
          <a:p>
            <a:pPr lvl="3"/>
            <a:r>
              <a:rPr lang="en-US" dirty="0" smtClean="0"/>
              <a:t>1.9 mm diameter</a:t>
            </a:r>
          </a:p>
          <a:p>
            <a:pPr lvl="3"/>
            <a:r>
              <a:rPr lang="en-US" dirty="0" smtClean="0"/>
              <a:t>1.1 mm inner hole</a:t>
            </a:r>
          </a:p>
          <a:p>
            <a:pPr lvl="1"/>
            <a:r>
              <a:rPr lang="en-US" dirty="0" smtClean="0"/>
              <a:t>Construction</a:t>
            </a:r>
          </a:p>
          <a:p>
            <a:pPr lvl="2"/>
            <a:r>
              <a:rPr lang="en-US" dirty="0" smtClean="0"/>
              <a:t>Controlled gluing fixtures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8908" y="1352640"/>
            <a:ext cx="5266310" cy="4922653"/>
            <a:chOff x="138908" y="1352640"/>
            <a:chExt cx="5266310" cy="492265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908" y="1352640"/>
              <a:ext cx="5266310" cy="492265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 rot="21048162">
              <a:off x="3225248" y="5595814"/>
              <a:ext cx="765313" cy="183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it-IT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75488" y="2715768"/>
            <a:ext cx="2626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Barrel calorimeter</a:t>
            </a:r>
            <a:endParaRPr lang="it-IT" sz="2400" b="1" dirty="0" smtClean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2173" y="4066834"/>
            <a:ext cx="170271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End plug 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calorimeter</a:t>
            </a:r>
            <a:endParaRPr lang="it-IT" sz="2400" b="1" dirty="0" smtClean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514945"/>
            <a:ext cx="5314735" cy="4516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058" y="5910314"/>
            <a:ext cx="4123350" cy="101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" y="6387814"/>
            <a:ext cx="450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information: </a:t>
            </a:r>
            <a:r>
              <a:rPr lang="en-US" dirty="0" err="1" smtClean="0"/>
              <a:t>Franco.Bedeschi@pi.infn.it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690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" y="6387814"/>
            <a:ext cx="413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</a:t>
            </a:r>
            <a:r>
              <a:rPr lang="en-US" dirty="0" err="1" smtClean="0"/>
              <a:t>information:massimo.delia@unipi.it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905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1068" y="2510600"/>
            <a:ext cx="2340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Thank you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65310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959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In Pisa we have a passion for </a:t>
            </a:r>
            <a:r>
              <a:rPr lang="en-US" sz="3600" b="1" dirty="0" err="1" smtClean="0">
                <a:solidFill>
                  <a:srgbClr val="FF0000"/>
                </a:solidFill>
              </a:rPr>
              <a:t>Pontecorvo</a:t>
            </a:r>
            <a:r>
              <a:rPr lang="en-US" sz="3600" b="1" dirty="0" smtClean="0">
                <a:solidFill>
                  <a:srgbClr val="FF0000"/>
                </a:solidFill>
              </a:rPr>
              <a:t>!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319682" y="1154921"/>
            <a:ext cx="3701510" cy="5437564"/>
            <a:chOff x="2319682" y="1154921"/>
            <a:chExt cx="3701510" cy="5437564"/>
          </a:xfrm>
        </p:grpSpPr>
        <p:pic>
          <p:nvPicPr>
            <p:cNvPr id="9" name="Picture 8" descr="Pontecorvo_1480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9682" y="1154921"/>
              <a:ext cx="3701510" cy="50244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999648" y="6223153"/>
              <a:ext cx="2504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The </a:t>
              </a:r>
              <a:r>
                <a:rPr lang="en-US" dirty="0" err="1" smtClean="0"/>
                <a:t>Pontecorvo’s</a:t>
              </a:r>
              <a:r>
                <a:rPr lang="en-US" dirty="0" smtClean="0"/>
                <a:t> square</a:t>
              </a:r>
              <a:endParaRPr lang="en-US" dirty="0"/>
            </a:p>
          </p:txBody>
        </p:sp>
      </p:grpSp>
      <p:pic>
        <p:nvPicPr>
          <p:cNvPr id="14" name="Picture 13" descr="Pontecorvo2_IMG_14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29" y="1154920"/>
            <a:ext cx="6652932" cy="4989699"/>
          </a:xfrm>
          <a:prstGeom prst="rect">
            <a:avLst/>
          </a:prstGeom>
        </p:spPr>
      </p:pic>
      <p:pic>
        <p:nvPicPr>
          <p:cNvPr id="16" name="Picture 15" descr="Pontecorvo_6IMG_14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4519" y="1631314"/>
            <a:ext cx="6761304" cy="50709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Picture 16" descr="Pontecorvo4_IMG_1477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4" y="915922"/>
            <a:ext cx="7560149" cy="5670112"/>
          </a:xfrm>
          <a:prstGeom prst="rect">
            <a:avLst/>
          </a:prstGeom>
        </p:spPr>
      </p:pic>
      <p:pic>
        <p:nvPicPr>
          <p:cNvPr id="18" name="Picture 17" descr="IMG_148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4577" y="861740"/>
            <a:ext cx="5814845" cy="6177680"/>
          </a:xfrm>
          <a:prstGeom prst="rect">
            <a:avLst/>
          </a:prstGeom>
        </p:spPr>
      </p:pic>
      <p:pic>
        <p:nvPicPr>
          <p:cNvPr id="19" name="Picture 18" descr="IMG_148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29" y="779862"/>
            <a:ext cx="7922771" cy="594207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19682" y="779862"/>
            <a:ext cx="6135172" cy="6367965"/>
            <a:chOff x="5097376" y="691647"/>
            <a:chExt cx="6135172" cy="6367965"/>
          </a:xfrm>
        </p:grpSpPr>
        <p:pic>
          <p:nvPicPr>
            <p:cNvPr id="3" name="Picture 2" descr="Pontecorvo Marina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0979" y="808044"/>
              <a:ext cx="6367965" cy="613517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120880" y="5946154"/>
              <a:ext cx="37071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Terrace Bruno and </a:t>
              </a:r>
              <a:r>
                <a:rPr lang="en-US" dirty="0" err="1" smtClean="0"/>
                <a:t>Gillo</a:t>
              </a:r>
              <a:r>
                <a:rPr lang="en-US" dirty="0" smtClean="0"/>
                <a:t> </a:t>
              </a:r>
              <a:r>
                <a:rPr lang="en-US" dirty="0" err="1" smtClean="0"/>
                <a:t>Pontecorvo</a:t>
              </a:r>
              <a:r>
                <a:rPr lang="en-US" dirty="0" smtClean="0"/>
                <a:t>,</a:t>
              </a:r>
            </a:p>
            <a:p>
              <a:r>
                <a:rPr lang="en-US" dirty="0" smtClean="0"/>
                <a:t>Marina di Pisa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22698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up slides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12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6B1270D7-2FBF-45A0-9506-FCE0C88FD2C5}"/>
              </a:ext>
            </a:extLst>
          </p:cNvPr>
          <p:cNvSpPr txBox="1"/>
          <p:nvPr/>
        </p:nvSpPr>
        <p:spPr>
          <a:xfrm>
            <a:off x="1147251" y="-45545"/>
            <a:ext cx="6922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WHY TO INCREASE TILECAL READOUT GRANULARITY ?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B9D8738D-B852-499C-AF83-A163F9C66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603" y="3823920"/>
            <a:ext cx="5105400" cy="293471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2238C9AC-64B3-413E-AB4E-2E340EFD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6" y="4274551"/>
            <a:ext cx="2453704" cy="231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69CFBA9C-FEE5-4F3F-A532-220E8454A252}"/>
              </a:ext>
            </a:extLst>
          </p:cNvPr>
          <p:cNvSpPr txBox="1"/>
          <p:nvPr/>
        </p:nvSpPr>
        <p:spPr>
          <a:xfrm>
            <a:off x="3822649" y="3769295"/>
            <a:ext cx="5321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Fraction of energy deposit in the </a:t>
            </a:r>
            <a:r>
              <a:rPr lang="en-US" sz="1400" dirty="0" err="1"/>
              <a:t>midle</a:t>
            </a:r>
            <a:r>
              <a:rPr lang="en-US" sz="1400" dirty="0"/>
              <a:t> HCAL layer </a:t>
            </a:r>
            <a:r>
              <a:rPr lang="en-US" sz="1400" dirty="0" err="1"/>
              <a:t>vs</a:t>
            </a:r>
            <a:r>
              <a:rPr lang="en-US" sz="1400" dirty="0"/>
              <a:t> NLLP decay point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325EDCD3-0EAA-4CCC-948F-BCDBE57529CA}"/>
              </a:ext>
            </a:extLst>
          </p:cNvPr>
          <p:cNvSpPr txBox="1"/>
          <p:nvPr/>
        </p:nvSpPr>
        <p:spPr>
          <a:xfrm>
            <a:off x="4961816" y="3439943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sym typeface="Wingdings" panose="05000000000000000000" pitchFamily="2" charset="2"/>
              </a:rPr>
              <a:t>Neutral Long lived particles  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B36C786C-6178-4ACA-9030-9EB3999F4795}"/>
              </a:ext>
            </a:extLst>
          </p:cNvPr>
          <p:cNvSpPr txBox="1"/>
          <p:nvPr/>
        </p:nvSpPr>
        <p:spPr>
          <a:xfrm>
            <a:off x="4423757" y="6715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CC95ADC-1B84-485C-BC03-F7FA95399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32992"/>
            <a:ext cx="2736304" cy="99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9C9E3C96-4BAE-4A18-A062-CAB273E8CB25}"/>
              </a:ext>
            </a:extLst>
          </p:cNvPr>
          <p:cNvSpPr txBox="1"/>
          <p:nvPr/>
        </p:nvSpPr>
        <p:spPr>
          <a:xfrm>
            <a:off x="3627603" y="702350"/>
            <a:ext cx="1241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Boosted jets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24318DD3-71FB-4B26-A2E9-69D403A37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0864"/>
            <a:ext cx="3376083" cy="301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4738D145-3079-43C3-8B1C-3D7B3649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150" y="1100080"/>
            <a:ext cx="4182218" cy="74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4C1B2A72-0265-4DA2-8EAC-ECF7AF35EC78}"/>
              </a:ext>
            </a:extLst>
          </p:cNvPr>
          <p:cNvSpPr txBox="1"/>
          <p:nvPr/>
        </p:nvSpPr>
        <p:spPr>
          <a:xfrm>
            <a:off x="3816903" y="2841104"/>
            <a:ext cx="515948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Present Tile cell size (0.1x0.1) is comparable with the typical</a:t>
            </a:r>
          </a:p>
          <a:p>
            <a:r>
              <a:rPr lang="en-US" sz="1600" dirty="0"/>
              <a:t>Separation between two quarks from high Pt W decays </a:t>
            </a:r>
          </a:p>
        </p:txBody>
      </p:sp>
      <p:cxnSp>
        <p:nvCxnSpPr>
          <p:cNvPr id="14" name="Connettore 1 25">
            <a:extLst>
              <a:ext uri="{FF2B5EF4-FFF2-40B4-BE49-F238E27FC236}">
                <a16:creationId xmlns:a16="http://schemas.microsoft.com/office/drawing/2014/main" xmlns="" id="{A0C5A7FE-DC5A-4A41-BEB7-FA11A26B6981}"/>
              </a:ext>
            </a:extLst>
          </p:cNvPr>
          <p:cNvCxnSpPr/>
          <p:nvPr/>
        </p:nvCxnSpPr>
        <p:spPr>
          <a:xfrm>
            <a:off x="323528" y="3489176"/>
            <a:ext cx="34933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803C0FDF-E84D-4CE0-9453-761B0261F9E0}"/>
              </a:ext>
            </a:extLst>
          </p:cNvPr>
          <p:cNvSpPr/>
          <p:nvPr/>
        </p:nvSpPr>
        <p:spPr>
          <a:xfrm>
            <a:off x="215516" y="3343176"/>
            <a:ext cx="216024" cy="206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ttore 1 9">
            <a:extLst>
              <a:ext uri="{FF2B5EF4-FFF2-40B4-BE49-F238E27FC236}">
                <a16:creationId xmlns:a16="http://schemas.microsoft.com/office/drawing/2014/main" xmlns="" id="{9B1D7BAA-2BBA-48C9-90B4-2695792449E3}"/>
              </a:ext>
            </a:extLst>
          </p:cNvPr>
          <p:cNvCxnSpPr/>
          <p:nvPr/>
        </p:nvCxnSpPr>
        <p:spPr>
          <a:xfrm>
            <a:off x="3816903" y="3425879"/>
            <a:ext cx="0" cy="632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C75B44D8-F828-462C-BA01-F22D97AC729E}"/>
              </a:ext>
            </a:extLst>
          </p:cNvPr>
          <p:cNvSpPr txBox="1"/>
          <p:nvPr/>
        </p:nvSpPr>
        <p:spPr>
          <a:xfrm>
            <a:off x="342760" y="337369"/>
            <a:ext cx="7780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Boosted</a:t>
            </a:r>
            <a:r>
              <a:rPr lang="it-IT" dirty="0"/>
              <a:t> jet </a:t>
            </a: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more and more </a:t>
            </a:r>
            <a:r>
              <a:rPr lang="it-IT" dirty="0" err="1"/>
              <a:t>relevant</a:t>
            </a:r>
            <a:r>
              <a:rPr lang="it-IT" dirty="0"/>
              <a:t> from the HL-LHC era…….</a:t>
            </a:r>
          </a:p>
        </p:txBody>
      </p:sp>
    </p:spTree>
    <p:extLst>
      <p:ext uri="{BB962C8B-B14F-4D97-AF65-F5344CB8AC3E}">
        <p14:creationId xmlns:p14="http://schemas.microsoft.com/office/powerpoint/2010/main" val="2765350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6B1270D7-2FBF-45A0-9506-FCE0C88FD2C5}"/>
              </a:ext>
            </a:extLst>
          </p:cNvPr>
          <p:cNvSpPr txBox="1"/>
          <p:nvPr/>
        </p:nvSpPr>
        <p:spPr>
          <a:xfrm>
            <a:off x="1147251" y="-45545"/>
            <a:ext cx="6922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WHY TO INCREASE TILECAL READOUT GRANULARITY 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B36C786C-6178-4ACA-9030-9EB3999F4795}"/>
              </a:ext>
            </a:extLst>
          </p:cNvPr>
          <p:cNvSpPr txBox="1"/>
          <p:nvPr/>
        </p:nvSpPr>
        <p:spPr>
          <a:xfrm>
            <a:off x="4423757" y="6715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CC95ADC-1B84-485C-BC03-F7FA95399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32992"/>
            <a:ext cx="2736304" cy="99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9C9E3C96-4BAE-4A18-A062-CAB273E8CB25}"/>
              </a:ext>
            </a:extLst>
          </p:cNvPr>
          <p:cNvSpPr txBox="1"/>
          <p:nvPr/>
        </p:nvSpPr>
        <p:spPr>
          <a:xfrm>
            <a:off x="3627603" y="702350"/>
            <a:ext cx="1241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Boosted jets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24318DD3-71FB-4B26-A2E9-69D403A37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0864"/>
            <a:ext cx="3376083" cy="301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4738D145-3079-43C3-8B1C-3D7B3649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150" y="1100080"/>
            <a:ext cx="4182218" cy="74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4C1B2A72-0265-4DA2-8EAC-ECF7AF35EC78}"/>
              </a:ext>
            </a:extLst>
          </p:cNvPr>
          <p:cNvSpPr txBox="1"/>
          <p:nvPr/>
        </p:nvSpPr>
        <p:spPr>
          <a:xfrm>
            <a:off x="3816903" y="2841104"/>
            <a:ext cx="515948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Present Tile cell size (0.1x0.1) is comparable with the typical</a:t>
            </a:r>
          </a:p>
          <a:p>
            <a:r>
              <a:rPr lang="en-US" sz="1600" dirty="0"/>
              <a:t>Separation between two quarks from high Pt W decays </a:t>
            </a:r>
          </a:p>
        </p:txBody>
      </p:sp>
      <p:cxnSp>
        <p:nvCxnSpPr>
          <p:cNvPr id="14" name="Connettore 1 25">
            <a:extLst>
              <a:ext uri="{FF2B5EF4-FFF2-40B4-BE49-F238E27FC236}">
                <a16:creationId xmlns:a16="http://schemas.microsoft.com/office/drawing/2014/main" xmlns="" id="{A0C5A7FE-DC5A-4A41-BEB7-FA11A26B6981}"/>
              </a:ext>
            </a:extLst>
          </p:cNvPr>
          <p:cNvCxnSpPr/>
          <p:nvPr/>
        </p:nvCxnSpPr>
        <p:spPr>
          <a:xfrm>
            <a:off x="323528" y="3489176"/>
            <a:ext cx="34933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803C0FDF-E84D-4CE0-9453-761B0261F9E0}"/>
              </a:ext>
            </a:extLst>
          </p:cNvPr>
          <p:cNvSpPr/>
          <p:nvPr/>
        </p:nvSpPr>
        <p:spPr>
          <a:xfrm>
            <a:off x="215516" y="3343176"/>
            <a:ext cx="216024" cy="206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ttore 1 9">
            <a:extLst>
              <a:ext uri="{FF2B5EF4-FFF2-40B4-BE49-F238E27FC236}">
                <a16:creationId xmlns:a16="http://schemas.microsoft.com/office/drawing/2014/main" xmlns="" id="{9B1D7BAA-2BBA-48C9-90B4-2695792449E3}"/>
              </a:ext>
            </a:extLst>
          </p:cNvPr>
          <p:cNvCxnSpPr/>
          <p:nvPr/>
        </p:nvCxnSpPr>
        <p:spPr>
          <a:xfrm>
            <a:off x="3816903" y="3425879"/>
            <a:ext cx="0" cy="632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C75B44D8-F828-462C-BA01-F22D97AC729E}"/>
              </a:ext>
            </a:extLst>
          </p:cNvPr>
          <p:cNvSpPr txBox="1"/>
          <p:nvPr/>
        </p:nvSpPr>
        <p:spPr>
          <a:xfrm>
            <a:off x="342760" y="337369"/>
            <a:ext cx="7780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Boosted</a:t>
            </a:r>
            <a:r>
              <a:rPr lang="it-IT" dirty="0"/>
              <a:t> jet </a:t>
            </a: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more and more </a:t>
            </a:r>
            <a:r>
              <a:rPr lang="it-IT" dirty="0" err="1"/>
              <a:t>relevant</a:t>
            </a:r>
            <a:r>
              <a:rPr lang="it-IT" dirty="0"/>
              <a:t> from the HL-LHC era…….</a:t>
            </a:r>
          </a:p>
        </p:txBody>
      </p:sp>
      <p:sp>
        <p:nvSpPr>
          <p:cNvPr id="17" name="CasellaDiTesto 2">
            <a:extLst>
              <a:ext uri="{FF2B5EF4-FFF2-40B4-BE49-F238E27FC236}">
                <a16:creationId xmlns:a16="http://schemas.microsoft.com/office/drawing/2014/main" xmlns="" id="{6B1270D7-2FBF-45A0-9506-FCE0C88FD2C5}"/>
              </a:ext>
            </a:extLst>
          </p:cNvPr>
          <p:cNvSpPr txBox="1"/>
          <p:nvPr/>
        </p:nvSpPr>
        <p:spPr>
          <a:xfrm>
            <a:off x="2640105" y="3462784"/>
            <a:ext cx="3143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</a:rPr>
              <a:t>Tilecal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fiber</a:t>
            </a:r>
            <a:r>
              <a:rPr lang="it-IT" sz="2000" dirty="0">
                <a:solidFill>
                  <a:srgbClr val="FF0000"/>
                </a:solidFill>
              </a:rPr>
              <a:t> bundle mapping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1182C784-09A9-4BA1-8E48-A74612DC7D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388"/>
          <a:stretch/>
        </p:blipFill>
        <p:spPr>
          <a:xfrm>
            <a:off x="251520" y="3851963"/>
            <a:ext cx="3200605" cy="2843588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4363E2AA-715A-493F-B8AD-D4C1416A4A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722"/>
          <a:stretch/>
        </p:blipFill>
        <p:spPr>
          <a:xfrm>
            <a:off x="3537269" y="3837734"/>
            <a:ext cx="3349242" cy="2547281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5E601AF5-C8F6-4E2A-9119-136C01AF61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545" r="19319" b="39394"/>
          <a:stretch/>
        </p:blipFill>
        <p:spPr>
          <a:xfrm>
            <a:off x="7175474" y="5107262"/>
            <a:ext cx="1417787" cy="11416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A2DAE34-11E4-4474-A922-16116B0CDF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88" t="29088" r="30657" b="32500"/>
          <a:stretch/>
        </p:blipFill>
        <p:spPr>
          <a:xfrm>
            <a:off x="6814073" y="3864724"/>
            <a:ext cx="2511043" cy="1005817"/>
          </a:xfrm>
          <a:prstGeom prst="rect">
            <a:avLst/>
          </a:prstGeom>
        </p:spPr>
      </p:pic>
      <p:sp>
        <p:nvSpPr>
          <p:cNvPr id="23" name="CasellaDiTesto 14">
            <a:extLst>
              <a:ext uri="{FF2B5EF4-FFF2-40B4-BE49-F238E27FC236}">
                <a16:creationId xmlns:a16="http://schemas.microsoft.com/office/drawing/2014/main" xmlns="" id="{53FB2EA6-1B85-430C-941B-CD2CCA9E375C}"/>
              </a:ext>
            </a:extLst>
          </p:cNvPr>
          <p:cNvSpPr txBox="1"/>
          <p:nvPr/>
        </p:nvSpPr>
        <p:spPr>
          <a:xfrm>
            <a:off x="1698305" y="6248956"/>
            <a:ext cx="1837137" cy="523220"/>
          </a:xfrm>
          <a:prstGeom prst="rect">
            <a:avLst/>
          </a:prstGeom>
          <a:noFill/>
          <a:ln w="28575"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FF0000"/>
                </a:solidFill>
              </a:rPr>
              <a:t>Fiberscells</a:t>
            </a:r>
            <a:r>
              <a:rPr lang="it-IT" sz="1400" dirty="0" smtClean="0">
                <a:solidFill>
                  <a:srgbClr val="FF0000"/>
                </a:solidFill>
              </a:rPr>
              <a:t> </a:t>
            </a:r>
            <a:r>
              <a:rPr lang="it-IT" sz="1400" dirty="0">
                <a:solidFill>
                  <a:srgbClr val="FF0000"/>
                </a:solidFill>
              </a:rPr>
              <a:t>are </a:t>
            </a:r>
            <a:r>
              <a:rPr lang="it-IT" sz="1400" dirty="0" smtClean="0">
                <a:solidFill>
                  <a:srgbClr val="FF0000"/>
                </a:solidFill>
              </a:rPr>
              <a:t>random</a:t>
            </a:r>
          </a:p>
          <a:p>
            <a:r>
              <a:rPr lang="it-IT" sz="1400" dirty="0" smtClean="0">
                <a:solidFill>
                  <a:srgbClr val="FF0000"/>
                </a:solidFill>
              </a:rPr>
              <a:t> </a:t>
            </a:r>
            <a:r>
              <a:rPr lang="it-IT" sz="1400" dirty="0" err="1" smtClean="0">
                <a:solidFill>
                  <a:srgbClr val="FF0000"/>
                </a:solidFill>
              </a:rPr>
              <a:t>mixe</a:t>
            </a:r>
            <a:r>
              <a:rPr lang="it-IT" sz="1400" dirty="0" smtClean="0">
                <a:solidFill>
                  <a:srgbClr val="FF0000"/>
                </a:solidFill>
              </a:rPr>
              <a:t>  in </a:t>
            </a:r>
            <a:r>
              <a:rPr lang="it-IT" sz="1400" dirty="0" err="1" smtClean="0">
                <a:solidFill>
                  <a:srgbClr val="FF0000"/>
                </a:solidFill>
              </a:rPr>
              <a:t>bundles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24" name="CasellaDiTesto 1">
            <a:extLst>
              <a:ext uri="{FF2B5EF4-FFF2-40B4-BE49-F238E27FC236}">
                <a16:creationId xmlns:a16="http://schemas.microsoft.com/office/drawing/2014/main" xmlns="" id="{1149B77C-F531-4D2B-B365-2BC06F833E92}"/>
              </a:ext>
            </a:extLst>
          </p:cNvPr>
          <p:cNvSpPr txBox="1"/>
          <p:nvPr/>
        </p:nvSpPr>
        <p:spPr>
          <a:xfrm>
            <a:off x="3537269" y="6313642"/>
            <a:ext cx="550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need</a:t>
            </a:r>
            <a:r>
              <a:rPr lang="it-IT" sz="1400" dirty="0" smtClean="0"/>
              <a:t> </a:t>
            </a:r>
            <a:r>
              <a:rPr lang="it-IT" sz="1400" dirty="0"/>
              <a:t>to sum light from </a:t>
            </a:r>
            <a:r>
              <a:rPr lang="it-IT" sz="1400" dirty="0" err="1"/>
              <a:t>individual</a:t>
            </a:r>
            <a:r>
              <a:rPr lang="it-IT" sz="1400" dirty="0"/>
              <a:t> </a:t>
            </a:r>
            <a:r>
              <a:rPr lang="it-IT" sz="1400" dirty="0" err="1"/>
              <a:t>fibers</a:t>
            </a:r>
            <a:r>
              <a:rPr lang="it-IT" sz="1400" dirty="0"/>
              <a:t> </a:t>
            </a:r>
            <a:r>
              <a:rPr lang="it-IT" sz="1400" dirty="0" err="1"/>
              <a:t>cell</a:t>
            </a:r>
            <a:r>
              <a:rPr lang="it-IT" sz="1400" dirty="0"/>
              <a:t>-by-</a:t>
            </a:r>
            <a:r>
              <a:rPr lang="it-IT" sz="1400" dirty="0" err="1"/>
              <a:t>cell</a:t>
            </a:r>
            <a:r>
              <a:rPr lang="it-IT" sz="1400" dirty="0"/>
              <a:t> in a </a:t>
            </a:r>
            <a:r>
              <a:rPr lang="it-IT" sz="1400" dirty="0" err="1" smtClean="0"/>
              <a:t>configurabl</a:t>
            </a:r>
            <a:r>
              <a:rPr lang="it-IT" sz="1400" dirty="0" smtClean="0"/>
              <a:t> e way</a:t>
            </a:r>
          </a:p>
          <a:p>
            <a:r>
              <a:rPr lang="it-IT" sz="1400" dirty="0" smtClean="0"/>
              <a:t> </a:t>
            </a:r>
            <a:r>
              <a:rPr lang="it-IT" sz="1400" dirty="0" err="1"/>
              <a:t>programmable</a:t>
            </a:r>
            <a:r>
              <a:rPr lang="it-IT" sz="1400" dirty="0"/>
              <a:t> sum of pixel </a:t>
            </a:r>
            <a:r>
              <a:rPr lang="it-IT" sz="1400" dirty="0" err="1"/>
              <a:t>readout</a:t>
            </a:r>
            <a:r>
              <a:rPr lang="it-IT" sz="1400" dirty="0"/>
              <a:t> devices (MA-PMT or </a:t>
            </a:r>
            <a:r>
              <a:rPr lang="it-IT" sz="1400" dirty="0" err="1"/>
              <a:t>SiPM</a:t>
            </a:r>
            <a:r>
              <a:rPr lang="it-IT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8558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1149B77C-F531-4D2B-B365-2BC06F833E92}"/>
              </a:ext>
            </a:extLst>
          </p:cNvPr>
          <p:cNvSpPr txBox="1"/>
          <p:nvPr/>
        </p:nvSpPr>
        <p:spPr>
          <a:xfrm>
            <a:off x="363985" y="6045696"/>
            <a:ext cx="7506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===&gt; </a:t>
            </a:r>
            <a:r>
              <a:rPr lang="it-IT" dirty="0" err="1"/>
              <a:t>need</a:t>
            </a:r>
            <a:r>
              <a:rPr lang="it-IT" dirty="0"/>
              <a:t> to sum light from </a:t>
            </a:r>
            <a:r>
              <a:rPr lang="it-IT" dirty="0" err="1"/>
              <a:t>individual</a:t>
            </a:r>
            <a:r>
              <a:rPr lang="it-IT" dirty="0"/>
              <a:t> </a:t>
            </a:r>
            <a:r>
              <a:rPr lang="it-IT" dirty="0" err="1"/>
              <a:t>fibers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-by-</a:t>
            </a:r>
            <a:r>
              <a:rPr lang="it-IT" dirty="0" err="1"/>
              <a:t>cell</a:t>
            </a:r>
            <a:r>
              <a:rPr lang="it-IT" dirty="0"/>
              <a:t> in a </a:t>
            </a:r>
            <a:r>
              <a:rPr lang="it-IT" dirty="0" err="1"/>
              <a:t>configurable</a:t>
            </a:r>
            <a:r>
              <a:rPr lang="it-IT" dirty="0"/>
              <a:t> way!</a:t>
            </a:r>
          </a:p>
          <a:p>
            <a:r>
              <a:rPr lang="it-IT" dirty="0"/>
              <a:t>===&gt; </a:t>
            </a:r>
            <a:r>
              <a:rPr lang="it-IT" dirty="0" err="1"/>
              <a:t>programmable</a:t>
            </a:r>
            <a:r>
              <a:rPr lang="it-IT" dirty="0"/>
              <a:t> sum of pixel </a:t>
            </a:r>
            <a:r>
              <a:rPr lang="it-IT" dirty="0" err="1"/>
              <a:t>readout</a:t>
            </a:r>
            <a:r>
              <a:rPr lang="it-IT" dirty="0"/>
              <a:t> devices (MA-PMT or </a:t>
            </a:r>
            <a:r>
              <a:rPr lang="it-IT" dirty="0" err="1"/>
              <a:t>SiPM</a:t>
            </a:r>
            <a:r>
              <a:rPr lang="it-IT" dirty="0"/>
              <a:t>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6B1270D7-2FBF-45A0-9506-FCE0C88FD2C5}"/>
              </a:ext>
            </a:extLst>
          </p:cNvPr>
          <p:cNvSpPr txBox="1"/>
          <p:nvPr/>
        </p:nvSpPr>
        <p:spPr>
          <a:xfrm>
            <a:off x="2306261" y="79896"/>
            <a:ext cx="3735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FF0000"/>
                </a:solidFill>
              </a:rPr>
              <a:t>Tilecal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fiber</a:t>
            </a:r>
            <a:r>
              <a:rPr lang="it-IT" sz="2400" dirty="0">
                <a:solidFill>
                  <a:srgbClr val="FF0000"/>
                </a:solidFill>
              </a:rPr>
              <a:t> bundle mapping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xmlns="" id="{554303A2-4703-4CAA-91C5-475D74238191}"/>
              </a:ext>
            </a:extLst>
          </p:cNvPr>
          <p:cNvGrpSpPr/>
          <p:nvPr/>
        </p:nvGrpSpPr>
        <p:grpSpPr>
          <a:xfrm>
            <a:off x="152401" y="501524"/>
            <a:ext cx="8408731" cy="5211052"/>
            <a:chOff x="152401" y="643572"/>
            <a:chExt cx="8991599" cy="6150928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xmlns="" id="{1182C784-09A9-4BA1-8E48-A74612DC7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2388"/>
            <a:stretch/>
          </p:blipFill>
          <p:spPr>
            <a:xfrm>
              <a:off x="152401" y="2120900"/>
              <a:ext cx="4610100" cy="4521200"/>
            </a:xfrm>
            <a:prstGeom prst="rect">
              <a:avLst/>
            </a:prstGeom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xmlns="" id="{4363E2AA-715A-493F-B8AD-D4C1416A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722"/>
            <a:stretch/>
          </p:blipFill>
          <p:spPr>
            <a:xfrm>
              <a:off x="5562599" y="736600"/>
              <a:ext cx="3581401" cy="3006714"/>
            </a:xfrm>
            <a:prstGeom prst="rect">
              <a:avLst/>
            </a:prstGeom>
          </p:spPr>
        </p:pic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xmlns="" id="{0880E5C3-6818-42FC-BB8B-2B97AF8C9952}"/>
                </a:ext>
              </a:extLst>
            </p:cNvPr>
            <p:cNvSpPr/>
            <p:nvPr/>
          </p:nvSpPr>
          <p:spPr>
            <a:xfrm>
              <a:off x="190501" y="643572"/>
              <a:ext cx="4572000" cy="134265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sz="1600" b="1" dirty="0">
                  <a:solidFill>
                    <a:srgbClr val="0000FF"/>
                  </a:solidFill>
                </a:rPr>
                <a:t>OPTICS:</a:t>
              </a:r>
              <a:endParaRPr lang="en-GB" sz="1600" dirty="0">
                <a:solidFill>
                  <a:srgbClr val="0000FF"/>
                </a:solidFill>
              </a:endParaRPr>
            </a:p>
            <a:p>
              <a:pPr>
                <a:lnSpc>
                  <a:spcPct val="110000"/>
                </a:lnSpc>
              </a:pPr>
              <a:r>
                <a:rPr lang="en-GB" sz="1600" dirty="0"/>
                <a:t>- Optimising interface fibre bundle-PMT :</a:t>
              </a:r>
            </a:p>
            <a:p>
              <a:pPr>
                <a:lnSpc>
                  <a:spcPct val="110000"/>
                </a:lnSpc>
              </a:pPr>
              <a:r>
                <a:rPr lang="en-GB" sz="1600" dirty="0"/>
                <a:t> “fibre light guide “ or “lens” or few mm air</a:t>
              </a:r>
            </a:p>
            <a:p>
              <a:pPr>
                <a:lnSpc>
                  <a:spcPct val="110000"/>
                </a:lnSpc>
              </a:pPr>
              <a:r>
                <a:rPr lang="en-GB" sz="1600" dirty="0"/>
                <a:t>- Being done in lab (</a:t>
              </a:r>
              <a:r>
                <a:rPr lang="en-GB" sz="1600" baseline="30000" dirty="0"/>
                <a:t>90</a:t>
              </a:r>
              <a:r>
                <a:rPr lang="en-GB" sz="1600" dirty="0"/>
                <a:t>Sr) and modules (</a:t>
              </a:r>
              <a:r>
                <a:rPr lang="en-GB" sz="1600" baseline="30000" dirty="0"/>
                <a:t>137</a:t>
              </a:r>
              <a:r>
                <a:rPr lang="en-GB" sz="1600" dirty="0"/>
                <a:t> Cs) </a:t>
              </a:r>
            </a:p>
          </p:txBody>
        </p:sp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xmlns="" id="{5E601AF5-C8F6-4E2A-9119-136C01AF6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545" r="19319" b="39394"/>
            <a:stretch/>
          </p:blipFill>
          <p:spPr>
            <a:xfrm>
              <a:off x="7437438" y="5334000"/>
              <a:ext cx="1516064" cy="1347612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FFA23E9B-1E81-4730-B3E8-750D2192547A}"/>
                </a:ext>
              </a:extLst>
            </p:cNvPr>
            <p:cNvCxnSpPr/>
            <p:nvPr/>
          </p:nvCxnSpPr>
          <p:spPr>
            <a:xfrm>
              <a:off x="5194300" y="863600"/>
              <a:ext cx="38100" cy="533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2DAE34-11E4-4474-A922-16116B0CD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188" t="29088" r="30657" b="32500"/>
            <a:stretch/>
          </p:blipFill>
          <p:spPr>
            <a:xfrm>
              <a:off x="5562599" y="3743314"/>
              <a:ext cx="3263900" cy="144314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0F0A09D-8817-4243-98AC-A422667A7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547" t="18170" r="30499" b="25623"/>
            <a:stretch/>
          </p:blipFill>
          <p:spPr>
            <a:xfrm>
              <a:off x="5562599" y="5334000"/>
              <a:ext cx="1765300" cy="1460500"/>
            </a:xfrm>
            <a:prstGeom prst="rect">
              <a:avLst/>
            </a:prstGeom>
          </p:spPr>
        </p:pic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C2F2CB6E-633A-4AFB-BFE3-E1C7E48336CC}"/>
              </a:ext>
            </a:extLst>
          </p:cNvPr>
          <p:cNvSpPr/>
          <p:nvPr/>
        </p:nvSpPr>
        <p:spPr>
          <a:xfrm>
            <a:off x="2432482" y="5308841"/>
            <a:ext cx="1278384" cy="177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53FB2EA6-1B85-430C-941B-CD2CCA9E375C}"/>
              </a:ext>
            </a:extLst>
          </p:cNvPr>
          <p:cNvSpPr txBox="1"/>
          <p:nvPr/>
        </p:nvSpPr>
        <p:spPr>
          <a:xfrm>
            <a:off x="2405104" y="5024730"/>
            <a:ext cx="2493183" cy="923330"/>
          </a:xfrm>
          <a:prstGeom prst="rect">
            <a:avLst/>
          </a:prstGeom>
          <a:noFill/>
          <a:ln w="28575"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Fibers</a:t>
            </a:r>
            <a:r>
              <a:rPr lang="it-IT" dirty="0">
                <a:solidFill>
                  <a:srgbClr val="FF0000"/>
                </a:solidFill>
              </a:rPr>
              <a:t> from </a:t>
            </a:r>
            <a:r>
              <a:rPr lang="it-IT" dirty="0" err="1">
                <a:solidFill>
                  <a:srgbClr val="FF0000"/>
                </a:solidFill>
              </a:rPr>
              <a:t>individual</a:t>
            </a:r>
            <a:endParaRPr lang="it-IT" dirty="0">
              <a:solidFill>
                <a:srgbClr val="FF0000"/>
              </a:solidFill>
            </a:endParaRPr>
          </a:p>
          <a:p>
            <a:r>
              <a:rPr lang="it-IT" dirty="0" err="1">
                <a:solidFill>
                  <a:srgbClr val="FF0000"/>
                </a:solidFill>
              </a:rPr>
              <a:t>cells</a:t>
            </a:r>
            <a:r>
              <a:rPr lang="it-IT" dirty="0">
                <a:solidFill>
                  <a:srgbClr val="FF0000"/>
                </a:solidFill>
              </a:rPr>
              <a:t> are random mixed</a:t>
            </a:r>
          </a:p>
          <a:p>
            <a:r>
              <a:rPr lang="it-IT" dirty="0">
                <a:solidFill>
                  <a:srgbClr val="FF0000"/>
                </a:solidFill>
              </a:rPr>
              <a:t>in </a:t>
            </a:r>
            <a:r>
              <a:rPr lang="it-IT" dirty="0" err="1">
                <a:solidFill>
                  <a:srgbClr val="FF0000"/>
                </a:solidFill>
              </a:rPr>
              <a:t>each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readout</a:t>
            </a:r>
            <a:r>
              <a:rPr lang="it-IT" dirty="0">
                <a:solidFill>
                  <a:srgbClr val="FF0000"/>
                </a:solidFill>
              </a:rPr>
              <a:t> bundle !</a:t>
            </a:r>
          </a:p>
        </p:txBody>
      </p:sp>
    </p:spTree>
    <p:extLst>
      <p:ext uri="{BB962C8B-B14F-4D97-AF65-F5344CB8AC3E}">
        <p14:creationId xmlns:p14="http://schemas.microsoft.com/office/powerpoint/2010/main" val="42975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840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“Centro Bruno  </a:t>
            </a:r>
            <a:r>
              <a:rPr lang="en-US" b="1" dirty="0" err="1" smtClean="0">
                <a:solidFill>
                  <a:srgbClr val="0000FF"/>
                </a:solidFill>
              </a:rPr>
              <a:t>Pontecorvo</a:t>
            </a:r>
            <a:r>
              <a:rPr lang="en-US" b="1" dirty="0" smtClean="0">
                <a:solidFill>
                  <a:srgbClr val="0000FF"/>
                </a:solidFill>
              </a:rPr>
              <a:t>” (CDP)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3448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 </a:t>
            </a:r>
            <a:r>
              <a:rPr lang="en-US" b="1" dirty="0">
                <a:solidFill>
                  <a:srgbClr val="FF0000"/>
                </a:solidFill>
              </a:rPr>
              <a:t>CDP aims to promote the acquisition, preservation and study of documentation relating to scientists and their research in the field of Physics </a:t>
            </a:r>
            <a:r>
              <a:rPr lang="en-US" dirty="0"/>
              <a:t>and its links with other sciences, with particular attention to the twentieth century. To this end, the CDP may also promote research projects, conferences and initiatives of a popular nature.</a:t>
            </a:r>
            <a:br>
              <a:rPr lang="en-US" dirty="0"/>
            </a:br>
            <a:r>
              <a:rPr lang="en-US" dirty="0"/>
              <a:t>The CDP will be able to coordinate its activities, also through </a:t>
            </a:r>
            <a:r>
              <a:rPr lang="en-US" b="1" dirty="0">
                <a:solidFill>
                  <a:srgbClr val="FF0000"/>
                </a:solidFill>
              </a:rPr>
              <a:t>agreements</a:t>
            </a:r>
            <a:r>
              <a:rPr lang="en-US" dirty="0"/>
              <a:t> approved by the Department of Physics, with those of institutions and bodies that pursue similar goals even in the more general context of Science</a:t>
            </a:r>
            <a:r>
              <a:rPr lang="en-US" dirty="0">
                <a:solidFill>
                  <a:srgbClr val="FF6600"/>
                </a:solidFill>
              </a:rPr>
              <a:t>, </a:t>
            </a:r>
            <a:r>
              <a:rPr lang="en-US" b="1" dirty="0">
                <a:solidFill>
                  <a:srgbClr val="FF6600"/>
                </a:solidFill>
              </a:rPr>
              <a:t>both at the University level and at national and international </a:t>
            </a:r>
            <a:r>
              <a:rPr lang="en-US" b="1" dirty="0" smtClean="0">
                <a:solidFill>
                  <a:srgbClr val="FF6600"/>
                </a:solidFill>
              </a:rPr>
              <a:t>level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8230" y="871222"/>
            <a:ext cx="8794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The CDP is a body of the Physics Department of the University of Pisa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722" y="5712656"/>
            <a:ext cx="8665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000"/>
                </a:solidFill>
              </a:rPr>
              <a:t>Particular emphasis is devoted to collect the </a:t>
            </a:r>
          </a:p>
          <a:p>
            <a:pPr algn="ctr"/>
            <a:r>
              <a:rPr lang="en-US" sz="3600" b="1" dirty="0" smtClean="0">
                <a:solidFill>
                  <a:srgbClr val="008000"/>
                </a:solidFill>
              </a:rPr>
              <a:t>documentation of Bruno </a:t>
            </a:r>
            <a:r>
              <a:rPr lang="en-US" sz="3600" b="1" dirty="0" err="1" smtClean="0">
                <a:solidFill>
                  <a:srgbClr val="008000"/>
                </a:solidFill>
              </a:rPr>
              <a:t>Pontecorvo</a:t>
            </a:r>
            <a:endParaRPr lang="en-US" sz="3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4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9-09-08 at 16.04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9" y="295364"/>
            <a:ext cx="6739069" cy="65921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441" y="-59070"/>
            <a:ext cx="8250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Pontecorvo’s</a:t>
            </a:r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entre Web  page: </a:t>
            </a:r>
            <a:r>
              <a:rPr lang="en-US" i="1" dirty="0" smtClean="0"/>
              <a:t>http</a:t>
            </a:r>
            <a:r>
              <a:rPr lang="en-US" i="1" dirty="0"/>
              <a:t>://</a:t>
            </a:r>
            <a:r>
              <a:rPr lang="en-US" i="1" dirty="0" err="1"/>
              <a:t>centropontecorvo.df.unipi.it</a:t>
            </a:r>
            <a:r>
              <a:rPr lang="en-US" i="1" dirty="0"/>
              <a:t>/EN/</a:t>
            </a:r>
            <a:r>
              <a:rPr lang="en-US" i="1" dirty="0" err="1"/>
              <a:t>index.php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161638" y="372290"/>
            <a:ext cx="1811426" cy="6463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are collecting</a:t>
            </a:r>
          </a:p>
          <a:p>
            <a:r>
              <a:rPr lang="en-US" dirty="0" smtClean="0"/>
              <a:t> here material </a:t>
            </a:r>
          </a:p>
          <a:p>
            <a:r>
              <a:rPr lang="en-US" dirty="0" smtClean="0"/>
              <a:t>on BP's life </a:t>
            </a:r>
          </a:p>
          <a:p>
            <a:r>
              <a:rPr lang="en-US" dirty="0"/>
              <a:t>a</a:t>
            </a:r>
            <a:r>
              <a:rPr lang="en-US" dirty="0" smtClean="0"/>
              <a:t>nd scientific</a:t>
            </a:r>
          </a:p>
          <a:p>
            <a:r>
              <a:rPr lang="en-US" dirty="0" smtClean="0"/>
              <a:t> activity :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 articles,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letters,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photos,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documents,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…</a:t>
            </a:r>
          </a:p>
          <a:p>
            <a:endParaRPr lang="en-US" dirty="0" smtClean="0"/>
          </a:p>
          <a:p>
            <a:r>
              <a:rPr lang="en-US" dirty="0" smtClean="0"/>
              <a:t>in the various</a:t>
            </a:r>
          </a:p>
          <a:p>
            <a:r>
              <a:rPr lang="en-US" dirty="0" smtClean="0"/>
              <a:t> locations where</a:t>
            </a:r>
          </a:p>
          <a:p>
            <a:r>
              <a:rPr lang="en-US" dirty="0" smtClean="0"/>
              <a:t> he has lived and</a:t>
            </a:r>
          </a:p>
          <a:p>
            <a:r>
              <a:rPr lang="en-US" dirty="0" smtClean="0"/>
              <a:t>worked: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Italy,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France,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USA,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Canada,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UK,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Russia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9-09-08 at 16.25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65"/>
            <a:ext cx="4253539" cy="62672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9145" y="147557"/>
            <a:ext cx="5725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Ex: letter of Enrico Fermi to Bruno </a:t>
            </a:r>
            <a:r>
              <a:rPr lang="en-US" sz="2000" b="1" dirty="0" err="1" smtClean="0"/>
              <a:t>Pontecorvo</a:t>
            </a:r>
            <a:r>
              <a:rPr lang="en-US" sz="2000" b="1" dirty="0" smtClean="0"/>
              <a:t>: 1938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24007" y="1373446"/>
            <a:ext cx="495475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this letter from Rome, Fermi </a:t>
            </a:r>
          </a:p>
          <a:p>
            <a:r>
              <a:rPr lang="en-US" sz="2400" dirty="0"/>
              <a:t>thanks Bruno</a:t>
            </a:r>
          </a:p>
          <a:p>
            <a:r>
              <a:rPr lang="en-US" sz="2400" dirty="0"/>
              <a:t>for the help provided by him</a:t>
            </a:r>
          </a:p>
          <a:p>
            <a:r>
              <a:rPr lang="en-US" sz="2400" dirty="0"/>
              <a:t>for the work done 3 years </a:t>
            </a:r>
            <a:r>
              <a:rPr lang="en-US" sz="2400" dirty="0" smtClean="0"/>
              <a:t>before;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this </a:t>
            </a:r>
            <a:r>
              <a:rPr lang="en-US" sz="2400" dirty="0"/>
              <a:t>is the work on radioactivity</a:t>
            </a:r>
          </a:p>
          <a:p>
            <a:r>
              <a:rPr lang="en-US" sz="2400" dirty="0"/>
              <a:t>induced by slow neutrons, for which</a:t>
            </a:r>
          </a:p>
          <a:p>
            <a:r>
              <a:rPr lang="en-US" sz="2400" dirty="0"/>
              <a:t>Fermi was awarded</a:t>
            </a:r>
          </a:p>
          <a:p>
            <a:r>
              <a:rPr lang="en-US" sz="2400" dirty="0"/>
              <a:t>i</a:t>
            </a:r>
            <a:r>
              <a:rPr lang="en-US" sz="2400" dirty="0" smtClean="0"/>
              <a:t>n </a:t>
            </a:r>
            <a:r>
              <a:rPr lang="en-US" sz="2400" dirty="0"/>
              <a:t>the same year with the Nobel prize.</a:t>
            </a:r>
          </a:p>
        </p:txBody>
      </p:sp>
    </p:spTree>
    <p:extLst>
      <p:ext uri="{BB962C8B-B14F-4D97-AF65-F5344CB8AC3E}">
        <p14:creationId xmlns:p14="http://schemas.microsoft.com/office/powerpoint/2010/main" val="656743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OK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28" y="1601448"/>
            <a:ext cx="2816997" cy="3986406"/>
          </a:xfrm>
          <a:prstGeom prst="rect">
            <a:avLst/>
          </a:prstGeom>
        </p:spPr>
      </p:pic>
      <p:pic>
        <p:nvPicPr>
          <p:cNvPr id="10" name="Picture 9" descr="Pages from BOOK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89" y="1573837"/>
            <a:ext cx="2816997" cy="3986406"/>
          </a:xfrm>
          <a:prstGeom prst="rect">
            <a:avLst/>
          </a:prstGeom>
        </p:spPr>
      </p:pic>
      <p:pic>
        <p:nvPicPr>
          <p:cNvPr id="11" name="Picture 10" descr="Pages from BOOK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03" y="1546226"/>
            <a:ext cx="2816997" cy="3986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7" y="376114"/>
            <a:ext cx="93091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Study of </a:t>
            </a:r>
            <a:r>
              <a:rPr lang="en-US" sz="3200" b="1" dirty="0" err="1" smtClean="0">
                <a:solidFill>
                  <a:srgbClr val="FF0000"/>
                </a:solidFill>
              </a:rPr>
              <a:t>Pontecorvo’s</a:t>
            </a:r>
            <a:r>
              <a:rPr lang="en-US" sz="3200" b="1" dirty="0" smtClean="0">
                <a:solidFill>
                  <a:srgbClr val="FF0000"/>
                </a:solidFill>
              </a:rPr>
              <a:t> notebooks in </a:t>
            </a:r>
            <a:r>
              <a:rPr lang="en-US" sz="3200" b="1" dirty="0" err="1" smtClean="0">
                <a:solidFill>
                  <a:srgbClr val="FF0000"/>
                </a:solidFill>
              </a:rPr>
              <a:t>Dubna</a:t>
            </a:r>
            <a:r>
              <a:rPr lang="en-US" sz="3200" b="1" dirty="0" smtClean="0">
                <a:solidFill>
                  <a:srgbClr val="FF0000"/>
                </a:solidFill>
              </a:rPr>
              <a:t> in the 50’s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8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45" y="131264"/>
            <a:ext cx="3872622" cy="5848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778" y="595672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Fig. 3 A very </a:t>
            </a:r>
            <a:r>
              <a:rPr lang="en-US" sz="1600" dirty="0" smtClean="0"/>
              <a:t>interesting </a:t>
            </a:r>
            <a:r>
              <a:rPr lang="en-US" sz="1600" dirty="0"/>
              <a:t>page of the first notebook, page n. 8</a:t>
            </a:r>
            <a:r>
              <a:rPr lang="en-US" sz="1600" dirty="0" smtClean="0"/>
              <a:t>.Pontecorvo </a:t>
            </a:r>
            <a:r>
              <a:rPr lang="en-US" sz="1600" dirty="0"/>
              <a:t>writes these annotations on November 1950.</a:t>
            </a:r>
          </a:p>
        </p:txBody>
      </p:sp>
      <p:sp>
        <p:nvSpPr>
          <p:cNvPr id="4" name="Rectangle 3"/>
          <p:cNvSpPr/>
          <p:nvPr/>
        </p:nvSpPr>
        <p:spPr>
          <a:xfrm>
            <a:off x="4445000" y="46599"/>
            <a:ext cx="4445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“The </a:t>
            </a:r>
            <a:r>
              <a:rPr lang="en-US" dirty="0"/>
              <a:t>unpublished notebooks of Bruno </a:t>
            </a:r>
            <a:r>
              <a:rPr lang="en-US" dirty="0" err="1"/>
              <a:t>Pontecorvo</a:t>
            </a:r>
            <a:r>
              <a:rPr lang="en-US" dirty="0"/>
              <a:t> in </a:t>
            </a:r>
            <a:r>
              <a:rPr lang="en-US" dirty="0" smtClean="0"/>
              <a:t>Russia”,</a:t>
            </a:r>
            <a:endParaRPr lang="en-US" dirty="0"/>
          </a:p>
          <a:p>
            <a:r>
              <a:rPr lang="en-US" dirty="0" err="1"/>
              <a:t>Rino</a:t>
            </a:r>
            <a:r>
              <a:rPr lang="en-US" dirty="0"/>
              <a:t> </a:t>
            </a:r>
            <a:r>
              <a:rPr lang="en-US" dirty="0" err="1"/>
              <a:t>Castaldi</a:t>
            </a:r>
            <a:r>
              <a:rPr lang="en-US" dirty="0"/>
              <a:t>, Gloria </a:t>
            </a:r>
            <a:r>
              <a:rPr lang="en-US" dirty="0" err="1"/>
              <a:t>Spandre</a:t>
            </a:r>
            <a:endParaRPr lang="en-US" dirty="0"/>
          </a:p>
          <a:p>
            <a:r>
              <a:rPr lang="en-US" dirty="0"/>
              <a:t>INFN, </a:t>
            </a:r>
            <a:r>
              <a:rPr lang="en-US" dirty="0" err="1"/>
              <a:t>Sezione</a:t>
            </a:r>
            <a:r>
              <a:rPr lang="en-US" dirty="0"/>
              <a:t> di Pisa, Pisa, </a:t>
            </a:r>
            <a:r>
              <a:rPr lang="en-US" dirty="0" smtClean="0"/>
              <a:t>Italy and</a:t>
            </a:r>
          </a:p>
          <a:p>
            <a:r>
              <a:rPr lang="en-US" dirty="0" smtClean="0"/>
              <a:t>“Centro B. </a:t>
            </a:r>
            <a:r>
              <a:rPr lang="en-US" dirty="0" err="1" smtClean="0"/>
              <a:t>Pontecorvo</a:t>
            </a:r>
            <a:r>
              <a:rPr lang="en-US" dirty="0" smtClean="0"/>
              <a:t>” </a:t>
            </a:r>
            <a:r>
              <a:rPr lang="en-US" dirty="0" err="1" smtClean="0"/>
              <a:t>Universita</a:t>
            </a:r>
            <a:r>
              <a:rPr lang="en-US" dirty="0" smtClean="0"/>
              <a:t>’ di Pisa.</a:t>
            </a:r>
          </a:p>
          <a:p>
            <a:r>
              <a:rPr lang="en-US" dirty="0" smtClean="0"/>
              <a:t>“Il </a:t>
            </a:r>
            <a:r>
              <a:rPr lang="en-US" dirty="0" err="1"/>
              <a:t>N</a:t>
            </a:r>
            <a:r>
              <a:rPr lang="en-US" dirty="0" err="1" smtClean="0"/>
              <a:t>uovo</a:t>
            </a:r>
            <a:r>
              <a:rPr lang="en-US" dirty="0" smtClean="0"/>
              <a:t> </a:t>
            </a:r>
            <a:r>
              <a:rPr lang="en-US" dirty="0" err="1" smtClean="0"/>
              <a:t>Saggiatore</a:t>
            </a:r>
            <a:r>
              <a:rPr lang="en-US" dirty="0" smtClean="0"/>
              <a:t>”, </a:t>
            </a:r>
            <a:r>
              <a:rPr lang="it-IT" dirty="0"/>
              <a:t>vol31 / no5-6 / </a:t>
            </a:r>
            <a:r>
              <a:rPr lang="it-IT" dirty="0" smtClean="0"/>
              <a:t>anno2015…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05588" y="4290098"/>
            <a:ext cx="4826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The two neutrinos fro the </a:t>
            </a:r>
            <a:r>
              <a:rPr lang="en-US" b="1" dirty="0" err="1" smtClean="0"/>
              <a:t>muon</a:t>
            </a:r>
            <a:r>
              <a:rPr lang="en-US" b="1" dirty="0" smtClean="0"/>
              <a:t> decay are different</a:t>
            </a:r>
            <a:r>
              <a:rPr lang="en-US" dirty="0" smtClean="0"/>
              <a:t>:</a:t>
            </a:r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“..he </a:t>
            </a:r>
            <a:r>
              <a:rPr lang="en-US" dirty="0">
                <a:solidFill>
                  <a:srgbClr val="0000FF"/>
                </a:solidFill>
              </a:rPr>
              <a:t>rewrites the decay as “μ → e + </a:t>
            </a:r>
            <a:r>
              <a:rPr lang="en-US" dirty="0" err="1">
                <a:solidFill>
                  <a:srgbClr val="0000FF"/>
                </a:solidFill>
              </a:rPr>
              <a:t>ν</a:t>
            </a:r>
            <a:r>
              <a:rPr lang="en-US" dirty="0">
                <a:solidFill>
                  <a:srgbClr val="0000FF"/>
                </a:solidFill>
              </a:rPr>
              <a:t> + </a:t>
            </a:r>
            <a:r>
              <a:rPr lang="en-US" dirty="0" err="1">
                <a:solidFill>
                  <a:srgbClr val="0000FF"/>
                </a:solidFill>
              </a:rPr>
              <a:t>ν</a:t>
            </a:r>
            <a:r>
              <a:rPr lang="en-US" dirty="0">
                <a:solidFill>
                  <a:srgbClr val="0000FF"/>
                </a:solidFill>
              </a:rPr>
              <a:t>“,  highlighting the </a:t>
            </a:r>
            <a:r>
              <a:rPr lang="en-US" dirty="0" smtClean="0">
                <a:solidFill>
                  <a:srgbClr val="0000FF"/>
                </a:solidFill>
              </a:rPr>
              <a:t>two neutrinos </a:t>
            </a:r>
            <a:r>
              <a:rPr lang="en-US" dirty="0">
                <a:solidFill>
                  <a:srgbClr val="0000FF"/>
                </a:solidFill>
              </a:rPr>
              <a:t>with different </a:t>
            </a:r>
            <a:r>
              <a:rPr lang="en-US" dirty="0" err="1" smtClean="0">
                <a:solidFill>
                  <a:srgbClr val="0000FF"/>
                </a:solidFill>
              </a:rPr>
              <a:t>signs.Does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Pontecorvo</a:t>
            </a:r>
            <a:r>
              <a:rPr lang="en-US" dirty="0">
                <a:solidFill>
                  <a:srgbClr val="0000FF"/>
                </a:solidFill>
              </a:rPr>
              <a:t> already suspect the different nature of the two neutrinos from the</a:t>
            </a:r>
          </a:p>
          <a:p>
            <a:r>
              <a:rPr lang="en-US" dirty="0" err="1">
                <a:solidFill>
                  <a:srgbClr val="0000FF"/>
                </a:solidFill>
              </a:rPr>
              <a:t>muon</a:t>
            </a:r>
            <a:r>
              <a:rPr lang="en-US" dirty="0">
                <a:solidFill>
                  <a:srgbClr val="0000FF"/>
                </a:solidFill>
              </a:rPr>
              <a:t> decay process? The note comes twelve years before this hypothesis is experimentally</a:t>
            </a:r>
          </a:p>
          <a:p>
            <a:r>
              <a:rPr lang="en-US" dirty="0">
                <a:solidFill>
                  <a:srgbClr val="0000FF"/>
                </a:solidFill>
              </a:rPr>
              <a:t>validated</a:t>
            </a:r>
            <a:r>
              <a:rPr lang="en-US" dirty="0" smtClean="0">
                <a:solidFill>
                  <a:srgbClr val="0000FF"/>
                </a:solidFill>
              </a:rPr>
              <a:t>.”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5000" y="2004929"/>
            <a:ext cx="3865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important </a:t>
            </a:r>
            <a:r>
              <a:rPr lang="en-US" dirty="0" err="1" smtClean="0"/>
              <a:t>Pontecorvo’s</a:t>
            </a:r>
            <a:r>
              <a:rPr lang="en-US" dirty="0" smtClean="0"/>
              <a:t> intuitions: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5588" y="2477701"/>
            <a:ext cx="444132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Strange particles are produced in pairs: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“</a:t>
            </a:r>
            <a:r>
              <a:rPr lang="en-US" i="1" dirty="0" smtClean="0">
                <a:solidFill>
                  <a:srgbClr val="0000FF"/>
                </a:solidFill>
              </a:rPr>
              <a:t>So </a:t>
            </a:r>
            <a:r>
              <a:rPr lang="en-US" i="1" dirty="0">
                <a:solidFill>
                  <a:srgbClr val="0000FF"/>
                </a:solidFill>
              </a:rPr>
              <a:t>there is a contradiction between</a:t>
            </a:r>
          </a:p>
          <a:p>
            <a:r>
              <a:rPr lang="en-US" i="1" dirty="0">
                <a:solidFill>
                  <a:srgbClr val="0000FF"/>
                </a:solidFill>
              </a:rPr>
              <a:t>the existence of a strong interacting particle</a:t>
            </a:r>
            <a:r>
              <a:rPr lang="en-US" i="1" dirty="0" smtClean="0">
                <a:solidFill>
                  <a:srgbClr val="0000FF"/>
                </a:solidFill>
              </a:rPr>
              <a:t>,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>
                <a:solidFill>
                  <a:srgbClr val="0000FF"/>
                </a:solidFill>
              </a:rPr>
              <a:t>and its long lifetime. This contradiction 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of </a:t>
            </a:r>
            <a:r>
              <a:rPr lang="en-US" i="1" dirty="0">
                <a:solidFill>
                  <a:srgbClr val="0000FF"/>
                </a:solidFill>
              </a:rPr>
              <a:t>course, </a:t>
            </a:r>
            <a:r>
              <a:rPr lang="en-US" i="1" dirty="0" smtClean="0">
                <a:solidFill>
                  <a:srgbClr val="0000FF"/>
                </a:solidFill>
              </a:rPr>
              <a:t>is resolved </a:t>
            </a:r>
            <a:r>
              <a:rPr lang="en-US" i="1" dirty="0">
                <a:solidFill>
                  <a:srgbClr val="0000FF"/>
                </a:solidFill>
              </a:rPr>
              <a:t>if the strong </a:t>
            </a:r>
            <a:r>
              <a:rPr lang="en-US" i="1" dirty="0" smtClean="0">
                <a:solidFill>
                  <a:srgbClr val="0000FF"/>
                </a:solidFill>
              </a:rPr>
              <a:t>interacting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>
                <a:solidFill>
                  <a:srgbClr val="0000FF"/>
                </a:solidFill>
              </a:rPr>
              <a:t>particle is produced in pair” (fig. </a:t>
            </a:r>
            <a:r>
              <a:rPr lang="en-US" i="1" dirty="0" smtClean="0">
                <a:solidFill>
                  <a:srgbClr val="0000FF"/>
                </a:solidFill>
              </a:rPr>
              <a:t>3)”.</a:t>
            </a:r>
            <a:endParaRPr lang="en-US" i="1" dirty="0">
              <a:solidFill>
                <a:srgbClr val="0000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88761" y="2178782"/>
            <a:ext cx="2856239" cy="490903"/>
          </a:xfrm>
          <a:prstGeom prst="straightConnector1">
            <a:avLst/>
          </a:prstGeom>
          <a:ln w="158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800833" y="5264040"/>
            <a:ext cx="2347834" cy="63361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543900" y="4651995"/>
            <a:ext cx="901100" cy="612045"/>
          </a:xfrm>
          <a:prstGeom prst="straightConnector1">
            <a:avLst/>
          </a:prstGeom>
          <a:ln w="158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432327" y="4363940"/>
            <a:ext cx="1196066" cy="3618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628393" y="4528292"/>
            <a:ext cx="1639053" cy="107033"/>
          </a:xfrm>
          <a:prstGeom prst="straightConnector1">
            <a:avLst/>
          </a:prstGeom>
          <a:ln w="158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275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202" y="-27602"/>
            <a:ext cx="8667829" cy="864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Thanks to  Gil </a:t>
            </a:r>
            <a:r>
              <a:rPr lang="en-US" sz="2800" dirty="0" err="1" smtClean="0"/>
              <a:t>Pontecorvo</a:t>
            </a:r>
            <a:r>
              <a:rPr lang="en-US" sz="2800" dirty="0" smtClean="0"/>
              <a:t> the third logbook has been</a:t>
            </a:r>
          </a:p>
          <a:p>
            <a:r>
              <a:rPr lang="en-US" sz="2800" dirty="0" smtClean="0"/>
              <a:t> translated from </a:t>
            </a:r>
            <a:r>
              <a:rPr lang="en-US" sz="2800" dirty="0"/>
              <a:t>R</a:t>
            </a:r>
            <a:r>
              <a:rPr lang="en-US" sz="2800" dirty="0" smtClean="0"/>
              <a:t>ussian to </a:t>
            </a:r>
            <a:r>
              <a:rPr lang="en-US" sz="2800" dirty="0"/>
              <a:t>E</a:t>
            </a:r>
            <a:r>
              <a:rPr lang="en-US" sz="2800" dirty="0" smtClean="0"/>
              <a:t>nglish and we are starting studying its contents.</a:t>
            </a:r>
          </a:p>
          <a:p>
            <a:endParaRPr lang="en-US" sz="2800" dirty="0" smtClean="0"/>
          </a:p>
          <a:p>
            <a:r>
              <a:rPr lang="en-US" sz="2800" dirty="0" smtClean="0"/>
              <a:t>Gil has also provided the </a:t>
            </a:r>
            <a:r>
              <a:rPr lang="en-US" sz="2800" dirty="0"/>
              <a:t>E</a:t>
            </a:r>
            <a:r>
              <a:rPr lang="en-US" sz="2800" dirty="0" smtClean="0"/>
              <a:t>nglish </a:t>
            </a:r>
            <a:r>
              <a:rPr lang="en-US" sz="2800" dirty="0" smtClean="0"/>
              <a:t>version of  of 3 papers</a:t>
            </a:r>
          </a:p>
          <a:p>
            <a:r>
              <a:rPr lang="en-US" sz="2800" dirty="0"/>
              <a:t>o</a:t>
            </a:r>
            <a:r>
              <a:rPr lang="en-US" sz="2800" dirty="0" smtClean="0"/>
              <a:t>f  Bruno  not yet </a:t>
            </a:r>
            <a:r>
              <a:rPr lang="en-US" sz="2800" dirty="0" err="1" smtClean="0"/>
              <a:t>traslated</a:t>
            </a:r>
            <a:r>
              <a:rPr lang="en-US" sz="2800" dirty="0" smtClean="0"/>
              <a:t>:</a:t>
            </a:r>
          </a:p>
          <a:p>
            <a:endParaRPr lang="en-US" sz="2800" dirty="0" smtClean="0"/>
          </a:p>
          <a:p>
            <a:r>
              <a:rPr lang="en-US" sz="2000" dirty="0" smtClean="0"/>
              <a:t>-</a:t>
            </a:r>
            <a:r>
              <a:rPr lang="en-US" sz="2000" dirty="0"/>
              <a:t>Total interaction cross sections of negative -mesons</a:t>
            </a:r>
          </a:p>
          <a:p>
            <a:r>
              <a:rPr lang="en-US" sz="2000" dirty="0"/>
              <a:t>with hydrogen in the interval of energies</a:t>
            </a:r>
          </a:p>
          <a:p>
            <a:r>
              <a:rPr lang="en-US" sz="2000" dirty="0"/>
              <a:t>from 140 up to 400 MeV*</a:t>
            </a:r>
          </a:p>
          <a:p>
            <a:r>
              <a:rPr lang="en-US" sz="2000" dirty="0"/>
              <a:t>B. </a:t>
            </a:r>
            <a:r>
              <a:rPr lang="en-US" sz="2000" dirty="0" err="1"/>
              <a:t>Pontecorvo</a:t>
            </a:r>
            <a:r>
              <a:rPr lang="en-US" sz="2000" dirty="0"/>
              <a:t> together with </a:t>
            </a:r>
            <a:r>
              <a:rPr lang="en-US" sz="2000" dirty="0" err="1"/>
              <a:t>A.E.Ignatenko</a:t>
            </a:r>
            <a:r>
              <a:rPr lang="en-US" sz="2000" dirty="0"/>
              <a:t>, </a:t>
            </a:r>
            <a:r>
              <a:rPr lang="en-US" sz="2000" dirty="0" err="1"/>
              <a:t>A.I.Mukhin</a:t>
            </a:r>
            <a:r>
              <a:rPr lang="en-US" sz="2000" dirty="0"/>
              <a:t>, </a:t>
            </a:r>
            <a:r>
              <a:rPr lang="en-US" sz="2000" dirty="0" err="1" smtClean="0"/>
              <a:t>E.B.Ozerov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/>
              <a:t>Production of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Symbol" charset="2"/>
                <a:cs typeface="Symbol" charset="2"/>
              </a:rPr>
              <a:t>0</a:t>
            </a:r>
            <a:r>
              <a:rPr lang="en-US" sz="2000" dirty="0" smtClean="0"/>
              <a:t>-</a:t>
            </a:r>
            <a:r>
              <a:rPr lang="en-US" sz="2000" dirty="0"/>
              <a:t>mesons in hydrogen and deuterium by neutrons at</a:t>
            </a:r>
          </a:p>
          <a:p>
            <a:r>
              <a:rPr lang="en-US" sz="2000" dirty="0"/>
              <a:t>the energy of 400 MeV*</a:t>
            </a:r>
          </a:p>
          <a:p>
            <a:r>
              <a:rPr lang="en-US" sz="2000" dirty="0" err="1"/>
              <a:t>B.Pontecorvo</a:t>
            </a:r>
            <a:r>
              <a:rPr lang="en-US" sz="2000" dirty="0"/>
              <a:t> </a:t>
            </a:r>
            <a:r>
              <a:rPr lang="en-US" sz="2000" dirty="0" smtClean="0"/>
              <a:t>together </a:t>
            </a:r>
            <a:r>
              <a:rPr lang="en-US" sz="2000" dirty="0"/>
              <a:t>with </a:t>
            </a:r>
            <a:r>
              <a:rPr lang="en-US" sz="2000" dirty="0" err="1" smtClean="0"/>
              <a:t>G.I.Selivanov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/>
              <a:t>Scattering of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/>
              <a:t>+</a:t>
            </a:r>
            <a:r>
              <a:rPr lang="en-US" sz="2000" baseline="30000" dirty="0"/>
              <a:t>-</a:t>
            </a:r>
            <a:r>
              <a:rPr lang="en-US" sz="2000" dirty="0"/>
              <a:t>mesons on hydrogen. II.</a:t>
            </a:r>
          </a:p>
          <a:p>
            <a:r>
              <a:rPr lang="en-US" sz="2000" dirty="0"/>
              <a:t>Discussion and interpretation of results*</a:t>
            </a:r>
          </a:p>
          <a:p>
            <a:r>
              <a:rPr lang="en-US" sz="2000" dirty="0"/>
              <a:t>B. </a:t>
            </a:r>
            <a:r>
              <a:rPr lang="en-US" sz="2000" dirty="0" err="1"/>
              <a:t>Pontecorvo</a:t>
            </a:r>
            <a:r>
              <a:rPr lang="en-US" sz="2000" dirty="0"/>
              <a:t> together with </a:t>
            </a:r>
            <a:r>
              <a:rPr lang="en-US" sz="2000" dirty="0" err="1"/>
              <a:t>A.I.Mukhin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125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3777" y="826647"/>
            <a:ext cx="935484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ambitious plan of this recollection of the </a:t>
            </a:r>
            <a:r>
              <a:rPr lang="en-US" sz="2400" dirty="0" err="1" smtClean="0"/>
              <a:t>Pontecorvo’s</a:t>
            </a:r>
            <a:r>
              <a:rPr lang="en-US" sz="2400" dirty="0" smtClean="0"/>
              <a:t> scientific work</a:t>
            </a:r>
          </a:p>
          <a:p>
            <a:r>
              <a:rPr lang="en-US" sz="2400" dirty="0" smtClean="0"/>
              <a:t>would be to present  in  a single  book his great scientific achievements</a:t>
            </a:r>
          </a:p>
          <a:p>
            <a:r>
              <a:rPr lang="en-US" sz="2400" dirty="0" smtClean="0"/>
              <a:t>and intuitions obtained in the different labs where he has  worked, i.e.</a:t>
            </a:r>
          </a:p>
          <a:p>
            <a:endParaRPr lang="en-US" sz="2400" dirty="0"/>
          </a:p>
          <a:p>
            <a:r>
              <a:rPr lang="en-US" sz="2400" dirty="0" smtClean="0"/>
              <a:t>-The </a:t>
            </a:r>
            <a:r>
              <a:rPr lang="en-US" sz="2400" dirty="0">
                <a:solidFill>
                  <a:srgbClr val="3366FF"/>
                </a:solidFill>
              </a:rPr>
              <a:t>Institute of Physics of Rome University </a:t>
            </a:r>
            <a:r>
              <a:rPr lang="en-US" sz="2400" dirty="0"/>
              <a:t>Rome </a:t>
            </a:r>
            <a:r>
              <a:rPr lang="en-US" sz="2400" dirty="0" smtClean="0"/>
              <a:t>led by E. Fermi;</a:t>
            </a:r>
          </a:p>
          <a:p>
            <a:r>
              <a:rPr lang="en-US" sz="2400" dirty="0" smtClean="0"/>
              <a:t>-The </a:t>
            </a:r>
            <a:r>
              <a:rPr lang="en-US" sz="2400" dirty="0" smtClean="0">
                <a:hlinkClick r:id="rId2" tooltip="Collège de France"/>
              </a:rPr>
              <a:t>Collège </a:t>
            </a:r>
            <a:r>
              <a:rPr lang="en-US" sz="2400" dirty="0">
                <a:hlinkClick r:id="rId2" tooltip="Collège de France"/>
              </a:rPr>
              <a:t>de </a:t>
            </a:r>
            <a:r>
              <a:rPr lang="en-US" sz="2400" dirty="0" smtClean="0">
                <a:hlinkClick r:id="rId2" tooltip="Collège de France"/>
              </a:rPr>
              <a:t>Franc</a:t>
            </a:r>
            <a:r>
              <a:rPr lang="en-US" sz="2400" dirty="0" smtClean="0"/>
              <a:t>e in Paris  with  Irene and Frederic Joliot Curie;</a:t>
            </a:r>
          </a:p>
          <a:p>
            <a:r>
              <a:rPr lang="en-US" sz="2400" dirty="0" smtClean="0"/>
              <a:t>-</a:t>
            </a:r>
            <a:r>
              <a:rPr lang="en-US" sz="2400" dirty="0" smtClean="0">
                <a:solidFill>
                  <a:srgbClr val="3366FF"/>
                </a:solidFill>
              </a:rPr>
              <a:t>The </a:t>
            </a:r>
            <a:r>
              <a:rPr lang="en-US" sz="2400" dirty="0" err="1" smtClean="0">
                <a:solidFill>
                  <a:srgbClr val="3366FF"/>
                </a:solidFill>
              </a:rPr>
              <a:t>Tusla</a:t>
            </a:r>
            <a:r>
              <a:rPr lang="en-US" sz="2400" dirty="0" smtClean="0">
                <a:solidFill>
                  <a:srgbClr val="3366FF"/>
                </a:solidFill>
              </a:rPr>
              <a:t> Lab, </a:t>
            </a:r>
            <a:r>
              <a:rPr lang="en-US" sz="2400" dirty="0" err="1" smtClean="0">
                <a:solidFill>
                  <a:srgbClr val="3366FF"/>
                </a:solidFill>
              </a:rPr>
              <a:t>Oklaoma</a:t>
            </a:r>
            <a:r>
              <a:rPr lang="en-US" sz="2400" dirty="0" smtClean="0"/>
              <a:t>, USA</a:t>
            </a:r>
          </a:p>
          <a:p>
            <a:r>
              <a:rPr lang="en-US" sz="2400" dirty="0" smtClean="0">
                <a:hlinkClick r:id="rId3" tooltip="Chalk River Laboratories"/>
              </a:rPr>
              <a:t>-The Chalk </a:t>
            </a:r>
            <a:r>
              <a:rPr lang="en-US" sz="2400" dirty="0">
                <a:hlinkClick r:id="rId3" tooltip="Chalk River Laboratories"/>
              </a:rPr>
              <a:t>River </a:t>
            </a:r>
            <a:r>
              <a:rPr lang="en-US" sz="2400" dirty="0" smtClean="0">
                <a:hlinkClick r:id="rId3" tooltip="Chalk River Laboratories"/>
              </a:rPr>
              <a:t>Laboratories</a:t>
            </a:r>
            <a:r>
              <a:rPr lang="en-US" sz="2400" dirty="0" smtClean="0"/>
              <a:t> in Canada</a:t>
            </a:r>
          </a:p>
          <a:p>
            <a:r>
              <a:rPr lang="en-US" sz="2400" dirty="0" smtClean="0"/>
              <a:t>-The </a:t>
            </a:r>
            <a:r>
              <a:rPr lang="en-US" sz="2400" dirty="0" smtClean="0">
                <a:solidFill>
                  <a:srgbClr val="3366FF"/>
                </a:solidFill>
              </a:rPr>
              <a:t>Harwell Lab</a:t>
            </a:r>
            <a:r>
              <a:rPr lang="en-US" sz="2400" dirty="0" smtClean="0"/>
              <a:t>, UK</a:t>
            </a:r>
          </a:p>
          <a:p>
            <a:r>
              <a:rPr lang="en-US" sz="2400" dirty="0" smtClean="0"/>
              <a:t>-The </a:t>
            </a:r>
            <a:r>
              <a:rPr lang="en-US" sz="2400" dirty="0" smtClean="0">
                <a:solidFill>
                  <a:srgbClr val="0000FF"/>
                </a:solidFill>
              </a:rPr>
              <a:t>JINR  Lab in </a:t>
            </a:r>
            <a:r>
              <a:rPr lang="en-US" sz="2400" dirty="0" err="1" smtClean="0">
                <a:solidFill>
                  <a:srgbClr val="0000FF"/>
                </a:solidFill>
              </a:rPr>
              <a:t>Dubna</a:t>
            </a:r>
            <a:r>
              <a:rPr lang="en-US" sz="2400" dirty="0" smtClean="0"/>
              <a:t>, Russia</a:t>
            </a:r>
          </a:p>
          <a:p>
            <a:endParaRPr lang="en-US" sz="2400" dirty="0"/>
          </a:p>
          <a:p>
            <a:pPr algn="ctr"/>
            <a:r>
              <a:rPr lang="en-US" sz="2400" dirty="0" smtClean="0"/>
              <a:t>We would also aim at an evaluation  of how much of the </a:t>
            </a:r>
            <a:r>
              <a:rPr lang="en-US" sz="2400" dirty="0" err="1" smtClean="0"/>
              <a:t>Pontecorvo’s</a:t>
            </a:r>
            <a:endParaRPr lang="en-US" sz="2400" dirty="0" smtClean="0"/>
          </a:p>
          <a:p>
            <a:pPr algn="ctr"/>
            <a:r>
              <a:rPr lang="en-US" sz="2400" dirty="0" smtClean="0"/>
              <a:t> ideas are still alive and  still leading the modern physics. </a:t>
            </a:r>
          </a:p>
          <a:p>
            <a:pPr algn="ctr"/>
            <a:r>
              <a:rPr lang="en-US" sz="2400" dirty="0" smtClean="0"/>
              <a:t>( the “</a:t>
            </a:r>
            <a:r>
              <a:rPr lang="en-US" sz="2400" b="1" dirty="0" err="1" smtClean="0">
                <a:solidFill>
                  <a:srgbClr val="FF0000"/>
                </a:solidFill>
              </a:rPr>
              <a:t>Pontecorvo’s</a:t>
            </a:r>
            <a:r>
              <a:rPr lang="en-US" sz="2400" b="1" dirty="0" smtClean="0">
                <a:solidFill>
                  <a:srgbClr val="FF0000"/>
                </a:solidFill>
              </a:rPr>
              <a:t> legacy</a:t>
            </a:r>
            <a:r>
              <a:rPr lang="en-US" sz="2400" b="1" dirty="0" smtClean="0"/>
              <a:t>”</a:t>
            </a:r>
            <a:r>
              <a:rPr lang="en-US" sz="2400" dirty="0" smtClean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3646" y="180316"/>
            <a:ext cx="6874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 book on the </a:t>
            </a:r>
            <a:r>
              <a:rPr lang="en-US" sz="3600" dirty="0" err="1" smtClean="0"/>
              <a:t>Pontercovo’s</a:t>
            </a:r>
            <a:r>
              <a:rPr lang="en-US" sz="3600" dirty="0" smtClean="0"/>
              <a:t> legacy?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43843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1779</Words>
  <Application>Microsoft Macintosh PowerPoint</Application>
  <PresentationFormat>On-screen Show (4:3)</PresentationFormat>
  <Paragraphs>252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The Bruno Pontecorvo Centre in Pisa  and the scientific collaboration JINR/Pisa: status and future develpments</vt:lpstr>
      <vt:lpstr>In Pisa we have a passion for Pontecorvo!</vt:lpstr>
      <vt:lpstr>“Centro Bruno  Pontecorvo” (CDP)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relaunch the collaboration between Pisa  and JINR Dubna</vt:lpstr>
      <vt:lpstr>Dubna/ Pisa scientific collaboration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Looking even more forward: IDEA: detector concept for FCCee/CepC  include a  4p DR calorimeter for  excellent energy resolution and particle ID</vt:lpstr>
      <vt:lpstr>PowerPoint Presentation</vt:lpstr>
      <vt:lpstr>PowerPoint Presentation</vt:lpstr>
      <vt:lpstr>Back up slides</vt:lpstr>
      <vt:lpstr>PowerPoint Presentation</vt:lpstr>
      <vt:lpstr>PowerPoint Presentation</vt:lpstr>
      <vt:lpstr>PowerPoint Presentation</vt:lpstr>
    </vt:vector>
  </TitlesOfParts>
  <Company>INFN Pisa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Vincenzo Cavasinni</dc:creator>
  <cp:lastModifiedBy>Vincenzo Cavasinni</cp:lastModifiedBy>
  <cp:revision>75</cp:revision>
  <dcterms:created xsi:type="dcterms:W3CDTF">2019-08-26T13:37:50Z</dcterms:created>
  <dcterms:modified xsi:type="dcterms:W3CDTF">2019-09-19T14:44:41Z</dcterms:modified>
</cp:coreProperties>
</file>