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F11C4DB-1BE8-473F-8182-4420FA6FB448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ldImg"/>
          </p:nvPr>
        </p:nvSpPr>
        <p:spPr>
          <a:xfrm>
            <a:off x="1371600" y="754200"/>
            <a:ext cx="5028120" cy="3771000"/>
          </a:xfrm>
          <a:prstGeom prst="rect">
            <a:avLst/>
          </a:prstGeom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777960" y="4778280"/>
            <a:ext cx="621540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4402080" y="9553680"/>
            <a:ext cx="336744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35FC565-2464-4AE8-B3C6-EF46A7CB7CE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ldImg"/>
          </p:nvPr>
        </p:nvSpPr>
        <p:spPr>
          <a:xfrm>
            <a:off x="1371600" y="754200"/>
            <a:ext cx="5028120" cy="3771000"/>
          </a:xfrm>
          <a:prstGeom prst="rect">
            <a:avLst/>
          </a:prstGeom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77960" y="4778280"/>
            <a:ext cx="621540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4402080" y="9553680"/>
            <a:ext cx="336744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F5556D6-7CAD-4AB1-9C68-E2D67F55F0E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1371600" y="754200"/>
            <a:ext cx="5028120" cy="377100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777960" y="4778280"/>
            <a:ext cx="621540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4402080" y="9553680"/>
            <a:ext cx="336744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DAEC460-67B8-4697-8F10-7049B7B7077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ldImg"/>
          </p:nvPr>
        </p:nvSpPr>
        <p:spPr>
          <a:xfrm>
            <a:off x="1371600" y="754200"/>
            <a:ext cx="5028120" cy="3771000"/>
          </a:xfrm>
          <a:prstGeom prst="rect">
            <a:avLst/>
          </a:prstGeom>
        </p:spPr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777960" y="4778280"/>
            <a:ext cx="621540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4402080" y="9553680"/>
            <a:ext cx="336744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B9E5971-8F10-4E01-987D-08067951672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1371600" y="754200"/>
            <a:ext cx="5028120" cy="3771000"/>
          </a:xfrm>
          <a:prstGeom prst="rect">
            <a:avLst/>
          </a:prstGeom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77960" y="4778280"/>
            <a:ext cx="621540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4402080" y="9553680"/>
            <a:ext cx="336744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BEF39DE4-1FC8-4520-AF7E-EDF1C8723A7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ldImg"/>
          </p:nvPr>
        </p:nvSpPr>
        <p:spPr>
          <a:xfrm>
            <a:off x="1371600" y="754200"/>
            <a:ext cx="5028120" cy="3771000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77960" y="4778280"/>
            <a:ext cx="621540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4402080" y="9553680"/>
            <a:ext cx="336744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4C8360F-4C21-4304-9BD7-07BD1CDD4AC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ldImg"/>
          </p:nvPr>
        </p:nvSpPr>
        <p:spPr>
          <a:xfrm>
            <a:off x="1371600" y="754200"/>
            <a:ext cx="5028120" cy="3771000"/>
          </a:xfrm>
          <a:prstGeom prst="rect">
            <a:avLst/>
          </a:prstGeom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77960" y="4778280"/>
            <a:ext cx="621540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4402080" y="9553680"/>
            <a:ext cx="336744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7070826-2238-481F-BB8B-A579444D6C9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ldImg"/>
          </p:nvPr>
        </p:nvSpPr>
        <p:spPr>
          <a:xfrm>
            <a:off x="1371600" y="754200"/>
            <a:ext cx="5028120" cy="3771000"/>
          </a:xfrm>
          <a:prstGeom prst="rect">
            <a:avLst/>
          </a:prstGeom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77960" y="4778280"/>
            <a:ext cx="621540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4402080" y="9553680"/>
            <a:ext cx="336744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52B5430-117C-4189-A37D-212692A3245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1371600" y="754200"/>
            <a:ext cx="5028120" cy="3771000"/>
          </a:xfrm>
          <a:prstGeom prst="rect">
            <a:avLst/>
          </a:prstGeom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77960" y="4778280"/>
            <a:ext cx="621540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4402080" y="9553680"/>
            <a:ext cx="336744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DA61CBA-B8E0-4C57-90C8-2C1A84EBA070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1371600" y="754200"/>
            <a:ext cx="5028120" cy="3771000"/>
          </a:xfrm>
          <a:prstGeom prst="rect">
            <a:avLst/>
          </a:prstGeom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77960" y="4778280"/>
            <a:ext cx="621540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4402080" y="9553680"/>
            <a:ext cx="336744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DEC6216-9845-44F7-966B-D1D89460269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ldImg"/>
          </p:nvPr>
        </p:nvSpPr>
        <p:spPr>
          <a:xfrm>
            <a:off x="1371600" y="754200"/>
            <a:ext cx="5028120" cy="3771000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77960" y="4778280"/>
            <a:ext cx="621540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402080" y="9553680"/>
            <a:ext cx="3367440" cy="50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42D58BD-B2EE-49C1-8A10-E6155ABF72C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28440" y="4716000"/>
            <a:ext cx="10108080" cy="1141920"/>
          </a:xfrm>
          <a:prstGeom prst="rect">
            <a:avLst/>
          </a:prstGeom>
          <a:solidFill>
            <a:srgbClr val="004586"/>
          </a:solidFill>
          <a:ln>
            <a:solidFill>
              <a:srgbClr val="3465a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7331760"/>
            <a:ext cx="10078920" cy="227520"/>
          </a:xfrm>
          <a:prstGeom prst="rect">
            <a:avLst/>
          </a:prstGeom>
          <a:solidFill>
            <a:srgbClr val="004586"/>
          </a:solidFill>
          <a:ln>
            <a:solidFill>
              <a:srgbClr val="3465a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</a:t>
            </a:r>
            <a:r>
              <a:rPr b="0" lang="en-US" sz="4400" spc="-1" strike="noStrike">
                <a:latin typeface="Arial"/>
              </a:rPr>
              <a:t>the title 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7331400"/>
            <a:ext cx="10078920" cy="227520"/>
          </a:xfrm>
          <a:prstGeom prst="rect">
            <a:avLst/>
          </a:prstGeom>
          <a:solidFill>
            <a:srgbClr val="004586"/>
          </a:solidFill>
          <a:ln>
            <a:solidFill>
              <a:srgbClr val="3465a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>
            <a:off x="1512000" y="7331040"/>
            <a:ext cx="7775640" cy="22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3"/>
          <p:cNvSpPr/>
          <p:nvPr/>
        </p:nvSpPr>
        <p:spPr>
          <a:xfrm>
            <a:off x="9138960" y="7291440"/>
            <a:ext cx="989640" cy="30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25A3217C-8E24-49EB-B8AF-916418A4AA22}" type="slidenum">
              <a:rPr b="0" lang="en-US" sz="1400" spc="-1" strike="noStrike">
                <a:solidFill>
                  <a:srgbClr val="ffffff"/>
                </a:solidFill>
                <a:latin typeface="Arial"/>
                <a:ea typeface="DejaVu Sans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215640" y="7331040"/>
            <a:ext cx="234900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://uqrdm.org/" TargetMode="Externa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796680" y="179280"/>
            <a:ext cx="8777880" cy="439488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-78840" y="4788000"/>
            <a:ext cx="1007568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FreeSans"/>
                <a:ea typeface="Helvetica Light"/>
              </a:rPr>
              <a:t>Simulations of direct photon yield at NICA energies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23720" y="6516000"/>
            <a:ext cx="9070560" cy="29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FreeSans"/>
                <a:ea typeface="Helvetica Light"/>
              </a:rPr>
              <a:t>Dmitry Blau, NRC Kurchatov Institute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0"/>
            <a:ext cx="10078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"/>
          <p:cNvSpPr/>
          <p:nvPr/>
        </p:nvSpPr>
        <p:spPr>
          <a:xfrm>
            <a:off x="115920" y="63000"/>
            <a:ext cx="9964080" cy="24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Conclusions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Direct photon simulations using UrQMD are performed and tested for SPS energy 158 AGeV, compared to WA98 results.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First results of direct gamma spectrum predictions at MPD top energy (</a:t>
            </a:r>
            <a:r>
              <a:rPr b="0" lang="en-US" sz="2200" spc="-1" strike="noStrike">
                <a:solidFill>
                  <a:srgbClr val="000000"/>
                </a:solidFill>
                <a:latin typeface="Ubuntu"/>
                <a:ea typeface="Ubuntu"/>
              </a:rPr>
              <a:t>√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en-US" sz="22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NN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= 11 GeV) are obtained. Direct gamma to </a:t>
            </a:r>
            <a:r>
              <a:rPr b="0" lang="en-US" sz="1800" spc="-1" strike="noStrike">
                <a:solidFill>
                  <a:srgbClr val="000000"/>
                </a:solidFill>
                <a:latin typeface="Waree"/>
                <a:ea typeface="Ubuntu"/>
              </a:rPr>
              <a:t>π</a:t>
            </a:r>
            <a:r>
              <a:rPr b="0" lang="en-US" sz="1800" spc="-1" strike="noStrike" baseline="33000">
                <a:solidFill>
                  <a:srgbClr val="000000"/>
                </a:solidFill>
                <a:latin typeface="Ubuntu"/>
                <a:ea typeface="Ubuntu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and direct gamma to decay gamma ratios are calculated.</a:t>
            </a: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Todo:</a:t>
            </a:r>
            <a:endParaRPr b="0" lang="en-US" sz="18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Calculate pQCD fraction with JetPhox</a:t>
            </a:r>
            <a:endParaRPr b="0" lang="en-US" sz="18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Discuss with UrQMD team (still no contact established…)</a:t>
            </a:r>
            <a:endParaRPr b="0" lang="en-US" sz="18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Compare different EOS (preliminary studies show big difference!)</a:t>
            </a:r>
            <a:endParaRPr b="0" lang="en-US" sz="18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Compare with other models?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0"/>
            <a:ext cx="10078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2"/>
          <p:cNvSpPr/>
          <p:nvPr/>
        </p:nvSpPr>
        <p:spPr>
          <a:xfrm>
            <a:off x="115920" y="63000"/>
            <a:ext cx="9964080" cy="24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Backup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6035040" y="0"/>
            <a:ext cx="3989160" cy="332244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6949440" y="6675120"/>
            <a:ext cx="2925360" cy="5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S.Turbide, R. Rapp, C. Gale Phys.Rev.C69:014903,2004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5914800" y="3671640"/>
            <a:ext cx="4143240" cy="3094560"/>
          </a:xfrm>
          <a:prstGeom prst="rect">
            <a:avLst/>
          </a:prstGeom>
          <a:ln>
            <a:noFill/>
          </a:ln>
        </p:spPr>
      </p:pic>
      <p:sp>
        <p:nvSpPr>
          <p:cNvPr id="144" name="CustomShape 2"/>
          <p:cNvSpPr/>
          <p:nvPr/>
        </p:nvSpPr>
        <p:spPr>
          <a:xfrm>
            <a:off x="6858000" y="3152880"/>
            <a:ext cx="2925360" cy="5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B. Bauhle, M. Bleicher Phys.Rev.C81:044904,2010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115920" y="518040"/>
            <a:ext cx="5461560" cy="24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Different models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10078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"/>
          <p:cNvSpPr/>
          <p:nvPr/>
        </p:nvSpPr>
        <p:spPr>
          <a:xfrm>
            <a:off x="115920" y="123840"/>
            <a:ext cx="9576000" cy="243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Motivation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Thanks to large electromagnetic calorimeter of MPD, it is possible to measure neutral mesons and photons in previously not-well-discovered region of </a:t>
            </a:r>
            <a:r>
              <a:rPr b="0" lang="en-US" sz="2200" spc="-1" strike="noStrike">
                <a:solidFill>
                  <a:srgbClr val="000000"/>
                </a:solidFill>
                <a:latin typeface="Ubuntu"/>
                <a:ea typeface="Ubuntu"/>
              </a:rPr>
              <a:t>√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en-US" sz="22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NN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: 4-11 GeV.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5691240" y="2304360"/>
            <a:ext cx="4275000" cy="482724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91440" y="2560320"/>
            <a:ext cx="5577120" cy="423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Previous studies of AA collisions at low energies mainly concern WA98 experimental results (</a:t>
            </a:r>
            <a:r>
              <a:rPr b="0" lang="en-US" sz="2200" spc="-1" strike="noStrike">
                <a:solidFill>
                  <a:srgbClr val="000000"/>
                </a:solidFill>
                <a:latin typeface="Ubuntu"/>
                <a:ea typeface="Ubuntu"/>
              </a:rPr>
              <a:t>√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en-US" sz="22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NN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= 17.2 GeV) which served as a reference for simulations, see: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 M Aggarwal et al, (WA98 Collaboration), Phys. Rev. Lett. 85, 3595 (2000)</a:t>
            </a:r>
            <a:endParaRPr b="0" lang="en-U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B. Bäuchle and M. Bleicher, PhysRevC 81 (2010)  044904 – UrQMD simulations with hybrid approach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See also nice review by T. Peitzmann: “Direct photon production in heavy-ion reactions at SPS and RHIC” Pramana – J. Phys. V. 60 Issue 4 pp 651-661 (2003)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1371600" y="3719880"/>
            <a:ext cx="5668560" cy="348912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0" y="0"/>
            <a:ext cx="10078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2"/>
          <p:cNvSpPr/>
          <p:nvPr/>
        </p:nvSpPr>
        <p:spPr>
          <a:xfrm>
            <a:off x="207360" y="154440"/>
            <a:ext cx="9576000" cy="18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Ingredients: QGP rate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“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Photon Emission from Quark-Gluon Plasma: Complete Leading Order Results”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Peter Arnold, Guy D. Moore, Laurence G. Yaffe  JHEP 0112:009,2001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640080" y="2208600"/>
            <a:ext cx="8789040" cy="172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10078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2"/>
          <p:cNvSpPr/>
          <p:nvPr/>
        </p:nvSpPr>
        <p:spPr>
          <a:xfrm>
            <a:off x="182880" y="91440"/>
            <a:ext cx="9576000" cy="18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Ingredients: hadronic rate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“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Hadronic Production of Thermal Photons”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Simon Turbide, Ralf Rapp, Charles Gale Phys.Rev.C69:014903,2004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5120640" y="3200400"/>
            <a:ext cx="4827240" cy="394164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46800" y="2651760"/>
            <a:ext cx="4981680" cy="4570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0" y="0"/>
            <a:ext cx="10078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2"/>
          <p:cNvSpPr/>
          <p:nvPr/>
        </p:nvSpPr>
        <p:spPr>
          <a:xfrm>
            <a:off x="182880" y="154440"/>
            <a:ext cx="9576000" cy="24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Ingredients: UrQMD model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UrQMD model version 3.4: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1"/>
              </a:rPr>
              <a:t>http://uqrdm.org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Prog. Part. Nucl. Phys. 41 (1998) 225-370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Hybrid approach: Phys. Rev. C 78 (2008) 044901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Options to choose EOS (cto 47): HG, Chiral or BM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At the moment we use Bag model option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0" y="3420360"/>
            <a:ext cx="4992480" cy="362448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3"/>
          <a:stretch/>
        </p:blipFill>
        <p:spPr>
          <a:xfrm>
            <a:off x="5015880" y="3415680"/>
            <a:ext cx="5064120" cy="3629160"/>
          </a:xfrm>
          <a:prstGeom prst="rect">
            <a:avLst/>
          </a:prstGeom>
          <a:ln>
            <a:noFill/>
          </a:ln>
        </p:spPr>
      </p:pic>
      <p:sp>
        <p:nvSpPr>
          <p:cNvPr id="107" name="CustomShape 3"/>
          <p:cNvSpPr/>
          <p:nvPr/>
        </p:nvSpPr>
        <p:spPr>
          <a:xfrm>
            <a:off x="8046720" y="6949440"/>
            <a:ext cx="201096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M.Bleicher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0"/>
            <a:ext cx="10078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"/>
          <p:cNvSpPr/>
          <p:nvPr/>
        </p:nvSpPr>
        <p:spPr>
          <a:xfrm>
            <a:off x="182880" y="154440"/>
            <a:ext cx="9576000" cy="350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Strategy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Calculate </a:t>
            </a:r>
            <a:r>
              <a:rPr b="0" lang="en-US" sz="1800" spc="-1" strike="noStrike">
                <a:solidFill>
                  <a:srgbClr val="000000"/>
                </a:solidFill>
                <a:latin typeface="Waree"/>
                <a:ea typeface="Ubuntu"/>
              </a:rPr>
              <a:t>π</a:t>
            </a:r>
            <a:r>
              <a:rPr b="0" lang="en-US" sz="1800" spc="-1" strike="noStrike" baseline="33000">
                <a:solidFill>
                  <a:srgbClr val="000000"/>
                </a:solidFill>
                <a:latin typeface="Ubuntu"/>
                <a:ea typeface="Ubuntu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yield from UrQMD with hydro mode off (cto 45 0). Cut on unit rapidity: |y|&lt;0.5 </a:t>
            </a:r>
            <a:endParaRPr b="0" lang="en-US" sz="18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Calculate decay photon spectrum. Cut on unit rapidity: |y|&lt;0.5 </a:t>
            </a:r>
            <a:endParaRPr b="0" lang="en-U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Calculate photon yield from UrQMD with hydro mode on (cto 45 1). </a:t>
            </a:r>
            <a:endParaRPr b="0" lang="en-US" sz="18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At each timestep calculate QGP and HG rates as integral over volume based on energy density, temperature and baryon mu and QGP fraction values from hydro (oschydro_event function in 1fluid.f). </a:t>
            </a:r>
            <a:endParaRPr b="0" lang="en-US" sz="18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Sum all timesteps.</a:t>
            </a:r>
            <a:endParaRPr b="0" lang="en-US" sz="18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To get overall direct photon yield one should sum thermal photons (QGP and HG calculated at previous step) and prompt photons (need pQCD calculation).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0" y="0"/>
            <a:ext cx="10078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CustomShape 2"/>
          <p:cNvSpPr/>
          <p:nvPr/>
        </p:nvSpPr>
        <p:spPr>
          <a:xfrm>
            <a:off x="115920" y="153720"/>
            <a:ext cx="5974200" cy="21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Comparisons at 158 AGeV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Compare yields from hadronic and QGP phases and overall yield with previous calculation from S. Turbide et al and M. Bleicher at al. Note: we have b=0.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6858000" y="6766560"/>
            <a:ext cx="2925360" cy="5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S.Turbide, R. Rapp, C. Gale Phys.Rev.C69:014903,2004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8640" y="2651760"/>
            <a:ext cx="6483240" cy="466344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5943600" y="3716280"/>
            <a:ext cx="4143240" cy="3094560"/>
          </a:xfrm>
          <a:prstGeom prst="rect">
            <a:avLst/>
          </a:prstGeom>
          <a:ln>
            <a:noFill/>
          </a:ln>
        </p:spPr>
      </p:pic>
      <p:sp>
        <p:nvSpPr>
          <p:cNvPr id="115" name="CustomShape 4"/>
          <p:cNvSpPr/>
          <p:nvPr/>
        </p:nvSpPr>
        <p:spPr>
          <a:xfrm>
            <a:off x="6858000" y="3243960"/>
            <a:ext cx="2925360" cy="59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B. Bauhle, M. Bleicher Phys.Rev.C81:044904,2010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5943600" y="-12240"/>
            <a:ext cx="4123080" cy="3303720"/>
          </a:xfrm>
          <a:prstGeom prst="rect">
            <a:avLst/>
          </a:prstGeom>
          <a:ln>
            <a:noFill/>
          </a:ln>
        </p:spPr>
      </p:pic>
      <p:sp>
        <p:nvSpPr>
          <p:cNvPr id="117" name="CustomShape 5"/>
          <p:cNvSpPr/>
          <p:nvPr/>
        </p:nvSpPr>
        <p:spPr>
          <a:xfrm>
            <a:off x="457200" y="1737360"/>
            <a:ext cx="553176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i="1" lang="en-US" sz="1200" spc="-1" strike="noStrike">
                <a:latin typeface="Arial"/>
              </a:rPr>
              <a:t>“</a:t>
            </a:r>
            <a:r>
              <a:rPr b="0" i="1" lang="en-US" sz="1200" spc="-1" strike="noStrike">
                <a:latin typeface="Arial"/>
              </a:rPr>
              <a:t>The calculations with the BM-EOS yield a different picture. Here, the dominant contribution comes from the QGP, whose emission magnitude is about two times higher than the combined contribution from all hadronic processes.”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18" name="Line 6"/>
          <p:cNvSpPr/>
          <p:nvPr/>
        </p:nvSpPr>
        <p:spPr>
          <a:xfrm>
            <a:off x="5852160" y="2103120"/>
            <a:ext cx="1188720" cy="3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0"/>
            <a:ext cx="10078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2"/>
          <p:cNvSpPr/>
          <p:nvPr/>
        </p:nvSpPr>
        <p:spPr>
          <a:xfrm>
            <a:off x="6583680" y="6675120"/>
            <a:ext cx="3199680" cy="8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T. Peitzmann Pramana – J. Phys. V. 60 Issue 4 pp 651-661 (2003)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7132320" y="4083840"/>
            <a:ext cx="2703240" cy="260100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-1440" y="1280160"/>
            <a:ext cx="4298760" cy="3076200"/>
          </a:xfrm>
          <a:prstGeom prst="rect">
            <a:avLst/>
          </a:prstGeom>
          <a:ln>
            <a:noFill/>
          </a:ln>
        </p:spPr>
      </p:pic>
      <p:sp>
        <p:nvSpPr>
          <p:cNvPr id="123" name="CustomShape 3"/>
          <p:cNvSpPr/>
          <p:nvPr/>
        </p:nvSpPr>
        <p:spPr>
          <a:xfrm>
            <a:off x="115920" y="63000"/>
            <a:ext cx="9964080" cy="15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Comparisons at 158 AGeV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Compare direct </a:t>
            </a:r>
            <a:r>
              <a:rPr b="0" lang="en-US" sz="1800" spc="-1" strike="noStrike">
                <a:solidFill>
                  <a:srgbClr val="000000"/>
                </a:solidFill>
                <a:latin typeface="Waree"/>
                <a:ea typeface="Ubuntu"/>
              </a:rPr>
              <a:t>γ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Ubuntu"/>
              </a:rPr>
              <a:t> to </a:t>
            </a:r>
            <a:r>
              <a:rPr b="0" lang="en-US" sz="1800" spc="-1" strike="noStrike">
                <a:solidFill>
                  <a:srgbClr val="000000"/>
                </a:solidFill>
                <a:latin typeface="Waree"/>
                <a:ea typeface="Ubuntu"/>
              </a:rPr>
              <a:t>π</a:t>
            </a:r>
            <a:r>
              <a:rPr b="0" lang="en-US" sz="1800" spc="-1" strike="noStrike" baseline="33000">
                <a:solidFill>
                  <a:srgbClr val="000000"/>
                </a:solidFill>
                <a:latin typeface="Ubuntu"/>
                <a:ea typeface="Ubuntu"/>
              </a:rPr>
              <a:t>0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  <a:ea typeface="Ubuntu"/>
              </a:rPr>
              <a:t> ratio to WA98 results. Note: prompt photons (pQCD) not included yet in the ratio.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3"/>
          <a:stretch/>
        </p:blipFill>
        <p:spPr>
          <a:xfrm>
            <a:off x="0" y="4219200"/>
            <a:ext cx="4298760" cy="3075840"/>
          </a:xfrm>
          <a:prstGeom prst="rect">
            <a:avLst/>
          </a:prstGeom>
          <a:ln>
            <a:noFill/>
          </a:ln>
        </p:spPr>
      </p:pic>
      <p:sp>
        <p:nvSpPr>
          <p:cNvPr id="125" name="Line 4"/>
          <p:cNvSpPr/>
          <p:nvPr/>
        </p:nvSpPr>
        <p:spPr>
          <a:xfrm flipV="1">
            <a:off x="2377440" y="5943600"/>
            <a:ext cx="2082600" cy="6915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5"/>
          <p:cNvSpPr/>
          <p:nvPr/>
        </p:nvSpPr>
        <p:spPr>
          <a:xfrm>
            <a:off x="4415040" y="5669280"/>
            <a:ext cx="1893960" cy="162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D. Peresunko pQCD calculations with GRV94 structure functions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4"/>
          <a:stretch/>
        </p:blipFill>
        <p:spPr>
          <a:xfrm>
            <a:off x="5874480" y="1097280"/>
            <a:ext cx="4205880" cy="3009600"/>
          </a:xfrm>
          <a:prstGeom prst="rect">
            <a:avLst/>
          </a:prstGeom>
          <a:ln>
            <a:noFill/>
          </a:ln>
        </p:spPr>
      </p:pic>
      <p:sp>
        <p:nvSpPr>
          <p:cNvPr id="128" name="Line 6"/>
          <p:cNvSpPr/>
          <p:nvPr/>
        </p:nvSpPr>
        <p:spPr>
          <a:xfrm flipV="1">
            <a:off x="3566160" y="3017520"/>
            <a:ext cx="84888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7"/>
          <p:cNvSpPr/>
          <p:nvPr/>
        </p:nvSpPr>
        <p:spPr>
          <a:xfrm>
            <a:off x="4415040" y="2560320"/>
            <a:ext cx="1802520" cy="13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Only thermal direct photons now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0"/>
            <a:ext cx="10078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-1440" y="1280160"/>
            <a:ext cx="4298760" cy="307620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115920" y="63000"/>
            <a:ext cx="9964080" cy="158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Calculations at </a:t>
            </a:r>
            <a:r>
              <a:rPr b="0" lang="en-US" sz="2200" spc="-1" strike="noStrike">
                <a:solidFill>
                  <a:srgbClr val="000000"/>
                </a:solidFill>
                <a:latin typeface="Ubuntu"/>
                <a:ea typeface="Ubuntu"/>
              </a:rPr>
              <a:t>√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</a:t>
            </a:r>
            <a:r>
              <a:rPr b="0" lang="en-US" sz="2200" spc="-1" strike="noStrike" baseline="-33000">
                <a:solidFill>
                  <a:srgbClr val="000000"/>
                </a:solidFill>
                <a:latin typeface="Arial"/>
                <a:ea typeface="DejaVu Sans"/>
              </a:rPr>
              <a:t>NN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= 11 GeV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Calculate the same dependences at the top NICA energy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115920" y="4206240"/>
            <a:ext cx="4298760" cy="307584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3"/>
          <a:stretch/>
        </p:blipFill>
        <p:spPr>
          <a:xfrm>
            <a:off x="5895720" y="1243800"/>
            <a:ext cx="4205880" cy="3009600"/>
          </a:xfrm>
          <a:prstGeom prst="rect">
            <a:avLst/>
          </a:prstGeom>
          <a:ln>
            <a:noFill/>
          </a:ln>
        </p:spPr>
      </p:pic>
      <p:sp>
        <p:nvSpPr>
          <p:cNvPr id="135" name="Line 3"/>
          <p:cNvSpPr/>
          <p:nvPr/>
        </p:nvSpPr>
        <p:spPr>
          <a:xfrm flipV="1">
            <a:off x="3566160" y="3017520"/>
            <a:ext cx="848880" cy="914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4"/>
          <p:cNvSpPr/>
          <p:nvPr/>
        </p:nvSpPr>
        <p:spPr>
          <a:xfrm>
            <a:off x="4415040" y="2560320"/>
            <a:ext cx="1802520" cy="13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latin typeface="Arial"/>
              </a:rPr>
              <a:t>Only thermal direct photons now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5251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Bezparolnii_admin</dc:creator>
  <dc:description/>
  <dc:language>en-US</dc:language>
  <cp:lastModifiedBy/>
  <dcterms:modified xsi:type="dcterms:W3CDTF">2019-08-16T16:16:47Z</dcterms:modified>
  <cp:revision>164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