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1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2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60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84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02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21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49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67" algn="l" defTabSz="9140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>
      <p:cViewPr>
        <p:scale>
          <a:sx n="50" d="100"/>
          <a:sy n="50" d="100"/>
        </p:scale>
        <p:origin x="4896" y="8846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03FAB9C-101E-431A-BAD9-3C145FFD572B}"/>
    <pc:docChg chg="modSld">
      <pc:chgData name="" userId="" providerId="" clId="Web-{A03FAB9C-101E-431A-BAD9-3C145FFD572B}" dt="2019-08-05T10:31:07.729" v="32"/>
      <pc:docMkLst>
        <pc:docMk/>
      </pc:docMkLst>
      <pc:sldChg chg="addSp delSp modSp">
        <pc:chgData name="" userId="" providerId="" clId="Web-{A03FAB9C-101E-431A-BAD9-3C145FFD572B}" dt="2019-08-05T10:31:07.729" v="32"/>
        <pc:sldMkLst>
          <pc:docMk/>
          <pc:sldMk cId="0" sldId="256"/>
        </pc:sldMkLst>
        <pc:spChg chg="mod">
          <ac:chgData name="" userId="" providerId="" clId="Web-{A03FAB9C-101E-431A-BAD9-3C145FFD572B}" dt="2019-08-05T10:23:01.101" v="14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" userId="" providerId="" clId="Web-{A03FAB9C-101E-431A-BAD9-3C145FFD572B}" dt="2019-08-05T10:17:08.673" v="0" actId="20577"/>
          <ac:spMkLst>
            <pc:docMk/>
            <pc:sldMk cId="0" sldId="256"/>
            <ac:spMk id="84" creationId="{00000000-0000-0000-0000-000000000000}"/>
          </ac:spMkLst>
        </pc:spChg>
        <pc:grpChg chg="del">
          <ac:chgData name="" userId="" providerId="" clId="Web-{A03FAB9C-101E-431A-BAD9-3C145FFD572B}" dt="2019-08-05T10:23:14.991" v="15"/>
          <ac:grpSpMkLst>
            <pc:docMk/>
            <pc:sldMk cId="0" sldId="256"/>
            <ac:grpSpMk id="86" creationId="{00000000-0000-0000-0000-000000000000}"/>
          </ac:grpSpMkLst>
        </pc:grpChg>
        <pc:picChg chg="add del mod">
          <ac:chgData name="" userId="" providerId="" clId="Web-{A03FAB9C-101E-431A-BAD9-3C145FFD572B}" dt="2019-08-05T10:25:04.270" v="20"/>
          <ac:picMkLst>
            <pc:docMk/>
            <pc:sldMk cId="0" sldId="256"/>
            <ac:picMk id="2" creationId="{F00A6652-A34E-44BA-8F79-4716E902626F}"/>
          </ac:picMkLst>
        </pc:picChg>
        <pc:picChg chg="add mod">
          <ac:chgData name="" userId="" providerId="" clId="Web-{A03FAB9C-101E-431A-BAD9-3C145FFD572B}" dt="2019-08-05T10:31:07.729" v="32"/>
          <ac:picMkLst>
            <pc:docMk/>
            <pc:sldMk cId="0" sldId="256"/>
            <ac:picMk id="4" creationId="{19FC92CC-CF89-41D3-B68C-5334EFB99439}"/>
          </ac:picMkLst>
        </pc:picChg>
      </pc:sldChg>
    </pc:docChg>
  </pc:docChgLst>
  <pc:docChgLst>
    <pc:chgData clId="Web-{3CF064F0-938C-4902-BF46-07FDDA50405E}"/>
    <pc:docChg chg="modSld">
      <pc:chgData name="" userId="" providerId="" clId="Web-{3CF064F0-938C-4902-BF46-07FDDA50405E}" dt="2019-08-09T17:33:06.825" v="1115" actId="20577"/>
      <pc:docMkLst>
        <pc:docMk/>
      </pc:docMkLst>
      <pc:sldChg chg="addSp delSp modSp">
        <pc:chgData name="" userId="" providerId="" clId="Web-{3CF064F0-938C-4902-BF46-07FDDA50405E}" dt="2019-08-09T17:33:06.825" v="1115" actId="20577"/>
        <pc:sldMkLst>
          <pc:docMk/>
          <pc:sldMk cId="0" sldId="256"/>
        </pc:sldMkLst>
        <pc:spChg chg="mod">
          <ac:chgData name="" userId="" providerId="" clId="Web-{3CF064F0-938C-4902-BF46-07FDDA50405E}" dt="2019-08-09T16:35:39.008" v="561" actId="1076"/>
          <ac:spMkLst>
            <pc:docMk/>
            <pc:sldMk cId="0" sldId="256"/>
            <ac:spMk id="44" creationId="{00000000-0000-0000-0000-000000000000}"/>
          </ac:spMkLst>
        </pc:spChg>
        <pc:spChg chg="add mod">
          <ac:chgData name="" userId="" providerId="" clId="Web-{3CF064F0-938C-4902-BF46-07FDDA50405E}" dt="2019-08-09T16:35:50.789" v="563" actId="1076"/>
          <ac:spMkLst>
            <pc:docMk/>
            <pc:sldMk cId="0" sldId="256"/>
            <ac:spMk id="50" creationId="{E3852072-10CA-4A26-AE8F-D1D503638D46}"/>
          </ac:spMkLst>
        </pc:spChg>
        <pc:spChg chg="add mod">
          <ac:chgData name="" userId="" providerId="" clId="Web-{3CF064F0-938C-4902-BF46-07FDDA50405E}" dt="2019-08-09T16:47:50.897" v="759" actId="1076"/>
          <ac:spMkLst>
            <pc:docMk/>
            <pc:sldMk cId="0" sldId="256"/>
            <ac:spMk id="51" creationId="{A11D9690-D7D8-4D81-A557-7937DAA35D84}"/>
          </ac:spMkLst>
        </pc:spChg>
        <pc:spChg chg="mod">
          <ac:chgData name="" userId="" providerId="" clId="Web-{3CF064F0-938C-4902-BF46-07FDDA50405E}" dt="2019-08-09T15:37:01.612" v="90" actId="20577"/>
          <ac:spMkLst>
            <pc:docMk/>
            <pc:sldMk cId="0" sldId="256"/>
            <ac:spMk id="73" creationId="{00000000-0000-0000-0000-000000000000}"/>
          </ac:spMkLst>
        </pc:spChg>
        <pc:spChg chg="mod">
          <ac:chgData name="" userId="" providerId="" clId="Web-{3CF064F0-938C-4902-BF46-07FDDA50405E}" dt="2019-08-09T16:35:08.992" v="558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" userId="" providerId="" clId="Web-{3CF064F0-938C-4902-BF46-07FDDA50405E}" dt="2019-08-09T17:33:06.825" v="1115" actId="20577"/>
          <ac:spMkLst>
            <pc:docMk/>
            <pc:sldMk cId="0" sldId="256"/>
            <ac:spMk id="78" creationId="{00000000-0000-0000-0000-000000000000}"/>
          </ac:spMkLst>
        </pc:spChg>
        <pc:spChg chg="mod">
          <ac:chgData name="" userId="" providerId="" clId="Web-{3CF064F0-938C-4902-BF46-07FDDA50405E}" dt="2019-08-09T16:51:49.417" v="786" actId="1076"/>
          <ac:spMkLst>
            <pc:docMk/>
            <pc:sldMk cId="0" sldId="256"/>
            <ac:spMk id="80" creationId="{00000000-0000-0000-0000-000000000000}"/>
          </ac:spMkLst>
        </pc:spChg>
        <pc:spChg chg="mod">
          <ac:chgData name="" userId="" providerId="" clId="Web-{3CF064F0-938C-4902-BF46-07FDDA50405E}" dt="2019-08-09T16:34:13.537" v="548" actId="1076"/>
          <ac:spMkLst>
            <pc:docMk/>
            <pc:sldMk cId="0" sldId="256"/>
            <ac:spMk id="81" creationId="{00000000-0000-0000-0000-000000000000}"/>
          </ac:spMkLst>
        </pc:spChg>
        <pc:spChg chg="mod">
          <ac:chgData name="" userId="" providerId="" clId="Web-{3CF064F0-938C-4902-BF46-07FDDA50405E}" dt="2019-08-09T16:34:51.913" v="555" actId="1076"/>
          <ac:spMkLst>
            <pc:docMk/>
            <pc:sldMk cId="0" sldId="256"/>
            <ac:spMk id="101" creationId="{00000000-0000-0000-0000-000000000000}"/>
          </ac:spMkLst>
        </pc:spChg>
        <pc:spChg chg="mod">
          <ac:chgData name="" userId="" providerId="" clId="Web-{3CF064F0-938C-4902-BF46-07FDDA50405E}" dt="2019-08-09T16:34:37.335" v="553" actId="1076"/>
          <ac:spMkLst>
            <pc:docMk/>
            <pc:sldMk cId="0" sldId="256"/>
            <ac:spMk id="222" creationId="{00000000-0000-0000-0000-000000000000}"/>
          </ac:spMkLst>
        </pc:spChg>
        <pc:spChg chg="mod">
          <ac:chgData name="" userId="" providerId="" clId="Web-{3CF064F0-938C-4902-BF46-07FDDA50405E}" dt="2019-08-09T16:34:20.725" v="549" actId="1076"/>
          <ac:spMkLst>
            <pc:docMk/>
            <pc:sldMk cId="0" sldId="256"/>
            <ac:spMk id="223" creationId="{00000000-0000-0000-0000-000000000000}"/>
          </ac:spMkLst>
        </pc:spChg>
        <pc:spChg chg="del">
          <ac:chgData name="" userId="" providerId="" clId="Web-{3CF064F0-938C-4902-BF46-07FDDA50405E}" dt="2019-08-09T16:28:23.203" v="485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" userId="" providerId="" clId="Web-{3CF064F0-938C-4902-BF46-07FDDA50405E}" dt="2019-08-09T16:35:15.179" v="559" actId="1076"/>
          <ac:spMkLst>
            <pc:docMk/>
            <pc:sldMk cId="0" sldId="256"/>
            <ac:spMk id="225" creationId="{00000000-0000-0000-0000-000000000000}"/>
          </ac:spMkLst>
        </pc:spChg>
        <pc:spChg chg="del mod">
          <ac:chgData name="" userId="" providerId="" clId="Web-{3CF064F0-938C-4902-BF46-07FDDA50405E}" dt="2019-08-09T16:36:32.337" v="568"/>
          <ac:spMkLst>
            <pc:docMk/>
            <pc:sldMk cId="0" sldId="256"/>
            <ac:spMk id="227" creationId="{00000000-0000-0000-0000-000000000000}"/>
          </ac:spMkLst>
        </pc:spChg>
        <pc:spChg chg="mod">
          <ac:chgData name="" userId="" providerId="" clId="Web-{3CF064F0-938C-4902-BF46-07FDDA50405E}" dt="2019-08-09T16:49:20.180" v="770" actId="1076"/>
          <ac:spMkLst>
            <pc:docMk/>
            <pc:sldMk cId="0" sldId="256"/>
            <ac:spMk id="228" creationId="{00000000-0000-0000-0000-000000000000}"/>
          </ac:spMkLst>
        </pc:spChg>
        <pc:spChg chg="mod">
          <ac:chgData name="" userId="" providerId="" clId="Web-{3CF064F0-938C-4902-BF46-07FDDA50405E}" dt="2019-08-09T15:51:44.113" v="143" actId="1076"/>
          <ac:spMkLst>
            <pc:docMk/>
            <pc:sldMk cId="0" sldId="256"/>
            <ac:spMk id="229" creationId="{00000000-0000-0000-0000-000000000000}"/>
          </ac:spMkLst>
        </pc:spChg>
        <pc:picChg chg="mod">
          <ac:chgData name="" userId="" providerId="" clId="Web-{3CF064F0-938C-4902-BF46-07FDDA50405E}" dt="2019-08-09T16:34:42.272" v="554" actId="1076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" userId="" providerId="" clId="Web-{3CF064F0-938C-4902-BF46-07FDDA50405E}" dt="2019-08-09T16:28:20.077" v="484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" userId="" providerId="" clId="Web-{3CF064F0-938C-4902-BF46-07FDDA50405E}" dt="2019-08-09T16:34:25.756" v="550" actId="1076"/>
          <ac:picMkLst>
            <pc:docMk/>
            <pc:sldMk cId="0" sldId="256"/>
            <ac:picMk id="4" creationId="{19FC92CC-CF89-41D3-B68C-5334EFB99439}"/>
          </ac:picMkLst>
        </pc:picChg>
        <pc:picChg chg="mod">
          <ac:chgData name="" userId="" providerId="" clId="Web-{3CF064F0-938C-4902-BF46-07FDDA50405E}" dt="2019-08-09T16:35:24.836" v="560" actId="1076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" userId="" providerId="" clId="Web-{3CF064F0-938C-4902-BF46-07FDDA50405E}" dt="2019-08-09T16:35:43.195" v="562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" userId="" providerId="" clId="Web-{3CF064F0-938C-4902-BF46-07FDDA50405E}" dt="2019-08-09T16:35:55.117" v="564" actId="1076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" userId="" providerId="" clId="Web-{3CF064F0-938C-4902-BF46-07FDDA50405E}" dt="2019-08-09T16:36:17.555" v="565" actId="1076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" userId="" providerId="" clId="Web-{3CF064F0-938C-4902-BF46-07FDDA50405E}" dt="2019-08-09T16:49:56.759" v="771" actId="1076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" userId="" providerId="" clId="Web-{3CF064F0-938C-4902-BF46-07FDDA50405E}" dt="2019-08-09T16:58:14.190" v="831" actId="1076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" userId="" providerId="" clId="Web-{3CF064F0-938C-4902-BF46-07FDDA50405E}" dt="2019-08-09T15:50:59.175" v="140" actId="1076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" userId="" providerId="" clId="Web-{3CF064F0-938C-4902-BF46-07FDDA50405E}" dt="2019-08-09T15:51:10.707" v="141" actId="1076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" userId="" providerId="" clId="Web-{3CF064F0-938C-4902-BF46-07FDDA50405E}" dt="2019-08-09T15:51:23.894" v="142" actId="1076"/>
          <ac:picMkLst>
            <pc:docMk/>
            <pc:sldMk cId="0" sldId="256"/>
            <ac:picMk id="13" creationId="{00000000-0000-0000-0000-000000000000}"/>
          </ac:picMkLst>
        </pc:picChg>
        <pc:picChg chg="del">
          <ac:chgData name="" userId="" providerId="" clId="Web-{3CF064F0-938C-4902-BF46-07FDDA50405E}" dt="2019-08-09T15:16:31.213" v="18"/>
          <ac:picMkLst>
            <pc:docMk/>
            <pc:sldMk cId="0" sldId="256"/>
            <ac:picMk id="14" creationId="{00000000-0000-0000-0000-000000000000}"/>
          </ac:picMkLst>
        </pc:picChg>
        <pc:picChg chg="del">
          <ac:chgData name="" userId="" providerId="" clId="Web-{3CF064F0-938C-4902-BF46-07FDDA50405E}" dt="2019-08-09T15:13:44.398" v="0"/>
          <ac:picMkLst>
            <pc:docMk/>
            <pc:sldMk cId="0" sldId="256"/>
            <ac:picMk id="15" creationId="{00000000-0000-0000-0000-000000000000}"/>
          </ac:picMkLst>
        </pc:picChg>
        <pc:picChg chg="mod">
          <ac:chgData name="" userId="" providerId="" clId="Web-{3CF064F0-938C-4902-BF46-07FDDA50405E}" dt="2019-08-09T16:51:41.042" v="785" actId="1076"/>
          <ac:picMkLst>
            <pc:docMk/>
            <pc:sldMk cId="0" sldId="256"/>
            <ac:picMk id="16" creationId="{00000000-0000-0000-0000-000000000000}"/>
          </ac:picMkLst>
        </pc:picChg>
        <pc:picChg chg="add mod">
          <ac:chgData name="" userId="" providerId="" clId="Web-{3CF064F0-938C-4902-BF46-07FDDA50405E}" dt="2019-08-09T16:50:02.884" v="772" actId="1076"/>
          <ac:picMkLst>
            <pc:docMk/>
            <pc:sldMk cId="0" sldId="256"/>
            <ac:picMk id="17" creationId="{EAF409AE-A625-4332-95BA-FF0EC178719B}"/>
          </ac:picMkLst>
        </pc:picChg>
        <pc:picChg chg="add mod">
          <ac:chgData name="" userId="" providerId="" clId="Web-{3CF064F0-938C-4902-BF46-07FDDA50405E}" dt="2019-08-09T16:58:22.065" v="832" actId="1076"/>
          <ac:picMkLst>
            <pc:docMk/>
            <pc:sldMk cId="0" sldId="256"/>
            <ac:picMk id="19" creationId="{B84D7683-2167-4EE7-AEAD-B7BFC1EDA1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1113" y="763588"/>
            <a:ext cx="2668587" cy="37719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2BD61BC-73D9-4E5D-8B40-B88A95905A7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62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042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060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084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5102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121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149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167" algn="l" defTabSz="9140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4113" cy="3427413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141BECC-9F0E-409F-B0C5-3AB13E5A3FA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3805208"/>
            <a:ext cx="25737979" cy="2663641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30917268"/>
            <a:ext cx="21195983" cy="7610404"/>
          </a:xfrm>
        </p:spPr>
        <p:txBody>
          <a:bodyPr>
            <a:normAutofit/>
          </a:bodyPr>
          <a:lstStyle>
            <a:lvl1pPr marL="0" indent="0" algn="ctr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8561708"/>
            <a:ext cx="25737979" cy="15637003"/>
          </a:xfrm>
        </p:spPr>
        <p:txBody>
          <a:bodyPr anchor="b"/>
          <a:lstStyle>
            <a:lvl1pPr algn="ctr" defTabSz="417643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9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25397749"/>
            <a:ext cx="25737979" cy="7065385"/>
          </a:xfrm>
        </p:spPr>
        <p:txBody>
          <a:bodyPr anchor="t"/>
          <a:lstStyle>
            <a:lvl1pPr marL="0" indent="0" algn="ctr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4887654" y="24495989"/>
            <a:ext cx="280719" cy="5291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550029" y="24495989"/>
            <a:ext cx="280719" cy="5291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228436" y="24495989"/>
            <a:ext cx="280719" cy="5291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1000"/>
            </a:lvl1pPr>
            <a:lvl2pPr>
              <a:defRPr sz="7300"/>
            </a:lvl2pPr>
            <a:lvl3pPr>
              <a:defRPr sz="7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1199" y="9988656"/>
            <a:ext cx="13383749" cy="282536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6"/>
            <a:ext cx="13378914" cy="3805202"/>
          </a:xfrm>
        </p:spPr>
        <p:txBody>
          <a:bodyPr anchor="b">
            <a:noAutofit/>
          </a:bodyPr>
          <a:lstStyle>
            <a:lvl1pPr marL="0" indent="0" algn="ctr">
              <a:buNone/>
              <a:defRPr sz="11000" b="0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92322" y="9988656"/>
            <a:ext cx="13384170" cy="3805202"/>
          </a:xfrm>
        </p:spPr>
        <p:txBody>
          <a:bodyPr anchor="b">
            <a:noAutofit/>
          </a:bodyPr>
          <a:lstStyle>
            <a:lvl1pPr marL="0" indent="0" algn="ctr">
              <a:buNone/>
              <a:defRPr sz="11000" b="0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513999" y="13812884"/>
            <a:ext cx="13383749" cy="24429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5473067" y="13812887"/>
            <a:ext cx="13383749" cy="244266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074" y="1664776"/>
            <a:ext cx="9961903" cy="13080383"/>
          </a:xfrm>
        </p:spPr>
        <p:txBody>
          <a:bodyPr anchor="b"/>
          <a:lstStyle>
            <a:lvl1pPr algn="ctr">
              <a:lnSpc>
                <a:spcPct val="100000"/>
              </a:lnSpc>
              <a:defRPr sz="1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394" y="1704417"/>
            <a:ext cx="16543592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61074" y="15220812"/>
            <a:ext cx="9961903" cy="23019495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73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46" y="1426951"/>
            <a:ext cx="18914467" cy="5588891"/>
          </a:xfrm>
        </p:spPr>
        <p:txBody>
          <a:bodyPr anchor="b"/>
          <a:lstStyle>
            <a:lvl1pPr algn="ctr">
              <a:lnSpc>
                <a:spcPct val="100000"/>
              </a:lnSpc>
              <a:defRPr sz="1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94097" y="7134754"/>
            <a:ext cx="20049966" cy="28345785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1846" y="36268334"/>
            <a:ext cx="18914467" cy="3329552"/>
          </a:xfrm>
        </p:spPr>
        <p:txBody>
          <a:bodyPr>
            <a:normAutofit/>
          </a:bodyPr>
          <a:lstStyle>
            <a:lvl1pPr marL="0" indent="0" algn="ctr">
              <a:buNone/>
              <a:defRPr sz="73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0"/>
            <a:ext cx="27251978" cy="9988656"/>
          </a:xfrm>
          <a:prstGeom prst="rect">
            <a:avLst/>
          </a:prstGeom>
        </p:spPr>
        <p:txBody>
          <a:bodyPr vert="horz" lIns="417643" tIns="208822" rIns="417643" bIns="208822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71960" y="39677164"/>
            <a:ext cx="6907619" cy="2279158"/>
          </a:xfrm>
          <a:prstGeom prst="rect">
            <a:avLst/>
          </a:prstGeom>
        </p:spPr>
        <p:txBody>
          <a:bodyPr vert="horz" lIns="417643" tIns="208822" rIns="208822" bIns="208822" rtlCol="0" anchor="ctr"/>
          <a:lstStyle>
            <a:lvl1pPr algn="r">
              <a:defRPr sz="5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B538F1-A0C8-4E75-9A6D-142AA5C0CEA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2799" y="39677164"/>
            <a:ext cx="9430951" cy="2279158"/>
          </a:xfrm>
          <a:prstGeom prst="rect">
            <a:avLst/>
          </a:prstGeom>
        </p:spPr>
        <p:txBody>
          <a:bodyPr vert="horz" lIns="208822" tIns="208822" rIns="417643" bIns="208822" rtlCol="0" anchor="ctr"/>
          <a:lstStyle>
            <a:lvl1pPr algn="l">
              <a:defRPr sz="5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290711" y="39677164"/>
            <a:ext cx="1860957" cy="2279158"/>
          </a:xfrm>
          <a:prstGeom prst="rect">
            <a:avLst/>
          </a:prstGeom>
        </p:spPr>
        <p:txBody>
          <a:bodyPr vert="horz" lIns="125293" tIns="208822" rIns="208822" bIns="208822" rtlCol="0" anchor="ctr"/>
          <a:lstStyle>
            <a:lvl1pPr algn="l">
              <a:defRPr sz="5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C03D7F-805A-40E7-94F6-C10D21AF6C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28007520" y="40569997"/>
            <a:ext cx="280719" cy="5291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marL="0" algn="ctr" defTabSz="4176431" rtl="0" eaLnBrk="1" latinLnBrk="0" hangingPunct="1"/>
            <a:endParaRPr lang="en-US" sz="8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84614" y="40569997"/>
            <a:ext cx="280719" cy="5291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defTabSz="4176431" rtl="0" eaLnBrk="1" latinLnBrk="0" hangingPunct="1">
        <a:lnSpc>
          <a:spcPts val="26491"/>
        </a:lnSpc>
        <a:spcBef>
          <a:spcPct val="0"/>
        </a:spcBef>
        <a:buNone/>
        <a:defRPr sz="247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Courier New" pitchFamily="49" charset="0"/>
        <a:buChar char="o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Courier New" pitchFamily="49" charset="0"/>
        <a:buChar char="o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Courier New" pitchFamily="49" charset="0"/>
        <a:buChar char="o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Courier New" pitchFamily="49" charset="0"/>
        <a:buChar char="o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23"/>
          <p:cNvSpPr/>
          <p:nvPr/>
        </p:nvSpPr>
        <p:spPr>
          <a:xfrm>
            <a:off x="27252001" y="40411079"/>
            <a:ext cx="2511721" cy="1539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438" tIns="208716" rIns="417438" bIns="208716"/>
          <a:lstStyle/>
          <a:p>
            <a:pPr algn="r">
              <a:lnSpc>
                <a:spcPct val="100000"/>
              </a:lnSpc>
            </a:pPr>
            <a:fld id="{C324A63F-90E7-43DA-AFD1-D15243D7A0A2}" type="slidenum">
              <a:rPr lang="ru-RU" sz="5500" b="1">
                <a:solidFill>
                  <a:srgbClr val="FFFFFF"/>
                </a:solidFill>
                <a:latin typeface="Franklin Gothic Book"/>
                <a:ea typeface="DejaVu Sans"/>
              </a:rPr>
              <a:t>1</a:t>
            </a:fld>
            <a:endParaRPr lang="ru-RU" sz="5500">
              <a:latin typeface="Arial"/>
            </a:endParaRPr>
          </a:p>
        </p:txBody>
      </p:sp>
      <p:sp>
        <p:nvSpPr>
          <p:cNvPr id="72" name="CustomShape 24"/>
          <p:cNvSpPr/>
          <p:nvPr/>
        </p:nvSpPr>
        <p:spPr>
          <a:xfrm>
            <a:off x="180006" y="179998"/>
            <a:ext cx="29914559" cy="1922039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26"/>
          <p:cNvSpPr/>
          <p:nvPr/>
        </p:nvSpPr>
        <p:spPr>
          <a:xfrm>
            <a:off x="66966" y="7262643"/>
            <a:ext cx="14692679" cy="3554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438" tIns="208716" rIns="417438" bIns="208716" anchor="t"/>
          <a:lstStyle/>
          <a:p>
            <a:pPr>
              <a:lnSpc>
                <a:spcPct val="150000"/>
              </a:lnSpc>
            </a:pPr>
            <a:endParaRPr lang="ru-RU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/>
            </a:endParaRPr>
          </a:p>
          <a:p>
            <a:pPr marL="342765" indent="-341495">
              <a:buClr>
                <a:srgbClr val="C00000"/>
              </a:buClr>
              <a:buSzPct val="150000"/>
              <a:buFont typeface="Arial"/>
              <a:buChar char="•"/>
            </a:pP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endParaRPr lang="ru-RU" sz="3200" dirty="0">
              <a:latin typeface="Arial"/>
            </a:endParaRPr>
          </a:p>
          <a:p>
            <a:endParaRPr lang="ru-RU" sz="3200" dirty="0">
              <a:latin typeface="Arial"/>
            </a:endParaRPr>
          </a:p>
          <a:p>
            <a:endParaRPr lang="ru-RU" sz="3200" dirty="0">
              <a:latin typeface="Arial"/>
            </a:endParaRPr>
          </a:p>
          <a:p>
            <a:endParaRPr lang="ru-RU" sz="3200" dirty="0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42568D"/>
                </a:solidFill>
                <a:latin typeface="Ubuntu"/>
                <a:ea typeface="Ubuntu"/>
              </a:rPr>
              <a:t>√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Ubuntu"/>
              </a:rPr>
              <a:t>s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energies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of 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2-4.5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GeV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,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nucleon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densities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a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collision</a:t>
            </a:r>
            <a:endParaRPr lang="ru-RU" sz="3200" dirty="0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zone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exceed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saturation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density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by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factor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3-4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these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densities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,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nucleons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start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to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overlap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and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form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a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fireball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 err="1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Hadrons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with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strangeness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are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early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produced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collision</a:t>
            </a:r>
            <a:endParaRPr lang="ru-RU" sz="3200" dirty="0" err="1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and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not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present</a:t>
            </a:r>
            <a:r>
              <a:rPr lang="en-US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ed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initial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state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two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colliding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nuclei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 smtClean="0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K</a:t>
            </a:r>
            <a:r>
              <a:rPr lang="ru-RU" sz="3200" baseline="300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+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/π</a:t>
            </a:r>
            <a:r>
              <a:rPr lang="ru-RU" sz="3200" baseline="300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+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ratio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shows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a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rapid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rise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at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energy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increasing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with</a:t>
            </a:r>
            <a:endParaRPr lang="ru-RU" sz="3200" dirty="0" smtClean="0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</a:pP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a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maximum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(“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horn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”)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incident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42568D"/>
                </a:solidFill>
                <a:latin typeface="Ubuntu"/>
                <a:ea typeface="Ubuntu"/>
              </a:rPr>
              <a:t>√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Ubuntu"/>
              </a:rPr>
              <a:t>s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energy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∼8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GeV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and</a:t>
            </a:r>
            <a:endParaRPr lang="ru-RU" sz="3200" dirty="0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</a:pP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a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saturation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SPS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energies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 err="1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“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horn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”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ha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s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been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interpreted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a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possible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indication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for</a:t>
            </a:r>
            <a:endParaRPr lang="ru-RU" sz="3200" dirty="0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observation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deconfinement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fireball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 err="1">
              <a:latin typeface="Arial"/>
            </a:endParaRPr>
          </a:p>
          <a:p>
            <a:pPr marL="365125" indent="-36512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Confirmation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peak-like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structure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K</a:t>
            </a:r>
            <a:r>
              <a:rPr lang="ru-RU" sz="3200" baseline="30000" dirty="0">
                <a:solidFill>
                  <a:srgbClr val="42568D"/>
                </a:solidFill>
                <a:latin typeface="Times New Roman"/>
                <a:ea typeface="Times New Roman"/>
              </a:rPr>
              <a:t>+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/π</a:t>
            </a:r>
            <a:r>
              <a:rPr lang="ru-RU" sz="3200" baseline="30000" dirty="0">
                <a:solidFill>
                  <a:srgbClr val="42568D"/>
                </a:solidFill>
                <a:latin typeface="Times New Roman"/>
                <a:ea typeface="Times New Roman"/>
              </a:rPr>
              <a:t>+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ratio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by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an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</a:endParaRPr>
          </a:p>
          <a:p>
            <a:pPr>
              <a:buClr>
                <a:srgbClr val="C00000"/>
              </a:buClr>
              <a:buSzPct val="150000"/>
            </a:pP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independent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experiment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would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certainly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stir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up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debate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on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a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possible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signature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for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deconfinement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phase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transition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We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focus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on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ru-RU" sz="3200" dirty="0">
              <a:latin typeface="Arial"/>
            </a:endParaRPr>
          </a:p>
          <a:p>
            <a:pPr marL="456565" indent="-454660">
              <a:buBlip>
                <a:blip r:embed="rId3"/>
              </a:buBlip>
            </a:pP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Gas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Electron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Multiplier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(GEM)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system</a:t>
            </a:r>
            <a:r>
              <a:rPr lang="ru-RU" sz="3200" dirty="0">
                <a:solidFill>
                  <a:srgbClr val="031AD7"/>
                </a:solidFill>
                <a:latin typeface="Times New Roman"/>
                <a:ea typeface="Times New Roman"/>
              </a:rPr>
              <a:t>:</a:t>
            </a:r>
            <a:endParaRPr lang="en-US" sz="3200" dirty="0">
              <a:solidFill>
                <a:srgbClr val="031AD7"/>
              </a:solidFill>
              <a:latin typeface="Times New Roman"/>
              <a:ea typeface="Times New Roman"/>
              <a:cs typeface="Times New Roman"/>
            </a:endParaRPr>
          </a:p>
          <a:p>
            <a:pPr marL="456565" indent="-454660">
              <a:buBlip>
                <a:blip r:embed="rId3"/>
              </a:buBlip>
            </a:pP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To </a:t>
            </a:r>
            <a:r>
              <a:rPr lang="ru-RU" sz="3200" dirty="0" err="1" smtClean="0">
                <a:solidFill>
                  <a:srgbClr val="42568D"/>
                </a:solidFill>
                <a:latin typeface="Times New Roman"/>
                <a:ea typeface="Times New Roman"/>
              </a:rPr>
              <a:t>measure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momenta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a charged</a:t>
            </a:r>
            <a:r>
              <a:rPr lang="ru-RU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particle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marL="456565" indent="-454660">
              <a:buBlip>
                <a:blip r:embed="rId3"/>
              </a:buBlip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and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reconstruct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interaction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point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latin typeface="Arial"/>
              <a:cs typeface="Arial"/>
            </a:endParaRPr>
          </a:p>
          <a:p>
            <a:pPr marL="456565" indent="-454660">
              <a:buBlip>
                <a:blip r:embed="rId3"/>
              </a:buBlip>
            </a:pP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Time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Flight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(TOF400)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system</a:t>
            </a:r>
            <a:r>
              <a:rPr lang="ru-RU" sz="3200" dirty="0">
                <a:solidFill>
                  <a:srgbClr val="031AD7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–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time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marL="456565" indent="-454660">
              <a:buBlip>
                <a:blip r:embed="rId3"/>
              </a:buBlip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of flight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of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charged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particle.</a:t>
            </a:r>
            <a:endParaRPr lang="ru-RU" sz="3200" dirty="0" err="1">
              <a:latin typeface="Arial"/>
              <a:cs typeface="Arial"/>
            </a:endParaRPr>
          </a:p>
          <a:p>
            <a:pPr marL="456565" indent="-454660">
              <a:buBlip>
                <a:blip r:embed="rId3"/>
              </a:buBlip>
            </a:pP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Cathode Strip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  <a:ea typeface="Times New Roman"/>
              </a:rPr>
              <a:t>Chamber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CS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C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</a:rPr>
              <a:t>)</a:t>
            </a:r>
            <a:r>
              <a:rPr lang="ru-RU" sz="3200" dirty="0">
                <a:solidFill>
                  <a:srgbClr val="031AD7"/>
                </a:solidFill>
                <a:latin typeface="Times New Roman"/>
                <a:ea typeface="Times New Roman"/>
              </a:rPr>
              <a:t>: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filter fake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marL="457019" indent="-455114">
              <a:buBlip>
                <a:blip r:embed="rId3"/>
              </a:buBlip>
            </a:pPr>
            <a:r>
              <a:rPr lang="en-US" sz="3200" dirty="0">
                <a:solidFill>
                  <a:srgbClr val="42568D"/>
                </a:solidFill>
                <a:latin typeface="Times New Roman"/>
              </a:rPr>
              <a:t>tracks</a:t>
            </a:r>
            <a:r>
              <a:rPr lang="en-US" sz="3200" dirty="0">
                <a:latin typeface="Arial"/>
              </a:rPr>
              <a:t>.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 </a:t>
            </a:r>
            <a:endParaRPr lang="ru-RU" sz="3200" dirty="0">
              <a:latin typeface="Arial"/>
            </a:endParaRPr>
          </a:p>
          <a:p>
            <a:pPr marL="456565" indent="-454660">
              <a:buBlip>
                <a:blip r:embed="rId3"/>
              </a:buBlip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Data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were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taken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in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March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2018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dirty="0">
              <a:latin typeface="Arial"/>
            </a:endParaRPr>
          </a:p>
          <a:p>
            <a:pPr marL="342765" indent="-341495">
              <a:buClr>
                <a:srgbClr val="C00000"/>
              </a:buClr>
              <a:buSzPct val="150000"/>
              <a:buFont typeface="Arial"/>
              <a:buChar char="•"/>
            </a:pPr>
            <a:endParaRPr lang="en-US" sz="3200" dirty="0">
              <a:solidFill>
                <a:srgbClr val="42568D"/>
              </a:solidFill>
              <a:latin typeface="Times New Roman"/>
              <a:ea typeface="Times New Roman"/>
            </a:endParaRPr>
          </a:p>
          <a:p>
            <a:pPr marL="365125" indent="-36512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Pitch of GEM strips is 800 </a:t>
            </a:r>
            <a:r>
              <a:rPr lang="el-GR" sz="3200" dirty="0">
                <a:solidFill>
                  <a:srgbClr val="42568D"/>
                </a:solidFill>
                <a:latin typeface="Times New Roman"/>
                <a:ea typeface="Times New Roman"/>
              </a:rPr>
              <a:t>μ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m for vertical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strips and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strips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tilted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by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1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5˚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marL="5467350" indent="-361950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GEM plane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thickness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is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9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m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m.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 With one drift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marL="5467350" indent="-361950">
              <a:lnSpc>
                <a:spcPct val="100000"/>
              </a:lnSpc>
              <a:buClr>
                <a:srgbClr val="C00000"/>
              </a:buClr>
              <a:buSzPct val="150000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gap, two acceleration gaps and one induction gap.</a:t>
            </a:r>
          </a:p>
          <a:p>
            <a:pPr marL="5105400" indent="365125" defTabSz="81597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We need to take into account Lorenz shift (variates from 0.9 to 1.5 mm from plane to plane) to reconstruct hits in GEM planes due to the magnet field ~0.5 T.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marL="5102860" indent="274320">
              <a:buClr>
                <a:srgbClr val="C00000"/>
              </a:buClr>
              <a:buSzPct val="150000"/>
              <a:buFont typeface="Arial"/>
              <a:buChar char="•"/>
            </a:pPr>
            <a:endParaRPr lang="en-US" sz="3200" dirty="0" smtClean="0">
              <a:solidFill>
                <a:srgbClr val="42568D"/>
              </a:solidFill>
              <a:latin typeface="Times New Roman"/>
            </a:endParaRPr>
          </a:p>
          <a:p>
            <a:pPr marL="5102860" indent="274320">
              <a:buClr>
                <a:srgbClr val="C00000"/>
              </a:buClr>
              <a:buSzPct val="150000"/>
              <a:buFont typeface="Arial"/>
              <a:buChar char="•"/>
            </a:pPr>
            <a:endParaRPr lang="en-US" sz="3200" dirty="0">
              <a:solidFill>
                <a:srgbClr val="42568D"/>
              </a:solidFill>
              <a:latin typeface="Times New Roman"/>
            </a:endParaRPr>
          </a:p>
          <a:p>
            <a:pPr marL="342765" indent="-341495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3200" dirty="0">
                <a:solidFill>
                  <a:srgbClr val="42568D"/>
                </a:solidFill>
                <a:latin typeface="Times New Roman"/>
              </a:rPr>
              <a:t>Aligned by using straight GEM tracks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</a:rPr>
              <a:t>with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only</a:t>
            </a:r>
          </a:p>
          <a:p>
            <a:pPr marL="1270">
              <a:buClr>
                <a:srgbClr val="C00000"/>
              </a:buClr>
              <a:buSzPct val="150000"/>
            </a:pP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X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, Y, Z shifts (without rotation).</a:t>
            </a:r>
          </a:p>
          <a:p>
            <a:pPr indent="364490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Two zones which are electrically separated to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get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l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ess fake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hits.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indent="364981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Pitch of CSC strips equal 2.5 mm for vertical strips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and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strips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tilted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42568D"/>
                </a:solidFill>
                <a:latin typeface="Times New Roman"/>
                <a:ea typeface="Times New Roman"/>
              </a:rPr>
              <a:t>by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1</a:t>
            </a:r>
            <a:r>
              <a:rPr lang="ru-RU" sz="3200" dirty="0">
                <a:solidFill>
                  <a:srgbClr val="42568D"/>
                </a:solidFill>
                <a:latin typeface="Times New Roman"/>
                <a:ea typeface="Times New Roman"/>
              </a:rPr>
              <a:t>5˚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.</a:t>
            </a:r>
          </a:p>
          <a:p>
            <a:pPr>
              <a:buClr>
                <a:srgbClr val="C00000"/>
              </a:buClr>
              <a:buSzPct val="150000"/>
            </a:pP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 smtClean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 smtClean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 smtClean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 smtClean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indent="350520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TOF400 </a:t>
            </a:r>
            <a:r>
              <a:rPr lang="en-US" sz="3200" dirty="0">
                <a:solidFill>
                  <a:srgbClr val="42568D"/>
                </a:solidFill>
                <a:latin typeface="Times New Roman"/>
              </a:rPr>
              <a:t>aligned by using straight GEM tracks with CSC hit with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X, Y, Z shifts.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indent="350520">
              <a:buClr>
                <a:srgbClr val="C00000"/>
              </a:buClr>
              <a:buSzPct val="150000"/>
              <a:buFont typeface="Arial"/>
              <a:buChar char="•"/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Vertical strips pitch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of 1.25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cm,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Y-coordinate </a:t>
            </a: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determined by left-right signal difference.</a:t>
            </a: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  <a:p>
            <a:pPr indent="364981">
              <a:buClr>
                <a:srgbClr val="C00000"/>
              </a:buClr>
              <a:buSzPct val="150000"/>
              <a:buFont typeface="Arial"/>
              <a:buChar char="•"/>
            </a:pPr>
            <a:endParaRPr lang="en-US" sz="3200" dirty="0" smtClean="0">
              <a:solidFill>
                <a:srgbClr val="42568D"/>
              </a:solidFill>
              <a:latin typeface="Times New Roman"/>
              <a:ea typeface="Times New Roman"/>
            </a:endParaRPr>
          </a:p>
          <a:p>
            <a:pPr indent="364981">
              <a:buClr>
                <a:srgbClr val="C00000"/>
              </a:buClr>
              <a:buSzPct val="150000"/>
              <a:buFont typeface="Arial"/>
              <a:buChar char="•"/>
            </a:pPr>
            <a:endParaRPr lang="en-US" sz="3200" dirty="0">
              <a:solidFill>
                <a:srgbClr val="42568D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3" name="CustomShape 25"/>
          <p:cNvSpPr/>
          <p:nvPr/>
        </p:nvSpPr>
        <p:spPr>
          <a:xfrm>
            <a:off x="4846319" y="2255403"/>
            <a:ext cx="16092721" cy="2539442"/>
          </a:xfrm>
          <a:prstGeom prst="roundRect">
            <a:avLst>
              <a:gd name="adj" fmla="val 8735"/>
            </a:avLst>
          </a:prstGeom>
          <a:solidFill>
            <a:schemeClr val="bg1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/>
            <a:r>
              <a:rPr lang="ru-RU" sz="3200" b="1" dirty="0" err="1">
                <a:solidFill>
                  <a:srgbClr val="42568D"/>
                </a:solidFill>
                <a:latin typeface="Times New Roman"/>
                <a:ea typeface="DejaVu Sans"/>
              </a:rPr>
              <a:t>Vasilii</a:t>
            </a:r>
            <a:r>
              <a:rPr lang="ru-RU" sz="3200" b="1" dirty="0">
                <a:solidFill>
                  <a:srgbClr val="42568D"/>
                </a:solidFill>
                <a:latin typeface="Times New Roman"/>
                <a:ea typeface="DejaVu Sans"/>
              </a:rPr>
              <a:t> </a:t>
            </a:r>
            <a:r>
              <a:rPr lang="ru-RU" sz="3200" b="1" dirty="0" err="1">
                <a:solidFill>
                  <a:srgbClr val="42568D"/>
                </a:solidFill>
                <a:latin typeface="Times New Roman"/>
                <a:ea typeface="DejaVu Sans"/>
              </a:rPr>
              <a:t>Plotnikov</a:t>
            </a:r>
            <a:r>
              <a:rPr lang="ru-RU" sz="3200" b="1" dirty="0">
                <a:solidFill>
                  <a:srgbClr val="42568D"/>
                </a:solidFill>
                <a:latin typeface="Times New Roman"/>
                <a:ea typeface="DejaVu Sans"/>
              </a:rPr>
              <a:t>  </a:t>
            </a:r>
            <a:endParaRPr lang="ru-RU" sz="3200" dirty="0">
              <a:latin typeface="Arial"/>
            </a:endParaRPr>
          </a:p>
          <a:p>
            <a:pPr algn="ctr"/>
            <a:r>
              <a:rPr lang="ru-RU" sz="900" b="1" dirty="0">
                <a:solidFill>
                  <a:srgbClr val="234271"/>
                </a:solidFill>
                <a:latin typeface="Times New Roman"/>
              </a:rPr>
              <a:t>   </a:t>
            </a:r>
            <a:endParaRPr lang="ru-RU" sz="900">
              <a:latin typeface="Arial"/>
            </a:endParaRPr>
          </a:p>
          <a:p>
            <a:pPr algn="ctr"/>
            <a:r>
              <a:rPr lang="ru-RU" sz="5000" b="1" dirty="0">
                <a:solidFill>
                  <a:srgbClr val="234271"/>
                </a:solidFill>
                <a:latin typeface="Times New Roman"/>
                <a:ea typeface="DejaVu Sans"/>
              </a:rPr>
              <a:t> </a:t>
            </a:r>
            <a:r>
              <a:rPr lang="ru-RU" sz="5000" dirty="0">
                <a:solidFill>
                  <a:srgbClr val="42568D"/>
                </a:solidFill>
                <a:latin typeface="Times New Roman"/>
                <a:ea typeface="DejaVu Sans"/>
              </a:rPr>
              <a:t>(BM@N </a:t>
            </a:r>
            <a:r>
              <a:rPr lang="ru-RU" sz="5000" dirty="0" err="1">
                <a:solidFill>
                  <a:srgbClr val="42568D"/>
                </a:solidFill>
                <a:latin typeface="Times New Roman"/>
                <a:ea typeface="DejaVu Sans"/>
              </a:rPr>
              <a:t>Experiment</a:t>
            </a:r>
            <a:r>
              <a:rPr lang="ru-RU" sz="5000" dirty="0">
                <a:solidFill>
                  <a:srgbClr val="42568D"/>
                </a:solidFill>
                <a:latin typeface="Times New Roman"/>
                <a:ea typeface="DejaVu Sans"/>
              </a:rPr>
              <a:t>, JINR,  </a:t>
            </a:r>
            <a:r>
              <a:rPr lang="ru-RU" sz="5000" dirty="0" err="1">
                <a:solidFill>
                  <a:srgbClr val="42568D"/>
                </a:solidFill>
                <a:latin typeface="Times New Roman"/>
                <a:ea typeface="DejaVu Sans"/>
              </a:rPr>
              <a:t>Dubna</a:t>
            </a:r>
            <a:r>
              <a:rPr lang="ru-RU" sz="5000" dirty="0">
                <a:solidFill>
                  <a:srgbClr val="42568D"/>
                </a:solidFill>
                <a:latin typeface="Times New Roman"/>
                <a:ea typeface="DejaVu Sans"/>
              </a:rPr>
              <a:t>,  </a:t>
            </a:r>
            <a:r>
              <a:rPr lang="ru-RU" sz="5000" dirty="0" err="1">
                <a:solidFill>
                  <a:srgbClr val="42568D"/>
                </a:solidFill>
                <a:latin typeface="Times New Roman"/>
                <a:ea typeface="DejaVu Sans"/>
              </a:rPr>
              <a:t>Russia</a:t>
            </a:r>
            <a:r>
              <a:rPr lang="ru-RU" sz="5000" dirty="0">
                <a:solidFill>
                  <a:srgbClr val="42568D"/>
                </a:solidFill>
                <a:latin typeface="Times New Roman"/>
                <a:ea typeface="DejaVu Sans"/>
              </a:rPr>
              <a:t>)</a:t>
            </a:r>
            <a:endParaRPr lang="ru-RU" sz="5000" dirty="0">
              <a:latin typeface="Arial"/>
            </a:endParaRPr>
          </a:p>
        </p:txBody>
      </p:sp>
      <p:sp>
        <p:nvSpPr>
          <p:cNvPr id="75" name="CustomShape 27"/>
          <p:cNvSpPr/>
          <p:nvPr/>
        </p:nvSpPr>
        <p:spPr>
          <a:xfrm>
            <a:off x="5" y="2679849"/>
            <a:ext cx="30278521" cy="997923"/>
          </a:xfrm>
          <a:prstGeom prst="roundRect">
            <a:avLst>
              <a:gd name="adj" fmla="val 8735"/>
            </a:avLst>
          </a:prstGeom>
          <a:noFill/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28"/>
          <p:cNvSpPr/>
          <p:nvPr/>
        </p:nvSpPr>
        <p:spPr>
          <a:xfrm>
            <a:off x="156365" y="5515305"/>
            <a:ext cx="14776201" cy="1258557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>
              <a:lnSpc>
                <a:spcPct val="100000"/>
              </a:lnSpc>
            </a:pPr>
            <a:r>
              <a:rPr lang="ru-RU" sz="5900">
                <a:solidFill>
                  <a:srgbClr val="FFFFFF"/>
                </a:solidFill>
                <a:latin typeface="Times New Roman"/>
                <a:ea typeface="DejaVu Sans"/>
              </a:rPr>
              <a:t>Heavy-Ion Collision </a:t>
            </a:r>
            <a:endParaRPr lang="ru-RU" sz="5900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CustomShape 30"/>
              <p:cNvSpPr/>
              <p:nvPr/>
            </p:nvSpPr>
            <p:spPr>
              <a:xfrm>
                <a:off x="15181005" y="5636785"/>
                <a:ext cx="15097516" cy="37027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17438" tIns="208716" rIns="417438" bIns="208716" anchor="t"/>
              <a:lstStyle/>
              <a:p>
                <a:pPr>
                  <a:buClr>
                    <a:srgbClr val="C00000"/>
                  </a:buClr>
                  <a:buSzPct val="150000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indent="350520">
                  <a:lnSpc>
                    <a:spcPct val="100000"/>
                  </a:lnSpc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Charged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cs typeface="Times New Roman"/>
                  </a:rPr>
                  <a:t>particle identification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cs typeface="Times New Roman"/>
                  </a:rPr>
                  <a:t>was performed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cs typeface="Times New Roman"/>
                  </a:rPr>
                  <a:t>using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cs typeface="Times New Roman"/>
                  </a:rPr>
                  <a:t>the Time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cs typeface="Times New Roman"/>
                  </a:rPr>
                  <a:t>of Flight method.</a:t>
                </a:r>
                <a:endParaRPr lang="ru-RU" sz="3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𝑚</m:t>
                      </m:r>
                      <m:r>
                        <a:rPr lang="en-US" sz="3200" i="1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𝑝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β</m:t>
                              </m:r>
                              <m:r>
                                <a:rPr lang="en-US" sz="3200" i="1" baseline="30000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−1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β</m:t>
                      </m:r>
                      <m:r>
                        <a:rPr lang="en-US" sz="3200" b="0" i="1" smtClean="0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𝑐𝑡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,</m:t>
                      </m:r>
                    </m:oMath>
                  </m:oMathPara>
                </a14:m>
                <a:endParaRPr lang="ru-RU" sz="3200" dirty="0">
                  <a:latin typeface="Arial"/>
                  <a:cs typeface="Arial"/>
                </a:endParaRPr>
              </a:p>
              <a:p>
                <a:pPr marL="285750"/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cs typeface="Times New Roman"/>
                  </a:rPr>
                  <a:t>m – mass of the particle, p – momentum of the particle, L – length of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cs typeface="Times New Roman"/>
                  </a:rPr>
                  <a:t>particle track,</a:t>
                </a: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pPr marL="285750"/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c – speed of light, t – time of flight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.</a:t>
                </a:r>
                <a:endParaRPr lang="ru-RU" sz="3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ru-RU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ru-RU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ru-RU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ru-RU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ru-RU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ru-RU" sz="3200" dirty="0">
                  <a:latin typeface="Arial"/>
                  <a:cs typeface="Arial"/>
                </a:endParaRPr>
              </a:p>
              <a:p>
                <a:endParaRPr lang="en-US" sz="3200" dirty="0" smtClean="0">
                  <a:solidFill>
                    <a:srgbClr val="000000"/>
                  </a:solidFill>
                  <a:latin typeface="Arial"/>
                  <a:ea typeface="Times New Roman"/>
                  <a:cs typeface="Arial"/>
                </a:endParaRPr>
              </a:p>
              <a:p>
                <a:endParaRPr lang="ru-RU" sz="3200" dirty="0">
                  <a:solidFill>
                    <a:srgbClr val="000000"/>
                  </a:solidFill>
                  <a:latin typeface="Arial"/>
                  <a:ea typeface="Times New Roman"/>
                  <a:cs typeface="Arial"/>
                </a:endParaRPr>
              </a:p>
              <a:p>
                <a:endParaRPr lang="ru-RU" sz="3200" dirty="0">
                  <a:solidFill>
                    <a:srgbClr val="000000"/>
                  </a:solidFill>
                  <a:latin typeface="Arial"/>
                  <a:ea typeface="Times New Roman"/>
                  <a:cs typeface="Arial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On full </a:t>
                </a:r>
                <a:r>
                  <a:rPr lang="en-US" sz="3200" dirty="0" err="1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Ar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data, </a:t>
                </a:r>
                <a:r>
                  <a:rPr lang="el-GR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β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vs p/q plot bands for </a:t>
                </a:r>
                <a:r>
                  <a:rPr lang="el-GR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π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, K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+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, p, He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3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, d/He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4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, t are clearly visible.</a:t>
                </a:r>
                <a:endParaRPr lang="en-US" dirty="0"/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We used m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2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 vs p distribution to determine momentum resolution in our experiment.</a:t>
                </a:r>
              </a:p>
              <a:p>
                <a:pPr marL="4664075" algn="ctr">
                  <a:buClr>
                    <a:srgbClr val="C00000"/>
                  </a:buClr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𝑑𝑚</m:t>
                          </m:r>
                          <m:r>
                            <a:rPr lang="en-US" sz="3200" i="1" baseline="30000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𝑚</m:t>
                          </m:r>
                          <m:r>
                            <a:rPr lang="en-US" sz="3200" i="1" baseline="30000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42568D"/>
                                      </a:solidFill>
                                      <a:latin typeface="Cambria Math"/>
                                      <a:ea typeface="+mn-lt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𝑑𝑝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42568D"/>
                                      </a:solidFill>
                                      <a:latin typeface="Cambria Math"/>
                                      <a:ea typeface="+mn-lt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1−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β</m:t>
                                      </m:r>
                                      <m:r>
                                        <a:rPr lang="en-US" sz="3200" i="1" baseline="3000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42568D"/>
                                      </a:solidFill>
                                      <a:latin typeface="Cambria Math"/>
                                      <a:ea typeface="+mn-lt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𝑑𝑡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42568D"/>
                              </a:solidFill>
                              <a:latin typeface="Cambria Math"/>
                              <a:ea typeface="+mn-lt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42568D"/>
                                      </a:solidFill>
                                      <a:latin typeface="Cambria Math"/>
                                      <a:ea typeface="+mn-lt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1−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β</m:t>
                                      </m:r>
                                      <m:r>
                                        <a:rPr lang="en-US" sz="3200" i="1" baseline="3000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42568D"/>
                                      </a:solidFill>
                                      <a:latin typeface="Cambria Math"/>
                                      <a:ea typeface="+mn-lt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𝑑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42568D"/>
                                          </a:solidFill>
                                          <a:latin typeface="Cambria Math"/>
                                          <a:ea typeface="+mn-lt"/>
                                          <a:cs typeface="Times New Roman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42568D"/>
                                  </a:solidFill>
                                  <a:latin typeface="Cambria Math"/>
                                  <a:ea typeface="+mn-lt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b="0" i="0" smtClean="0">
                          <a:solidFill>
                            <a:srgbClr val="42568D"/>
                          </a:solidFill>
                          <a:latin typeface="Cambria Math"/>
                          <a:ea typeface="+mn-lt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5105400" indent="-441325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For the low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momentum</a:t>
                </a:r>
                <a:r>
                  <a:rPr lang="ru-RU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,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 m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2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 uncertainty is determined</a:t>
                </a:r>
              </a:p>
              <a:p>
                <a:pPr marL="5105400" indent="-441325">
                  <a:buClr>
                    <a:srgbClr val="C00000"/>
                  </a:buClr>
                  <a:buSzPct val="150000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b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y the particle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momentum 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uncertainty</a:t>
                </a:r>
                <a:r>
                  <a:rPr lang="ru-RU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,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and for the high</a:t>
                </a:r>
                <a:endParaRPr lang="en-US" sz="3200" dirty="0">
                  <a:ea typeface="+mn-lt"/>
                  <a:cs typeface="+mn-lt"/>
                </a:endParaRPr>
              </a:p>
              <a:p>
                <a:pPr marL="5105400" indent="-441325">
                  <a:buClr>
                    <a:srgbClr val="C00000"/>
                  </a:buClr>
                  <a:buSzPct val="150000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momentum</a:t>
                </a:r>
                <a:r>
                  <a:rPr lang="ru-RU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,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it is determined by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the time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of flight due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to</a:t>
                </a:r>
                <a:endParaRPr lang="en-US" sz="3200" dirty="0">
                  <a:ea typeface="+mn-lt"/>
                  <a:cs typeface="+mn-lt"/>
                </a:endParaRPr>
              </a:p>
              <a:p>
                <a:pPr marL="5105400" indent="-441325">
                  <a:buClr>
                    <a:srgbClr val="C00000"/>
                  </a:buClr>
                  <a:buSzPct val="150000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Lorentz factor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+mn-lt"/>
                    <a:cs typeface="Times New Roman"/>
                  </a:rPr>
                  <a:t>.</a:t>
                </a:r>
              </a:p>
              <a:p>
                <a:pPr marL="5105400" indent="-441325">
                  <a:buClr>
                    <a:srgbClr val="C00000"/>
                  </a:buClr>
                  <a:buSzPct val="150000"/>
                </a:pPr>
                <a:endParaRPr lang="en-US" sz="3200" dirty="0">
                  <a:ea typeface="+mn-lt"/>
                  <a:cs typeface="+mn-lt"/>
                </a:endParaRPr>
              </a:p>
              <a:p>
                <a:pPr marL="365125" indent="-365125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The relative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uncertainty of the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track length is </a:t>
                </a:r>
              </a:p>
              <a:p>
                <a:pPr>
                  <a:buClr>
                    <a:srgbClr val="C00000"/>
                  </a:buClr>
                  <a:buSzPct val="150000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few times less than the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relative uncertainty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of</a:t>
                </a:r>
              </a:p>
              <a:p>
                <a:pPr>
                  <a:buClr>
                    <a:srgbClr val="C00000"/>
                  </a:buClr>
                  <a:buSzPct val="150000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the time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so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we can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neglect it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He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3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can be separated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from the background</a:t>
                </a:r>
              </a:p>
              <a:p>
                <a:pPr>
                  <a:buClr>
                    <a:srgbClr val="C00000"/>
                  </a:buClr>
                  <a:buSzPct val="150000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with Z=1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using cluster amplitudes in GEMs.</a:t>
                </a:r>
                <a:endParaRPr lang="en-US" dirty="0"/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The same technique can be used to separate</a:t>
                </a:r>
              </a:p>
              <a:p>
                <a:pPr>
                  <a:buClr>
                    <a:srgbClr val="C00000"/>
                  </a:buClr>
                  <a:buSzPct val="150000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He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4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from d.</a:t>
                </a:r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  <a:cs typeface="Arial"/>
                </a:endParaRPr>
              </a:p>
              <a:p>
                <a:pPr indent="350520">
                  <a:lnSpc>
                    <a:spcPct val="100000"/>
                  </a:lnSpc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pPr indent="350520">
                  <a:lnSpc>
                    <a:spcPct val="100000"/>
                  </a:lnSpc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pPr indent="350520">
                  <a:lnSpc>
                    <a:spcPct val="100000"/>
                  </a:lnSpc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pPr indent="350520">
                  <a:lnSpc>
                    <a:spcPct val="100000"/>
                  </a:lnSpc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pPr indent="350520">
                  <a:lnSpc>
                    <a:spcPct val="100000"/>
                  </a:lnSpc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Efficiencies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for GEMs and TOF400 from all </a:t>
                </a:r>
                <a:r>
                  <a:rPr lang="en-US" sz="3200" dirty="0" err="1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Ar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data (~600 runs) are stable enough.</a:t>
                </a:r>
                <a:endParaRPr lang="en-US" dirty="0"/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Efficiency for CSC from 10 “good” runs.</a:t>
                </a:r>
                <a:endParaRPr lang="en-US" sz="3200" dirty="0">
                  <a:solidFill>
                    <a:srgbClr val="42568D"/>
                  </a:solidFill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3200" dirty="0">
                  <a:latin typeface="Arial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 smtClean="0">
                  <a:solidFill>
                    <a:srgbClr val="42568D"/>
                  </a:solidFill>
                  <a:latin typeface="Times New Roman"/>
                  <a:ea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 smtClean="0">
                  <a:solidFill>
                    <a:srgbClr val="42568D"/>
                  </a:solidFill>
                  <a:latin typeface="Times New Roman"/>
                  <a:ea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 smtClean="0">
                  <a:solidFill>
                    <a:srgbClr val="42568D"/>
                  </a:solidFill>
                  <a:latin typeface="Times New Roman"/>
                  <a:ea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m</a:t>
                </a:r>
                <a:r>
                  <a:rPr lang="en-US" sz="3200" baseline="300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2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distribution is used to extract the number of K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and </a:t>
                </a:r>
                <a:r>
                  <a:rPr lang="el-GR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π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.</a:t>
                </a:r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Two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sources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of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background are taken into account while extracting the number of </a:t>
                </a:r>
                <a:r>
                  <a:rPr lang="en-US" sz="320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K</a:t>
                </a:r>
                <a:r>
                  <a:rPr lang="en-US" sz="3200" baseline="3000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: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from </a:t>
                </a:r>
                <a:r>
                  <a:rPr lang="el-GR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π</a:t>
                </a:r>
                <a:r>
                  <a:rPr lang="en-US" sz="3200" baseline="300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(</a:t>
                </a:r>
                <a:r>
                  <a:rPr lang="en-US" sz="3200" dirty="0" err="1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gaus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fit) and from misidentified tracks (p0 fit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).</a:t>
                </a: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About 2∙10</a:t>
                </a:r>
                <a:r>
                  <a:rPr lang="en-US" sz="3200" baseline="300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3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K</a:t>
                </a:r>
                <a:r>
                  <a:rPr lang="en-US" sz="3200" baseline="300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and 10</a:t>
                </a:r>
                <a:r>
                  <a:rPr lang="en-US" sz="3200" baseline="300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5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l-GR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π</a:t>
                </a:r>
                <a:r>
                  <a:rPr lang="en-US" sz="3200" baseline="300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were identified in full </a:t>
                </a:r>
                <a:r>
                  <a:rPr lang="en-US" sz="3200" dirty="0" err="1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Ar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data.</a:t>
                </a:r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6001568">
                  <a:buClr>
                    <a:srgbClr val="C00000"/>
                  </a:buClr>
                  <a:buSzPct val="150000"/>
                </a:pPr>
                <a:endParaRPr lang="ru-RU" sz="3200" baseline="30000" dirty="0">
                  <a:solidFill>
                    <a:srgbClr val="000000"/>
                  </a:solidFill>
                  <a:latin typeface="Arial"/>
                  <a:ea typeface="Times New Roman"/>
                  <a:cs typeface="Arial"/>
                </a:endParaRPr>
              </a:p>
              <a:p>
                <a:endParaRPr lang="ru-RU" sz="3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ru-RU" sz="3200" dirty="0">
                  <a:latin typeface="Arial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endParaRPr lang="en-US" sz="3200" dirty="0">
                  <a:solidFill>
                    <a:srgbClr val="42568D"/>
                  </a:solidFill>
                  <a:latin typeface="Times New Roman"/>
                  <a:ea typeface="Times New Roman"/>
                </a:endParaRP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CSC test outer tracker plane shows its good usability. Technique of CSC assembly is set up. CSC detector description is implemented into the reconstruction chain of the BM@N experiment.</a:t>
                </a: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Matching of GEM central tracker, CSC outer tracker and TOF400 was successfully performed.</a:t>
                </a: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During the analysis process, the TOF400 calibration was improved and high time resolution was achieved.</a:t>
                </a: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As a result, good quality of charged particles identification was obtained and despite its smallness, K</a:t>
                </a:r>
                <a:r>
                  <a:rPr lang="en-US" sz="3200" baseline="300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 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were </a:t>
                </a:r>
                <a:r>
                  <a:rPr lang="en-US" sz="3200" dirty="0" err="1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splitted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 from </a:t>
                </a:r>
                <a:r>
                  <a:rPr lang="el-GR" sz="3200" dirty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π</a:t>
                </a:r>
                <a:r>
                  <a:rPr lang="en-US" sz="3200" baseline="300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+</a:t>
                </a: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.</a:t>
                </a:r>
              </a:p>
              <a:p>
                <a:pPr indent="350520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  <a:ea typeface="Times New Roman"/>
                  </a:rPr>
                  <a:t>Such good CSC performance is a reason to use more planes in the next run.</a:t>
                </a:r>
              </a:p>
              <a:p>
                <a:pPr indent="350699">
                  <a:buClr>
                    <a:srgbClr val="C00000"/>
                  </a:buClr>
                  <a:buSzPct val="150000"/>
                  <a:buFont typeface="Arial"/>
                  <a:buChar char="•"/>
                </a:pPr>
                <a:r>
                  <a:rPr lang="en-US" sz="3200" dirty="0" smtClean="0">
                    <a:solidFill>
                      <a:srgbClr val="42568D"/>
                    </a:solidFill>
                    <a:latin typeface="Times New Roman"/>
                  </a:rPr>
                  <a:t>In the nearest future, we plan to include ZDC data to the present analysis to have the opportunity to choose events by centrality. </a:t>
                </a:r>
                <a:endParaRPr lang="ru-RU" sz="3200" dirty="0">
                  <a:latin typeface="Arial"/>
                </a:endParaRPr>
              </a:p>
            </p:txBody>
          </p:sp>
        </mc:Choice>
        <mc:Fallback>
          <p:sp>
            <p:nvSpPr>
              <p:cNvPr id="78" name="CustomShap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005" y="5636785"/>
                <a:ext cx="15097516" cy="37027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ustomShape 32"/>
          <p:cNvSpPr/>
          <p:nvPr/>
        </p:nvSpPr>
        <p:spPr>
          <a:xfrm>
            <a:off x="15368587" y="28338462"/>
            <a:ext cx="14776201" cy="1258557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>
              <a:lnSpc>
                <a:spcPct val="100000"/>
              </a:lnSpc>
            </a:pPr>
            <a:r>
              <a:rPr lang="en-US" sz="5900" dirty="0">
                <a:solidFill>
                  <a:srgbClr val="FFFFFF"/>
                </a:solidFill>
                <a:latin typeface="Times New Roman"/>
                <a:ea typeface="DejaVu Sans"/>
              </a:rPr>
              <a:t>K</a:t>
            </a:r>
            <a:r>
              <a:rPr lang="en-US" sz="5900" baseline="30000" dirty="0">
                <a:solidFill>
                  <a:srgbClr val="FFFFFF"/>
                </a:solidFill>
                <a:latin typeface="Times New Roman"/>
              </a:rPr>
              <a:t>+</a:t>
            </a:r>
            <a:r>
              <a:rPr lang="en-US" sz="5900" dirty="0">
                <a:solidFill>
                  <a:srgbClr val="FFFFFF"/>
                </a:solidFill>
                <a:latin typeface="Times New Roman"/>
                <a:ea typeface="DejaVu Sans"/>
              </a:rPr>
              <a:t>/</a:t>
            </a:r>
            <a:r>
              <a:rPr lang="el-GR" sz="5900" dirty="0">
                <a:solidFill>
                  <a:srgbClr val="FFFFFF"/>
                </a:solidFill>
                <a:latin typeface="Times New Roman"/>
                <a:ea typeface="DejaVu Sans"/>
              </a:rPr>
              <a:t>π</a:t>
            </a:r>
            <a:r>
              <a:rPr lang="en-US" sz="5900" baseline="30000" dirty="0">
                <a:solidFill>
                  <a:srgbClr val="FFFFFF"/>
                </a:solidFill>
                <a:latin typeface="Times New Roman"/>
                <a:ea typeface="DejaVu Sans"/>
              </a:rPr>
              <a:t>+</a:t>
            </a:r>
            <a:endParaRPr lang="ru-RU" sz="5900" baseline="30000" dirty="0">
              <a:latin typeface="Arial"/>
            </a:endParaRPr>
          </a:p>
        </p:txBody>
      </p:sp>
      <p:sp>
        <p:nvSpPr>
          <p:cNvPr id="81" name="CustomShape 33"/>
          <p:cNvSpPr/>
          <p:nvPr/>
        </p:nvSpPr>
        <p:spPr>
          <a:xfrm>
            <a:off x="135186" y="17326305"/>
            <a:ext cx="14776201" cy="1258557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>
              <a:lnSpc>
                <a:spcPct val="100000"/>
              </a:lnSpc>
            </a:pPr>
            <a:r>
              <a:rPr lang="ru-RU" sz="5900" dirty="0" err="1">
                <a:solidFill>
                  <a:srgbClr val="FFFFFF"/>
                </a:solidFill>
                <a:latin typeface="Times New Roman"/>
                <a:ea typeface="DejaVu Sans"/>
              </a:rPr>
              <a:t>Experimental</a:t>
            </a:r>
            <a:r>
              <a:rPr lang="ru-RU" sz="5900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5900" dirty="0" err="1">
                <a:solidFill>
                  <a:srgbClr val="FFFFFF"/>
                </a:solidFill>
                <a:latin typeface="Times New Roman"/>
                <a:ea typeface="DejaVu Sans"/>
              </a:rPr>
              <a:t>Setup</a:t>
            </a:r>
            <a:endParaRPr lang="ru-RU" sz="5900" dirty="0">
              <a:latin typeface="Arial"/>
            </a:endParaRPr>
          </a:p>
        </p:txBody>
      </p:sp>
      <p:sp>
        <p:nvSpPr>
          <p:cNvPr id="84" name="CustomShape 36"/>
          <p:cNvSpPr/>
          <p:nvPr/>
        </p:nvSpPr>
        <p:spPr>
          <a:xfrm>
            <a:off x="283324" y="331201"/>
            <a:ext cx="29811241" cy="1429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 anchor="t"/>
          <a:lstStyle/>
          <a:p>
            <a:pPr algn="ctr">
              <a:lnSpc>
                <a:spcPct val="100000"/>
              </a:lnSpc>
            </a:pPr>
            <a:r>
              <a:rPr lang="ru-RU" sz="8700" dirty="0" err="1">
                <a:solidFill>
                  <a:srgbClr val="FFFFFF"/>
                </a:solidFill>
                <a:latin typeface="Times New Roman"/>
                <a:ea typeface="DejaVu Sans"/>
              </a:rPr>
              <a:t>Analysis</a:t>
            </a:r>
            <a:r>
              <a:rPr lang="ru-RU" sz="8700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8700" dirty="0" err="1">
                <a:solidFill>
                  <a:srgbClr val="FFFFFF"/>
                </a:solidFill>
                <a:latin typeface="Times New Roman"/>
                <a:ea typeface="DejaVu Sans"/>
              </a:rPr>
              <a:t>of</a:t>
            </a:r>
            <a:r>
              <a:rPr lang="ru-RU" sz="8700" dirty="0">
                <a:solidFill>
                  <a:srgbClr val="FFFFFF"/>
                </a:solidFill>
                <a:latin typeface="Times New Roman"/>
                <a:ea typeface="DejaVu Sans"/>
              </a:rPr>
              <a:t> K</a:t>
            </a:r>
            <a:r>
              <a:rPr lang="ru-RU" sz="8700" b="1" baseline="33000" dirty="0">
                <a:solidFill>
                  <a:srgbClr val="FFFFFF"/>
                </a:solidFill>
                <a:latin typeface="Times New Roman"/>
                <a:ea typeface="DejaVu Sans"/>
              </a:rPr>
              <a:t>+</a:t>
            </a:r>
            <a:r>
              <a:rPr lang="ru-RU" sz="8700" dirty="0">
                <a:solidFill>
                  <a:srgbClr val="FFFFFF"/>
                </a:solidFill>
                <a:latin typeface="Times New Roman"/>
                <a:ea typeface="DejaVu Sans"/>
              </a:rPr>
              <a:t>/</a:t>
            </a:r>
            <a:r>
              <a:rPr lang="ru-RU" sz="8700" dirty="0">
                <a:solidFill>
                  <a:srgbClr val="FFFFFF"/>
                </a:solidFill>
                <a:latin typeface="Source Han Sans TW ExtraLight"/>
                <a:ea typeface="Source Han Sans TW ExtraLight"/>
              </a:rPr>
              <a:t>π</a:t>
            </a:r>
            <a:r>
              <a:rPr lang="ru-RU" sz="8700" b="1" baseline="33000" dirty="0">
                <a:solidFill>
                  <a:srgbClr val="FFFFFF"/>
                </a:solidFill>
                <a:latin typeface="Times New Roman"/>
                <a:ea typeface="Source Han Sans TW ExtraLight"/>
              </a:rPr>
              <a:t>+</a:t>
            </a:r>
            <a:r>
              <a:rPr lang="ru-RU" sz="8700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8700" dirty="0" err="1">
                <a:solidFill>
                  <a:srgbClr val="FFFFFF"/>
                </a:solidFill>
                <a:latin typeface="Times New Roman"/>
                <a:ea typeface="DejaVu Sans"/>
              </a:rPr>
              <a:t>at</a:t>
            </a:r>
            <a:r>
              <a:rPr lang="ru-RU" sz="8700" dirty="0">
                <a:solidFill>
                  <a:srgbClr val="FFFFFF"/>
                </a:solidFill>
                <a:latin typeface="Times New Roman"/>
                <a:ea typeface="DejaVu Sans"/>
              </a:rPr>
              <a:t> BM@N</a:t>
            </a:r>
            <a:r>
              <a:rPr lang="en-US" sz="8700" dirty="0">
                <a:solidFill>
                  <a:srgbClr val="FFFFFF"/>
                </a:solidFill>
                <a:latin typeface="Times New Roman"/>
                <a:ea typeface="DejaVu Sans"/>
              </a:rPr>
              <a:t> for argon </a:t>
            </a:r>
            <a:r>
              <a:rPr lang="en-US" sz="8700" dirty="0" smtClean="0">
                <a:solidFill>
                  <a:srgbClr val="FFFFFF"/>
                </a:solidFill>
                <a:latin typeface="Times New Roman"/>
                <a:ea typeface="DejaVu Sans"/>
              </a:rPr>
              <a:t>run</a:t>
            </a:r>
            <a:endParaRPr lang="ru-RU" sz="8700" dirty="0">
              <a:latin typeface="Arial"/>
            </a:endParaRPr>
          </a:p>
        </p:txBody>
      </p:sp>
      <p:pic>
        <p:nvPicPr>
          <p:cNvPr id="85" name="Рисунок 3"/>
          <p:cNvPicPr/>
          <p:nvPr/>
        </p:nvPicPr>
        <p:blipFill>
          <a:blip r:embed="rId5"/>
          <a:stretch/>
        </p:blipFill>
        <p:spPr>
          <a:xfrm>
            <a:off x="252003" y="2099884"/>
            <a:ext cx="5507641" cy="3049917"/>
          </a:xfrm>
          <a:prstGeom prst="rect">
            <a:avLst/>
          </a:prstGeom>
          <a:ln>
            <a:noFill/>
          </a:ln>
        </p:spPr>
      </p:pic>
      <p:sp>
        <p:nvSpPr>
          <p:cNvPr id="101" name="CustomShape 51"/>
          <p:cNvSpPr/>
          <p:nvPr/>
        </p:nvSpPr>
        <p:spPr>
          <a:xfrm>
            <a:off x="135186" y="26738262"/>
            <a:ext cx="14776201" cy="1258557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>
              <a:lnSpc>
                <a:spcPct val="100000"/>
              </a:lnSpc>
            </a:pPr>
            <a:r>
              <a:rPr lang="en-US" sz="5900" dirty="0">
                <a:solidFill>
                  <a:srgbClr val="FFFFFF"/>
                </a:solidFill>
                <a:latin typeface="Times New Roman"/>
              </a:rPr>
              <a:t>Matching GEM-CSC-TOF400</a:t>
            </a:r>
            <a:endParaRPr lang="ru-RU" sz="5900" dirty="0">
              <a:latin typeface="Arial"/>
            </a:endParaRPr>
          </a:p>
        </p:txBody>
      </p:sp>
      <p:sp>
        <p:nvSpPr>
          <p:cNvPr id="147" name="CustomShape 95"/>
          <p:cNvSpPr/>
          <p:nvPr/>
        </p:nvSpPr>
        <p:spPr>
          <a:xfrm>
            <a:off x="11338559" y="4304170"/>
            <a:ext cx="3357719" cy="5770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42568D"/>
                </a:solidFill>
                <a:latin typeface="Times New Roman"/>
                <a:ea typeface="DejaVu Sans"/>
              </a:rPr>
              <a:t>vplotnikov@jinr.ru</a:t>
            </a:r>
            <a:endParaRPr lang="ru-RU" sz="3200" dirty="0">
              <a:latin typeface="Arial"/>
            </a:endParaRPr>
          </a:p>
        </p:txBody>
      </p:sp>
      <p:pic>
        <p:nvPicPr>
          <p:cNvPr id="201" name="Рисунок 18"/>
          <p:cNvPicPr/>
          <p:nvPr/>
        </p:nvPicPr>
        <p:blipFill>
          <a:blip r:embed="rId6"/>
          <a:stretch/>
        </p:blipFill>
        <p:spPr>
          <a:xfrm>
            <a:off x="26494919" y="2415245"/>
            <a:ext cx="3268800" cy="2829963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3"/>
          <p:cNvPicPr/>
          <p:nvPr/>
        </p:nvPicPr>
        <p:blipFill>
          <a:blip r:embed="rId7"/>
          <a:stretch/>
        </p:blipFill>
        <p:spPr>
          <a:xfrm>
            <a:off x="20391119" y="2381042"/>
            <a:ext cx="5668561" cy="2768759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218"/>
          <p:cNvPicPr/>
          <p:nvPr/>
        </p:nvPicPr>
        <p:blipFill>
          <a:blip r:embed="rId8"/>
          <a:stretch/>
        </p:blipFill>
        <p:spPr>
          <a:xfrm>
            <a:off x="540005" y="6864100"/>
            <a:ext cx="10145159" cy="3872162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219"/>
          <p:cNvPicPr/>
          <p:nvPr/>
        </p:nvPicPr>
        <p:blipFill>
          <a:blip r:embed="rId9"/>
          <a:stretch/>
        </p:blipFill>
        <p:spPr>
          <a:xfrm>
            <a:off x="11101387" y="6850062"/>
            <a:ext cx="4022279" cy="5730843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220"/>
          <p:cNvPicPr/>
          <p:nvPr/>
        </p:nvPicPr>
        <p:blipFill>
          <a:blip r:embed="rId10"/>
          <a:stretch/>
        </p:blipFill>
        <p:spPr>
          <a:xfrm>
            <a:off x="10947246" y="12565062"/>
            <a:ext cx="4028399" cy="3761638"/>
          </a:xfrm>
          <a:prstGeom prst="rect">
            <a:avLst/>
          </a:prstGeom>
          <a:ln>
            <a:noFill/>
          </a:ln>
        </p:spPr>
      </p:pic>
      <p:pic>
        <p:nvPicPr>
          <p:cNvPr id="4" name="Рисунок 4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9FC92CC-CF89-41D3-B68C-5334EFB99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5301" y="19194462"/>
            <a:ext cx="6775350" cy="3807749"/>
          </a:xfrm>
          <a:prstGeom prst="rect">
            <a:avLst/>
          </a:prstGeom>
        </p:spPr>
      </p:pic>
      <p:sp>
        <p:nvSpPr>
          <p:cNvPr id="222" name="CustomShape 95"/>
          <p:cNvSpPr/>
          <p:nvPr/>
        </p:nvSpPr>
        <p:spPr>
          <a:xfrm>
            <a:off x="4525202" y="23036983"/>
            <a:ext cx="5052185" cy="5770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Detector setup for argon </a:t>
            </a:r>
            <a:r>
              <a:rPr lang="en-US" sz="3200" dirty="0" smtClean="0">
                <a:solidFill>
                  <a:srgbClr val="42568D"/>
                </a:solidFill>
                <a:latin typeface="Times New Roman"/>
                <a:ea typeface="Times New Roman"/>
              </a:rPr>
              <a:t>run</a:t>
            </a:r>
            <a:endParaRPr lang="ru-RU" sz="3200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06" y="23592551"/>
            <a:ext cx="10058399" cy="3069511"/>
          </a:xfrm>
          <a:prstGeom prst="rect">
            <a:avLst/>
          </a:prstGeom>
        </p:spPr>
      </p:pic>
      <p:sp>
        <p:nvSpPr>
          <p:cNvPr id="223" name="CustomShape 95"/>
          <p:cNvSpPr/>
          <p:nvPr/>
        </p:nvSpPr>
        <p:spPr>
          <a:xfrm>
            <a:off x="8720045" y="18661062"/>
            <a:ext cx="5684400" cy="5770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42568D"/>
                </a:solidFill>
                <a:latin typeface="Times New Roman"/>
                <a:ea typeface="Times New Roman"/>
              </a:rPr>
              <a:t>Full detector setup for year 2021</a:t>
            </a:r>
            <a:r>
              <a:rPr lang="en-US" sz="3200" dirty="0">
                <a:latin typeface="Arial"/>
              </a:rPr>
              <a:t> </a:t>
            </a:r>
            <a:endParaRPr lang="ru-RU" sz="3200" dirty="0">
              <a:latin typeface="Arial"/>
            </a:endParaRPr>
          </a:p>
        </p:txBody>
      </p:sp>
      <p:sp>
        <p:nvSpPr>
          <p:cNvPr id="225" name="CustomShape 54"/>
          <p:cNvSpPr/>
          <p:nvPr/>
        </p:nvSpPr>
        <p:spPr>
          <a:xfrm>
            <a:off x="77402" y="28033662"/>
            <a:ext cx="4165987" cy="912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/>
          <a:lstStyle/>
          <a:p>
            <a:pPr>
              <a:lnSpc>
                <a:spcPct val="100000"/>
              </a:lnSpc>
            </a:pPr>
            <a:r>
              <a:rPr lang="ru-RU" sz="5500" u="sng" dirty="0">
                <a:solidFill>
                  <a:srgbClr val="42568D"/>
                </a:solidFill>
                <a:latin typeface="Times New Roman"/>
                <a:ea typeface="DejaVu Sans"/>
              </a:rPr>
              <a:t>GEM</a:t>
            </a:r>
            <a:r>
              <a:rPr lang="en-US" sz="5500" u="sng" dirty="0">
                <a:solidFill>
                  <a:srgbClr val="42568D"/>
                </a:solidFill>
                <a:latin typeface="Times New Roman"/>
                <a:ea typeface="DejaVu Sans"/>
              </a:rPr>
              <a:t> features</a:t>
            </a:r>
            <a:endParaRPr lang="ru-RU" sz="5500" dirty="0"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29473843"/>
            <a:ext cx="5318758" cy="3589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86" y="32986662"/>
            <a:ext cx="5288280" cy="363752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849" y="37011119"/>
            <a:ext cx="5334001" cy="3671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75" y="36795342"/>
            <a:ext cx="6512334" cy="3811320"/>
          </a:xfrm>
          <a:prstGeom prst="rect">
            <a:avLst/>
          </a:prstGeom>
        </p:spPr>
      </p:pic>
      <p:sp>
        <p:nvSpPr>
          <p:cNvPr id="228" name="CustomShape 51"/>
          <p:cNvSpPr/>
          <p:nvPr/>
        </p:nvSpPr>
        <p:spPr>
          <a:xfrm>
            <a:off x="15368587" y="5515305"/>
            <a:ext cx="14776201" cy="1258557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/>
            <a:r>
              <a:rPr lang="en-US" sz="5900" dirty="0">
                <a:solidFill>
                  <a:srgbClr val="FFFFFF"/>
                </a:solidFill>
                <a:latin typeface="Times New Roman"/>
              </a:rPr>
              <a:t>Time of Flight method</a:t>
            </a:r>
            <a:endParaRPr lang="ru-RU" sz="5900" dirty="0"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992" y="9745662"/>
            <a:ext cx="7492065" cy="4342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98" y="18512623"/>
            <a:ext cx="6544345" cy="3882239"/>
          </a:xfrm>
          <a:prstGeom prst="rect">
            <a:avLst/>
          </a:prstGeom>
        </p:spPr>
      </p:pic>
      <p:sp>
        <p:nvSpPr>
          <p:cNvPr id="229" name="CustomShape 32"/>
          <p:cNvSpPr/>
          <p:nvPr/>
        </p:nvSpPr>
        <p:spPr>
          <a:xfrm>
            <a:off x="15368587" y="22507905"/>
            <a:ext cx="14776201" cy="1258557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>
              <a:lnSpc>
                <a:spcPct val="100000"/>
              </a:lnSpc>
            </a:pPr>
            <a:r>
              <a:rPr lang="en-US" sz="5900" dirty="0">
                <a:solidFill>
                  <a:srgbClr val="FFFFFF"/>
                </a:solidFill>
                <a:latin typeface="Times New Roman"/>
                <a:ea typeface="DejaVu Sans"/>
              </a:rPr>
              <a:t>Efficiencies of GEM, CSC, TOF400</a:t>
            </a:r>
            <a:endParaRPr lang="ru-RU" sz="5900" dirty="0">
              <a:latin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787" y="23842662"/>
            <a:ext cx="6477001" cy="34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388" y="23995062"/>
            <a:ext cx="3809998" cy="3278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86" y="23842662"/>
            <a:ext cx="4455501" cy="3368959"/>
          </a:xfrm>
          <a:prstGeom prst="rect">
            <a:avLst/>
          </a:prstGeom>
        </p:spPr>
      </p:pic>
      <p:sp>
        <p:nvSpPr>
          <p:cNvPr id="44" name="CustomShape 54"/>
          <p:cNvSpPr/>
          <p:nvPr/>
        </p:nvSpPr>
        <p:spPr>
          <a:xfrm>
            <a:off x="10766574" y="32072262"/>
            <a:ext cx="4165987" cy="912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/>
          <a:lstStyle/>
          <a:p>
            <a:pPr>
              <a:lnSpc>
                <a:spcPct val="100000"/>
              </a:lnSpc>
            </a:pPr>
            <a:r>
              <a:rPr lang="en-US" sz="5500" u="sng" dirty="0">
                <a:solidFill>
                  <a:srgbClr val="42568D"/>
                </a:solidFill>
                <a:latin typeface="Times New Roman"/>
                <a:ea typeface="DejaVu Sans"/>
              </a:rPr>
              <a:t>CSC features</a:t>
            </a:r>
            <a:endParaRPr lang="ru-RU" sz="5500" dirty="0">
              <a:latin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388" y="29633863"/>
            <a:ext cx="10058399" cy="3048000"/>
          </a:xfrm>
          <a:prstGeom prst="rect">
            <a:avLst/>
          </a:prstGeom>
        </p:spPr>
      </p:pic>
      <p:sp>
        <p:nvSpPr>
          <p:cNvPr id="48" name="CustomShape 32"/>
          <p:cNvSpPr/>
          <p:nvPr/>
        </p:nvSpPr>
        <p:spPr>
          <a:xfrm>
            <a:off x="15368587" y="34928505"/>
            <a:ext cx="14776201" cy="1258557"/>
          </a:xfrm>
          <a:prstGeom prst="roundRect">
            <a:avLst>
              <a:gd name="adj" fmla="val 41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17438" tIns="208716" rIns="417438" bIns="208716" anchor="ctr"/>
          <a:lstStyle/>
          <a:p>
            <a:pPr algn="ctr">
              <a:lnSpc>
                <a:spcPct val="100000"/>
              </a:lnSpc>
            </a:pPr>
            <a:r>
              <a:rPr lang="en-US" sz="5900" dirty="0">
                <a:solidFill>
                  <a:srgbClr val="FFFFFF"/>
                </a:solidFill>
                <a:latin typeface="Times New Roman"/>
              </a:rPr>
              <a:t>Summary &amp; Outlook</a:t>
            </a:r>
            <a:endParaRPr lang="ru-RU" sz="5900" baseline="30000" dirty="0">
              <a:latin typeface="Arial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652587" y="5440359"/>
            <a:ext cx="2862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52587" y="5478461"/>
            <a:ext cx="2862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7">
            <a:extLst>
              <a:ext uri="{FF2B5EF4-FFF2-40B4-BE49-F238E27FC236}">
                <a16:creationId xmlns:a16="http://schemas.microsoft.com/office/drawing/2014/main" xmlns="" id="{EAF409AE-A625-4332-95BA-FF0EC178719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383695" y="10132433"/>
            <a:ext cx="6331115" cy="3880429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xmlns="" id="{B84D7683-2167-4EE7-AEAD-B7BFC1EDA13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292387" y="15079662"/>
            <a:ext cx="4876696" cy="3915564"/>
          </a:xfrm>
          <a:prstGeom prst="rect">
            <a:avLst/>
          </a:prstGeom>
        </p:spPr>
      </p:pic>
      <p:sp>
        <p:nvSpPr>
          <p:cNvPr id="50" name="CustomShape 54">
            <a:extLst>
              <a:ext uri="{FF2B5EF4-FFF2-40B4-BE49-F238E27FC236}">
                <a16:creationId xmlns:a16="http://schemas.microsoft.com/office/drawing/2014/main" xmlns="" id="{E3852072-10CA-4A26-AE8F-D1D503638D46}"/>
              </a:ext>
            </a:extLst>
          </p:cNvPr>
          <p:cNvSpPr/>
          <p:nvPr/>
        </p:nvSpPr>
        <p:spPr>
          <a:xfrm>
            <a:off x="55036" y="36189225"/>
            <a:ext cx="4951022" cy="912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 anchor="t"/>
          <a:lstStyle/>
          <a:p>
            <a:pPr>
              <a:lnSpc>
                <a:spcPct val="100000"/>
              </a:lnSpc>
            </a:pPr>
            <a:r>
              <a:rPr lang="ru-RU" sz="5500" u="sng" dirty="0">
                <a:solidFill>
                  <a:srgbClr val="42568D"/>
                </a:solidFill>
                <a:latin typeface="Times New Roman"/>
                <a:ea typeface="DejaVu Sans"/>
              </a:rPr>
              <a:t>TOF400</a:t>
            </a:r>
            <a:r>
              <a:rPr lang="en-US" sz="5500" u="sng" dirty="0">
                <a:solidFill>
                  <a:srgbClr val="42568D"/>
                </a:solidFill>
                <a:latin typeface="Times New Roman"/>
                <a:ea typeface="DejaVu Sans"/>
              </a:rPr>
              <a:t> features</a:t>
            </a:r>
            <a:endParaRPr lang="ru-RU" sz="5500" dirty="0">
              <a:latin typeface="Arial"/>
            </a:endParaRPr>
          </a:p>
        </p:txBody>
      </p:sp>
      <p:sp>
        <p:nvSpPr>
          <p:cNvPr id="51" name="CustomShape 95">
            <a:extLst>
              <a:ext uri="{FF2B5EF4-FFF2-40B4-BE49-F238E27FC236}">
                <a16:creationId xmlns:a16="http://schemas.microsoft.com/office/drawing/2014/main" xmlns="" id="{A11D9690-D7D8-4D81-A557-7937DAA35D84}"/>
              </a:ext>
            </a:extLst>
          </p:cNvPr>
          <p:cNvSpPr/>
          <p:nvPr/>
        </p:nvSpPr>
        <p:spPr>
          <a:xfrm>
            <a:off x="7596187" y="36524383"/>
            <a:ext cx="2858269" cy="5770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64" tIns="44984" rIns="89964" bIns="44984" anchor="t"/>
          <a:lstStyle/>
          <a:p>
            <a:r>
              <a:rPr lang="en-US" sz="3200" dirty="0">
                <a:solidFill>
                  <a:srgbClr val="42568D"/>
                </a:solidFill>
                <a:latin typeface="Times New Roman"/>
              </a:rPr>
              <a:t>Time resolution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9597</TotalTime>
  <Words>272</Words>
  <Application>Microsoft Office PowerPoint</Application>
  <PresentationFormat>Произвольный</PresentationFormat>
  <Paragraphs>151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Исполнительная</vt:lpstr>
      <vt:lpstr>Презентация PowerPoint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simulations: update</dc:title>
  <dc:creator>Senger, Anna Dr.</dc:creator>
  <cp:lastModifiedBy>RePack by Diakov</cp:lastModifiedBy>
  <cp:revision>1353</cp:revision>
  <cp:lastPrinted>2019-06-05T10:00:07Z</cp:lastPrinted>
  <dcterms:created xsi:type="dcterms:W3CDTF">2013-11-12T09:13:33Z</dcterms:created>
  <dcterms:modified xsi:type="dcterms:W3CDTF">2019-08-13T19:02:13Z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Company">
    <vt:lpwstr>GSI Helmholzzentrum für Schwerionenforschung 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