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  <p:sldId id="266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18"/>
  </p:normalViewPr>
  <p:slideViewPr>
    <p:cSldViewPr snapToGrid="0" snapToObjects="1">
      <p:cViewPr varScale="1">
        <p:scale>
          <a:sx n="85" d="100"/>
          <a:sy n="85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C7659-5F6A-7041-957C-05FBF9357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167519-ECAA-F34F-8295-72BBA6BAB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F9FF2-1B3C-9D45-9BEB-E8E770D7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9EEBE-8D86-B84C-8BE2-FEA53333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ACF3E-3727-B24D-9098-BC024AE7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1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E5C98-A8D7-3842-94DC-25D64159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8D3F-F55E-604A-94ED-248B211F2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BC205-3624-B642-9DF5-1D57A9E8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4806A-B52B-8D4E-8CEC-7C0EBAE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FA42C-6AEC-594C-8438-3CF2C120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0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FA6E27-F04E-BB41-948A-3C0F34EC0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E3A72A-FFC6-ED43-B386-73F0764F2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F63DD-1A71-C042-85DE-F7418756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DFD81-A585-6F44-A16A-4EC7EF82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DCD4D-AB12-EB44-AF4A-FD241B2D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FC913-4667-734A-8F18-855C9ACF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A0F6F-37B7-0E43-BFF4-2715E1BF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67F2B-D4CB-6643-B663-E03EB503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844D9-9F54-174E-BA6B-81F735CD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C59EA4-3B50-A24A-8C58-ED2E6BFF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F4644-3D06-2B41-8EE6-651F539A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2321A-F822-0C49-8D73-1714DAFFF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AE8E-617E-0F4D-84E7-1EB33B68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1A621-B007-B249-A797-B1B1C936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1AA40A-A947-4F45-9B5D-5E17003A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972EF-574B-BB44-AA65-FAE80FA6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8DA76-5661-D04C-8BE6-E19F6126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4CC14-F285-274A-B4B0-E68E078C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F4D5E-9B0B-A546-BC65-EAAF71F1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574D5-B9D2-074B-9204-D5EBA096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327D1-F0F6-D146-A9EC-206014BC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D1955-FA31-664B-977D-BBBD773C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5C884-9157-AE4D-B2CD-ED6A0981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2FFFC-A101-B54A-8CD6-BD1E84174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0F316A-E644-8041-96CF-4FD962C61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CFAE06-AFB8-CC4A-8E03-DC77A721E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8BDC24-D86D-E84A-A6B9-8852AB6A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4DE35-A6D1-D24A-A172-117366DB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B9CDF0-B9DD-9640-B36E-F6A2BE90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7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072B-2C1C-164A-873F-BC1D20A9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605B69-2B59-8F4E-91F3-258CF545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689D71-CF43-E54D-8588-788EC8E0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9073CA-6775-0D47-B8B6-D3B24A8D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9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34BE6B-AF4E-6D4A-ACB6-AAF8BB6A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A9630-1F80-9042-9950-EC5FB911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3894F7-D320-EB4E-8F81-8FC5E060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31C75-885A-9C4B-B800-55AE4D95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B5D97-EA2B-044A-B3C9-AA72C50F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323D0-2343-6946-B4C3-B5E8667DD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085BC-C6FF-694F-AF15-90DBDCD1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C0F21-BAFD-2540-98F7-19C57FEC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943AF-BFB6-D347-A328-EF12DDF6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D39F1-4669-1A47-86AB-078507FA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3D8AC3-CDB9-FE44-9743-2834C6EF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1735B5-9737-CF41-BC32-CEED8D470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D4B324-4D5A-2D48-A617-C7C07262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092BE-13EF-094C-AD74-BCFE90F2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5E3FF-E0B8-2B40-AB1B-542E284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020CC-8281-2146-BF03-4FBCA635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06CE8-DF1E-BD4F-87D6-3AC742F7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05E53-872C-FF40-A0FC-A719614E2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86E2-9F2A-D14A-AAB7-9AB81CF0424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421B-E72F-CA44-8BEE-3F800271F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46549-CA19-BE41-B672-441765354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69A5-8D5A-164F-AE58-D96DB5927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58EE3A-63EC-7A44-BC2C-C8C3C3087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48649"/>
              </p:ext>
            </p:extLst>
          </p:nvPr>
        </p:nvGraphicFramePr>
        <p:xfrm>
          <a:off x="2623281" y="0"/>
          <a:ext cx="6910464" cy="6803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435">
                  <a:extLst>
                    <a:ext uri="{9D8B030D-6E8A-4147-A177-3AD203B41FA5}">
                      <a16:colId xmlns:a16="http://schemas.microsoft.com/office/drawing/2014/main" val="3078496104"/>
                    </a:ext>
                  </a:extLst>
                </a:gridCol>
                <a:gridCol w="2806106">
                  <a:extLst>
                    <a:ext uri="{9D8B030D-6E8A-4147-A177-3AD203B41FA5}">
                      <a16:colId xmlns:a16="http://schemas.microsoft.com/office/drawing/2014/main" val="3752393182"/>
                    </a:ext>
                  </a:extLst>
                </a:gridCol>
                <a:gridCol w="2752923">
                  <a:extLst>
                    <a:ext uri="{9D8B030D-6E8A-4147-A177-3AD203B41FA5}">
                      <a16:colId xmlns:a16="http://schemas.microsoft.com/office/drawing/2014/main" val="991874779"/>
                    </a:ext>
                  </a:extLst>
                </a:gridCol>
              </a:tblGrid>
              <a:tr h="20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ДАТА</a:t>
                      </a:r>
                      <a:endParaRPr lang="ru-RU" sz="1200" b="1" i="0" u="none" strike="noStrike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тема обсуждения</a:t>
                      </a:r>
                      <a:endParaRPr lang="ru-RU" sz="12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докладчик</a:t>
                      </a:r>
                      <a:endParaRPr lang="ru-RU" sz="1200" b="1" i="0" u="none" strike="noStrike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extLst>
                  <a:ext uri="{0D108BD9-81ED-4DB2-BD59-A6C34878D82A}">
                    <a16:rowId xmlns:a16="http://schemas.microsoft.com/office/drawing/2014/main" val="2634283146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b"/>
                </a:tc>
                <a:extLst>
                  <a:ext uri="{0D108BD9-81ED-4DB2-BD59-A6C34878D82A}">
                    <a16:rowId xmlns:a16="http://schemas.microsoft.com/office/drawing/2014/main" val="4114044195"/>
                  </a:ext>
                </a:extLst>
              </a:tr>
              <a:tr h="40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27.08.2019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Места расположения станций первичного контура охлаждающей воды. Параметры станций ввода холодной воды. </a:t>
                      </a:r>
                      <a:endParaRPr lang="ru-RU" sz="120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C.</a:t>
                      </a:r>
                      <a:r>
                        <a:rPr lang="ru-RU" sz="1200" u="none" strike="noStrike">
                          <a:effectLst/>
                        </a:rPr>
                        <a:t>Пиядин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914862209"/>
                  </a:ext>
                </a:extLst>
              </a:tr>
              <a:tr h="40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10.09.2019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Интеграция </a:t>
                      </a:r>
                      <a:r>
                        <a:rPr lang="en" sz="1200" u="none" strike="noStrike" dirty="0" err="1">
                          <a:effectLst/>
                        </a:rPr>
                        <a:t>FHCal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С.Герасимов, Н.Топилин, И.Мошковский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580161496"/>
                  </a:ext>
                </a:extLst>
              </a:tr>
              <a:tr h="402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27.08.2019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Организация системы </a:t>
                      </a:r>
                      <a:r>
                        <a:rPr lang="ru-RU" sz="1200" u="none" strike="noStrike" dirty="0" err="1">
                          <a:effectLst/>
                        </a:rPr>
                        <a:t>водянного</a:t>
                      </a:r>
                      <a:r>
                        <a:rPr lang="ru-RU" sz="1200" u="none" strike="noStrike" dirty="0">
                          <a:effectLst/>
                        </a:rPr>
                        <a:t> охлаждения для </a:t>
                      </a:r>
                      <a:r>
                        <a:rPr lang="en" sz="1200" u="none" strike="noStrike" dirty="0">
                          <a:effectLst/>
                        </a:rPr>
                        <a:t>TPC, </a:t>
                      </a:r>
                      <a:r>
                        <a:rPr lang="en" sz="1200" u="none" strike="noStrike" dirty="0" err="1">
                          <a:effectLst/>
                        </a:rPr>
                        <a:t>Ecal</a:t>
                      </a:r>
                      <a:r>
                        <a:rPr lang="en" sz="1200" u="none" strike="noStrike" dirty="0">
                          <a:effectLst/>
                        </a:rPr>
                        <a:t>, ITS</a:t>
                      </a:r>
                      <a:endParaRPr lang="en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С.Мовчан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Ю.Мурин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И.Тяпкин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В.Головатюк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430379154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sz="1200" u="none" strike="noStrike" dirty="0">
                          <a:effectLst/>
                        </a:rPr>
                        <a:t>C</a:t>
                      </a:r>
                      <a:r>
                        <a:rPr lang="ru-RU" sz="1200" u="none" strike="noStrike" dirty="0">
                          <a:effectLst/>
                        </a:rPr>
                        <a:t>иловая рама. Окна для кабелей, крепление к опорным кольцам.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C.</a:t>
                      </a:r>
                      <a:r>
                        <a:rPr lang="ru-RU" sz="1200" u="none" strike="noStrike">
                          <a:effectLst/>
                        </a:rPr>
                        <a:t>Суховаров, А.Семенов, Н.Топилин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46084814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Интеграция </a:t>
                      </a:r>
                      <a:r>
                        <a:rPr lang="ru-RU" sz="1200" u="none" strike="noStrike" dirty="0" err="1">
                          <a:effectLst/>
                        </a:rPr>
                        <a:t>ионопровода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И.Мошковский, Н.Топилин, В.Головатюк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256598967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Организация пространства в корпусе </a:t>
                      </a:r>
                      <a:r>
                        <a:rPr lang="en" sz="1200" u="none" strike="noStrike">
                          <a:effectLst/>
                        </a:rPr>
                        <a:t>MPD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Н.Топилин, В.Головатюк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449002133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17.09.2019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Измерение магнитного поля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В.Додохов, Е.Кошурников,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814164886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Подвод  и распределение эл. мощностей, охлаждающей воды, жидкого азота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С.Пиядин, М.Пэрыт, Н.Емельянов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045224534"/>
                  </a:ext>
                </a:extLst>
              </a:tr>
              <a:tr h="49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05.09.2019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Участок газового хозяйства для </a:t>
                      </a:r>
                      <a:r>
                        <a:rPr lang="en" sz="1200" u="none" strike="noStrike">
                          <a:effectLst/>
                        </a:rPr>
                        <a:t>TOF, TPC </a:t>
                      </a:r>
                      <a:r>
                        <a:rPr lang="ru-RU" sz="1200" u="none" strike="noStrike">
                          <a:effectLst/>
                        </a:rPr>
                        <a:t>и баллонов с азотом в корпусе  </a:t>
                      </a:r>
                      <a:r>
                        <a:rPr lang="en" sz="1200" u="none" strike="noStrike">
                          <a:effectLst/>
                        </a:rPr>
                        <a:t>MPD. </a:t>
                      </a:r>
                      <a:r>
                        <a:rPr lang="ru-RU" sz="1200" u="none" strike="noStrike">
                          <a:effectLst/>
                        </a:rPr>
                        <a:t>Хранилище баллонов рядом с корпусом </a:t>
                      </a:r>
                      <a:r>
                        <a:rPr lang="en" sz="1200" u="none" strike="noStrike">
                          <a:effectLst/>
                        </a:rPr>
                        <a:t>MPD</a:t>
                      </a:r>
                      <a:endParaRPr lang="en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Н.Топилин, С.Пиядин, С.Мовчан, В.Бабкин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704396129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01.10.2019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C</a:t>
                      </a:r>
                      <a:r>
                        <a:rPr lang="ru-RU" sz="1200" u="none" strike="noStrike" dirty="0" err="1">
                          <a:effectLst/>
                        </a:rPr>
                        <a:t>оздание</a:t>
                      </a:r>
                      <a:r>
                        <a:rPr lang="ru-RU" sz="1200" u="none" strike="noStrike" dirty="0">
                          <a:effectLst/>
                        </a:rPr>
                        <a:t> электронной платформы. Кабельные трассы.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C.</a:t>
                      </a:r>
                      <a:r>
                        <a:rPr lang="ru-RU" sz="1200" u="none" strike="noStrike">
                          <a:effectLst/>
                        </a:rPr>
                        <a:t>Пиядин, М.Пэрыт, Н.Топилин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3083124180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08.10.2019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Коммуникации, кабельные каналы и газовые трубы в корпусе </a:t>
                      </a:r>
                      <a:r>
                        <a:rPr lang="en" sz="1200" u="none" strike="noStrike" dirty="0">
                          <a:effectLst/>
                        </a:rPr>
                        <a:t>MPD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C.</a:t>
                      </a:r>
                      <a:r>
                        <a:rPr lang="ru-RU" sz="1200" u="none" strike="noStrike">
                          <a:effectLst/>
                        </a:rPr>
                        <a:t>Пиядин, С.Базылев, Н.Емельянов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3201652340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15.10.2018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C</a:t>
                      </a:r>
                      <a:r>
                        <a:rPr lang="ru-RU" sz="1200" u="none" strike="noStrike" dirty="0" err="1">
                          <a:effectLst/>
                        </a:rPr>
                        <a:t>оздание</a:t>
                      </a:r>
                      <a:r>
                        <a:rPr lang="ru-RU" sz="1200" u="none" strike="noStrike" dirty="0">
                          <a:effectLst/>
                        </a:rPr>
                        <a:t> криогенной платформы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Н.Топилин, Н.Емельянов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142379741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05.11.2019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Состояние дел по </a:t>
                      </a:r>
                      <a:r>
                        <a:rPr lang="en" sz="1200" u="none" strike="noStrike" dirty="0">
                          <a:effectLst/>
                        </a:rPr>
                        <a:t>TPC, DAQ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С.Мовчан, С Базылев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70639271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12.11.2019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Состояние дел по </a:t>
                      </a:r>
                      <a:r>
                        <a:rPr lang="en" sz="1200" u="none" strike="noStrike" dirty="0">
                          <a:effectLst/>
                        </a:rPr>
                        <a:t>TOF FFD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В.Бабкин, В.Юревич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1039812223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19.11.2019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Состояние дел по </a:t>
                      </a:r>
                      <a:r>
                        <a:rPr lang="en" sz="1200" u="none" strike="noStrike" dirty="0" err="1">
                          <a:effectLst/>
                        </a:rPr>
                        <a:t>ECall</a:t>
                      </a:r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И.Тяпкин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230734068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26.11.2019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 dirty="0">
                          <a:effectLst/>
                        </a:rPr>
                        <a:t>C</a:t>
                      </a:r>
                      <a:r>
                        <a:rPr lang="ru-RU" sz="1200" u="none" strike="noStrike" dirty="0" err="1">
                          <a:effectLst/>
                        </a:rPr>
                        <a:t>остояние</a:t>
                      </a:r>
                      <a:r>
                        <a:rPr lang="ru-RU" sz="1200" u="none" strike="noStrike" dirty="0">
                          <a:effectLst/>
                        </a:rPr>
                        <a:t> дел по </a:t>
                      </a:r>
                      <a:r>
                        <a:rPr lang="en" sz="1200" u="none" strike="noStrike" dirty="0" err="1">
                          <a:effectLst/>
                        </a:rPr>
                        <a:t>FHCal</a:t>
                      </a:r>
                      <a:endParaRPr lang="en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А.Ивашкин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269816128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03.12.2019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u="none" strike="noStrike">
                          <a:effectLst/>
                        </a:rPr>
                        <a:t>C</a:t>
                      </a:r>
                      <a:r>
                        <a:rPr lang="ru-RU" sz="1200" u="none" strike="noStrike">
                          <a:effectLst/>
                        </a:rPr>
                        <a:t>остояние дел по </a:t>
                      </a:r>
                      <a:r>
                        <a:rPr lang="en" sz="1200" u="none" strike="noStrike">
                          <a:effectLst/>
                        </a:rPr>
                        <a:t>MCORD</a:t>
                      </a:r>
                      <a:endParaRPr lang="en" sz="120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М.Белевич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8" marR="4958" marT="4958" marB="0" anchor="ctr"/>
                </a:tc>
                <a:extLst>
                  <a:ext uri="{0D108BD9-81ED-4DB2-BD59-A6C34878D82A}">
                    <a16:rowId xmlns:a16="http://schemas.microsoft.com/office/drawing/2014/main" val="3917450050"/>
                  </a:ext>
                </a:extLst>
              </a:tr>
              <a:tr h="274640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8" marR="4958" marT="4958" marB="0" anchor="b"/>
                </a:tc>
                <a:extLst>
                  <a:ext uri="{0D108BD9-81ED-4DB2-BD59-A6C34878D82A}">
                    <a16:rowId xmlns:a16="http://schemas.microsoft.com/office/drawing/2014/main" val="209006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5" y="830615"/>
            <a:ext cx="4794398" cy="48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95" y="1730788"/>
            <a:ext cx="2258500" cy="17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4" y="3789041"/>
            <a:ext cx="1895086" cy="250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5821" y="122729"/>
            <a:ext cx="33272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2pPr>
            <a:lvl3pPr algn="r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3pPr>
            <a:lvl4pPr algn="r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4pPr>
            <a:lvl5pPr algn="r" fontAlgn="base">
              <a:spcBef>
                <a:spcPct val="0"/>
              </a:spcBef>
              <a:spcAft>
                <a:spcPct val="0"/>
              </a:spcAft>
              <a:defRPr sz="4400"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sz="3200" dirty="0"/>
              <a:t>Трассировка</a:t>
            </a:r>
          </a:p>
        </p:txBody>
      </p:sp>
    </p:spTree>
    <p:extLst>
      <p:ext uri="{BB962C8B-B14F-4D97-AF65-F5344CB8AC3E}">
        <p14:creationId xmlns:p14="http://schemas.microsoft.com/office/powerpoint/2010/main" val="279874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393" y="409808"/>
            <a:ext cx="4816103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Вариант 1: Единый пучок в одно окно.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963920"/>
            <a:ext cx="328533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90194" y="3731192"/>
            <a:ext cx="0" cy="36004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18186" y="3731192"/>
            <a:ext cx="0" cy="36004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13040" y="3896991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5</a:t>
            </a:r>
            <a:r>
              <a:rPr lang="ru-RU" sz="1600" dirty="0">
                <a:solidFill>
                  <a:srgbClr val="7030A0"/>
                </a:solidFill>
              </a:rPr>
              <a:t>мм</a:t>
            </a:r>
          </a:p>
        </p:txBody>
      </p:sp>
      <p:sp>
        <p:nvSpPr>
          <p:cNvPr id="25" name="Выноска 1 (с границей) 24"/>
          <p:cNvSpPr/>
          <p:nvPr/>
        </p:nvSpPr>
        <p:spPr>
          <a:xfrm>
            <a:off x="4076750" y="523141"/>
            <a:ext cx="725412" cy="252608"/>
          </a:xfrm>
          <a:prstGeom prst="accentCallout1">
            <a:avLst>
              <a:gd name="adj1" fmla="val 22521"/>
              <a:gd name="adj2" fmla="val 16615"/>
              <a:gd name="adj3" fmla="val 299732"/>
              <a:gd name="adj4" fmla="val -324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TOF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6" name="Выноска 1 (с границей) 25"/>
          <p:cNvSpPr/>
          <p:nvPr/>
        </p:nvSpPr>
        <p:spPr>
          <a:xfrm>
            <a:off x="2582194" y="450358"/>
            <a:ext cx="930846" cy="319125"/>
          </a:xfrm>
          <a:prstGeom prst="accentCallout1">
            <a:avLst>
              <a:gd name="adj1" fmla="val 25093"/>
              <a:gd name="adj2" fmla="val 87378"/>
              <a:gd name="adj3" fmla="val 216287"/>
              <a:gd name="adj4" fmla="val 124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ECAL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Выноска 1 (с границей) 26"/>
          <p:cNvSpPr/>
          <p:nvPr/>
        </p:nvSpPr>
        <p:spPr>
          <a:xfrm>
            <a:off x="1667794" y="580749"/>
            <a:ext cx="914400" cy="322318"/>
          </a:xfrm>
          <a:prstGeom prst="accentCallout1">
            <a:avLst>
              <a:gd name="adj1" fmla="val 40517"/>
              <a:gd name="adj2" fmla="val 76042"/>
              <a:gd name="adj3" fmla="val 171116"/>
              <a:gd name="adj4" fmla="val 1835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TPC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86" y="1669429"/>
            <a:ext cx="3299618" cy="48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Выноска 1 (с границей) 29"/>
          <p:cNvSpPr/>
          <p:nvPr/>
        </p:nvSpPr>
        <p:spPr>
          <a:xfrm>
            <a:off x="9408368" y="3240799"/>
            <a:ext cx="725412" cy="252608"/>
          </a:xfrm>
          <a:prstGeom prst="accentCallout1">
            <a:avLst>
              <a:gd name="adj1" fmla="val 22521"/>
              <a:gd name="adj2" fmla="val 16615"/>
              <a:gd name="adj3" fmla="val 269567"/>
              <a:gd name="adj4" fmla="val -92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TOF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1" name="Выноска 1 (с границей) 30"/>
          <p:cNvSpPr/>
          <p:nvPr/>
        </p:nvSpPr>
        <p:spPr>
          <a:xfrm>
            <a:off x="7097886" y="3665070"/>
            <a:ext cx="900708" cy="319125"/>
          </a:xfrm>
          <a:prstGeom prst="accentCallout1">
            <a:avLst>
              <a:gd name="adj1" fmla="val 25093"/>
              <a:gd name="adj2" fmla="val 87378"/>
              <a:gd name="adj3" fmla="val 188430"/>
              <a:gd name="adj4" fmla="val 1484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ECAL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3" name="Выноска 1 (с границей) 32"/>
          <p:cNvSpPr/>
          <p:nvPr/>
        </p:nvSpPr>
        <p:spPr>
          <a:xfrm>
            <a:off x="7248128" y="5110929"/>
            <a:ext cx="750466" cy="322318"/>
          </a:xfrm>
          <a:prstGeom prst="accentCallout1">
            <a:avLst>
              <a:gd name="adj1" fmla="val 40517"/>
              <a:gd name="adj2" fmla="val 76042"/>
              <a:gd name="adj3" fmla="val -124399"/>
              <a:gd name="adj4" fmla="val 1772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TPC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Выноска 1 (с границей) 27"/>
          <p:cNvSpPr/>
          <p:nvPr/>
        </p:nvSpPr>
        <p:spPr>
          <a:xfrm>
            <a:off x="5153820" y="2883688"/>
            <a:ext cx="1950292" cy="1392599"/>
          </a:xfrm>
          <a:prstGeom prst="accentCallout1">
            <a:avLst>
              <a:gd name="adj1" fmla="val 19434"/>
              <a:gd name="adj2" fmla="val 3993"/>
              <a:gd name="adj3" fmla="val 52310"/>
              <a:gd name="adj4" fmla="val -3798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Поверхность криостата по новому радиусу</a:t>
            </a:r>
          </a:p>
        </p:txBody>
      </p:sp>
    </p:spTree>
    <p:extLst>
      <p:ext uri="{BB962C8B-B14F-4D97-AF65-F5344CB8AC3E}">
        <p14:creationId xmlns:p14="http://schemas.microsoft.com/office/powerpoint/2010/main" val="300290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36AE6-7EC9-6241-8AE0-F3F8D0884D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t="68423" r="20445" b="1729"/>
          <a:stretch/>
        </p:blipFill>
        <p:spPr bwMode="auto">
          <a:xfrm>
            <a:off x="194871" y="0"/>
            <a:ext cx="108828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10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enoid12_recess">
            <a:extLst>
              <a:ext uri="{FF2B5EF4-FFF2-40B4-BE49-F238E27FC236}">
                <a16:creationId xmlns:a16="http://schemas.microsoft.com/office/drawing/2014/main" id="{80CC3508-8001-E042-94F8-6FB468D3D1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4" y="368117"/>
            <a:ext cx="5379085" cy="6181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C6146B6-F9C2-AB46-B33A-8F64DB1E6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11754"/>
              </p:ext>
            </p:extLst>
          </p:nvPr>
        </p:nvGraphicFramePr>
        <p:xfrm>
          <a:off x="6655633" y="5921115"/>
          <a:ext cx="5141626" cy="269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1626">
                  <a:extLst>
                    <a:ext uri="{9D8B030D-6E8A-4147-A177-3AD203B41FA5}">
                      <a16:colId xmlns:a16="http://schemas.microsoft.com/office/drawing/2014/main" val="4095657042"/>
                    </a:ext>
                  </a:extLst>
                </a:gridCol>
              </a:tblGrid>
              <a:tr h="269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Площадь </a:t>
                      </a:r>
                      <a:r>
                        <a:rPr lang="ru-RU" sz="1600" u="none" strike="noStrike" dirty="0" err="1">
                          <a:effectLst/>
                        </a:rPr>
                        <a:t>неперкрытого</a:t>
                      </a:r>
                      <a:r>
                        <a:rPr lang="ru-RU" sz="1600" u="none" strike="noStrike" dirty="0">
                          <a:effectLst/>
                        </a:rPr>
                        <a:t> (прямого) отверстия - 200 см**2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65814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6C7833F-97EF-A14C-980E-1304FD9DC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50883"/>
              </p:ext>
            </p:extLst>
          </p:nvPr>
        </p:nvGraphicFramePr>
        <p:xfrm>
          <a:off x="6655633" y="6296477"/>
          <a:ext cx="5141626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1626">
                  <a:extLst>
                    <a:ext uri="{9D8B030D-6E8A-4147-A177-3AD203B41FA5}">
                      <a16:colId xmlns:a16="http://schemas.microsoft.com/office/drawing/2014/main" val="4099551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Площадь на одну сторону 540*28=15128 </a:t>
                      </a:r>
                      <a:r>
                        <a:rPr lang="en" sz="1600" u="none" strike="noStrike" dirty="0">
                          <a:effectLst/>
                        </a:rPr>
                        <a:t>cm**2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237797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49073A-F9F3-234C-AD70-531EECADF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9" t="20252" r="17623"/>
          <a:stretch/>
        </p:blipFill>
        <p:spPr>
          <a:xfrm>
            <a:off x="5032475" y="1536493"/>
            <a:ext cx="7159525" cy="43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0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336</Words>
  <Application>Microsoft Macintosh PowerPoint</Application>
  <PresentationFormat>Широкоэкранный</PresentationFormat>
  <Paragraphs>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Вариант 1: Единый пучок в одно окно.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cp:lastPrinted>2019-08-26T07:59:00Z</cp:lastPrinted>
  <dcterms:created xsi:type="dcterms:W3CDTF">2019-08-26T07:25:50Z</dcterms:created>
  <dcterms:modified xsi:type="dcterms:W3CDTF">2019-08-27T11:21:11Z</dcterms:modified>
</cp:coreProperties>
</file>