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59" r:id="rId4"/>
    <p:sldId id="288" r:id="rId5"/>
    <p:sldId id="284" r:id="rId6"/>
    <p:sldId id="281" r:id="rId7"/>
    <p:sldId id="282" r:id="rId8"/>
    <p:sldId id="283" r:id="rId9"/>
    <p:sldId id="279" r:id="rId10"/>
    <p:sldId id="269" r:id="rId11"/>
    <p:sldId id="278" r:id="rId12"/>
    <p:sldId id="267" r:id="rId13"/>
    <p:sldId id="285" r:id="rId14"/>
    <p:sldId id="292" r:id="rId15"/>
    <p:sldId id="291" r:id="rId16"/>
    <p:sldId id="261" r:id="rId17"/>
    <p:sldId id="289" r:id="rId18"/>
    <p:sldId id="270" r:id="rId19"/>
    <p:sldId id="264" r:id="rId20"/>
    <p:sldId id="280" r:id="rId21"/>
    <p:sldId id="274" r:id="rId22"/>
    <p:sldId id="290" r:id="rId23"/>
    <p:sldId id="272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41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60"/>
  </p:normalViewPr>
  <p:slideViewPr>
    <p:cSldViewPr>
      <p:cViewPr>
        <p:scale>
          <a:sx n="110" d="100"/>
          <a:sy n="110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gem_simul\gem_res\resol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gem_simul\gem_res\track_shif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Rockwell" pitchFamily="18" charset="0"/>
              </a:defRPr>
            </a:pPr>
            <a:r>
              <a:rPr lang="en-US" sz="1400" b="0" baseline="0" dirty="0" smtClean="0">
                <a:latin typeface="Rockwell" pitchFamily="18" charset="0"/>
                <a:cs typeface="Times New Roman" pitchFamily="18" charset="0"/>
              </a:rPr>
              <a:t>Space resolution </a:t>
            </a:r>
            <a:r>
              <a:rPr lang="en-US" sz="1400" b="0" baseline="0" dirty="0" err="1" smtClean="0">
                <a:latin typeface="Rockwell" pitchFamily="18" charset="0"/>
                <a:cs typeface="Times New Roman" pitchFamily="18" charset="0"/>
              </a:rPr>
              <a:t>vs</a:t>
            </a:r>
            <a:r>
              <a:rPr lang="en-US" sz="1400" b="0" baseline="0" dirty="0" smtClean="0">
                <a:latin typeface="Rockwell" pitchFamily="18" charset="0"/>
                <a:cs typeface="Times New Roman" pitchFamily="18" charset="0"/>
              </a:rPr>
              <a:t> magnetic field and track angle</a:t>
            </a:r>
            <a:endParaRPr lang="ru-RU" sz="1400" b="0" baseline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205693882859239"/>
          <c:y val="0"/>
        </c:manualLayout>
      </c:layout>
    </c:title>
    <c:plotArea>
      <c:layout/>
      <c:scatterChart>
        <c:scatterStyle val="lineMarker"/>
        <c:ser>
          <c:idx val="0"/>
          <c:order val="0"/>
          <c:tx>
            <c:v>B=0.0 T</c:v>
          </c:tx>
          <c:spPr>
            <a:ln w="28575">
              <a:noFill/>
            </a:ln>
          </c:spPr>
          <c:marker>
            <c:symbol val="diamond"/>
            <c:size val="6"/>
          </c:marker>
          <c:xVal>
            <c:numRef>
              <c:f>Sheet1!$A$1:$A$7</c:f>
              <c:numCache>
                <c:formatCode>General</c:formatCode>
                <c:ptCount val="7"/>
                <c:pt idx="0">
                  <c:v>-45</c:v>
                </c:pt>
                <c:pt idx="1">
                  <c:v>-30</c:v>
                </c:pt>
                <c:pt idx="2">
                  <c:v>-15</c:v>
                </c:pt>
                <c:pt idx="3">
                  <c:v>0</c:v>
                </c:pt>
                <c:pt idx="4">
                  <c:v>15</c:v>
                </c:pt>
                <c:pt idx="5">
                  <c:v>30</c:v>
                </c:pt>
                <c:pt idx="6">
                  <c:v>45</c:v>
                </c:pt>
              </c:numCache>
            </c:numRef>
          </c:xVal>
          <c:yVal>
            <c:numRef>
              <c:f>Sheet1!$B$1:$B$7</c:f>
              <c:numCache>
                <c:formatCode>General</c:formatCode>
                <c:ptCount val="7"/>
                <c:pt idx="0">
                  <c:v>393</c:v>
                </c:pt>
                <c:pt idx="1">
                  <c:v>246</c:v>
                </c:pt>
                <c:pt idx="2">
                  <c:v>107</c:v>
                </c:pt>
                <c:pt idx="3">
                  <c:v>18</c:v>
                </c:pt>
                <c:pt idx="4">
                  <c:v>110</c:v>
                </c:pt>
                <c:pt idx="5">
                  <c:v>303</c:v>
                </c:pt>
                <c:pt idx="6">
                  <c:v>398</c:v>
                </c:pt>
              </c:numCache>
            </c:numRef>
          </c:yVal>
        </c:ser>
        <c:ser>
          <c:idx val="1"/>
          <c:order val="1"/>
          <c:tx>
            <c:v>B=0.25 T</c:v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Sheet1!$A$1:$A$7</c:f>
              <c:numCache>
                <c:formatCode>General</c:formatCode>
                <c:ptCount val="7"/>
                <c:pt idx="0">
                  <c:v>-45</c:v>
                </c:pt>
                <c:pt idx="1">
                  <c:v>-30</c:v>
                </c:pt>
                <c:pt idx="2">
                  <c:v>-15</c:v>
                </c:pt>
                <c:pt idx="3">
                  <c:v>0</c:v>
                </c:pt>
                <c:pt idx="4">
                  <c:v>15</c:v>
                </c:pt>
                <c:pt idx="5">
                  <c:v>30</c:v>
                </c:pt>
                <c:pt idx="6">
                  <c:v>45</c:v>
                </c:pt>
              </c:numCache>
            </c:numRef>
          </c:xVal>
          <c:yVal>
            <c:numRef>
              <c:f>Sheet1!$C$1:$C$7</c:f>
              <c:numCache>
                <c:formatCode>General</c:formatCode>
                <c:ptCount val="7"/>
                <c:pt idx="0">
                  <c:v>346</c:v>
                </c:pt>
                <c:pt idx="1">
                  <c:v>214</c:v>
                </c:pt>
                <c:pt idx="2">
                  <c:v>84</c:v>
                </c:pt>
                <c:pt idx="3">
                  <c:v>40</c:v>
                </c:pt>
                <c:pt idx="4">
                  <c:v>151</c:v>
                </c:pt>
                <c:pt idx="5">
                  <c:v>311</c:v>
                </c:pt>
                <c:pt idx="6">
                  <c:v>418</c:v>
                </c:pt>
              </c:numCache>
            </c:numRef>
          </c:yVal>
        </c:ser>
        <c:ser>
          <c:idx val="2"/>
          <c:order val="2"/>
          <c:tx>
            <c:v>B=0.5 T</c:v>
          </c:tx>
          <c:spPr>
            <a:ln w="28575">
              <a:noFill/>
            </a:ln>
          </c:spPr>
          <c:marker>
            <c:symbol val="triangle"/>
            <c:size val="6"/>
          </c:marker>
          <c:xVal>
            <c:numRef>
              <c:f>Sheet1!$A$1:$A$7</c:f>
              <c:numCache>
                <c:formatCode>General</c:formatCode>
                <c:ptCount val="7"/>
                <c:pt idx="0">
                  <c:v>-45</c:v>
                </c:pt>
                <c:pt idx="1">
                  <c:v>-30</c:v>
                </c:pt>
                <c:pt idx="2">
                  <c:v>-15</c:v>
                </c:pt>
                <c:pt idx="3">
                  <c:v>0</c:v>
                </c:pt>
                <c:pt idx="4">
                  <c:v>15</c:v>
                </c:pt>
                <c:pt idx="5">
                  <c:v>30</c:v>
                </c:pt>
                <c:pt idx="6">
                  <c:v>45</c:v>
                </c:pt>
              </c:numCache>
            </c:numRef>
          </c:xVal>
          <c:yVal>
            <c:numRef>
              <c:f>Sheet1!$D$1:$D$7</c:f>
              <c:numCache>
                <c:formatCode>General</c:formatCode>
                <c:ptCount val="7"/>
                <c:pt idx="0">
                  <c:v>269</c:v>
                </c:pt>
                <c:pt idx="1">
                  <c:v>181</c:v>
                </c:pt>
                <c:pt idx="2">
                  <c:v>64</c:v>
                </c:pt>
                <c:pt idx="3">
                  <c:v>81</c:v>
                </c:pt>
                <c:pt idx="4">
                  <c:v>207</c:v>
                </c:pt>
                <c:pt idx="5">
                  <c:v>353</c:v>
                </c:pt>
                <c:pt idx="6">
                  <c:v>445</c:v>
                </c:pt>
              </c:numCache>
            </c:numRef>
          </c:yVal>
        </c:ser>
        <c:axId val="119596928"/>
        <c:axId val="134369664"/>
      </c:scatterChart>
      <c:valAx>
        <c:axId val="119596928"/>
        <c:scaling>
          <c:orientation val="minMax"/>
          <c:max val="50"/>
          <c:min val="-5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track</a:t>
                </a:r>
                <a:r>
                  <a:rPr lang="en-US" sz="1200" baseline="0" dirty="0" smtClean="0">
                    <a:latin typeface="Times New Roman" pitchFamily="18" charset="0"/>
                    <a:cs typeface="Times New Roman" pitchFamily="18" charset="0"/>
                  </a:rPr>
                  <a:t> angle, degree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369664"/>
        <c:crosses val="autoZero"/>
        <c:crossBetween val="midCat"/>
      </c:valAx>
      <c:valAx>
        <c:axId val="1343696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resolution(</a:t>
                </a:r>
                <a:r>
                  <a:rPr lang="el-GR" sz="1200" dirty="0" smtClean="0"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1200" baseline="0" dirty="0" smtClean="0">
                    <a:latin typeface="Times New Roman" pitchFamily="18" charset="0"/>
                    <a:cs typeface="Times New Roman" pitchFamily="18" charset="0"/>
                  </a:rPr>
                  <a:t>, µm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4.2042042042042121E-2"/>
              <c:y val="0.22465702475550717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596928"/>
        <c:crossesAt val="-50"/>
        <c:crossBetween val="midCat"/>
      </c:valAx>
    </c:plotArea>
    <c:legend>
      <c:legendPos val="r"/>
      <c:layout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sz="1400" b="0" dirty="0">
                <a:latin typeface="Rockwell" pitchFamily="18" charset="0"/>
              </a:rPr>
              <a:t>Center</a:t>
            </a:r>
            <a:r>
              <a:rPr lang="en-US" sz="1400" b="0" baseline="0" dirty="0">
                <a:latin typeface="Rockwell" pitchFamily="18" charset="0"/>
              </a:rPr>
              <a:t> gravity </a:t>
            </a:r>
            <a:r>
              <a:rPr lang="en-US" sz="1400" b="0" baseline="0" dirty="0" smtClean="0">
                <a:latin typeface="Rockwell" pitchFamily="18" charset="0"/>
              </a:rPr>
              <a:t>shift </a:t>
            </a:r>
            <a:r>
              <a:rPr lang="en-US" sz="1400" b="0" baseline="0" dirty="0" err="1">
                <a:latin typeface="Rockwell" pitchFamily="18" charset="0"/>
              </a:rPr>
              <a:t>vs</a:t>
            </a:r>
            <a:r>
              <a:rPr lang="en-US" sz="1400" b="0" baseline="0" dirty="0">
                <a:latin typeface="Rockwell" pitchFamily="18" charset="0"/>
              </a:rPr>
              <a:t> magnetic field</a:t>
            </a:r>
            <a:endParaRPr lang="en-US" sz="1400" b="0" dirty="0">
              <a:latin typeface="Rockwell" pitchFamily="18" charset="0"/>
            </a:endParaRPr>
          </a:p>
        </c:rich>
      </c:tx>
      <c:layout>
        <c:manualLayout>
          <c:xMode val="edge"/>
          <c:yMode val="edge"/>
          <c:x val="0.14254766612323241"/>
          <c:y val="1.9253910950661854E-2"/>
        </c:manualLayout>
      </c:layout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</c:trendline>
          <c:xVal>
            <c:numRef>
              <c:f>Sheet1!$A$18:$A$20</c:f>
              <c:numCache>
                <c:formatCode>General</c:formatCode>
                <c:ptCount val="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</c:numCache>
            </c:numRef>
          </c:xVal>
          <c:yVal>
            <c:numRef>
              <c:f>Sheet1!$B$18:$B$20</c:f>
              <c:numCache>
                <c:formatCode>General</c:formatCode>
                <c:ptCount val="3"/>
                <c:pt idx="0">
                  <c:v>-8.0000000000000227E-3</c:v>
                </c:pt>
                <c:pt idx="1">
                  <c:v>0.39500000000000146</c:v>
                </c:pt>
                <c:pt idx="2">
                  <c:v>0.77900000000000291</c:v>
                </c:pt>
              </c:numCache>
            </c:numRef>
          </c:yVal>
        </c:ser>
        <c:axId val="156160384"/>
        <c:axId val="158525696"/>
      </c:scatterChart>
      <c:valAx>
        <c:axId val="156160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magnetic field, Tesla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58525696"/>
        <c:crosses val="autoZero"/>
        <c:crossBetween val="midCat"/>
      </c:valAx>
      <c:valAx>
        <c:axId val="1585256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center</a:t>
                </a:r>
                <a:r>
                  <a:rPr lang="en-US" sz="1200" baseline="0" dirty="0"/>
                  <a:t> gravity </a:t>
                </a:r>
                <a:r>
                  <a:rPr lang="en-US" sz="1200" baseline="0" dirty="0" smtClean="0"/>
                  <a:t>shift, </a:t>
                </a:r>
                <a:r>
                  <a:rPr lang="en-US" sz="1200" baseline="0" dirty="0"/>
                  <a:t>mm</a:t>
                </a:r>
                <a:endParaRPr lang="en-US" sz="1200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56160384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AFEEB-427E-44C1-9E77-1CF68BE4B5BA}" type="datetimeFigureOut">
              <a:rPr lang="ru-RU" smtClean="0"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877C9-AA21-438D-A3C8-ADEC02FF45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877C9-AA21-438D-A3C8-ADEC02FF457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093C9-B9A4-4DE6-BEBE-B7B759CFF1C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63A35-3589-4C53-8300-2DC4F4FCEF85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FDC6-C23F-4F04-871E-790BB96E6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40" y="160973"/>
            <a:ext cx="1947180" cy="109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271063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Создание первой очереди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центральной трековой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системы установки BM@N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lang="en-US" sz="3200" dirty="0" smtClean="0">
              <a:latin typeface="+mj-lt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0"/>
          <p:cNvPicPr/>
          <p:nvPr/>
        </p:nvPicPr>
        <p:blipFill>
          <a:blip r:embed="rId3" cstate="print"/>
          <a:stretch/>
        </p:blipFill>
        <p:spPr>
          <a:xfrm>
            <a:off x="6948264" y="116632"/>
            <a:ext cx="2195736" cy="1152128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27584" y="5661248"/>
            <a:ext cx="7604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latin typeface="+mj-lt"/>
              </a:rPr>
              <a:t>А.В. </a:t>
            </a:r>
            <a:r>
              <a:rPr lang="ru-RU" dirty="0" err="1" smtClean="0">
                <a:latin typeface="+mj-lt"/>
              </a:rPr>
              <a:t>Галаванов</a:t>
            </a:r>
            <a:r>
              <a:rPr lang="en-US" dirty="0" smtClean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С.Е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Васильев†</a:t>
            </a:r>
            <a:r>
              <a:rPr lang="en-US" dirty="0" smtClean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Е.М</a:t>
            </a:r>
            <a:r>
              <a:rPr lang="ru-RU" dirty="0" smtClean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Кулиш</a:t>
            </a:r>
            <a:r>
              <a:rPr lang="en-US" dirty="0" smtClean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М.Н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Капишин</a:t>
            </a:r>
            <a:r>
              <a:rPr lang="en-US" dirty="0" smtClean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А.М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Маканькин</a:t>
            </a:r>
            <a:r>
              <a:rPr lang="en-US" dirty="0" smtClean="0">
                <a:latin typeface="+mj-lt"/>
              </a:rPr>
              <a:t>,</a:t>
            </a:r>
            <a:endParaRPr lang="ru-RU" dirty="0" smtClean="0">
              <a:latin typeface="+mj-lt"/>
            </a:endParaRPr>
          </a:p>
          <a:p>
            <a:pPr lvl="0"/>
            <a:r>
              <a:rPr lang="ru-RU" u="sng" dirty="0" smtClean="0">
                <a:latin typeface="+mj-lt"/>
              </a:rPr>
              <a:t>А.И. </a:t>
            </a:r>
            <a:r>
              <a:rPr lang="ru-RU" u="sng" dirty="0" err="1" smtClean="0">
                <a:latin typeface="+mj-lt"/>
              </a:rPr>
              <a:t>Максимчук</a:t>
            </a:r>
            <a:r>
              <a:rPr lang="en-US" dirty="0" smtClean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С.В</a:t>
            </a:r>
            <a:r>
              <a:rPr lang="ru-RU" dirty="0" smtClean="0">
                <a:latin typeface="+mj-lt"/>
              </a:rPr>
              <a:t>. Хабаров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48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8028" y="116632"/>
            <a:ext cx="4200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Rockwell" pitchFamily="18" charset="0"/>
              </a:rPr>
              <a:t>GEM Optimization</a:t>
            </a:r>
            <a:endParaRPr lang="ru-RU" sz="3600" dirty="0"/>
          </a:p>
        </p:txBody>
      </p:sp>
      <p:grpSp>
        <p:nvGrpSpPr>
          <p:cNvPr id="2" name="Группа 15"/>
          <p:cNvGrpSpPr/>
          <p:nvPr/>
        </p:nvGrpSpPr>
        <p:grpSpPr>
          <a:xfrm>
            <a:off x="467544" y="764704"/>
            <a:ext cx="8136904" cy="5328592"/>
            <a:chOff x="755576" y="980728"/>
            <a:chExt cx="7841878" cy="532859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980728"/>
              <a:ext cx="3694559" cy="250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980728"/>
              <a:ext cx="3910013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3933056"/>
              <a:ext cx="3541971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3861048"/>
              <a:ext cx="3809430" cy="244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 стрелкой 11"/>
            <p:cNvCxnSpPr/>
            <p:nvPr/>
          </p:nvCxnSpPr>
          <p:spPr>
            <a:xfrm>
              <a:off x="6444208" y="1412776"/>
              <a:ext cx="0" cy="4320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364088" y="1340768"/>
              <a:ext cx="1069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Working point</a:t>
              </a:r>
              <a:endParaRPr lang="ru-RU" sz="12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47664" y="1388853"/>
              <a:ext cx="591687" cy="1656272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39752" y="4270075"/>
              <a:ext cx="722625" cy="1509623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633713" y="4364966"/>
              <a:ext cx="646982" cy="1302589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835696" y="6165304"/>
            <a:ext cx="432047" cy="50405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411760" y="6237312"/>
            <a:ext cx="532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1400" dirty="0" smtClean="0">
                <a:latin typeface="Rockwell" pitchFamily="18" charset="0"/>
              </a:rPr>
              <a:t>Working range of field, kV/cm  (</a:t>
            </a:r>
            <a:r>
              <a:rPr lang="en-US" sz="1400" dirty="0" err="1" smtClean="0">
                <a:latin typeface="Rockwell" pitchFamily="18" charset="0"/>
              </a:rPr>
              <a:t>Ar</a:t>
            </a:r>
            <a:r>
              <a:rPr lang="en-US" sz="1400" dirty="0" smtClean="0">
                <a:latin typeface="Rockwell" pitchFamily="18" charset="0"/>
              </a:rPr>
              <a:t>(70)/CO</a:t>
            </a:r>
            <a:r>
              <a:rPr lang="en-US" sz="1000" dirty="0" smtClean="0">
                <a:latin typeface="Rockwell" pitchFamily="18" charset="0"/>
              </a:rPr>
              <a:t>2</a:t>
            </a:r>
            <a:r>
              <a:rPr lang="en-US" sz="1400" dirty="0" smtClean="0">
                <a:latin typeface="Rockwell" pitchFamily="18" charset="0"/>
              </a:rPr>
              <a:t>(30)gas mixture)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59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Rockwell" pitchFamily="18" charset="0"/>
                <a:cs typeface="Arial" pitchFamily="34" charset="0"/>
              </a:rPr>
              <a:t>                     GEM Optimization </a:t>
            </a:r>
          </a:p>
          <a:p>
            <a:r>
              <a:rPr lang="en-US" sz="3600" dirty="0" smtClean="0">
                <a:latin typeface="Rockwell" pitchFamily="18" charset="0"/>
                <a:cs typeface="Arial" pitchFamily="34" charset="0"/>
              </a:rPr>
              <a:t>        (</a:t>
            </a:r>
            <a:r>
              <a:rPr lang="en-US" sz="3600" dirty="0" err="1" smtClean="0">
                <a:latin typeface="Rockwell" pitchFamily="18" charset="0"/>
                <a:cs typeface="Arial" pitchFamily="34" charset="0"/>
              </a:rPr>
              <a:t>Ar</a:t>
            </a:r>
            <a:r>
              <a:rPr lang="en-US" sz="3600" dirty="0" smtClean="0">
                <a:latin typeface="Rockwell" pitchFamily="18" charset="0"/>
                <a:cs typeface="Arial" pitchFamily="34" charset="0"/>
              </a:rPr>
              <a:t>(90)/</a:t>
            </a:r>
            <a:r>
              <a:rPr lang="en-US" sz="3600" dirty="0" err="1" smtClean="0">
                <a:latin typeface="Rockwell" pitchFamily="18" charset="0"/>
                <a:cs typeface="Arial" pitchFamily="34" charset="0"/>
              </a:rPr>
              <a:t>IsoButane</a:t>
            </a:r>
            <a:r>
              <a:rPr lang="en-US" sz="3600" dirty="0" smtClean="0">
                <a:latin typeface="Rockwell" pitchFamily="18" charset="0"/>
                <a:cs typeface="Arial" pitchFamily="34" charset="0"/>
              </a:rPr>
              <a:t>(10) gas mixture)</a:t>
            </a:r>
            <a:endParaRPr lang="en-US" sz="3600" dirty="0">
              <a:latin typeface="Rockwell" pitchFamily="18" charset="0"/>
              <a:cs typeface="Arial" pitchFamily="34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11560" y="1196752"/>
            <a:ext cx="8040702" cy="5489497"/>
            <a:chOff x="59690" y="667303"/>
            <a:chExt cx="8905737" cy="609095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3" y="692650"/>
              <a:ext cx="4320481" cy="289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939" y="3560864"/>
              <a:ext cx="4392488" cy="294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4499" y="667303"/>
              <a:ext cx="4439989" cy="293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690" y="3596414"/>
              <a:ext cx="4320480" cy="288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217787" y="6388925"/>
              <a:ext cx="2490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Lambda summary = 0.86</a:t>
              </a:r>
              <a:endParaRPr lang="ru-RU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2123728" y="980728"/>
              <a:ext cx="0" cy="93610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6012160" y="1340768"/>
              <a:ext cx="0" cy="93610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2123728" y="4293575"/>
              <a:ext cx="13831" cy="64759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V="1">
              <a:off x="6341423" y="5472257"/>
              <a:ext cx="0" cy="4320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280"/>
          <a:stretch>
            <a:fillRect/>
          </a:stretch>
        </p:blipFill>
        <p:spPr bwMode="auto">
          <a:xfrm>
            <a:off x="323528" y="1052736"/>
            <a:ext cx="3567550" cy="209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2059"/>
          <p:cNvSpPr txBox="1">
            <a:spLocks noChangeArrowheads="1"/>
          </p:cNvSpPr>
          <p:nvPr/>
        </p:nvSpPr>
        <p:spPr bwMode="auto">
          <a:xfrm>
            <a:off x="1259632" y="188640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Rockwell" pitchFamily="18" charset="0"/>
                <a:cs typeface="Arial" pitchFamily="34" charset="0"/>
              </a:rPr>
              <a:t>GEM gas </a:t>
            </a:r>
            <a:r>
              <a:rPr lang="en-US" sz="3600" dirty="0">
                <a:latin typeface="Rockwell" pitchFamily="18" charset="0"/>
                <a:cs typeface="Arial" pitchFamily="34" charset="0"/>
              </a:rPr>
              <a:t>g</a:t>
            </a:r>
            <a:r>
              <a:rPr lang="en-US" sz="3600" dirty="0" smtClean="0">
                <a:latin typeface="Rockwell" pitchFamily="18" charset="0"/>
                <a:cs typeface="Arial" pitchFamily="34" charset="0"/>
              </a:rPr>
              <a:t>ain </a:t>
            </a:r>
            <a:r>
              <a:rPr lang="en-US" sz="3600" dirty="0">
                <a:latin typeface="Rockwell" pitchFamily="18" charset="0"/>
                <a:cs typeface="Arial" pitchFamily="34" charset="0"/>
              </a:rPr>
              <a:t>m</a:t>
            </a:r>
            <a:r>
              <a:rPr lang="en-US" sz="3600" dirty="0" smtClean="0">
                <a:latin typeface="Rockwell" pitchFamily="18" charset="0"/>
                <a:cs typeface="Arial" pitchFamily="34" charset="0"/>
              </a:rPr>
              <a:t>easurements</a:t>
            </a:r>
            <a:endParaRPr lang="en-US" sz="3600" dirty="0">
              <a:latin typeface="Rockwell" pitchFamily="18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20" y="3140968"/>
            <a:ext cx="3859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ckwell" pitchFamily="18" charset="0"/>
              </a:rPr>
              <a:t>Amplitude distribution, </a:t>
            </a:r>
            <a:r>
              <a:rPr lang="en-US" sz="1400" dirty="0" err="1" smtClean="0">
                <a:latin typeface="Rockwell" pitchFamily="18" charset="0"/>
              </a:rPr>
              <a:t>Ar</a:t>
            </a:r>
            <a:r>
              <a:rPr lang="en-US" sz="1400" dirty="0" smtClean="0">
                <a:latin typeface="Rockwell" pitchFamily="18" charset="0"/>
              </a:rPr>
              <a:t>(70)/CO2(30), Fe</a:t>
            </a:r>
            <a:r>
              <a:rPr lang="en-US" sz="1400" baseline="30000" dirty="0" smtClean="0">
                <a:latin typeface="Rockwell" pitchFamily="18" charset="0"/>
              </a:rPr>
              <a:t>55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763688" y="6165304"/>
            <a:ext cx="6212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ckwell" pitchFamily="18" charset="0"/>
              </a:rPr>
              <a:t>GEM gas gain for </a:t>
            </a:r>
            <a:r>
              <a:rPr lang="en-US" sz="1400" dirty="0" err="1" smtClean="0">
                <a:latin typeface="Rockwell" pitchFamily="18" charset="0"/>
              </a:rPr>
              <a:t>Ar</a:t>
            </a:r>
            <a:r>
              <a:rPr lang="en-US" sz="1400" dirty="0" smtClean="0">
                <a:latin typeface="Rockwell" pitchFamily="18" charset="0"/>
              </a:rPr>
              <a:t>(70)/CO2(30) and </a:t>
            </a:r>
            <a:r>
              <a:rPr lang="en-US" sz="1400" dirty="0" err="1" smtClean="0">
                <a:latin typeface="Rockwell" pitchFamily="18" charset="0"/>
              </a:rPr>
              <a:t>Ar</a:t>
            </a:r>
            <a:r>
              <a:rPr lang="en-US" sz="1400" dirty="0" smtClean="0">
                <a:latin typeface="Rockwell" pitchFamily="18" charset="0"/>
              </a:rPr>
              <a:t>(90)/</a:t>
            </a:r>
            <a:r>
              <a:rPr lang="en-US" sz="1400" dirty="0" err="1" smtClean="0">
                <a:latin typeface="Rockwell" pitchFamily="18" charset="0"/>
              </a:rPr>
              <a:t>Isobutane</a:t>
            </a:r>
            <a:r>
              <a:rPr lang="en-US" sz="1400" dirty="0" smtClean="0">
                <a:latin typeface="Rockwell" pitchFamily="18" charset="0"/>
              </a:rPr>
              <a:t>(10) gas mixtures</a:t>
            </a:r>
            <a:endParaRPr lang="ru-RU" sz="1400" dirty="0"/>
          </a:p>
        </p:txBody>
      </p:sp>
      <p:pic>
        <p:nvPicPr>
          <p:cNvPr id="23554" name="Picture 2" descr="C:\Users\anna\Desktop\Gem\Статья_новосиб\Stat\Figures\Figur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5593060" cy="2706733"/>
          </a:xfrm>
          <a:prstGeom prst="rect">
            <a:avLst/>
          </a:prstGeom>
          <a:noFill/>
        </p:spPr>
      </p:pic>
      <p:grpSp>
        <p:nvGrpSpPr>
          <p:cNvPr id="56" name="Группа 55"/>
          <p:cNvGrpSpPr/>
          <p:nvPr/>
        </p:nvGrpSpPr>
        <p:grpSpPr>
          <a:xfrm>
            <a:off x="4211960" y="1052736"/>
            <a:ext cx="4680520" cy="2232248"/>
            <a:chOff x="4211960" y="1052736"/>
            <a:chExt cx="4680520" cy="22322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076056" y="1556792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076056" y="1988840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076056" y="2276872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076056" y="2564904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076056" y="2780928"/>
              <a:ext cx="18722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6948264" y="2564904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7308304" y="2420888"/>
              <a:ext cx="504056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7812360" y="2564904"/>
              <a:ext cx="2880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012160" y="2780928"/>
              <a:ext cx="0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6012160" y="2996952"/>
              <a:ext cx="20882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8100392" y="2420888"/>
              <a:ext cx="720080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100392" y="2852936"/>
              <a:ext cx="576064" cy="2880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868144" y="1196752"/>
              <a:ext cx="288032" cy="288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11960" y="1340768"/>
              <a:ext cx="8467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Rockwell" pitchFamily="18" charset="0"/>
                </a:rPr>
                <a:t>cathode</a:t>
              </a:r>
              <a:endParaRPr lang="ru-RU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55976" y="1844824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Rockwell" pitchFamily="18" charset="0"/>
                </a:rPr>
                <a:t>Gem1</a:t>
              </a:r>
              <a:endParaRPr lang="ru-RU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55976" y="2132856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Rockwell" pitchFamily="18" charset="0"/>
                </a:rPr>
                <a:t>Gem2</a:t>
              </a:r>
              <a:endParaRPr lang="ru-RU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55976" y="2420888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Rockwell" pitchFamily="18" charset="0"/>
                </a:rPr>
                <a:t>Gem3</a:t>
              </a:r>
              <a:endParaRPr lang="ru-RU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83968" y="2708920"/>
              <a:ext cx="699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Rockwell" pitchFamily="18" charset="0"/>
                </a:rPr>
                <a:t>anode</a:t>
              </a:r>
              <a:endParaRPr lang="ru-RU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56176" y="1052736"/>
              <a:ext cx="475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Fe</a:t>
              </a:r>
              <a:r>
                <a:rPr lang="en-US" sz="1400" baseline="30000" dirty="0" smtClean="0"/>
                <a:t>55</a:t>
              </a:r>
              <a:endParaRPr lang="ru-RU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08304" y="2420888"/>
              <a:ext cx="592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latin typeface="Rockwell" pitchFamily="18" charset="0"/>
                </a:rPr>
                <a:t>D</a:t>
              </a:r>
              <a:r>
                <a:rPr lang="en-US" sz="1200" dirty="0" err="1" smtClean="0">
                  <a:latin typeface="Rockwell" pitchFamily="18" charset="0"/>
                </a:rPr>
                <a:t>iscr</a:t>
              </a:r>
              <a:r>
                <a:rPr lang="en-US" sz="1200" dirty="0">
                  <a:latin typeface="Rockwell" pitchFamily="18" charset="0"/>
                </a:rPr>
                <a:t>.</a:t>
              </a:r>
              <a:endParaRPr lang="ru-RU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00392" y="2420888"/>
              <a:ext cx="725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Rockwell" pitchFamily="18" charset="0"/>
                </a:rPr>
                <a:t>Trigger</a:t>
              </a:r>
              <a:endParaRPr lang="ru-RU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00392" y="2852937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Rockwell" pitchFamily="18" charset="0"/>
                </a:rPr>
                <a:t>ADC</a:t>
              </a:r>
              <a:endParaRPr lang="ru-RU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08304" y="1196752"/>
              <a:ext cx="135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Rockwell" pitchFamily="18" charset="0"/>
                </a:rPr>
                <a:t>Experimental </a:t>
              </a:r>
            </a:p>
            <a:p>
              <a:r>
                <a:rPr lang="en-US" sz="1400" dirty="0" smtClean="0">
                  <a:latin typeface="Rockwell" pitchFamily="18" charset="0"/>
                </a:rPr>
                <a:t>scheme</a:t>
              </a:r>
              <a:endParaRPr lang="ru-RU" sz="1400" dirty="0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6961519" y="2494715"/>
              <a:ext cx="255619" cy="144016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>
              <a:off x="6228184" y="2924944"/>
              <a:ext cx="255619" cy="144016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211960" y="1052736"/>
              <a:ext cx="4680520" cy="223224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059"/>
          <p:cNvSpPr txBox="1">
            <a:spLocks noChangeArrowheads="1"/>
          </p:cNvSpPr>
          <p:nvPr/>
        </p:nvSpPr>
        <p:spPr bwMode="auto">
          <a:xfrm>
            <a:off x="2195736" y="188640"/>
            <a:ext cx="5976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Rockwell" pitchFamily="18" charset="0"/>
                <a:cs typeface="Arial" pitchFamily="34" charset="0"/>
              </a:rPr>
              <a:t>GEM Electronics </a:t>
            </a:r>
            <a:endParaRPr lang="en-US" sz="3600" dirty="0">
              <a:latin typeface="Rockwell" pitchFamily="18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544" y="908720"/>
          <a:ext cx="7488831" cy="2523744"/>
        </p:xfrm>
        <a:graphic>
          <a:graphicData uri="http://schemas.openxmlformats.org/drawingml/2006/table">
            <a:tbl>
              <a:tblPr/>
              <a:tblGrid>
                <a:gridCol w="2602890"/>
                <a:gridCol w="2435767"/>
                <a:gridCol w="2450174"/>
              </a:tblGrid>
              <a:tr h="248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VA162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VA163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Number of channels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Input charge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-1.5pC ÷ +1.5fC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-750fC ÷ +750fC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Shaping time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2÷2.5µs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500ns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Noise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2000e ENC at 50pF load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1797e ENC at 120pf load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Linearity  positive charge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0.5%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Linearity  negative charge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1.4%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Gain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0.5 µA/fC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0.88µA/fC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Total power max.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66mW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77mW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4195050" cy="231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nna\Downloads\IMG_20160419_10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636891" cy="20882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504" y="6237312"/>
            <a:ext cx="916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Stand was developed for tests of FEE characteristics. More than 500 FEE were tested.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595674" cy="157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8731720" cy="249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059"/>
          <p:cNvSpPr txBox="1">
            <a:spLocks noChangeArrowheads="1"/>
          </p:cNvSpPr>
          <p:nvPr/>
        </p:nvSpPr>
        <p:spPr bwMode="auto">
          <a:xfrm>
            <a:off x="179512" y="188640"/>
            <a:ext cx="1011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Rockwell" pitchFamily="18" charset="0"/>
                <a:cs typeface="Arial" pitchFamily="34" charset="0"/>
              </a:rPr>
              <a:t>GEM occupancy for different sectors design  </a:t>
            </a:r>
            <a:endParaRPr lang="en-US" sz="3200" dirty="0">
              <a:latin typeface="Rockwell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5949280"/>
            <a:ext cx="283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GEM X strips occupancy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2708920"/>
            <a:ext cx="441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GEM vertical and horizontal foil sectors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629779" cy="16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9036496" cy="255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836712"/>
            <a:ext cx="4104456" cy="28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2059"/>
          <p:cNvSpPr txBox="1">
            <a:spLocks noChangeArrowheads="1"/>
          </p:cNvSpPr>
          <p:nvPr/>
        </p:nvSpPr>
        <p:spPr bwMode="auto">
          <a:xfrm>
            <a:off x="1979712" y="116632"/>
            <a:ext cx="5976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Rockwell" pitchFamily="18" charset="0"/>
                <a:cs typeface="Arial" pitchFamily="34" charset="0"/>
              </a:rPr>
              <a:t>GEM c</a:t>
            </a:r>
            <a:r>
              <a:rPr lang="en-US" sz="3600" dirty="0" smtClean="0">
                <a:latin typeface="Rockwell" pitchFamily="18" charset="0"/>
                <a:cs typeface="Arial" pitchFamily="34" charset="0"/>
              </a:rPr>
              <a:t>osmic tests</a:t>
            </a:r>
            <a:r>
              <a:rPr lang="en-US" sz="3600" dirty="0" smtClean="0">
                <a:latin typeface="Rockwell" pitchFamily="18" charset="0"/>
                <a:cs typeface="Arial" pitchFamily="34" charset="0"/>
              </a:rPr>
              <a:t> </a:t>
            </a:r>
            <a:endParaRPr lang="en-US" sz="3600" dirty="0">
              <a:latin typeface="Rockwell" pitchFamily="18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7624" y="3068960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Cosmic stand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148064" y="3573016"/>
            <a:ext cx="332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GEM residuals </a:t>
            </a:r>
            <a:r>
              <a:rPr lang="en-US" dirty="0" err="1" smtClean="0">
                <a:latin typeface="Rockwell" pitchFamily="18" charset="0"/>
              </a:rPr>
              <a:t>vs</a:t>
            </a:r>
            <a:r>
              <a:rPr lang="en-US" dirty="0" smtClean="0">
                <a:latin typeface="Rockwell" pitchFamily="18" charset="0"/>
              </a:rPr>
              <a:t> track angle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915816" y="6488668"/>
            <a:ext cx="321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GEM geometrical efficiency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nna\Desktop\Gem\Статья_новосиб\Stat_1\Figures\Fig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4084193" cy="2304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3284984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Rockwell" pitchFamily="18" charset="0"/>
                <a:cs typeface="Arial" pitchFamily="34" charset="0"/>
              </a:rPr>
              <a:t>GEM configuration</a:t>
            </a:r>
          </a:p>
        </p:txBody>
      </p:sp>
      <p:sp>
        <p:nvSpPr>
          <p:cNvPr id="29" name="TextBox 696"/>
          <p:cNvSpPr txBox="1">
            <a:spLocks noChangeArrowheads="1"/>
          </p:cNvSpPr>
          <p:nvPr/>
        </p:nvSpPr>
        <p:spPr bwMode="auto">
          <a:xfrm>
            <a:off x="-217040" y="188640"/>
            <a:ext cx="9361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Rockwell" pitchFamily="18" charset="0"/>
              </a:rPr>
              <a:t>GEM tests</a:t>
            </a:r>
            <a:r>
              <a:rPr lang="en-US" sz="3600" dirty="0">
                <a:latin typeface="Rockwell" pitchFamily="18" charset="0"/>
              </a:rPr>
              <a:t> </a:t>
            </a:r>
            <a:r>
              <a:rPr lang="en-US" sz="3600" dirty="0" smtClean="0">
                <a:latin typeface="Rockwell" pitchFamily="18" charset="0"/>
              </a:rPr>
              <a:t>at </a:t>
            </a:r>
            <a:r>
              <a:rPr lang="en-US" sz="3600" dirty="0" err="1" smtClean="0">
                <a:latin typeface="Rockwell" pitchFamily="18" charset="0"/>
              </a:rPr>
              <a:t>Nuclotron</a:t>
            </a:r>
            <a:r>
              <a:rPr lang="en-US" sz="3600" dirty="0" smtClean="0">
                <a:latin typeface="Rockwell" pitchFamily="18" charset="0"/>
              </a:rPr>
              <a:t> deuteron beam</a:t>
            </a:r>
            <a:endParaRPr lang="ru-RU" sz="360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323528" y="980728"/>
            <a:ext cx="4032448" cy="2304256"/>
            <a:chOff x="395536" y="836712"/>
            <a:chExt cx="4320480" cy="2664296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539552" y="908720"/>
              <a:ext cx="4176464" cy="2500792"/>
              <a:chOff x="539552" y="908720"/>
              <a:chExt cx="4176464" cy="2500792"/>
            </a:xfrm>
          </p:grpSpPr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1515365" y="1466251"/>
                <a:ext cx="36783" cy="9123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1772843" y="1466251"/>
                <a:ext cx="36783" cy="9123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1993538" y="1466251"/>
                <a:ext cx="36783" cy="9123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2251016" y="1884829"/>
                <a:ext cx="36783" cy="9123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2213781" y="1045383"/>
                <a:ext cx="36783" cy="9123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434929" y="908720"/>
                <a:ext cx="36783" cy="21287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2618842" y="908720"/>
                <a:ext cx="36783" cy="21287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1257888" y="1922413"/>
                <a:ext cx="15448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1257888" y="1871728"/>
                <a:ext cx="36783" cy="10136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1257888" y="1922413"/>
                <a:ext cx="0" cy="456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1147539" y="2327889"/>
                <a:ext cx="331043" cy="190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X</a:t>
                </a:r>
                <a:endParaRPr lang="ru-RU" sz="2000" dirty="0"/>
              </a:p>
            </p:txBody>
          </p: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2802752" y="1821043"/>
                <a:ext cx="11211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latin typeface="Rockwell" pitchFamily="18" charset="0"/>
                  </a:rPr>
                  <a:t>Z </a:t>
                </a:r>
                <a:r>
                  <a:rPr lang="en-US" sz="1400" dirty="0" smtClean="0">
                    <a:latin typeface="Rockwell" pitchFamily="18" charset="0"/>
                  </a:rPr>
                  <a:t>beam</a:t>
                </a:r>
                <a:endParaRPr lang="ru-RU" sz="1400" dirty="0"/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539552" y="1664527"/>
                <a:ext cx="7828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latin typeface="Rockwell" pitchFamily="18" charset="0"/>
                  </a:rPr>
                  <a:t>target</a:t>
                </a:r>
                <a:endParaRPr lang="ru-RU" sz="1400" dirty="0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V="1">
                <a:off x="1475656" y="2420888"/>
                <a:ext cx="360040" cy="288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539552" y="2733366"/>
                <a:ext cx="1944216" cy="604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latin typeface="Rockwell" pitchFamily="18" charset="0"/>
                  </a:rPr>
                  <a:t>GEM </a:t>
                </a:r>
                <a:r>
                  <a:rPr lang="en-US" sz="1400" dirty="0" smtClean="0">
                    <a:latin typeface="Rockwell" pitchFamily="18" charset="0"/>
                  </a:rPr>
                  <a:t>66x41cm</a:t>
                </a:r>
                <a:r>
                  <a:rPr lang="en-US" sz="1400" baseline="30000" dirty="0" smtClean="0">
                    <a:latin typeface="Rockwell" pitchFamily="18" charset="0"/>
                  </a:rPr>
                  <a:t>2</a:t>
                </a:r>
                <a:r>
                  <a:rPr lang="en-US" sz="1400" dirty="0" smtClean="0">
                    <a:latin typeface="Rockwell" pitchFamily="18" charset="0"/>
                  </a:rPr>
                  <a:t>, </a:t>
                </a:r>
                <a:r>
                  <a:rPr lang="en-US" sz="1400" dirty="0">
                    <a:latin typeface="Rockwell" pitchFamily="18" charset="0"/>
                  </a:rPr>
                  <a:t>5 planes</a:t>
                </a:r>
                <a:endParaRPr lang="ru-RU" sz="1400" dirty="0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2729189" y="2733366"/>
                <a:ext cx="1986827" cy="676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Rockwell" pitchFamily="18" charset="0"/>
                  </a:rPr>
                  <a:t>GEM </a:t>
                </a:r>
                <a:r>
                  <a:rPr lang="en-US" sz="1400" dirty="0" smtClean="0">
                    <a:latin typeface="Rockwell" pitchFamily="18" charset="0"/>
                  </a:rPr>
                  <a:t>163x45cm</a:t>
                </a:r>
                <a:r>
                  <a:rPr lang="en-US" sz="1400" baseline="30000" dirty="0" smtClean="0">
                    <a:latin typeface="Rockwell" pitchFamily="18" charset="0"/>
                  </a:rPr>
                  <a:t>2</a:t>
                </a:r>
                <a:r>
                  <a:rPr lang="en-US" sz="1400" dirty="0" smtClean="0">
                    <a:latin typeface="Rockwell" pitchFamily="18" charset="0"/>
                  </a:rPr>
                  <a:t>, 2 </a:t>
                </a:r>
                <a:r>
                  <a:rPr lang="en-US" sz="1400" dirty="0">
                    <a:latin typeface="Rockwell" pitchFamily="18" charset="0"/>
                  </a:rPr>
                  <a:t>planes</a:t>
                </a:r>
                <a:endParaRPr lang="ru-RU" sz="1400" dirty="0"/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 flipH="1" flipV="1">
                <a:off x="2655624" y="2479943"/>
                <a:ext cx="257478" cy="2534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Rectangle 48"/>
              <p:cNvSpPr>
                <a:spLocks noChangeArrowheads="1"/>
              </p:cNvSpPr>
              <p:nvPr/>
            </p:nvSpPr>
            <p:spPr bwMode="auto">
              <a:xfrm>
                <a:off x="1368235" y="1719674"/>
                <a:ext cx="36783" cy="405477"/>
              </a:xfrm>
              <a:prstGeom prst="rect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Text Box 50"/>
              <p:cNvSpPr txBox="1">
                <a:spLocks noChangeArrowheads="1"/>
              </p:cNvSpPr>
              <p:nvPr/>
            </p:nvSpPr>
            <p:spPr bwMode="auto">
              <a:xfrm>
                <a:off x="1043608" y="1268760"/>
                <a:ext cx="483276" cy="676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latin typeface="Rockwell" pitchFamily="18" charset="0"/>
                  </a:rPr>
                  <a:t>Si</a:t>
                </a:r>
                <a:r>
                  <a:rPr lang="en-US" sz="3200" dirty="0" smtClean="0"/>
                  <a:t> </a:t>
                </a:r>
                <a:endParaRPr lang="ru-RU" sz="3200" dirty="0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395536" y="836712"/>
              <a:ext cx="4320480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55576" y="6237312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The average trajectories of the deuteron beam and the average Lorentz shifts of an electron avalanche in 6 GEM planes measured for </a:t>
            </a:r>
            <a:r>
              <a:rPr lang="en-US" sz="1400" dirty="0" smtClean="0">
                <a:latin typeface="Rockwell" pitchFamily="18" charset="0"/>
              </a:rPr>
              <a:t>four </a:t>
            </a:r>
            <a:r>
              <a:rPr lang="en-US" sz="1400" dirty="0">
                <a:latin typeface="Rockwell" pitchFamily="18" charset="0"/>
              </a:rPr>
              <a:t>values of the magnetic field.</a:t>
            </a:r>
            <a:endParaRPr lang="ru-RU" sz="1400" dirty="0"/>
          </a:p>
          <a:p>
            <a:endParaRPr lang="en-US" sz="1400" dirty="0" smtClean="0">
              <a:latin typeface="Rockwell" pitchFamily="18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20072" y="3284984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Rockwell" pitchFamily="18" charset="0"/>
                <a:cs typeface="Arial" pitchFamily="34" charset="0"/>
              </a:rPr>
              <a:t>GEM efficiencies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980728"/>
            <a:ext cx="4086225" cy="23042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816424" cy="259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4572000" y="3573016"/>
            <a:ext cx="4104456" cy="266429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 l="6888" t="18147" r="7748" b="15644"/>
          <a:stretch>
            <a:fillRect/>
          </a:stretch>
        </p:blipFill>
        <p:spPr bwMode="auto">
          <a:xfrm>
            <a:off x="179512" y="3645024"/>
            <a:ext cx="14172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/>
          <a:srcRect l="2772"/>
          <a:stretch>
            <a:fillRect/>
          </a:stretch>
        </p:blipFill>
        <p:spPr bwMode="auto">
          <a:xfrm>
            <a:off x="1187624" y="4365104"/>
            <a:ext cx="3173228" cy="185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0"/>
            <a:ext cx="718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Rockwell" pitchFamily="18" charset="0"/>
              </a:rPr>
              <a:t>GEM </a:t>
            </a:r>
            <a:r>
              <a:rPr lang="en-US" sz="2800" dirty="0" smtClean="0">
                <a:latin typeface="Rockwell" pitchFamily="18" charset="0"/>
              </a:rPr>
              <a:t>central tracking system performance</a:t>
            </a:r>
          </a:p>
          <a:p>
            <a:pPr algn="ctr"/>
            <a:r>
              <a:rPr lang="en-US" sz="2800" dirty="0" smtClean="0">
                <a:latin typeface="Rockwell" pitchFamily="18" charset="0"/>
              </a:rPr>
              <a:t>at </a:t>
            </a:r>
            <a:r>
              <a:rPr lang="en-US" sz="2800" dirty="0" err="1" smtClean="0">
                <a:latin typeface="Rockwell" pitchFamily="18" charset="0"/>
              </a:rPr>
              <a:t>Ar</a:t>
            </a:r>
            <a:r>
              <a:rPr lang="en-US" sz="2800" dirty="0" smtClean="0">
                <a:latin typeface="Rockwell" pitchFamily="18" charset="0"/>
              </a:rPr>
              <a:t> and Kr beams</a:t>
            </a:r>
            <a:r>
              <a:rPr lang="en-GB" sz="2800" dirty="0" smtClean="0">
                <a:latin typeface="Rockwell" pitchFamily="18" charset="0"/>
              </a:rPr>
              <a:t> (March 2018)</a:t>
            </a:r>
            <a:endParaRPr lang="ru-RU" sz="2800" dirty="0"/>
          </a:p>
        </p:txBody>
      </p:sp>
      <p:pic>
        <p:nvPicPr>
          <p:cNvPr id="6" name="Рисунок 24"/>
          <p:cNvPicPr/>
          <p:nvPr/>
        </p:nvPicPr>
        <p:blipFill>
          <a:blip r:embed="rId3" cstate="print"/>
          <a:stretch/>
        </p:blipFill>
        <p:spPr>
          <a:xfrm>
            <a:off x="5724128" y="1196752"/>
            <a:ext cx="3203848" cy="1584176"/>
          </a:xfrm>
          <a:prstGeom prst="rect">
            <a:avLst/>
          </a:prstGeom>
          <a:ln>
            <a:noFill/>
          </a:ln>
        </p:spPr>
      </p:pic>
      <p:pic>
        <p:nvPicPr>
          <p:cNvPr id="8" name="Picture 9" descr="DSC_38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2400343" cy="18005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92080" y="285293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Example of the event reconstruction </a:t>
            </a:r>
          </a:p>
          <a:p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in the central tracker in </a:t>
            </a:r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Ar+Al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 interaction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3212976"/>
            <a:ext cx="5744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Rockwell" pitchFamily="18" charset="0"/>
              </a:rPr>
              <a:t>Seven GEM 1632x450 mm</a:t>
            </a:r>
            <a:r>
              <a:rPr lang="en-US" sz="1400" baseline="30000" dirty="0" smtClean="0">
                <a:latin typeface="Rockwell" pitchFamily="18" charset="0"/>
              </a:rPr>
              <a:t>2</a:t>
            </a:r>
            <a:r>
              <a:rPr lang="en-US" sz="1400" dirty="0" smtClean="0">
                <a:latin typeface="Rockwell" pitchFamily="18" charset="0"/>
              </a:rPr>
              <a:t> chambers produced </a:t>
            </a:r>
          </a:p>
          <a:p>
            <a:r>
              <a:rPr lang="en-US" sz="1400" dirty="0" smtClean="0">
                <a:latin typeface="Rockwell" pitchFamily="18" charset="0"/>
              </a:rPr>
              <a:t>at CERN workshop were integrated into BM@N experimental setup.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052736"/>
            <a:ext cx="3172700" cy="178316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3717032"/>
            <a:ext cx="8352928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71703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 smtClean="0">
                <a:latin typeface="Rockwell" pitchFamily="18" charset="0"/>
              </a:rPr>
              <a:t>Pile-up suppression in </a:t>
            </a:r>
            <a:r>
              <a:rPr lang="en-US" altLang="ru-RU" dirty="0" err="1" smtClean="0">
                <a:latin typeface="Rockwell" pitchFamily="18" charset="0"/>
              </a:rPr>
              <a:t>Ar</a:t>
            </a:r>
            <a:r>
              <a:rPr lang="en-US" altLang="ru-RU" dirty="0" smtClean="0">
                <a:latin typeface="Rockwell" pitchFamily="18" charset="0"/>
              </a:rPr>
              <a:t>, Kr runs: 3 µs before and 0.5 µs after trigger signal</a:t>
            </a:r>
            <a:endParaRPr lang="ru-RU" alt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293096"/>
            <a:ext cx="298622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437112"/>
            <a:ext cx="2520280" cy="148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47664" y="63093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ockwell" pitchFamily="18" charset="0"/>
              </a:rPr>
              <a:t>GEM X&amp;Y amplitude distributions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3848" y="5949280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Amplitude, ADC counts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5949280"/>
            <a:ext cx="15055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Amplitude, ADC counts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5949280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Rockwell" pitchFamily="18" charset="0"/>
              </a:rPr>
              <a:t>Fragments of </a:t>
            </a:r>
            <a:r>
              <a:rPr lang="en-US" sz="1400" dirty="0" err="1" smtClean="0">
                <a:latin typeface="Rockwell" pitchFamily="18" charset="0"/>
              </a:rPr>
              <a:t>Ar</a:t>
            </a:r>
            <a:r>
              <a:rPr lang="en-US" sz="1400" dirty="0" smtClean="0">
                <a:latin typeface="Rockwell" pitchFamily="18" charset="0"/>
              </a:rPr>
              <a:t> beam in one </a:t>
            </a:r>
          </a:p>
          <a:p>
            <a:r>
              <a:rPr lang="en-US" sz="1400" dirty="0" smtClean="0">
                <a:latin typeface="Rockwell" pitchFamily="18" charset="0"/>
              </a:rPr>
              <a:t>of the GEM chambers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96"/>
          <p:cNvSpPr txBox="1">
            <a:spLocks noChangeArrowheads="1"/>
          </p:cNvSpPr>
          <p:nvPr/>
        </p:nvSpPr>
        <p:spPr bwMode="auto">
          <a:xfrm>
            <a:off x="-217040" y="116632"/>
            <a:ext cx="9361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Rockwell" pitchFamily="18" charset="0"/>
              </a:rPr>
              <a:t>GEM tests</a:t>
            </a:r>
            <a:r>
              <a:rPr lang="en-US" sz="3600" dirty="0">
                <a:latin typeface="Rockwell" pitchFamily="18" charset="0"/>
              </a:rPr>
              <a:t> </a:t>
            </a:r>
            <a:r>
              <a:rPr lang="en-US" sz="3600" dirty="0" smtClean="0">
                <a:latin typeface="Rockwell" pitchFamily="18" charset="0"/>
              </a:rPr>
              <a:t>at </a:t>
            </a:r>
            <a:r>
              <a:rPr lang="en-US" sz="3600" dirty="0" err="1" smtClean="0">
                <a:latin typeface="Rockwell" pitchFamily="18" charset="0"/>
              </a:rPr>
              <a:t>Nuclotron</a:t>
            </a:r>
            <a:r>
              <a:rPr lang="en-US" sz="3600" dirty="0" smtClean="0">
                <a:latin typeface="Rockwell" pitchFamily="18" charset="0"/>
              </a:rPr>
              <a:t> </a:t>
            </a:r>
            <a:r>
              <a:rPr lang="en-US" sz="3600" dirty="0" smtClean="0">
                <a:latin typeface="Rockwell" pitchFamily="18" charset="0"/>
              </a:rPr>
              <a:t>d, C, </a:t>
            </a:r>
            <a:r>
              <a:rPr lang="en-US" sz="3600" dirty="0" err="1" smtClean="0">
                <a:latin typeface="Rockwell" pitchFamily="18" charset="0"/>
              </a:rPr>
              <a:t>Ar</a:t>
            </a:r>
            <a:r>
              <a:rPr lang="en-US" sz="3600" dirty="0" smtClean="0">
                <a:latin typeface="Rockwell" pitchFamily="18" charset="0"/>
              </a:rPr>
              <a:t> </a:t>
            </a:r>
            <a:r>
              <a:rPr lang="en-US" sz="3600" dirty="0" smtClean="0">
                <a:latin typeface="Rockwell" pitchFamily="18" charset="0"/>
              </a:rPr>
              <a:t>beams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140968"/>
            <a:ext cx="3515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GEM hit residuals, magnetic field 0.79 T, </a:t>
            </a:r>
          </a:p>
          <a:p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Ar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(90)/</a:t>
            </a:r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IsoButane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(10), deuteron beam</a:t>
            </a:r>
            <a:endParaRPr lang="ru-RU" sz="1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83568" y="980728"/>
            <a:ext cx="2958676" cy="2160239"/>
            <a:chOff x="539552" y="980729"/>
            <a:chExt cx="2958676" cy="2160239"/>
          </a:xfrm>
        </p:grpSpPr>
        <p:pic>
          <p:nvPicPr>
            <p:cNvPr id="4" name="Рисунок 3" descr="res.co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2" y="980729"/>
              <a:ext cx="2958676" cy="216023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411760" y="1268760"/>
              <a:ext cx="100811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71600" y="1052736"/>
              <a:ext cx="121219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Rockwell" pitchFamily="18" charset="0"/>
                  <a:cs typeface="Times New Roman" pitchFamily="18" charset="0"/>
                </a:rPr>
                <a:t>σ </a:t>
              </a:r>
              <a:r>
                <a:rPr lang="en-US" sz="1400" baseline="-25000" dirty="0" smtClean="0">
                  <a:latin typeface="Rockwell" pitchFamily="18" charset="0"/>
                  <a:cs typeface="Times New Roman" pitchFamily="18" charset="0"/>
                </a:rPr>
                <a:t>x </a:t>
              </a:r>
              <a:r>
                <a:rPr lang="en-US" sz="1400" dirty="0" smtClean="0">
                  <a:latin typeface="Rockwell" pitchFamily="18" charset="0"/>
                  <a:cs typeface="Times New Roman" pitchFamily="18" charset="0"/>
                </a:rPr>
                <a:t>= 127 um</a:t>
              </a:r>
              <a:endParaRPr lang="ru-RU" sz="14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755576" y="3140968"/>
            <a:ext cx="3362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GEM hit residuals, w/o magnetic field, </a:t>
            </a:r>
          </a:p>
          <a:p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Ar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(90)/</a:t>
            </a:r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IsoButane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(10), deuteron beam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908720"/>
            <a:ext cx="3168352" cy="2232248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644008" y="908720"/>
            <a:ext cx="3240360" cy="2232248"/>
            <a:chOff x="4644008" y="908720"/>
            <a:chExt cx="3240360" cy="2232248"/>
          </a:xfrm>
        </p:grpSpPr>
        <p:pic>
          <p:nvPicPr>
            <p:cNvPr id="5" name="Рисунок 4" descr="Xres_4st_co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4008" y="980728"/>
              <a:ext cx="3096344" cy="216023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639430" y="1243001"/>
              <a:ext cx="963307" cy="385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44008" y="908720"/>
              <a:ext cx="3240360" cy="2232248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177890" cy="244827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39552" y="6165304"/>
            <a:ext cx="3515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GEM hit residuals, magnetic field 0.59 T, </a:t>
            </a:r>
          </a:p>
          <a:p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Ar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(70)/CO2(30), carbon beam</a:t>
            </a:r>
            <a:endParaRPr lang="ru-RU" sz="1400" dirty="0"/>
          </a:p>
        </p:txBody>
      </p:sp>
      <p:pic>
        <p:nvPicPr>
          <p:cNvPr id="18" name="Рисунок 22"/>
          <p:cNvPicPr>
            <a:picLocks noChangeAspect="1"/>
          </p:cNvPicPr>
          <p:nvPr/>
        </p:nvPicPr>
        <p:blipFill>
          <a:blip r:embed="rId5" cstate="print"/>
          <a:srcRect l="7581"/>
          <a:stretch/>
        </p:blipFill>
        <p:spPr>
          <a:xfrm>
            <a:off x="4716016" y="3717033"/>
            <a:ext cx="3201498" cy="2376263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4716016" y="3645024"/>
            <a:ext cx="3168352" cy="24482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GEM hit 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residuals,  magnetic 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field 0.6 T, </a:t>
            </a:r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Ar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(80)/</a:t>
            </a:r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Isobutane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(20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),  </a:t>
            </a:r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Ar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beam,  </a:t>
            </a:r>
            <a:r>
              <a:rPr lang="en-US" sz="1400" dirty="0" err="1" smtClean="0">
                <a:latin typeface="Rockwell" pitchFamily="18" charset="0"/>
                <a:cs typeface="Times New Roman" pitchFamily="18" charset="0"/>
              </a:rPr>
              <a:t>Edrift</a:t>
            </a:r>
            <a:r>
              <a:rPr lang="en-US" sz="1400" dirty="0" smtClean="0">
                <a:latin typeface="Rockwell" pitchFamily="18" charset="0"/>
                <a:cs typeface="Times New Roman" pitchFamily="18" charset="0"/>
              </a:rPr>
              <a:t> = 1.5kV/cm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620688"/>
            <a:ext cx="885698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Для успешной интеграции детекторов в состав экспериментальной установки были:</a:t>
            </a:r>
            <a:endParaRPr lang="en-US" sz="1600" dirty="0" smtClean="0"/>
          </a:p>
          <a:p>
            <a:r>
              <a:rPr lang="ru-RU" sz="1600" dirty="0" smtClean="0"/>
              <a:t> - разработаны </a:t>
            </a:r>
            <a:r>
              <a:rPr lang="ru-RU" sz="1600" dirty="0" err="1" smtClean="0"/>
              <a:t>online</a:t>
            </a:r>
            <a:r>
              <a:rPr lang="ru-RU" sz="1600" dirty="0" smtClean="0"/>
              <a:t> программы обработки информации с детекторов, позволяющие оценить качество получаемых данных как на пучке ускорителя, так и </a:t>
            </a:r>
            <a:r>
              <a:rPr lang="ru-RU" sz="1600" dirty="0" smtClean="0"/>
              <a:t>от радиационного источника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ru-RU" sz="1600" dirty="0" smtClean="0"/>
              <a:t> - разработаны </a:t>
            </a:r>
            <a:r>
              <a:rPr lang="ru-RU" sz="1600" dirty="0" smtClean="0"/>
              <a:t>программы медленного контроля низковольтного и высоковольтного питания детекторов с передачей данных в базу данных («</a:t>
            </a:r>
            <a:r>
              <a:rPr lang="ru-RU" sz="1600" dirty="0" err="1" smtClean="0"/>
              <a:t>Tango</a:t>
            </a:r>
            <a:r>
              <a:rPr lang="ru-RU" sz="1600" dirty="0" smtClean="0"/>
              <a:t>»)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en-US" sz="1600" dirty="0" smtClean="0"/>
              <a:t> - </a:t>
            </a:r>
            <a:r>
              <a:rPr lang="ru-RU" sz="1600" dirty="0" smtClean="0"/>
              <a:t>разработана </a:t>
            </a:r>
            <a:r>
              <a:rPr lang="ru-RU" sz="1600" dirty="0" smtClean="0"/>
              <a:t>и собрана система подвески детекторов в магните СП-41 с возможностью юстировки </a:t>
            </a:r>
            <a:r>
              <a:rPr lang="ru-RU" sz="1600" dirty="0" smtClean="0"/>
              <a:t>детекторов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разработана </a:t>
            </a:r>
            <a:r>
              <a:rPr lang="ru-RU" sz="1600" dirty="0" smtClean="0"/>
              <a:t>и собрана система подачи и контроля газовой смеси</a:t>
            </a:r>
            <a:r>
              <a:rPr lang="ru-RU" sz="1600" dirty="0" smtClean="0"/>
              <a:t>.</a:t>
            </a:r>
          </a:p>
          <a:p>
            <a:endParaRPr lang="ru-RU" dirty="0" smtClean="0"/>
          </a:p>
          <a:p>
            <a:r>
              <a:rPr lang="ru-RU" sz="1600" dirty="0" smtClean="0"/>
              <a:t>Первая очередь центральной трековой системы представляет собой:</a:t>
            </a:r>
          </a:p>
          <a:p>
            <a:r>
              <a:rPr lang="ru-RU" sz="1600" dirty="0" smtClean="0"/>
              <a:t>-  7 детекторов размером 1632×450 мм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-  5 м</a:t>
            </a:r>
            <a:r>
              <a:rPr lang="ru-RU" sz="1600" baseline="30000" dirty="0" smtClean="0"/>
              <a:t>2</a:t>
            </a:r>
            <a:r>
              <a:rPr lang="ru-RU" sz="1600" dirty="0" smtClean="0"/>
              <a:t> активной площади,</a:t>
            </a:r>
          </a:p>
          <a:p>
            <a:r>
              <a:rPr lang="ru-RU" sz="1600" dirty="0" smtClean="0"/>
              <a:t>-  ~ 750 миллионов независимых каналов газового усиления,</a:t>
            </a:r>
          </a:p>
          <a:p>
            <a:r>
              <a:rPr lang="ru-RU" sz="1600" dirty="0" smtClean="0"/>
              <a:t>-  ~ 45000 каналов считывающей электроники,</a:t>
            </a:r>
          </a:p>
          <a:p>
            <a:pPr>
              <a:buFontTx/>
              <a:buChar char="-"/>
            </a:pPr>
            <a:r>
              <a:rPr lang="ru-RU" sz="1600" dirty="0" smtClean="0"/>
              <a:t>  более </a:t>
            </a:r>
            <a:r>
              <a:rPr lang="ru-RU" sz="1600" dirty="0" smtClean="0"/>
              <a:t>1.5 км кабелей управления и считывания информации.</a:t>
            </a:r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ru-RU" sz="1600" dirty="0" smtClean="0"/>
              <a:t>Трековая </a:t>
            </a:r>
            <a:r>
              <a:rPr lang="ru-RU" sz="1600" dirty="0" smtClean="0"/>
              <a:t>система успешно работала в сеансах </a:t>
            </a:r>
            <a:r>
              <a:rPr lang="ru-RU" sz="1600" dirty="0" err="1" smtClean="0"/>
              <a:t>Нуклотрона</a:t>
            </a:r>
            <a:r>
              <a:rPr lang="ru-RU" sz="1600" dirty="0" smtClean="0"/>
              <a:t> на пучках дейтронов, углерода, аргона и криптона. В результате были получены важные данные по трековым характеристикам детекторов в магнитном поле и по импульсному разрешению для частиц пучка. Это позволило восстановить сигналы распадов гиперонов, рожденных при взаимодействии пучков </a:t>
            </a:r>
            <a:r>
              <a:rPr lang="ru-RU" sz="1600" dirty="0" err="1" smtClean="0"/>
              <a:t>Нуклотрона</a:t>
            </a:r>
            <a:r>
              <a:rPr lang="ru-RU" sz="1600" dirty="0" smtClean="0"/>
              <a:t> с фиксированными мишенями</a:t>
            </a:r>
            <a:r>
              <a:rPr lang="ru-RU" sz="1600" dirty="0" smtClean="0"/>
              <a:t>.</a:t>
            </a:r>
          </a:p>
          <a:p>
            <a:pPr algn="just"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sz="1600" dirty="0" smtClean="0"/>
              <a:t>GEM детекторы с активной областью 1630×450 мм</a:t>
            </a:r>
            <a:r>
              <a:rPr lang="ru-RU" sz="1600" baseline="30000" dirty="0" smtClean="0"/>
              <a:t>2</a:t>
            </a:r>
            <a:r>
              <a:rPr lang="en-US" sz="1600" dirty="0" smtClean="0"/>
              <a:t> </a:t>
            </a:r>
            <a:r>
              <a:rPr lang="ru-RU" sz="1600" dirty="0" smtClean="0"/>
              <a:t>в настоящее время являются самыми большими GEM детекторами в мире.</a:t>
            </a:r>
          </a:p>
          <a:p>
            <a:pPr algn="just">
              <a:defRPr/>
            </a:pPr>
            <a:endParaRPr lang="ru-RU" sz="1600" dirty="0" smtClean="0"/>
          </a:p>
          <a:p>
            <a:pPr algn="just">
              <a:defRPr/>
            </a:pPr>
            <a:endParaRPr lang="ru-RU" dirty="0"/>
          </a:p>
        </p:txBody>
      </p:sp>
      <p:sp>
        <p:nvSpPr>
          <p:cNvPr id="8" name="TextBox 696"/>
          <p:cNvSpPr txBox="1">
            <a:spLocks noChangeArrowheads="1"/>
          </p:cNvSpPr>
          <p:nvPr/>
        </p:nvSpPr>
        <p:spPr bwMode="auto">
          <a:xfrm>
            <a:off x="-217040" y="116632"/>
            <a:ext cx="9361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Заключение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1720" y="0"/>
            <a:ext cx="424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Rockwell" pitchFamily="18" charset="0"/>
              </a:rPr>
              <a:t>BM@N experiment</a:t>
            </a:r>
            <a:endParaRPr lang="ru-RU" sz="3600" dirty="0"/>
          </a:p>
        </p:txBody>
      </p:sp>
      <p:pic>
        <p:nvPicPr>
          <p:cNvPr id="20" name="Picture 2" descr="C:\Users\anna\Downloads\BM@M_00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876256" cy="386789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51520" y="4549676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The basic requirements for the tracking system are: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- capability of stable operation in conditions of high loadings up to 10</a:t>
            </a:r>
            <a:r>
              <a:rPr lang="en-US" baseline="30000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en-US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Hz/cm</a:t>
            </a:r>
            <a:r>
              <a:rPr lang="en-US" baseline="30000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- high spatial and momentum resolution;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 high geometrical efficiency (better than 95%);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 maximum possible geometrical acceptance within the BM@N experiment dimensions;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Rockwell" pitchFamily="18" charset="0"/>
                <a:ea typeface="Calibri" pitchFamily="34" charset="0"/>
                <a:cs typeface="Times New Roman" pitchFamily="18" charset="0"/>
              </a:rPr>
              <a:t>- tracking system detectors must function in a 0.8 T magnetic field.</a:t>
            </a:r>
            <a:endParaRPr lang="en-US" dirty="0" smtClean="0">
              <a:latin typeface="Rockwell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96"/>
          <p:cNvSpPr txBox="1">
            <a:spLocks noChangeArrowheads="1"/>
          </p:cNvSpPr>
          <p:nvPr/>
        </p:nvSpPr>
        <p:spPr bwMode="auto">
          <a:xfrm>
            <a:off x="4283968" y="3717032"/>
            <a:ext cx="4680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Rockwell" pitchFamily="18" charset="0"/>
              </a:rPr>
              <a:t>Thank you for 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Rockwell" pitchFamily="18" charset="0"/>
              </a:rPr>
              <a:t>your attention!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anna\Downloads\IMG_20180410_122608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3601" t="20600" r="17800" b="20601"/>
          <a:stretch>
            <a:fillRect/>
          </a:stretch>
        </p:blipFill>
        <p:spPr bwMode="auto">
          <a:xfrm>
            <a:off x="467544" y="1700808"/>
            <a:ext cx="3528392" cy="40324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8193" name="Picture 1" descr="C:\Users\anna\Downloads\pic2.bmp"/>
          <p:cNvPicPr>
            <a:picLocks noChangeAspect="1" noChangeArrowheads="1"/>
          </p:cNvPicPr>
          <p:nvPr/>
        </p:nvPicPr>
        <p:blipFill>
          <a:blip r:embed="rId3" cstate="print"/>
          <a:srcRect l="20075" t="23935" r="24013" b="36140"/>
          <a:stretch>
            <a:fillRect/>
          </a:stretch>
        </p:blipFill>
        <p:spPr bwMode="auto">
          <a:xfrm>
            <a:off x="2771800" y="908720"/>
            <a:ext cx="5112568" cy="22816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4503" y="1844824"/>
            <a:ext cx="3748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Rockwell" pitchFamily="18" charset="0"/>
              </a:rPr>
              <a:t>Back-up slides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21059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b="8742"/>
          <a:stretch>
            <a:fillRect/>
          </a:stretch>
        </p:blipFill>
        <p:spPr bwMode="auto">
          <a:xfrm>
            <a:off x="395536" y="1916832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4077072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Electric field in the region of the holes of a GEM electrode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77072"/>
            <a:ext cx="277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Electron microscope picture of a section of typical GEM </a:t>
            </a:r>
            <a:r>
              <a:rPr lang="en-US" sz="1400" dirty="0" smtClean="0">
                <a:latin typeface="Rockwell" pitchFamily="18" charset="0"/>
              </a:rPr>
              <a:t>electrode, </a:t>
            </a:r>
            <a:r>
              <a:rPr lang="en-US" sz="1400" dirty="0">
                <a:latin typeface="Rockwell" pitchFamily="18" charset="0"/>
              </a:rPr>
              <a:t>50 </a:t>
            </a:r>
            <a:r>
              <a:rPr lang="en-US" sz="1400" dirty="0" err="1">
                <a:latin typeface="Rockwell" pitchFamily="18" charset="0"/>
                <a:cs typeface="Times New Roman"/>
              </a:rPr>
              <a:t>μ</a:t>
            </a:r>
            <a:r>
              <a:rPr lang="en-US" sz="1400" dirty="0" err="1" smtClean="0">
                <a:latin typeface="Rockwell" pitchFamily="18" charset="0"/>
              </a:rPr>
              <a:t>m</a:t>
            </a:r>
            <a:r>
              <a:rPr lang="en-US" sz="1400" dirty="0" smtClean="0">
                <a:latin typeface="Rockwell" pitchFamily="18" charset="0"/>
              </a:rPr>
              <a:t> thick</a:t>
            </a:r>
            <a:r>
              <a:rPr lang="en-US" sz="1400" dirty="0">
                <a:latin typeface="Rockwell" pitchFamily="18" charset="0"/>
              </a:rPr>
              <a:t>. The holes pitch and diameter are 140 and 70 </a:t>
            </a:r>
            <a:r>
              <a:rPr lang="en-US" sz="1400" dirty="0" err="1" smtClean="0">
                <a:latin typeface="Rockwell" pitchFamily="18" charset="0"/>
                <a:cs typeface="Times New Roman"/>
              </a:rPr>
              <a:t>μ</a:t>
            </a:r>
            <a:r>
              <a:rPr lang="en-US" sz="1400" dirty="0" err="1" smtClean="0">
                <a:latin typeface="Rockwell" pitchFamily="18" charset="0"/>
              </a:rPr>
              <a:t>m</a:t>
            </a:r>
            <a:r>
              <a:rPr lang="en-US" sz="1400" dirty="0">
                <a:latin typeface="Rockwell" pitchFamily="18" charset="0"/>
              </a:rPr>
              <a:t>, respectively.</a:t>
            </a:r>
            <a:br>
              <a:rPr lang="en-US" sz="1400" dirty="0">
                <a:latin typeface="Rockwell" pitchFamily="18" charset="0"/>
              </a:rPr>
            </a:b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4077072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Rockwell" pitchFamily="18" charset="0"/>
              </a:rPr>
              <a:t>Schematics of single GEM detector with Cartesian two-dimensional </a:t>
            </a:r>
            <a:r>
              <a:rPr lang="en-US" sz="1400" dirty="0" smtClean="0">
                <a:latin typeface="Rockwell" pitchFamily="18" charset="0"/>
              </a:rPr>
              <a:t>strip readout</a:t>
            </a:r>
            <a:r>
              <a:rPr lang="en-US" sz="1400" dirty="0">
                <a:latin typeface="Rockwell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0" name="Рисунок 9" descr="C:\Documents and Settings\alex\Рабочий стол\Lena\Work\TDR\gem_1_layer_scheme_1_12-98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99592" y="260648"/>
            <a:ext cx="7422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Rockwell" pitchFamily="18" charset="0"/>
              </a:rPr>
              <a:t>The gas electron multiplier (GEM)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206084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DRIFT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335699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Rockwell" pitchFamily="18" charset="0"/>
              </a:rPr>
              <a:t>INDUCTION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98A9-F14E-4F1D-A706-3C5453D5AB2C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5" name="TextBox 2059"/>
          <p:cNvSpPr txBox="1">
            <a:spLocks noChangeArrowheads="1"/>
          </p:cNvSpPr>
          <p:nvPr/>
        </p:nvSpPr>
        <p:spPr bwMode="auto">
          <a:xfrm>
            <a:off x="1763688" y="116632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Rockwell" pitchFamily="18" charset="0"/>
                <a:cs typeface="Arial" pitchFamily="34" charset="0"/>
              </a:rPr>
              <a:t>GEM HV divider scheme</a:t>
            </a:r>
            <a:endParaRPr lang="en-US" sz="3600" dirty="0">
              <a:latin typeface="Rockwell" pitchFamily="18" charset="0"/>
              <a:cs typeface="Arial" pitchFamily="34" charset="0"/>
            </a:endParaRPr>
          </a:p>
        </p:txBody>
      </p:sp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467546" y="3429001"/>
          <a:ext cx="8496939" cy="1004669"/>
        </p:xfrm>
        <a:graphic>
          <a:graphicData uri="http://schemas.openxmlformats.org/drawingml/2006/table">
            <a:tbl>
              <a:tblPr/>
              <a:tblGrid>
                <a:gridCol w="1061784"/>
                <a:gridCol w="1061784"/>
                <a:gridCol w="1061784"/>
                <a:gridCol w="1061784"/>
                <a:gridCol w="1061784"/>
                <a:gridCol w="1062673"/>
                <a:gridCol w="1062673"/>
                <a:gridCol w="1062673"/>
              </a:tblGrid>
              <a:tr h="443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 I,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mkA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DR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kv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/cm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    G1, v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TR1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kv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/cm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    G2, v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TR2,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kv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/cm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     G3, v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IND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kv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/cm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 370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  0.88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  303.4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  1.92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  288.6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  2.78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  273.8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   3.16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490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1.17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402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2.58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 382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3.68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   363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4.18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15616" y="4941168"/>
            <a:ext cx="6031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370 </a:t>
            </a:r>
            <a:r>
              <a:rPr lang="en-US" dirty="0" err="1" smtClean="0"/>
              <a:t>mkA</a:t>
            </a:r>
            <a:r>
              <a:rPr lang="en-US" dirty="0" smtClean="0"/>
              <a:t> – working point for </a:t>
            </a:r>
            <a:r>
              <a:rPr lang="en-US" dirty="0" err="1" smtClean="0"/>
              <a:t>Ar</a:t>
            </a:r>
            <a:r>
              <a:rPr lang="en-US" dirty="0" smtClean="0"/>
              <a:t>(90)/</a:t>
            </a:r>
            <a:r>
              <a:rPr lang="en-US" dirty="0" err="1" smtClean="0"/>
              <a:t>Isobutane</a:t>
            </a:r>
            <a:r>
              <a:rPr lang="en-US" dirty="0" smtClean="0"/>
              <a:t>(10) gas mixture</a:t>
            </a:r>
          </a:p>
          <a:p>
            <a:r>
              <a:rPr lang="en-US" dirty="0" smtClean="0"/>
              <a:t>490 </a:t>
            </a:r>
            <a:r>
              <a:rPr lang="en-US" dirty="0" err="1" smtClean="0"/>
              <a:t>mkA</a:t>
            </a:r>
            <a:r>
              <a:rPr lang="en-US" dirty="0" smtClean="0"/>
              <a:t> – working point for </a:t>
            </a:r>
            <a:r>
              <a:rPr lang="en-US" dirty="0" err="1" smtClean="0"/>
              <a:t>Ar</a:t>
            </a:r>
            <a:r>
              <a:rPr lang="en-US" dirty="0" smtClean="0"/>
              <a:t>(70)/CO2(30) gas mixture</a:t>
            </a:r>
            <a:endParaRPr lang="ru-RU" dirty="0"/>
          </a:p>
        </p:txBody>
      </p:sp>
      <p:grpSp>
        <p:nvGrpSpPr>
          <p:cNvPr id="2" name="Группа 66"/>
          <p:cNvGrpSpPr/>
          <p:nvPr/>
        </p:nvGrpSpPr>
        <p:grpSpPr>
          <a:xfrm>
            <a:off x="107504" y="1268760"/>
            <a:ext cx="8864872" cy="1662167"/>
            <a:chOff x="107504" y="1268760"/>
            <a:chExt cx="8864872" cy="166216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97173" y="1670176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946805" y="1818961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3334688" y="1666156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884320" y="1814942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4275988" y="1658439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825620" y="1807224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5213502" y="1654419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82184" y="1803204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6139010" y="1646537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688642" y="1795322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7076525" y="1642517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626157" y="1791303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8017825" y="1634800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88030" y="1673866"/>
              <a:ext cx="559603" cy="291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243715" y="1818941"/>
              <a:ext cx="1161734" cy="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624134" y="1817882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425409" y="2248330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421217" y="2353105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623712" y="2364230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419654" y="2797729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1483639" y="2867599"/>
              <a:ext cx="232382" cy="18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1547624" y="2929284"/>
              <a:ext cx="88568" cy="1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23528" y="1828404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02847" y="1295900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 k</a:t>
              </a:r>
              <a:r>
                <a:rPr lang="el-GR" dirty="0" smtClean="0"/>
                <a:t>Ω</a:t>
              </a:r>
              <a:endParaRPr lang="ru-RU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02994" y="1292058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715 k</a:t>
              </a:r>
              <a:r>
                <a:rPr lang="el-GR" dirty="0" smtClean="0"/>
                <a:t>Ω</a:t>
              </a:r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94024" y="128233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820 k</a:t>
              </a:r>
              <a:r>
                <a:rPr lang="el-GR" dirty="0" smtClean="0"/>
                <a:t>Ω</a:t>
              </a:r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00890" y="1276445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1.3 M</a:t>
              </a:r>
              <a:r>
                <a:rPr lang="el-GR" dirty="0" smtClean="0"/>
                <a:t>Ω</a:t>
              </a:r>
              <a:endParaRPr lang="ru-RU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20101" y="128233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780 k</a:t>
              </a:r>
              <a:r>
                <a:rPr lang="el-GR" dirty="0" smtClean="0"/>
                <a:t>Ω</a:t>
              </a:r>
              <a:endParaRPr lang="ru-RU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71055" y="1276517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1.5 M</a:t>
              </a:r>
              <a:r>
                <a:rPr lang="el-GR" dirty="0" smtClean="0"/>
                <a:t>Ω</a:t>
              </a:r>
              <a:endParaRPr lang="ru-RU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19923" y="126876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740 k</a:t>
              </a:r>
              <a:r>
                <a:rPr lang="el-GR" dirty="0" smtClean="0"/>
                <a:t>Ω</a:t>
              </a:r>
              <a:endParaRPr lang="ru-RU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75633" y="1272675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</a:t>
              </a:r>
              <a:r>
                <a:rPr lang="ru-RU" dirty="0" smtClean="0"/>
                <a:t>28</a:t>
              </a:r>
              <a:r>
                <a:rPr lang="en-US" dirty="0" smtClean="0"/>
                <a:t> M</a:t>
              </a:r>
              <a:r>
                <a:rPr lang="el-GR" dirty="0" smtClean="0"/>
                <a:t>Ω</a:t>
              </a:r>
              <a:endParaRPr lang="ru-RU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53012" y="2100126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2000 pF</a:t>
              </a:r>
              <a:endParaRPr lang="ru-RU" dirty="0"/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184826" y="1827859"/>
              <a:ext cx="3955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7504" y="1916832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HV</a:t>
              </a:r>
              <a:endParaRPr lang="ru-RU" dirty="0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8588169" y="1794762"/>
              <a:ext cx="224988" cy="50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8797979" y="1788985"/>
              <a:ext cx="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8593921" y="2222484"/>
              <a:ext cx="3784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8657906" y="2292354"/>
              <a:ext cx="232382" cy="18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8721891" y="2354039"/>
              <a:ext cx="88568" cy="16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6603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015" y="116632"/>
            <a:ext cx="838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latin typeface="Rockwell" pitchFamily="18" charset="0"/>
              </a:rPr>
              <a:t>BM@N GEM </a:t>
            </a:r>
            <a:r>
              <a:rPr lang="en-US" sz="3600" dirty="0" smtClean="0">
                <a:latin typeface="Rockwell" pitchFamily="18" charset="0"/>
              </a:rPr>
              <a:t>1632x450 mm</a:t>
            </a:r>
            <a:r>
              <a:rPr lang="en-US" sz="3600" baseline="30000" dirty="0" smtClean="0">
                <a:latin typeface="Rockwell" pitchFamily="18" charset="0"/>
              </a:rPr>
              <a:t>2</a:t>
            </a:r>
            <a:r>
              <a:rPr lang="en-US" sz="3600" dirty="0" smtClean="0">
                <a:latin typeface="Rockwell" pitchFamily="18" charset="0"/>
              </a:rPr>
              <a:t> </a:t>
            </a:r>
            <a:r>
              <a:rPr lang="en-GB" sz="3600" dirty="0" smtClean="0">
                <a:latin typeface="Rockwell" pitchFamily="18" charset="0"/>
              </a:rPr>
              <a:t>chambers </a:t>
            </a:r>
            <a:endParaRPr lang="ru-RU" sz="3600" dirty="0"/>
          </a:p>
        </p:txBody>
      </p:sp>
      <p:pic>
        <p:nvPicPr>
          <p:cNvPr id="7169" name="Picture 1" descr="C:\Users\anna\Desktop\Gem\Статья_новосиб\Stat_1\Figures\Figure2a.jpg"/>
          <p:cNvPicPr>
            <a:picLocks noChangeAspect="1" noChangeArrowheads="1"/>
          </p:cNvPicPr>
          <p:nvPr/>
        </p:nvPicPr>
        <p:blipFill>
          <a:blip r:embed="rId2" cstate="print"/>
          <a:srcRect t="18104"/>
          <a:stretch>
            <a:fillRect/>
          </a:stretch>
        </p:blipFill>
        <p:spPr bwMode="auto">
          <a:xfrm>
            <a:off x="4860032" y="4221088"/>
            <a:ext cx="3395092" cy="2280106"/>
          </a:xfrm>
          <a:prstGeom prst="rect">
            <a:avLst/>
          </a:prstGeom>
          <a:noFill/>
        </p:spPr>
      </p:pic>
      <p:pic>
        <p:nvPicPr>
          <p:cNvPr id="7170" name="Picture 2" descr="C:\Users\anna\Desktop\Gem\Статья_новосиб\Stat_1\Figures\Figure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5976664" cy="3121964"/>
          </a:xfrm>
          <a:prstGeom prst="rect">
            <a:avLst/>
          </a:prstGeom>
          <a:noFill/>
        </p:spPr>
      </p:pic>
      <p:grpSp>
        <p:nvGrpSpPr>
          <p:cNvPr id="32" name="Группа 525"/>
          <p:cNvGrpSpPr>
            <a:grpSpLocks/>
          </p:cNvGrpSpPr>
          <p:nvPr/>
        </p:nvGrpSpPr>
        <p:grpSpPr bwMode="auto">
          <a:xfrm>
            <a:off x="1115616" y="4365104"/>
            <a:ext cx="2448272" cy="2218354"/>
            <a:chOff x="10132306" y="4698827"/>
            <a:chExt cx="2163303" cy="1960218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10970328" y="4913102"/>
              <a:ext cx="0" cy="1203113"/>
            </a:xfrm>
            <a:prstGeom prst="line">
              <a:avLst/>
            </a:prstGeom>
            <a:ln w="152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1179833" y="4913102"/>
              <a:ext cx="0" cy="1203113"/>
            </a:xfrm>
            <a:prstGeom prst="line">
              <a:avLst/>
            </a:prstGeom>
            <a:ln w="152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1408385" y="4913102"/>
              <a:ext cx="0" cy="1203113"/>
            </a:xfrm>
            <a:prstGeom prst="line">
              <a:avLst/>
            </a:prstGeom>
            <a:ln w="152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10830658" y="4913102"/>
              <a:ext cx="349176" cy="11856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11035402" y="4930561"/>
              <a:ext cx="349176" cy="11856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1248082" y="4930561"/>
              <a:ext cx="349176" cy="11856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0900493" y="6086058"/>
              <a:ext cx="0" cy="260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1109998" y="6086058"/>
              <a:ext cx="0" cy="3634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10900493" y="6308269"/>
              <a:ext cx="20950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10551317" y="6308269"/>
              <a:ext cx="349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94"/>
            <p:cNvSpPr txBox="1">
              <a:spLocks noChangeArrowheads="1"/>
            </p:cNvSpPr>
            <p:nvPr/>
          </p:nvSpPr>
          <p:spPr bwMode="auto">
            <a:xfrm>
              <a:off x="10516118" y="6085857"/>
              <a:ext cx="418704" cy="28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0.8</a:t>
              </a:r>
              <a:endParaRPr lang="ru-RU" sz="1400">
                <a:latin typeface="Calibri" pitchFamily="34" charset="0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1248082" y="6116216"/>
              <a:ext cx="0" cy="333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10830658" y="6408264"/>
              <a:ext cx="279341" cy="63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flipH="1">
              <a:off x="11248082" y="6408264"/>
              <a:ext cx="3491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1109998" y="6408264"/>
              <a:ext cx="138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06"/>
            <p:cNvSpPr txBox="1">
              <a:spLocks noChangeArrowheads="1"/>
            </p:cNvSpPr>
            <p:nvPr/>
          </p:nvSpPr>
          <p:spPr bwMode="auto">
            <a:xfrm>
              <a:off x="11363703" y="6167532"/>
              <a:ext cx="468134" cy="28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0.68</a:t>
              </a:r>
              <a:endParaRPr lang="ru-RU" sz="1400" dirty="0">
                <a:latin typeface="Calibri" pitchFamily="34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10936998" y="5322605"/>
              <a:ext cx="487258" cy="141262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H="1" flipV="1">
              <a:off x="11457587" y="5468630"/>
              <a:ext cx="374570" cy="999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>
              <a:off x="10725905" y="5419425"/>
              <a:ext cx="488846" cy="13967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H="1" flipV="1">
              <a:off x="11408385" y="5608305"/>
              <a:ext cx="374570" cy="999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33"/>
            <p:cNvSpPr txBox="1">
              <a:spLocks noChangeArrowheads="1"/>
            </p:cNvSpPr>
            <p:nvPr/>
          </p:nvSpPr>
          <p:spPr bwMode="auto">
            <a:xfrm>
              <a:off x="11587593" y="5296810"/>
              <a:ext cx="510295" cy="290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0.16</a:t>
              </a:r>
              <a:endParaRPr lang="ru-RU" sz="1400">
                <a:latin typeface="Calibri" pitchFamily="34" charset="0"/>
              </a:endParaRPr>
            </a:p>
          </p:txBody>
        </p:sp>
        <p:sp>
          <p:nvSpPr>
            <p:cNvPr id="54" name="TextBox 134"/>
            <p:cNvSpPr txBox="1">
              <a:spLocks noChangeArrowheads="1"/>
            </p:cNvSpPr>
            <p:nvPr/>
          </p:nvSpPr>
          <p:spPr bwMode="auto">
            <a:xfrm>
              <a:off x="11737337" y="5608928"/>
              <a:ext cx="393989" cy="28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0.8</a:t>
              </a:r>
              <a:endParaRPr lang="ru-RU" sz="1400">
                <a:latin typeface="Calibri" pitchFamily="34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1422670" y="5463867"/>
              <a:ext cx="34918" cy="47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11214751" y="5559101"/>
              <a:ext cx="193634" cy="49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10132306" y="4698827"/>
              <a:ext cx="2163303" cy="196021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8" name="Picture 2" descr="C:\Users\anna\Desktop\Gem\Статья_новосиб\Stat_1\Figures\Figure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764704"/>
            <a:ext cx="6696744" cy="3498104"/>
          </a:xfrm>
          <a:prstGeom prst="rect">
            <a:avLst/>
          </a:prstGeom>
          <a:noFill/>
        </p:spPr>
      </p:pic>
      <p:cxnSp>
        <p:nvCxnSpPr>
          <p:cNvPr id="60" name="Прямая со стрелкой 59"/>
          <p:cNvCxnSpPr/>
          <p:nvPr/>
        </p:nvCxnSpPr>
        <p:spPr>
          <a:xfrm>
            <a:off x="2123728" y="2996952"/>
            <a:ext cx="648072" cy="1296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395536" y="2420888"/>
            <a:ext cx="3913287" cy="3600401"/>
            <a:chOff x="683568" y="3861048"/>
            <a:chExt cx="2953208" cy="273630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383" t="3457" r="4255" b="5976"/>
            <a:stretch>
              <a:fillRect/>
            </a:stretch>
          </p:blipFill>
          <p:spPr bwMode="auto">
            <a:xfrm>
              <a:off x="683568" y="3861048"/>
              <a:ext cx="2448272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3"/>
            <p:cNvSpPr txBox="1"/>
            <p:nvPr/>
          </p:nvSpPr>
          <p:spPr>
            <a:xfrm>
              <a:off x="2236187" y="3861048"/>
              <a:ext cx="833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Rockwell" pitchFamily="18" charset="0"/>
                </a:rPr>
                <a:t>cathode</a:t>
              </a:r>
              <a:endParaRPr lang="en-US" sz="1200" dirty="0">
                <a:latin typeface="Rockwell" pitchFamily="18" charset="0"/>
              </a:endParaRPr>
            </a:p>
          </p:txBody>
        </p:sp>
        <p:sp>
          <p:nvSpPr>
            <p:cNvPr id="7" name="TextBox 9"/>
            <p:cNvSpPr txBox="1"/>
            <p:nvPr/>
          </p:nvSpPr>
          <p:spPr>
            <a:xfrm>
              <a:off x="1933427" y="4189405"/>
              <a:ext cx="1703349" cy="28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>
                  <a:latin typeface="Rockwell" pitchFamily="18" charset="0"/>
                </a:rPr>
                <a:t>magnetic field – 0.5 T</a:t>
              </a:r>
              <a:endParaRPr lang="en-US" sz="1100" dirty="0">
                <a:latin typeface="Rockwell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2339752" y="4437112"/>
              <a:ext cx="648072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3"/>
            <p:cNvSpPr txBox="1"/>
            <p:nvPr/>
          </p:nvSpPr>
          <p:spPr>
            <a:xfrm>
              <a:off x="2339752" y="6021288"/>
              <a:ext cx="672745" cy="30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Rockwell" pitchFamily="18" charset="0"/>
                </a:rPr>
                <a:t>GEM3</a:t>
              </a:r>
              <a:endParaRPr lang="en-US" sz="1200" dirty="0">
                <a:latin typeface="Rockwell" pitchFamily="18" charset="0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2368160" y="6268996"/>
              <a:ext cx="833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Rockwell" pitchFamily="18" charset="0"/>
                </a:rPr>
                <a:t>anode</a:t>
              </a:r>
              <a:endParaRPr lang="en-US" sz="1200" dirty="0">
                <a:latin typeface="Rockwell" pitchFamily="18" charset="0"/>
              </a:endParaRP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2339752" y="5445223"/>
              <a:ext cx="672745" cy="30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Rockwell" pitchFamily="18" charset="0"/>
                </a:rPr>
                <a:t>GEM2</a:t>
              </a:r>
              <a:endParaRPr lang="en-US" sz="1200" dirty="0">
                <a:latin typeface="Rockwell" pitchFamily="18" charset="0"/>
              </a:endParaRP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2339752" y="4725144"/>
              <a:ext cx="750376" cy="30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Rockwell" pitchFamily="18" charset="0"/>
                </a:rPr>
                <a:t>GEM1</a:t>
              </a:r>
              <a:endParaRPr lang="en-US" sz="1200" dirty="0">
                <a:latin typeface="Rockwell" pitchFamily="18" charset="0"/>
              </a:endParaRPr>
            </a:p>
          </p:txBody>
        </p:sp>
      </p:grpSp>
      <p:graphicFrame>
        <p:nvGraphicFramePr>
          <p:cNvPr id="13" name="Chart 18"/>
          <p:cNvGraphicFramePr/>
          <p:nvPr/>
        </p:nvGraphicFramePr>
        <p:xfrm>
          <a:off x="4211960" y="4149080"/>
          <a:ext cx="4229100" cy="229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162880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ockwell" pitchFamily="18" charset="0"/>
              </a:rPr>
              <a:t>Simulation of electron shift in</a:t>
            </a:r>
          </a:p>
          <a:p>
            <a:r>
              <a:rPr lang="en-US" sz="1400" dirty="0">
                <a:latin typeface="Rockwell" pitchFamily="18" charset="0"/>
              </a:rPr>
              <a:t>m</a:t>
            </a:r>
            <a:r>
              <a:rPr lang="en-US" sz="1400" dirty="0" smtClean="0">
                <a:latin typeface="Rockwell" pitchFamily="18" charset="0"/>
              </a:rPr>
              <a:t>agnetic</a:t>
            </a:r>
            <a:r>
              <a:rPr lang="en-US" dirty="0" smtClean="0">
                <a:latin typeface="Rockwell" pitchFamily="18" charset="0"/>
              </a:rPr>
              <a:t> </a:t>
            </a:r>
            <a:r>
              <a:rPr lang="en-US" sz="1400" dirty="0" smtClean="0">
                <a:latin typeface="Rockwell" pitchFamily="18" charset="0"/>
              </a:rPr>
              <a:t>field</a:t>
            </a:r>
            <a:endParaRPr lang="ru-RU" sz="1400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4067944" y="1412776"/>
            <a:ext cx="4324350" cy="2638425"/>
            <a:chOff x="4067944" y="1412776"/>
            <a:chExt cx="4324350" cy="2638425"/>
          </a:xfrm>
        </p:grpSpPr>
        <p:graphicFrame>
          <p:nvGraphicFramePr>
            <p:cNvPr id="14" name="Chart 20"/>
            <p:cNvGraphicFramePr/>
            <p:nvPr/>
          </p:nvGraphicFramePr>
          <p:xfrm>
            <a:off x="4067944" y="1412776"/>
            <a:ext cx="4324350" cy="2638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Прямоугольник 16"/>
            <p:cNvSpPr/>
            <p:nvPr/>
          </p:nvSpPr>
          <p:spPr>
            <a:xfrm>
              <a:off x="4139952" y="1772816"/>
              <a:ext cx="4176464" cy="21602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283968" y="4653136"/>
            <a:ext cx="410445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9552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itchFamily="18" charset="0"/>
              </a:rPr>
              <a:t>Electrons drift due to magnetic field (</a:t>
            </a:r>
            <a:r>
              <a:rPr lang="en-US" sz="3600" dirty="0">
                <a:latin typeface="Rockwell" pitchFamily="18" charset="0"/>
              </a:rPr>
              <a:t>G</a:t>
            </a:r>
            <a:r>
              <a:rPr lang="en-US" sz="3600" dirty="0" smtClean="0">
                <a:latin typeface="Rockwell" pitchFamily="18" charset="0"/>
              </a:rPr>
              <a:t>arfield &amp; </a:t>
            </a:r>
            <a:r>
              <a:rPr lang="en-US" sz="3600" dirty="0">
                <a:latin typeface="Rockwell" pitchFamily="18" charset="0"/>
              </a:rPr>
              <a:t>M</a:t>
            </a:r>
            <a:r>
              <a:rPr lang="en-US" sz="3600" dirty="0" smtClean="0">
                <a:latin typeface="Rockwell" pitchFamily="18" charset="0"/>
              </a:rPr>
              <a:t>axwell simulations)</a:t>
            </a:r>
            <a:endParaRPr lang="en-US" sz="3600" dirty="0">
              <a:latin typeface="Rockwell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6237312"/>
            <a:ext cx="311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Rockwell" pitchFamily="18" charset="0"/>
              </a:rPr>
              <a:t>Ar</a:t>
            </a:r>
            <a:r>
              <a:rPr lang="en-US" dirty="0" smtClean="0">
                <a:latin typeface="Rockwell" pitchFamily="18" charset="0"/>
              </a:rPr>
              <a:t>(70)/CO</a:t>
            </a:r>
            <a:r>
              <a:rPr lang="en-US" sz="1050" dirty="0" smtClean="0">
                <a:latin typeface="Rockwell" pitchFamily="18" charset="0"/>
              </a:rPr>
              <a:t>2</a:t>
            </a:r>
            <a:r>
              <a:rPr lang="en-US" dirty="0" smtClean="0">
                <a:latin typeface="Rockwell" pitchFamily="18" charset="0"/>
              </a:rPr>
              <a:t>(30) gas mixture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ivcdbtiuvqPFS-t4zEtteADLPwtSJmWZYJV-74Px-hUwcCaHOTOVrPHn6CKk6oEt8aZ-iJH75AyuABdVn90TR_iEHf7LaQH2OygL9mH6odvUQkL_LhXuxdLS0reEkFDRGnVFjwDz807y6lkM4EeuMyliJwFvnWlzEm0x_TCvjRor2ykVQ6mVtMcyZMeTIJuF3R3Ymc3Oohxap-qbd-EBy6mg0xXCY5zQXDeu0khY0qdmhUBm-NwVPJbnF0HwyH7MMlmPY4796Q6_QbKFHr6p967KNOOhqOY_H5ora7D-MbMO2N8dfbkGDy-mFOFY9rhHmcrzRoXSddr-2TqJyDyFmqRtknIm-4_P3CIEAie0r53GxPYOguKBzKc1c-oxY_ysJboPX8fpXJmOnGZyPr1EcWTsb0s_-x-uaN-CPMCguYVzMl6Upvssv1VA52yA43quGP9lionk1vn0UUu-1W97xD6YESrAM8ejcdSIs9xSdDpANH4pyhidaVPHZ_8lXsvWjRuW0C-WAnypzZaSdfPgVvj6q03gpe6LgeE1YbBheV2l40zTMvSMmpNXiVNoUd-84KHlyn9eIwOITkD6BjzudrLlaoTiSuRGEgFoYKUV8QR-VcPbcTWbk3rRJX4gfiDlZ9cw4RTlZ4hvYC9gLEDDtfGypfN5rc_A=w694-h925-no"/>
          <p:cNvPicPr>
            <a:picLocks noChangeAspect="1" noChangeArrowheads="1"/>
          </p:cNvPicPr>
          <p:nvPr/>
        </p:nvPicPr>
        <p:blipFill>
          <a:blip r:embed="rId2" cstate="print"/>
          <a:srcRect l="24040" t="44602" r="12425" b="7730"/>
          <a:stretch>
            <a:fillRect/>
          </a:stretch>
        </p:blipFill>
        <p:spPr bwMode="auto">
          <a:xfrm>
            <a:off x="539552" y="1700808"/>
            <a:ext cx="3168352" cy="31683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099" name="Picture 3" descr="C:\Users\anna\Desktop\Gem\Photo\IMG_33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37023" t="11104" r="18165"/>
          <a:stretch>
            <a:fillRect/>
          </a:stretch>
        </p:blipFill>
        <p:spPr bwMode="auto">
          <a:xfrm rot="5400000">
            <a:off x="4788024" y="980728"/>
            <a:ext cx="2952328" cy="43924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extBox 787"/>
          <p:cNvSpPr txBox="1">
            <a:spLocks noChangeArrowheads="1"/>
          </p:cNvSpPr>
          <p:nvPr/>
        </p:nvSpPr>
        <p:spPr bwMode="auto">
          <a:xfrm>
            <a:off x="827584" y="116632"/>
            <a:ext cx="77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Rockwell" pitchFamily="18" charset="0"/>
              </a:rPr>
              <a:t>GEM assembly at CERN </a:t>
            </a:r>
            <a:r>
              <a:rPr lang="en-US" sz="3600" dirty="0" smtClean="0">
                <a:latin typeface="Rockwell" pitchFamily="18" charset="0"/>
              </a:rPr>
              <a:t>Workshop</a:t>
            </a:r>
          </a:p>
          <a:p>
            <a:pPr algn="ctr"/>
            <a:r>
              <a:rPr lang="en-US" sz="3600" dirty="0" smtClean="0">
                <a:latin typeface="Rockwell" pitchFamily="18" charset="0"/>
              </a:rPr>
              <a:t>Readout board preparation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475656" y="3789040"/>
            <a:ext cx="72008" cy="1512168"/>
          </a:xfrm>
          <a:prstGeom prst="straightConnector1">
            <a:avLst/>
          </a:prstGeom>
          <a:ln w="28575">
            <a:solidFill>
              <a:srgbClr val="4D48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8024" y="5229200"/>
            <a:ext cx="381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Gluing of the readout boards </a:t>
            </a:r>
          </a:p>
          <a:p>
            <a:r>
              <a:rPr lang="en-US" dirty="0" smtClean="0">
                <a:latin typeface="Rockwell" pitchFamily="18" charset="0"/>
              </a:rPr>
              <a:t>on the honeycomb support plane 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220072" y="4293096"/>
            <a:ext cx="576064" cy="936104"/>
          </a:xfrm>
          <a:prstGeom prst="straightConnector1">
            <a:avLst/>
          </a:prstGeom>
          <a:ln w="28575">
            <a:solidFill>
              <a:srgbClr val="4D48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52" y="5373216"/>
            <a:ext cx="230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Right readout board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na\Desktop\Gem\Photo\IMG_254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899592" y="764704"/>
            <a:ext cx="2679762" cy="35730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Picture 83" descr="C:\Users\anna\Downloads\FullSizeRender (1)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580112" y="908720"/>
            <a:ext cx="2411760" cy="32168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 descr="C:\Users\anna\Desktop\Gem\Photo\IMG_2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25358" y="3259418"/>
            <a:ext cx="3827918" cy="28709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87"/>
          <p:cNvSpPr txBox="1">
            <a:spLocks noChangeArrowheads="1"/>
          </p:cNvSpPr>
          <p:nvPr/>
        </p:nvSpPr>
        <p:spPr bwMode="auto">
          <a:xfrm>
            <a:off x="827584" y="116632"/>
            <a:ext cx="7753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Rockwell" pitchFamily="18" charset="0"/>
              </a:rPr>
              <a:t>GEM assembly at CERN Workshop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725144"/>
            <a:ext cx="210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Base plastic frame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971600" y="3789040"/>
            <a:ext cx="576064" cy="936104"/>
          </a:xfrm>
          <a:prstGeom prst="straightConnector1">
            <a:avLst/>
          </a:prstGeom>
          <a:ln w="28575">
            <a:solidFill>
              <a:srgbClr val="4D48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195736" y="5661248"/>
            <a:ext cx="1368152" cy="432048"/>
          </a:xfrm>
          <a:prstGeom prst="straightConnector1">
            <a:avLst/>
          </a:prstGeom>
          <a:ln w="28575">
            <a:solidFill>
              <a:srgbClr val="4D48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876256" y="3717032"/>
            <a:ext cx="504056" cy="1080120"/>
          </a:xfrm>
          <a:prstGeom prst="straightConnector1">
            <a:avLst/>
          </a:prstGeom>
          <a:ln w="28575">
            <a:solidFill>
              <a:srgbClr val="4D484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536" y="6165304"/>
            <a:ext cx="247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GEM foil preliminary </a:t>
            </a:r>
          </a:p>
          <a:p>
            <a:pPr algn="ctr"/>
            <a:r>
              <a:rPr lang="en-US" dirty="0" smtClean="0">
                <a:latin typeface="Rockwell" pitchFamily="18" charset="0"/>
              </a:rPr>
              <a:t>stretching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660232" y="4869160"/>
            <a:ext cx="16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GEM foil tests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7"/>
          <p:cNvSpPr txBox="1">
            <a:spLocks noChangeArrowheads="1"/>
          </p:cNvSpPr>
          <p:nvPr/>
        </p:nvSpPr>
        <p:spPr bwMode="auto">
          <a:xfrm>
            <a:off x="827584" y="116632"/>
            <a:ext cx="7753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Rockwell" pitchFamily="18" charset="0"/>
              </a:rPr>
              <a:t>GEM assembly at CERN Workshop</a:t>
            </a:r>
            <a:endParaRPr lang="ru-RU" sz="3600" dirty="0"/>
          </a:p>
        </p:txBody>
      </p:sp>
      <p:pic>
        <p:nvPicPr>
          <p:cNvPr id="2050" name="Picture 2" descr="C:\Users\anna\Desktop\Gem\Photo\IMG_2555 (1).JPG"/>
          <p:cNvPicPr>
            <a:picLocks noChangeAspect="1" noChangeArrowheads="1"/>
          </p:cNvPicPr>
          <p:nvPr/>
        </p:nvPicPr>
        <p:blipFill>
          <a:blip r:embed="rId2" cstate="print"/>
          <a:srcRect l="20358" r="21569"/>
          <a:stretch>
            <a:fillRect/>
          </a:stretch>
        </p:blipFill>
        <p:spPr bwMode="auto">
          <a:xfrm rot="5400000">
            <a:off x="1122906" y="541390"/>
            <a:ext cx="2520280" cy="32549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C:\Users\anna\Desktop\Gem\Photo\IMG_2573.JPG"/>
          <p:cNvPicPr>
            <a:picLocks noChangeAspect="1" noChangeArrowheads="1"/>
          </p:cNvPicPr>
          <p:nvPr/>
        </p:nvPicPr>
        <p:blipFill>
          <a:blip r:embed="rId3" cstate="print"/>
          <a:srcRect r="20748"/>
          <a:stretch>
            <a:fillRect/>
          </a:stretch>
        </p:blipFill>
        <p:spPr bwMode="auto">
          <a:xfrm rot="5400000">
            <a:off x="4306280" y="1030424"/>
            <a:ext cx="4536504" cy="42930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3" name="Picture 5" descr="C:\Users\anna\Desktop\Gem\Photo\IMG_2578.JPG"/>
          <p:cNvPicPr>
            <a:picLocks noChangeAspect="1" noChangeArrowheads="1"/>
          </p:cNvPicPr>
          <p:nvPr/>
        </p:nvPicPr>
        <p:blipFill>
          <a:blip r:embed="rId4" cstate="print"/>
          <a:srcRect r="27500"/>
          <a:stretch>
            <a:fillRect/>
          </a:stretch>
        </p:blipFill>
        <p:spPr bwMode="auto">
          <a:xfrm rot="5400000">
            <a:off x="1223629" y="4041067"/>
            <a:ext cx="2088229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59632" y="3573016"/>
            <a:ext cx="244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Nuts in plastic frames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619672" y="2852936"/>
            <a:ext cx="720080" cy="7920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6309320"/>
            <a:ext cx="142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Brass fitting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475656" y="5589240"/>
            <a:ext cx="360040" cy="72008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020272" y="4941168"/>
            <a:ext cx="144016" cy="115212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355976" y="5085184"/>
            <a:ext cx="720080" cy="7920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35896" y="5949280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Stack of 3 GEMs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00192" y="6093296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Cathode plane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87"/>
          <p:cNvSpPr txBox="1">
            <a:spLocks noChangeArrowheads="1"/>
          </p:cNvSpPr>
          <p:nvPr/>
        </p:nvSpPr>
        <p:spPr bwMode="auto">
          <a:xfrm>
            <a:off x="827584" y="116632"/>
            <a:ext cx="7753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Rockwell" pitchFamily="18" charset="0"/>
              </a:rPr>
              <a:t>GEM assembly at CERN Workshop</a:t>
            </a:r>
            <a:endParaRPr lang="ru-RU" sz="3600" dirty="0"/>
          </a:p>
        </p:txBody>
      </p:sp>
      <p:pic>
        <p:nvPicPr>
          <p:cNvPr id="3074" name="Picture 2" descr="C:\Users\anna\Desktop\Gem\Photo\IMG_2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98530" y="1862826"/>
            <a:ext cx="4752528" cy="3564396"/>
          </a:xfrm>
          <a:prstGeom prst="rect">
            <a:avLst/>
          </a:prstGeom>
          <a:noFill/>
          <a:ln w="28575">
            <a:solidFill>
              <a:srgbClr val="4D4841"/>
            </a:solidFill>
          </a:ln>
        </p:spPr>
      </p:pic>
      <p:pic>
        <p:nvPicPr>
          <p:cNvPr id="3076" name="Picture 4" descr="https://lh3.googleusercontent.com/NrGDIVOBBX_2l0LUjZEO4DQuW-sXFrLeRILaCVa-h6aTHRHgwobrFw1wdYht7EWr-OmUA0Z3vdf0G5Vjl4YfKpd1KRLFpZ57vs5ADQBmJzBeIb1YMdz4aTC0e_jpSrl9aRe_bpWxIZmQC9Uu4Vy_dvk3r0BkQQKXRT1-sGMSWuD1hg-JJ4tqUbxPZeMhWWQMQgcvEAS02fz519Vjhv3zcAGP2Yy1_tC5gR2bhdly_BLMxuIxhYnij4DZI0Zr1pPeSaNk50Tsvnn2Q5L165pNSoLD8WcaTYU4i8AE5SbJK8qY-MPESYfJO7aaVJf8rUwumRX9zdwcI3tlASI-d634uVwhBOkkoEJ3WGEoZgpLZ1f4GbNLf6GOtawxr7i-Ro0fxPL0w75vAduD8_6wG-zskHuxU68NOkGiYWWFlDqishDIk6dJsQmBNElLuryndISVUJ9T4eCgRaJpNoI64XwZVuH0-mkmp-7g3_cK_aY43woT9vKvn6tX4bKmcNNvE_MFcWSdOG2Ixa0i0g4hj1wkINnfIxHGChXM9k_SZvlEsIcNP69KsFFBAdj-4jmo5SgxBgw7DTlmX1lwqU8PVdMf_ivSSffnmPLyhfFOPdheUS-X3wdFulXfJNVnoU-R1hCu79mpfF6t5MPXA5TAkswQKlntg4rpa8ql=w694-h925-no"/>
          <p:cNvPicPr>
            <a:picLocks noChangeAspect="1" noChangeArrowheads="1"/>
          </p:cNvPicPr>
          <p:nvPr/>
        </p:nvPicPr>
        <p:blipFill>
          <a:blip r:embed="rId3" cstate="print"/>
          <a:srcRect r="24876"/>
          <a:stretch>
            <a:fillRect/>
          </a:stretch>
        </p:blipFill>
        <p:spPr bwMode="auto">
          <a:xfrm rot="5400000">
            <a:off x="6946954" y="405975"/>
            <a:ext cx="1298763" cy="2304256"/>
          </a:xfrm>
          <a:prstGeom prst="rect">
            <a:avLst/>
          </a:prstGeom>
          <a:noFill/>
          <a:ln w="28575">
            <a:solidFill>
              <a:srgbClr val="4D4841"/>
            </a:solidFill>
          </a:ln>
        </p:spPr>
      </p:pic>
      <p:pic>
        <p:nvPicPr>
          <p:cNvPr id="3078" name="Picture 6" descr="https://lh3.googleusercontent.com/Jq10CEzjvBwQCEXv3lRF_kQ34nJuhSa2s464mhkMF_60w7rXbIF9GGIQicOPmNxC6DY0TFSijThq2yIXccZalYusDTB_hauO4UNHya3jgWhdAtcau0lrziXcfcsld_bBnUpcsgWRYMX9WwRZ6bWz8r7gHahqssh3mYHpFVKKc4qhljmSq49m8VkRbNTaA9BjJna6nGUw1DrhATMkwDtb9HJSEXjrZT4xoI4khlmQp80p7lTx4udZfxUV7BfMlCSCo4LIBDPa03ykgjjQ91j6Vo_aa3YLPUM4w08syT199gusFr9fe9mQqbMunkcCmZW2hh08oZ5p-nqkc1WQJmRcCCv9-2Qa9ourgZ7AFfV19DFUp3Hp8PlvH0ZxpUdc_2oaLSvi7-oZD6_atHgesbJdQrEL2fOefkxVkwYoBYdPq0Za3qsmjL8HQfprb19Yl9GAnbXSwrH5MQCgMpURSSKAjiGMDG4a0DKiqSf6pi2MIpxugG5OYfCZ5PJ5gwYVztSi5GdY52xJ7616wWTHo7BVpz8FBmyei_rAMhhpRYIDfjmR-9-jZH4oOV2MZVtoSqefSFNuugvPkMyT4n9Ad1OPDuQ99t4Pw0tqXgTWxSVsE_AMDwOTV5wzhmHWZ4XuGQFTQmusZiLNd3rMTs5r8FQgvV16imhcODv4=w694-h925-no"/>
          <p:cNvPicPr>
            <a:picLocks noChangeAspect="1" noChangeArrowheads="1"/>
          </p:cNvPicPr>
          <p:nvPr/>
        </p:nvPicPr>
        <p:blipFill>
          <a:blip r:embed="rId4" cstate="print"/>
          <a:srcRect l="18881" t="78746" r="42993" b="4091"/>
          <a:stretch>
            <a:fillRect/>
          </a:stretch>
        </p:blipFill>
        <p:spPr bwMode="auto">
          <a:xfrm>
            <a:off x="4139952" y="908720"/>
            <a:ext cx="2184242" cy="1310545"/>
          </a:xfrm>
          <a:prstGeom prst="rect">
            <a:avLst/>
          </a:prstGeom>
          <a:noFill/>
          <a:ln w="28575">
            <a:solidFill>
              <a:srgbClr val="4D4841"/>
            </a:solidFill>
          </a:ln>
        </p:spPr>
      </p:pic>
      <p:pic>
        <p:nvPicPr>
          <p:cNvPr id="3080" name="Picture 8" descr="https://lh3.googleusercontent.com/JgPtFHE_AkJMv2FxdAYW2MfwIw9eucMLznWESqwW6XAUDlNYVbfMYIWfvEAAtz4NA2fZQHOPg5h9aFA-qoQYvm8g6F9ZiKy2zLn1T1nHElxMskFr1hkUg57eknbCMIdOUaU5tFaTGI6rfBQ7WxR2Bt5Ih2X66Gkz9gjzkQ00Ry7iEMee3Lix2b4kyjArUQSMkf7Ah4QMepZI4pLaAmLX75AqFJnP2yOP5Y2rliBWVsCja-D-Waamj0MQgXduspJBjdx66Qr4J--ayQNF2vYp_irutkO8wA6_8UTLzORj2Nu4fhpLf-nJCazpNEWOFzn33ZrLxHv64KjoG6wPlPmru-C4kwLJI7p2jlzBmv542PZdbMG5PusOyVk1I9ELQgAZN1bKyzqIdrM0EsRNF9QvWUzT_f0W6CQjK-hwHwKhhIRFffsiCMMwR47ijWtrIFtQitKr3EPfe77iCQMgfSYdAvYsTolR9fCT7hXk-twY3VL0N-m5evCoZy500e3PiWrJUpgy8nE85RZvOFjK-y8AeMKyaiaebNQKQxf76f_mrAzKXC3PM2toKasFHdU4iEgfgPCjRVjtel9yIKixaehP6eEoyUhPpAwF3o1VotGNn4IzYhqtX5qh0jVQuowcHUYFgsbhQdhVjHBGah54WcAv9ZL6qWNAvI28=w694-h925-no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788024" y="2708920"/>
            <a:ext cx="2990346" cy="3985692"/>
          </a:xfrm>
          <a:prstGeom prst="rect">
            <a:avLst/>
          </a:prstGeom>
          <a:noFill/>
          <a:ln w="28575">
            <a:solidFill>
              <a:srgbClr val="4D484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600" y="6237312"/>
            <a:ext cx="220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Stretching process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331640" y="4005064"/>
            <a:ext cx="144016" cy="216024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104" y="4365104"/>
            <a:ext cx="1438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Assembled</a:t>
            </a:r>
            <a:r>
              <a:rPr lang="en-US" dirty="0" smtClean="0">
                <a:solidFill>
                  <a:srgbClr val="FF0000"/>
                </a:solidFill>
                <a:latin typeface="Rockwell" pitchFamily="18" charset="0"/>
              </a:rPr>
              <a:t>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GEM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chamber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876256" y="1772816"/>
            <a:ext cx="792088" cy="6480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36096" y="2276872"/>
            <a:ext cx="134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ckwell" pitchFamily="18" charset="0"/>
              </a:rPr>
              <a:t>HV divider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13" idx="1"/>
          </p:cNvCxnSpPr>
          <p:nvPr/>
        </p:nvCxnSpPr>
        <p:spPr>
          <a:xfrm flipH="1" flipV="1">
            <a:off x="4932040" y="1844824"/>
            <a:ext cx="504056" cy="61671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895198" cy="191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3024335" cy="19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24744"/>
            <a:ext cx="287626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2736304" cy="18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933056"/>
            <a:ext cx="2710295" cy="18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933056"/>
            <a:ext cx="2685795" cy="18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9988" y="116632"/>
            <a:ext cx="8926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latin typeface="Rockwell" pitchFamily="18" charset="0"/>
              </a:rPr>
              <a:t>GEM </a:t>
            </a:r>
            <a:r>
              <a:rPr lang="en-US" sz="3600" dirty="0" smtClean="0">
                <a:latin typeface="Rockwell" pitchFamily="18" charset="0"/>
              </a:rPr>
              <a:t>1632x450 mm</a:t>
            </a:r>
            <a:r>
              <a:rPr lang="en-US" sz="3600" baseline="30000" dirty="0" smtClean="0">
                <a:latin typeface="Rockwell" pitchFamily="18" charset="0"/>
              </a:rPr>
              <a:t>2</a:t>
            </a:r>
            <a:r>
              <a:rPr lang="en-US" sz="3600" dirty="0" smtClean="0">
                <a:latin typeface="Rockwell" pitchFamily="18" charset="0"/>
              </a:rPr>
              <a:t> </a:t>
            </a:r>
            <a:r>
              <a:rPr lang="en-GB" sz="3600" dirty="0" smtClean="0">
                <a:latin typeface="Rockwell" pitchFamily="18" charset="0"/>
              </a:rPr>
              <a:t>response uniformity 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3140968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Response uniformity 3D plot of three </a:t>
            </a:r>
            <a:r>
              <a:rPr lang="en-US" sz="1400" dirty="0" smtClean="0"/>
              <a:t>1632x450 mm</a:t>
            </a:r>
            <a:r>
              <a:rPr lang="en-US" sz="1400" baseline="30000" dirty="0" smtClean="0"/>
              <a:t>2 </a:t>
            </a:r>
            <a:r>
              <a:rPr lang="en-GB" sz="1400" dirty="0" smtClean="0"/>
              <a:t>chambers, </a:t>
            </a:r>
            <a:r>
              <a:rPr lang="en-GB" sz="1400" dirty="0" err="1" smtClean="0"/>
              <a:t>Ar</a:t>
            </a:r>
            <a:r>
              <a:rPr lang="en-GB" sz="1400" dirty="0" smtClean="0"/>
              <a:t>(90)/</a:t>
            </a:r>
            <a:r>
              <a:rPr lang="en-GB" sz="1400" dirty="0" err="1" smtClean="0"/>
              <a:t>Isobutane</a:t>
            </a:r>
            <a:r>
              <a:rPr lang="en-GB" sz="1400" dirty="0" smtClean="0"/>
              <a:t>(10) gas mixture </a:t>
            </a:r>
            <a:r>
              <a:rPr lang="en-US" sz="1400" baseline="30000" dirty="0" smtClean="0"/>
              <a:t> </a:t>
            </a:r>
            <a:r>
              <a:rPr lang="en-GB" sz="1400" dirty="0" smtClean="0"/>
              <a:t>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602128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Gas gain distribution normalized on average gas gain for three </a:t>
            </a:r>
            <a:r>
              <a:rPr lang="en-US" sz="1400" dirty="0" smtClean="0"/>
              <a:t>1632x450 mm</a:t>
            </a:r>
            <a:r>
              <a:rPr lang="en-US" sz="1400" baseline="30000" dirty="0" smtClean="0"/>
              <a:t>2 </a:t>
            </a:r>
            <a:r>
              <a:rPr lang="en-GB" sz="1400" dirty="0" smtClean="0"/>
              <a:t>chambers, </a:t>
            </a:r>
            <a:r>
              <a:rPr lang="en-GB" sz="1400" dirty="0" err="1" smtClean="0"/>
              <a:t>Ar</a:t>
            </a:r>
            <a:r>
              <a:rPr lang="en-GB" sz="1400" dirty="0" smtClean="0"/>
              <a:t>(90)/</a:t>
            </a:r>
            <a:r>
              <a:rPr lang="en-GB" sz="1400" dirty="0" err="1" smtClean="0"/>
              <a:t>Isobutane</a:t>
            </a:r>
            <a:r>
              <a:rPr lang="en-GB" sz="1400" dirty="0" smtClean="0"/>
              <a:t>(10) gas mixture </a:t>
            </a:r>
            <a:r>
              <a:rPr lang="en-US" sz="1400" baseline="30000" dirty="0" smtClean="0"/>
              <a:t> </a:t>
            </a:r>
            <a:r>
              <a:rPr lang="en-GB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22042</TotalTime>
  <Words>1064</Words>
  <Application>Microsoft Office PowerPoint</Application>
  <PresentationFormat>Экран (4:3)</PresentationFormat>
  <Paragraphs>210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1091</cp:revision>
  <dcterms:created xsi:type="dcterms:W3CDTF">2017-06-09T11:10:53Z</dcterms:created>
  <dcterms:modified xsi:type="dcterms:W3CDTF">2019-09-11T11:05:50Z</dcterms:modified>
</cp:coreProperties>
</file>