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62" r:id="rId2"/>
    <p:sldId id="324" r:id="rId3"/>
    <p:sldId id="277" r:id="rId4"/>
    <p:sldId id="286" r:id="rId5"/>
    <p:sldId id="309" r:id="rId6"/>
    <p:sldId id="287" r:id="rId7"/>
    <p:sldId id="329" r:id="rId8"/>
    <p:sldId id="288" r:id="rId9"/>
    <p:sldId id="290" r:id="rId10"/>
    <p:sldId id="291" r:id="rId11"/>
    <p:sldId id="293" r:id="rId12"/>
    <p:sldId id="292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11" r:id="rId27"/>
    <p:sldId id="312" r:id="rId28"/>
    <p:sldId id="313" r:id="rId29"/>
    <p:sldId id="316" r:id="rId30"/>
    <p:sldId id="317" r:id="rId31"/>
    <p:sldId id="318" r:id="rId32"/>
    <p:sldId id="330" r:id="rId33"/>
    <p:sldId id="331" r:id="rId34"/>
    <p:sldId id="263" r:id="rId35"/>
    <p:sldId id="264" r:id="rId36"/>
    <p:sldId id="265" r:id="rId37"/>
    <p:sldId id="269" r:id="rId38"/>
    <p:sldId id="332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59" autoAdjust="0"/>
    <p:restoredTop sz="86458" autoAdjust="0"/>
  </p:normalViewPr>
  <p:slideViewPr>
    <p:cSldViewPr>
      <p:cViewPr varScale="1">
        <p:scale>
          <a:sx n="75" d="100"/>
          <a:sy n="75" d="100"/>
        </p:scale>
        <p:origin x="-91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24E05-319C-4261-A579-2B324EB10154}" type="datetimeFigureOut">
              <a:rPr lang="ru-RU" smtClean="0"/>
              <a:t>28.07.2016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2A3BB-2A24-4E6B-B9F1-14E125B56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805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2A3BB-2A24-4E6B-B9F1-14E125B56BE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457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3703E-EFC0-4F48-ABFA-77219AA3782E}" type="datetimeFigureOut">
              <a:rPr lang="ru-RU" smtClean="0"/>
              <a:t>28.07.2016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898C-3453-4FEB-9E7C-1D0981902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383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3703E-EFC0-4F48-ABFA-77219AA3782E}" type="datetimeFigureOut">
              <a:rPr lang="ru-RU" smtClean="0"/>
              <a:t>28.07.2016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898C-3453-4FEB-9E7C-1D0981902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758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3703E-EFC0-4F48-ABFA-77219AA3782E}" type="datetimeFigureOut">
              <a:rPr lang="ru-RU" smtClean="0"/>
              <a:t>28.07.2016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898C-3453-4FEB-9E7C-1D0981902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622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3703E-EFC0-4F48-ABFA-77219AA3782E}" type="datetimeFigureOut">
              <a:rPr lang="ru-RU" smtClean="0"/>
              <a:t>28.07.2016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898C-3453-4FEB-9E7C-1D0981902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09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3703E-EFC0-4F48-ABFA-77219AA3782E}" type="datetimeFigureOut">
              <a:rPr lang="ru-RU" smtClean="0"/>
              <a:t>28.07.2016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898C-3453-4FEB-9E7C-1D0981902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396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3703E-EFC0-4F48-ABFA-77219AA3782E}" type="datetimeFigureOut">
              <a:rPr lang="ru-RU" smtClean="0"/>
              <a:t>28.07.2016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898C-3453-4FEB-9E7C-1D0981902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603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3703E-EFC0-4F48-ABFA-77219AA3782E}" type="datetimeFigureOut">
              <a:rPr lang="ru-RU" smtClean="0"/>
              <a:t>28.07.2016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898C-3453-4FEB-9E7C-1D0981902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615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3703E-EFC0-4F48-ABFA-77219AA3782E}" type="datetimeFigureOut">
              <a:rPr lang="ru-RU" smtClean="0"/>
              <a:t>28.07.2016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898C-3453-4FEB-9E7C-1D0981902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991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3703E-EFC0-4F48-ABFA-77219AA3782E}" type="datetimeFigureOut">
              <a:rPr lang="ru-RU" smtClean="0"/>
              <a:t>28.07.2016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898C-3453-4FEB-9E7C-1D0981902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178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3703E-EFC0-4F48-ABFA-77219AA3782E}" type="datetimeFigureOut">
              <a:rPr lang="ru-RU" smtClean="0"/>
              <a:t>28.07.2016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898C-3453-4FEB-9E7C-1D0981902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922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3703E-EFC0-4F48-ABFA-77219AA3782E}" type="datetimeFigureOut">
              <a:rPr lang="ru-RU" smtClean="0"/>
              <a:t>28.07.2016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898C-3453-4FEB-9E7C-1D0981902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550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3703E-EFC0-4F48-ABFA-77219AA3782E}" type="datetimeFigureOut">
              <a:rPr lang="ru-RU" smtClean="0"/>
              <a:t>28.07.2016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5898C-3453-4FEB-9E7C-1D0981902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221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7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Users\Asus\Desktop\tt4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0"/>
            <a:ext cx="5192713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C:\Users\Asus\Desktop\Eurasian_National_University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11112"/>
            <a:ext cx="241935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76225" y="2420938"/>
            <a:ext cx="8572500" cy="1651000"/>
          </a:xfrm>
          <a:prstGeom prst="rect">
            <a:avLst/>
          </a:prstGeom>
          <a:solidFill>
            <a:schemeClr val="bg1">
              <a:alpha val="4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en-US" dirty="0">
                <a:solidFill>
                  <a:srgbClr val="002060"/>
                </a:solidFill>
              </a:rPr>
              <a:t>The study of </a:t>
            </a:r>
            <a:r>
              <a:rPr lang="en-US" i="1" dirty="0">
                <a:solidFill>
                  <a:srgbClr val="002060"/>
                </a:solidFill>
              </a:rPr>
              <a:t>b-s anomaly </a:t>
            </a:r>
            <a:r>
              <a:rPr lang="en-US" dirty="0">
                <a:solidFill>
                  <a:srgbClr val="002060"/>
                </a:solidFill>
              </a:rPr>
              <a:t>decays in covariant quark model</a:t>
            </a:r>
            <a:r>
              <a:rPr lang="ru-RU" dirty="0">
                <a:latin typeface="+mj-lt"/>
              </a:rPr>
              <a:t> 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>
          <a:xfrm>
            <a:off x="2843808" y="3312302"/>
            <a:ext cx="2808907" cy="201285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2400" b="1" u="sng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</a:endParaRPr>
          </a:p>
          <a:p>
            <a:pPr marL="0" indent="0">
              <a:buNone/>
              <a:defRPr/>
            </a:pPr>
            <a:r>
              <a:rPr lang="en-US" sz="2800" b="1" i="1" u="sng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Issadykov</a:t>
            </a:r>
            <a:r>
              <a:rPr lang="en-US" sz="2800" b="1" i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Aidos</a:t>
            </a:r>
            <a:endParaRPr lang="en-US" sz="2800" b="1" i="1" u="sng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  <a:p>
            <a:pPr marL="0" indent="0">
              <a:buNone/>
              <a:defRPr/>
            </a:pPr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</a:p>
          <a:p>
            <a:pPr marL="0" indent="0">
              <a:buNone/>
              <a:defRPr/>
            </a:pPr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		 </a:t>
            </a:r>
          </a:p>
        </p:txBody>
      </p:sp>
      <p:pic>
        <p:nvPicPr>
          <p:cNvPr id="1026" name="Picture 2" descr="C:\Users\Asus\Desktop\Helmholtz_Dias school\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965009"/>
            <a:ext cx="2668402" cy="72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8"/>
          <p:cNvSpPr txBox="1">
            <a:spLocks noChangeArrowheads="1"/>
          </p:cNvSpPr>
          <p:nvPr/>
        </p:nvSpPr>
        <p:spPr>
          <a:xfrm>
            <a:off x="2071575" y="5354422"/>
            <a:ext cx="4353371" cy="217290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2400" b="1" u="sng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</a:endParaRPr>
          </a:p>
          <a:p>
            <a:pPr marL="0" indent="0" algn="ctr">
              <a:buNone/>
              <a:defRPr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BLTP,  JINR,  DUBNA</a:t>
            </a:r>
            <a:b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18.07-30.07</a:t>
            </a:r>
            <a:endParaRPr lang="en-US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  <a:p>
            <a:pPr marL="0" indent="0">
              <a:buNone/>
              <a:defRPr/>
            </a:pPr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</a:p>
          <a:p>
            <a:pPr marL="0" indent="0">
              <a:buNone/>
              <a:defRPr/>
            </a:pPr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		 </a:t>
            </a:r>
          </a:p>
        </p:txBody>
      </p:sp>
    </p:spTree>
    <p:extLst>
      <p:ext uri="{BB962C8B-B14F-4D97-AF65-F5344CB8AC3E}">
        <p14:creationId xmlns:p14="http://schemas.microsoft.com/office/powerpoint/2010/main" val="188073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0213"/>
            <a:ext cx="44878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2852738"/>
            <a:ext cx="960120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COMPOSITENESS CONDITION IN COVARIANT QUARK MODEL</a:t>
            </a:r>
            <a:endParaRPr lang="ru-RU" sz="2400" spc="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02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en-US" altLang="ru-RU" i="1" dirty="0" smtClean="0">
              <a:solidFill>
                <a:schemeClr val="accent1"/>
              </a:solidFill>
              <a:latin typeface="Cambria Math" pitchFamily="18" charset="0"/>
            </a:endParaRPr>
          </a:p>
          <a:p>
            <a:pPr marL="0" indent="0">
              <a:buFont typeface="Arial" charset="0"/>
              <a:buNone/>
            </a:pPr>
            <a:endParaRPr lang="en-US" altLang="ru-RU" i="1" dirty="0" smtClean="0">
              <a:solidFill>
                <a:schemeClr val="accent1"/>
              </a:solidFill>
              <a:latin typeface="Cambria Math" pitchFamily="18" charset="0"/>
            </a:endParaRPr>
          </a:p>
          <a:p>
            <a:pPr marL="0" indent="0">
              <a:buFont typeface="Arial" charset="0"/>
              <a:buNone/>
            </a:pPr>
            <a:r>
              <a:rPr lang="en-US" altLang="ru-RU" dirty="0" smtClean="0">
                <a:solidFill>
                  <a:schemeClr val="accent1"/>
                </a:solidFill>
              </a:rPr>
              <a:t>       </a:t>
            </a:r>
          </a:p>
          <a:p>
            <a:pPr marL="0" indent="0">
              <a:buFont typeface="Arial" charset="0"/>
              <a:buNone/>
            </a:pPr>
            <a:endParaRPr lang="en-US" altLang="ru-RU" sz="2800" dirty="0" smtClean="0">
              <a:solidFill>
                <a:schemeClr val="accent1"/>
              </a:solidFill>
            </a:endParaRPr>
          </a:p>
          <a:p>
            <a:pPr marL="0" indent="0">
              <a:buFont typeface="Arial" charset="0"/>
              <a:buNone/>
            </a:pPr>
            <a:r>
              <a:rPr lang="en-US" altLang="ru-RU" sz="2800" dirty="0" smtClean="0">
                <a:solidFill>
                  <a:schemeClr val="accent1"/>
                </a:solidFill>
              </a:rPr>
              <a:t>        The fitted values of the size parameter </a:t>
            </a:r>
            <a:r>
              <a:rPr lang="el-GR" altLang="ru-RU" sz="2800" dirty="0" smtClean="0">
                <a:solidFill>
                  <a:schemeClr val="accent1"/>
                </a:solidFill>
              </a:rPr>
              <a:t>Λ</a:t>
            </a:r>
            <a:r>
              <a:rPr lang="en-US" altLang="ru-RU" sz="2800" dirty="0" smtClean="0">
                <a:solidFill>
                  <a:schemeClr val="accent1"/>
                </a:solidFill>
              </a:rPr>
              <a:t> in GeV</a:t>
            </a:r>
            <a:endParaRPr lang="ru-RU" altLang="ru-RU" sz="2800" dirty="0" smtClean="0">
              <a:solidFill>
                <a:schemeClr val="accent1"/>
              </a:solidFill>
            </a:endParaRPr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2205038"/>
            <a:ext cx="693896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365625"/>
            <a:ext cx="8348663" cy="1871663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MODEL PARAMETERS</a:t>
            </a:r>
            <a:endParaRPr lang="ru-RU" sz="2400" spc="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02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1585913"/>
            <a:ext cx="7959725" cy="47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B-S TRANSITION DIAGRAM</a:t>
            </a:r>
            <a:endParaRPr lang="ru-RU" sz="2400" spc="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80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173288"/>
            <a:ext cx="36877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25" y="2346325"/>
            <a:ext cx="324008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187825"/>
            <a:ext cx="468153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63" y="4214813"/>
            <a:ext cx="395922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B-S TRANSITION MATRIX ELEMENTS</a:t>
            </a:r>
            <a:endParaRPr lang="ru-RU" sz="2400" spc="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67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1844675"/>
            <a:ext cx="5832475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1844675"/>
            <a:ext cx="541972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253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445125"/>
            <a:ext cx="35528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FORM FACTORS OF B-S TRANSITION</a:t>
            </a:r>
            <a:endParaRPr lang="en-US" alt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88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1651000"/>
            <a:ext cx="732155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FORM FACTORS OF B-S TRANSITION</a:t>
            </a:r>
            <a:endParaRPr lang="en-US" alt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22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174" y="2171700"/>
            <a:ext cx="6792209" cy="2841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FORM FACTORS OF B-S TRANSITION</a:t>
            </a:r>
            <a:endParaRPr lang="en-US" alt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02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073" y="2348880"/>
            <a:ext cx="6925853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FORM FACTORS OF B-S TRANSITION</a:t>
            </a:r>
            <a:endParaRPr lang="en-US" alt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29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1557338"/>
            <a:ext cx="65881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5568950"/>
            <a:ext cx="83058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5988050"/>
            <a:ext cx="72866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188075"/>
            <a:ext cx="5486401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6416675"/>
            <a:ext cx="90868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5430838"/>
            <a:ext cx="9296401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FORM FACTORS OF B-S TRANSITION</a:t>
            </a:r>
            <a:endParaRPr lang="en-US" alt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05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765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dirty="0" smtClean="0"/>
          </a:p>
        </p:txBody>
      </p:sp>
      <p:pic>
        <p:nvPicPr>
          <p:cNvPr id="2765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45656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1773238"/>
            <a:ext cx="45783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Заголовок 1"/>
              <p:cNvSpPr txBox="1">
                <a:spLocks/>
              </p:cNvSpPr>
              <p:nvPr/>
            </p:nvSpPr>
            <p:spPr bwMode="auto">
              <a:xfrm>
                <a:off x="0" y="500063"/>
                <a:ext cx="9144000" cy="714375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rgbClr val="0070C0"/>
                </a:solidFill>
              </a:ln>
            </p:spPr>
            <p:txBody>
              <a:bodyPr anchor="ctr"/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altLang="ru-RU" sz="2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FORM FACTORS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40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ru-RU" sz="24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ru-RU" sz="24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𝑑</m:t>
                        </m:r>
                      </m:sub>
                    </m:sSub>
                    <m:r>
                      <a:rPr lang="en-US" altLang="ru-RU" sz="24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→</m:t>
                    </m:r>
                    <m:sSubSup>
                      <m:sSubSupPr>
                        <m:ctrlPr>
                          <a:rPr lang="en-US" altLang="ru-RU" sz="240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altLang="ru-RU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ru-RU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0</m:t>
                            </m:r>
                          </m:sub>
                        </m:sSub>
                      </m:e>
                      <m:sub/>
                      <m:sup>
                        <m:r>
                          <a:rPr lang="en-US" altLang="ru-RU" sz="24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altLang="ru-RU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00063"/>
                <a:ext cx="9144000" cy="7143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803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229600" cy="4525963"/>
              </a:xfrm>
            </p:spPr>
            <p:txBody>
              <a:bodyPr>
                <a:noAutofit/>
              </a:bodyPr>
              <a:lstStyle/>
              <a:p>
                <a:pPr lvl="5"/>
                <a:endParaRPr lang="en-US" b="1" dirty="0" smtClean="0">
                  <a:solidFill>
                    <a:srgbClr val="002060"/>
                  </a:solidFill>
                  <a:latin typeface="+mj-lt"/>
                </a:endParaRPr>
              </a:p>
              <a:p>
                <a:r>
                  <a:rPr lang="ru-RU" sz="2000" b="1" dirty="0" smtClean="0">
                    <a:solidFill>
                      <a:schemeClr val="accent1"/>
                    </a:solidFill>
                    <a:latin typeface="+mj-lt"/>
                    <a:cs typeface="Times New Roman" panose="02020603050405020304" pitchFamily="18" charset="0"/>
                  </a:rPr>
                  <a:t>В</a:t>
                </a:r>
                <a:r>
                  <a:rPr lang="en-US" sz="2000" b="1" dirty="0">
                    <a:solidFill>
                      <a:schemeClr val="accent3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→</a:t>
                </a:r>
                <a:r>
                  <a:rPr lang="en-US" sz="2000" b="1" dirty="0">
                    <a:solidFill>
                      <a:schemeClr val="accent3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smtClean="0">
                    <a:solidFill>
                      <a:schemeClr val="accent1"/>
                    </a:solidFill>
                    <a:latin typeface="+mj-lt"/>
                    <a:cs typeface="Times New Roman" panose="02020603050405020304" pitchFamily="18" charset="0"/>
                  </a:rPr>
                  <a:t>S </a:t>
                </a:r>
                <a:r>
                  <a:rPr lang="en-US" sz="2000" b="1" dirty="0" smtClean="0">
                    <a:solidFill>
                      <a:schemeClr val="accent1"/>
                    </a:solidFill>
                    <a:latin typeface="+mj-lt"/>
                    <a:cs typeface="Times New Roman" panose="02020603050405020304" pitchFamily="18" charset="0"/>
                  </a:rPr>
                  <a:t>transition </a:t>
                </a:r>
              </a:p>
              <a:p>
                <a:pPr lvl="5"/>
                <a:r>
                  <a:rPr lang="en-US" b="1" dirty="0">
                    <a:solidFill>
                      <a:schemeClr val="accent1"/>
                    </a:solidFill>
                    <a:latin typeface="+mj-lt"/>
                    <a:cs typeface="Times New Roman" pitchFamily="18" charset="0"/>
                  </a:rPr>
                  <a:t>Covariant quark model</a:t>
                </a:r>
                <a:endParaRPr lang="ru-RU" b="1" dirty="0">
                  <a:solidFill>
                    <a:schemeClr val="accent1"/>
                  </a:solidFill>
                  <a:latin typeface="+mj-lt"/>
                  <a:cs typeface="Times New Roman" pitchFamily="18" charset="0"/>
                </a:endParaRPr>
              </a:p>
              <a:p>
                <a:pPr lvl="5"/>
                <a:r>
                  <a:rPr lang="en-US" b="1" dirty="0" smtClean="0">
                    <a:solidFill>
                      <a:schemeClr val="accent1"/>
                    </a:solidFill>
                    <a:latin typeface="+mj-lt"/>
                    <a:cs typeface="Times New Roman" panose="02020603050405020304" pitchFamily="18" charset="0"/>
                  </a:rPr>
                  <a:t>Form factors</a:t>
                </a:r>
              </a:p>
              <a:p>
                <a:pPr lvl="5"/>
                <a:r>
                  <a:rPr lang="en-US" b="1" dirty="0" smtClean="0">
                    <a:solidFill>
                      <a:schemeClr val="accent1"/>
                    </a:solidFill>
                    <a:latin typeface="+mj-lt"/>
                    <a:cs typeface="Times New Roman" panose="02020603050405020304" pitchFamily="18" charset="0"/>
                  </a:rPr>
                  <a:t>Branching ratio</a:t>
                </a:r>
              </a:p>
              <a:p>
                <a:pPr lvl="5"/>
                <a:r>
                  <a:rPr lang="en-US" b="1" dirty="0" smtClean="0">
                    <a:solidFill>
                      <a:schemeClr val="accent1"/>
                    </a:solidFill>
                    <a:latin typeface="+mj-lt"/>
                    <a:cs typeface="Times New Roman" panose="02020603050405020304" pitchFamily="18" charset="0"/>
                  </a:rPr>
                  <a:t>Impact of scalar mesons</a:t>
                </a:r>
              </a:p>
              <a:p>
                <a:pPr marL="2286000" lvl="5" indent="0">
                  <a:buNone/>
                </a:pPr>
                <a:endParaRPr lang="en-US" b="1" dirty="0" smtClean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000" b="1" dirty="0" smtClean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𝐁</m:t>
                        </m:r>
                      </m:e>
                      <m:sub>
                        <m:r>
                          <a:rPr lang="en-US" sz="2000" b="1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𝑺</m:t>
                        </m:r>
                      </m:sub>
                    </m:sSub>
                    <m:r>
                      <a:rPr lang="en-US" sz="2000" b="1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b="1" dirty="0">
                    <a:solidFill>
                      <a:schemeClr val="accent3">
                        <a:lumMod val="50000"/>
                      </a:schemeClr>
                    </a:solidFill>
                    <a:latin typeface="+mj-lt"/>
                    <a:cs typeface="Times New Roman" panose="02020603050405020304" pitchFamily="18" charset="0"/>
                  </a:rPr>
                  <a:t>→</a:t>
                </a:r>
                <a:r>
                  <a:rPr lang="ru-RU" sz="2000" b="1" dirty="0">
                    <a:solidFill>
                      <a:schemeClr val="accent3">
                        <a:lumMod val="50000"/>
                      </a:schemeClr>
                    </a:solidFill>
                    <a:latin typeface="+mj-lt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b="1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𝝋</m:t>
                    </m:r>
                    <m:r>
                      <a:rPr lang="ru-RU" sz="2000" b="1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ru-RU" sz="2000" b="1" dirty="0">
                    <a:solidFill>
                      <a:schemeClr val="accent3">
                        <a:lumMod val="50000"/>
                      </a:schemeClr>
                    </a:solidFill>
                    <a:latin typeface="+mj-lt"/>
                    <a:ea typeface="Cambria Math"/>
                    <a:cs typeface="Times New Roman" panose="02020603050405020304" pitchFamily="18" charset="0"/>
                  </a:rPr>
                  <a:t>𝜇</a:t>
                </a:r>
                <a:r>
                  <a:rPr lang="en-US" sz="2000" b="1" baseline="30000" dirty="0">
                    <a:solidFill>
                      <a:schemeClr val="accent3">
                        <a:lumMod val="50000"/>
                      </a:schemeClr>
                    </a:solidFill>
                    <a:latin typeface="+mj-lt"/>
                    <a:ea typeface="Cambria Math"/>
                    <a:cs typeface="Times New Roman" panose="02020603050405020304" pitchFamily="18" charset="0"/>
                  </a:rPr>
                  <a:t>+</a:t>
                </a:r>
                <a:r>
                  <a:rPr lang="ru-RU" sz="2000" b="1" dirty="0">
                    <a:solidFill>
                      <a:schemeClr val="accent3">
                        <a:lumMod val="50000"/>
                      </a:schemeClr>
                    </a:solidFill>
                    <a:latin typeface="+mj-lt"/>
                    <a:ea typeface="Cambria Math"/>
                    <a:cs typeface="Times New Roman" panose="02020603050405020304" pitchFamily="18" charset="0"/>
                  </a:rPr>
                  <a:t>𝜇</a:t>
                </a:r>
                <a:r>
                  <a:rPr lang="en-US" sz="2000" b="1" baseline="30000" dirty="0">
                    <a:solidFill>
                      <a:schemeClr val="accent3">
                        <a:lumMod val="50000"/>
                      </a:schemeClr>
                    </a:solidFill>
                    <a:latin typeface="+mj-lt"/>
                    <a:ea typeface="Cambria Math"/>
                    <a:cs typeface="Times New Roman" panose="02020603050405020304" pitchFamily="18" charset="0"/>
                  </a:rPr>
                  <a:t>-</a:t>
                </a:r>
                <a:r>
                  <a:rPr lang="en-US" sz="2000" b="1" dirty="0">
                    <a:solidFill>
                      <a:schemeClr val="accent3">
                        <a:lumMod val="50000"/>
                      </a:schemeClr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endParaRPr lang="en-US" sz="2000" b="1" dirty="0" smtClean="0">
                  <a:solidFill>
                    <a:schemeClr val="accent3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pPr lvl="5"/>
                <a:r>
                  <a:rPr lang="en-US" b="1" dirty="0">
                    <a:solidFill>
                      <a:schemeClr val="accent3">
                        <a:lumMod val="50000"/>
                      </a:schemeClr>
                    </a:solidFill>
                    <a:latin typeface="+mj-lt"/>
                    <a:cs typeface="Times New Roman" panose="02020603050405020304" pitchFamily="18" charset="0"/>
                  </a:rPr>
                  <a:t>Form factors</a:t>
                </a:r>
              </a:p>
              <a:p>
                <a:pPr lvl="5"/>
                <a:r>
                  <a:rPr lang="en-US" b="1" dirty="0">
                    <a:solidFill>
                      <a:schemeClr val="accent3">
                        <a:lumMod val="50000"/>
                      </a:schemeClr>
                    </a:solidFill>
                    <a:latin typeface="+mj-lt"/>
                    <a:cs typeface="Times New Roman" panose="02020603050405020304" pitchFamily="18" charset="0"/>
                  </a:rPr>
                  <a:t>Branching </a:t>
                </a:r>
                <a:r>
                  <a:rPr lang="en-US" b="1" dirty="0" smtClean="0">
                    <a:solidFill>
                      <a:schemeClr val="accent3">
                        <a:lumMod val="50000"/>
                      </a:schemeClr>
                    </a:solidFill>
                    <a:latin typeface="+mj-lt"/>
                    <a:cs typeface="Times New Roman" panose="02020603050405020304" pitchFamily="18" charset="0"/>
                  </a:rPr>
                  <a:t>ratio</a:t>
                </a:r>
              </a:p>
              <a:p>
                <a:pPr lvl="5"/>
                <a:r>
                  <a:rPr lang="en-US" b="1" dirty="0" smtClean="0">
                    <a:solidFill>
                      <a:schemeClr val="accent3">
                        <a:lumMod val="50000"/>
                      </a:schemeClr>
                    </a:solidFill>
                    <a:latin typeface="+mj-lt"/>
                    <a:cs typeface="Times New Roman" panose="02020603050405020304" pitchFamily="18" charset="0"/>
                  </a:rPr>
                  <a:t>Angular observables</a:t>
                </a:r>
                <a:endParaRPr lang="en-US" b="1" dirty="0">
                  <a:solidFill>
                    <a:schemeClr val="accent3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pPr lvl="5"/>
                <a:endParaRPr lang="ru-RU" b="1" dirty="0">
                  <a:solidFill>
                    <a:srgbClr val="002060"/>
                  </a:solidFill>
                  <a:latin typeface="+mj-lt"/>
                </a:endParaRPr>
              </a:p>
              <a:p>
                <a:endParaRPr lang="en-US" sz="2000" b="1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endParaRPr lang="ru-RU" sz="2000" b="1" dirty="0">
                  <a:solidFill>
                    <a:srgbClr val="002060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229600" cy="4525963"/>
              </a:xfrm>
              <a:blipFill rotWithShape="1">
                <a:blip r:embed="rId2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b="1" cap="all" spc="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outline</a:t>
            </a:r>
            <a:r>
              <a:rPr lang="ru-RU" sz="2400" b="1" cap="all" spc="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spc="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32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3238"/>
            <a:ext cx="457200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457200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Заголовок 1"/>
              <p:cNvSpPr txBox="1">
                <a:spLocks/>
              </p:cNvSpPr>
              <p:nvPr/>
            </p:nvSpPr>
            <p:spPr bwMode="auto">
              <a:xfrm>
                <a:off x="0" y="500063"/>
                <a:ext cx="9144000" cy="714375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rgbClr val="0070C0"/>
                </a:solidFill>
              </a:ln>
            </p:spPr>
            <p:txBody>
              <a:bodyPr anchor="ctr"/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altLang="ru-RU" sz="2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FORM FACTORS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40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ru-RU" sz="24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ru-RU" sz="24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𝑑</m:t>
                        </m:r>
                      </m:sub>
                    </m:sSub>
                    <m:r>
                      <a:rPr lang="en-US" altLang="ru-RU" sz="24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ru-RU" sz="240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ru-RU" sz="24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ru-RU" sz="24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  <m:r>
                      <a:rPr lang="en-US" altLang="ru-RU" sz="24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(500)</m:t>
                    </m:r>
                  </m:oMath>
                </a14:m>
                <a:endParaRPr lang="en-US" altLang="ru-RU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00063"/>
                <a:ext cx="9144000" cy="714375"/>
              </a:xfrm>
              <a:prstGeom prst="rect">
                <a:avLst/>
              </a:prstGeom>
              <a:blipFill rotWithShape="1">
                <a:blip r:embed="rId4"/>
                <a:stretch>
                  <a:fillRect b="-840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004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0863"/>
            <a:ext cx="4787900" cy="353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820863"/>
            <a:ext cx="4360863" cy="353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Заголовок 1"/>
              <p:cNvSpPr txBox="1">
                <a:spLocks/>
              </p:cNvSpPr>
              <p:nvPr/>
            </p:nvSpPr>
            <p:spPr bwMode="auto">
              <a:xfrm>
                <a:off x="0" y="500063"/>
                <a:ext cx="9144000" cy="714375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rgbClr val="0070C0"/>
                </a:solidFill>
              </a:ln>
            </p:spPr>
            <p:txBody>
              <a:bodyPr anchor="ctr"/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altLang="ru-RU" sz="2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FORM FACTORS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40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ru-RU" sz="24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ru-RU" sz="24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𝑑</m:t>
                        </m:r>
                      </m:sub>
                    </m:sSub>
                    <m:r>
                      <a:rPr lang="en-US" altLang="ru-RU" sz="24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ru-RU" sz="240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ru-RU" sz="24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ru-RU" sz="24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  <m:r>
                      <a:rPr lang="en-US" altLang="ru-RU" sz="24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(980)</m:t>
                    </m:r>
                  </m:oMath>
                </a14:m>
                <a:endParaRPr lang="en-US" altLang="ru-RU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00063"/>
                <a:ext cx="9144000" cy="714375"/>
              </a:xfrm>
              <a:prstGeom prst="rect">
                <a:avLst/>
              </a:prstGeom>
              <a:blipFill rotWithShape="1">
                <a:blip r:embed="rId4"/>
                <a:stretch>
                  <a:fillRect b="-840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36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" y="1831026"/>
            <a:ext cx="4353760" cy="314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16832"/>
            <a:ext cx="4032448" cy="305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Заголовок 1"/>
              <p:cNvSpPr txBox="1">
                <a:spLocks/>
              </p:cNvSpPr>
              <p:nvPr/>
            </p:nvSpPr>
            <p:spPr bwMode="auto">
              <a:xfrm>
                <a:off x="0" y="500063"/>
                <a:ext cx="9144000" cy="714375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rgbClr val="0070C0"/>
                </a:solidFill>
              </a:ln>
            </p:spPr>
            <p:txBody>
              <a:bodyPr anchor="ctr"/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altLang="ru-RU" sz="2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FORM FACTORS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40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ru-RU" sz="24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ru-RU" sz="24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𝑠</m:t>
                        </m:r>
                      </m:sub>
                    </m:sSub>
                    <m:r>
                      <a:rPr lang="en-US" altLang="ru-RU" sz="24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ru-RU" sz="240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ru-RU" sz="24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ru-RU" sz="24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  <m:r>
                      <a:rPr lang="en-US" altLang="ru-RU" sz="24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(980)</m:t>
                    </m:r>
                  </m:oMath>
                </a14:m>
                <a:endParaRPr lang="en-US" altLang="ru-RU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00063"/>
                <a:ext cx="9144000" cy="714375"/>
              </a:xfrm>
              <a:prstGeom prst="rect">
                <a:avLst/>
              </a:prstGeom>
              <a:blipFill rotWithShape="1">
                <a:blip r:embed="rId4"/>
                <a:stretch>
                  <a:fillRect b="-840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183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1688" y="1412875"/>
            <a:ext cx="7540625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092825"/>
            <a:ext cx="9296401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6025"/>
            <a:ext cx="824865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6486525"/>
            <a:ext cx="9239251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BRANCHING RATIOS</a:t>
            </a:r>
            <a:endParaRPr lang="ru-RU" alt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77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132856"/>
            <a:ext cx="5308018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24" y="3645024"/>
            <a:ext cx="4037408" cy="938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41" y="6201816"/>
            <a:ext cx="46767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344736" y="6120680"/>
            <a:ext cx="576064" cy="4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*</a:t>
            </a:r>
            <a:endParaRPr lang="ru-RU" sz="20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S-WAVE AND P-WAVE CONTRIBUTIONS </a:t>
            </a:r>
            <a:b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THE NARROW WIDTH-LIMIT AND K-</a:t>
            </a:r>
            <a:r>
              <a:rPr lang="el-G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LINE SHAPES PARAMETRIZATION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95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747" y="2552700"/>
            <a:ext cx="6238875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24943"/>
            <a:ext cx="6381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RATIO OF THE DIFFERENTIAL DECAY RATE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17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Заголовок 1"/>
              <p:cNvSpPr txBox="1">
                <a:spLocks/>
              </p:cNvSpPr>
              <p:nvPr/>
            </p:nvSpPr>
            <p:spPr bwMode="auto">
              <a:xfrm>
                <a:off x="7268" y="500063"/>
                <a:ext cx="9144000" cy="714375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rgbClr val="0070C0"/>
                </a:solidFill>
              </a:ln>
            </p:spPr>
            <p:txBody>
              <a:bodyPr anchor="ctr"/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𝐁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p>
                          </m:sSup>
                        </m:e>
                        <m:sub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𝑺</m:t>
                          </m:r>
                        </m:sub>
                      </m:sSub>
                      <m:r>
                        <a:rPr lang="ru-RU" sz="2400" b="1">
                          <a:solidFill>
                            <a:schemeClr val="bg1"/>
                          </a:solidFill>
                          <a:latin typeface="Cambria Math"/>
                        </a:rPr>
                        <m:t>→</m:t>
                      </m:r>
                      <m:r>
                        <a:rPr lang="ru-RU" sz="2400" b="1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𝝋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ℓ</m:t>
                          </m:r>
                        </m:e>
                        <m:sup>
                          <m:r>
                            <a:rPr lang="en-US" sz="2400" b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ℓ</m:t>
                          </m:r>
                        </m:e>
                        <m:sup>
                          <m:r>
                            <a:rPr lang="en-US" sz="2400" b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ru-RU" sz="2400" b="1" spc="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68" y="500063"/>
                <a:ext cx="9144000" cy="7143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8800"/>
            <a:ext cx="5236526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3563888" y="5176751"/>
            <a:ext cx="576064" cy="4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*</a:t>
            </a:r>
            <a:endParaRPr lang="ru-RU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379083"/>
            <a:ext cx="49625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301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Заголовок 1"/>
              <p:cNvSpPr txBox="1">
                <a:spLocks/>
              </p:cNvSpPr>
              <p:nvPr/>
            </p:nvSpPr>
            <p:spPr bwMode="auto">
              <a:xfrm>
                <a:off x="0" y="500063"/>
                <a:ext cx="9144000" cy="714375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rgbClr val="0070C0"/>
                </a:solidFill>
              </a:ln>
            </p:spPr>
            <p:txBody>
              <a:bodyPr anchor="ctr"/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defRPr/>
                </a:pPr>
                <a:r>
                  <a:rPr lang="en-US" sz="2400" b="1" cap="all" spc="2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Arial Unicode MS" panose="020B0604020202020204" pitchFamily="34" charset="-128"/>
                    <a:cs typeface="Times New Roman" panose="02020603050405020304" pitchFamily="18" charset="0"/>
                  </a:rPr>
                  <a:t>Form factors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>
                            <a:solidFill>
                              <a:schemeClr val="bg1"/>
                            </a:solidFill>
                            <a:latin typeface="Cambria Math"/>
                          </a:rPr>
                          <m:t>𝐁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𝑺</m:t>
                        </m:r>
                      </m:sub>
                    </m:sSub>
                    <m:r>
                      <a:rPr lang="ru-RU" sz="2400" b="1">
                        <a:solidFill>
                          <a:schemeClr val="bg1"/>
                        </a:solidFill>
                        <a:latin typeface="Cambria Math"/>
                      </a:rPr>
                      <m:t>→</m:t>
                    </m:r>
                    <m:r>
                      <a:rPr lang="ru-RU" sz="24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𝝋</m:t>
                    </m:r>
                  </m:oMath>
                </a14:m>
                <a:r>
                  <a:rPr lang="en-US" sz="2400" b="1" cap="all" spc="2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Arial Unicode MS" panose="020B0604020202020204" pitchFamily="34" charset="-128"/>
                    <a:cs typeface="Times New Roman" panose="02020603050405020304" pitchFamily="18" charset="0"/>
                  </a:rPr>
                  <a:t> transition</a:t>
                </a:r>
                <a:endParaRPr lang="ru-RU" sz="2400" b="1" cap="all" spc="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00063"/>
                <a:ext cx="9144000" cy="714375"/>
              </a:xfrm>
              <a:prstGeom prst="rect">
                <a:avLst/>
              </a:prstGeom>
              <a:blipFill rotWithShape="1">
                <a:blip r:embed="rId2"/>
                <a:stretch>
                  <a:fillRect b="-5042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11" y="1299737"/>
            <a:ext cx="71628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687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Заголовок 1"/>
              <p:cNvSpPr txBox="1">
                <a:spLocks/>
              </p:cNvSpPr>
              <p:nvPr/>
            </p:nvSpPr>
            <p:spPr bwMode="auto">
              <a:xfrm>
                <a:off x="0" y="500063"/>
                <a:ext cx="9144000" cy="714375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rgbClr val="0070C0"/>
                </a:solidFill>
              </a:ln>
            </p:spPr>
            <p:txBody>
              <a:bodyPr anchor="ctr"/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defRPr/>
                </a:pPr>
                <a:r>
                  <a:rPr lang="en-US" sz="2400" b="1" cap="all" spc="2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Arial Unicode MS" panose="020B0604020202020204" pitchFamily="34" charset="-128"/>
                    <a:cs typeface="Times New Roman" panose="02020603050405020304" pitchFamily="18" charset="0"/>
                  </a:rPr>
                  <a:t>Form factors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>
                            <a:solidFill>
                              <a:schemeClr val="bg1"/>
                            </a:solidFill>
                            <a:latin typeface="Cambria Math"/>
                          </a:rPr>
                          <m:t>𝐁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𝑺</m:t>
                        </m:r>
                      </m:sub>
                    </m:sSub>
                    <m:r>
                      <a:rPr lang="ru-RU" sz="2400" b="1">
                        <a:solidFill>
                          <a:schemeClr val="bg1"/>
                        </a:solidFill>
                        <a:latin typeface="Cambria Math"/>
                      </a:rPr>
                      <m:t>→</m:t>
                    </m:r>
                    <m:r>
                      <a:rPr lang="ru-RU" sz="24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𝝋</m:t>
                    </m:r>
                  </m:oMath>
                </a14:m>
                <a:r>
                  <a:rPr lang="en-US" sz="2400" b="1" cap="all" spc="2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Arial Unicode MS" panose="020B0604020202020204" pitchFamily="34" charset="-128"/>
                    <a:cs typeface="Times New Roman" panose="02020603050405020304" pitchFamily="18" charset="0"/>
                  </a:rPr>
                  <a:t> transition</a:t>
                </a:r>
                <a:endParaRPr lang="ru-RU" sz="2400" b="1" cap="all" spc="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00063"/>
                <a:ext cx="9144000" cy="714375"/>
              </a:xfrm>
              <a:prstGeom prst="rect">
                <a:avLst/>
              </a:prstGeom>
              <a:blipFill rotWithShape="1">
                <a:blip r:embed="rId2"/>
                <a:stretch>
                  <a:fillRect b="-5042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9" y="1340768"/>
            <a:ext cx="9111321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22" y="4439769"/>
            <a:ext cx="4198243" cy="2397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756872" y="4326587"/>
            <a:ext cx="576064" cy="4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*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0235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VALUES OF BRANCHING FRACTIONS</a:t>
            </a:r>
            <a:endParaRPr lang="ru-RU" sz="2400" b="1" spc="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28210"/>
            <a:ext cx="9144000" cy="2377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44962"/>
            <a:ext cx="5372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11687"/>
            <a:ext cx="4391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61" y="5085184"/>
            <a:ext cx="54006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61" y="5580484"/>
            <a:ext cx="53911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28" y="6363419"/>
            <a:ext cx="52959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Объект 2"/>
          <p:cNvSpPr txBox="1">
            <a:spLocks/>
          </p:cNvSpPr>
          <p:nvPr/>
        </p:nvSpPr>
        <p:spPr>
          <a:xfrm>
            <a:off x="156196" y="3973660"/>
            <a:ext cx="576064" cy="4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*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7131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3.7 </a:t>
            </a:r>
            <a:r>
              <a:rPr lang="el-GR" b="1" dirty="0" smtClean="0">
                <a:solidFill>
                  <a:srgbClr val="FF0000"/>
                </a:solidFill>
              </a:rPr>
              <a:t>σ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~ 3 </a:t>
            </a:r>
            <a:r>
              <a:rPr lang="el-GR" b="1" dirty="0" smtClean="0">
                <a:solidFill>
                  <a:srgbClr val="FF0000"/>
                </a:solidFill>
              </a:rPr>
              <a:t>σ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LHCB COLLABORATION REPORT</a:t>
            </a:r>
            <a:endParaRPr lang="ru-RU" sz="2400" b="1" spc="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634" y="3670043"/>
            <a:ext cx="4780731" cy="3155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D:\ХХХХХХХХ\Диссертация\суреттер-барион\P5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386" y="1340768"/>
            <a:ext cx="4415228" cy="27363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Прямая со стрелкой 7"/>
          <p:cNvCxnSpPr/>
          <p:nvPr/>
        </p:nvCxnSpPr>
        <p:spPr>
          <a:xfrm>
            <a:off x="1619672" y="1988840"/>
            <a:ext cx="1008112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1475656" y="4293096"/>
            <a:ext cx="1152128" cy="792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649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520" y="497504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BRANCHING FRACTION</a:t>
            </a:r>
            <a:endParaRPr lang="ru-RU" sz="2400" b="1" spc="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857" y="4149080"/>
            <a:ext cx="3802283" cy="21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4" y="1520180"/>
            <a:ext cx="626745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399" y="6415261"/>
            <a:ext cx="4707485" cy="442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770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Заголовок 1"/>
              <p:cNvSpPr txBox="1">
                <a:spLocks/>
              </p:cNvSpPr>
              <p:nvPr/>
            </p:nvSpPr>
            <p:spPr bwMode="auto">
              <a:xfrm>
                <a:off x="0" y="497504"/>
                <a:ext cx="9144000" cy="714375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rgbClr val="0070C0"/>
                </a:solidFill>
              </a:ln>
            </p:spPr>
            <p:txBody>
              <a:bodyPr anchor="ctr"/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𝑳</m:t>
                        </m:r>
                      </m:sub>
                    </m:sSub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b="1" spc="2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Arial Unicode MS" panose="020B0604020202020204" pitchFamily="34" charset="-128"/>
                    <a:cs typeface="Times New Roman" panose="02020603050405020304" pitchFamily="18" charset="0"/>
                  </a:rPr>
                  <a:t>OBSERVABLE</a:t>
                </a:r>
                <a:endParaRPr lang="ru-RU" sz="2400" b="1" spc="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97504"/>
                <a:ext cx="9144000" cy="714375"/>
              </a:xfrm>
              <a:prstGeom prst="rect">
                <a:avLst/>
              </a:prstGeom>
              <a:blipFill rotWithShape="1">
                <a:blip r:embed="rId2"/>
                <a:stretch>
                  <a:fillRect b="-5042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4528644"/>
            <a:ext cx="31432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7" y="1772816"/>
            <a:ext cx="6219825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399" y="6415261"/>
            <a:ext cx="4707485" cy="442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41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ANGULAR DECAY OBSERVABLES</a:t>
            </a:r>
            <a:endParaRPr lang="ru-RU" sz="2400" b="1" spc="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13" y="2924944"/>
            <a:ext cx="18954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87" y="3861048"/>
            <a:ext cx="45053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13" y="1988840"/>
            <a:ext cx="42576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039119"/>
            <a:ext cx="25908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573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 dirty="0" smtClean="0">
                <a:solidFill>
                  <a:schemeClr val="accent1"/>
                </a:solidFill>
              </a:rPr>
              <a:t>Next-to-leading logarithmic order:</a:t>
            </a:r>
          </a:p>
          <a:p>
            <a:pPr marL="0" indent="0">
              <a:buNone/>
            </a:pP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  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accent1"/>
                </a:solidFill>
              </a:rPr>
              <a:t>~     ~</a:t>
            </a:r>
            <a:r>
              <a:rPr lang="en-US" sz="2000" dirty="0">
                <a:solidFill>
                  <a:schemeClr val="accent1"/>
                </a:solidFill>
              </a:rPr>
              <a:t>0</a:t>
            </a:r>
            <a:endParaRPr lang="en-US" sz="20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chemeClr val="accent1"/>
                </a:solidFill>
              </a:rPr>
              <a:t>Next-to-next-to-leading </a:t>
            </a:r>
            <a:r>
              <a:rPr lang="en-US" sz="2600" dirty="0">
                <a:solidFill>
                  <a:schemeClr val="accent1"/>
                </a:solidFill>
              </a:rPr>
              <a:t>logarithmic </a:t>
            </a:r>
            <a:r>
              <a:rPr lang="en-US" sz="2600" dirty="0" smtClean="0">
                <a:solidFill>
                  <a:schemeClr val="accent1"/>
                </a:solidFill>
              </a:rPr>
              <a:t>corrections:</a:t>
            </a:r>
          </a:p>
          <a:p>
            <a:pPr marL="0" indent="0">
              <a:buNone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          </a:t>
            </a:r>
            <a:r>
              <a:rPr lang="en-US" sz="1600" dirty="0" smtClean="0"/>
              <a:t>&lt; &lt; 1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 &lt; &lt; 1</a:t>
            </a:r>
            <a:endParaRPr lang="ru-RU" sz="1600" dirty="0"/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743922"/>
            <a:ext cx="30003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b="1" spc="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NLL ORDER AND NNLL CORRECTIONS</a:t>
            </a:r>
            <a:endParaRPr lang="ru-RU" sz="2400" b="1" spc="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00" y="2106960"/>
            <a:ext cx="80010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97" y="4725144"/>
            <a:ext cx="6667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39" y="5013254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13" y="4095353"/>
            <a:ext cx="44958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289" y="2986086"/>
            <a:ext cx="2857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028946"/>
            <a:ext cx="2190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61" y="5949280"/>
            <a:ext cx="16097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25" y="5882605"/>
            <a:ext cx="409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600" y="5901654"/>
            <a:ext cx="7334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6381328"/>
            <a:ext cx="4162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964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497504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ANGULAR OBSERVABLES AND DIFFERENTIAL BRANCHING</a:t>
            </a:r>
            <a:endParaRPr lang="ru-RU" sz="2400" b="1" spc="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1" y="1340768"/>
            <a:ext cx="6657975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266" y="6108155"/>
            <a:ext cx="4224734" cy="749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501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000" y="2060848"/>
            <a:ext cx="6480000" cy="366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497504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ANGULAR OBSERVABLES AND DIFFERENTIAL BRANCHING</a:t>
            </a:r>
            <a:endParaRPr lang="ru-RU" sz="2400" b="1" spc="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40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805" y="1988840"/>
            <a:ext cx="6616390" cy="366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497504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ANGULAR OBSERVABLES AND DIFFERENTIAL BRANCHING</a:t>
            </a:r>
            <a:endParaRPr lang="ru-RU" sz="2400" b="1" spc="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3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60848"/>
            <a:ext cx="6405433" cy="366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497504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ANGULAR OBSERVABLES AND DIFFERENTIAL BRANCHING</a:t>
            </a:r>
            <a:endParaRPr lang="ru-RU" sz="2400" b="1" spc="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51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accent1"/>
                    </a:solidFill>
                  </a:rPr>
                  <a:t>We calculated: 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chemeClr val="accent1"/>
                  </a:solidFill>
                </a:endParaRP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sz="2800" dirty="0" smtClean="0">
                    <a:solidFill>
                      <a:schemeClr val="accent1"/>
                    </a:solidFill>
                  </a:rPr>
                  <a:t>The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B - S transition form factors </a:t>
                </a:r>
                <a:r>
                  <a:rPr lang="en-US" sz="2800" dirty="0" smtClean="0">
                    <a:solidFill>
                      <a:schemeClr val="accent1"/>
                    </a:solidFill>
                  </a:rPr>
                  <a:t>and branching ratios for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different </a:t>
                </a:r>
                <a:r>
                  <a:rPr lang="en-US" sz="2800" dirty="0" smtClean="0">
                    <a:solidFill>
                      <a:schemeClr val="accent1"/>
                    </a:solidFill>
                  </a:rPr>
                  <a:t>decays</a:t>
                </a:r>
                <a:endParaRPr lang="kk-KZ" sz="2800" dirty="0" smtClean="0">
                  <a:solidFill>
                    <a:schemeClr val="accent1"/>
                  </a:solidFill>
                </a:endParaRPr>
              </a:p>
              <a:p>
                <a:pPr>
                  <a:buFont typeface="Wingdings" panose="05000000000000000000" pitchFamily="2" charset="2"/>
                  <a:buChar char="v"/>
                </a:pPr>
                <a:endParaRPr lang="kk-KZ" sz="2800" dirty="0" smtClean="0">
                  <a:solidFill>
                    <a:schemeClr val="accent1"/>
                  </a:solidFill>
                </a:endParaRP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sz="2800" dirty="0" smtClean="0">
                    <a:solidFill>
                      <a:schemeClr val="accent1"/>
                    </a:solidFill>
                  </a:rPr>
                  <a:t>The impact of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scalar </a:t>
                </a:r>
                <a:r>
                  <a:rPr lang="en-US" sz="2800" dirty="0" smtClean="0">
                    <a:solidFill>
                      <a:schemeClr val="accent1"/>
                    </a:solidFill>
                  </a:rPr>
                  <a:t>meson on the rare B-decay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endParaRPr lang="en-US" sz="2800" dirty="0" smtClean="0">
                  <a:solidFill>
                    <a:schemeClr val="accent1"/>
                  </a:solidFill>
                </a:endParaRP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sz="2800" dirty="0">
                    <a:solidFill>
                      <a:schemeClr val="accent1"/>
                    </a:solidFill>
                  </a:rPr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𝐁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𝑺</m:t>
                        </m:r>
                      </m:sub>
                    </m:sSub>
                    <m:r>
                      <a:rPr lang="ru-RU" sz="2800" b="1">
                        <a:solidFill>
                          <a:schemeClr val="accent1"/>
                        </a:solidFill>
                        <a:latin typeface="Cambria Math"/>
                      </a:rPr>
                      <m:t>→</m:t>
                    </m:r>
                    <m:r>
                      <a:rPr lang="ru-RU" sz="2800" b="1" i="1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𝝋</m:t>
                    </m:r>
                  </m:oMath>
                </a14:m>
                <a:r>
                  <a:rPr lang="en-US" sz="2800" b="1" cap="all" spc="200" dirty="0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Arial Unicode MS" panose="020B0604020202020204" pitchFamily="34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transition form factors in the full kinematical region within the covariant quark model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endParaRPr lang="en-US" sz="2800" dirty="0">
                  <a:solidFill>
                    <a:schemeClr val="accent1"/>
                  </a:solidFill>
                </a:endParaRP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sz="2800" dirty="0">
                    <a:solidFill>
                      <a:schemeClr val="accent1"/>
                    </a:solidFill>
                  </a:rPr>
                  <a:t>Angular observables and branching ratio with new Wilson coefficients obtained with the next-to-next-to-leading logarithmic (NNLL) corrections.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endParaRPr lang="en-US" sz="2800" dirty="0" smtClean="0">
                  <a:solidFill>
                    <a:srgbClr val="002060"/>
                  </a:solidFill>
                </a:endParaRPr>
              </a:p>
              <a:p>
                <a:pPr>
                  <a:buFont typeface="Wingdings" panose="05000000000000000000" pitchFamily="2" charset="2"/>
                  <a:buChar char="v"/>
                </a:pPr>
                <a:endParaRPr lang="ru-RU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2561" b="-21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CONCLUSIONS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15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341437"/>
            <a:ext cx="462915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2665739"/>
            <a:ext cx="26196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2800" baseline="30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</a:t>
            </a:r>
            <a:r>
              <a:rPr lang="en-US" sz="2800" dirty="0" smtClean="0">
                <a:solidFill>
                  <a:schemeClr val="tx2"/>
                </a:solidFill>
                <a:latin typeface="Cambria Math"/>
                <a:ea typeface="Cambria Math"/>
                <a:cs typeface="Times New Roman" panose="02020603050405020304" pitchFamily="18" charset="0"/>
              </a:rPr>
              <a:t>𝜋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dirty="0" smtClean="0">
                <a:solidFill>
                  <a:schemeClr val="tx2"/>
                </a:solidFill>
                <a:latin typeface="Cambria Math"/>
                <a:ea typeface="Cambria Math"/>
                <a:cs typeface="Times New Roman" panose="02020603050405020304" pitchFamily="18" charset="0"/>
              </a:rPr>
              <a:t>𝜇</a:t>
            </a:r>
            <a:r>
              <a:rPr lang="en-US" sz="2800" baseline="30000" dirty="0" smtClean="0">
                <a:solidFill>
                  <a:schemeClr val="tx2"/>
                </a:solidFill>
                <a:latin typeface="Cambria Math"/>
                <a:ea typeface="Cambria Math"/>
                <a:cs typeface="Times New Roman" panose="02020603050405020304" pitchFamily="18" charset="0"/>
              </a:rPr>
              <a:t>+</a:t>
            </a:r>
            <a:r>
              <a:rPr lang="ru-RU" sz="2800" dirty="0" smtClean="0">
                <a:solidFill>
                  <a:schemeClr val="tx2"/>
                </a:solidFill>
                <a:latin typeface="Cambria Math"/>
                <a:ea typeface="Cambria Math"/>
                <a:cs typeface="Times New Roman" panose="02020603050405020304" pitchFamily="18" charset="0"/>
              </a:rPr>
              <a:t>𝜇</a:t>
            </a:r>
            <a:r>
              <a:rPr lang="en-US" sz="2800" baseline="30000" dirty="0" smtClean="0">
                <a:solidFill>
                  <a:schemeClr val="tx2"/>
                </a:solidFill>
                <a:latin typeface="Cambria Math"/>
                <a:ea typeface="Cambria Math"/>
                <a:cs typeface="Times New Roman" panose="02020603050405020304" pitchFamily="18" charset="0"/>
              </a:rPr>
              <a:t>-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4384466"/>
            <a:ext cx="33843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tx2"/>
                </a:solidFill>
              </a:rPr>
              <a:t>Exp</a:t>
            </a:r>
            <a:r>
              <a:rPr lang="en-US" sz="2800" dirty="0">
                <a:solidFill>
                  <a:schemeClr val="tx2"/>
                </a:solidFill>
              </a:rPr>
              <a:t>/SM = 3.7</a:t>
            </a:r>
            <a:r>
              <a:rPr lang="el-GR" sz="2800" dirty="0" smtClean="0">
                <a:solidFill>
                  <a:schemeClr val="tx2"/>
                </a:solidFill>
              </a:rPr>
              <a:t>σ</a:t>
            </a:r>
            <a:endParaRPr lang="en-US" sz="2800" dirty="0" smtClean="0">
              <a:solidFill>
                <a:schemeClr val="tx2"/>
              </a:solidFill>
            </a:endParaRPr>
          </a:p>
          <a:p>
            <a:pPr algn="ctr"/>
            <a:endParaRPr lang="en-US" sz="2800" dirty="0">
              <a:solidFill>
                <a:schemeClr val="tx2"/>
              </a:solidFill>
            </a:endParaRPr>
          </a:p>
          <a:p>
            <a:pPr algn="ctr"/>
            <a:r>
              <a:rPr lang="en-US" sz="2800" dirty="0">
                <a:solidFill>
                  <a:schemeClr val="tx2"/>
                </a:solidFill>
              </a:rPr>
              <a:t>New Physics ??</a:t>
            </a:r>
            <a:endParaRPr lang="ru-RU" sz="2800" dirty="0">
              <a:solidFill>
                <a:schemeClr val="tx2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3823195" y="4034591"/>
            <a:ext cx="1036837" cy="506127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5356542"/>
            <a:ext cx="46005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Объект 2"/>
          <p:cNvSpPr txBox="1">
            <a:spLocks/>
          </p:cNvSpPr>
          <p:nvPr/>
        </p:nvSpPr>
        <p:spPr>
          <a:xfrm>
            <a:off x="4283968" y="5207782"/>
            <a:ext cx="576064" cy="4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*</a:t>
            </a:r>
            <a:endParaRPr lang="ru-RU" sz="2000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24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</a:t>
            </a:r>
            <a:r>
              <a:rPr lang="en-US" sz="2400" b="1" dirty="0">
                <a:solidFill>
                  <a:schemeClr val="bg1"/>
                </a:solidFill>
                <a:latin typeface="Cambria Math"/>
                <a:ea typeface="Cambria Math"/>
                <a:cs typeface="Times New Roman" panose="02020603050405020304" pitchFamily="18" charset="0"/>
              </a:rPr>
              <a:t>𝜋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b="1" dirty="0">
                <a:solidFill>
                  <a:schemeClr val="bg1"/>
                </a:solidFill>
                <a:latin typeface="Cambria Math"/>
                <a:ea typeface="Cambria Math"/>
                <a:cs typeface="Times New Roman" panose="02020603050405020304" pitchFamily="18" charset="0"/>
              </a:rPr>
              <a:t>𝜇</a:t>
            </a:r>
            <a:r>
              <a:rPr lang="en-US" sz="2400" b="1" baseline="30000" dirty="0">
                <a:solidFill>
                  <a:schemeClr val="bg1"/>
                </a:solidFill>
                <a:latin typeface="Cambria Math"/>
                <a:ea typeface="Cambria Math"/>
                <a:cs typeface="Times New Roman" panose="02020603050405020304" pitchFamily="18" charset="0"/>
              </a:rPr>
              <a:t>+</a:t>
            </a:r>
            <a:r>
              <a:rPr lang="ru-RU" sz="2400" b="1" dirty="0">
                <a:solidFill>
                  <a:schemeClr val="bg1"/>
                </a:solidFill>
                <a:latin typeface="Cambria Math"/>
                <a:ea typeface="Cambria Math"/>
                <a:cs typeface="Times New Roman" panose="02020603050405020304" pitchFamily="18" charset="0"/>
              </a:rPr>
              <a:t>𝜇</a:t>
            </a:r>
            <a:r>
              <a:rPr lang="en-US" sz="2400" b="1" baseline="30000" dirty="0">
                <a:solidFill>
                  <a:schemeClr val="bg1"/>
                </a:solidFill>
                <a:latin typeface="Cambria Math"/>
                <a:ea typeface="Cambria Math"/>
                <a:cs typeface="Times New Roman" panose="02020603050405020304" pitchFamily="18" charset="0"/>
              </a:rPr>
              <a:t>-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20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680" y="6471038"/>
            <a:ext cx="576064" cy="404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*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65" y="1222137"/>
            <a:ext cx="7591425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360" y="5852816"/>
            <a:ext cx="9169276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66531" y="5857566"/>
            <a:ext cx="720080" cy="292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68" y="6572398"/>
            <a:ext cx="34671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24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347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916" y="1628800"/>
            <a:ext cx="6636168" cy="4219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28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K</a:t>
            </a:r>
            <a:r>
              <a:rPr lang="en-US" sz="2800" dirty="0">
                <a:solidFill>
                  <a:schemeClr val="bg1"/>
                </a:solidFill>
                <a:latin typeface="Cambria Math"/>
                <a:ea typeface="Cambria Math"/>
                <a:cs typeface="Times New Roman" panose="02020603050405020304" pitchFamily="18" charset="0"/>
              </a:rPr>
              <a:t>𝜋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ℓ</a:t>
            </a:r>
            <a:r>
              <a:rPr lang="en-US" sz="28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ℓ</a:t>
            </a:r>
            <a:r>
              <a:rPr lang="en-US" sz="28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542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363"/>
            <a:ext cx="91440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412875"/>
            <a:ext cx="42862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644775"/>
            <a:ext cx="1790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 → s ℓ</a:t>
            </a:r>
            <a:r>
              <a:rPr lang="en-US" altLang="ru-RU" sz="24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ℓ</a:t>
            </a:r>
            <a:r>
              <a:rPr lang="en-US" altLang="ru-RU" sz="24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alt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85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2600"/>
            <a:ext cx="896461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844675"/>
            <a:ext cx="76263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344488" y="6121400"/>
            <a:ext cx="2499320" cy="40322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000" dirty="0"/>
              <a:t>*http://pdglive.lbl.gov/</a:t>
            </a:r>
            <a:endParaRPr lang="ru-RU" sz="20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SCALAR MESONS</a:t>
            </a:r>
            <a:endParaRPr lang="ru-RU" sz="2400" spc="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56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" y="1484784"/>
            <a:ext cx="820737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4" y="2913534"/>
            <a:ext cx="6661150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7" y="4289897"/>
            <a:ext cx="417512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smtClean="0">
                <a:solidFill>
                  <a:schemeClr val="bg1"/>
                </a:solidFill>
              </a:rPr>
              <a:t>COVARIANT </a:t>
            </a:r>
            <a:r>
              <a:rPr lang="en-US" sz="2400" dirty="0" smtClean="0">
                <a:solidFill>
                  <a:schemeClr val="bg1"/>
                </a:solidFill>
              </a:rPr>
              <a:t>QUARK MODEL</a:t>
            </a:r>
            <a:endParaRPr lang="ru-RU" sz="2400" spc="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97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</TotalTime>
  <Words>420</Words>
  <Application>Microsoft Office PowerPoint</Application>
  <PresentationFormat>Экран (4:3)</PresentationFormat>
  <Paragraphs>98</Paragraphs>
  <Slides>38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65</cp:revision>
  <dcterms:created xsi:type="dcterms:W3CDTF">2016-03-14T11:43:38Z</dcterms:created>
  <dcterms:modified xsi:type="dcterms:W3CDTF">2016-07-28T13:17:24Z</dcterms:modified>
</cp:coreProperties>
</file>