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5"/>
  </p:notesMasterIdLst>
  <p:sldIdLst>
    <p:sldId id="266" r:id="rId2"/>
    <p:sldId id="262" r:id="rId3"/>
    <p:sldId id="265" r:id="rId4"/>
    <p:sldId id="260" r:id="rId5"/>
    <p:sldId id="276" r:id="rId6"/>
    <p:sldId id="272" r:id="rId7"/>
    <p:sldId id="268" r:id="rId8"/>
    <p:sldId id="269" r:id="rId9"/>
    <p:sldId id="270" r:id="rId10"/>
    <p:sldId id="271" r:id="rId11"/>
    <p:sldId id="273" r:id="rId12"/>
    <p:sldId id="259" r:id="rId13"/>
    <p:sldId id="267" r:id="rId14"/>
  </p:sldIdLst>
  <p:sldSz cx="10080625" cy="7559675"/>
  <p:notesSz cx="7772400" cy="100584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Noto Sans CJK SC Regular" charset="0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Noto Sans CJK SC Regular" charset="0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Noto Sans CJK SC Regular" charset="0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Noto Sans CJK SC Regular" charset="0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Noto Sans CJK SC Regular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Noto Sans CJK SC Regular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Noto Sans CJK SC Regular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Noto Sans CJK SC Regular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Noto Sans CJK SC Regular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4"/>
    <p:restoredTop sz="94636"/>
  </p:normalViewPr>
  <p:slideViewPr>
    <p:cSldViewPr>
      <p:cViewPr varScale="1">
        <p:scale>
          <a:sx n="103" d="100"/>
          <a:sy n="103" d="100"/>
        </p:scale>
        <p:origin x="176" y="51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7613" cy="377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endParaRPr lang="en-US" altLang="ru-RU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endParaRPr lang="en-US" altLang="ru-RU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endParaRPr lang="en-US" altLang="ru-RU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fld id="{744A59E3-8E0E-4C1F-B24E-7BD3A150940E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8B209A-2414-4D4D-8AA9-1503BE827A06}" type="slidenum">
              <a:rPr lang="en-US" altLang="ru-RU"/>
              <a:pPr/>
              <a:t>4</a:t>
            </a:fld>
            <a:endParaRPr lang="en-US" altLang="ru-RU"/>
          </a:p>
        </p:txBody>
      </p:sp>
      <p:sp>
        <p:nvSpPr>
          <p:cNvPr id="133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8B209A-2414-4D4D-8AA9-1503BE827A06}" type="slidenum">
              <a:rPr lang="en-US" altLang="ru-RU"/>
              <a:pPr/>
              <a:t>5</a:t>
            </a:fld>
            <a:endParaRPr lang="en-US" altLang="ru-RU"/>
          </a:p>
        </p:txBody>
      </p:sp>
      <p:sp>
        <p:nvSpPr>
          <p:cNvPr id="133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A1313A8-C39D-41F3-8648-9478D2872C08}" type="slidenum">
              <a:rPr/>
              <a:pPr lvl="0"/>
              <a:t>6</a:t>
            </a:fld>
            <a:endParaRPr lang="en-US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17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688AEDB-6D63-46ED-96CF-EE8F3140E14B}" type="slidenum">
              <a:rPr/>
              <a:pPr lvl="0"/>
              <a:t>8</a:t>
            </a:fld>
            <a:endParaRPr lang="en-US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42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DDB6C24-B585-469B-B24E-A40517E36AE3}" type="slidenum">
              <a:rPr/>
              <a:pPr lvl="0"/>
              <a:t>9</a:t>
            </a:fld>
            <a:endParaRPr lang="en-US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28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0160A31-40A9-421B-8795-864DBC24126E}" type="slidenum">
              <a:rPr/>
              <a:pPr lvl="0"/>
              <a:t>10</a:t>
            </a:fld>
            <a:endParaRPr lang="en-US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56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91284D9-B524-4936-A78E-22138F3F01CE}" type="slidenum">
              <a:rPr/>
              <a:pPr lvl="0"/>
              <a:t>11</a:t>
            </a:fld>
            <a:endParaRPr lang="en-US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146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D247BE8-0FF4-4900-9FF5-C52D0681B902}" type="slidenum">
              <a:rPr lang="en-US" altLang="ru-RU"/>
              <a:pPr/>
              <a:t>12</a:t>
            </a:fld>
            <a:endParaRPr lang="en-US" altLang="ru-RU"/>
          </a:p>
        </p:txBody>
      </p:sp>
      <p:sp>
        <p:nvSpPr>
          <p:cNvPr id="12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6B2CC0C-B258-4F3F-9838-9AA736E88161}" type="slidenum">
              <a:rPr lang="en-US" altLang="ru-RU"/>
              <a:pPr/>
              <a:t>13</a:t>
            </a:fld>
            <a:endParaRPr lang="en-US" altLang="ru-RU"/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08825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F67EA83-D30D-419B-AFA8-4FF09D292CA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04289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A3DEE01-6AC2-4269-9C41-E2AF3CEB64C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88320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58499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58499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DB12395-D2F4-4ECB-9D8C-2ADAD390BAA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2483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F6C7E2A-77EB-4439-A824-4A7553859C2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28033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AD6CCE7-6843-48EB-B6B7-47D619C4705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58191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3830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3830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8C20E75-9930-4763-A6C1-283EFDC7825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06802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68B2D1D-7AD1-4D09-872D-415987D3B25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82615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862357F-56D5-4AE9-8CE9-D787723272B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63024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3391F75-5074-405A-BEA1-D10DCD50496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84709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DBFC090-C187-4B94-A287-807CC998775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62669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64DA259-2A9C-4704-9AFF-CA9FED728E8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19262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38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щелкните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  <a:p>
            <a:pPr lvl="4"/>
            <a:r>
              <a:rPr lang="en-GB" altLang="ru-RU"/>
              <a:t>Восьмой уровень структуры</a:t>
            </a:r>
          </a:p>
          <a:p>
            <a:pPr lvl="4"/>
            <a:r>
              <a:rPr lang="en-GB" altLang="ru-RU"/>
              <a:t>Девятый уровень структуры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endParaRPr lang="en-US" alt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endParaRPr lang="en-US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fld id="{8E387A5C-62E6-417B-BF99-6B251A5A74DA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 Regular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 Regular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 Regular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 Regular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 Regular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 Regular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 Regular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 Regular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896" y="1763613"/>
            <a:ext cx="7423909" cy="670966"/>
          </a:xfrm>
        </p:spPr>
        <p:txBody>
          <a:bodyPr/>
          <a:lstStyle/>
          <a:p>
            <a:r>
              <a:rPr lang="en-GB" sz="4400" b="1" dirty="0" err="1">
                <a:solidFill>
                  <a:srgbClr val="0070C0"/>
                </a:solidFill>
              </a:rPr>
              <a:t>FHCal</a:t>
            </a:r>
            <a:r>
              <a:rPr lang="en-GB" sz="4400" b="1" dirty="0">
                <a:solidFill>
                  <a:srgbClr val="0070C0"/>
                </a:solidFill>
              </a:rPr>
              <a:t> Slow Control Integration</a:t>
            </a:r>
            <a:endParaRPr lang="ru-RU" sz="44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35856" y="3491805"/>
            <a:ext cx="7559675" cy="1825625"/>
          </a:xfrm>
        </p:spPr>
        <p:txBody>
          <a:bodyPr/>
          <a:lstStyle/>
          <a:p>
            <a:r>
              <a:rPr lang="en-GB" dirty="0" err="1"/>
              <a:t>O.Petukhov</a:t>
            </a:r>
            <a:endParaRPr lang="en-GB" dirty="0"/>
          </a:p>
          <a:p>
            <a:r>
              <a:rPr lang="en-GB" dirty="0"/>
              <a:t>INR RAS, Moscow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26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ADC connections</a:t>
            </a:r>
          </a:p>
        </p:txBody>
      </p:sp>
      <p:sp>
        <p:nvSpPr>
          <p:cNvPr id="3" name="Полилиния 2"/>
          <p:cNvSpPr/>
          <p:nvPr/>
        </p:nvSpPr>
        <p:spPr>
          <a:xfrm>
            <a:off x="2880072" y="3275780"/>
            <a:ext cx="4709447" cy="17534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prstDash val="solid"/>
          </a:ln>
        </p:spPr>
        <p:txBody>
          <a:bodyPr wrap="none" lIns="96120" tIns="51120" rIns="96120" bIns="5112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3657600" y="3657600"/>
            <a:ext cx="1645920" cy="12801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prstDash val="solid"/>
          </a:ln>
        </p:spPr>
        <p:txBody>
          <a:bodyPr wrap="none" lIns="96120" tIns="51120" rIns="96120" bIns="5112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5" name="Прямая соединительная линия 4"/>
          <p:cNvSpPr/>
          <p:nvPr/>
        </p:nvSpPr>
        <p:spPr>
          <a:xfrm flipV="1">
            <a:off x="4114800" y="4937760"/>
            <a:ext cx="0" cy="1097280"/>
          </a:xfrm>
          <a:prstGeom prst="line">
            <a:avLst/>
          </a:prstGeom>
          <a:noFill/>
          <a:ln w="38160">
            <a:solidFill>
              <a:srgbClr val="000000"/>
            </a:solidFill>
            <a:prstDash val="solid"/>
            <a:tailEnd type="arrow"/>
          </a:ln>
        </p:spPr>
        <p:txBody>
          <a:bodyPr wrap="none" lIns="109080" tIns="64080" rIns="109080" bIns="6408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0400" y="6035040"/>
            <a:ext cx="2468880" cy="6400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 Regular" pitchFamily="2"/>
                <a:cs typeface="Lohit Devanagari" pitchFamily="2"/>
              </a:rPr>
              <a:t>12 V 2A DC Power: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 Regular" pitchFamily="2"/>
                <a:cs typeface="Lohit Devanagari" pitchFamily="2"/>
              </a:rPr>
              <a:t>2X3 MF pin connector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3017520" y="4206240"/>
            <a:ext cx="365760" cy="640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prstDash val="solid"/>
          </a:ln>
        </p:spPr>
        <p:txBody>
          <a:bodyPr wrap="none" lIns="96120" tIns="51120" rIns="96120" bIns="5112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8" name="Прямая соединительная линия 7"/>
          <p:cNvSpPr/>
          <p:nvPr/>
        </p:nvSpPr>
        <p:spPr>
          <a:xfrm flipV="1">
            <a:off x="3291839" y="4846320"/>
            <a:ext cx="0" cy="1097280"/>
          </a:xfrm>
          <a:prstGeom prst="line">
            <a:avLst/>
          </a:prstGeom>
          <a:noFill/>
          <a:ln w="38160">
            <a:solidFill>
              <a:srgbClr val="000000"/>
            </a:solidFill>
            <a:prstDash val="solid"/>
            <a:headEnd type="arrow"/>
          </a:ln>
        </p:spPr>
        <p:txBody>
          <a:bodyPr wrap="none" lIns="109080" tIns="64080" rIns="109080" bIns="6408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9" name="Прямая соединительная линия 8"/>
          <p:cNvSpPr/>
          <p:nvPr/>
        </p:nvSpPr>
        <p:spPr>
          <a:xfrm flipV="1">
            <a:off x="3127320" y="4837320"/>
            <a:ext cx="0" cy="640080"/>
          </a:xfrm>
          <a:prstGeom prst="line">
            <a:avLst/>
          </a:prstGeom>
          <a:noFill/>
          <a:ln w="38160">
            <a:solidFill>
              <a:srgbClr val="000000"/>
            </a:solidFill>
            <a:prstDash val="solid"/>
            <a:tailEnd type="arrow"/>
          </a:ln>
        </p:spPr>
        <p:txBody>
          <a:bodyPr wrap="none" lIns="109080" tIns="64080" rIns="109080" bIns="6408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10" name="Прямая соединительная линия 9"/>
          <p:cNvSpPr/>
          <p:nvPr/>
        </p:nvSpPr>
        <p:spPr>
          <a:xfrm>
            <a:off x="2377439" y="5477400"/>
            <a:ext cx="749881" cy="0"/>
          </a:xfrm>
          <a:prstGeom prst="line">
            <a:avLst/>
          </a:prstGeom>
          <a:noFill/>
          <a:ln w="38160">
            <a:solidFill>
              <a:srgbClr val="000000"/>
            </a:solidFill>
            <a:prstDash val="solid"/>
          </a:ln>
        </p:spPr>
        <p:txBody>
          <a:bodyPr wrap="none" lIns="109080" tIns="64080" rIns="109080" bIns="6408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11" name="Прямая соединительная линия 10"/>
          <p:cNvSpPr/>
          <p:nvPr/>
        </p:nvSpPr>
        <p:spPr>
          <a:xfrm>
            <a:off x="2377439" y="5907960"/>
            <a:ext cx="914400" cy="0"/>
          </a:xfrm>
          <a:prstGeom prst="line">
            <a:avLst/>
          </a:prstGeom>
          <a:noFill/>
          <a:ln w="38160">
            <a:solidFill>
              <a:srgbClr val="000000"/>
            </a:solidFill>
            <a:prstDash val="solid"/>
          </a:ln>
        </p:spPr>
        <p:txBody>
          <a:bodyPr wrap="none" lIns="109080" tIns="64080" rIns="109080" bIns="6408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5394960"/>
            <a:ext cx="1920239" cy="602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 Regular" pitchFamily="2"/>
                <a:cs typeface="Lohit Devanagari" pitchFamily="2"/>
              </a:rPr>
              <a:t>Trigger TTL input</a:t>
            </a:r>
          </a:p>
          <a:p>
            <a:pPr marL="0" marR="0" lvl="0" indent="0" algn="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 Regular" pitchFamily="2"/>
                <a:cs typeface="Lohit Devanagari" pitchFamily="2"/>
              </a:rPr>
              <a:t>Xoff TTL output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0080" y="6126480"/>
            <a:ext cx="1920239" cy="602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 Regular" pitchFamily="2"/>
                <a:cs typeface="Lohit Devanagari" pitchFamily="2"/>
              </a:rPr>
              <a:t>2X 50 Ohm coaxial cable</a:t>
            </a:r>
          </a:p>
        </p:txBody>
      </p:sp>
      <p:sp>
        <p:nvSpPr>
          <p:cNvPr id="14" name="Полилиния 13"/>
          <p:cNvSpPr/>
          <p:nvPr/>
        </p:nvSpPr>
        <p:spPr>
          <a:xfrm>
            <a:off x="6261120" y="3474720"/>
            <a:ext cx="505439" cy="14630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prstDash val="solid"/>
          </a:ln>
        </p:spPr>
        <p:txBody>
          <a:bodyPr wrap="none" lIns="96120" tIns="51120" rIns="96120" bIns="5112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6992640" y="3474720"/>
            <a:ext cx="505439" cy="14630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prstDash val="solid"/>
          </a:ln>
        </p:spPr>
        <p:txBody>
          <a:bodyPr wrap="none" lIns="96120" tIns="51120" rIns="96120" bIns="5112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16" name="Прямая соединительная линия 15"/>
          <p:cNvSpPr/>
          <p:nvPr/>
        </p:nvSpPr>
        <p:spPr>
          <a:xfrm flipV="1">
            <a:off x="6583679" y="4937760"/>
            <a:ext cx="0" cy="1097280"/>
          </a:xfrm>
          <a:prstGeom prst="line">
            <a:avLst/>
          </a:prstGeom>
          <a:noFill/>
          <a:ln w="38160">
            <a:solidFill>
              <a:srgbClr val="000000"/>
            </a:solidFill>
            <a:prstDash val="solid"/>
            <a:tailEnd type="arrow"/>
          </a:ln>
        </p:spPr>
        <p:txBody>
          <a:bodyPr wrap="none" lIns="109080" tIns="64080" rIns="109080" bIns="6408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17" name="Прямая соединительная линия 16"/>
          <p:cNvSpPr/>
          <p:nvPr/>
        </p:nvSpPr>
        <p:spPr>
          <a:xfrm flipV="1">
            <a:off x="7315200" y="4937760"/>
            <a:ext cx="0" cy="1097280"/>
          </a:xfrm>
          <a:prstGeom prst="line">
            <a:avLst/>
          </a:prstGeom>
          <a:noFill/>
          <a:ln w="38160">
            <a:solidFill>
              <a:srgbClr val="000000"/>
            </a:solidFill>
            <a:prstDash val="solid"/>
            <a:tailEnd type="arrow"/>
          </a:ln>
        </p:spPr>
        <p:txBody>
          <a:bodyPr wrap="none" lIns="109080" tIns="64080" rIns="109080" bIns="6408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17919" y="6126480"/>
            <a:ext cx="3200400" cy="9144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 Regular" pitchFamily="2"/>
                <a:cs typeface="Lohit Devanagari" pitchFamily="2"/>
              </a:rPr>
              <a:t>Data readout &amp;</a:t>
            </a:r>
            <a:br>
              <a: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 Regular" pitchFamily="2"/>
                <a:cs typeface="Lohit Devanagari" pitchFamily="2"/>
              </a:rPr>
            </a:br>
            <a:r>
              <a: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 Regular" pitchFamily="2"/>
                <a:cs typeface="Lohit Devanagari" pitchFamily="2"/>
              </a:rPr>
              <a:t>White Rabbit synchronization: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 Regular" pitchFamily="2"/>
                <a:cs typeface="Lohit Devanagari" pitchFamily="2"/>
              </a:rPr>
              <a:t>2X SFP modules</a:t>
            </a:r>
          </a:p>
        </p:txBody>
      </p:sp>
    </p:spTree>
    <p:extLst>
      <p:ext uri="{BB962C8B-B14F-4D97-AF65-F5344CB8AC3E}">
        <p14:creationId xmlns:p14="http://schemas.microsoft.com/office/powerpoint/2010/main" val="3705891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Optional connections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SzPct val="100000"/>
              <a:buAutoNum type="arabicPeriod"/>
            </a:pPr>
            <a:r>
              <a:rPr lang="en-US"/>
              <a:t> 44 coaxial 50 Ohm cables to LED trigger on modules</a:t>
            </a:r>
          </a:p>
        </p:txBody>
      </p:sp>
    </p:spTree>
    <p:extLst>
      <p:ext uri="{BB962C8B-B14F-4D97-AF65-F5344CB8AC3E}">
        <p14:creationId xmlns:p14="http://schemas.microsoft.com/office/powerpoint/2010/main" val="3616597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ru-RU"/>
              <a:t>Slow Control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70975" cy="4384675"/>
          </a:xfrm>
          <a:ln/>
        </p:spPr>
        <p:txBody>
          <a:bodyPr/>
          <a:lstStyle/>
          <a:p>
            <a:pPr marL="431800" indent="-323850"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ru-RU" dirty="0"/>
              <a:t>At least one Slow Control System Module is needed for each side</a:t>
            </a:r>
          </a:p>
          <a:p>
            <a:pPr marL="431800" indent="-323850"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ru-RU" dirty="0"/>
              <a:t>Needs 220 V AC power</a:t>
            </a:r>
          </a:p>
          <a:p>
            <a:pPr marL="431800" indent="-323850"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ru-RU" dirty="0"/>
              <a:t>RJ-45 Ethernet cable for network connection (alternative: direct connection to a PC via USB (unstable) or RS232 (DB-9))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ru-RU"/>
              <a:t>ADC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70975" cy="4384675"/>
          </a:xfrm>
          <a:ln/>
        </p:spPr>
        <p:txBody>
          <a:bodyPr/>
          <a:lstStyle/>
          <a:p>
            <a:pPr marL="431800" indent="-323850"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ru-RU" dirty="0"/>
              <a:t>At least 5 ADC64 boards needed on each side</a:t>
            </a:r>
          </a:p>
          <a:p>
            <a:pPr marL="431800" indent="-323850"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ru-RU" dirty="0"/>
              <a:t>Each board needs 12 V DC power supply capable of sourcing at least 1.5 A of current, preferably DC regulated power supply with remote control capabilities and output current of 2 A per channel</a:t>
            </a:r>
          </a:p>
          <a:p>
            <a:pPr marL="431800" indent="-323850"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ru-RU" dirty="0"/>
              <a:t>Network connections for DAQ and WR</a:t>
            </a:r>
          </a:p>
          <a:p>
            <a:pPr marL="431800" indent="-323850"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ru-RU" dirty="0"/>
              <a:t>Coaxial cables for trigger distribution and busy logic</a:t>
            </a:r>
          </a:p>
          <a:p>
            <a:pPr marL="431800" indent="-323850"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ru-RU" dirty="0"/>
              <a:t>Cooling</a:t>
            </a:r>
          </a:p>
        </p:txBody>
      </p:sp>
    </p:spTree>
    <p:extLst>
      <p:ext uri="{BB962C8B-B14F-4D97-AF65-F5344CB8AC3E}">
        <p14:creationId xmlns:p14="http://schemas.microsoft.com/office/powerpoint/2010/main" val="4625139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637" y="1018601"/>
            <a:ext cx="3044004" cy="2740495"/>
          </a:xfrm>
          <a:prstGeom prst="rect">
            <a:avLst/>
          </a:prstGeom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 rotWithShape="1">
          <a:blip r:embed="rId3"/>
          <a:srcRect l="21397" t="25802"/>
          <a:stretch/>
        </p:blipFill>
        <p:spPr bwMode="auto">
          <a:xfrm>
            <a:off x="5097490" y="899517"/>
            <a:ext cx="4603778" cy="3071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878076" y="3349915"/>
            <a:ext cx="882542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FHCAL</a:t>
            </a:r>
            <a:endParaRPr lang="ru-RU" b="1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4333271" y="2332006"/>
            <a:ext cx="1262670" cy="102815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3415749" y="2435132"/>
            <a:ext cx="793753" cy="9250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1013295" y="4346360"/>
            <a:ext cx="8168390" cy="407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5" b="1" dirty="0"/>
              <a:t>FHCAL consists of 2x44 modules of ~1.1x1.1 m</a:t>
            </a:r>
            <a:r>
              <a:rPr lang="en-US" sz="2205" b="1" baseline="30000" dirty="0"/>
              <a:t>2</a:t>
            </a:r>
            <a:r>
              <a:rPr lang="en-US" sz="2205" b="1" dirty="0"/>
              <a:t>  each part.</a:t>
            </a: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529" y="0"/>
            <a:ext cx="10079567" cy="533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3086" b="1" dirty="0">
                <a:solidFill>
                  <a:srgbClr val="0070C0"/>
                </a:solidFill>
                <a:latin typeface="Calibri" pitchFamily="34" charset="0"/>
              </a:rPr>
              <a:t>The Forward Hadron Calorimeter in MPD setup</a:t>
            </a:r>
            <a:endParaRPr lang="ru-RU" altLang="ru-RU" sz="3086" b="1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9098" y="5292694"/>
            <a:ext cx="3370967" cy="20162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04208" y="5986797"/>
            <a:ext cx="4752528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7 </a:t>
            </a:r>
            <a:r>
              <a:rPr lang="en-GB" sz="2000" b="1" dirty="0" err="1"/>
              <a:t>analog</a:t>
            </a:r>
            <a:r>
              <a:rPr lang="en-GB" sz="2000" b="1" dirty="0"/>
              <a:t> channels in each module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897901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77" y="1320921"/>
            <a:ext cx="5327905" cy="31938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282549" y="1954642"/>
            <a:ext cx="2769469" cy="18113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435997" y="2032223"/>
            <a:ext cx="2769470" cy="16561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8064" y="107429"/>
            <a:ext cx="4393707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</a:rPr>
              <a:t>Front-End-Electronics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50326" y="4275004"/>
            <a:ext cx="2460636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Board with </a:t>
            </a:r>
            <a:r>
              <a:rPr lang="en-GB" b="1" dirty="0" err="1"/>
              <a:t>SiPMs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017607" y="4275004"/>
            <a:ext cx="2069663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Board with FEE</a:t>
            </a:r>
            <a:endParaRPr lang="ru-RU" dirty="0"/>
          </a:p>
        </p:txBody>
      </p:sp>
      <p:sp>
        <p:nvSpPr>
          <p:cNvPr id="10" name="Line 2"/>
          <p:cNvSpPr/>
          <p:nvPr/>
        </p:nvSpPr>
        <p:spPr>
          <a:xfrm>
            <a:off x="4692111" y="6170191"/>
            <a:ext cx="30173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Line 3"/>
          <p:cNvSpPr/>
          <p:nvPr/>
        </p:nvSpPr>
        <p:spPr>
          <a:xfrm flipH="1">
            <a:off x="4719214" y="6171171"/>
            <a:ext cx="121804" cy="19887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Line 4"/>
          <p:cNvSpPr/>
          <p:nvPr/>
        </p:nvSpPr>
        <p:spPr>
          <a:xfrm>
            <a:off x="4834160" y="6178355"/>
            <a:ext cx="128335" cy="19854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" name="Line 5"/>
          <p:cNvSpPr/>
          <p:nvPr/>
        </p:nvSpPr>
        <p:spPr>
          <a:xfrm>
            <a:off x="4719214" y="6376898"/>
            <a:ext cx="23675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" name="Line 6"/>
          <p:cNvSpPr/>
          <p:nvPr/>
        </p:nvSpPr>
        <p:spPr>
          <a:xfrm>
            <a:off x="4841018" y="6376898"/>
            <a:ext cx="1959" cy="24197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" name="Line 7"/>
          <p:cNvSpPr/>
          <p:nvPr/>
        </p:nvSpPr>
        <p:spPr>
          <a:xfrm flipV="1">
            <a:off x="4834160" y="6000058"/>
            <a:ext cx="0" cy="17111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" name="Freeform 8"/>
          <p:cNvSpPr/>
          <p:nvPr/>
        </p:nvSpPr>
        <p:spPr>
          <a:xfrm>
            <a:off x="4392010" y="5993201"/>
            <a:ext cx="266466" cy="292590"/>
          </a:xfrm>
          <a:custGeom>
            <a:avLst/>
            <a:gdLst/>
            <a:ahLst/>
            <a:cxnLst/>
            <a:rect l="0" t="0" r="r" b="b"/>
            <a:pathLst>
              <a:path w="816" h="896">
                <a:moveTo>
                  <a:pt x="69" y="0"/>
                </a:moveTo>
                <a:cubicBezTo>
                  <a:pt x="190" y="151"/>
                  <a:pt x="474" y="162"/>
                  <a:pt x="497" y="364"/>
                </a:cubicBezTo>
                <a:cubicBezTo>
                  <a:pt x="526" y="613"/>
                  <a:pt x="0" y="272"/>
                  <a:pt x="235" y="560"/>
                </a:cubicBezTo>
                <a:cubicBezTo>
                  <a:pt x="338" y="686"/>
                  <a:pt x="539" y="686"/>
                  <a:pt x="663" y="797"/>
                </a:cubicBezTo>
                <a:lnTo>
                  <a:pt x="801" y="895"/>
                </a:lnTo>
                <a:lnTo>
                  <a:pt x="815" y="895"/>
                </a:ln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17" name="Freeform 9"/>
          <p:cNvSpPr/>
          <p:nvPr/>
        </p:nvSpPr>
        <p:spPr>
          <a:xfrm>
            <a:off x="4230041" y="5993527"/>
            <a:ext cx="266466" cy="292590"/>
          </a:xfrm>
          <a:custGeom>
            <a:avLst/>
            <a:gdLst/>
            <a:ahLst/>
            <a:cxnLst/>
            <a:rect l="0" t="0" r="r" b="b"/>
            <a:pathLst>
              <a:path w="816" h="896">
                <a:moveTo>
                  <a:pt x="69" y="0"/>
                </a:moveTo>
                <a:cubicBezTo>
                  <a:pt x="190" y="150"/>
                  <a:pt x="473" y="161"/>
                  <a:pt x="497" y="364"/>
                </a:cubicBezTo>
                <a:cubicBezTo>
                  <a:pt x="526" y="612"/>
                  <a:pt x="0" y="272"/>
                  <a:pt x="235" y="559"/>
                </a:cubicBezTo>
                <a:cubicBezTo>
                  <a:pt x="337" y="685"/>
                  <a:pt x="538" y="685"/>
                  <a:pt x="663" y="797"/>
                </a:cubicBezTo>
                <a:lnTo>
                  <a:pt x="801" y="895"/>
                </a:lnTo>
                <a:lnTo>
                  <a:pt x="815" y="895"/>
                </a:ln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18" name="Line 10"/>
          <p:cNvSpPr/>
          <p:nvPr/>
        </p:nvSpPr>
        <p:spPr>
          <a:xfrm flipH="1" flipV="1">
            <a:off x="4423686" y="6203173"/>
            <a:ext cx="72168" cy="8653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" name="Line 11"/>
          <p:cNvSpPr/>
          <p:nvPr/>
        </p:nvSpPr>
        <p:spPr>
          <a:xfrm flipH="1" flipV="1">
            <a:off x="4387765" y="6262279"/>
            <a:ext cx="108088" cy="3232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" name="Line 12"/>
          <p:cNvSpPr/>
          <p:nvPr/>
        </p:nvSpPr>
        <p:spPr>
          <a:xfrm flipH="1" flipV="1">
            <a:off x="4595125" y="6207745"/>
            <a:ext cx="67596" cy="7771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" name="Line 13"/>
          <p:cNvSpPr/>
          <p:nvPr/>
        </p:nvSpPr>
        <p:spPr>
          <a:xfrm flipH="1" flipV="1">
            <a:off x="4558878" y="6262279"/>
            <a:ext cx="95026" cy="2743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" name="TextShape 14"/>
          <p:cNvSpPr txBox="1"/>
          <p:nvPr/>
        </p:nvSpPr>
        <p:spPr>
          <a:xfrm>
            <a:off x="4153301" y="6481721"/>
            <a:ext cx="694901" cy="292590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r>
              <a:rPr lang="en-GB" sz="136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MPPC</a:t>
            </a:r>
          </a:p>
        </p:txBody>
      </p:sp>
      <p:sp>
        <p:nvSpPr>
          <p:cNvPr id="23" name="Rectangle 15"/>
          <p:cNvSpPr/>
          <p:nvPr/>
        </p:nvSpPr>
        <p:spPr>
          <a:xfrm>
            <a:off x="6808489" y="5878581"/>
            <a:ext cx="1129214" cy="777845"/>
          </a:xfrm>
          <a:prstGeom prst="rect">
            <a:avLst/>
          </a:prstGeom>
          <a:solidFill>
            <a:srgbClr val="99CCFF"/>
          </a:solidFill>
          <a:ln>
            <a:solidFill>
              <a:srgbClr val="000000"/>
            </a:solidFill>
          </a:ln>
        </p:spPr>
        <p:txBody>
          <a:bodyPr lIns="81638" tIns="40819" rIns="81638" bIns="40819" anchor="ctr" anchorCtr="1"/>
          <a:lstStyle/>
          <a:p>
            <a:pPr algn="ctr"/>
            <a:r>
              <a:rPr lang="en-GB" sz="1633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Integrator</a:t>
            </a:r>
          </a:p>
        </p:txBody>
      </p:sp>
      <p:sp>
        <p:nvSpPr>
          <p:cNvPr id="24" name="Line 16"/>
          <p:cNvSpPr/>
          <p:nvPr/>
        </p:nvSpPr>
        <p:spPr>
          <a:xfrm flipV="1">
            <a:off x="6203716" y="6253135"/>
            <a:ext cx="512685" cy="5878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" name="Freeform 17"/>
          <p:cNvSpPr/>
          <p:nvPr/>
        </p:nvSpPr>
        <p:spPr>
          <a:xfrm>
            <a:off x="6264781" y="6400410"/>
            <a:ext cx="375860" cy="455539"/>
          </a:xfrm>
          <a:custGeom>
            <a:avLst/>
            <a:gdLst/>
            <a:ahLst/>
            <a:cxnLst/>
            <a:rect l="0" t="0" r="r" b="b"/>
            <a:pathLst>
              <a:path w="1151" h="1395">
                <a:moveTo>
                  <a:pt x="0" y="88"/>
                </a:moveTo>
                <a:cubicBezTo>
                  <a:pt x="89" y="88"/>
                  <a:pt x="181" y="50"/>
                  <a:pt x="268" y="88"/>
                </a:cubicBezTo>
                <a:cubicBezTo>
                  <a:pt x="384" y="139"/>
                  <a:pt x="360" y="427"/>
                  <a:pt x="372" y="617"/>
                </a:cubicBezTo>
                <a:cubicBezTo>
                  <a:pt x="384" y="809"/>
                  <a:pt x="432" y="985"/>
                  <a:pt x="493" y="1146"/>
                </a:cubicBezTo>
                <a:cubicBezTo>
                  <a:pt x="587" y="1394"/>
                  <a:pt x="668" y="1074"/>
                  <a:pt x="657" y="882"/>
                </a:cubicBezTo>
                <a:cubicBezTo>
                  <a:pt x="648" y="695"/>
                  <a:pt x="687" y="509"/>
                  <a:pt x="726" y="335"/>
                </a:cubicBezTo>
                <a:cubicBezTo>
                  <a:pt x="768" y="156"/>
                  <a:pt x="860" y="9"/>
                  <a:pt x="960" y="35"/>
                </a:cubicBezTo>
                <a:lnTo>
                  <a:pt x="1047" y="18"/>
                </a:lnTo>
                <a:lnTo>
                  <a:pt x="1133" y="0"/>
                </a:lnTo>
                <a:lnTo>
                  <a:pt x="1150" y="18"/>
                </a:ln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26" name="Line 18"/>
          <p:cNvSpPr/>
          <p:nvPr/>
        </p:nvSpPr>
        <p:spPr>
          <a:xfrm>
            <a:off x="8279929" y="6235828"/>
            <a:ext cx="592690" cy="2939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" name="Rectangle 19"/>
          <p:cNvSpPr/>
          <p:nvPr/>
        </p:nvSpPr>
        <p:spPr>
          <a:xfrm>
            <a:off x="8943154" y="5858662"/>
            <a:ext cx="849686" cy="700452"/>
          </a:xfrm>
          <a:prstGeom prst="rect">
            <a:avLst/>
          </a:prstGeom>
          <a:solidFill>
            <a:srgbClr val="99CCFF"/>
          </a:solidFill>
          <a:ln>
            <a:solidFill>
              <a:srgbClr val="000000"/>
            </a:solidFill>
          </a:ln>
        </p:spPr>
        <p:txBody>
          <a:bodyPr lIns="81638" tIns="40819" rIns="81638" bIns="40819" anchor="ctr" anchorCtr="1"/>
          <a:lstStyle/>
          <a:p>
            <a:pPr algn="ctr"/>
            <a:r>
              <a:rPr lang="en-GB" sz="1633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ADC</a:t>
            </a:r>
          </a:p>
        </p:txBody>
      </p:sp>
      <p:sp>
        <p:nvSpPr>
          <p:cNvPr id="28" name="TextShape 22"/>
          <p:cNvSpPr txBox="1"/>
          <p:nvPr/>
        </p:nvSpPr>
        <p:spPr>
          <a:xfrm>
            <a:off x="6103138" y="6822314"/>
            <a:ext cx="847074" cy="341899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r>
              <a:rPr lang="en-GB" sz="1814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τ</a:t>
            </a:r>
            <a:r>
              <a:rPr lang="en-GB" sz="1814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GB" sz="136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~ 20ns</a:t>
            </a:r>
            <a:endParaRPr lang="en-GB" sz="1633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Rectangle 24"/>
          <p:cNvSpPr/>
          <p:nvPr/>
        </p:nvSpPr>
        <p:spPr>
          <a:xfrm>
            <a:off x="5498366" y="5987649"/>
            <a:ext cx="616202" cy="577996"/>
          </a:xfrm>
          <a:prstGeom prst="rect">
            <a:avLst/>
          </a:prstGeom>
          <a:solidFill>
            <a:srgbClr val="99CCFF"/>
          </a:solidFill>
          <a:ln>
            <a:solidFill>
              <a:srgbClr val="000000"/>
            </a:solidFill>
          </a:ln>
        </p:spPr>
        <p:txBody>
          <a:bodyPr lIns="81638" tIns="40819" rIns="81638" bIns="40819" anchor="ctr" anchorCtr="1"/>
          <a:lstStyle/>
          <a:p>
            <a:pPr algn="ctr"/>
            <a:r>
              <a:rPr lang="en-GB" sz="1633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Amp</a:t>
            </a:r>
          </a:p>
        </p:txBody>
      </p:sp>
      <p:sp>
        <p:nvSpPr>
          <p:cNvPr id="30" name="Line 25"/>
          <p:cNvSpPr/>
          <p:nvPr/>
        </p:nvSpPr>
        <p:spPr>
          <a:xfrm>
            <a:off x="5075482" y="6285464"/>
            <a:ext cx="362145" cy="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" name="CustomShape 26"/>
          <p:cNvSpPr/>
          <p:nvPr/>
        </p:nvSpPr>
        <p:spPr>
          <a:xfrm>
            <a:off x="5192387" y="5514803"/>
            <a:ext cx="3012435" cy="1634715"/>
          </a:xfrm>
          <a:prstGeom prst="rect">
            <a:avLst/>
          </a:prstGeom>
          <a:solidFill>
            <a:srgbClr val="FF8080">
              <a:alpha val="10000"/>
            </a:srgbClr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" name="TextShape 27"/>
          <p:cNvSpPr txBox="1"/>
          <p:nvPr/>
        </p:nvSpPr>
        <p:spPr>
          <a:xfrm>
            <a:off x="5297537" y="6728920"/>
            <a:ext cx="567546" cy="314469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r>
              <a:rPr lang="en-GB" sz="1633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FEE</a:t>
            </a:r>
          </a:p>
        </p:txBody>
      </p:sp>
      <p:sp>
        <p:nvSpPr>
          <p:cNvPr id="33" name="TextShape 23"/>
          <p:cNvSpPr txBox="1"/>
          <p:nvPr/>
        </p:nvSpPr>
        <p:spPr>
          <a:xfrm>
            <a:off x="6094974" y="6822314"/>
            <a:ext cx="1006757" cy="3272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lIns="81638" tIns="40819" rIns="81638" bIns="40819"/>
          <a:lstStyle/>
          <a:p>
            <a:r>
              <a:rPr lang="en-GB" sz="181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 panose="05050102010706020507" pitchFamily="18" charset="2"/>
              </a:rPr>
              <a:t>D</a:t>
            </a:r>
            <a:r>
              <a:rPr lang="en-GB" sz="181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</a:t>
            </a:r>
            <a:r>
              <a:rPr lang="en-GB" sz="181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GB" sz="13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~ 50 ns</a:t>
            </a:r>
            <a:endParaRPr lang="en-GB" sz="1633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273034" y="6305006"/>
            <a:ext cx="599586" cy="367983"/>
          </a:xfrm>
          <a:custGeom>
            <a:avLst/>
            <a:gdLst>
              <a:gd name="connsiteX0" fmla="*/ 0 w 1109133"/>
              <a:gd name="connsiteY0" fmla="*/ 82243 h 437886"/>
              <a:gd name="connsiteX1" fmla="*/ 254000 w 1109133"/>
              <a:gd name="connsiteY1" fmla="*/ 73777 h 437886"/>
              <a:gd name="connsiteX2" fmla="*/ 457200 w 1109133"/>
              <a:gd name="connsiteY2" fmla="*/ 437843 h 437886"/>
              <a:gd name="connsiteX3" fmla="*/ 753533 w 1109133"/>
              <a:gd name="connsiteY3" fmla="*/ 48377 h 437886"/>
              <a:gd name="connsiteX4" fmla="*/ 1109133 w 1109133"/>
              <a:gd name="connsiteY4" fmla="*/ 6043 h 437886"/>
              <a:gd name="connsiteX5" fmla="*/ 1109133 w 1109133"/>
              <a:gd name="connsiteY5" fmla="*/ 6043 h 437886"/>
              <a:gd name="connsiteX6" fmla="*/ 1109133 w 1109133"/>
              <a:gd name="connsiteY6" fmla="*/ 6043 h 43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9133" h="437886">
                <a:moveTo>
                  <a:pt x="0" y="82243"/>
                </a:moveTo>
                <a:cubicBezTo>
                  <a:pt x="88900" y="48376"/>
                  <a:pt x="177800" y="14510"/>
                  <a:pt x="254000" y="73777"/>
                </a:cubicBezTo>
                <a:cubicBezTo>
                  <a:pt x="330200" y="133044"/>
                  <a:pt x="373945" y="442076"/>
                  <a:pt x="457200" y="437843"/>
                </a:cubicBezTo>
                <a:cubicBezTo>
                  <a:pt x="540456" y="433610"/>
                  <a:pt x="644878" y="120344"/>
                  <a:pt x="753533" y="48377"/>
                </a:cubicBezTo>
                <a:cubicBezTo>
                  <a:pt x="862188" y="-23590"/>
                  <a:pt x="1109133" y="6043"/>
                  <a:pt x="1109133" y="6043"/>
                </a:cubicBezTo>
                <a:lnTo>
                  <a:pt x="1109133" y="6043"/>
                </a:lnTo>
                <a:lnTo>
                  <a:pt x="1109133" y="6043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Shape 23"/>
          <p:cNvSpPr txBox="1"/>
          <p:nvPr/>
        </p:nvSpPr>
        <p:spPr>
          <a:xfrm>
            <a:off x="8273034" y="6702067"/>
            <a:ext cx="1217108" cy="2911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lIns="81638" tIns="40819" rIns="81638" bIns="40819"/>
          <a:lstStyle/>
          <a:p>
            <a:r>
              <a:rPr lang="en-GB" sz="181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 panose="05050102010706020507" pitchFamily="18" charset="2"/>
              </a:rPr>
              <a:t>D</a:t>
            </a:r>
            <a:r>
              <a:rPr lang="en-GB" sz="181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</a:t>
            </a:r>
            <a:r>
              <a:rPr lang="en-GB" sz="1814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GB" sz="136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~ 200 ns</a:t>
            </a:r>
            <a:endParaRPr lang="en-GB" sz="1633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812620" y="470714"/>
            <a:ext cx="2016224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Connector for analogue signals</a:t>
            </a:r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>
            <a:off x="7096663" y="4686702"/>
            <a:ext cx="1724069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Connector for slow control</a:t>
            </a:r>
            <a:endParaRPr lang="ru-RU" dirty="0"/>
          </a:p>
        </p:txBody>
      </p:sp>
      <p:cxnSp>
        <p:nvCxnSpPr>
          <p:cNvPr id="39" name="Прямая со стрелкой 38"/>
          <p:cNvCxnSpPr/>
          <p:nvPr/>
        </p:nvCxnSpPr>
        <p:spPr bwMode="auto">
          <a:xfrm>
            <a:off x="8279929" y="1078316"/>
            <a:ext cx="601659" cy="613289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Прямая со стрелкой 39"/>
          <p:cNvCxnSpPr/>
          <p:nvPr/>
        </p:nvCxnSpPr>
        <p:spPr bwMode="auto">
          <a:xfrm flipV="1">
            <a:off x="7768164" y="3491806"/>
            <a:ext cx="339279" cy="123090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5" name="TextBox 44"/>
          <p:cNvSpPr txBox="1"/>
          <p:nvPr/>
        </p:nvSpPr>
        <p:spPr>
          <a:xfrm>
            <a:off x="220497" y="6270606"/>
            <a:ext cx="3689669" cy="112287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44x7= 308 channels on each side.</a:t>
            </a:r>
          </a:p>
          <a:p>
            <a:endParaRPr lang="en-GB" dirty="0"/>
          </a:p>
          <a:p>
            <a:r>
              <a:rPr lang="en-GB" dirty="0"/>
              <a:t>Or 608 channels for full calorimeter</a:t>
            </a:r>
            <a:endParaRPr lang="ru-RU" dirty="0"/>
          </a:p>
        </p:txBody>
      </p:sp>
      <p:sp>
        <p:nvSpPr>
          <p:cNvPr id="41" name="TextBox 40"/>
          <p:cNvSpPr txBox="1"/>
          <p:nvPr/>
        </p:nvSpPr>
        <p:spPr>
          <a:xfrm>
            <a:off x="5855669" y="1100283"/>
            <a:ext cx="818224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LED</a:t>
            </a:r>
            <a:endParaRPr lang="ru-RU" b="1" dirty="0"/>
          </a:p>
        </p:txBody>
      </p:sp>
      <p:cxnSp>
        <p:nvCxnSpPr>
          <p:cNvPr id="42" name="Прямая со стрелкой 41"/>
          <p:cNvCxnSpPr/>
          <p:nvPr/>
        </p:nvCxnSpPr>
        <p:spPr bwMode="auto">
          <a:xfrm>
            <a:off x="6003054" y="1383711"/>
            <a:ext cx="91920" cy="1374051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Прямая со стрелкой 42"/>
          <p:cNvCxnSpPr/>
          <p:nvPr/>
        </p:nvCxnSpPr>
        <p:spPr bwMode="auto">
          <a:xfrm flipH="1">
            <a:off x="4662721" y="1460884"/>
            <a:ext cx="1252416" cy="489137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" name="TextBox 45"/>
          <p:cNvSpPr txBox="1"/>
          <p:nvPr/>
        </p:nvSpPr>
        <p:spPr>
          <a:xfrm>
            <a:off x="575816" y="4930974"/>
            <a:ext cx="2544943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pins in each module</a:t>
            </a:r>
            <a:endParaRPr lang="ru-RU" dirty="0"/>
          </a:p>
        </p:txBody>
      </p:sp>
      <p:cxnSp>
        <p:nvCxnSpPr>
          <p:cNvPr id="47" name="Прямая со стрелкой 46"/>
          <p:cNvCxnSpPr/>
          <p:nvPr/>
        </p:nvCxnSpPr>
        <p:spPr bwMode="auto">
          <a:xfrm flipH="1" flipV="1">
            <a:off x="836294" y="3491806"/>
            <a:ext cx="315588" cy="1439168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Прямая со стрелкой 49"/>
          <p:cNvCxnSpPr/>
          <p:nvPr/>
        </p:nvCxnSpPr>
        <p:spPr bwMode="auto">
          <a:xfrm flipH="1" flipV="1">
            <a:off x="1190152" y="3461234"/>
            <a:ext cx="24190" cy="146974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Прямая со стрелкой 47"/>
          <p:cNvCxnSpPr/>
          <p:nvPr/>
        </p:nvCxnSpPr>
        <p:spPr bwMode="auto">
          <a:xfrm>
            <a:off x="7465541" y="1135816"/>
            <a:ext cx="1055676" cy="485436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TextBox 48"/>
          <p:cNvSpPr txBox="1"/>
          <p:nvPr/>
        </p:nvSpPr>
        <p:spPr>
          <a:xfrm>
            <a:off x="7141202" y="828824"/>
            <a:ext cx="469681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Symbol" panose="05050102010706020507" pitchFamily="18" charset="2"/>
              </a:rPr>
              <a:t>S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262899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533672" y="113421"/>
            <a:ext cx="8929562" cy="419515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ru-RU" sz="2800" b="1" dirty="0">
                <a:solidFill>
                  <a:srgbClr val="0070C0"/>
                </a:solidFill>
              </a:rPr>
              <a:t>SC System Module position and cable routing</a:t>
            </a:r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1" y="1026940"/>
            <a:ext cx="3175796" cy="2571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2465449" y="1026940"/>
            <a:ext cx="731838" cy="549275"/>
          </a:xfrm>
          <a:prstGeom prst="rect">
            <a:avLst/>
          </a:prstGeom>
          <a:solidFill>
            <a:srgbClr val="00FFFF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/>
            <a:r>
              <a:rPr lang="en-US" altLang="ru-RU" dirty="0"/>
              <a:t>SM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" y="4335702"/>
            <a:ext cx="4680273" cy="266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1800" indent="-323850"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ru-RU" sz="2000" b="1" dirty="0"/>
              <a:t>At least one Slow Control System </a:t>
            </a:r>
          </a:p>
          <a:p>
            <a:pPr marL="107950"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ru-RU" sz="2000" b="1" dirty="0"/>
              <a:t>     Module is needed for each side</a:t>
            </a:r>
          </a:p>
          <a:p>
            <a:pPr marL="107950"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altLang="ru-RU" sz="2000" b="1" dirty="0"/>
          </a:p>
          <a:p>
            <a:pPr marL="431800" indent="-323850"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ru-RU" sz="2000" b="1" dirty="0"/>
              <a:t>Needs 220 V AC power</a:t>
            </a:r>
          </a:p>
          <a:p>
            <a:pPr marL="431800" indent="-323850"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altLang="ru-RU" sz="2000" b="1" dirty="0"/>
          </a:p>
          <a:p>
            <a:pPr marL="431800" indent="-323850"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ru-RU" sz="2000" b="1" dirty="0"/>
              <a:t>RJ-45 Ethernet cable for network connection</a:t>
            </a:r>
          </a:p>
          <a:p>
            <a:pPr marL="107950"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ru-RU" sz="2000" b="1" dirty="0"/>
              <a:t>     (alternative: connection to a PC  </a:t>
            </a:r>
          </a:p>
          <a:p>
            <a:pPr marL="107950"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ru-RU" sz="2000" b="1" dirty="0"/>
              <a:t>     via  RS232 )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219" y="4684282"/>
            <a:ext cx="4993760" cy="2543726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6336456" y="5581767"/>
            <a:ext cx="1569660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Slow control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4972" y="827509"/>
            <a:ext cx="3776407" cy="370360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40378" y="565127"/>
            <a:ext cx="4429132" cy="3790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051" name="rectole0000000005"/>
          <p:cNvGraphicFramePr>
            <a:graphicFrameLocks/>
          </p:cNvGraphicFramePr>
          <p:nvPr/>
        </p:nvGraphicFramePr>
        <p:xfrm>
          <a:off x="4540246" y="4137027"/>
          <a:ext cx="2987675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Picture" r:id="rId5" imgW="0" imgH="0" progId="StaticMetafile">
                  <p:embed/>
                </p:oleObj>
              </mc:Choice>
              <mc:Fallback>
                <p:oleObj name="Picture" r:id="rId5" imgW="0" imgH="0" progId="StaticMetafile">
                  <p:embed/>
                  <p:pic>
                    <p:nvPicPr>
                      <p:cNvPr id="0" name="rectole00000000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0246" y="4137027"/>
                        <a:ext cx="2987675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533672" y="113421"/>
            <a:ext cx="8929562" cy="419515"/>
          </a:xfrm>
          <a:ln/>
        </p:spPr>
        <p:txBody>
          <a:bodyPr tIns="3880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ru-RU" sz="2800" b="1" dirty="0">
                <a:solidFill>
                  <a:srgbClr val="0070C0"/>
                </a:solidFill>
              </a:rPr>
              <a:t>Slow Control Network</a:t>
            </a:r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1" y="1026940"/>
            <a:ext cx="3175796" cy="2571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2465449" y="1026940"/>
            <a:ext cx="731838" cy="549275"/>
          </a:xfrm>
          <a:prstGeom prst="rect">
            <a:avLst/>
          </a:prstGeom>
          <a:solidFill>
            <a:srgbClr val="00FFFF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76" rIns="90000" bIns="45000" anchor="ctr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/>
            <a:r>
              <a:rPr lang="en-US" altLang="ru-RU" dirty="0"/>
              <a:t>SM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" y="4335702"/>
            <a:ext cx="4680273" cy="324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1800" indent="-323850"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ru-RU" sz="2000" b="1" dirty="0"/>
              <a:t>Serial RS485-based protocol </a:t>
            </a:r>
            <a:br>
              <a:rPr lang="en-US" altLang="ru-RU" sz="2000" b="1" dirty="0"/>
            </a:br>
            <a:r>
              <a:rPr lang="en-US" altLang="ru-RU" sz="2000" b="1" dirty="0"/>
              <a:t>with 10-pin flat cable </a:t>
            </a:r>
            <a:br>
              <a:rPr lang="en-US" altLang="ru-RU" sz="2000" b="1" dirty="0"/>
            </a:br>
            <a:r>
              <a:rPr lang="en-US" altLang="ru-RU" sz="2000" b="1" dirty="0"/>
              <a:t>from System Module to FEE</a:t>
            </a:r>
          </a:p>
          <a:p>
            <a:pPr marL="431800" indent="-323850"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altLang="ru-RU" sz="2000" b="1" dirty="0"/>
          </a:p>
          <a:p>
            <a:pPr marL="431800" indent="-323850"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ru-RU" sz="2000" b="1" dirty="0"/>
              <a:t>Serial over TCPIP from </a:t>
            </a:r>
            <a:br>
              <a:rPr lang="en-US" altLang="ru-RU" sz="2000" b="1" dirty="0"/>
            </a:br>
            <a:r>
              <a:rPr lang="en-US" altLang="ru-RU" sz="2000" b="1" dirty="0"/>
              <a:t>PC to System Module(s)</a:t>
            </a:r>
          </a:p>
          <a:p>
            <a:pPr marL="107950"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altLang="ru-RU" sz="2000" b="1" dirty="0"/>
          </a:p>
          <a:p>
            <a:pPr marL="431800" indent="-323850"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ru-RU" sz="2000" b="1" dirty="0"/>
              <a:t>Software to control HV, LED calibration</a:t>
            </a:r>
          </a:p>
          <a:p>
            <a:pPr marL="431800" indent="-323850"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altLang="ru-RU" sz="2000" b="1" dirty="0"/>
          </a:p>
          <a:p>
            <a:pPr marL="431800" indent="-323850"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altLang="ru-RU" sz="2000" b="1" dirty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100806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049" name="rectole0000000004"/>
          <p:cNvGraphicFramePr>
            <a:graphicFrameLocks/>
          </p:cNvGraphicFramePr>
          <p:nvPr/>
        </p:nvGraphicFramePr>
        <p:xfrm>
          <a:off x="2968610" y="1922449"/>
          <a:ext cx="3101975" cy="232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Picture" r:id="rId8" imgW="0" imgH="0" progId="StaticMetafile">
                  <p:embed/>
                </p:oleObj>
              </mc:Choice>
              <mc:Fallback>
                <p:oleObj name="Picture" r:id="rId8" imgW="0" imgH="0" progId="StaticMetafile">
                  <p:embed/>
                  <p:pic>
                    <p:nvPicPr>
                      <p:cNvPr id="0" name="rectole00000000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8610" y="1922449"/>
                        <a:ext cx="3101975" cy="232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100806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359792" y="107429"/>
            <a:ext cx="9069387" cy="457946"/>
          </a:xfrm>
        </p:spPr>
        <p:txBody>
          <a:bodyPr>
            <a:spAutoFit/>
          </a:bodyPr>
          <a:lstStyle/>
          <a:p>
            <a:pPr lvl="0"/>
            <a:r>
              <a:rPr lang="en-US" sz="3200" b="1" dirty="0">
                <a:solidFill>
                  <a:srgbClr val="0070C0"/>
                </a:solidFill>
              </a:rPr>
              <a:t>Slow Control Integration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575816" y="899517"/>
            <a:ext cx="9069387" cy="5472608"/>
          </a:xfrm>
        </p:spPr>
        <p:txBody>
          <a:bodyPr/>
          <a:lstStyle/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sz="2400" b="1" dirty="0"/>
              <a:t>Software connected directly to System Module or via proxy (Socket manager)</a:t>
            </a:r>
          </a:p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sz="2400" b="1" dirty="0"/>
              <a:t>Other clients (database loggers, etc.) can connect to Socket Manager</a:t>
            </a:r>
          </a:p>
          <a:p>
            <a:pPr marL="457200" lvl="0" indent="-457200">
              <a:buSzPct val="100000"/>
              <a:buFont typeface="Arial" panose="020B0604020202020204" pitchFamily="34" charset="0"/>
              <a:buChar char="•"/>
            </a:pPr>
            <a:r>
              <a:rPr lang="en-US" sz="2400" b="1" dirty="0"/>
              <a:t>More variables?</a:t>
            </a:r>
          </a:p>
          <a:p>
            <a:pPr marL="0" lvl="0" indent="0">
              <a:buSzPct val="100000"/>
            </a:pPr>
            <a:r>
              <a:rPr lang="en-US" sz="2400" b="1" dirty="0">
                <a:solidFill>
                  <a:srgbClr val="0070C0"/>
                </a:solidFill>
              </a:rPr>
              <a:t>           </a:t>
            </a:r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4164" y="3779837"/>
            <a:ext cx="7391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40665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800" y="3347789"/>
            <a:ext cx="9069387" cy="1260475"/>
          </a:xfrm>
        </p:spPr>
        <p:txBody>
          <a:bodyPr/>
          <a:lstStyle/>
          <a:p>
            <a:r>
              <a:rPr lang="en-US" sz="4800" b="1" dirty="0">
                <a:solidFill>
                  <a:srgbClr val="0070C0"/>
                </a:solidFill>
              </a:rPr>
              <a:t>Backup slides</a:t>
            </a:r>
            <a:endParaRPr lang="ru-RU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234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999" y="98280"/>
            <a:ext cx="9071640" cy="1667880"/>
          </a:xfrm>
        </p:spPr>
        <p:txBody>
          <a:bodyPr/>
          <a:lstStyle/>
          <a:p>
            <a:pPr lvl="0"/>
            <a:r>
              <a:rPr lang="en-US"/>
              <a:t>Front-end electronics connections</a:t>
            </a:r>
          </a:p>
        </p:txBody>
      </p:sp>
      <p:sp>
        <p:nvSpPr>
          <p:cNvPr id="3" name="Полилиния 2"/>
          <p:cNvSpPr/>
          <p:nvPr/>
        </p:nvSpPr>
        <p:spPr>
          <a:xfrm>
            <a:off x="1005840" y="4114800"/>
            <a:ext cx="5577840" cy="2834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prstDash val="solid"/>
          </a:ln>
        </p:spPr>
        <p:txBody>
          <a:bodyPr wrap="none" lIns="96120" tIns="51120" rIns="96120" bIns="5112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2194560" y="4297680"/>
            <a:ext cx="1005840" cy="365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prstDash val="solid"/>
          </a:ln>
        </p:spPr>
        <p:txBody>
          <a:bodyPr wrap="none" lIns="96120" tIns="51120" rIns="96120" bIns="5112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6035040" y="5029200"/>
            <a:ext cx="365760" cy="1645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prstDash val="solid"/>
          </a:ln>
        </p:spPr>
        <p:txBody>
          <a:bodyPr wrap="none" lIns="96120" tIns="51120" rIns="96120" bIns="5112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6035040" y="448056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12600">
            <a:solidFill>
              <a:srgbClr val="000000"/>
            </a:solidFill>
            <a:prstDash val="solid"/>
          </a:ln>
        </p:spPr>
        <p:txBody>
          <a:bodyPr wrap="none" lIns="96120" tIns="51120" rIns="96120" bIns="5112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029200" y="4297680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12600">
            <a:solidFill>
              <a:srgbClr val="000000"/>
            </a:solidFill>
            <a:prstDash val="solid"/>
          </a:ln>
        </p:spPr>
        <p:txBody>
          <a:bodyPr wrap="none" lIns="96120" tIns="51120" rIns="96120" bIns="5112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1780200" y="3482280"/>
            <a:ext cx="783719" cy="998280"/>
          </a:xfrm>
          <a:prstGeom prst="straightConnector1">
            <a:avLst/>
          </a:prstGeom>
          <a:noFill/>
          <a:ln w="19080">
            <a:solidFill>
              <a:srgbClr val="FF3333"/>
            </a:solidFill>
            <a:prstDash val="solid"/>
            <a:tailEnd type="arrow"/>
          </a:ln>
        </p:spPr>
      </p:cxnSp>
      <p:cxnSp>
        <p:nvCxnSpPr>
          <p:cNvPr id="9" name="Прямая со стрелкой 8"/>
          <p:cNvCxnSpPr/>
          <p:nvPr/>
        </p:nvCxnSpPr>
        <p:spPr>
          <a:xfrm>
            <a:off x="4803480" y="3491640"/>
            <a:ext cx="352440" cy="939600"/>
          </a:xfrm>
          <a:prstGeom prst="straightConnector1">
            <a:avLst/>
          </a:prstGeom>
          <a:noFill/>
          <a:ln w="19080">
            <a:solidFill>
              <a:srgbClr val="FF3333"/>
            </a:solidFill>
            <a:prstDash val="solid"/>
            <a:tailEnd type="arrow"/>
          </a:ln>
        </p:spPr>
      </p:cxnSp>
      <p:cxnSp>
        <p:nvCxnSpPr>
          <p:cNvPr id="10" name="Прямая со стрелкой 9"/>
          <p:cNvCxnSpPr/>
          <p:nvPr/>
        </p:nvCxnSpPr>
        <p:spPr>
          <a:xfrm flipH="1">
            <a:off x="6291360" y="4821120"/>
            <a:ext cx="840960" cy="857160"/>
          </a:xfrm>
          <a:prstGeom prst="straightConnector1">
            <a:avLst/>
          </a:prstGeom>
          <a:noFill/>
          <a:ln w="19080">
            <a:solidFill>
              <a:srgbClr val="FF3333"/>
            </a:solidFill>
            <a:prstDash val="solid"/>
            <a:tailEnd type="arrow"/>
          </a:ln>
        </p:spPr>
      </p:cxnSp>
      <p:cxnSp>
        <p:nvCxnSpPr>
          <p:cNvPr id="11" name="Прямая со стрелкой 10"/>
          <p:cNvCxnSpPr/>
          <p:nvPr/>
        </p:nvCxnSpPr>
        <p:spPr>
          <a:xfrm flipH="1">
            <a:off x="6309360" y="3639240"/>
            <a:ext cx="411480" cy="1005840"/>
          </a:xfrm>
          <a:prstGeom prst="straightConnector1">
            <a:avLst/>
          </a:prstGeom>
          <a:noFill/>
          <a:ln w="19080">
            <a:solidFill>
              <a:srgbClr val="FF3333"/>
            </a:solidFill>
            <a:prstDash val="solid"/>
            <a:tailEnd type="arrow"/>
          </a:ln>
        </p:spPr>
      </p:cxnSp>
      <p:sp>
        <p:nvSpPr>
          <p:cNvPr id="12" name="TextBox 11"/>
          <p:cNvSpPr txBox="1"/>
          <p:nvPr/>
        </p:nvSpPr>
        <p:spPr>
          <a:xfrm>
            <a:off x="822960" y="2834640"/>
            <a:ext cx="2377439" cy="6476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 Regular" pitchFamily="2"/>
                <a:cs typeface="Lohit Devanagari" pitchFamily="2"/>
              </a:rPr>
              <a:t>To Slow Control: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 Regular" pitchFamily="2"/>
                <a:cs typeface="Lohit Devanagari" pitchFamily="2"/>
              </a:rPr>
              <a:t>10 wire ribbon cable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91839" y="2834640"/>
            <a:ext cx="3200400" cy="6400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 Regular" pitchFamily="2"/>
                <a:cs typeface="Lohit Devanagari" pitchFamily="2"/>
              </a:rPr>
              <a:t>LED flash trigger (optional):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 Regular" pitchFamily="2"/>
                <a:cs typeface="Lohit Devanagari" pitchFamily="2"/>
              </a:rPr>
              <a:t>50 Ohm coaxial cable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92240" y="3055320"/>
            <a:ext cx="2834640" cy="69371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 Regular" pitchFamily="2"/>
                <a:cs typeface="Lohit Devanagari" pitchFamily="2"/>
              </a:rPr>
              <a:t>Analog sum output: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 Regular" pitchFamily="2"/>
                <a:cs typeface="Lohit Devanagari" pitchFamily="2"/>
              </a:rPr>
              <a:t>50 Ohm coaxial cable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23760" y="4389120"/>
            <a:ext cx="2286000" cy="602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 Regular" pitchFamily="2"/>
                <a:cs typeface="Lohit Devanagari" pitchFamily="2"/>
              </a:rPr>
              <a:t>To ADC: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 Regular" pitchFamily="2"/>
                <a:cs typeface="Lohit Devanagari" pitchFamily="2"/>
              </a:rPr>
              <a:t>8-pair flat cable</a:t>
            </a:r>
          </a:p>
        </p:txBody>
      </p:sp>
    </p:spTree>
    <p:extLst>
      <p:ext uri="{BB962C8B-B14F-4D97-AF65-F5344CB8AC3E}">
        <p14:creationId xmlns:p14="http://schemas.microsoft.com/office/powerpoint/2010/main" val="1029754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999" y="98280"/>
            <a:ext cx="9071640" cy="1667880"/>
          </a:xfrm>
        </p:spPr>
        <p:txBody>
          <a:bodyPr/>
          <a:lstStyle/>
          <a:p>
            <a:pPr lvl="0"/>
            <a:r>
              <a:rPr lang="en-US"/>
              <a:t>Slow Control System Module connections</a:t>
            </a:r>
          </a:p>
        </p:txBody>
      </p:sp>
      <p:sp>
        <p:nvSpPr>
          <p:cNvPr id="3" name="Полилиния 2"/>
          <p:cNvSpPr/>
          <p:nvPr/>
        </p:nvSpPr>
        <p:spPr>
          <a:xfrm>
            <a:off x="3876320" y="3029754"/>
            <a:ext cx="2122880" cy="149831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prstDash val="solid"/>
          </a:ln>
        </p:spPr>
        <p:txBody>
          <a:bodyPr wrap="none" lIns="96120" tIns="51120" rIns="96120" bIns="5112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0400" y="3268468"/>
            <a:ext cx="1645920" cy="6022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 Regular" pitchFamily="2"/>
                <a:cs typeface="Lohit Devanagari" pitchFamily="2"/>
              </a:rPr>
              <a:t>220 V AC Power</a:t>
            </a:r>
          </a:p>
        </p:txBody>
      </p:sp>
      <p:sp>
        <p:nvSpPr>
          <p:cNvPr id="6" name="Прямая соединительная линия 5"/>
          <p:cNvSpPr/>
          <p:nvPr/>
        </p:nvSpPr>
        <p:spPr>
          <a:xfrm flipH="1">
            <a:off x="5999200" y="3235678"/>
            <a:ext cx="822960" cy="0"/>
          </a:xfrm>
          <a:prstGeom prst="line">
            <a:avLst/>
          </a:prstGeom>
          <a:noFill/>
          <a:ln w="38160">
            <a:solidFill>
              <a:srgbClr val="000000"/>
            </a:solidFill>
            <a:prstDash val="solid"/>
            <a:tailEnd type="arrow"/>
          </a:ln>
        </p:spPr>
        <p:txBody>
          <a:bodyPr wrap="none" lIns="109080" tIns="64080" rIns="109080" bIns="6408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20064" y="2274476"/>
            <a:ext cx="2560319" cy="858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 Regular" pitchFamily="2"/>
                <a:cs typeface="Lohit Devanagari" pitchFamily="2"/>
              </a:rPr>
              <a:t>LAN connection: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 Regular" pitchFamily="2"/>
                <a:cs typeface="Lohit Devanagari" pitchFamily="2"/>
              </a:rPr>
              <a:t>Ethernet cable with</a:t>
            </a:r>
            <a:b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 Regular" pitchFamily="2"/>
                <a:cs typeface="Lohit Devanagari" pitchFamily="2"/>
              </a:rPr>
            </a:b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 Regular" pitchFamily="2"/>
                <a:cs typeface="Lohit Devanagari" pitchFamily="2"/>
              </a:rPr>
              <a:t>RJ-45 connector</a:t>
            </a:r>
          </a:p>
        </p:txBody>
      </p:sp>
      <p:sp>
        <p:nvSpPr>
          <p:cNvPr id="9" name="Прямая соединительная линия 8"/>
          <p:cNvSpPr/>
          <p:nvPr/>
        </p:nvSpPr>
        <p:spPr>
          <a:xfrm flipH="1">
            <a:off x="6012792" y="4283893"/>
            <a:ext cx="822960" cy="0"/>
          </a:xfrm>
          <a:prstGeom prst="line">
            <a:avLst/>
          </a:prstGeom>
          <a:noFill/>
          <a:ln w="38160">
            <a:solidFill>
              <a:srgbClr val="000000"/>
            </a:solidFill>
            <a:prstDash val="solid"/>
            <a:headEnd type="arrow"/>
          </a:ln>
        </p:spPr>
        <p:txBody>
          <a:bodyPr wrap="none" lIns="109080" tIns="64080" rIns="109080" bIns="6408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2792" y="4438753"/>
            <a:ext cx="2560319" cy="11142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 Regular" pitchFamily="2"/>
                <a:cs typeface="Lohit Devanagari" pitchFamily="2"/>
              </a:rPr>
              <a:t>To Front-end modules: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Noto Sans CJK SC Regular" pitchFamily="2"/>
                <a:cs typeface="Lohit Devanagari" pitchFamily="2"/>
              </a:rPr>
              <a:t>10 wire ribbon cable</a:t>
            </a:r>
          </a:p>
        </p:txBody>
      </p:sp>
      <p:sp>
        <p:nvSpPr>
          <p:cNvPr id="12" name="Прямая соединительная линия 11"/>
          <p:cNvSpPr/>
          <p:nvPr/>
        </p:nvSpPr>
        <p:spPr>
          <a:xfrm flipH="1">
            <a:off x="3061581" y="3754417"/>
            <a:ext cx="822960" cy="0"/>
          </a:xfrm>
          <a:prstGeom prst="line">
            <a:avLst/>
          </a:prstGeom>
          <a:noFill/>
          <a:ln w="38160">
            <a:solidFill>
              <a:srgbClr val="000000"/>
            </a:solidFill>
            <a:prstDash val="solid"/>
            <a:headEnd type="arrow"/>
          </a:ln>
        </p:spPr>
        <p:txBody>
          <a:bodyPr wrap="none" lIns="109080" tIns="64080" rIns="109080" bIns="6408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2419601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Noto Sans CJK SC Regular"/>
      </a:majorFont>
      <a:minorFont>
        <a:latin typeface="Arial"/>
        <a:ea typeface=""/>
        <a:cs typeface="Noto Sans CJK SC Regula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Noto Sans CJK SC Regula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Noto Sans CJK SC Regular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386</Words>
  <Application>Microsoft Macintosh PowerPoint</Application>
  <PresentationFormat>Произвольный</PresentationFormat>
  <Paragraphs>94</Paragraphs>
  <Slides>13</Slides>
  <Notes>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4" baseType="lpstr">
      <vt:lpstr>Arial Unicode MS</vt:lpstr>
      <vt:lpstr>Arial</vt:lpstr>
      <vt:lpstr>Calibri</vt:lpstr>
      <vt:lpstr>Liberation Sans</vt:lpstr>
      <vt:lpstr>Lohit Devanagari</vt:lpstr>
      <vt:lpstr>Noto Sans CJK SC Regular</vt:lpstr>
      <vt:lpstr>Symbol</vt:lpstr>
      <vt:lpstr>Times New Roman</vt:lpstr>
      <vt:lpstr>Wingdings</vt:lpstr>
      <vt:lpstr>Тема Office</vt:lpstr>
      <vt:lpstr>Picture</vt:lpstr>
      <vt:lpstr>FHCal Slow Control Integration</vt:lpstr>
      <vt:lpstr>Презентация PowerPoint</vt:lpstr>
      <vt:lpstr>Презентация PowerPoint</vt:lpstr>
      <vt:lpstr>SC System Module position and cable routing</vt:lpstr>
      <vt:lpstr>Slow Control Network</vt:lpstr>
      <vt:lpstr>Slow Control Integration</vt:lpstr>
      <vt:lpstr>Backup slides</vt:lpstr>
      <vt:lpstr>Front-end electronics connections</vt:lpstr>
      <vt:lpstr>Slow Control System Module connections</vt:lpstr>
      <vt:lpstr>ADC connections</vt:lpstr>
      <vt:lpstr>Optional connections</vt:lpstr>
      <vt:lpstr>Slow Control</vt:lpstr>
      <vt:lpstr>ADC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ADC</dc:title>
  <dc:creator>alexander ivashkin</dc:creator>
  <cp:lastModifiedBy>Microsoft Office User</cp:lastModifiedBy>
  <cp:revision>40</cp:revision>
  <cp:lastPrinted>1601-01-01T00:00:00Z</cp:lastPrinted>
  <dcterms:created xsi:type="dcterms:W3CDTF">2019-03-12T07:10:25Z</dcterms:created>
  <dcterms:modified xsi:type="dcterms:W3CDTF">2019-09-24T11:47:11Z</dcterms:modified>
</cp:coreProperties>
</file>