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34D5-14E9-48A7-B219-C3A34E3CBD74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34D5-14E9-48A7-B219-C3A34E3CBD74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FDBB-E2A4-4A0D-A182-E2413C3BB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85293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Production status of MPD </a:t>
            </a:r>
            <a:r>
              <a:rPr lang="en-US" sz="3200" b="1" dirty="0" err="1" smtClean="0"/>
              <a:t>solenoidal</a:t>
            </a:r>
            <a:r>
              <a:rPr lang="en-US" sz="3200" b="1" dirty="0" smtClean="0"/>
              <a:t> </a:t>
            </a:r>
            <a:r>
              <a:rPr lang="en-US" sz="3200" b="1" dirty="0"/>
              <a:t>m</a:t>
            </a:r>
            <a:r>
              <a:rPr lang="en-US" sz="3200" b="1" dirty="0" smtClean="0"/>
              <a:t>agnet</a:t>
            </a:r>
            <a:endParaRPr lang="ru-RU" sz="3200" b="1" dirty="0"/>
          </a:p>
        </p:txBody>
      </p:sp>
      <p:cxnSp>
        <p:nvCxnSpPr>
          <p:cNvPr id="5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12 April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95736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Collaboration meeting of the MPD and BM@N experiments at NICA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12 April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Geneal</a:t>
            </a:r>
            <a:r>
              <a:rPr lang="en-US" sz="3200" b="1" dirty="0" smtClean="0"/>
              <a:t> view of solenoid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315"/>
          <a:stretch>
            <a:fillRect/>
          </a:stretch>
        </p:blipFill>
        <p:spPr bwMode="auto">
          <a:xfrm>
            <a:off x="0" y="1556792"/>
            <a:ext cx="5235252" cy="41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628800"/>
            <a:ext cx="3744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b="54545"/>
          <a:stretch>
            <a:fillRect/>
          </a:stretch>
        </p:blipFill>
        <p:spPr bwMode="auto">
          <a:xfrm>
            <a:off x="5231207" y="4293096"/>
            <a:ext cx="380528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 of cold mass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12 April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2856"/>
            <a:ext cx="4374827" cy="278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051720" y="1268760"/>
            <a:ext cx="1656184" cy="576064"/>
          </a:xfrm>
          <a:prstGeom prst="wedgeRoundRectCallout">
            <a:avLst>
              <a:gd name="adj1" fmla="val -85598"/>
              <a:gd name="adj2" fmla="val 159835"/>
              <a:gd name="adj3" fmla="val 16667"/>
            </a:avLst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dirty="0" smtClean="0">
                <a:solidFill>
                  <a:srgbClr val="00B0F0"/>
                </a:solidFill>
                <a:latin typeface="Arial Narrow" pitchFamily="34" charset="0"/>
              </a:rPr>
              <a:t>Three modules of SC coil</a:t>
            </a:r>
            <a:endParaRPr lang="ru-RU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411760" y="1268760"/>
            <a:ext cx="1296144" cy="576064"/>
          </a:xfrm>
          <a:prstGeom prst="wedgeRoundRectCallout">
            <a:avLst>
              <a:gd name="adj1" fmla="val -50829"/>
              <a:gd name="adj2" fmla="val 162832"/>
              <a:gd name="adj3" fmla="val 16667"/>
            </a:avLst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dirty="0" smtClean="0">
                <a:solidFill>
                  <a:srgbClr val="00B0F0"/>
                </a:solidFill>
                <a:latin typeface="Arial Narrow" pitchFamily="34" charset="0"/>
              </a:rPr>
              <a:t>Three modules of SC coil</a:t>
            </a:r>
            <a:endParaRPr lang="ru-RU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619672" y="1268760"/>
            <a:ext cx="2088232" cy="576064"/>
          </a:xfrm>
          <a:prstGeom prst="wedgeRoundRectCallout">
            <a:avLst>
              <a:gd name="adj1" fmla="val 36174"/>
              <a:gd name="adj2" fmla="val 177805"/>
              <a:gd name="adj3" fmla="val 16667"/>
            </a:avLst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dirty="0" smtClean="0">
                <a:solidFill>
                  <a:srgbClr val="00B0F0"/>
                </a:solidFill>
                <a:latin typeface="Arial Narrow" pitchFamily="34" charset="0"/>
              </a:rPr>
              <a:t>Three modules of SC coil</a:t>
            </a:r>
            <a:endParaRPr lang="ru-RU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411760" y="5445224"/>
            <a:ext cx="1800200" cy="432048"/>
          </a:xfrm>
          <a:prstGeom prst="wedgeRoundRectCallout">
            <a:avLst>
              <a:gd name="adj1" fmla="val -9316"/>
              <a:gd name="adj2" fmla="val -257960"/>
              <a:gd name="adj3" fmla="val 16667"/>
            </a:avLst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dirty="0" smtClean="0">
                <a:solidFill>
                  <a:srgbClr val="00B0F0"/>
                </a:solidFill>
                <a:latin typeface="Arial Narrow" pitchFamily="34" charset="0"/>
              </a:rPr>
              <a:t>Cooling pipes</a:t>
            </a:r>
            <a:endParaRPr lang="ru-RU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79512" y="5301208"/>
            <a:ext cx="1656184" cy="576064"/>
          </a:xfrm>
          <a:prstGeom prst="wedgeRoundRectCallout">
            <a:avLst>
              <a:gd name="adj1" fmla="val -19756"/>
              <a:gd name="adj2" fmla="val -144153"/>
              <a:gd name="adj3" fmla="val 16667"/>
            </a:avLst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dirty="0" smtClean="0">
                <a:solidFill>
                  <a:srgbClr val="00B0F0"/>
                </a:solidFill>
                <a:latin typeface="Arial Narrow" pitchFamily="34" charset="0"/>
              </a:rPr>
              <a:t>Tie roads for suspension</a:t>
            </a:r>
            <a:endParaRPr lang="ru-RU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427984" y="4941168"/>
            <a:ext cx="1080120" cy="432048"/>
          </a:xfrm>
          <a:prstGeom prst="wedgeRoundRectCallout">
            <a:avLst>
              <a:gd name="adj1" fmla="val -74536"/>
              <a:gd name="adj2" fmla="val -208543"/>
              <a:gd name="adj3" fmla="val 16667"/>
            </a:avLst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dirty="0" smtClean="0">
                <a:solidFill>
                  <a:srgbClr val="00B0F0"/>
                </a:solidFill>
                <a:latin typeface="Arial Narrow" pitchFamily="34" charset="0"/>
              </a:rPr>
              <a:t>SC cable</a:t>
            </a:r>
            <a:endParaRPr lang="ru-RU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052" name="AutoShape 4" descr="https://apf.mail.ru/cgi-bin/readmsg/20180308_140855.jpg?id=15220476000000000880%3B0%3B1&amp;x-email=nick1600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pf.mail.ru/cgi-bin/readmsg/20180308_140855.jpg?id=15220476000000000880%3B0%3B1&amp;x-email=nick1600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ADmin\Downloads\20180308_1408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700808"/>
            <a:ext cx="2304256" cy="129614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076056" y="2996952"/>
            <a:ext cx="1710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Sample of cable joint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/>
          <a:srcRect b="14346"/>
          <a:stretch>
            <a:fillRect/>
          </a:stretch>
        </p:blipFill>
        <p:spPr bwMode="auto">
          <a:xfrm>
            <a:off x="7510712" y="1700808"/>
            <a:ext cx="128463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812360" y="2996952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 mm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308304" y="3284984"/>
            <a:ext cx="183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Cooling pipe cross section</a:t>
            </a:r>
            <a:endParaRPr lang="ru-RU" sz="1200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/>
          <a:stretch>
            <a:fillRect/>
          </a:stretch>
        </p:blipFill>
        <p:spPr bwMode="auto">
          <a:xfrm>
            <a:off x="6156176" y="3728065"/>
            <a:ext cx="2732931" cy="10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236296" y="4664169"/>
            <a:ext cx="733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Axial rod</a:t>
            </a:r>
            <a:endParaRPr lang="ru-RU" sz="1200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print"/>
          <a:srcRect b="11758"/>
          <a:stretch>
            <a:fillRect/>
          </a:stretch>
        </p:blipFill>
        <p:spPr bwMode="auto">
          <a:xfrm>
            <a:off x="5724128" y="5085184"/>
            <a:ext cx="326794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092280" y="5877272"/>
            <a:ext cx="813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 rod</a:t>
            </a:r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Production status</a:t>
            </a:r>
            <a:endParaRPr lang="ru-RU" sz="3200" b="1" dirty="0"/>
          </a:p>
        </p:txBody>
      </p:sp>
      <p:cxnSp>
        <p:nvCxnSpPr>
          <p:cNvPr id="4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12 April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Users\ADmin\Downloads\IMG_20171108_162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556792"/>
            <a:ext cx="2880320" cy="21602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79912" y="1124744"/>
            <a:ext cx="108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Trim coils</a:t>
            </a:r>
            <a:endParaRPr lang="ru-RU" b="1" dirty="0"/>
          </a:p>
        </p:txBody>
      </p:sp>
      <p:pic>
        <p:nvPicPr>
          <p:cNvPr id="16388" name="Picture 4" descr="C:\Users\ADmin\Downloads\20171122_1618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556792"/>
            <a:ext cx="3888432" cy="2187243"/>
          </a:xfrm>
          <a:prstGeom prst="rect">
            <a:avLst/>
          </a:prstGeom>
          <a:noFill/>
        </p:spPr>
      </p:pic>
      <p:pic>
        <p:nvPicPr>
          <p:cNvPr id="1026" name="Picture 2" descr="C:\Users\ADmin\Downloads\20180321_1407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005064"/>
            <a:ext cx="3785836" cy="21295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04048" y="4293096"/>
            <a:ext cx="2080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up to 4.4 kA</a:t>
            </a:r>
          </a:p>
          <a:p>
            <a:endParaRPr lang="en-US" dirty="0" smtClean="0"/>
          </a:p>
          <a:p>
            <a:r>
              <a:rPr lang="en-US" dirty="0" smtClean="0"/>
              <a:t>Voltage up to 35 V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Production status</a:t>
            </a:r>
            <a:endParaRPr lang="ru-RU" sz="3200" b="1" dirty="0"/>
          </a:p>
        </p:txBody>
      </p:sp>
      <p:cxnSp>
        <p:nvCxnSpPr>
          <p:cNvPr id="5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12 April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79912" y="980728"/>
            <a:ext cx="97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 cable</a:t>
            </a:r>
            <a:endParaRPr lang="ru-RU" b="1" dirty="0"/>
          </a:p>
        </p:txBody>
      </p:sp>
      <p:pic>
        <p:nvPicPr>
          <p:cNvPr id="2050" name="Picture 2" descr="C:\Users\ADmin\Downloads\20171122_153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340768"/>
            <a:ext cx="3816424" cy="2146739"/>
          </a:xfrm>
          <a:prstGeom prst="rect">
            <a:avLst/>
          </a:prstGeom>
          <a:noFill/>
        </p:spPr>
      </p:pic>
      <p:pic>
        <p:nvPicPr>
          <p:cNvPr id="2051" name="Picture 3" descr="C:\Users\ADmin\Downloads\20170926_1510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05063"/>
            <a:ext cx="4176464" cy="234926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47664" y="3573016"/>
            <a:ext cx="22695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28 km of cable in total</a:t>
            </a:r>
            <a:endParaRPr lang="ru-RU" dirty="0"/>
          </a:p>
        </p:txBody>
      </p:sp>
      <p:pic>
        <p:nvPicPr>
          <p:cNvPr id="2052" name="Picture 4" descr="C:\Users\ADmin\Downloads\20170712_0928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972044" y="2452892"/>
            <a:ext cx="4096455" cy="230425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796136" y="57332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Facility which was used for testing the cable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Production status</a:t>
            </a:r>
            <a:endParaRPr lang="ru-RU" sz="3200" b="1" dirty="0"/>
          </a:p>
        </p:txBody>
      </p:sp>
      <p:cxnSp>
        <p:nvCxnSpPr>
          <p:cNvPr id="5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12 April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15816" y="980728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Aluminium</a:t>
            </a:r>
            <a:r>
              <a:rPr lang="en-US" b="1" dirty="0" smtClean="0"/>
              <a:t> support </a:t>
            </a:r>
            <a:r>
              <a:rPr lang="en-US" b="1" dirty="0" err="1" smtClean="0"/>
              <a:t>cilinder</a:t>
            </a:r>
            <a:endParaRPr lang="ru-RU" b="1" dirty="0"/>
          </a:p>
        </p:txBody>
      </p:sp>
      <p:pic>
        <p:nvPicPr>
          <p:cNvPr id="3074" name="Picture 2" descr="C:\Users\ADmin\Downloads\20170712_161214.jpg"/>
          <p:cNvPicPr>
            <a:picLocks noChangeAspect="1" noChangeArrowheads="1"/>
          </p:cNvPicPr>
          <p:nvPr/>
        </p:nvPicPr>
        <p:blipFill>
          <a:blip r:embed="rId5" cstate="print"/>
          <a:srcRect r="35629"/>
          <a:stretch>
            <a:fillRect/>
          </a:stretch>
        </p:blipFill>
        <p:spPr bwMode="auto">
          <a:xfrm>
            <a:off x="899592" y="1484784"/>
            <a:ext cx="2884122" cy="2520280"/>
          </a:xfrm>
          <a:prstGeom prst="rect">
            <a:avLst/>
          </a:prstGeom>
          <a:noFill/>
        </p:spPr>
      </p:pic>
      <p:pic>
        <p:nvPicPr>
          <p:cNvPr id="3075" name="Picture 3" descr="C:\Users\ADmin\Downloads\20171122_1536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484785"/>
            <a:ext cx="4449910" cy="2503074"/>
          </a:xfrm>
          <a:prstGeom prst="rect">
            <a:avLst/>
          </a:prstGeom>
          <a:noFill/>
        </p:spPr>
      </p:pic>
      <p:pic>
        <p:nvPicPr>
          <p:cNvPr id="3077" name="Picture 5" descr="C:\Users\ADmin\Downloads\20171122_153907.jpg"/>
          <p:cNvPicPr>
            <a:picLocks noChangeAspect="1" noChangeArrowheads="1"/>
          </p:cNvPicPr>
          <p:nvPr/>
        </p:nvPicPr>
        <p:blipFill>
          <a:blip r:embed="rId7" cstate="print"/>
          <a:srcRect l="8557" r="42543"/>
          <a:stretch>
            <a:fillRect/>
          </a:stretch>
        </p:blipFill>
        <p:spPr bwMode="auto">
          <a:xfrm rot="5400000">
            <a:off x="4943265" y="3993839"/>
            <a:ext cx="2065782" cy="237626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524328" y="4581128"/>
            <a:ext cx="129614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three modules are completed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F3B103C-FCEF-4546-AF48-78F83CC3E6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6131" b="4965"/>
          <a:stretch>
            <a:fillRect/>
          </a:stretch>
        </p:blipFill>
        <p:spPr>
          <a:xfrm>
            <a:off x="899592" y="4149080"/>
            <a:ext cx="3240360" cy="21605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Production status</a:t>
            </a:r>
            <a:endParaRPr lang="ru-RU" sz="3200" b="1" dirty="0"/>
          </a:p>
        </p:txBody>
      </p:sp>
      <p:cxnSp>
        <p:nvCxnSpPr>
          <p:cNvPr id="5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12 April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44530" y="980728"/>
            <a:ext cx="190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Winding of SC coil</a:t>
            </a:r>
            <a:endParaRPr lang="ru-RU" b="1" dirty="0"/>
          </a:p>
        </p:txBody>
      </p:sp>
      <p:pic>
        <p:nvPicPr>
          <p:cNvPr id="4098" name="Picture 2" descr="C:\Users\ADmin\Downloads\20171122_162055.jpg"/>
          <p:cNvPicPr>
            <a:picLocks noChangeAspect="1" noChangeArrowheads="1"/>
          </p:cNvPicPr>
          <p:nvPr/>
        </p:nvPicPr>
        <p:blipFill>
          <a:blip r:embed="rId5" cstate="print"/>
          <a:srcRect l="12500" r="16667"/>
          <a:stretch>
            <a:fillRect/>
          </a:stretch>
        </p:blipFill>
        <p:spPr bwMode="auto">
          <a:xfrm>
            <a:off x="251520" y="1340769"/>
            <a:ext cx="2736304" cy="21729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347864" y="3501008"/>
            <a:ext cx="173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Winding process</a:t>
            </a:r>
            <a:endParaRPr lang="ru-RU" dirty="0"/>
          </a:p>
        </p:txBody>
      </p:sp>
      <p:pic>
        <p:nvPicPr>
          <p:cNvPr id="4099" name="Picture 3" descr="C:\Users\ADmin\Downloads\IMG_20171215_152850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3059832" y="1340768"/>
            <a:ext cx="2880320" cy="216024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C11EB8F-801B-4F23-AEF2-0F2D1F71DC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160" y="1340768"/>
            <a:ext cx="2880320" cy="21602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8F91F45-4A0F-4416-85C4-44B4AC1B9C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6495" b="14627"/>
          <a:stretch>
            <a:fillRect/>
          </a:stretch>
        </p:blipFill>
        <p:spPr>
          <a:xfrm>
            <a:off x="251520" y="3861048"/>
            <a:ext cx="5226576" cy="23079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52120" y="4005064"/>
            <a:ext cx="338437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Cold mass production completion – end of 2018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652120" y="5013176"/>
            <a:ext cx="28083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Delivery of magnet to JINR – May 2019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NICA-Logo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692275" y="6524625"/>
            <a:ext cx="2374900" cy="3333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400" dirty="0" smtClean="0">
                <a:ea typeface="ＭＳ Ｐゴシック" charset="0"/>
                <a:cs typeface="ＭＳ Ｐゴシック" charset="0"/>
              </a:rPr>
              <a:t>12 April 2018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81750"/>
            <a:ext cx="2895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1400" dirty="0" smtClean="0">
                <a:ea typeface="ＭＳ Ｐゴシック" charset="0"/>
                <a:cs typeface="ＭＳ Ｐゴシック" charset="0"/>
              </a:rPr>
              <a:t>N. </a:t>
            </a:r>
            <a:r>
              <a:rPr kumimoji="0" lang="en-GB" sz="1400" dirty="0" err="1" smtClean="0">
                <a:ea typeface="ＭＳ Ｐゴシック" charset="0"/>
                <a:cs typeface="ＭＳ Ｐゴシック" charset="0"/>
              </a:rPr>
              <a:t>Emelianov</a:t>
            </a:r>
            <a:endParaRPr kumimoji="0" lang="ru-RU" sz="1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" descr="NICA_header_blu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182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Geneal view of solenoid</vt:lpstr>
      <vt:lpstr>Structure of cold mass</vt:lpstr>
      <vt:lpstr>Production status</vt:lpstr>
      <vt:lpstr>Production status</vt:lpstr>
      <vt:lpstr>Production status</vt:lpstr>
      <vt:lpstr>Production status</vt:lpstr>
      <vt:lpstr>Thank you for your attention!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Димон</dc:creator>
  <cp:lastModifiedBy>Димон</cp:lastModifiedBy>
  <cp:revision>21</cp:revision>
  <dcterms:created xsi:type="dcterms:W3CDTF">2018-04-12T06:48:23Z</dcterms:created>
  <dcterms:modified xsi:type="dcterms:W3CDTF">2018-04-12T10:37:49Z</dcterms:modified>
</cp:coreProperties>
</file>