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3"/>
  </p:notesMasterIdLst>
  <p:sldIdLst>
    <p:sldId id="256" r:id="rId2"/>
    <p:sldId id="337" r:id="rId3"/>
    <p:sldId id="292" r:id="rId4"/>
    <p:sldId id="257" r:id="rId5"/>
    <p:sldId id="300" r:id="rId6"/>
    <p:sldId id="295" r:id="rId7"/>
    <p:sldId id="296" r:id="rId8"/>
    <p:sldId id="297" r:id="rId9"/>
    <p:sldId id="293" r:id="rId10"/>
    <p:sldId id="260" r:id="rId11"/>
    <p:sldId id="261" r:id="rId12"/>
    <p:sldId id="308" r:id="rId13"/>
    <p:sldId id="265" r:id="rId14"/>
    <p:sldId id="273" r:id="rId15"/>
    <p:sldId id="274" r:id="rId16"/>
    <p:sldId id="313" r:id="rId17"/>
    <p:sldId id="275" r:id="rId18"/>
    <p:sldId id="276" r:id="rId19"/>
    <p:sldId id="277" r:id="rId20"/>
    <p:sldId id="278" r:id="rId21"/>
    <p:sldId id="279" r:id="rId22"/>
    <p:sldId id="290" r:id="rId23"/>
    <p:sldId id="340" r:id="rId24"/>
    <p:sldId id="283" r:id="rId25"/>
    <p:sldId id="326" r:id="rId26"/>
    <p:sldId id="314" r:id="rId27"/>
    <p:sldId id="304" r:id="rId28"/>
    <p:sldId id="321" r:id="rId29"/>
    <p:sldId id="332" r:id="rId30"/>
    <p:sldId id="334" r:id="rId31"/>
    <p:sldId id="335" r:id="rId32"/>
    <p:sldId id="281" r:id="rId33"/>
    <p:sldId id="301" r:id="rId34"/>
    <p:sldId id="282" r:id="rId35"/>
    <p:sldId id="302" r:id="rId36"/>
    <p:sldId id="294" r:id="rId37"/>
    <p:sldId id="305" r:id="rId38"/>
    <p:sldId id="284" r:id="rId39"/>
    <p:sldId id="325" r:id="rId40"/>
    <p:sldId id="285" r:id="rId41"/>
    <p:sldId id="324" r:id="rId42"/>
    <p:sldId id="316" r:id="rId43"/>
    <p:sldId id="318" r:id="rId44"/>
    <p:sldId id="329" r:id="rId45"/>
    <p:sldId id="330" r:id="rId46"/>
    <p:sldId id="344" r:id="rId47"/>
    <p:sldId id="352" r:id="rId48"/>
    <p:sldId id="287" r:id="rId49"/>
    <p:sldId id="288" r:id="rId50"/>
    <p:sldId id="289" r:id="rId51"/>
    <p:sldId id="338" r:id="rId52"/>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88" autoAdjust="0"/>
    <p:restoredTop sz="94434" autoAdjust="0"/>
  </p:normalViewPr>
  <p:slideViewPr>
    <p:cSldViewPr snapToGrid="0">
      <p:cViewPr varScale="1">
        <p:scale>
          <a:sx n="70" d="100"/>
          <a:sy n="70" d="100"/>
        </p:scale>
        <p:origin x="1590" y="54"/>
      </p:cViewPr>
      <p:guideLst>
        <p:guide orient="horz" pos="2160"/>
        <p:guide pos="2880"/>
      </p:guideLst>
    </p:cSldViewPr>
  </p:slideViewPr>
  <p:outlineViewPr>
    <p:cViewPr>
      <p:scale>
        <a:sx n="33" d="100"/>
        <a:sy n="33" d="100"/>
      </p:scale>
      <p:origin x="0" y="-2428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A52A22-6527-4FB9-BAB0-894698437580}" type="datetimeFigureOut">
              <a:rPr lang="ru-RU" smtClean="0"/>
              <a:t>11.07.2018</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CD0BF-2BCE-4701-B74A-C6DACEBBB841}" type="slidenum">
              <a:rPr lang="ru-RU" smtClean="0"/>
              <a:t>‹#›</a:t>
            </a:fld>
            <a:endParaRPr lang="ru-RU"/>
          </a:p>
        </p:txBody>
      </p:sp>
    </p:spTree>
    <p:extLst>
      <p:ext uri="{BB962C8B-B14F-4D97-AF65-F5344CB8AC3E}">
        <p14:creationId xmlns:p14="http://schemas.microsoft.com/office/powerpoint/2010/main" val="234759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1FCD0BF-2BCE-4701-B74A-C6DACEBBB841}" type="slidenum">
              <a:rPr lang="ru-RU" smtClean="0"/>
              <a:t>1</a:t>
            </a:fld>
            <a:endParaRPr lang="ru-RU"/>
          </a:p>
        </p:txBody>
      </p:sp>
    </p:spTree>
    <p:extLst>
      <p:ext uri="{BB962C8B-B14F-4D97-AF65-F5344CB8AC3E}">
        <p14:creationId xmlns:p14="http://schemas.microsoft.com/office/powerpoint/2010/main" val="4091594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A2ED55E-7DD2-4707-828A-A91C00D13D13}" type="slidenum">
              <a:rPr lang="ru-RU" smtClean="0"/>
              <a:t>23</a:t>
            </a:fld>
            <a:endParaRPr lang="ru-RU"/>
          </a:p>
        </p:txBody>
      </p:sp>
    </p:spTree>
    <p:extLst>
      <p:ext uri="{BB962C8B-B14F-4D97-AF65-F5344CB8AC3E}">
        <p14:creationId xmlns:p14="http://schemas.microsoft.com/office/powerpoint/2010/main" val="4044063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BE95DE98-3368-4792-AF3F-A818DBB8BBA3}" type="datetime1">
              <a:rPr lang="ru-RU" smtClean="0"/>
              <a:t>11.07.2018</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A614D407-761F-4187-BE29-CE2C98431412}"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A26B03F6-FB3A-41CF-B68F-A5861D1F45B4}" type="datetime1">
              <a:rPr lang="ru-RU" smtClean="0"/>
              <a:t>11.07.2018</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2D5EE38C-3B36-4612-A8A3-6CA86840443D}"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F12C9A49-637E-43DB-A91D-69D0B6E79276}" type="datetime1">
              <a:rPr lang="ru-RU" smtClean="0"/>
              <a:t>11.07.2018</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F3D1FE14-AE11-4011-9D68-128CBC03A9CE}"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38C37356-65C0-4D0D-B0C8-6B6BB8BBEE3C}" type="datetime1">
              <a:rPr lang="ru-RU" smtClean="0"/>
              <a:t>11.07.2018</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0A30A2AF-A560-4A9E-90EC-F6C794CE6C83}"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9A1A07AD-D6D1-40F3-BB68-CE0FF5BD5C99}" type="datetime1">
              <a:rPr lang="ru-RU" smtClean="0"/>
              <a:t>11.07.2018</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FBF0911C-D209-4746-8E8E-EA7B17127884}"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1BABC943-68AA-45D9-AF5F-B8D01309046B}" type="datetime1">
              <a:rPr lang="ru-RU" smtClean="0"/>
              <a:t>11.07.2018</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2ECE67E0-BF54-4CC6-B4C4-84BC9C95DED8}"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A090F8E6-DAA1-4311-9EDE-DA98D1FCEC77}" type="datetime1">
              <a:rPr lang="ru-RU" smtClean="0"/>
              <a:t>11.07.2018</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38BABB59-E299-4CA3-B523-4DA699BE857D}"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06822184-103D-4CC8-957B-B7B7F69EA095}" type="datetime1">
              <a:rPr lang="ru-RU" smtClean="0"/>
              <a:t>11.07.2018</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3788F90D-29EB-4321-A31E-634B3BD5343C}"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6C4AD7-5AF9-45EF-9850-7C925CD7711A}" type="datetime1">
              <a:rPr lang="ru-RU" smtClean="0"/>
              <a:t>11.07.2018</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0B687D7E-8DF3-4074-9535-5BDE8C36E114}"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09547D3F-E07E-4177-8B92-86A2574DB54A}" type="datetime1">
              <a:rPr lang="ru-RU" smtClean="0"/>
              <a:t>11.07.2018</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96E975C9-4564-48AF-9882-F24854660BE2}"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B6570836-9B38-445C-AF95-B6DC2D7F4364}" type="datetime1">
              <a:rPr lang="ru-RU" smtClean="0"/>
              <a:t>11.07.2018</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DBE4A074-884B-4D03-9E1A-E950A55066B4}"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9B67D28-62F4-4D25-8A3C-973B75076BF1}" type="datetime1">
              <a:rPr lang="ru-RU" smtClean="0"/>
              <a:t>11.07.2018</a:t>
            </a:fld>
            <a:endParaRPr lang="ru-RU"/>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9BF176C8-E4DD-4055-B6B3-59782CCA2AC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a:defRPr>
      </a:lvl2pPr>
      <a:lvl3pPr algn="l" rtl="0" fontAlgn="base">
        <a:lnSpc>
          <a:spcPct val="90000"/>
        </a:lnSpc>
        <a:spcBef>
          <a:spcPct val="0"/>
        </a:spcBef>
        <a:spcAft>
          <a:spcPct val="0"/>
        </a:spcAft>
        <a:defRPr sz="4400">
          <a:solidFill>
            <a:schemeClr val="tx1"/>
          </a:solidFill>
          <a:latin typeface="Calibri Light"/>
        </a:defRPr>
      </a:lvl3pPr>
      <a:lvl4pPr algn="l" rtl="0" fontAlgn="base">
        <a:lnSpc>
          <a:spcPct val="90000"/>
        </a:lnSpc>
        <a:spcBef>
          <a:spcPct val="0"/>
        </a:spcBef>
        <a:spcAft>
          <a:spcPct val="0"/>
        </a:spcAft>
        <a:defRPr sz="4400">
          <a:solidFill>
            <a:schemeClr val="tx1"/>
          </a:solidFill>
          <a:latin typeface="Calibri Light"/>
        </a:defRPr>
      </a:lvl4pPr>
      <a:lvl5pPr algn="l" rtl="0" fontAlgn="base">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wmf"/></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2.wmf"/><Relationship Id="rId1" Type="http://schemas.openxmlformats.org/officeDocument/2006/relationships/slideLayout" Target="../slideLayouts/slideLayout2.xml"/><Relationship Id="rId5" Type="http://schemas.openxmlformats.org/officeDocument/2006/relationships/image" Target="../media/image63.wmf"/><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63.wmf"/><Relationship Id="rId5" Type="http://schemas.openxmlformats.org/officeDocument/2006/relationships/image" Target="../media/image66.wmf"/><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Заголовок 1"/>
          <p:cNvSpPr>
            <a:spLocks noGrp="1"/>
          </p:cNvSpPr>
          <p:nvPr>
            <p:ph type="ctrTitle"/>
          </p:nvPr>
        </p:nvSpPr>
        <p:spPr>
          <a:xfrm>
            <a:off x="685800" y="1371600"/>
            <a:ext cx="7772400" cy="1735138"/>
          </a:xfrm>
        </p:spPr>
        <p:txBody>
          <a:bodyPr/>
          <a:lstStyle/>
          <a:p>
            <a:r>
              <a:rPr lang="en-US" sz="3600" b="1" dirty="0" smtClean="0"/>
              <a:t>LOW-THRESHOLD FIELD ELECTRON EMISSION FROM CARBON NANOCLUSTERS</a:t>
            </a:r>
            <a:endParaRPr lang="ru-RU" b="1" dirty="0" smtClean="0"/>
          </a:p>
        </p:txBody>
      </p:sp>
      <p:sp>
        <p:nvSpPr>
          <p:cNvPr id="13314" name="Подзаголовок 2"/>
          <p:cNvSpPr>
            <a:spLocks noGrp="1"/>
          </p:cNvSpPr>
          <p:nvPr>
            <p:ph type="subTitle" idx="1"/>
          </p:nvPr>
        </p:nvSpPr>
        <p:spPr>
          <a:xfrm>
            <a:off x="1143000" y="3281363"/>
            <a:ext cx="6858000" cy="701675"/>
          </a:xfrm>
        </p:spPr>
        <p:txBody>
          <a:bodyPr/>
          <a:lstStyle/>
          <a:p>
            <a:r>
              <a:rPr lang="en-US" sz="3000" b="1" u="sng" smtClean="0"/>
              <a:t>Georgiy Fursey </a:t>
            </a:r>
          </a:p>
          <a:p>
            <a:endParaRPr lang="en-US" smtClean="0"/>
          </a:p>
          <a:p>
            <a:endParaRPr lang="en-US" smtClean="0"/>
          </a:p>
          <a:p>
            <a:endParaRPr lang="en-US" smtClean="0"/>
          </a:p>
        </p:txBody>
      </p:sp>
      <p:sp>
        <p:nvSpPr>
          <p:cNvPr id="4" name="TextBox 3"/>
          <p:cNvSpPr txBox="1"/>
          <p:nvPr/>
        </p:nvSpPr>
        <p:spPr>
          <a:xfrm>
            <a:off x="565150" y="430213"/>
            <a:ext cx="7745413" cy="461962"/>
          </a:xfrm>
          <a:prstGeom prst="rect">
            <a:avLst/>
          </a:prstGeom>
          <a:noFill/>
        </p:spPr>
        <p:txBody>
          <a:bodyPr>
            <a:spAutoFit/>
          </a:bodyPr>
          <a:lstStyle/>
          <a:p>
            <a:pPr algn="ctr" fontAlgn="auto">
              <a:spcBef>
                <a:spcPts val="0"/>
              </a:spcBef>
              <a:spcAft>
                <a:spcPts val="0"/>
              </a:spcAft>
              <a:defRPr/>
            </a:pPr>
            <a:r>
              <a:rPr lang="en-US" sz="2400" b="1" u="sng" dirty="0">
                <a:solidFill>
                  <a:srgbClr val="0070C0"/>
                </a:solidFill>
                <a:latin typeface="+mj-lt"/>
              </a:rPr>
              <a:t>Low-dimensional materials: theory, modeling, experiment</a:t>
            </a:r>
            <a:endParaRPr lang="ru-RU" sz="2400" b="1" u="sng" dirty="0">
              <a:solidFill>
                <a:srgbClr val="0070C0"/>
              </a:solidFill>
              <a:latin typeface="+mj-lt"/>
            </a:endParaRPr>
          </a:p>
        </p:txBody>
      </p:sp>
      <p:sp>
        <p:nvSpPr>
          <p:cNvPr id="13316" name="TextBox 6"/>
          <p:cNvSpPr txBox="1">
            <a:spLocks noChangeArrowheads="1"/>
          </p:cNvSpPr>
          <p:nvPr/>
        </p:nvSpPr>
        <p:spPr bwMode="auto">
          <a:xfrm>
            <a:off x="1800225" y="4381500"/>
            <a:ext cx="6390738" cy="1016000"/>
          </a:xfrm>
          <a:prstGeom prst="rect">
            <a:avLst/>
          </a:prstGeom>
          <a:noFill/>
          <a:ln w="9525">
            <a:noFill/>
            <a:miter lim="800000"/>
            <a:headEnd/>
            <a:tailEnd/>
          </a:ln>
        </p:spPr>
        <p:txBody>
          <a:bodyPr wrap="square">
            <a:spAutoFit/>
          </a:bodyPr>
          <a:lstStyle/>
          <a:p>
            <a:pPr algn="ctr"/>
            <a:r>
              <a:rPr lang="en-US" sz="2000" b="1" dirty="0">
                <a:latin typeface="Calibri" pitchFamily="34" charset="0"/>
                <a:cs typeface="Times New Roman" pitchFamily="18" charset="0"/>
              </a:rPr>
              <a:t>Surface Physics and Electronic Research </a:t>
            </a:r>
            <a:r>
              <a:rPr lang="en-US" sz="2000" b="1" dirty="0" smtClean="0">
                <a:latin typeface="Calibri" pitchFamily="34" charset="0"/>
                <a:cs typeface="Times New Roman" pitchFamily="18" charset="0"/>
              </a:rPr>
              <a:t>Center RAN</a:t>
            </a:r>
            <a:endParaRPr lang="en-US" sz="2000" b="1" dirty="0">
              <a:latin typeface="Calibri" pitchFamily="34" charset="0"/>
              <a:cs typeface="Times New Roman" pitchFamily="18" charset="0"/>
            </a:endParaRPr>
          </a:p>
          <a:p>
            <a:pPr algn="ctr"/>
            <a:r>
              <a:rPr lang="en-US" sz="2000" b="1" dirty="0">
                <a:latin typeface="Calibri" pitchFamily="34" charset="0"/>
                <a:cs typeface="Times New Roman" pitchFamily="18" charset="0"/>
              </a:rPr>
              <a:t>Saint-Petersburg State University</a:t>
            </a:r>
          </a:p>
          <a:p>
            <a:pPr algn="ctr"/>
            <a:r>
              <a:rPr lang="en-US" sz="2000" b="1" dirty="0">
                <a:latin typeface="Calibri" pitchFamily="34" charset="0"/>
                <a:cs typeface="Times New Roman" pitchFamily="18" charset="0"/>
              </a:rPr>
              <a:t> of Telecommunications</a:t>
            </a:r>
            <a:endParaRPr lang="ru-RU" sz="2000" b="1" dirty="0">
              <a:latin typeface="Calibri" pitchFamily="34" charset="0"/>
              <a:cs typeface="Times New Roman" pitchFamily="18" charset="0"/>
            </a:endParaRPr>
          </a:p>
        </p:txBody>
      </p:sp>
      <p:sp>
        <p:nvSpPr>
          <p:cNvPr id="13317" name="TextBox 8"/>
          <p:cNvSpPr txBox="1">
            <a:spLocks noChangeArrowheads="1"/>
          </p:cNvSpPr>
          <p:nvPr/>
        </p:nvSpPr>
        <p:spPr bwMode="auto">
          <a:xfrm>
            <a:off x="3306763" y="6211888"/>
            <a:ext cx="2519362" cy="676275"/>
          </a:xfrm>
          <a:prstGeom prst="rect">
            <a:avLst/>
          </a:prstGeom>
          <a:noFill/>
          <a:ln w="9525">
            <a:noFill/>
            <a:miter lim="800000"/>
            <a:headEnd/>
            <a:tailEnd/>
          </a:ln>
        </p:spPr>
        <p:txBody>
          <a:bodyPr wrap="none">
            <a:spAutoFit/>
          </a:bodyPr>
          <a:lstStyle/>
          <a:p>
            <a:r>
              <a:rPr lang="en-US" sz="2000" b="1">
                <a:solidFill>
                  <a:srgbClr val="0070C0"/>
                </a:solidFill>
                <a:latin typeface="Calibri" pitchFamily="34" charset="0"/>
              </a:rPr>
              <a:t>Dubna, 9-12 July 2018</a:t>
            </a:r>
          </a:p>
          <a:p>
            <a:endParaRPr lang="ru-RU">
              <a:latin typeface="Calibri" pitchFamily="34" charset="0"/>
            </a:endParaRPr>
          </a:p>
        </p:txBody>
      </p:sp>
      <p:pic>
        <p:nvPicPr>
          <p:cNvPr id="13318" name="Picture 17" descr="G:\логотип БОНЧ.bmp"/>
          <p:cNvPicPr>
            <a:picLocks noChangeAspect="1" noChangeArrowheads="1"/>
          </p:cNvPicPr>
          <p:nvPr/>
        </p:nvPicPr>
        <p:blipFill>
          <a:blip r:embed="rId3"/>
          <a:srcRect/>
          <a:stretch>
            <a:fillRect/>
          </a:stretch>
        </p:blipFill>
        <p:spPr bwMode="auto">
          <a:xfrm>
            <a:off x="1143000" y="4316413"/>
            <a:ext cx="657225" cy="1081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a:xfrm>
            <a:off x="639763" y="0"/>
            <a:ext cx="7886700" cy="1325563"/>
          </a:xfrm>
        </p:spPr>
        <p:txBody>
          <a:bodyPr/>
          <a:lstStyle/>
          <a:p>
            <a:pPr algn="ctr"/>
            <a:r>
              <a:rPr lang="en-US" b="1" u="sng" dirty="0" err="1" smtClean="0"/>
              <a:t>Multiemitter</a:t>
            </a:r>
            <a:r>
              <a:rPr lang="en-US" b="1" u="sng" dirty="0" smtClean="0"/>
              <a:t> (flakes) cathode</a:t>
            </a:r>
            <a:endParaRPr lang="ru-RU" b="1" u="sng" dirty="0" smtClean="0"/>
          </a:p>
        </p:txBody>
      </p:sp>
      <p:pic>
        <p:nvPicPr>
          <p:cNvPr id="23554" name="Объект 5"/>
          <p:cNvPicPr>
            <a:picLocks noGrp="1" noChangeAspect="1"/>
          </p:cNvPicPr>
          <p:nvPr>
            <p:ph idx="1"/>
          </p:nvPr>
        </p:nvPicPr>
        <p:blipFill>
          <a:blip r:embed="rId2"/>
          <a:srcRect/>
          <a:stretch>
            <a:fillRect/>
          </a:stretch>
        </p:blipFill>
        <p:spPr>
          <a:xfrm>
            <a:off x="1330325" y="1339850"/>
            <a:ext cx="6121400" cy="4938713"/>
          </a:xfrm>
        </p:spPr>
      </p:pic>
      <p:sp>
        <p:nvSpPr>
          <p:cNvPr id="23555" name="Прямоугольник 6"/>
          <p:cNvSpPr>
            <a:spLocks noChangeArrowheads="1"/>
          </p:cNvSpPr>
          <p:nvPr/>
        </p:nvSpPr>
        <p:spPr bwMode="auto">
          <a:xfrm>
            <a:off x="600075" y="6211888"/>
            <a:ext cx="7915275" cy="519112"/>
          </a:xfrm>
          <a:prstGeom prst="rect">
            <a:avLst/>
          </a:prstGeom>
          <a:noFill/>
          <a:ln w="9525">
            <a:noFill/>
            <a:miter lim="800000"/>
            <a:headEnd/>
            <a:tailEnd/>
          </a:ln>
        </p:spPr>
        <p:txBody>
          <a:bodyPr>
            <a:spAutoFit/>
          </a:bodyPr>
          <a:lstStyle/>
          <a:p>
            <a:pPr algn="ctr"/>
            <a:r>
              <a:rPr lang="en-US" sz="2800" b="1">
                <a:latin typeface="Calibri" pitchFamily="34" charset="0"/>
              </a:rPr>
              <a:t>SEM images</a:t>
            </a:r>
            <a:endParaRPr lang="ru-RU" sz="2800" b="1">
              <a:latin typeface="Calibri" pitchFamily="34" charset="0"/>
            </a:endParaRPr>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10</a:t>
            </a:fld>
            <a:endParaRPr lang="ru-RU"/>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1"/>
          <p:cNvSpPr>
            <a:spLocks noGrp="1"/>
          </p:cNvSpPr>
          <p:nvPr>
            <p:ph type="title"/>
          </p:nvPr>
        </p:nvSpPr>
        <p:spPr/>
        <p:txBody>
          <a:bodyPr/>
          <a:lstStyle/>
          <a:p>
            <a:pPr algn="ctr"/>
            <a:r>
              <a:rPr lang="en-US" b="1" u="sng" dirty="0" smtClean="0"/>
              <a:t>Current-voltage characteristics</a:t>
            </a:r>
            <a:endParaRPr lang="ru-RU" b="1" u="sng" dirty="0" smtClean="0"/>
          </a:p>
        </p:txBody>
      </p:sp>
      <p:pic>
        <p:nvPicPr>
          <p:cNvPr id="22530" name="Объект 3"/>
          <p:cNvPicPr>
            <a:picLocks noGrp="1" noChangeAspect="1"/>
          </p:cNvPicPr>
          <p:nvPr>
            <p:ph idx="1"/>
          </p:nvPr>
        </p:nvPicPr>
        <p:blipFill>
          <a:blip r:embed="rId2"/>
          <a:srcRect/>
          <a:stretch>
            <a:fillRect/>
          </a:stretch>
        </p:blipFill>
        <p:spPr>
          <a:xfrm>
            <a:off x="2028825" y="1690688"/>
            <a:ext cx="4572000" cy="3735387"/>
          </a:xfrm>
        </p:spPr>
      </p:pic>
      <p:sp>
        <p:nvSpPr>
          <p:cNvPr id="22531" name="Прямоугольник 4"/>
          <p:cNvSpPr>
            <a:spLocks noChangeArrowheads="1"/>
          </p:cNvSpPr>
          <p:nvPr/>
        </p:nvSpPr>
        <p:spPr bwMode="auto">
          <a:xfrm>
            <a:off x="993775" y="5462588"/>
            <a:ext cx="6499225" cy="946150"/>
          </a:xfrm>
          <a:prstGeom prst="rect">
            <a:avLst/>
          </a:prstGeom>
          <a:noFill/>
          <a:ln w="9525">
            <a:noFill/>
            <a:miter lim="800000"/>
            <a:headEnd/>
            <a:tailEnd/>
          </a:ln>
        </p:spPr>
        <p:txBody>
          <a:bodyPr>
            <a:spAutoFit/>
          </a:bodyPr>
          <a:lstStyle/>
          <a:p>
            <a:pPr algn="ctr"/>
            <a:r>
              <a:rPr lang="en-US" sz="2800">
                <a:latin typeface="NewtonA"/>
              </a:rPr>
              <a:t>Experimental </a:t>
            </a:r>
            <a:r>
              <a:rPr lang="en-US" sz="2800" i="1">
                <a:latin typeface="NewtonA-Italic"/>
              </a:rPr>
              <a:t>CVC</a:t>
            </a:r>
            <a:r>
              <a:rPr lang="en-US" sz="2800">
                <a:latin typeface="NewtonA"/>
              </a:rPr>
              <a:t> in the Fowler– Nordheim coordinates.</a:t>
            </a:r>
            <a:endParaRPr lang="ru-RU" sz="2800">
              <a:latin typeface="Calibri" pitchFamily="34" charset="0"/>
            </a:endParaRPr>
          </a:p>
        </p:txBody>
      </p:sp>
      <p:cxnSp>
        <p:nvCxnSpPr>
          <p:cNvPr id="5" name="Прямая соединительная линия 4"/>
          <p:cNvCxnSpPr/>
          <p:nvPr/>
        </p:nvCxnSpPr>
        <p:spPr>
          <a:xfrm>
            <a:off x="3846286" y="2148114"/>
            <a:ext cx="2307771" cy="23222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11</a:t>
            </a:fld>
            <a:endParaRPr lang="ru-RU"/>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p:cNvSpPr>
          <p:nvPr>
            <p:ph type="title"/>
          </p:nvPr>
        </p:nvSpPr>
        <p:spPr>
          <a:xfrm>
            <a:off x="673100" y="596900"/>
            <a:ext cx="7842250" cy="2636838"/>
          </a:xfrm>
        </p:spPr>
        <p:txBody>
          <a:bodyPr/>
          <a:lstStyle/>
          <a:p>
            <a:pPr algn="ctr"/>
            <a:r>
              <a:rPr lang="en-US" sz="6000" b="1" dirty="0" smtClean="0">
                <a:solidFill>
                  <a:srgbClr val="FF0000"/>
                </a:solidFill>
                <a:effectLst>
                  <a:outerShdw blurRad="38100" dist="38100" dir="2700000" algn="tl">
                    <a:srgbClr val="C0C0C0"/>
                  </a:outerShdw>
                </a:effectLst>
              </a:rPr>
              <a:t>Total Energy Distribution</a:t>
            </a:r>
            <a:br>
              <a:rPr lang="en-US" sz="6000" b="1" dirty="0" smtClean="0">
                <a:solidFill>
                  <a:srgbClr val="FF0000"/>
                </a:solidFill>
                <a:effectLst>
                  <a:outerShdw blurRad="38100" dist="38100" dir="2700000" algn="tl">
                    <a:srgbClr val="C0C0C0"/>
                  </a:outerShdw>
                </a:effectLst>
              </a:rPr>
            </a:br>
            <a:r>
              <a:rPr lang="en-US" sz="6000" b="1" dirty="0" smtClean="0">
                <a:solidFill>
                  <a:srgbClr val="FF0000"/>
                </a:solidFill>
                <a:effectLst>
                  <a:outerShdw blurRad="38100" dist="38100" dir="2700000" algn="tl">
                    <a:srgbClr val="C0C0C0"/>
                  </a:outerShdw>
                </a:effectLst>
              </a:rPr>
              <a:t>(TED)</a:t>
            </a:r>
            <a:endParaRPr lang="ru-RU" sz="6000" b="1" dirty="0" smtClean="0">
              <a:solidFill>
                <a:srgbClr val="FF0000"/>
              </a:solidFill>
              <a:effectLst>
                <a:outerShdw blurRad="38100" dist="38100" dir="2700000" algn="tl">
                  <a:srgbClr val="C0C0C0"/>
                </a:outerShdw>
              </a:effectLst>
            </a:endParaRPr>
          </a:p>
        </p:txBody>
      </p:sp>
      <p:sp>
        <p:nvSpPr>
          <p:cNvPr id="57347" name="Rectangle 3"/>
          <p:cNvSpPr>
            <a:spLocks noGrp="1"/>
          </p:cNvSpPr>
          <p:nvPr>
            <p:ph idx="1"/>
          </p:nvPr>
        </p:nvSpPr>
        <p:spPr>
          <a:xfrm>
            <a:off x="628650" y="3819525"/>
            <a:ext cx="7886700" cy="2357438"/>
          </a:xfrm>
        </p:spPr>
        <p:txBody>
          <a:bodyPr/>
          <a:lstStyle/>
          <a:p>
            <a:pPr algn="ctr">
              <a:lnSpc>
                <a:spcPct val="70000"/>
              </a:lnSpc>
              <a:buFont typeface="Arial" charset="0"/>
              <a:buNone/>
            </a:pPr>
            <a:r>
              <a:rPr lang="en-US" sz="4000" b="1" dirty="0" smtClean="0"/>
              <a:t>Fundamental peculiarities:</a:t>
            </a:r>
          </a:p>
          <a:p>
            <a:pPr algn="ctr">
              <a:lnSpc>
                <a:spcPct val="70000"/>
              </a:lnSpc>
            </a:pPr>
            <a:r>
              <a:rPr lang="en-US" sz="4000" b="1" dirty="0"/>
              <a:t>F</a:t>
            </a:r>
            <a:r>
              <a:rPr lang="en-US" sz="4000" b="1" dirty="0" smtClean="0"/>
              <a:t>WHM broadening </a:t>
            </a:r>
          </a:p>
          <a:p>
            <a:pPr algn="ctr">
              <a:lnSpc>
                <a:spcPct val="70000"/>
              </a:lnSpc>
            </a:pPr>
            <a:r>
              <a:rPr lang="en-US" sz="4000" b="1" dirty="0" smtClean="0"/>
              <a:t>Shift of maximum</a:t>
            </a:r>
          </a:p>
          <a:p>
            <a:pPr algn="ctr">
              <a:lnSpc>
                <a:spcPct val="70000"/>
              </a:lnSpc>
            </a:pPr>
            <a:r>
              <a:rPr lang="en-US" sz="4000" b="1" dirty="0" smtClean="0"/>
              <a:t>Two maxima</a:t>
            </a:r>
            <a:endParaRPr lang="ru-RU" sz="4000" b="1" dirty="0" smtClean="0"/>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12</a:t>
            </a:fld>
            <a:endParaRPr lang="ru-R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Содержимое 10" descr="IMG_2507.JPG"/>
          <p:cNvPicPr>
            <a:picLocks noChangeAspect="1"/>
          </p:cNvPicPr>
          <p:nvPr/>
        </p:nvPicPr>
        <p:blipFill>
          <a:blip r:embed="rId2" cstate="print"/>
          <a:stretch>
            <a:fillRect/>
          </a:stretch>
        </p:blipFill>
        <p:spPr>
          <a:xfrm>
            <a:off x="1352281" y="3642074"/>
            <a:ext cx="2540013" cy="1998314"/>
          </a:xfrm>
          <a:prstGeom prst="rect">
            <a:avLst/>
          </a:prstGeom>
        </p:spPr>
      </p:pic>
      <p:sp>
        <p:nvSpPr>
          <p:cNvPr id="25601" name="Заголовок 1"/>
          <p:cNvSpPr>
            <a:spLocks noGrp="1"/>
          </p:cNvSpPr>
          <p:nvPr>
            <p:ph type="title"/>
          </p:nvPr>
        </p:nvSpPr>
        <p:spPr>
          <a:xfrm>
            <a:off x="628650" y="0"/>
            <a:ext cx="7886700" cy="1325563"/>
          </a:xfrm>
        </p:spPr>
        <p:txBody>
          <a:bodyPr/>
          <a:lstStyle/>
          <a:p>
            <a:pPr algn="ctr"/>
            <a:r>
              <a:rPr lang="en-US" b="1" u="sng" dirty="0" smtClean="0">
                <a:cs typeface="Times New Roman" pitchFamily="18" charset="0"/>
              </a:rPr>
              <a:t>TED studies</a:t>
            </a:r>
            <a:endParaRPr lang="ru-RU" b="1" u="sng" dirty="0" smtClean="0"/>
          </a:p>
        </p:txBody>
      </p:sp>
      <p:pic>
        <p:nvPicPr>
          <p:cNvPr id="25602" name="Picture 3" descr="C:\Study SPbSUT\Конференции\India 2015\1 Фурсей\Картинки\6.jpg"/>
          <p:cNvPicPr>
            <a:picLocks noChangeAspect="1" noChangeArrowheads="1"/>
          </p:cNvPicPr>
          <p:nvPr/>
        </p:nvPicPr>
        <p:blipFill>
          <a:blip r:embed="rId3"/>
          <a:srcRect r="8163" b="22995"/>
          <a:stretch>
            <a:fillRect/>
          </a:stretch>
        </p:blipFill>
        <p:spPr bwMode="auto">
          <a:xfrm>
            <a:off x="5087938" y="1235075"/>
            <a:ext cx="3409950" cy="4322763"/>
          </a:xfrm>
          <a:prstGeom prst="rect">
            <a:avLst/>
          </a:prstGeom>
          <a:noFill/>
          <a:ln w="9525">
            <a:noFill/>
            <a:miter lim="800000"/>
            <a:headEnd/>
            <a:tailEnd/>
          </a:ln>
        </p:spPr>
      </p:pic>
      <p:pic>
        <p:nvPicPr>
          <p:cNvPr id="25604" name="Picture 3" descr="Слайд1"/>
          <p:cNvPicPr>
            <a:picLocks noChangeAspect="1" noChangeArrowheads="1"/>
          </p:cNvPicPr>
          <p:nvPr/>
        </p:nvPicPr>
        <p:blipFill>
          <a:blip r:embed="rId4"/>
          <a:srcRect l="13747" t="7086" r="10388" b="11620"/>
          <a:stretch>
            <a:fillRect/>
          </a:stretch>
        </p:blipFill>
        <p:spPr bwMode="auto">
          <a:xfrm>
            <a:off x="454555" y="921099"/>
            <a:ext cx="4335463" cy="2679700"/>
          </a:xfrm>
          <a:prstGeom prst="rect">
            <a:avLst/>
          </a:prstGeom>
          <a:noFill/>
          <a:ln w="9525">
            <a:noFill/>
            <a:miter lim="800000"/>
            <a:headEnd/>
            <a:tailEnd/>
          </a:ln>
        </p:spPr>
      </p:pic>
      <p:sp>
        <p:nvSpPr>
          <p:cNvPr id="25605" name="Прямоугольник 7"/>
          <p:cNvSpPr>
            <a:spLocks noChangeArrowheads="1"/>
          </p:cNvSpPr>
          <p:nvPr/>
        </p:nvSpPr>
        <p:spPr bwMode="auto">
          <a:xfrm>
            <a:off x="365125" y="5640388"/>
            <a:ext cx="8483600" cy="1200150"/>
          </a:xfrm>
          <a:prstGeom prst="rect">
            <a:avLst/>
          </a:prstGeom>
          <a:noFill/>
          <a:ln w="9525">
            <a:noFill/>
            <a:miter lim="800000"/>
            <a:headEnd/>
            <a:tailEnd/>
          </a:ln>
        </p:spPr>
        <p:txBody>
          <a:bodyPr>
            <a:spAutoFit/>
          </a:bodyPr>
          <a:lstStyle/>
          <a:p>
            <a:pPr algn="just">
              <a:spcBef>
                <a:spcPts val="400"/>
              </a:spcBef>
              <a:spcAft>
                <a:spcPts val="1000"/>
              </a:spcAft>
              <a:buSzPts val="800"/>
              <a:tabLst>
                <a:tab pos="338138" algn="l"/>
              </a:tabLst>
            </a:pPr>
            <a:r>
              <a:rPr lang="en-US" dirty="0">
                <a:latin typeface="+mn-lt"/>
                <a:cs typeface="Times New Roman" pitchFamily="18" charset="0"/>
              </a:rPr>
              <a:t>a) - experimental layout; b) - view through the observation window. 1 — vacuum chamber, 2 — cathode assembly, 3 — greed, 4 — luminescent screen, 5 — protecting cylinder, 6 — hemispherical collector, </a:t>
            </a:r>
            <a:r>
              <a:rPr lang="en-US" i="1" dirty="0" err="1">
                <a:latin typeface="+mn-lt"/>
                <a:cs typeface="Times New Roman" pitchFamily="18" charset="0"/>
              </a:rPr>
              <a:t>U</a:t>
            </a:r>
            <a:r>
              <a:rPr lang="en-US" baseline="-25000" dirty="0" err="1">
                <a:latin typeface="+mn-lt"/>
                <a:cs typeface="Times New Roman" pitchFamily="18" charset="0"/>
              </a:rPr>
              <a:t>l</a:t>
            </a:r>
            <a:r>
              <a:rPr lang="en-US" dirty="0">
                <a:latin typeface="+mn-lt"/>
                <a:cs typeface="Times New Roman" pitchFamily="18" charset="0"/>
              </a:rPr>
              <a:t> —  the electrostatic lens voltage, </a:t>
            </a:r>
            <a:r>
              <a:rPr lang="en-US" i="1" dirty="0" err="1">
                <a:latin typeface="+mn-lt"/>
                <a:cs typeface="Times New Roman" pitchFamily="18" charset="0"/>
              </a:rPr>
              <a:t>U</a:t>
            </a:r>
            <a:r>
              <a:rPr lang="en-US" baseline="-25000" dirty="0" err="1">
                <a:latin typeface="+mn-lt"/>
                <a:cs typeface="Times New Roman" pitchFamily="18" charset="0"/>
              </a:rPr>
              <a:t>a</a:t>
            </a:r>
            <a:r>
              <a:rPr lang="en-US" dirty="0">
                <a:latin typeface="+mn-lt"/>
                <a:cs typeface="Times New Roman" pitchFamily="18" charset="0"/>
              </a:rPr>
              <a:t> — anode voltage,  </a:t>
            </a:r>
            <a:r>
              <a:rPr lang="en-US" i="1" dirty="0" err="1">
                <a:latin typeface="+mn-lt"/>
                <a:cs typeface="Times New Roman" pitchFamily="18" charset="0"/>
              </a:rPr>
              <a:t>U</a:t>
            </a:r>
            <a:r>
              <a:rPr lang="en-US" baseline="-25000" dirty="0" err="1">
                <a:latin typeface="+mn-lt"/>
                <a:cs typeface="Times New Roman" pitchFamily="18" charset="0"/>
              </a:rPr>
              <a:t>ret</a:t>
            </a:r>
            <a:r>
              <a:rPr lang="en-US" dirty="0">
                <a:latin typeface="+mn-lt"/>
                <a:cs typeface="Times New Roman" pitchFamily="18" charset="0"/>
              </a:rPr>
              <a:t> — retarding voltage.</a:t>
            </a:r>
            <a:endParaRPr lang="ru-RU" dirty="0">
              <a:latin typeface="+mn-lt"/>
              <a:cs typeface="Times New Roman" pitchFamily="18" charset="0"/>
            </a:endParaRPr>
          </a:p>
        </p:txBody>
      </p:sp>
      <p:cxnSp>
        <p:nvCxnSpPr>
          <p:cNvPr id="10" name="Прямая со стрелкой 9"/>
          <p:cNvCxnSpPr>
            <a:stCxn id="9" idx="3"/>
          </p:cNvCxnSpPr>
          <p:nvPr/>
        </p:nvCxnSpPr>
        <p:spPr>
          <a:xfrm flipV="1">
            <a:off x="3892294" y="3396344"/>
            <a:ext cx="3165731" cy="1244887"/>
          </a:xfrm>
          <a:prstGeom prst="straightConnector1">
            <a:avLst/>
          </a:prstGeom>
          <a:ln w="28575">
            <a:solidFill>
              <a:schemeClr val="bg1"/>
            </a:solidFill>
            <a:prstDash val="dash"/>
            <a:tailEnd type="triangle"/>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13</a:t>
            </a:fld>
            <a:endParaRPr lang="ru-RU"/>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Заголовок 1"/>
          <p:cNvSpPr>
            <a:spLocks noGrp="1"/>
          </p:cNvSpPr>
          <p:nvPr>
            <p:ph type="title"/>
          </p:nvPr>
        </p:nvSpPr>
        <p:spPr>
          <a:xfrm>
            <a:off x="628650" y="0"/>
            <a:ext cx="7886700" cy="1325563"/>
          </a:xfrm>
        </p:spPr>
        <p:txBody>
          <a:bodyPr/>
          <a:lstStyle/>
          <a:p>
            <a:pPr algn="ctr"/>
            <a:r>
              <a:rPr lang="en-US" b="1" u="sng" dirty="0" smtClean="0">
                <a:cs typeface="Times New Roman" pitchFamily="18" charset="0"/>
              </a:rPr>
              <a:t>TED curves of the FE electrons</a:t>
            </a:r>
            <a:endParaRPr lang="ru-RU" b="1" u="sng" dirty="0" smtClean="0">
              <a:cs typeface="Times New Roman" pitchFamily="18" charset="0"/>
            </a:endParaRPr>
          </a:p>
        </p:txBody>
      </p:sp>
      <p:pic>
        <p:nvPicPr>
          <p:cNvPr id="31748" name="Объект 3"/>
          <p:cNvPicPr>
            <a:picLocks noGrp="1" noChangeAspect="1"/>
          </p:cNvPicPr>
          <p:nvPr>
            <p:ph idx="1"/>
          </p:nvPr>
        </p:nvPicPr>
        <p:blipFill>
          <a:blip r:embed="rId2"/>
          <a:srcRect/>
          <a:stretch>
            <a:fillRect/>
          </a:stretch>
        </p:blipFill>
        <p:spPr>
          <a:xfrm>
            <a:off x="174625" y="2855913"/>
            <a:ext cx="4233863" cy="3240087"/>
          </a:xfrm>
        </p:spPr>
      </p:pic>
      <p:pic>
        <p:nvPicPr>
          <p:cNvPr id="31746" name="Picture 2" descr="HOPG jvst"/>
          <p:cNvPicPr>
            <a:picLocks noChangeAspect="1" noChangeArrowheads="1"/>
          </p:cNvPicPr>
          <p:nvPr/>
        </p:nvPicPr>
        <p:blipFill>
          <a:blip r:embed="rId3"/>
          <a:srcRect l="5077" t="5984" r="10760" b="3812"/>
          <a:stretch>
            <a:fillRect/>
          </a:stretch>
        </p:blipFill>
        <p:spPr bwMode="auto">
          <a:xfrm>
            <a:off x="4808538" y="2855913"/>
            <a:ext cx="3835400" cy="3240087"/>
          </a:xfrm>
          <a:prstGeom prst="rect">
            <a:avLst/>
          </a:prstGeom>
          <a:noFill/>
          <a:ln w="9525">
            <a:noFill/>
            <a:miter lim="800000"/>
            <a:headEnd/>
            <a:tailEnd/>
          </a:ln>
        </p:spPr>
      </p:pic>
      <p:sp>
        <p:nvSpPr>
          <p:cNvPr id="31747" name="Прямоугольник 2"/>
          <p:cNvSpPr>
            <a:spLocks noChangeArrowheads="1"/>
          </p:cNvSpPr>
          <p:nvPr/>
        </p:nvSpPr>
        <p:spPr bwMode="auto">
          <a:xfrm>
            <a:off x="2497138" y="1536700"/>
            <a:ext cx="5649912" cy="1108075"/>
          </a:xfrm>
          <a:prstGeom prst="rect">
            <a:avLst/>
          </a:prstGeom>
          <a:noFill/>
          <a:ln w="9525">
            <a:noFill/>
            <a:miter lim="800000"/>
            <a:headEnd/>
            <a:tailEnd/>
          </a:ln>
        </p:spPr>
        <p:txBody>
          <a:bodyPr>
            <a:spAutoFit/>
          </a:bodyPr>
          <a:lstStyle/>
          <a:p>
            <a:r>
              <a:rPr lang="en-US" sz="2400" b="1" dirty="0">
                <a:latin typeface="Calibri" pitchFamily="34" charset="0"/>
              </a:rPr>
              <a:t>F</a:t>
            </a:r>
            <a:r>
              <a:rPr lang="en-US" sz="2400" b="1" dirty="0" smtClean="0">
                <a:latin typeface="Calibri" pitchFamily="34" charset="0"/>
              </a:rPr>
              <a:t>WHM </a:t>
            </a:r>
            <a:r>
              <a:rPr lang="en-US" sz="2400" b="1" dirty="0">
                <a:latin typeface="Calibri" pitchFamily="34" charset="0"/>
              </a:rPr>
              <a:t>broadening 1.5 – 2.5 eV</a:t>
            </a:r>
          </a:p>
          <a:p>
            <a:r>
              <a:rPr lang="en-US" sz="2400" b="1" dirty="0">
                <a:latin typeface="Calibri" pitchFamily="34" charset="0"/>
              </a:rPr>
              <a:t>First maximum shift 1.5 – 3.5 eV below </a:t>
            </a:r>
            <a:r>
              <a:rPr lang="en-US" sz="2400" b="1" dirty="0" err="1">
                <a:latin typeface="Calibri" pitchFamily="34" charset="0"/>
              </a:rPr>
              <a:t>E</a:t>
            </a:r>
            <a:r>
              <a:rPr lang="en-US" sz="2400" b="1" baseline="-25000" dirty="0" err="1">
                <a:latin typeface="Calibri" pitchFamily="34" charset="0"/>
              </a:rPr>
              <a:t>f</a:t>
            </a:r>
            <a:endParaRPr lang="en-US" sz="2000" b="1" baseline="-25000" dirty="0">
              <a:latin typeface="Calibri" pitchFamily="34" charset="0"/>
            </a:endParaRPr>
          </a:p>
          <a:p>
            <a:endParaRPr lang="en-US" dirty="0">
              <a:latin typeface="Calibri" pitchFamily="34" charset="0"/>
            </a:endParaRPr>
          </a:p>
        </p:txBody>
      </p:sp>
      <p:sp>
        <p:nvSpPr>
          <p:cNvPr id="2" name="Прямоугольник 1"/>
          <p:cNvSpPr/>
          <p:nvPr/>
        </p:nvSpPr>
        <p:spPr>
          <a:xfrm>
            <a:off x="5869793" y="6096000"/>
            <a:ext cx="1919051" cy="461665"/>
          </a:xfrm>
          <a:prstGeom prst="rect">
            <a:avLst/>
          </a:prstGeom>
        </p:spPr>
        <p:txBody>
          <a:bodyPr wrap="none">
            <a:spAutoFit/>
          </a:bodyPr>
          <a:lstStyle/>
          <a:p>
            <a:r>
              <a:rPr lang="en-US" sz="2400" dirty="0" smtClean="0">
                <a:latin typeface="+mn-lt"/>
                <a:cs typeface="Times New Roman" pitchFamily="18" charset="0"/>
              </a:rPr>
              <a:t>TED for </a:t>
            </a:r>
            <a:r>
              <a:rPr lang="en-US" sz="2400" dirty="0">
                <a:latin typeface="+mn-lt"/>
                <a:cs typeface="Times New Roman" pitchFamily="18" charset="0"/>
              </a:rPr>
              <a:t>HOPG</a:t>
            </a:r>
            <a:endParaRPr lang="ru-RU" sz="2400" dirty="0">
              <a:latin typeface="+mn-lt"/>
            </a:endParaRPr>
          </a:p>
        </p:txBody>
      </p:sp>
      <p:sp>
        <p:nvSpPr>
          <p:cNvPr id="7" name="Прямоугольник 6"/>
          <p:cNvSpPr/>
          <p:nvPr/>
        </p:nvSpPr>
        <p:spPr>
          <a:xfrm>
            <a:off x="889088" y="6076305"/>
            <a:ext cx="2804935" cy="461665"/>
          </a:xfrm>
          <a:prstGeom prst="rect">
            <a:avLst/>
          </a:prstGeom>
        </p:spPr>
        <p:txBody>
          <a:bodyPr wrap="none">
            <a:spAutoFit/>
          </a:bodyPr>
          <a:lstStyle/>
          <a:p>
            <a:r>
              <a:rPr lang="en-US" sz="2400" dirty="0" smtClean="0">
                <a:latin typeface="+mn-lt"/>
                <a:cs typeface="Times New Roman" pitchFamily="18" charset="0"/>
              </a:rPr>
              <a:t>Typical curves of TED</a:t>
            </a:r>
            <a:endParaRPr lang="ru-RU" sz="2400" dirty="0">
              <a:latin typeface="+mn-lt"/>
            </a:endParaRPr>
          </a:p>
        </p:txBody>
      </p:sp>
      <p:sp>
        <p:nvSpPr>
          <p:cNvPr id="3" name="TextBox 2"/>
          <p:cNvSpPr txBox="1"/>
          <p:nvPr/>
        </p:nvSpPr>
        <p:spPr>
          <a:xfrm>
            <a:off x="3291349" y="3022600"/>
            <a:ext cx="402674" cy="369332"/>
          </a:xfrm>
          <a:prstGeom prst="rect">
            <a:avLst/>
          </a:prstGeom>
          <a:noFill/>
        </p:spPr>
        <p:txBody>
          <a:bodyPr wrap="none" rtlCol="0">
            <a:spAutoFit/>
          </a:bodyPr>
          <a:lstStyle/>
          <a:p>
            <a:r>
              <a:rPr lang="en-US" dirty="0" smtClean="0"/>
              <a:t>W</a:t>
            </a:r>
            <a:endParaRPr lang="ru-RU" dirty="0"/>
          </a:p>
        </p:txBody>
      </p:sp>
      <p:sp>
        <p:nvSpPr>
          <p:cNvPr id="4" name="Номер слайда 3"/>
          <p:cNvSpPr>
            <a:spLocks noGrp="1"/>
          </p:cNvSpPr>
          <p:nvPr>
            <p:ph type="sldNum" sz="quarter" idx="12"/>
          </p:nvPr>
        </p:nvSpPr>
        <p:spPr/>
        <p:txBody>
          <a:bodyPr/>
          <a:lstStyle/>
          <a:p>
            <a:pPr>
              <a:defRPr/>
            </a:pPr>
            <a:fld id="{0A30A2AF-A560-4A9E-90EC-F6C794CE6C83}" type="slidenum">
              <a:rPr lang="ru-RU" smtClean="0"/>
              <a:pPr>
                <a:defRPr/>
              </a:pPr>
              <a:t>14</a:t>
            </a:fld>
            <a:endParaRPr lang="ru-RU"/>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7761" t="17694" r="19552"/>
          <a:stretch/>
        </p:blipFill>
        <p:spPr>
          <a:xfrm>
            <a:off x="1965277" y="2019868"/>
            <a:ext cx="5732060" cy="4233424"/>
          </a:xfrm>
          <a:prstGeom prst="rect">
            <a:avLst/>
          </a:prstGeom>
        </p:spPr>
      </p:pic>
      <p:sp>
        <p:nvSpPr>
          <p:cNvPr id="32769" name="Заголовок 1"/>
          <p:cNvSpPr>
            <a:spLocks noGrp="1"/>
          </p:cNvSpPr>
          <p:nvPr>
            <p:ph type="title"/>
          </p:nvPr>
        </p:nvSpPr>
        <p:spPr/>
        <p:txBody>
          <a:bodyPr/>
          <a:lstStyle/>
          <a:p>
            <a:pPr algn="ctr"/>
            <a:r>
              <a:rPr lang="en-US" b="1" u="sng" dirty="0" smtClean="0">
                <a:cs typeface="Times New Roman" pitchFamily="18" charset="0"/>
              </a:rPr>
              <a:t>Scheme of low-threshold emission</a:t>
            </a:r>
            <a:endParaRPr lang="ru-RU" b="1" u="sng" dirty="0" smtClean="0">
              <a:cs typeface="Times New Roman" pitchFamily="18" charset="0"/>
            </a:endParaRPr>
          </a:p>
        </p:txBody>
      </p:sp>
      <p:cxnSp>
        <p:nvCxnSpPr>
          <p:cNvPr id="5" name="Прямая соединительная линия 4"/>
          <p:cNvCxnSpPr/>
          <p:nvPr/>
        </p:nvCxnSpPr>
        <p:spPr>
          <a:xfrm flipH="1">
            <a:off x="2578100" y="3733800"/>
            <a:ext cx="190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15</a:t>
            </a:fld>
            <a:endParaRPr lang="ru-RU"/>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p:nvPr>
        </p:nvSpPr>
        <p:spPr>
          <a:xfrm>
            <a:off x="584200" y="365125"/>
            <a:ext cx="7931150" cy="2427288"/>
          </a:xfrm>
        </p:spPr>
        <p:txBody>
          <a:bodyPr/>
          <a:lstStyle/>
          <a:p>
            <a:pPr algn="ctr"/>
            <a:r>
              <a:rPr lang="en-US" sz="6000" b="1" dirty="0" smtClean="0">
                <a:solidFill>
                  <a:srgbClr val="FF0000"/>
                </a:solidFill>
                <a:effectLst>
                  <a:outerShdw blurRad="38100" dist="38100" dir="2700000" algn="tl">
                    <a:srgbClr val="C0C0C0"/>
                  </a:outerShdw>
                </a:effectLst>
              </a:rPr>
              <a:t>High power field emission</a:t>
            </a:r>
            <a:br>
              <a:rPr lang="en-US" sz="6000" b="1" dirty="0" smtClean="0">
                <a:solidFill>
                  <a:srgbClr val="FF0000"/>
                </a:solidFill>
                <a:effectLst>
                  <a:outerShdw blurRad="38100" dist="38100" dir="2700000" algn="tl">
                    <a:srgbClr val="C0C0C0"/>
                  </a:outerShdw>
                </a:effectLst>
              </a:rPr>
            </a:br>
            <a:r>
              <a:rPr lang="en-US" sz="4000" b="1" dirty="0" smtClean="0">
                <a:effectLst>
                  <a:outerShdw blurRad="38100" dist="38100" dir="2700000" algn="tl">
                    <a:srgbClr val="C0C0C0"/>
                  </a:outerShdw>
                </a:effectLst>
              </a:rPr>
              <a:t>(“Flash emission”)</a:t>
            </a:r>
            <a:r>
              <a:rPr lang="en-US" b="1" dirty="0" smtClean="0">
                <a:solidFill>
                  <a:schemeClr val="accent2"/>
                </a:solidFill>
              </a:rPr>
              <a:t> </a:t>
            </a:r>
            <a:endParaRPr lang="ru-RU" b="1" dirty="0" smtClean="0">
              <a:solidFill>
                <a:schemeClr val="accent2"/>
              </a:solidFill>
            </a:endParaRPr>
          </a:p>
        </p:txBody>
      </p:sp>
      <p:sp>
        <p:nvSpPr>
          <p:cNvPr id="63491" name="Rectangle 3"/>
          <p:cNvSpPr>
            <a:spLocks noGrp="1"/>
          </p:cNvSpPr>
          <p:nvPr>
            <p:ph idx="1"/>
          </p:nvPr>
        </p:nvSpPr>
        <p:spPr>
          <a:xfrm>
            <a:off x="628650" y="3578225"/>
            <a:ext cx="7886700" cy="2598738"/>
          </a:xfrm>
        </p:spPr>
        <p:txBody>
          <a:bodyPr/>
          <a:lstStyle/>
          <a:p>
            <a:pPr algn="ctr">
              <a:buNone/>
            </a:pPr>
            <a:r>
              <a:rPr lang="en-US" sz="4000" b="1" dirty="0" smtClean="0"/>
              <a:t>Imax </a:t>
            </a:r>
            <a:r>
              <a:rPr lang="en-US" sz="4000" b="1" dirty="0"/>
              <a:t>≈ </a:t>
            </a:r>
            <a:r>
              <a:rPr lang="en-US" sz="4000" b="1" dirty="0" smtClean="0"/>
              <a:t>500 A</a:t>
            </a:r>
          </a:p>
          <a:p>
            <a:pPr algn="ctr">
              <a:buFont typeface="Arial" charset="0"/>
              <a:buNone/>
            </a:pPr>
            <a:r>
              <a:rPr lang="en-US" sz="4000" b="1" dirty="0" err="1" smtClean="0"/>
              <a:t>Jmax</a:t>
            </a:r>
            <a:r>
              <a:rPr lang="en-US" sz="4000" b="1" dirty="0" smtClean="0"/>
              <a:t> ≈  50 kA/cm</a:t>
            </a:r>
            <a:r>
              <a:rPr lang="en-US" sz="4000" b="1" baseline="30000" dirty="0" smtClean="0"/>
              <a:t>2</a:t>
            </a:r>
            <a:endParaRPr lang="ru-RU" sz="4000" b="1" dirty="0" smtClean="0"/>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16</a:t>
            </a:fld>
            <a:endParaRPr lang="ru-RU"/>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Заголовок 1"/>
          <p:cNvSpPr>
            <a:spLocks noGrp="1"/>
          </p:cNvSpPr>
          <p:nvPr>
            <p:ph type="title"/>
          </p:nvPr>
        </p:nvSpPr>
        <p:spPr>
          <a:xfrm>
            <a:off x="671513" y="0"/>
            <a:ext cx="7886700" cy="1325563"/>
          </a:xfrm>
        </p:spPr>
        <p:txBody>
          <a:bodyPr/>
          <a:lstStyle/>
          <a:p>
            <a:pPr algn="ctr"/>
            <a:r>
              <a:rPr lang="en-US" b="1" u="sng" dirty="0" smtClean="0">
                <a:cs typeface="Times New Roman" pitchFamily="18" charset="0"/>
              </a:rPr>
              <a:t>Flash Emission</a:t>
            </a:r>
            <a:endParaRPr lang="ru-RU" b="1" u="sng" dirty="0" smtClean="0">
              <a:cs typeface="Times New Roman" pitchFamily="18" charset="0"/>
            </a:endParaRPr>
          </a:p>
        </p:txBody>
      </p:sp>
      <p:sp>
        <p:nvSpPr>
          <p:cNvPr id="4" name="Левая круглая скобка 3"/>
          <p:cNvSpPr/>
          <p:nvPr/>
        </p:nvSpPr>
        <p:spPr>
          <a:xfrm rot="16200000">
            <a:off x="1678781" y="1950245"/>
            <a:ext cx="771525" cy="1128712"/>
          </a:xfrm>
          <a:prstGeom prst="leftBracket">
            <a:avLst>
              <a:gd name="adj" fmla="val 0"/>
            </a:avLst>
          </a:prstGeom>
          <a:ln w="38100">
            <a:solidFill>
              <a:schemeClr val="tx1"/>
            </a:solidFill>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6" name="Левая круглая скобка 5"/>
          <p:cNvSpPr/>
          <p:nvPr/>
        </p:nvSpPr>
        <p:spPr>
          <a:xfrm rot="16200000">
            <a:off x="4036219" y="2078832"/>
            <a:ext cx="1028700" cy="1128712"/>
          </a:xfrm>
          <a:prstGeom prst="leftBracket">
            <a:avLst>
              <a:gd name="adj" fmla="val 0"/>
            </a:avLst>
          </a:prstGeom>
          <a:ln w="38100">
            <a:solidFill>
              <a:schemeClr val="tx1"/>
            </a:solidFill>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7" name="Левая круглая скобка 6"/>
          <p:cNvSpPr/>
          <p:nvPr/>
        </p:nvSpPr>
        <p:spPr>
          <a:xfrm rot="16200000">
            <a:off x="6279356" y="2321720"/>
            <a:ext cx="1514475" cy="1128712"/>
          </a:xfrm>
          <a:prstGeom prst="leftBracket">
            <a:avLst>
              <a:gd name="adj" fmla="val 0"/>
            </a:avLst>
          </a:prstGeom>
          <a:ln w="38100">
            <a:solidFill>
              <a:schemeClr val="tx1"/>
            </a:solidFill>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cxnSp>
        <p:nvCxnSpPr>
          <p:cNvPr id="9" name="Прямая соединительная линия 8"/>
          <p:cNvCxnSpPr/>
          <p:nvPr/>
        </p:nvCxnSpPr>
        <p:spPr>
          <a:xfrm>
            <a:off x="1271588" y="2128838"/>
            <a:ext cx="6843712" cy="0"/>
          </a:xfrm>
          <a:prstGeom prst="line">
            <a:avLst/>
          </a:prstGeom>
          <a:ln w="28575">
            <a:solidFill>
              <a:schemeClr val="accent5"/>
            </a:solidFill>
            <a:prstDash val="dash"/>
          </a:ln>
        </p:spPr>
        <p:style>
          <a:lnRef idx="1">
            <a:schemeClr val="dk1"/>
          </a:lnRef>
          <a:fillRef idx="0">
            <a:schemeClr val="dk1"/>
          </a:fillRef>
          <a:effectRef idx="0">
            <a:schemeClr val="dk1"/>
          </a:effectRef>
          <a:fontRef idx="minor">
            <a:schemeClr val="tx1"/>
          </a:fontRef>
        </p:style>
      </p:cxnSp>
      <p:cxnSp>
        <p:nvCxnSpPr>
          <p:cNvPr id="10" name="Прямая соединительная линия 9"/>
          <p:cNvCxnSpPr/>
          <p:nvPr/>
        </p:nvCxnSpPr>
        <p:spPr>
          <a:xfrm>
            <a:off x="1271588" y="4167188"/>
            <a:ext cx="6843712" cy="0"/>
          </a:xfrm>
          <a:prstGeom prst="line">
            <a:avLst/>
          </a:prstGeom>
          <a:ln w="28575">
            <a:solidFill>
              <a:schemeClr val="accent5"/>
            </a:solidFill>
            <a:prstDash val="dash"/>
          </a:ln>
        </p:spPr>
        <p:style>
          <a:lnRef idx="1">
            <a:schemeClr val="dk1"/>
          </a:lnRef>
          <a:fillRef idx="0">
            <a:schemeClr val="dk1"/>
          </a:fillRef>
          <a:effectRef idx="0">
            <a:schemeClr val="dk1"/>
          </a:effectRef>
          <a:fontRef idx="minor">
            <a:schemeClr val="tx1"/>
          </a:fontRef>
        </p:style>
      </p:cxnSp>
      <p:sp>
        <p:nvSpPr>
          <p:cNvPr id="12" name="Левая круглая скобка 11"/>
          <p:cNvSpPr/>
          <p:nvPr/>
        </p:nvSpPr>
        <p:spPr>
          <a:xfrm rot="16200000">
            <a:off x="1769269" y="3898107"/>
            <a:ext cx="590550" cy="1128712"/>
          </a:xfrm>
          <a:prstGeom prst="leftBracket">
            <a:avLst>
              <a:gd name="adj" fmla="val 0"/>
            </a:avLst>
          </a:prstGeom>
          <a:ln w="38100">
            <a:solidFill>
              <a:schemeClr val="tx1"/>
            </a:solidFill>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cxnSp>
        <p:nvCxnSpPr>
          <p:cNvPr id="15" name="Прямая соединительная линия 14"/>
          <p:cNvCxnSpPr>
            <a:endCxn id="27" idx="0"/>
          </p:cNvCxnSpPr>
          <p:nvPr/>
        </p:nvCxnSpPr>
        <p:spPr>
          <a:xfrm>
            <a:off x="3986213" y="4167188"/>
            <a:ext cx="0" cy="1235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Полилиния 26"/>
          <p:cNvSpPr/>
          <p:nvPr/>
        </p:nvSpPr>
        <p:spPr>
          <a:xfrm>
            <a:off x="3986213" y="4167188"/>
            <a:ext cx="920750" cy="1235075"/>
          </a:xfrm>
          <a:custGeom>
            <a:avLst/>
            <a:gdLst>
              <a:gd name="connsiteX0" fmla="*/ 0 w 1128713"/>
              <a:gd name="connsiteY0" fmla="*/ 985837 h 985837"/>
              <a:gd name="connsiteX1" fmla="*/ 385763 w 1128713"/>
              <a:gd name="connsiteY1" fmla="*/ 842962 h 985837"/>
              <a:gd name="connsiteX2" fmla="*/ 657225 w 1128713"/>
              <a:gd name="connsiteY2" fmla="*/ 357187 h 985837"/>
              <a:gd name="connsiteX3" fmla="*/ 900113 w 1128713"/>
              <a:gd name="connsiteY3" fmla="*/ 71437 h 985837"/>
              <a:gd name="connsiteX4" fmla="*/ 1128713 w 1128713"/>
              <a:gd name="connsiteY4" fmla="*/ 0 h 985837"/>
              <a:gd name="connsiteX5" fmla="*/ 1128713 w 1128713"/>
              <a:gd name="connsiteY5" fmla="*/ 0 h 98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713" h="985837">
                <a:moveTo>
                  <a:pt x="0" y="985837"/>
                </a:moveTo>
                <a:cubicBezTo>
                  <a:pt x="138113" y="966787"/>
                  <a:pt x="276226" y="947737"/>
                  <a:pt x="385763" y="842962"/>
                </a:cubicBezTo>
                <a:cubicBezTo>
                  <a:pt x="495301" y="738187"/>
                  <a:pt x="571500" y="485774"/>
                  <a:pt x="657225" y="357187"/>
                </a:cubicBezTo>
                <a:cubicBezTo>
                  <a:pt x="742950" y="228599"/>
                  <a:pt x="821532" y="130968"/>
                  <a:pt x="900113" y="71437"/>
                </a:cubicBezTo>
                <a:cubicBezTo>
                  <a:pt x="978694" y="11906"/>
                  <a:pt x="1128713" y="0"/>
                  <a:pt x="1128713" y="0"/>
                </a:cubicBezTo>
                <a:lnTo>
                  <a:pt x="112871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cxnSp>
        <p:nvCxnSpPr>
          <p:cNvPr id="29" name="Прямая соединительная линия 28"/>
          <p:cNvCxnSpPr/>
          <p:nvPr/>
        </p:nvCxnSpPr>
        <p:spPr>
          <a:xfrm>
            <a:off x="6472238" y="4183063"/>
            <a:ext cx="0" cy="2389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Полилиния 31"/>
          <p:cNvSpPr/>
          <p:nvPr/>
        </p:nvSpPr>
        <p:spPr>
          <a:xfrm>
            <a:off x="6472238" y="4171950"/>
            <a:ext cx="1128712" cy="2400300"/>
          </a:xfrm>
          <a:custGeom>
            <a:avLst/>
            <a:gdLst>
              <a:gd name="connsiteX0" fmla="*/ 0 w 1143000"/>
              <a:gd name="connsiteY0" fmla="*/ 1985963 h 1985963"/>
              <a:gd name="connsiteX1" fmla="*/ 228600 w 1143000"/>
              <a:gd name="connsiteY1" fmla="*/ 514350 h 1985963"/>
              <a:gd name="connsiteX2" fmla="*/ 571500 w 1143000"/>
              <a:gd name="connsiteY2" fmla="*/ 100013 h 1985963"/>
              <a:gd name="connsiteX3" fmla="*/ 1143000 w 1143000"/>
              <a:gd name="connsiteY3" fmla="*/ 0 h 1985963"/>
            </a:gdLst>
            <a:ahLst/>
            <a:cxnLst>
              <a:cxn ang="0">
                <a:pos x="connsiteX0" y="connsiteY0"/>
              </a:cxn>
              <a:cxn ang="0">
                <a:pos x="connsiteX1" y="connsiteY1"/>
              </a:cxn>
              <a:cxn ang="0">
                <a:pos x="connsiteX2" y="connsiteY2"/>
              </a:cxn>
              <a:cxn ang="0">
                <a:pos x="connsiteX3" y="connsiteY3"/>
              </a:cxn>
            </a:cxnLst>
            <a:rect l="l" t="t" r="r" b="b"/>
            <a:pathLst>
              <a:path w="1143000" h="1985963">
                <a:moveTo>
                  <a:pt x="0" y="1985963"/>
                </a:moveTo>
                <a:cubicBezTo>
                  <a:pt x="66675" y="1407319"/>
                  <a:pt x="133350" y="828675"/>
                  <a:pt x="228600" y="514350"/>
                </a:cubicBezTo>
                <a:cubicBezTo>
                  <a:pt x="323850" y="200025"/>
                  <a:pt x="419100" y="185738"/>
                  <a:pt x="571500" y="100013"/>
                </a:cubicBezTo>
                <a:cubicBezTo>
                  <a:pt x="723900" y="14288"/>
                  <a:pt x="933450" y="7144"/>
                  <a:pt x="114300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3804" name="TextBox 33"/>
          <p:cNvSpPr txBox="1">
            <a:spLocks noChangeArrowheads="1"/>
          </p:cNvSpPr>
          <p:nvPr/>
        </p:nvSpPr>
        <p:spPr bwMode="auto">
          <a:xfrm>
            <a:off x="357188" y="2128838"/>
            <a:ext cx="628650" cy="830262"/>
          </a:xfrm>
          <a:prstGeom prst="rect">
            <a:avLst/>
          </a:prstGeom>
          <a:noFill/>
          <a:ln w="9525">
            <a:noFill/>
            <a:miter lim="800000"/>
            <a:headEnd/>
            <a:tailEnd/>
          </a:ln>
        </p:spPr>
        <p:txBody>
          <a:bodyPr wrap="none">
            <a:spAutoFit/>
          </a:bodyPr>
          <a:lstStyle/>
          <a:p>
            <a:r>
              <a:rPr lang="en-US" sz="4800" b="1" i="1">
                <a:latin typeface="Times New Roman" pitchFamily="18" charset="0"/>
                <a:cs typeface="Times New Roman" pitchFamily="18" charset="0"/>
              </a:rPr>
              <a:t>U</a:t>
            </a:r>
            <a:endParaRPr lang="ru-RU" sz="4800" b="1" i="1">
              <a:latin typeface="Times New Roman" pitchFamily="18" charset="0"/>
              <a:cs typeface="Times New Roman" pitchFamily="18" charset="0"/>
            </a:endParaRPr>
          </a:p>
        </p:txBody>
      </p:sp>
      <p:sp>
        <p:nvSpPr>
          <p:cNvPr id="33805" name="TextBox 34"/>
          <p:cNvSpPr txBox="1">
            <a:spLocks noChangeArrowheads="1"/>
          </p:cNvSpPr>
          <p:nvPr/>
        </p:nvSpPr>
        <p:spPr bwMode="auto">
          <a:xfrm>
            <a:off x="460375" y="4183063"/>
            <a:ext cx="422275" cy="830262"/>
          </a:xfrm>
          <a:prstGeom prst="rect">
            <a:avLst/>
          </a:prstGeom>
          <a:noFill/>
          <a:ln w="9525">
            <a:noFill/>
            <a:miter lim="800000"/>
            <a:headEnd/>
            <a:tailEnd/>
          </a:ln>
        </p:spPr>
        <p:txBody>
          <a:bodyPr wrap="none">
            <a:spAutoFit/>
          </a:bodyPr>
          <a:lstStyle/>
          <a:p>
            <a:r>
              <a:rPr lang="en-US" sz="4800" b="1" i="1">
                <a:latin typeface="Times New Roman" pitchFamily="18" charset="0"/>
                <a:cs typeface="Times New Roman" pitchFamily="18" charset="0"/>
              </a:rPr>
              <a:t>I</a:t>
            </a:r>
            <a:endParaRPr lang="ru-RU" sz="4800" b="1" i="1">
              <a:latin typeface="Times New Roman" pitchFamily="18" charset="0"/>
              <a:cs typeface="Times New Roman" pitchFamily="18" charset="0"/>
            </a:endParaRPr>
          </a:p>
        </p:txBody>
      </p:sp>
      <p:sp>
        <p:nvSpPr>
          <p:cNvPr id="33806" name="TextBox 36"/>
          <p:cNvSpPr txBox="1">
            <a:spLocks noChangeArrowheads="1"/>
          </p:cNvSpPr>
          <p:nvPr/>
        </p:nvSpPr>
        <p:spPr bwMode="auto">
          <a:xfrm>
            <a:off x="1817688" y="1204913"/>
            <a:ext cx="493712" cy="831850"/>
          </a:xfrm>
          <a:prstGeom prst="rect">
            <a:avLst/>
          </a:prstGeom>
          <a:noFill/>
          <a:ln w="9525">
            <a:noFill/>
            <a:miter lim="800000"/>
            <a:headEnd/>
            <a:tailEnd/>
          </a:ln>
        </p:spPr>
        <p:txBody>
          <a:bodyPr wrap="none">
            <a:spAutoFit/>
          </a:bodyPr>
          <a:lstStyle/>
          <a:p>
            <a:r>
              <a:rPr lang="en-US" sz="4800" b="1">
                <a:latin typeface="Times New Roman" pitchFamily="18" charset="0"/>
                <a:cs typeface="Times New Roman" pitchFamily="18" charset="0"/>
              </a:rPr>
              <a:t>1</a:t>
            </a:r>
            <a:endParaRPr lang="ru-RU" sz="4800" b="1">
              <a:latin typeface="Times New Roman" pitchFamily="18" charset="0"/>
              <a:cs typeface="Times New Roman" pitchFamily="18" charset="0"/>
            </a:endParaRPr>
          </a:p>
        </p:txBody>
      </p:sp>
      <p:sp>
        <p:nvSpPr>
          <p:cNvPr id="33807" name="TextBox 37"/>
          <p:cNvSpPr txBox="1">
            <a:spLocks noChangeArrowheads="1"/>
          </p:cNvSpPr>
          <p:nvPr/>
        </p:nvSpPr>
        <p:spPr bwMode="auto">
          <a:xfrm>
            <a:off x="6789738" y="1204913"/>
            <a:ext cx="493712" cy="831850"/>
          </a:xfrm>
          <a:prstGeom prst="rect">
            <a:avLst/>
          </a:prstGeom>
          <a:noFill/>
          <a:ln w="9525">
            <a:noFill/>
            <a:miter lim="800000"/>
            <a:headEnd/>
            <a:tailEnd/>
          </a:ln>
        </p:spPr>
        <p:txBody>
          <a:bodyPr wrap="none">
            <a:spAutoFit/>
          </a:bodyPr>
          <a:lstStyle/>
          <a:p>
            <a:r>
              <a:rPr lang="en-US" sz="4800" b="1">
                <a:latin typeface="Times New Roman" pitchFamily="18" charset="0"/>
                <a:cs typeface="Times New Roman" pitchFamily="18" charset="0"/>
              </a:rPr>
              <a:t>3</a:t>
            </a:r>
            <a:endParaRPr lang="ru-RU" sz="4800" b="1">
              <a:latin typeface="Times New Roman" pitchFamily="18" charset="0"/>
              <a:cs typeface="Times New Roman" pitchFamily="18" charset="0"/>
            </a:endParaRPr>
          </a:p>
        </p:txBody>
      </p:sp>
      <p:sp>
        <p:nvSpPr>
          <p:cNvPr id="33808" name="TextBox 38"/>
          <p:cNvSpPr txBox="1">
            <a:spLocks noChangeArrowheads="1"/>
          </p:cNvSpPr>
          <p:nvPr/>
        </p:nvSpPr>
        <p:spPr bwMode="auto">
          <a:xfrm>
            <a:off x="4303713" y="1204913"/>
            <a:ext cx="493712" cy="831850"/>
          </a:xfrm>
          <a:prstGeom prst="rect">
            <a:avLst/>
          </a:prstGeom>
          <a:noFill/>
          <a:ln w="9525">
            <a:noFill/>
            <a:miter lim="800000"/>
            <a:headEnd/>
            <a:tailEnd/>
          </a:ln>
        </p:spPr>
        <p:txBody>
          <a:bodyPr wrap="none">
            <a:spAutoFit/>
          </a:bodyPr>
          <a:lstStyle/>
          <a:p>
            <a:r>
              <a:rPr lang="en-US" sz="4800" b="1">
                <a:latin typeface="Times New Roman" pitchFamily="18" charset="0"/>
                <a:cs typeface="Times New Roman" pitchFamily="18" charset="0"/>
              </a:rPr>
              <a:t>2</a:t>
            </a:r>
            <a:endParaRPr lang="ru-RU" sz="4800" b="1">
              <a:latin typeface="Times New Roman" pitchFamily="18" charset="0"/>
              <a:cs typeface="Times New Roman" pitchFamily="18" charset="0"/>
            </a:endParaRPr>
          </a:p>
        </p:txBody>
      </p:sp>
      <p:cxnSp>
        <p:nvCxnSpPr>
          <p:cNvPr id="42" name="Прямая со стрелкой 41"/>
          <p:cNvCxnSpPr/>
          <p:nvPr/>
        </p:nvCxnSpPr>
        <p:spPr>
          <a:xfrm>
            <a:off x="1500188" y="3443288"/>
            <a:ext cx="1128712"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810" name="TextBox 42"/>
          <p:cNvSpPr txBox="1">
            <a:spLocks noChangeArrowheads="1"/>
          </p:cNvSpPr>
          <p:nvPr/>
        </p:nvSpPr>
        <p:spPr bwMode="auto">
          <a:xfrm>
            <a:off x="1852613" y="2859088"/>
            <a:ext cx="422275" cy="708025"/>
          </a:xfrm>
          <a:prstGeom prst="rect">
            <a:avLst/>
          </a:prstGeom>
          <a:noFill/>
          <a:ln w="9525">
            <a:noFill/>
            <a:miter lim="800000"/>
            <a:headEnd/>
            <a:tailEnd/>
          </a:ln>
        </p:spPr>
        <p:txBody>
          <a:bodyPr wrap="none">
            <a:spAutoFit/>
          </a:bodyPr>
          <a:lstStyle/>
          <a:p>
            <a:r>
              <a:rPr lang="el-GR" sz="4000" b="1" i="1">
                <a:latin typeface="Times New Roman" pitchFamily="18" charset="0"/>
                <a:cs typeface="Times New Roman" pitchFamily="18" charset="0"/>
              </a:rPr>
              <a:t>τ</a:t>
            </a:r>
            <a:endParaRPr lang="ru-RU" sz="4000" b="1" i="1">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17</a:t>
            </a:fld>
            <a:endParaRPr lang="ru-RU"/>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Заголовок 1"/>
          <p:cNvSpPr>
            <a:spLocks noGrp="1"/>
          </p:cNvSpPr>
          <p:nvPr>
            <p:ph type="title"/>
          </p:nvPr>
        </p:nvSpPr>
        <p:spPr>
          <a:xfrm>
            <a:off x="657225" y="0"/>
            <a:ext cx="7886700" cy="1325563"/>
          </a:xfrm>
        </p:spPr>
        <p:txBody>
          <a:bodyPr/>
          <a:lstStyle/>
          <a:p>
            <a:pPr algn="ctr"/>
            <a:r>
              <a:rPr lang="en-US" b="1" u="sng" dirty="0" smtClean="0">
                <a:cs typeface="Times New Roman" pitchFamily="18" charset="0"/>
              </a:rPr>
              <a:t>Effect of the Flash Emission</a:t>
            </a:r>
            <a:endParaRPr lang="ru-RU" b="1" u="sng" dirty="0" smtClean="0">
              <a:cs typeface="Times New Roman" pitchFamily="18" charset="0"/>
            </a:endParaRPr>
          </a:p>
        </p:txBody>
      </p:sp>
      <p:pic>
        <p:nvPicPr>
          <p:cNvPr id="34818" name="Рисунок 2" descr="C:\Study SPbSUT\Конференции\India 2015\1 Фурсей\осцилограмы\scope_13.bmp"/>
          <p:cNvPicPr>
            <a:picLocks noChangeAspect="1" noChangeArrowheads="1"/>
          </p:cNvPicPr>
          <p:nvPr/>
        </p:nvPicPr>
        <p:blipFill>
          <a:blip r:embed="rId2"/>
          <a:srcRect b="11633"/>
          <a:stretch>
            <a:fillRect/>
          </a:stretch>
        </p:blipFill>
        <p:spPr bwMode="auto">
          <a:xfrm>
            <a:off x="820738" y="1325563"/>
            <a:ext cx="7723187" cy="5478462"/>
          </a:xfrm>
          <a:prstGeom prst="rect">
            <a:avLst/>
          </a:prstGeom>
          <a:noFill/>
          <a:ln w="9525">
            <a:noFill/>
            <a:miter lim="800000"/>
            <a:headEnd/>
            <a:tailEnd/>
          </a:ln>
        </p:spPr>
      </p:pic>
      <p:cxnSp>
        <p:nvCxnSpPr>
          <p:cNvPr id="5" name="Прямая со стрелкой 4"/>
          <p:cNvCxnSpPr/>
          <p:nvPr/>
        </p:nvCxnSpPr>
        <p:spPr>
          <a:xfrm flipH="1">
            <a:off x="2489200" y="4972050"/>
            <a:ext cx="9525" cy="1179513"/>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flipH="1">
            <a:off x="2489200" y="2532063"/>
            <a:ext cx="9525" cy="976312"/>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6248400" y="6151563"/>
            <a:ext cx="768350" cy="0"/>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822" name="TextBox 14"/>
          <p:cNvSpPr txBox="1">
            <a:spLocks noChangeArrowheads="1"/>
          </p:cNvSpPr>
          <p:nvPr/>
        </p:nvSpPr>
        <p:spPr bwMode="auto">
          <a:xfrm>
            <a:off x="1600200" y="2789238"/>
            <a:ext cx="946150" cy="461962"/>
          </a:xfrm>
          <a:prstGeom prst="rect">
            <a:avLst/>
          </a:prstGeom>
          <a:noFill/>
          <a:ln w="9525">
            <a:noFill/>
            <a:miter lim="800000"/>
            <a:headEnd/>
            <a:tailEnd/>
          </a:ln>
        </p:spPr>
        <p:txBody>
          <a:bodyPr wrap="none">
            <a:spAutoFit/>
          </a:bodyPr>
          <a:lstStyle/>
          <a:p>
            <a:r>
              <a:rPr lang="en-US" sz="2400">
                <a:solidFill>
                  <a:schemeClr val="bg1"/>
                </a:solidFill>
                <a:latin typeface="Times New Roman" pitchFamily="18" charset="0"/>
                <a:cs typeface="Times New Roman" pitchFamily="18" charset="0"/>
              </a:rPr>
              <a:t>24 kV</a:t>
            </a:r>
            <a:endParaRPr lang="ru-RU" sz="2400">
              <a:solidFill>
                <a:schemeClr val="bg1"/>
              </a:solidFill>
              <a:latin typeface="Times New Roman" pitchFamily="18" charset="0"/>
              <a:cs typeface="Times New Roman" pitchFamily="18" charset="0"/>
            </a:endParaRPr>
          </a:p>
        </p:txBody>
      </p:sp>
      <p:sp>
        <p:nvSpPr>
          <p:cNvPr id="34823" name="TextBox 15"/>
          <p:cNvSpPr txBox="1">
            <a:spLocks noChangeArrowheads="1"/>
          </p:cNvSpPr>
          <p:nvPr/>
        </p:nvSpPr>
        <p:spPr bwMode="auto">
          <a:xfrm>
            <a:off x="1600200" y="5330825"/>
            <a:ext cx="776288" cy="461963"/>
          </a:xfrm>
          <a:prstGeom prst="rect">
            <a:avLst/>
          </a:prstGeom>
          <a:noFill/>
          <a:ln w="9525">
            <a:noFill/>
            <a:miter lim="800000"/>
            <a:headEnd/>
            <a:tailEnd/>
          </a:ln>
        </p:spPr>
        <p:txBody>
          <a:bodyPr wrap="none">
            <a:spAutoFit/>
          </a:bodyPr>
          <a:lstStyle/>
          <a:p>
            <a:r>
              <a:rPr lang="ru-RU" sz="2400">
                <a:solidFill>
                  <a:schemeClr val="bg1"/>
                </a:solidFill>
                <a:latin typeface="Times New Roman" pitchFamily="18" charset="0"/>
                <a:cs typeface="Times New Roman" pitchFamily="18" charset="0"/>
              </a:rPr>
              <a:t>8</a:t>
            </a:r>
            <a:r>
              <a:rPr lang="en-US" sz="2400">
                <a:solidFill>
                  <a:schemeClr val="bg1"/>
                </a:solidFill>
                <a:latin typeface="Times New Roman" pitchFamily="18" charset="0"/>
                <a:cs typeface="Times New Roman" pitchFamily="18" charset="0"/>
              </a:rPr>
              <a:t>0 A</a:t>
            </a:r>
            <a:endParaRPr lang="ru-RU" sz="2400">
              <a:solidFill>
                <a:schemeClr val="bg1"/>
              </a:solidFill>
              <a:latin typeface="Times New Roman" pitchFamily="18" charset="0"/>
              <a:cs typeface="Times New Roman" pitchFamily="18" charset="0"/>
            </a:endParaRPr>
          </a:p>
        </p:txBody>
      </p:sp>
      <p:sp>
        <p:nvSpPr>
          <p:cNvPr id="34824" name="TextBox 16"/>
          <p:cNvSpPr txBox="1">
            <a:spLocks noChangeArrowheads="1"/>
          </p:cNvSpPr>
          <p:nvPr/>
        </p:nvSpPr>
        <p:spPr bwMode="auto">
          <a:xfrm>
            <a:off x="6210300" y="5703888"/>
            <a:ext cx="844550" cy="461962"/>
          </a:xfrm>
          <a:prstGeom prst="rect">
            <a:avLst/>
          </a:prstGeom>
          <a:noFill/>
          <a:ln w="9525">
            <a:noFill/>
            <a:miter lim="800000"/>
            <a:headEnd/>
            <a:tailEnd/>
          </a:ln>
        </p:spPr>
        <p:txBody>
          <a:bodyPr wrap="none">
            <a:spAutoFit/>
          </a:bodyPr>
          <a:lstStyle/>
          <a:p>
            <a:r>
              <a:rPr lang="en-US" sz="2400">
                <a:solidFill>
                  <a:schemeClr val="bg1"/>
                </a:solidFill>
                <a:latin typeface="Times New Roman" pitchFamily="18" charset="0"/>
                <a:cs typeface="Times New Roman" pitchFamily="18" charset="0"/>
              </a:rPr>
              <a:t>20 ns</a:t>
            </a:r>
            <a:endParaRPr lang="ru-RU" sz="2400">
              <a:solidFill>
                <a:schemeClr val="bg1"/>
              </a:solidFill>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18</a:t>
            </a:fld>
            <a:endParaRPr lang="ru-RU"/>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Заголовок 1"/>
          <p:cNvSpPr>
            <a:spLocks noGrp="1"/>
          </p:cNvSpPr>
          <p:nvPr>
            <p:ph type="title"/>
          </p:nvPr>
        </p:nvSpPr>
        <p:spPr>
          <a:xfrm>
            <a:off x="628650" y="0"/>
            <a:ext cx="7886700" cy="1325563"/>
          </a:xfrm>
        </p:spPr>
        <p:txBody>
          <a:bodyPr/>
          <a:lstStyle/>
          <a:p>
            <a:pPr algn="ctr"/>
            <a:r>
              <a:rPr lang="en-US" b="1" u="sng" dirty="0" smtClean="0">
                <a:cs typeface="Times New Roman" pitchFamily="18" charset="0"/>
              </a:rPr>
              <a:t>Flash emission from GLS</a:t>
            </a:r>
            <a:endParaRPr lang="ru-RU" b="1" u="sng" dirty="0" smtClean="0"/>
          </a:p>
        </p:txBody>
      </p:sp>
      <p:pic>
        <p:nvPicPr>
          <p:cNvPr id="35842" name="Picture 3" descr="scope_178"/>
          <p:cNvPicPr>
            <a:picLocks noChangeAspect="1" noChangeArrowheads="1"/>
          </p:cNvPicPr>
          <p:nvPr/>
        </p:nvPicPr>
        <p:blipFill>
          <a:blip r:embed="rId2"/>
          <a:srcRect l="31079" t="10460" r="29538" b="21602"/>
          <a:stretch>
            <a:fillRect/>
          </a:stretch>
        </p:blipFill>
        <p:spPr bwMode="auto">
          <a:xfrm>
            <a:off x="425450" y="1349375"/>
            <a:ext cx="2592388" cy="3600450"/>
          </a:xfrm>
          <a:prstGeom prst="rect">
            <a:avLst/>
          </a:prstGeom>
          <a:noFill/>
          <a:ln w="9525">
            <a:noFill/>
            <a:miter lim="800000"/>
            <a:headEnd/>
            <a:tailEnd/>
          </a:ln>
        </p:spPr>
      </p:pic>
      <p:pic>
        <p:nvPicPr>
          <p:cNvPr id="35843" name="Picture 2" descr="scope_192"/>
          <p:cNvPicPr>
            <a:picLocks noChangeAspect="1" noChangeArrowheads="1"/>
          </p:cNvPicPr>
          <p:nvPr/>
        </p:nvPicPr>
        <p:blipFill>
          <a:blip r:embed="rId3"/>
          <a:srcRect l="31180" t="10399" r="29692" b="21738"/>
          <a:stretch>
            <a:fillRect/>
          </a:stretch>
        </p:blipFill>
        <p:spPr bwMode="auto">
          <a:xfrm>
            <a:off x="3305175" y="1336675"/>
            <a:ext cx="2592388" cy="3600450"/>
          </a:xfrm>
          <a:prstGeom prst="rect">
            <a:avLst/>
          </a:prstGeom>
          <a:noFill/>
          <a:ln w="9525">
            <a:noFill/>
            <a:miter lim="800000"/>
            <a:headEnd/>
            <a:tailEnd/>
          </a:ln>
        </p:spPr>
      </p:pic>
      <p:pic>
        <p:nvPicPr>
          <p:cNvPr id="35844" name="Picture 1" descr="scope_191"/>
          <p:cNvPicPr>
            <a:picLocks noChangeAspect="1" noChangeArrowheads="1"/>
          </p:cNvPicPr>
          <p:nvPr/>
        </p:nvPicPr>
        <p:blipFill>
          <a:blip r:embed="rId4"/>
          <a:srcRect l="31126" t="10321" r="28664" b="21466"/>
          <a:stretch>
            <a:fillRect/>
          </a:stretch>
        </p:blipFill>
        <p:spPr bwMode="auto">
          <a:xfrm>
            <a:off x="6184900" y="1325563"/>
            <a:ext cx="2644775" cy="3600450"/>
          </a:xfrm>
          <a:prstGeom prst="rect">
            <a:avLst/>
          </a:prstGeom>
          <a:noFill/>
          <a:ln w="9525">
            <a:noFill/>
            <a:miter lim="800000"/>
            <a:headEnd/>
            <a:tailEnd/>
          </a:ln>
        </p:spPr>
      </p:pic>
      <p:sp>
        <p:nvSpPr>
          <p:cNvPr id="35845"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Calibri" pitchFamily="34" charset="0"/>
            </a:endParaRPr>
          </a:p>
        </p:txBody>
      </p:sp>
      <p:cxnSp>
        <p:nvCxnSpPr>
          <p:cNvPr id="7" name="Прямая со стрелкой 6"/>
          <p:cNvCxnSpPr/>
          <p:nvPr/>
        </p:nvCxnSpPr>
        <p:spPr>
          <a:xfrm>
            <a:off x="8096250" y="4551363"/>
            <a:ext cx="690563" cy="0"/>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847" name="TextBox 7"/>
          <p:cNvSpPr txBox="1">
            <a:spLocks noChangeArrowheads="1"/>
          </p:cNvSpPr>
          <p:nvPr/>
        </p:nvSpPr>
        <p:spPr bwMode="auto">
          <a:xfrm>
            <a:off x="8096250" y="4156075"/>
            <a:ext cx="682625" cy="368300"/>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cs typeface="Times New Roman" pitchFamily="18" charset="0"/>
              </a:rPr>
              <a:t>10 ns</a:t>
            </a:r>
            <a:endParaRPr lang="ru-RU">
              <a:solidFill>
                <a:schemeClr val="bg1"/>
              </a:solidFill>
              <a:latin typeface="Times New Roman" pitchFamily="18" charset="0"/>
              <a:cs typeface="Times New Roman" pitchFamily="18" charset="0"/>
            </a:endParaRPr>
          </a:p>
        </p:txBody>
      </p:sp>
      <p:cxnSp>
        <p:nvCxnSpPr>
          <p:cNvPr id="9" name="Прямая со стрелкой 8"/>
          <p:cNvCxnSpPr/>
          <p:nvPr/>
        </p:nvCxnSpPr>
        <p:spPr>
          <a:xfrm>
            <a:off x="6611938" y="2135188"/>
            <a:ext cx="0" cy="2605087"/>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849" name="TextBox 9"/>
          <p:cNvSpPr txBox="1">
            <a:spLocks noChangeArrowheads="1"/>
          </p:cNvSpPr>
          <p:nvPr/>
        </p:nvSpPr>
        <p:spPr bwMode="auto">
          <a:xfrm>
            <a:off x="6607175" y="3252788"/>
            <a:ext cx="742950" cy="369887"/>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cs typeface="Times New Roman" pitchFamily="18" charset="0"/>
              </a:rPr>
              <a:t>200 A</a:t>
            </a:r>
            <a:endParaRPr lang="ru-RU">
              <a:solidFill>
                <a:schemeClr val="bg1"/>
              </a:solidFill>
              <a:latin typeface="Times New Roman" pitchFamily="18" charset="0"/>
              <a:cs typeface="Times New Roman" pitchFamily="18" charset="0"/>
            </a:endParaRPr>
          </a:p>
        </p:txBody>
      </p:sp>
      <p:cxnSp>
        <p:nvCxnSpPr>
          <p:cNvPr id="11" name="Прямая со стрелкой 10"/>
          <p:cNvCxnSpPr/>
          <p:nvPr/>
        </p:nvCxnSpPr>
        <p:spPr>
          <a:xfrm flipH="1">
            <a:off x="7959725" y="1830388"/>
            <a:ext cx="15875" cy="1054100"/>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851" name="TextBox 11"/>
          <p:cNvSpPr txBox="1">
            <a:spLocks noChangeArrowheads="1"/>
          </p:cNvSpPr>
          <p:nvPr/>
        </p:nvSpPr>
        <p:spPr bwMode="auto">
          <a:xfrm>
            <a:off x="7975600" y="2135188"/>
            <a:ext cx="755650" cy="369887"/>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cs typeface="Times New Roman" pitchFamily="18" charset="0"/>
              </a:rPr>
              <a:t>35 kV</a:t>
            </a:r>
            <a:endParaRPr lang="ru-RU">
              <a:solidFill>
                <a:schemeClr val="bg1"/>
              </a:solidFill>
              <a:latin typeface="Times New Roman" pitchFamily="18" charset="0"/>
              <a:cs typeface="Times New Roman" pitchFamily="18" charset="0"/>
            </a:endParaRPr>
          </a:p>
        </p:txBody>
      </p:sp>
      <p:sp>
        <p:nvSpPr>
          <p:cNvPr id="35852" name="Прямоугольник 15"/>
          <p:cNvSpPr>
            <a:spLocks noChangeArrowheads="1"/>
          </p:cNvSpPr>
          <p:nvPr/>
        </p:nvSpPr>
        <p:spPr bwMode="auto">
          <a:xfrm>
            <a:off x="425450" y="4951413"/>
            <a:ext cx="8305800" cy="1938337"/>
          </a:xfrm>
          <a:prstGeom prst="rect">
            <a:avLst/>
          </a:prstGeom>
          <a:noFill/>
          <a:ln w="9525">
            <a:noFill/>
            <a:miter lim="800000"/>
            <a:headEnd/>
            <a:tailEnd/>
          </a:ln>
        </p:spPr>
        <p:txBody>
          <a:bodyPr>
            <a:spAutoFit/>
          </a:bodyPr>
          <a:lstStyle/>
          <a:p>
            <a:r>
              <a:rPr lang="en-US" sz="2400" dirty="0">
                <a:latin typeface="+mn-lt"/>
                <a:cs typeface="Times New Roman" pitchFamily="18" charset="0"/>
              </a:rPr>
              <a:t>Time sweep is 10 ns per scale mark. Voltage units scale is 17 kV per scale mark. Current units scale is 40 A per scale mark. </a:t>
            </a:r>
          </a:p>
          <a:p>
            <a:r>
              <a:rPr lang="en-US" sz="2400" dirty="0">
                <a:latin typeface="+mn-lt"/>
                <a:cs typeface="Times New Roman" pitchFamily="18" charset="0"/>
              </a:rPr>
              <a:t>The shift of the current pulse reference point with respect to the voltage pulse is an artefact of the recording circuitry parameters adjusting.</a:t>
            </a:r>
            <a:endParaRPr lang="ru-RU" sz="2400" dirty="0">
              <a:latin typeface="+mn-lt"/>
            </a:endParaRPr>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19</a:t>
            </a:fld>
            <a:endParaRPr lang="ru-RU"/>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Заголовок 1"/>
          <p:cNvSpPr>
            <a:spLocks noGrp="1"/>
          </p:cNvSpPr>
          <p:nvPr>
            <p:ph type="title"/>
          </p:nvPr>
        </p:nvSpPr>
        <p:spPr>
          <a:xfrm>
            <a:off x="628650" y="0"/>
            <a:ext cx="7886700" cy="1325563"/>
          </a:xfrm>
        </p:spPr>
        <p:txBody>
          <a:bodyPr/>
          <a:lstStyle/>
          <a:p>
            <a:pPr algn="ctr"/>
            <a:r>
              <a:rPr lang="en-US" b="1" u="sng" dirty="0" smtClean="0"/>
              <a:t>Persons</a:t>
            </a:r>
            <a:endParaRPr lang="ru-RU" b="1" u="sng" dirty="0" smtClean="0"/>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46945" t="17407" r="23194" b="36481"/>
          <a:stretch/>
        </p:blipFill>
        <p:spPr>
          <a:xfrm>
            <a:off x="6449638" y="1023738"/>
            <a:ext cx="2163016" cy="2505075"/>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023738"/>
            <a:ext cx="2124075" cy="2505075"/>
          </a:xfrm>
          <a:prstGeom prst="rect">
            <a:avLst/>
          </a:prstGeom>
        </p:spPr>
      </p:pic>
      <p:pic>
        <p:nvPicPr>
          <p:cNvPr id="6" name="Picture 4" descr="DSCN188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556" t="2223" r="38611" b="49444"/>
          <a:stretch/>
        </p:blipFill>
        <p:spPr bwMode="auto">
          <a:xfrm>
            <a:off x="3480714" y="1023738"/>
            <a:ext cx="2143448"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l="9437" t="12016" r="5391" b="2541"/>
          <a:stretch/>
        </p:blipFill>
        <p:spPr>
          <a:xfrm>
            <a:off x="628649" y="3922972"/>
            <a:ext cx="2124075" cy="2556984"/>
          </a:xfrm>
          <a:prstGeom prst="rect">
            <a:avLst/>
          </a:prstGeom>
        </p:spPr>
      </p:pic>
      <p:sp>
        <p:nvSpPr>
          <p:cNvPr id="5" name="Прямоугольник 4"/>
          <p:cNvSpPr/>
          <p:nvPr/>
        </p:nvSpPr>
        <p:spPr>
          <a:xfrm>
            <a:off x="918883" y="3472259"/>
            <a:ext cx="1582549" cy="369332"/>
          </a:xfrm>
          <a:prstGeom prst="rect">
            <a:avLst/>
          </a:prstGeom>
        </p:spPr>
        <p:txBody>
          <a:bodyPr wrap="none">
            <a:spAutoFit/>
          </a:bodyPr>
          <a:lstStyle/>
          <a:p>
            <a:r>
              <a:rPr lang="en-US" dirty="0" err="1"/>
              <a:t>Bagraev</a:t>
            </a:r>
            <a:r>
              <a:rPr lang="en-US" dirty="0"/>
              <a:t> N.T. </a:t>
            </a:r>
          </a:p>
        </p:txBody>
      </p:sp>
      <p:sp>
        <p:nvSpPr>
          <p:cNvPr id="7" name="Прямоугольник 6"/>
          <p:cNvSpPr/>
          <p:nvPr/>
        </p:nvSpPr>
        <p:spPr>
          <a:xfrm>
            <a:off x="3732007" y="3487184"/>
            <a:ext cx="1659429" cy="369332"/>
          </a:xfrm>
          <a:prstGeom prst="rect">
            <a:avLst/>
          </a:prstGeom>
        </p:spPr>
        <p:txBody>
          <a:bodyPr wrap="none">
            <a:spAutoFit/>
          </a:bodyPr>
          <a:lstStyle/>
          <a:p>
            <a:r>
              <a:rPr lang="en-US" dirty="0" err="1"/>
              <a:t>Polyakov</a:t>
            </a:r>
            <a:r>
              <a:rPr lang="en-US" dirty="0"/>
              <a:t> M.A.</a:t>
            </a:r>
          </a:p>
        </p:txBody>
      </p:sp>
      <p:sp>
        <p:nvSpPr>
          <p:cNvPr id="8" name="Прямоугольник 7"/>
          <p:cNvSpPr/>
          <p:nvPr/>
        </p:nvSpPr>
        <p:spPr>
          <a:xfrm>
            <a:off x="6880733" y="3472099"/>
            <a:ext cx="1261884" cy="369332"/>
          </a:xfrm>
          <a:prstGeom prst="rect">
            <a:avLst/>
          </a:prstGeom>
        </p:spPr>
        <p:txBody>
          <a:bodyPr wrap="none">
            <a:spAutoFit/>
          </a:bodyPr>
          <a:lstStyle/>
          <a:p>
            <a:r>
              <a:rPr lang="en-US" dirty="0" err="1"/>
              <a:t>Zakirov</a:t>
            </a:r>
            <a:r>
              <a:rPr lang="en-US" dirty="0"/>
              <a:t> I.I.</a:t>
            </a:r>
          </a:p>
        </p:txBody>
      </p:sp>
      <p:sp>
        <p:nvSpPr>
          <p:cNvPr id="9" name="Прямоугольник 8"/>
          <p:cNvSpPr/>
          <p:nvPr/>
        </p:nvSpPr>
        <p:spPr>
          <a:xfrm>
            <a:off x="664422" y="6488668"/>
            <a:ext cx="2091470" cy="369332"/>
          </a:xfrm>
          <a:prstGeom prst="rect">
            <a:avLst/>
          </a:prstGeom>
        </p:spPr>
        <p:txBody>
          <a:bodyPr wrap="none">
            <a:spAutoFit/>
          </a:bodyPr>
          <a:lstStyle/>
          <a:p>
            <a:r>
              <a:rPr lang="ru-RU" dirty="0" err="1"/>
              <a:t>Voznyakovskii</a:t>
            </a:r>
            <a:r>
              <a:rPr lang="en-US" dirty="0"/>
              <a:t> </a:t>
            </a:r>
            <a:r>
              <a:rPr lang="ru-RU" dirty="0"/>
              <a:t>A.P.</a:t>
            </a:r>
            <a:endParaRPr lang="en-US" dirty="0"/>
          </a:p>
        </p:txBody>
      </p:sp>
      <p:sp>
        <p:nvSpPr>
          <p:cNvPr id="11" name="Прямоугольник 10"/>
          <p:cNvSpPr/>
          <p:nvPr/>
        </p:nvSpPr>
        <p:spPr>
          <a:xfrm>
            <a:off x="6551444" y="6461720"/>
            <a:ext cx="1920461" cy="369332"/>
          </a:xfrm>
          <a:prstGeom prst="rect">
            <a:avLst/>
          </a:prstGeom>
        </p:spPr>
        <p:txBody>
          <a:bodyPr wrap="none">
            <a:spAutoFit/>
          </a:bodyPr>
          <a:lstStyle/>
          <a:p>
            <a:pPr algn="r"/>
            <a:r>
              <a:rPr lang="en-US" dirty="0" err="1" smtClean="0"/>
              <a:t>Nashchekin</a:t>
            </a:r>
            <a:r>
              <a:rPr lang="en-US" dirty="0" smtClean="0"/>
              <a:t> </a:t>
            </a:r>
            <a:r>
              <a:rPr lang="en-US" dirty="0"/>
              <a:t>A.V. </a:t>
            </a:r>
          </a:p>
        </p:txBody>
      </p:sp>
      <p:pic>
        <p:nvPicPr>
          <p:cNvPr id="10" name="Рисунок 9"/>
          <p:cNvPicPr>
            <a:picLocks noChangeAspect="1"/>
          </p:cNvPicPr>
          <p:nvPr/>
        </p:nvPicPr>
        <p:blipFill rotWithShape="1">
          <a:blip r:embed="rId6" cstate="print">
            <a:extLst>
              <a:ext uri="{28A0092B-C50C-407E-A947-70E740481C1C}">
                <a14:useLocalDpi xmlns:a14="http://schemas.microsoft.com/office/drawing/2010/main" val="0"/>
              </a:ext>
            </a:extLst>
          </a:blip>
          <a:srcRect l="41517" t="3481" r="16242" b="30470"/>
          <a:stretch/>
        </p:blipFill>
        <p:spPr>
          <a:xfrm>
            <a:off x="3480714" y="3922972"/>
            <a:ext cx="2131919" cy="2500113"/>
          </a:xfrm>
          <a:prstGeom prst="rect">
            <a:avLst/>
          </a:prstGeom>
        </p:spPr>
      </p:pic>
      <p:sp>
        <p:nvSpPr>
          <p:cNvPr id="12" name="Прямоугольник 11"/>
          <p:cNvSpPr/>
          <p:nvPr/>
        </p:nvSpPr>
        <p:spPr>
          <a:xfrm>
            <a:off x="3753186" y="6479956"/>
            <a:ext cx="1586973" cy="369332"/>
          </a:xfrm>
          <a:prstGeom prst="rect">
            <a:avLst/>
          </a:prstGeom>
        </p:spPr>
        <p:txBody>
          <a:bodyPr wrap="none">
            <a:spAutoFit/>
          </a:bodyPr>
          <a:lstStyle/>
          <a:p>
            <a:r>
              <a:rPr lang="en-US" dirty="0" err="1"/>
              <a:t>Bocharov</a:t>
            </a:r>
            <a:r>
              <a:rPr lang="en-US" dirty="0"/>
              <a:t> V.N</a:t>
            </a:r>
            <a:endParaRPr lang="ru-RU" dirty="0"/>
          </a:p>
        </p:txBody>
      </p:sp>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0166" y="3922972"/>
            <a:ext cx="2163016" cy="2381988"/>
          </a:xfrm>
          <a:prstGeom prst="rect">
            <a:avLst/>
          </a:prstGeom>
        </p:spPr>
      </p:pic>
      <p:sp>
        <p:nvSpPr>
          <p:cNvPr id="14" name="Номер слайда 13"/>
          <p:cNvSpPr>
            <a:spLocks noGrp="1"/>
          </p:cNvSpPr>
          <p:nvPr>
            <p:ph type="sldNum" sz="quarter" idx="12"/>
          </p:nvPr>
        </p:nvSpPr>
        <p:spPr/>
        <p:txBody>
          <a:bodyPr/>
          <a:lstStyle/>
          <a:p>
            <a:pPr>
              <a:defRPr/>
            </a:pPr>
            <a:fld id="{0A30A2AF-A560-4A9E-90EC-F6C794CE6C83}" type="slidenum">
              <a:rPr lang="ru-RU" smtClean="0"/>
              <a:pPr>
                <a:defRPr/>
              </a:pPr>
              <a:t>2</a:t>
            </a:fld>
            <a:endParaRPr lang="ru-RU"/>
          </a:p>
        </p:txBody>
      </p:sp>
    </p:spTree>
    <p:extLst>
      <p:ext uri="{BB962C8B-B14F-4D97-AF65-F5344CB8AC3E}">
        <p14:creationId xmlns:p14="http://schemas.microsoft.com/office/powerpoint/2010/main" val="34954764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Заголовок 1"/>
          <p:cNvSpPr>
            <a:spLocks noGrp="1"/>
          </p:cNvSpPr>
          <p:nvPr>
            <p:ph type="title"/>
          </p:nvPr>
        </p:nvSpPr>
        <p:spPr>
          <a:xfrm>
            <a:off x="628650" y="0"/>
            <a:ext cx="7886700" cy="1325563"/>
          </a:xfrm>
        </p:spPr>
        <p:txBody>
          <a:bodyPr/>
          <a:lstStyle/>
          <a:p>
            <a:pPr algn="ctr"/>
            <a:r>
              <a:rPr lang="en-US" b="1" u="sng" dirty="0" smtClean="0">
                <a:cs typeface="Times New Roman" pitchFamily="18" charset="0"/>
              </a:rPr>
              <a:t>Flash emission from </a:t>
            </a:r>
            <a:r>
              <a:rPr lang="en-US" b="1" u="sng" dirty="0" err="1" smtClean="0">
                <a:cs typeface="Times New Roman" pitchFamily="18" charset="0"/>
              </a:rPr>
              <a:t>mwCNT</a:t>
            </a:r>
            <a:endParaRPr lang="ru-RU" b="1" u="sng" dirty="0" smtClean="0"/>
          </a:p>
        </p:txBody>
      </p:sp>
      <p:pic>
        <p:nvPicPr>
          <p:cNvPr id="36865" name="Объект 3"/>
          <p:cNvPicPr>
            <a:picLocks noGrp="1" noChangeAspect="1"/>
          </p:cNvPicPr>
          <p:nvPr>
            <p:ph idx="1"/>
          </p:nvPr>
        </p:nvPicPr>
        <p:blipFill>
          <a:blip r:embed="rId2"/>
          <a:srcRect l="21594" t="10509" r="39088" b="11765"/>
          <a:stretch>
            <a:fillRect/>
          </a:stretch>
        </p:blipFill>
        <p:spPr>
          <a:xfrm>
            <a:off x="6073775" y="1427163"/>
            <a:ext cx="2268538" cy="3600450"/>
          </a:xfrm>
        </p:spPr>
      </p:pic>
      <p:pic>
        <p:nvPicPr>
          <p:cNvPr id="36866" name="Рисунок 4"/>
          <p:cNvPicPr>
            <a:picLocks noChangeAspect="1"/>
          </p:cNvPicPr>
          <p:nvPr/>
        </p:nvPicPr>
        <p:blipFill>
          <a:blip r:embed="rId3"/>
          <a:srcRect l="21588" t="10545" r="39151" b="11835"/>
          <a:stretch>
            <a:fillRect/>
          </a:stretch>
        </p:blipFill>
        <p:spPr bwMode="auto">
          <a:xfrm>
            <a:off x="801688" y="1427163"/>
            <a:ext cx="2268537" cy="3600450"/>
          </a:xfrm>
          <a:prstGeom prst="rect">
            <a:avLst/>
          </a:prstGeom>
          <a:noFill/>
          <a:ln w="9525">
            <a:noFill/>
            <a:miter lim="800000"/>
            <a:headEnd/>
            <a:tailEnd/>
          </a:ln>
        </p:spPr>
      </p:pic>
      <p:pic>
        <p:nvPicPr>
          <p:cNvPr id="36867" name="Рисунок 6"/>
          <p:cNvPicPr>
            <a:picLocks noChangeAspect="1"/>
          </p:cNvPicPr>
          <p:nvPr/>
        </p:nvPicPr>
        <p:blipFill>
          <a:blip r:embed="rId4"/>
          <a:srcRect l="21552" t="10558" r="38972" b="11720"/>
          <a:stretch>
            <a:fillRect/>
          </a:stretch>
        </p:blipFill>
        <p:spPr bwMode="auto">
          <a:xfrm>
            <a:off x="3433763" y="1427163"/>
            <a:ext cx="2276475" cy="3600450"/>
          </a:xfrm>
          <a:prstGeom prst="rect">
            <a:avLst/>
          </a:prstGeom>
          <a:noFill/>
          <a:ln w="9525">
            <a:noFill/>
            <a:miter lim="800000"/>
            <a:headEnd/>
            <a:tailEnd/>
          </a:ln>
        </p:spPr>
      </p:pic>
      <p:sp>
        <p:nvSpPr>
          <p:cNvPr id="36869" name="Прямоугольник 11"/>
          <p:cNvSpPr>
            <a:spLocks noChangeArrowheads="1"/>
          </p:cNvSpPr>
          <p:nvPr/>
        </p:nvSpPr>
        <p:spPr bwMode="auto">
          <a:xfrm>
            <a:off x="628650" y="5267325"/>
            <a:ext cx="8305800" cy="830263"/>
          </a:xfrm>
          <a:prstGeom prst="rect">
            <a:avLst/>
          </a:prstGeom>
          <a:noFill/>
          <a:ln w="9525">
            <a:noFill/>
            <a:miter lim="800000"/>
            <a:headEnd/>
            <a:tailEnd/>
          </a:ln>
        </p:spPr>
        <p:txBody>
          <a:bodyPr>
            <a:spAutoFit/>
          </a:bodyPr>
          <a:lstStyle/>
          <a:p>
            <a:r>
              <a:rPr lang="en-US" sz="2400" dirty="0">
                <a:latin typeface="+mn-lt"/>
                <a:cs typeface="Times New Roman" pitchFamily="18" charset="0"/>
              </a:rPr>
              <a:t>Time sweep is 10 ns per scale mark. Voltage units scale is 17 kV per scale mark. Current units scale is 40 A per scale mark. </a:t>
            </a:r>
          </a:p>
        </p:txBody>
      </p:sp>
      <p:cxnSp>
        <p:nvCxnSpPr>
          <p:cNvPr id="13" name="Прямая со стрелкой 12"/>
          <p:cNvCxnSpPr/>
          <p:nvPr/>
        </p:nvCxnSpPr>
        <p:spPr>
          <a:xfrm>
            <a:off x="7172325" y="4619625"/>
            <a:ext cx="581025" cy="0"/>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871" name="TextBox 13"/>
          <p:cNvSpPr txBox="1">
            <a:spLocks noChangeArrowheads="1"/>
          </p:cNvSpPr>
          <p:nvPr/>
        </p:nvSpPr>
        <p:spPr bwMode="auto">
          <a:xfrm>
            <a:off x="7121525" y="4249738"/>
            <a:ext cx="682625" cy="369887"/>
          </a:xfrm>
          <a:prstGeom prst="rect">
            <a:avLst/>
          </a:prstGeom>
          <a:noFill/>
          <a:ln w="9525">
            <a:noFill/>
            <a:miter lim="800000"/>
            <a:headEnd/>
            <a:tailEnd/>
          </a:ln>
        </p:spPr>
        <p:txBody>
          <a:bodyPr>
            <a:spAutoFit/>
          </a:bodyPr>
          <a:lstStyle/>
          <a:p>
            <a:r>
              <a:rPr lang="en-US">
                <a:solidFill>
                  <a:schemeClr val="bg1"/>
                </a:solidFill>
                <a:latin typeface="Times New Roman" pitchFamily="18" charset="0"/>
                <a:cs typeface="Times New Roman" pitchFamily="18" charset="0"/>
              </a:rPr>
              <a:t>10 ns</a:t>
            </a:r>
            <a:endParaRPr lang="ru-RU">
              <a:solidFill>
                <a:schemeClr val="bg1"/>
              </a:solidFill>
              <a:latin typeface="Times New Roman" pitchFamily="18" charset="0"/>
              <a:cs typeface="Times New Roman" pitchFamily="18" charset="0"/>
            </a:endParaRPr>
          </a:p>
        </p:txBody>
      </p:sp>
      <p:cxnSp>
        <p:nvCxnSpPr>
          <p:cNvPr id="15" name="Прямая со стрелкой 14"/>
          <p:cNvCxnSpPr/>
          <p:nvPr/>
        </p:nvCxnSpPr>
        <p:spPr>
          <a:xfrm>
            <a:off x="6269038" y="2352675"/>
            <a:ext cx="0" cy="2200275"/>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873" name="TextBox 15"/>
          <p:cNvSpPr txBox="1">
            <a:spLocks noChangeArrowheads="1"/>
          </p:cNvSpPr>
          <p:nvPr/>
        </p:nvSpPr>
        <p:spPr bwMode="auto">
          <a:xfrm>
            <a:off x="6264275" y="3348038"/>
            <a:ext cx="742950" cy="369887"/>
          </a:xfrm>
          <a:prstGeom prst="rect">
            <a:avLst/>
          </a:prstGeom>
          <a:noFill/>
          <a:ln w="9525">
            <a:noFill/>
            <a:miter lim="800000"/>
            <a:headEnd/>
            <a:tailEnd/>
          </a:ln>
        </p:spPr>
        <p:txBody>
          <a:bodyPr>
            <a:spAutoFit/>
          </a:bodyPr>
          <a:lstStyle/>
          <a:p>
            <a:r>
              <a:rPr lang="en-US">
                <a:solidFill>
                  <a:schemeClr val="bg1"/>
                </a:solidFill>
                <a:latin typeface="Times New Roman" pitchFamily="18" charset="0"/>
                <a:cs typeface="Times New Roman" pitchFamily="18" charset="0"/>
              </a:rPr>
              <a:t>200 A</a:t>
            </a:r>
            <a:endParaRPr lang="ru-RU">
              <a:solidFill>
                <a:schemeClr val="bg1"/>
              </a:solidFill>
              <a:latin typeface="Times New Roman" pitchFamily="18" charset="0"/>
              <a:cs typeface="Times New Roman" pitchFamily="18" charset="0"/>
            </a:endParaRPr>
          </a:p>
        </p:txBody>
      </p:sp>
      <p:cxnSp>
        <p:nvCxnSpPr>
          <p:cNvPr id="17" name="Прямая со стрелкой 16"/>
          <p:cNvCxnSpPr/>
          <p:nvPr/>
        </p:nvCxnSpPr>
        <p:spPr>
          <a:xfrm>
            <a:off x="7632700" y="1873250"/>
            <a:ext cx="0" cy="1176338"/>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875" name="TextBox 19"/>
          <p:cNvSpPr txBox="1">
            <a:spLocks noChangeArrowheads="1"/>
          </p:cNvSpPr>
          <p:nvPr/>
        </p:nvSpPr>
        <p:spPr bwMode="auto">
          <a:xfrm>
            <a:off x="7586663" y="2284413"/>
            <a:ext cx="755650" cy="369887"/>
          </a:xfrm>
          <a:prstGeom prst="rect">
            <a:avLst/>
          </a:prstGeom>
          <a:noFill/>
          <a:ln w="9525">
            <a:noFill/>
            <a:miter lim="800000"/>
            <a:headEnd/>
            <a:tailEnd/>
          </a:ln>
        </p:spPr>
        <p:txBody>
          <a:bodyPr>
            <a:spAutoFit/>
          </a:bodyPr>
          <a:lstStyle/>
          <a:p>
            <a:r>
              <a:rPr lang="en-US">
                <a:solidFill>
                  <a:schemeClr val="bg1"/>
                </a:solidFill>
                <a:latin typeface="Times New Roman" pitchFamily="18" charset="0"/>
                <a:cs typeface="Times New Roman" pitchFamily="18" charset="0"/>
              </a:rPr>
              <a:t>44 kV</a:t>
            </a:r>
            <a:endParaRPr lang="ru-RU">
              <a:solidFill>
                <a:schemeClr val="bg1"/>
              </a:solidFill>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20</a:t>
            </a:fld>
            <a:endParaRPr lang="ru-RU"/>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Заголовок 1"/>
          <p:cNvSpPr>
            <a:spLocks noGrp="1"/>
          </p:cNvSpPr>
          <p:nvPr>
            <p:ph type="title"/>
          </p:nvPr>
        </p:nvSpPr>
        <p:spPr>
          <a:xfrm>
            <a:off x="571500" y="0"/>
            <a:ext cx="7886700" cy="1325563"/>
          </a:xfrm>
        </p:spPr>
        <p:txBody>
          <a:bodyPr/>
          <a:lstStyle/>
          <a:p>
            <a:pPr algn="ctr"/>
            <a:r>
              <a:rPr lang="en-US" b="1" u="sng" dirty="0" smtClean="0">
                <a:cs typeface="Times New Roman" pitchFamily="18" charset="0"/>
              </a:rPr>
              <a:t>Flash emission from HOPG</a:t>
            </a:r>
            <a:endParaRPr lang="ru-RU" b="1" u="sng" dirty="0" smtClean="0"/>
          </a:p>
        </p:txBody>
      </p:sp>
      <p:pic>
        <p:nvPicPr>
          <p:cNvPr id="37890" name="Picture 2" descr="Слайд2"/>
          <p:cNvPicPr>
            <a:picLocks noChangeAspect="1" noChangeArrowheads="1"/>
          </p:cNvPicPr>
          <p:nvPr/>
        </p:nvPicPr>
        <p:blipFill>
          <a:blip r:embed="rId2"/>
          <a:srcRect/>
          <a:stretch>
            <a:fillRect/>
          </a:stretch>
        </p:blipFill>
        <p:spPr bwMode="auto">
          <a:xfrm>
            <a:off x="533400" y="1325563"/>
            <a:ext cx="2667000" cy="3600450"/>
          </a:xfrm>
          <a:prstGeom prst="rect">
            <a:avLst/>
          </a:prstGeom>
          <a:noFill/>
          <a:ln w="9525">
            <a:noFill/>
            <a:miter lim="800000"/>
            <a:headEnd/>
            <a:tailEnd/>
          </a:ln>
        </p:spPr>
      </p:pic>
      <p:pic>
        <p:nvPicPr>
          <p:cNvPr id="37891" name="Picture 3" descr="Слайд3"/>
          <p:cNvPicPr>
            <a:picLocks noChangeAspect="1" noChangeArrowheads="1"/>
          </p:cNvPicPr>
          <p:nvPr/>
        </p:nvPicPr>
        <p:blipFill>
          <a:blip r:embed="rId3"/>
          <a:srcRect/>
          <a:stretch>
            <a:fillRect/>
          </a:stretch>
        </p:blipFill>
        <p:spPr bwMode="auto">
          <a:xfrm>
            <a:off x="3200400" y="1325563"/>
            <a:ext cx="2627313" cy="3600450"/>
          </a:xfrm>
          <a:prstGeom prst="rect">
            <a:avLst/>
          </a:prstGeom>
          <a:noFill/>
          <a:ln w="9525">
            <a:noFill/>
            <a:miter lim="800000"/>
            <a:headEnd/>
            <a:tailEnd/>
          </a:ln>
        </p:spPr>
      </p:pic>
      <p:pic>
        <p:nvPicPr>
          <p:cNvPr id="37892" name="Picture 4" descr="Слайд4"/>
          <p:cNvPicPr>
            <a:picLocks noChangeAspect="1" noChangeArrowheads="1"/>
          </p:cNvPicPr>
          <p:nvPr/>
        </p:nvPicPr>
        <p:blipFill>
          <a:blip r:embed="rId4"/>
          <a:srcRect/>
          <a:stretch>
            <a:fillRect/>
          </a:stretch>
        </p:blipFill>
        <p:spPr bwMode="auto">
          <a:xfrm>
            <a:off x="5805488" y="1325563"/>
            <a:ext cx="2644775" cy="3600450"/>
          </a:xfrm>
          <a:prstGeom prst="rect">
            <a:avLst/>
          </a:prstGeom>
          <a:noFill/>
          <a:ln w="9525">
            <a:noFill/>
            <a:miter lim="800000"/>
            <a:headEnd/>
            <a:tailEnd/>
          </a:ln>
        </p:spPr>
      </p:pic>
      <p:sp>
        <p:nvSpPr>
          <p:cNvPr id="37893" name="Прямоугольник 3"/>
          <p:cNvSpPr>
            <a:spLocks noChangeArrowheads="1"/>
          </p:cNvSpPr>
          <p:nvPr/>
        </p:nvSpPr>
        <p:spPr bwMode="auto">
          <a:xfrm>
            <a:off x="571500" y="5126038"/>
            <a:ext cx="7886700" cy="1570037"/>
          </a:xfrm>
          <a:prstGeom prst="rect">
            <a:avLst/>
          </a:prstGeom>
          <a:noFill/>
          <a:ln w="9525">
            <a:noFill/>
            <a:miter lim="800000"/>
            <a:headEnd/>
            <a:tailEnd/>
          </a:ln>
        </p:spPr>
        <p:txBody>
          <a:bodyPr>
            <a:spAutoFit/>
          </a:bodyPr>
          <a:lstStyle/>
          <a:p>
            <a:r>
              <a:rPr lang="en-US" sz="2400" dirty="0">
                <a:latin typeface="+mn-lt"/>
                <a:cs typeface="Times New Roman" pitchFamily="18" charset="0"/>
              </a:rPr>
              <a:t>Pulse Voltage (1) and emission current (2) </a:t>
            </a:r>
            <a:r>
              <a:rPr lang="en-US" sz="2400" dirty="0" err="1">
                <a:latin typeface="+mn-lt"/>
                <a:cs typeface="Times New Roman" pitchFamily="18" charset="0"/>
              </a:rPr>
              <a:t>oscillograms</a:t>
            </a:r>
            <a:r>
              <a:rPr lang="en-US" sz="2400" dirty="0">
                <a:latin typeface="+mn-lt"/>
                <a:cs typeface="Times New Roman" pitchFamily="18" charset="0"/>
              </a:rPr>
              <a:t> for the HOPG cathode.</a:t>
            </a:r>
          </a:p>
          <a:p>
            <a:r>
              <a:rPr lang="en-US" sz="2400" dirty="0">
                <a:latin typeface="+mn-lt"/>
                <a:cs typeface="Times New Roman" pitchFamily="18" charset="0"/>
              </a:rPr>
              <a:t>Time sweep is 10 ns per scale mark; voltage units scale is 34 kV per 1 V; current units scale is 40 A per 1 V.</a:t>
            </a:r>
            <a:endParaRPr lang="ru-RU" sz="2400" dirty="0">
              <a:latin typeface="+mn-lt"/>
            </a:endParaRPr>
          </a:p>
        </p:txBody>
      </p:sp>
      <p:cxnSp>
        <p:nvCxnSpPr>
          <p:cNvPr id="8" name="Прямая со стрелкой 7"/>
          <p:cNvCxnSpPr/>
          <p:nvPr/>
        </p:nvCxnSpPr>
        <p:spPr>
          <a:xfrm>
            <a:off x="7442200" y="2601913"/>
            <a:ext cx="0" cy="2160587"/>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895" name="TextBox 8"/>
          <p:cNvSpPr txBox="1">
            <a:spLocks noChangeArrowheads="1"/>
          </p:cNvSpPr>
          <p:nvPr/>
        </p:nvSpPr>
        <p:spPr bwMode="auto">
          <a:xfrm>
            <a:off x="6700838" y="3516313"/>
            <a:ext cx="741362" cy="369887"/>
          </a:xfrm>
          <a:prstGeom prst="rect">
            <a:avLst/>
          </a:prstGeom>
          <a:noFill/>
          <a:ln w="9525">
            <a:noFill/>
            <a:miter lim="800000"/>
            <a:headEnd/>
            <a:tailEnd/>
          </a:ln>
        </p:spPr>
        <p:txBody>
          <a:bodyPr>
            <a:spAutoFit/>
          </a:bodyPr>
          <a:lstStyle/>
          <a:p>
            <a:r>
              <a:rPr lang="en-US">
                <a:solidFill>
                  <a:schemeClr val="bg1"/>
                </a:solidFill>
                <a:latin typeface="Times New Roman" pitchFamily="18" charset="0"/>
                <a:cs typeface="Times New Roman" pitchFamily="18" charset="0"/>
              </a:rPr>
              <a:t>440 A</a:t>
            </a:r>
            <a:endParaRPr lang="ru-RU">
              <a:solidFill>
                <a:schemeClr val="bg1"/>
              </a:solidFill>
              <a:latin typeface="Times New Roman" pitchFamily="18" charset="0"/>
              <a:cs typeface="Times New Roman" pitchFamily="18" charset="0"/>
            </a:endParaRPr>
          </a:p>
        </p:txBody>
      </p:sp>
      <p:cxnSp>
        <p:nvCxnSpPr>
          <p:cNvPr id="10" name="Прямая со стрелкой 9"/>
          <p:cNvCxnSpPr/>
          <p:nvPr/>
        </p:nvCxnSpPr>
        <p:spPr>
          <a:xfrm>
            <a:off x="7237413" y="2162175"/>
            <a:ext cx="1587" cy="877888"/>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897" name="TextBox 10"/>
          <p:cNvSpPr txBox="1">
            <a:spLocks noChangeArrowheads="1"/>
          </p:cNvSpPr>
          <p:nvPr/>
        </p:nvSpPr>
        <p:spPr bwMode="auto">
          <a:xfrm>
            <a:off x="6481763" y="2586038"/>
            <a:ext cx="755650" cy="369887"/>
          </a:xfrm>
          <a:prstGeom prst="rect">
            <a:avLst/>
          </a:prstGeom>
          <a:noFill/>
          <a:ln w="9525">
            <a:noFill/>
            <a:miter lim="800000"/>
            <a:headEnd/>
            <a:tailEnd/>
          </a:ln>
        </p:spPr>
        <p:txBody>
          <a:bodyPr>
            <a:spAutoFit/>
          </a:bodyPr>
          <a:lstStyle/>
          <a:p>
            <a:r>
              <a:rPr lang="en-US">
                <a:solidFill>
                  <a:schemeClr val="bg1"/>
                </a:solidFill>
                <a:latin typeface="Times New Roman" pitchFamily="18" charset="0"/>
                <a:cs typeface="Times New Roman" pitchFamily="18" charset="0"/>
              </a:rPr>
              <a:t>75 kV</a:t>
            </a:r>
            <a:endParaRPr lang="ru-RU">
              <a:solidFill>
                <a:schemeClr val="bg1"/>
              </a:solidFill>
              <a:latin typeface="Times New Roman" pitchFamily="18" charset="0"/>
              <a:cs typeface="Times New Roman" pitchFamily="18" charset="0"/>
            </a:endParaRPr>
          </a:p>
        </p:txBody>
      </p:sp>
      <p:cxnSp>
        <p:nvCxnSpPr>
          <p:cNvPr id="14" name="Прямая со стрелкой 13"/>
          <p:cNvCxnSpPr/>
          <p:nvPr/>
        </p:nvCxnSpPr>
        <p:spPr>
          <a:xfrm>
            <a:off x="6042025" y="4481513"/>
            <a:ext cx="477838" cy="0"/>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899" name="TextBox 14"/>
          <p:cNvSpPr txBox="1">
            <a:spLocks noChangeArrowheads="1"/>
          </p:cNvSpPr>
          <p:nvPr/>
        </p:nvSpPr>
        <p:spPr bwMode="auto">
          <a:xfrm>
            <a:off x="5989638" y="4111625"/>
            <a:ext cx="684212" cy="369888"/>
          </a:xfrm>
          <a:prstGeom prst="rect">
            <a:avLst/>
          </a:prstGeom>
          <a:noFill/>
          <a:ln w="9525">
            <a:noFill/>
            <a:miter lim="800000"/>
            <a:headEnd/>
            <a:tailEnd/>
          </a:ln>
        </p:spPr>
        <p:txBody>
          <a:bodyPr>
            <a:spAutoFit/>
          </a:bodyPr>
          <a:lstStyle/>
          <a:p>
            <a:r>
              <a:rPr lang="en-US">
                <a:solidFill>
                  <a:schemeClr val="bg1"/>
                </a:solidFill>
                <a:latin typeface="Times New Roman" pitchFamily="18" charset="0"/>
                <a:cs typeface="Times New Roman" pitchFamily="18" charset="0"/>
              </a:rPr>
              <a:t>10 ns</a:t>
            </a:r>
            <a:endParaRPr lang="ru-RU">
              <a:solidFill>
                <a:schemeClr val="bg1"/>
              </a:solidFill>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21</a:t>
            </a:fld>
            <a:endParaRPr lang="ru-RU"/>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493949"/>
            <a:ext cx="9144000" cy="40053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913" name="Заголовок 1"/>
          <p:cNvSpPr>
            <a:spLocks noGrp="1"/>
          </p:cNvSpPr>
          <p:nvPr>
            <p:ph type="title"/>
          </p:nvPr>
        </p:nvSpPr>
        <p:spPr>
          <a:xfrm>
            <a:off x="584200" y="0"/>
            <a:ext cx="7886700" cy="1491919"/>
          </a:xfrm>
        </p:spPr>
        <p:txBody>
          <a:bodyPr/>
          <a:lstStyle/>
          <a:p>
            <a:pPr algn="ctr"/>
            <a:r>
              <a:rPr lang="en-US" b="1" u="sng" dirty="0" smtClean="0"/>
              <a:t>“Bilayer” </a:t>
            </a:r>
            <a:r>
              <a:rPr lang="en-US" b="1" u="sng" dirty="0" err="1" smtClean="0"/>
              <a:t>graphene</a:t>
            </a:r>
            <a:endParaRPr lang="ru-RU" b="1" u="sng" dirty="0" smtClean="0"/>
          </a:p>
        </p:txBody>
      </p:sp>
      <p:pic>
        <p:nvPicPr>
          <p:cNvPr id="4" name="Объект 3" descr="C:\Study SPbSUT\Эксперименты\Эксперименты в Воейково\Катод 2х слойный графен\20171103\Occil\scope_393.bmp"/>
          <p:cNvPicPr>
            <a:picLocks noGrp="1"/>
          </p:cNvPicPr>
          <p:nvPr>
            <p:ph idx="1"/>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r="38790" b="11676"/>
          <a:stretch/>
        </p:blipFill>
        <p:spPr bwMode="auto">
          <a:xfrm>
            <a:off x="133440" y="1809705"/>
            <a:ext cx="2913231" cy="3374435"/>
          </a:xfrm>
          <a:prstGeom prst="rect">
            <a:avLst/>
          </a:prstGeom>
          <a:noFill/>
          <a:ln>
            <a:noFill/>
          </a:ln>
          <a:extLst>
            <a:ext uri="{53640926-AAD7-44D8-BBD7-CCE9431645EC}">
              <a14:shadowObscured xmlns:a14="http://schemas.microsoft.com/office/drawing/2010/main"/>
            </a:ext>
          </a:extLst>
        </p:spPr>
      </p:pic>
      <p:pic>
        <p:nvPicPr>
          <p:cNvPr id="5" name="Рисунок 4" descr="C:\Study SPbSUT\Эксперименты\Эксперименты в Воейково\Катод 2х слойный графен\20171103\Occil\scope_396.bmp"/>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t="-1" r="38519" b="11743"/>
          <a:stretch/>
        </p:blipFill>
        <p:spPr bwMode="auto">
          <a:xfrm>
            <a:off x="3097952" y="1809705"/>
            <a:ext cx="2924763" cy="3371895"/>
          </a:xfrm>
          <a:prstGeom prst="rect">
            <a:avLst/>
          </a:prstGeom>
          <a:noFill/>
          <a:ln>
            <a:noFill/>
          </a:ln>
          <a:extLst>
            <a:ext uri="{53640926-AAD7-44D8-BBD7-CCE9431645EC}">
              <a14:shadowObscured xmlns:a14="http://schemas.microsoft.com/office/drawing/2010/main"/>
            </a:ext>
          </a:extLst>
        </p:spPr>
      </p:pic>
      <p:pic>
        <p:nvPicPr>
          <p:cNvPr id="6" name="Рисунок 5" descr="C:\Study SPbSUT\Эксперименты\Эксперименты в Воейково\Катод 2х слойный графен\20171103\Occil\scope_397.bmp"/>
          <p:cNvPicPr/>
          <p:nvPr/>
        </p:nvPicPr>
        <p:blipFill rotWithShape="1">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r="38793" b="11676"/>
          <a:stretch/>
        </p:blipFill>
        <p:spPr bwMode="auto">
          <a:xfrm>
            <a:off x="6073997" y="1809598"/>
            <a:ext cx="2912568" cy="3374542"/>
          </a:xfrm>
          <a:prstGeom prst="rect">
            <a:avLst/>
          </a:prstGeom>
          <a:noFill/>
          <a:ln>
            <a:noFill/>
          </a:ln>
          <a:extLst>
            <a:ext uri="{53640926-AAD7-44D8-BBD7-CCE9431645EC}">
              <a14:shadowObscured xmlns:a14="http://schemas.microsoft.com/office/drawing/2010/main"/>
            </a:ext>
          </a:extLst>
        </p:spPr>
      </p:pic>
      <p:sp>
        <p:nvSpPr>
          <p:cNvPr id="3" name="Номер слайда 2"/>
          <p:cNvSpPr>
            <a:spLocks noGrp="1"/>
          </p:cNvSpPr>
          <p:nvPr>
            <p:ph type="sldNum" sz="quarter" idx="12"/>
          </p:nvPr>
        </p:nvSpPr>
        <p:spPr/>
        <p:txBody>
          <a:bodyPr/>
          <a:lstStyle/>
          <a:p>
            <a:pPr>
              <a:defRPr/>
            </a:pPr>
            <a:fld id="{0A30A2AF-A560-4A9E-90EC-F6C794CE6C83}" type="slidenum">
              <a:rPr lang="ru-RU" smtClean="0"/>
              <a:pPr>
                <a:defRPr/>
              </a:pPr>
              <a:t>22</a:t>
            </a:fld>
            <a:endParaRPr lang="ru-RU"/>
          </a:p>
        </p:txBody>
      </p:sp>
      <p:sp>
        <p:nvSpPr>
          <p:cNvPr id="7" name="TextBox 6"/>
          <p:cNvSpPr txBox="1"/>
          <p:nvPr/>
        </p:nvSpPr>
        <p:spPr>
          <a:xfrm>
            <a:off x="904069" y="5525353"/>
            <a:ext cx="7246961" cy="830997"/>
          </a:xfrm>
          <a:prstGeom prst="rect">
            <a:avLst/>
          </a:prstGeom>
          <a:noFill/>
        </p:spPr>
        <p:txBody>
          <a:bodyPr wrap="square" rtlCol="0">
            <a:spAutoFit/>
          </a:bodyPr>
          <a:lstStyle/>
          <a:p>
            <a:r>
              <a:rPr lang="en-US" sz="2400" dirty="0">
                <a:latin typeface="+mn-lt"/>
              </a:rPr>
              <a:t>Material was produced by </a:t>
            </a:r>
            <a:r>
              <a:rPr lang="en-US" sz="2400" dirty="0" err="1">
                <a:latin typeface="+mn-lt"/>
              </a:rPr>
              <a:t>Voznyakovskii</a:t>
            </a:r>
            <a:r>
              <a:rPr lang="en-US" sz="2400" dirty="0">
                <a:latin typeface="+mn-lt"/>
              </a:rPr>
              <a:t> </a:t>
            </a:r>
            <a:r>
              <a:rPr lang="en-US" sz="2400" dirty="0" smtClean="0">
                <a:latin typeface="+mn-lt"/>
              </a:rPr>
              <a:t>A.P. </a:t>
            </a:r>
          </a:p>
          <a:p>
            <a:r>
              <a:rPr lang="en-US" sz="2400" dirty="0" smtClean="0">
                <a:latin typeface="+mn-lt"/>
              </a:rPr>
              <a:t>Self-propagating high-temperature synthesis method</a:t>
            </a:r>
            <a:endParaRPr lang="ru-RU" sz="2400" dirty="0">
              <a:latin typeface="+mn-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946"/>
            <a:ext cx="7886700" cy="1325563"/>
          </a:xfrm>
        </p:spPr>
        <p:txBody>
          <a:bodyPr/>
          <a:lstStyle/>
          <a:p>
            <a:pPr algn="ctr"/>
            <a:r>
              <a:rPr lang="en-US" b="1" u="sng" dirty="0" smtClean="0">
                <a:cs typeface="Times New Roman" panose="02020603050405020304" pitchFamily="18" charset="0"/>
              </a:rPr>
              <a:t>Maximum charge as a function of electric field </a:t>
            </a:r>
            <a:endParaRPr lang="ru-RU" b="1" u="sng" dirty="0">
              <a:cs typeface="Times New Roman" panose="02020603050405020304" pitchFamily="18" charset="0"/>
            </a:endParaRPr>
          </a:p>
        </p:txBody>
      </p:sp>
      <p:sp>
        <p:nvSpPr>
          <p:cNvPr id="10" name="TextBox 9"/>
          <p:cNvSpPr txBox="1"/>
          <p:nvPr/>
        </p:nvSpPr>
        <p:spPr>
          <a:xfrm>
            <a:off x="2162005" y="5786434"/>
            <a:ext cx="655949" cy="461665"/>
          </a:xfrm>
          <a:prstGeom prst="rect">
            <a:avLst/>
          </a:prstGeom>
          <a:noFill/>
        </p:spPr>
        <p:txBody>
          <a:bodyPr wrap="none" rtlCol="0">
            <a:spAutoFit/>
          </a:bodyPr>
          <a:lstStyle/>
          <a:p>
            <a:r>
              <a:rPr lang="en-US" sz="2400" dirty="0" smtClean="0">
                <a:latin typeface="+mn-lt"/>
                <a:cs typeface="Times New Roman" panose="02020603050405020304" pitchFamily="18" charset="0"/>
              </a:rPr>
              <a:t>GLS</a:t>
            </a:r>
            <a:endParaRPr lang="ru-RU" sz="2400" dirty="0">
              <a:latin typeface="+mn-lt"/>
              <a:cs typeface="Times New Roman" panose="02020603050405020304" pitchFamily="18" charset="0"/>
            </a:endParaRPr>
          </a:p>
        </p:txBody>
      </p:sp>
      <p:sp>
        <p:nvSpPr>
          <p:cNvPr id="11" name="TextBox 10"/>
          <p:cNvSpPr txBox="1"/>
          <p:nvPr/>
        </p:nvSpPr>
        <p:spPr>
          <a:xfrm>
            <a:off x="6429751" y="5786435"/>
            <a:ext cx="697627" cy="461665"/>
          </a:xfrm>
          <a:prstGeom prst="rect">
            <a:avLst/>
          </a:prstGeom>
          <a:noFill/>
        </p:spPr>
        <p:txBody>
          <a:bodyPr wrap="none" rtlCol="0">
            <a:spAutoFit/>
          </a:bodyPr>
          <a:lstStyle/>
          <a:p>
            <a:r>
              <a:rPr lang="en-US" sz="2400" dirty="0" smtClean="0">
                <a:latin typeface="+mn-lt"/>
                <a:cs typeface="Times New Roman" panose="02020603050405020304" pitchFamily="18" charset="0"/>
              </a:rPr>
              <a:t>CNT</a:t>
            </a:r>
            <a:endParaRPr lang="ru-RU" sz="2400" dirty="0">
              <a:latin typeface="+mn-lt"/>
              <a:cs typeface="Times New Roman" panose="02020603050405020304" pitchFamily="18" charset="0"/>
            </a:endParaRPr>
          </a:p>
        </p:txBody>
      </p:sp>
      <p:pic>
        <p:nvPicPr>
          <p:cNvPr id="13" name="Рисунок 12"/>
          <p:cNvPicPr>
            <a:picLocks noChangeAspect="1"/>
          </p:cNvPicPr>
          <p:nvPr/>
        </p:nvPicPr>
        <p:blipFill rotWithShape="1">
          <a:blip r:embed="rId3" cstate="print">
            <a:extLst>
              <a:ext uri="{28A0092B-C50C-407E-A947-70E740481C1C}">
                <a14:useLocalDpi xmlns:a14="http://schemas.microsoft.com/office/drawing/2010/main" val="0"/>
              </a:ext>
            </a:extLst>
          </a:blip>
          <a:srcRect l="4673" t="7932" r="11101"/>
          <a:stretch/>
        </p:blipFill>
        <p:spPr>
          <a:xfrm>
            <a:off x="4546242" y="1893194"/>
            <a:ext cx="4391696" cy="3675063"/>
          </a:xfrm>
          <a:prstGeom prst="rect">
            <a:avLst/>
          </a:prstGeom>
        </p:spPr>
      </p:pic>
      <p:pic>
        <p:nvPicPr>
          <p:cNvPr id="14" name="Рисунок 13"/>
          <p:cNvPicPr>
            <a:picLocks noChangeAspect="1"/>
          </p:cNvPicPr>
          <p:nvPr/>
        </p:nvPicPr>
        <p:blipFill rotWithShape="1">
          <a:blip r:embed="rId4" cstate="print">
            <a:extLst>
              <a:ext uri="{28A0092B-C50C-407E-A947-70E740481C1C}">
                <a14:useLocalDpi xmlns:a14="http://schemas.microsoft.com/office/drawing/2010/main" val="0"/>
              </a:ext>
            </a:extLst>
          </a:blip>
          <a:srcRect l="2939" t="5873" r="11690" b="1736"/>
          <a:stretch/>
        </p:blipFill>
        <p:spPr>
          <a:xfrm>
            <a:off x="103030" y="1828800"/>
            <a:ext cx="4430333" cy="3670479"/>
          </a:xfrm>
          <a:prstGeom prst="rect">
            <a:avLst/>
          </a:prstGeom>
        </p:spPr>
      </p:pic>
      <p:sp>
        <p:nvSpPr>
          <p:cNvPr id="9" name="TextBox 8"/>
          <p:cNvSpPr txBox="1"/>
          <p:nvPr/>
        </p:nvSpPr>
        <p:spPr>
          <a:xfrm>
            <a:off x="1979214" y="1994721"/>
            <a:ext cx="3160802" cy="461665"/>
          </a:xfrm>
          <a:prstGeom prst="rect">
            <a:avLst/>
          </a:prstGeom>
          <a:noFill/>
        </p:spPr>
        <p:txBody>
          <a:bodyPr wrap="none" rtlCol="0">
            <a:spAutoFit/>
          </a:bodyPr>
          <a:lstStyle/>
          <a:p>
            <a:r>
              <a:rPr lang="en-US" sz="2400" dirty="0" smtClean="0">
                <a:latin typeface="+mn-lt"/>
              </a:rPr>
              <a:t>1, 2 - different cathodes</a:t>
            </a:r>
            <a:endParaRPr lang="ru-RU" sz="2400" dirty="0">
              <a:latin typeface="+mn-lt"/>
            </a:endParaRPr>
          </a:p>
        </p:txBody>
      </p:sp>
      <p:sp>
        <p:nvSpPr>
          <p:cNvPr id="3" name="Прямоугольник 2"/>
          <p:cNvSpPr/>
          <p:nvPr/>
        </p:nvSpPr>
        <p:spPr>
          <a:xfrm>
            <a:off x="1823259" y="5166061"/>
            <a:ext cx="1834170" cy="659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F ∙10</a:t>
            </a:r>
            <a:r>
              <a:rPr lang="en-US" sz="2400" baseline="30000" dirty="0" smtClean="0">
                <a:solidFill>
                  <a:schemeClr val="tx1"/>
                </a:solidFill>
              </a:rPr>
              <a:t>5</a:t>
            </a:r>
            <a:r>
              <a:rPr lang="en-US" sz="2400" dirty="0" smtClean="0">
                <a:solidFill>
                  <a:schemeClr val="tx1"/>
                </a:solidFill>
              </a:rPr>
              <a:t> V/cm</a:t>
            </a:r>
            <a:endParaRPr lang="ru-RU" sz="2400" dirty="0">
              <a:solidFill>
                <a:schemeClr val="tx1"/>
              </a:solidFill>
            </a:endParaRPr>
          </a:p>
        </p:txBody>
      </p:sp>
      <p:sp>
        <p:nvSpPr>
          <p:cNvPr id="15" name="Прямоугольник 14"/>
          <p:cNvSpPr/>
          <p:nvPr/>
        </p:nvSpPr>
        <p:spPr>
          <a:xfrm>
            <a:off x="6210293" y="5166061"/>
            <a:ext cx="1834170" cy="659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F ∙10</a:t>
            </a:r>
            <a:r>
              <a:rPr lang="en-US" sz="2400" baseline="30000" dirty="0" smtClean="0">
                <a:solidFill>
                  <a:schemeClr val="tx1"/>
                </a:solidFill>
              </a:rPr>
              <a:t>5</a:t>
            </a:r>
            <a:r>
              <a:rPr lang="en-US" sz="2400" dirty="0" smtClean="0">
                <a:solidFill>
                  <a:schemeClr val="tx1"/>
                </a:solidFill>
              </a:rPr>
              <a:t> V/cm</a:t>
            </a:r>
            <a:endParaRPr lang="ru-RU" sz="2400" dirty="0">
              <a:solidFill>
                <a:schemeClr val="tx1"/>
              </a:solidFill>
            </a:endParaRPr>
          </a:p>
        </p:txBody>
      </p:sp>
    </p:spTree>
    <p:extLst>
      <p:ext uri="{BB962C8B-B14F-4D97-AF65-F5344CB8AC3E}">
        <p14:creationId xmlns:p14="http://schemas.microsoft.com/office/powerpoint/2010/main" val="31942739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0"/>
            <a:ext cx="7886700" cy="1325563"/>
          </a:xfrm>
        </p:spPr>
        <p:txBody>
          <a:bodyPr rtlCol="0">
            <a:normAutofit/>
          </a:bodyPr>
          <a:lstStyle/>
          <a:p>
            <a:pPr algn="ctr" fontAlgn="auto">
              <a:spcAft>
                <a:spcPts val="0"/>
              </a:spcAft>
              <a:defRPr/>
            </a:pPr>
            <a:r>
              <a:rPr lang="en-US" b="1" u="sng" kern="1400" dirty="0" smtClean="0">
                <a:solidFill>
                  <a:srgbClr val="000000"/>
                </a:solidFill>
              </a:rPr>
              <a:t>FE image </a:t>
            </a:r>
            <a:r>
              <a:rPr lang="en-US" b="1" u="sng" kern="1400" dirty="0">
                <a:solidFill>
                  <a:srgbClr val="000000"/>
                </a:solidFill>
              </a:rPr>
              <a:t>of the surface element HOPG</a:t>
            </a:r>
            <a:endParaRPr lang="ru-RU" b="1" u="sng" dirty="0"/>
          </a:p>
        </p:txBody>
      </p:sp>
      <p:pic>
        <p:nvPicPr>
          <p:cNvPr id="47106" name="Рисунок 11" descr="C:\Study SPbSUT\Эксперименты\Эксперименты в Воейково\Катод HOPG\20170405 grain\FEI\Zakirov\5.45kV 3mm.JPG"/>
          <p:cNvPicPr>
            <a:picLocks noChangeAspect="1" noChangeArrowheads="1"/>
          </p:cNvPicPr>
          <p:nvPr/>
        </p:nvPicPr>
        <p:blipFill>
          <a:blip r:embed="rId2"/>
          <a:srcRect l="16547" t="10829" r="17416" b="2341"/>
          <a:stretch>
            <a:fillRect/>
          </a:stretch>
        </p:blipFill>
        <p:spPr bwMode="auto">
          <a:xfrm>
            <a:off x="4854575" y="1503363"/>
            <a:ext cx="3660775" cy="3600450"/>
          </a:xfrm>
          <a:prstGeom prst="rect">
            <a:avLst/>
          </a:prstGeom>
          <a:noFill/>
          <a:ln w="9525">
            <a:noFill/>
            <a:miter lim="800000"/>
            <a:headEnd/>
            <a:tailEnd/>
          </a:ln>
        </p:spPr>
      </p:pic>
      <p:pic>
        <p:nvPicPr>
          <p:cNvPr id="47107" name="Рисунок 12" descr="C:\Study SPbSUT\Эксперименты\Эксперименты в Воейково\Катод HOPG\20170404 grain\FEI\Zakirov\IMG_2553.JPG"/>
          <p:cNvPicPr>
            <a:picLocks noChangeAspect="1" noChangeArrowheads="1"/>
          </p:cNvPicPr>
          <p:nvPr/>
        </p:nvPicPr>
        <p:blipFill>
          <a:blip r:embed="rId3"/>
          <a:srcRect l="21359" t="18851" r="21178" b="4745"/>
          <a:stretch>
            <a:fillRect/>
          </a:stretch>
        </p:blipFill>
        <p:spPr bwMode="auto">
          <a:xfrm>
            <a:off x="628650" y="1503363"/>
            <a:ext cx="3646488" cy="3600450"/>
          </a:xfrm>
          <a:prstGeom prst="rect">
            <a:avLst/>
          </a:prstGeom>
          <a:noFill/>
          <a:ln w="9525">
            <a:noFill/>
            <a:miter lim="800000"/>
            <a:headEnd/>
            <a:tailEnd/>
          </a:ln>
        </p:spPr>
      </p:pic>
      <p:sp>
        <p:nvSpPr>
          <p:cNvPr id="4" name="Прямоугольник 3"/>
          <p:cNvSpPr/>
          <p:nvPr/>
        </p:nvSpPr>
        <p:spPr>
          <a:xfrm>
            <a:off x="628650" y="5280025"/>
            <a:ext cx="7886700" cy="831850"/>
          </a:xfrm>
          <a:prstGeom prst="rect">
            <a:avLst/>
          </a:prstGeom>
        </p:spPr>
        <p:txBody>
          <a:bodyPr>
            <a:spAutoFit/>
          </a:bodyPr>
          <a:lstStyle/>
          <a:p>
            <a:pPr algn="ctr" fontAlgn="auto">
              <a:spcBef>
                <a:spcPts val="0"/>
              </a:spcBef>
              <a:spcAft>
                <a:spcPts val="0"/>
              </a:spcAft>
              <a:defRPr/>
            </a:pPr>
            <a:r>
              <a:rPr lang="en-US" sz="2400" b="1" kern="1400" dirty="0">
                <a:solidFill>
                  <a:srgbClr val="000000"/>
                </a:solidFill>
                <a:latin typeface="+mn-lt"/>
              </a:rPr>
              <a:t>FE image after </a:t>
            </a:r>
          </a:p>
          <a:p>
            <a:pPr algn="ctr" fontAlgn="auto">
              <a:spcBef>
                <a:spcPts val="0"/>
              </a:spcBef>
              <a:spcAft>
                <a:spcPts val="0"/>
              </a:spcAft>
              <a:defRPr/>
            </a:pPr>
            <a:r>
              <a:rPr lang="en-US" sz="2400" b="1" kern="1400" dirty="0">
                <a:solidFill>
                  <a:srgbClr val="000000"/>
                </a:solidFill>
                <a:latin typeface="+mn-lt"/>
              </a:rPr>
              <a:t>a) </a:t>
            </a:r>
            <a:r>
              <a:rPr lang="en-US" sz="2400" b="1" u="sng" kern="1400" dirty="0">
                <a:latin typeface="+mn-lt"/>
              </a:rPr>
              <a:t>stationary</a:t>
            </a:r>
            <a:r>
              <a:rPr lang="en-US" sz="2400" b="1" kern="1400" dirty="0">
                <a:solidFill>
                  <a:srgbClr val="FF0000"/>
                </a:solidFill>
                <a:latin typeface="+mn-lt"/>
              </a:rPr>
              <a:t>		 </a:t>
            </a:r>
            <a:r>
              <a:rPr lang="en-US" sz="2400" b="1" kern="1400" dirty="0">
                <a:solidFill>
                  <a:srgbClr val="000000"/>
                </a:solidFill>
                <a:latin typeface="+mn-lt"/>
              </a:rPr>
              <a:t>		 b) </a:t>
            </a:r>
            <a:r>
              <a:rPr lang="en-US" sz="2400" b="1" u="sng" kern="1400" dirty="0">
                <a:latin typeface="+mn-lt"/>
              </a:rPr>
              <a:t>pulse</a:t>
            </a:r>
            <a:r>
              <a:rPr lang="en-US" sz="2400" b="1" kern="1400" dirty="0">
                <a:solidFill>
                  <a:srgbClr val="000000"/>
                </a:solidFill>
                <a:latin typeface="+mn-lt"/>
              </a:rPr>
              <a:t> studies</a:t>
            </a:r>
            <a:r>
              <a:rPr lang="en-US" sz="800" kern="1400" dirty="0">
                <a:solidFill>
                  <a:srgbClr val="000000"/>
                </a:solidFill>
                <a:latin typeface="+mn-lt"/>
              </a:rPr>
              <a:t> </a:t>
            </a:r>
          </a:p>
        </p:txBody>
      </p:sp>
      <p:sp>
        <p:nvSpPr>
          <p:cNvPr id="47109" name="TextBox 4"/>
          <p:cNvSpPr txBox="1">
            <a:spLocks noChangeArrowheads="1"/>
          </p:cNvSpPr>
          <p:nvPr/>
        </p:nvSpPr>
        <p:spPr bwMode="auto">
          <a:xfrm>
            <a:off x="628650" y="1503363"/>
            <a:ext cx="546100" cy="646112"/>
          </a:xfrm>
          <a:prstGeom prst="rect">
            <a:avLst/>
          </a:prstGeom>
          <a:noFill/>
          <a:ln w="9525">
            <a:noFill/>
            <a:miter lim="800000"/>
            <a:headEnd/>
            <a:tailEnd/>
          </a:ln>
        </p:spPr>
        <p:txBody>
          <a:bodyPr wrap="none">
            <a:spAutoFit/>
          </a:bodyPr>
          <a:lstStyle/>
          <a:p>
            <a:r>
              <a:rPr lang="en-US" sz="3600">
                <a:solidFill>
                  <a:schemeClr val="bg1"/>
                </a:solidFill>
                <a:latin typeface="Times New Roman" pitchFamily="18" charset="0"/>
                <a:cs typeface="Times New Roman" pitchFamily="18" charset="0"/>
              </a:rPr>
              <a:t>a)</a:t>
            </a:r>
            <a:endParaRPr lang="ru-RU" sz="3600">
              <a:solidFill>
                <a:schemeClr val="bg1"/>
              </a:solidFill>
              <a:latin typeface="Times New Roman" pitchFamily="18" charset="0"/>
              <a:cs typeface="Times New Roman" pitchFamily="18" charset="0"/>
            </a:endParaRPr>
          </a:p>
        </p:txBody>
      </p:sp>
      <p:sp>
        <p:nvSpPr>
          <p:cNvPr id="47110" name="TextBox 7"/>
          <p:cNvSpPr txBox="1">
            <a:spLocks noChangeArrowheads="1"/>
          </p:cNvSpPr>
          <p:nvPr/>
        </p:nvSpPr>
        <p:spPr bwMode="auto">
          <a:xfrm>
            <a:off x="4854575" y="1503363"/>
            <a:ext cx="569913" cy="646112"/>
          </a:xfrm>
          <a:prstGeom prst="rect">
            <a:avLst/>
          </a:prstGeom>
          <a:noFill/>
          <a:ln w="9525">
            <a:noFill/>
            <a:miter lim="800000"/>
            <a:headEnd/>
            <a:tailEnd/>
          </a:ln>
        </p:spPr>
        <p:txBody>
          <a:bodyPr wrap="none">
            <a:spAutoFit/>
          </a:bodyPr>
          <a:lstStyle/>
          <a:p>
            <a:r>
              <a:rPr lang="en-US" sz="3600">
                <a:solidFill>
                  <a:schemeClr val="bg1"/>
                </a:solidFill>
                <a:latin typeface="Times New Roman" pitchFamily="18" charset="0"/>
                <a:cs typeface="Times New Roman" pitchFamily="18" charset="0"/>
              </a:rPr>
              <a:t>b)</a:t>
            </a:r>
            <a:endParaRPr lang="ru-RU" sz="3600">
              <a:solidFill>
                <a:schemeClr val="bg1"/>
              </a:solidFill>
              <a:latin typeface="Times New Roman" pitchFamily="18" charset="0"/>
              <a:cs typeface="Times New Roman" pitchFamily="18" charset="0"/>
            </a:endParaRPr>
          </a:p>
        </p:txBody>
      </p:sp>
      <p:sp>
        <p:nvSpPr>
          <p:cNvPr id="3" name="Номер слайда 2"/>
          <p:cNvSpPr>
            <a:spLocks noGrp="1"/>
          </p:cNvSpPr>
          <p:nvPr>
            <p:ph type="sldNum" sz="quarter" idx="12"/>
          </p:nvPr>
        </p:nvSpPr>
        <p:spPr/>
        <p:txBody>
          <a:bodyPr/>
          <a:lstStyle/>
          <a:p>
            <a:pPr>
              <a:defRPr/>
            </a:pPr>
            <a:fld id="{0A30A2AF-A560-4A9E-90EC-F6C794CE6C83}" type="slidenum">
              <a:rPr lang="ru-RU" smtClean="0"/>
              <a:pPr>
                <a:defRPr/>
              </a:pPr>
              <a:t>24</a:t>
            </a:fld>
            <a:endParaRPr lang="ru-R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a:xfrm>
            <a:off x="628650" y="9525"/>
            <a:ext cx="7886700" cy="1325563"/>
          </a:xfrm>
        </p:spPr>
        <p:txBody>
          <a:bodyPr/>
          <a:lstStyle/>
          <a:p>
            <a:pPr algn="ctr"/>
            <a:r>
              <a:rPr lang="en-US" b="1" u="sng" dirty="0" smtClean="0"/>
              <a:t>CVC pulse and stationary</a:t>
            </a:r>
            <a:r>
              <a:rPr lang="en-US" dirty="0" smtClean="0"/>
              <a:t> </a:t>
            </a:r>
            <a:endParaRPr lang="ru-RU" dirty="0" smtClean="0"/>
          </a:p>
        </p:txBody>
      </p:sp>
      <p:sp>
        <p:nvSpPr>
          <p:cNvPr id="3" name="TextBox 2"/>
          <p:cNvSpPr txBox="1"/>
          <p:nvPr/>
        </p:nvSpPr>
        <p:spPr>
          <a:xfrm>
            <a:off x="6295189" y="4748369"/>
            <a:ext cx="1803699" cy="523220"/>
          </a:xfrm>
          <a:prstGeom prst="rect">
            <a:avLst/>
          </a:prstGeom>
          <a:noFill/>
        </p:spPr>
        <p:txBody>
          <a:bodyPr wrap="none" rtlCol="0">
            <a:spAutoFit/>
          </a:bodyPr>
          <a:lstStyle/>
          <a:p>
            <a:r>
              <a:rPr lang="en-US" sz="2800" dirty="0" smtClean="0"/>
              <a:t>Stationary</a:t>
            </a:r>
            <a:endParaRPr lang="ru-RU" sz="2800" dirty="0"/>
          </a:p>
        </p:txBody>
      </p:sp>
      <p:sp>
        <p:nvSpPr>
          <p:cNvPr id="4" name="TextBox 3"/>
          <p:cNvSpPr txBox="1"/>
          <p:nvPr/>
        </p:nvSpPr>
        <p:spPr>
          <a:xfrm>
            <a:off x="3728261" y="2115988"/>
            <a:ext cx="3345788" cy="523220"/>
          </a:xfrm>
          <a:prstGeom prst="rect">
            <a:avLst/>
          </a:prstGeom>
          <a:noFill/>
        </p:spPr>
        <p:txBody>
          <a:bodyPr wrap="none" rtlCol="0">
            <a:spAutoFit/>
          </a:bodyPr>
          <a:lstStyle/>
          <a:p>
            <a:r>
              <a:rPr lang="en-US" sz="2800" dirty="0" smtClean="0"/>
              <a:t>Nanosecond pulses</a:t>
            </a:r>
            <a:endParaRPr lang="ru-RU" sz="28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076" y="1335088"/>
            <a:ext cx="7031848" cy="5383212"/>
          </a:xfrm>
          <a:prstGeom prst="rect">
            <a:avLst/>
          </a:prstGeom>
        </p:spPr>
      </p:pic>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25</a:t>
            </a:fld>
            <a:endParaRPr lang="ru-RU"/>
          </a:p>
        </p:txBody>
      </p:sp>
    </p:spTree>
    <p:extLst>
      <p:ext uri="{BB962C8B-B14F-4D97-AF65-F5344CB8AC3E}">
        <p14:creationId xmlns:p14="http://schemas.microsoft.com/office/powerpoint/2010/main" val="18730761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p:nvPr>
        </p:nvSpPr>
        <p:spPr/>
        <p:txBody>
          <a:bodyPr/>
          <a:lstStyle/>
          <a:p>
            <a:pPr algn="ctr"/>
            <a:r>
              <a:rPr lang="en-US" b="1" u="sng" smtClean="0"/>
              <a:t>Emission dependence</a:t>
            </a:r>
            <a:endParaRPr lang="ru-RU" b="1" u="sng" smtClean="0"/>
          </a:p>
        </p:txBody>
      </p:sp>
      <mc:AlternateContent xmlns:mc="http://schemas.openxmlformats.org/markup-compatibility/2006" xmlns:a14="http://schemas.microsoft.com/office/drawing/2010/main">
        <mc:Choice Requires="a14">
          <p:sp>
            <p:nvSpPr>
              <p:cNvPr id="64515" name="Rectangle 3"/>
              <p:cNvSpPr>
                <a:spLocks noGrp="1"/>
              </p:cNvSpPr>
              <p:nvPr>
                <p:ph idx="1"/>
              </p:nvPr>
            </p:nvSpPr>
            <p:spPr/>
            <p:txBody>
              <a:bodyPr/>
              <a:lstStyle/>
              <a:p>
                <a:pPr algn="ctr">
                  <a:buFont typeface="Arial" charset="0"/>
                  <a:buNone/>
                </a:pPr>
                <a:endParaRPr lang="en-US" sz="3600" b="1" dirty="0" smtClean="0"/>
              </a:p>
              <a:p>
                <a:pPr algn="ctr">
                  <a:buFont typeface="Arial" charset="0"/>
                  <a:buNone/>
                </a:pPr>
                <a14:m>
                  <m:oMathPara xmlns:m="http://schemas.openxmlformats.org/officeDocument/2006/math">
                    <m:oMathParaPr>
                      <m:jc m:val="centerGroup"/>
                    </m:oMathParaPr>
                    <m:oMath xmlns:m="http://schemas.openxmlformats.org/officeDocument/2006/math">
                      <m:r>
                        <a:rPr lang="en-US" sz="3600" b="1" i="1" smtClean="0">
                          <a:latin typeface="Cambria Math" panose="02040503050406030204" pitchFamily="18" charset="0"/>
                        </a:rPr>
                        <m:t>𝒋</m:t>
                      </m:r>
                      <m:r>
                        <a:rPr lang="en-US" sz="3600" b="1" i="1" smtClean="0">
                          <a:latin typeface="Cambria Math" panose="02040503050406030204" pitchFamily="18" charset="0"/>
                        </a:rPr>
                        <m:t>=</m:t>
                      </m:r>
                      <m:r>
                        <a:rPr lang="en-US" sz="3600" b="1" i="1" smtClean="0">
                          <a:latin typeface="Cambria Math" panose="02040503050406030204" pitchFamily="18" charset="0"/>
                        </a:rPr>
                        <m:t>𝑪</m:t>
                      </m:r>
                      <m:sSup>
                        <m:sSupPr>
                          <m:ctrlPr>
                            <a:rPr lang="en-US" sz="3600" b="1" i="1" smtClean="0">
                              <a:latin typeface="Cambria Math" panose="02040503050406030204" pitchFamily="18" charset="0"/>
                              <a:ea typeface="Cambria Math" panose="02040503050406030204" pitchFamily="18" charset="0"/>
                            </a:rPr>
                          </m:ctrlPr>
                        </m:sSupPr>
                        <m:e>
                          <m:r>
                            <a:rPr lang="en-US" sz="3600" b="1" i="1" smtClean="0">
                              <a:latin typeface="Cambria Math" panose="02040503050406030204" pitchFamily="18" charset="0"/>
                              <a:ea typeface="Cambria Math" panose="02040503050406030204" pitchFamily="18" charset="0"/>
                            </a:rPr>
                            <m:t>𝒆</m:t>
                          </m:r>
                        </m:e>
                        <m:sup>
                          <m:d>
                            <m:dPr>
                              <m:ctrlPr>
                                <a:rPr lang="en-US" sz="3600" b="1" i="1" smtClean="0">
                                  <a:latin typeface="Cambria Math" panose="02040503050406030204" pitchFamily="18" charset="0"/>
                                  <a:ea typeface="Cambria Math" panose="02040503050406030204" pitchFamily="18" charset="0"/>
                                </a:rPr>
                              </m:ctrlPr>
                            </m:dPr>
                            <m:e>
                              <m:r>
                                <a:rPr lang="en-US" sz="3600" b="1" i="1" smtClean="0">
                                  <a:latin typeface="Cambria Math" panose="02040503050406030204" pitchFamily="18" charset="0"/>
                                  <a:ea typeface="Cambria Math" panose="02040503050406030204" pitchFamily="18" charset="0"/>
                                </a:rPr>
                                <m:t>−</m:t>
                              </m:r>
                              <m:f>
                                <m:fPr>
                                  <m:ctrlPr>
                                    <a:rPr lang="en-US" sz="3600" b="1" i="1" smtClean="0">
                                      <a:latin typeface="Cambria Math" panose="02040503050406030204" pitchFamily="18" charset="0"/>
                                      <a:ea typeface="Cambria Math" panose="02040503050406030204" pitchFamily="18" charset="0"/>
                                    </a:rPr>
                                  </m:ctrlPr>
                                </m:fPr>
                                <m:num>
                                  <m:r>
                                    <a:rPr lang="en-US" sz="3600" b="1" i="1" smtClean="0">
                                      <a:latin typeface="Cambria Math" panose="02040503050406030204" pitchFamily="18" charset="0"/>
                                      <a:ea typeface="Cambria Math" panose="02040503050406030204" pitchFamily="18" charset="0"/>
                                    </a:rPr>
                                    <m:t>𝑩</m:t>
                                  </m:r>
                                  <m:r>
                                    <a:rPr lang="en-US" sz="3600" b="1" i="1" smtClean="0">
                                      <a:latin typeface="Cambria Math" panose="02040503050406030204" pitchFamily="18" charset="0"/>
                                      <a:ea typeface="Cambria Math" panose="02040503050406030204" pitchFamily="18" charset="0"/>
                                    </a:rPr>
                                    <m:t>∆</m:t>
                                  </m:r>
                                </m:num>
                                <m:den>
                                  <m:r>
                                    <a:rPr lang="en-US" sz="3600" b="1" i="1" smtClean="0">
                                      <a:latin typeface="Cambria Math" panose="02040503050406030204" pitchFamily="18" charset="0"/>
                                      <a:ea typeface="Cambria Math" panose="02040503050406030204" pitchFamily="18" charset="0"/>
                                    </a:rPr>
                                    <m:t>𝜷</m:t>
                                  </m:r>
                                  <m:r>
                                    <a:rPr lang="en-US" sz="3600" b="1" i="1" smtClean="0">
                                      <a:latin typeface="Cambria Math" panose="02040503050406030204" pitchFamily="18" charset="0"/>
                                      <a:ea typeface="Cambria Math" panose="02040503050406030204" pitchFamily="18" charset="0"/>
                                    </a:rPr>
                                    <m:t>𝑼</m:t>
                                  </m:r>
                                </m:den>
                              </m:f>
                            </m:e>
                          </m:d>
                        </m:sup>
                      </m:sSup>
                    </m:oMath>
                  </m:oMathPara>
                </a14:m>
                <a:endParaRPr lang="en-US" b="1" dirty="0" smtClean="0"/>
              </a:p>
              <a:p>
                <a:pPr algn="ctr">
                  <a:buFont typeface="Arial" charset="0"/>
                  <a:buNone/>
                </a:pPr>
                <a:endParaRPr lang="en-US" b="1" dirty="0" smtClean="0"/>
              </a:p>
              <a:p>
                <a:pPr algn="ctr">
                  <a:buFont typeface="Arial" charset="0"/>
                  <a:buNone/>
                </a:pPr>
                <a:r>
                  <a:rPr lang="en-US" b="1" i="1" dirty="0" smtClean="0"/>
                  <a:t>C, B </a:t>
                </a:r>
                <a:r>
                  <a:rPr lang="en-US" b="1" dirty="0" smtClean="0"/>
                  <a:t>– const.</a:t>
                </a:r>
              </a:p>
              <a:p>
                <a:pPr algn="ctr">
                  <a:buFont typeface="Arial" charset="0"/>
                  <a:buNone/>
                </a:pPr>
                <a:r>
                  <a:rPr lang="el-GR" b="1" i="1" dirty="0" smtClean="0">
                    <a:cs typeface="Arial" charset="0"/>
                  </a:rPr>
                  <a:t>Δ</a:t>
                </a:r>
                <a:r>
                  <a:rPr lang="en-US" b="1" dirty="0" smtClean="0">
                    <a:cs typeface="Arial" charset="0"/>
                  </a:rPr>
                  <a:t> – delta barrier</a:t>
                </a:r>
              </a:p>
              <a:p>
                <a:pPr algn="ctr">
                  <a:buFont typeface="Arial" charset="0"/>
                  <a:buNone/>
                </a:pPr>
                <a:r>
                  <a:rPr lang="el-GR" b="1" dirty="0" smtClean="0">
                    <a:cs typeface="Arial" charset="0"/>
                  </a:rPr>
                  <a:t>β</a:t>
                </a:r>
                <a:r>
                  <a:rPr lang="en-US" b="1" dirty="0" smtClean="0">
                    <a:cs typeface="Arial" charset="0"/>
                  </a:rPr>
                  <a:t> – geometrical factor </a:t>
                </a:r>
              </a:p>
              <a:p>
                <a:pPr algn="ctr">
                  <a:buFont typeface="Arial" charset="0"/>
                  <a:buNone/>
                </a:pPr>
                <a:r>
                  <a:rPr lang="en-US" b="1" i="1" dirty="0" smtClean="0">
                    <a:cs typeface="Arial" charset="0"/>
                  </a:rPr>
                  <a:t>U</a:t>
                </a:r>
                <a:r>
                  <a:rPr lang="en-US" b="1" dirty="0" smtClean="0">
                    <a:cs typeface="Arial" charset="0"/>
                  </a:rPr>
                  <a:t> - voltage</a:t>
                </a:r>
                <a:endParaRPr lang="ru-RU" b="1" dirty="0" smtClean="0"/>
              </a:p>
            </p:txBody>
          </p:sp>
        </mc:Choice>
        <mc:Fallback xmlns="">
          <p:sp>
            <p:nvSpPr>
              <p:cNvPr id="64515" name="Rectangle 3"/>
              <p:cNvSpPr>
                <a:spLocks noGrp="1" noRot="1" noChangeAspect="1" noMove="1" noResize="1" noEditPoints="1" noAdjustHandles="1" noChangeArrowheads="1" noChangeShapeType="1" noTextEdit="1"/>
              </p:cNvSpPr>
              <p:nvPr>
                <p:ph type="body" idx="1"/>
              </p:nvPr>
            </p:nvSpPr>
            <p:spPr>
              <a:blipFill rotWithShape="0">
                <a:blip r:embed="rId2"/>
                <a:stretch>
                  <a:fillRect/>
                </a:stretch>
              </a:blipFill>
            </p:spPr>
            <p:txBody>
              <a:bodyPr/>
              <a:lstStyle/>
              <a:p>
                <a:r>
                  <a:rPr lang="ru-RU">
                    <a:noFill/>
                  </a:rPr>
                  <a:t> </a:t>
                </a:r>
              </a:p>
            </p:txBody>
          </p:sp>
        </mc:Fallback>
      </mc:AlternateContent>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26</a:t>
            </a:fld>
            <a:endParaRPr lang="ru-RU"/>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6263" y="1303338"/>
            <a:ext cx="7886700" cy="4289425"/>
          </a:xfrm>
        </p:spPr>
        <p:txBody>
          <a:bodyPr rtlCol="0">
            <a:normAutofit/>
          </a:bodyPr>
          <a:lstStyle/>
          <a:p>
            <a:pPr algn="ctr" fontAlgn="auto">
              <a:spcAft>
                <a:spcPts val="0"/>
              </a:spcAft>
              <a:tabLst>
                <a:tab pos="1076325" algn="l"/>
              </a:tabLst>
              <a:defRPr/>
            </a:pPr>
            <a:r>
              <a:rPr lang="en-US" sz="6000" b="1" dirty="0" smtClean="0">
                <a:ln w="0"/>
                <a:solidFill>
                  <a:srgbClr val="FF0000"/>
                </a:solidFill>
                <a:effectLst>
                  <a:outerShdw blurRad="38100" dist="38100" dir="2700000" algn="tl">
                    <a:srgbClr val="000000">
                      <a:alpha val="43137"/>
                    </a:srgbClr>
                  </a:outerShdw>
                </a:effectLst>
              </a:rPr>
              <a:t>Exfoliation </a:t>
            </a:r>
            <a:br>
              <a:rPr lang="en-US" sz="6000" b="1" dirty="0" smtClean="0">
                <a:ln w="0"/>
                <a:solidFill>
                  <a:srgbClr val="FF0000"/>
                </a:solidFill>
                <a:effectLst>
                  <a:outerShdw blurRad="38100" dist="38100" dir="2700000" algn="tl">
                    <a:srgbClr val="000000">
                      <a:alpha val="43137"/>
                    </a:srgbClr>
                  </a:outerShdw>
                </a:effectLst>
              </a:rPr>
            </a:br>
            <a:r>
              <a:rPr lang="en-US" sz="6000" b="1" dirty="0" smtClean="0">
                <a:ln w="0"/>
                <a:solidFill>
                  <a:srgbClr val="FF0000"/>
                </a:solidFill>
                <a:effectLst>
                  <a:outerShdw blurRad="38100" dist="38100" dir="2700000" algn="tl">
                    <a:srgbClr val="000000">
                      <a:alpha val="43137"/>
                    </a:srgbClr>
                  </a:outerShdw>
                </a:effectLst>
              </a:rPr>
              <a:t>of graphite </a:t>
            </a:r>
            <a:r>
              <a:rPr lang="en-US" sz="6000" b="1" dirty="0">
                <a:ln w="0"/>
                <a:solidFill>
                  <a:srgbClr val="FF0000"/>
                </a:solidFill>
                <a:effectLst>
                  <a:outerShdw blurRad="38100" dist="38100" dir="2700000" algn="tl">
                    <a:srgbClr val="000000">
                      <a:alpha val="43137"/>
                    </a:srgbClr>
                  </a:outerShdw>
                </a:effectLst>
              </a:rPr>
              <a:t>layers </a:t>
            </a:r>
            <a:r>
              <a:rPr lang="en-US" sz="6000" b="1" dirty="0" smtClean="0">
                <a:ln w="0"/>
                <a:solidFill>
                  <a:srgbClr val="FF0000"/>
                </a:solidFill>
                <a:effectLst>
                  <a:outerShdw blurRad="38100" dist="38100" dir="2700000" algn="tl">
                    <a:srgbClr val="000000">
                      <a:alpha val="43137"/>
                    </a:srgbClr>
                  </a:outerShdw>
                </a:effectLst>
              </a:rPr>
              <a:t/>
            </a:r>
            <a:br>
              <a:rPr lang="en-US" sz="6000" b="1" dirty="0" smtClean="0">
                <a:ln w="0"/>
                <a:solidFill>
                  <a:srgbClr val="FF0000"/>
                </a:solidFill>
                <a:effectLst>
                  <a:outerShdw blurRad="38100" dist="38100" dir="2700000" algn="tl">
                    <a:srgbClr val="000000">
                      <a:alpha val="43137"/>
                    </a:srgbClr>
                  </a:outerShdw>
                </a:effectLst>
              </a:rPr>
            </a:br>
            <a:r>
              <a:rPr lang="en-US" sz="6000" b="1" dirty="0" smtClean="0">
                <a:ln w="0"/>
                <a:solidFill>
                  <a:srgbClr val="FF0000"/>
                </a:solidFill>
                <a:effectLst>
                  <a:outerShdw blurRad="38100" dist="38100" dir="2700000" algn="tl">
                    <a:srgbClr val="000000">
                      <a:alpha val="43137"/>
                    </a:srgbClr>
                  </a:outerShdw>
                </a:effectLst>
              </a:rPr>
              <a:t>in </a:t>
            </a:r>
            <a:r>
              <a:rPr lang="en-US" sz="6000" b="1" dirty="0">
                <a:ln w="0"/>
                <a:solidFill>
                  <a:srgbClr val="FF0000"/>
                </a:solidFill>
                <a:effectLst>
                  <a:outerShdw blurRad="38100" dist="38100" dir="2700000" algn="tl">
                    <a:srgbClr val="000000">
                      <a:alpha val="43137"/>
                    </a:srgbClr>
                  </a:outerShdw>
                </a:effectLst>
              </a:rPr>
              <a:t>a strong </a:t>
            </a:r>
            <a:r>
              <a:rPr lang="en-US" sz="6000" b="1" dirty="0" smtClean="0">
                <a:ln w="0"/>
                <a:solidFill>
                  <a:srgbClr val="FF0000"/>
                </a:solidFill>
                <a:effectLst>
                  <a:outerShdw blurRad="38100" dist="38100" dir="2700000" algn="tl">
                    <a:srgbClr val="000000">
                      <a:alpha val="43137"/>
                    </a:srgbClr>
                  </a:outerShdw>
                </a:effectLst>
              </a:rPr>
              <a:t>electric field</a:t>
            </a:r>
            <a:br>
              <a:rPr lang="en-US" sz="6000" b="1" dirty="0" smtClean="0">
                <a:ln w="0"/>
                <a:solidFill>
                  <a:srgbClr val="FF0000"/>
                </a:solidFill>
                <a:effectLst>
                  <a:outerShdw blurRad="38100" dist="38100" dir="2700000" algn="tl">
                    <a:srgbClr val="000000">
                      <a:alpha val="43137"/>
                    </a:srgbClr>
                  </a:outerShdw>
                </a:effectLst>
              </a:rPr>
            </a:br>
            <a:r>
              <a:rPr lang="en-US" sz="6000" b="1" dirty="0" smtClean="0">
                <a:ln w="0"/>
                <a:solidFill>
                  <a:srgbClr val="FF0000"/>
                </a:solidFill>
                <a:effectLst>
                  <a:outerShdw blurRad="38100" dist="38100" dir="2700000" algn="tl">
                    <a:srgbClr val="000000">
                      <a:alpha val="43137"/>
                    </a:srgbClr>
                  </a:outerShdw>
                </a:effectLst>
              </a:rPr>
              <a:t/>
            </a:r>
            <a:br>
              <a:rPr lang="en-US" sz="6000" b="1" dirty="0" smtClean="0">
                <a:ln w="0"/>
                <a:solidFill>
                  <a:srgbClr val="FF0000"/>
                </a:solidFill>
                <a:effectLst>
                  <a:outerShdw blurRad="38100" dist="38100" dir="2700000" algn="tl">
                    <a:srgbClr val="000000">
                      <a:alpha val="43137"/>
                    </a:srgbClr>
                  </a:outerShdw>
                </a:effectLst>
              </a:rPr>
            </a:br>
            <a:r>
              <a:rPr lang="en-US" sz="4800" b="1" dirty="0" smtClean="0">
                <a:ln w="0"/>
                <a:solidFill>
                  <a:srgbClr val="0070C0"/>
                </a:solidFill>
                <a:effectLst>
                  <a:outerShdw blurRad="38100" dist="38100" dir="2700000" algn="tl">
                    <a:srgbClr val="000000">
                      <a:alpha val="43137"/>
                    </a:srgbClr>
                  </a:outerShdw>
                </a:effectLst>
              </a:rPr>
              <a:t>(HOPG, GLS)</a:t>
            </a:r>
            <a:endParaRPr lang="ru-RU" sz="4800" b="1" dirty="0">
              <a:ln w="0"/>
              <a:solidFill>
                <a:srgbClr val="0070C0"/>
              </a:solidFill>
              <a:effectLst>
                <a:outerShdw blurRad="38100" dist="38100" dir="2700000" algn="tl">
                  <a:srgbClr val="000000">
                    <a:alpha val="43137"/>
                  </a:srgbClr>
                </a:outerShdw>
              </a:effectLst>
            </a:endParaRPr>
          </a:p>
        </p:txBody>
      </p:sp>
      <p:sp>
        <p:nvSpPr>
          <p:cNvPr id="3" name="Номер слайда 2"/>
          <p:cNvSpPr>
            <a:spLocks noGrp="1"/>
          </p:cNvSpPr>
          <p:nvPr>
            <p:ph type="sldNum" sz="quarter" idx="12"/>
          </p:nvPr>
        </p:nvSpPr>
        <p:spPr/>
        <p:txBody>
          <a:bodyPr/>
          <a:lstStyle/>
          <a:p>
            <a:pPr>
              <a:defRPr/>
            </a:pPr>
            <a:fld id="{0A30A2AF-A560-4A9E-90EC-F6C794CE6C83}" type="slidenum">
              <a:rPr lang="ru-RU" smtClean="0"/>
              <a:pPr>
                <a:defRPr/>
              </a:pPr>
              <a:t>27</a:t>
            </a:fld>
            <a:endParaRPr lang="ru-RU"/>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b="1" u="sng" dirty="0" smtClean="0"/>
              <a:t>Exfoliation of the surface layers</a:t>
            </a:r>
            <a:endParaRPr lang="ru-RU" b="1" u="sng" dirty="0"/>
          </a:p>
        </p:txBody>
      </p:sp>
      <p:sp>
        <p:nvSpPr>
          <p:cNvPr id="4" name="Прямоугольник 3"/>
          <p:cNvSpPr/>
          <p:nvPr/>
        </p:nvSpPr>
        <p:spPr>
          <a:xfrm>
            <a:off x="890252" y="3708758"/>
            <a:ext cx="1906074" cy="2060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890252" y="4393127"/>
            <a:ext cx="1906074" cy="2060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6144832" y="3249775"/>
            <a:ext cx="864160" cy="2060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144832" y="4383467"/>
            <a:ext cx="1906074" cy="2060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3520099" y="3457620"/>
            <a:ext cx="1906074" cy="2060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3520099" y="4383467"/>
            <a:ext cx="1906074" cy="2060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Круговая стрелка 10"/>
          <p:cNvSpPr/>
          <p:nvPr/>
        </p:nvSpPr>
        <p:spPr>
          <a:xfrm rot="6176366">
            <a:off x="6076276" y="1506738"/>
            <a:ext cx="1679697" cy="2187104"/>
          </a:xfrm>
          <a:prstGeom prst="circularArrow">
            <a:avLst>
              <a:gd name="adj1" fmla="val 12500"/>
              <a:gd name="adj2" fmla="val 20247"/>
              <a:gd name="adj3" fmla="val 20457679"/>
              <a:gd name="adj4" fmla="val 16637828"/>
              <a:gd name="adj5" fmla="val 612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22" name="Прямая со стрелкой 21"/>
          <p:cNvCxnSpPr/>
          <p:nvPr/>
        </p:nvCxnSpPr>
        <p:spPr>
          <a:xfrm flipV="1">
            <a:off x="1788196" y="3901815"/>
            <a:ext cx="0" cy="46864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flipV="1">
            <a:off x="4484262" y="3650678"/>
            <a:ext cx="0" cy="71978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flipV="1">
            <a:off x="7022801" y="3459177"/>
            <a:ext cx="0" cy="91128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851286" y="3858575"/>
            <a:ext cx="484428" cy="523220"/>
          </a:xfrm>
          <a:prstGeom prst="rect">
            <a:avLst/>
          </a:prstGeom>
          <a:noFill/>
        </p:spPr>
        <p:txBody>
          <a:bodyPr wrap="none" rtlCol="0">
            <a:spAutoFit/>
          </a:bodyPr>
          <a:lstStyle/>
          <a:p>
            <a:r>
              <a:rPr lang="en-US" sz="2800" b="1" dirty="0" smtClean="0">
                <a:latin typeface="+mn-lt"/>
              </a:rPr>
              <a:t>a</a:t>
            </a:r>
            <a:r>
              <a:rPr lang="en-US" sz="2800" b="1" baseline="-25000" dirty="0" smtClean="0">
                <a:latin typeface="+mn-lt"/>
              </a:rPr>
              <a:t>1</a:t>
            </a:r>
            <a:endParaRPr lang="ru-RU" sz="2800" b="1" dirty="0">
              <a:latin typeface="+mn-lt"/>
            </a:endParaRPr>
          </a:p>
        </p:txBody>
      </p:sp>
      <p:sp>
        <p:nvSpPr>
          <p:cNvPr id="32" name="TextBox 31"/>
          <p:cNvSpPr txBox="1"/>
          <p:nvPr/>
        </p:nvSpPr>
        <p:spPr>
          <a:xfrm>
            <a:off x="7033090" y="3612919"/>
            <a:ext cx="484428" cy="523220"/>
          </a:xfrm>
          <a:prstGeom prst="rect">
            <a:avLst/>
          </a:prstGeom>
          <a:noFill/>
        </p:spPr>
        <p:txBody>
          <a:bodyPr wrap="none" rtlCol="0">
            <a:spAutoFit/>
          </a:bodyPr>
          <a:lstStyle/>
          <a:p>
            <a:r>
              <a:rPr lang="en-US" sz="2800" b="1" dirty="0" smtClean="0">
                <a:latin typeface="+mn-lt"/>
              </a:rPr>
              <a:t>a</a:t>
            </a:r>
            <a:r>
              <a:rPr lang="en-US" sz="2800" b="1" baseline="-25000" dirty="0" smtClean="0">
                <a:latin typeface="+mn-lt"/>
              </a:rPr>
              <a:t>3</a:t>
            </a:r>
            <a:endParaRPr lang="ru-RU" sz="2800" b="1" dirty="0">
              <a:latin typeface="+mn-lt"/>
            </a:endParaRPr>
          </a:p>
        </p:txBody>
      </p:sp>
      <p:sp>
        <p:nvSpPr>
          <p:cNvPr id="33" name="TextBox 32"/>
          <p:cNvSpPr txBox="1"/>
          <p:nvPr/>
        </p:nvSpPr>
        <p:spPr>
          <a:xfrm>
            <a:off x="4543817" y="3726753"/>
            <a:ext cx="484428" cy="523220"/>
          </a:xfrm>
          <a:prstGeom prst="rect">
            <a:avLst/>
          </a:prstGeom>
          <a:noFill/>
        </p:spPr>
        <p:txBody>
          <a:bodyPr wrap="none" rtlCol="0">
            <a:spAutoFit/>
          </a:bodyPr>
          <a:lstStyle/>
          <a:p>
            <a:r>
              <a:rPr lang="en-US" sz="2800" b="1" dirty="0" smtClean="0">
                <a:latin typeface="+mn-lt"/>
              </a:rPr>
              <a:t>a</a:t>
            </a:r>
            <a:r>
              <a:rPr lang="en-US" sz="2800" b="1" baseline="-25000" dirty="0" smtClean="0">
                <a:latin typeface="+mn-lt"/>
              </a:rPr>
              <a:t>2</a:t>
            </a:r>
            <a:endParaRPr lang="ru-RU" sz="2800" b="1" dirty="0">
              <a:latin typeface="+mn-lt"/>
            </a:endParaRPr>
          </a:p>
        </p:txBody>
      </p:sp>
      <p:sp>
        <p:nvSpPr>
          <p:cNvPr id="34" name="TextBox 33"/>
          <p:cNvSpPr txBox="1"/>
          <p:nvPr/>
        </p:nvSpPr>
        <p:spPr>
          <a:xfrm>
            <a:off x="3442149" y="5730229"/>
            <a:ext cx="2084225" cy="584775"/>
          </a:xfrm>
          <a:prstGeom prst="rect">
            <a:avLst/>
          </a:prstGeom>
          <a:noFill/>
        </p:spPr>
        <p:txBody>
          <a:bodyPr wrap="none" rtlCol="0">
            <a:spAutoFit/>
          </a:bodyPr>
          <a:lstStyle/>
          <a:p>
            <a:r>
              <a:rPr lang="en-US" sz="3200" b="1" dirty="0" smtClean="0">
                <a:latin typeface="+mn-lt"/>
              </a:rPr>
              <a:t>a</a:t>
            </a:r>
            <a:r>
              <a:rPr lang="en-US" sz="3200" b="1" baseline="-25000" dirty="0" smtClean="0">
                <a:latin typeface="+mn-lt"/>
              </a:rPr>
              <a:t>1</a:t>
            </a:r>
            <a:r>
              <a:rPr lang="en-US" sz="3200" b="1" dirty="0" smtClean="0">
                <a:latin typeface="+mn-lt"/>
              </a:rPr>
              <a:t> &lt; a</a:t>
            </a:r>
            <a:r>
              <a:rPr lang="en-US" sz="3200" b="1" baseline="-25000" dirty="0">
                <a:latin typeface="+mn-lt"/>
              </a:rPr>
              <a:t>2</a:t>
            </a:r>
            <a:r>
              <a:rPr lang="en-US" sz="3200" b="1" dirty="0" smtClean="0">
                <a:latin typeface="+mn-lt"/>
              </a:rPr>
              <a:t> &lt; a</a:t>
            </a:r>
            <a:r>
              <a:rPr lang="en-US" sz="3200" b="1" baseline="-25000" dirty="0">
                <a:latin typeface="+mn-lt"/>
              </a:rPr>
              <a:t>3</a:t>
            </a:r>
            <a:r>
              <a:rPr lang="en-US" sz="3200" b="1" dirty="0" smtClean="0">
                <a:latin typeface="+mn-lt"/>
              </a:rPr>
              <a:t> </a:t>
            </a:r>
            <a:endParaRPr lang="ru-RU" sz="3200" b="1" dirty="0">
              <a:latin typeface="+mn-lt"/>
            </a:endParaRPr>
          </a:p>
        </p:txBody>
      </p:sp>
      <p:sp>
        <p:nvSpPr>
          <p:cNvPr id="36" name="TextBox 35"/>
          <p:cNvSpPr txBox="1"/>
          <p:nvPr/>
        </p:nvSpPr>
        <p:spPr>
          <a:xfrm>
            <a:off x="4575645" y="2082801"/>
            <a:ext cx="2393604" cy="523220"/>
          </a:xfrm>
          <a:prstGeom prst="rect">
            <a:avLst/>
          </a:prstGeom>
          <a:noFill/>
        </p:spPr>
        <p:txBody>
          <a:bodyPr wrap="none" rtlCol="0">
            <a:spAutoFit/>
          </a:bodyPr>
          <a:lstStyle/>
          <a:p>
            <a:r>
              <a:rPr lang="en-US" sz="2800" b="1" dirty="0" smtClean="0">
                <a:latin typeface="+mn-lt"/>
              </a:rPr>
              <a:t>In electric field</a:t>
            </a:r>
            <a:endParaRPr lang="ru-RU" sz="2800" b="1" dirty="0">
              <a:latin typeface="+mn-lt"/>
            </a:endParaRPr>
          </a:p>
        </p:txBody>
      </p:sp>
      <p:sp>
        <p:nvSpPr>
          <p:cNvPr id="37" name="TextBox 36"/>
          <p:cNvSpPr txBox="1"/>
          <p:nvPr/>
        </p:nvSpPr>
        <p:spPr>
          <a:xfrm>
            <a:off x="937356" y="2077070"/>
            <a:ext cx="1858970" cy="523220"/>
          </a:xfrm>
          <a:prstGeom prst="rect">
            <a:avLst/>
          </a:prstGeom>
          <a:noFill/>
        </p:spPr>
        <p:txBody>
          <a:bodyPr wrap="none" rtlCol="0">
            <a:spAutoFit/>
          </a:bodyPr>
          <a:lstStyle/>
          <a:p>
            <a:r>
              <a:rPr lang="en-US" sz="2800" b="1" dirty="0" smtClean="0">
                <a:latin typeface="+mn-lt"/>
              </a:rPr>
              <a:t>Initial state</a:t>
            </a:r>
            <a:endParaRPr lang="ru-RU" sz="2800" b="1" dirty="0">
              <a:latin typeface="+mn-lt"/>
            </a:endParaRPr>
          </a:p>
        </p:txBody>
      </p:sp>
      <p:sp>
        <p:nvSpPr>
          <p:cNvPr id="3" name="TextBox 2"/>
          <p:cNvSpPr txBox="1"/>
          <p:nvPr/>
        </p:nvSpPr>
        <p:spPr>
          <a:xfrm>
            <a:off x="1369650" y="4948213"/>
            <a:ext cx="6681256" cy="830997"/>
          </a:xfrm>
          <a:prstGeom prst="rect">
            <a:avLst/>
          </a:prstGeom>
          <a:noFill/>
        </p:spPr>
        <p:txBody>
          <a:bodyPr wrap="square" rtlCol="0">
            <a:spAutoFit/>
          </a:bodyPr>
          <a:lstStyle/>
          <a:p>
            <a:r>
              <a:rPr lang="en-US" sz="2400" b="1" dirty="0" smtClean="0"/>
              <a:t>F</a:t>
            </a:r>
            <a:r>
              <a:rPr lang="en-US" sz="2400" b="1" baseline="-25000" dirty="0" smtClean="0"/>
              <a:t>1</a:t>
            </a:r>
            <a:r>
              <a:rPr lang="en-US" sz="2400" b="1" dirty="0" smtClean="0"/>
              <a:t>= 0	       &lt;		F</a:t>
            </a:r>
            <a:r>
              <a:rPr lang="en-US" sz="2400" b="1" baseline="-25000" dirty="0" smtClean="0"/>
              <a:t>2</a:t>
            </a:r>
            <a:r>
              <a:rPr lang="en-US" sz="2400" b="1" dirty="0" smtClean="0"/>
              <a:t>	</a:t>
            </a:r>
            <a:r>
              <a:rPr lang="en-US" sz="2400" b="1" dirty="0"/>
              <a:t> </a:t>
            </a:r>
            <a:r>
              <a:rPr lang="en-US" sz="2400" b="1" dirty="0" smtClean="0"/>
              <a:t>     &lt;		F</a:t>
            </a:r>
            <a:r>
              <a:rPr lang="en-US" sz="2400" b="1" baseline="-25000" dirty="0" smtClean="0"/>
              <a:t>3</a:t>
            </a:r>
            <a:endParaRPr lang="ru-RU" sz="2400" b="1" dirty="0"/>
          </a:p>
          <a:p>
            <a:r>
              <a:rPr lang="en-US" sz="2400" b="1" dirty="0" smtClean="0"/>
              <a:t>	</a:t>
            </a:r>
            <a:endParaRPr lang="ru-RU" sz="2400" b="1" dirty="0"/>
          </a:p>
        </p:txBody>
      </p:sp>
      <p:sp>
        <p:nvSpPr>
          <p:cNvPr id="10" name="Номер слайда 9"/>
          <p:cNvSpPr>
            <a:spLocks noGrp="1"/>
          </p:cNvSpPr>
          <p:nvPr>
            <p:ph type="sldNum" sz="quarter" idx="12"/>
          </p:nvPr>
        </p:nvSpPr>
        <p:spPr/>
        <p:txBody>
          <a:bodyPr/>
          <a:lstStyle/>
          <a:p>
            <a:pPr>
              <a:defRPr/>
            </a:pPr>
            <a:fld id="{0A30A2AF-A560-4A9E-90EC-F6C794CE6C83}" type="slidenum">
              <a:rPr lang="ru-RU" smtClean="0"/>
              <a:pPr>
                <a:defRPr/>
              </a:pPr>
              <a:t>28</a:t>
            </a:fld>
            <a:endParaRPr lang="ru-RU"/>
          </a:p>
        </p:txBody>
      </p:sp>
    </p:spTree>
    <p:extLst>
      <p:ext uri="{BB962C8B-B14F-4D97-AF65-F5344CB8AC3E}">
        <p14:creationId xmlns:p14="http://schemas.microsoft.com/office/powerpoint/2010/main" val="12982640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b="6274"/>
          <a:stretch/>
        </p:blipFill>
        <p:spPr>
          <a:xfrm>
            <a:off x="4626669" y="2117725"/>
            <a:ext cx="4318937" cy="3238359"/>
          </a:xfrm>
          <a:prstGeom prst="rect">
            <a:avLst/>
          </a:prstGeom>
        </p:spPr>
      </p:pic>
      <p:pic>
        <p:nvPicPr>
          <p:cNvPr id="11" name="Picture 2" descr="C:\Study SPbSUT\Конференции\Доклад ГУТ 16\Презент\4_30.jpg"/>
          <p:cNvPicPr>
            <a:picLocks noChangeAspect="1" noChangeArrowheads="1"/>
          </p:cNvPicPr>
          <p:nvPr/>
        </p:nvPicPr>
        <p:blipFill rotWithShape="1">
          <a:blip r:embed="rId3" cstate="print"/>
          <a:srcRect b="6138"/>
          <a:stretch/>
        </p:blipFill>
        <p:spPr bwMode="auto">
          <a:xfrm>
            <a:off x="270569" y="2124308"/>
            <a:ext cx="4301431" cy="3228742"/>
          </a:xfrm>
          <a:prstGeom prst="rect">
            <a:avLst/>
          </a:prstGeom>
          <a:noFill/>
        </p:spPr>
      </p:pic>
      <p:sp>
        <p:nvSpPr>
          <p:cNvPr id="40961" name="Заголовок 1"/>
          <p:cNvSpPr>
            <a:spLocks noGrp="1"/>
          </p:cNvSpPr>
          <p:nvPr>
            <p:ph type="title"/>
          </p:nvPr>
        </p:nvSpPr>
        <p:spPr>
          <a:xfrm>
            <a:off x="628650" y="0"/>
            <a:ext cx="7886700" cy="1325563"/>
          </a:xfrm>
        </p:spPr>
        <p:txBody>
          <a:bodyPr/>
          <a:lstStyle/>
          <a:p>
            <a:pPr algn="ctr"/>
            <a:r>
              <a:rPr lang="en-US" b="1" u="sng" dirty="0" smtClean="0">
                <a:cs typeface="Times New Roman" pitchFamily="18" charset="0"/>
              </a:rPr>
              <a:t>Exfoliation in a Stationary</a:t>
            </a:r>
            <a:br>
              <a:rPr lang="en-US" b="1" u="sng" dirty="0" smtClean="0">
                <a:cs typeface="Times New Roman" pitchFamily="18" charset="0"/>
              </a:rPr>
            </a:br>
            <a:r>
              <a:rPr lang="en-US" b="1" u="sng" dirty="0" smtClean="0">
                <a:cs typeface="Times New Roman" pitchFamily="18" charset="0"/>
              </a:rPr>
              <a:t>Electric field </a:t>
            </a:r>
            <a:r>
              <a:rPr lang="en-US" b="1" u="sng" dirty="0" smtClean="0">
                <a:solidFill>
                  <a:srgbClr val="0070C0"/>
                </a:solidFill>
                <a:cs typeface="Times New Roman" pitchFamily="18" charset="0"/>
              </a:rPr>
              <a:t>(GLS)</a:t>
            </a:r>
            <a:endParaRPr lang="ru-RU" sz="3600" b="1" u="sng" dirty="0" smtClean="0">
              <a:solidFill>
                <a:srgbClr val="0070C0"/>
              </a:solidFill>
            </a:endParaRPr>
          </a:p>
        </p:txBody>
      </p:sp>
      <p:sp>
        <p:nvSpPr>
          <p:cNvPr id="40963" name="Прямоугольник 3"/>
          <p:cNvSpPr>
            <a:spLocks noChangeArrowheads="1"/>
          </p:cNvSpPr>
          <p:nvPr/>
        </p:nvSpPr>
        <p:spPr bwMode="auto">
          <a:xfrm>
            <a:off x="457200" y="5564188"/>
            <a:ext cx="8686800" cy="830262"/>
          </a:xfrm>
          <a:prstGeom prst="rect">
            <a:avLst/>
          </a:prstGeom>
          <a:noFill/>
          <a:ln w="9525">
            <a:noFill/>
            <a:miter lim="800000"/>
            <a:headEnd/>
            <a:tailEnd/>
          </a:ln>
        </p:spPr>
        <p:txBody>
          <a:bodyPr>
            <a:spAutoFit/>
          </a:bodyPr>
          <a:lstStyle/>
          <a:p>
            <a:pPr algn="ctr">
              <a:lnSpc>
                <a:spcPct val="150000"/>
              </a:lnSpc>
              <a:spcBef>
                <a:spcPts val="600"/>
              </a:spcBef>
              <a:spcAft>
                <a:spcPts val="600"/>
              </a:spcAft>
            </a:pPr>
            <a:r>
              <a:rPr lang="en-US" sz="3200" dirty="0">
                <a:latin typeface="Calibri" pitchFamily="34" charset="0"/>
                <a:cs typeface="Times New Roman" pitchFamily="18" charset="0"/>
              </a:rPr>
              <a:t>a) Initial state		b) after the action of field </a:t>
            </a:r>
          </a:p>
        </p:txBody>
      </p:sp>
      <p:sp>
        <p:nvSpPr>
          <p:cNvPr id="5" name="Прямоугольник 4"/>
          <p:cNvSpPr/>
          <p:nvPr/>
        </p:nvSpPr>
        <p:spPr>
          <a:xfrm>
            <a:off x="3715544" y="5205180"/>
            <a:ext cx="412750" cy="1270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0966" name="TextBox 6"/>
          <p:cNvSpPr txBox="1">
            <a:spLocks noChangeArrowheads="1"/>
          </p:cNvSpPr>
          <p:nvPr/>
        </p:nvSpPr>
        <p:spPr bwMode="auto">
          <a:xfrm>
            <a:off x="3286125" y="4647736"/>
            <a:ext cx="1271588" cy="584200"/>
          </a:xfrm>
          <a:prstGeom prst="rect">
            <a:avLst/>
          </a:prstGeom>
          <a:noFill/>
          <a:ln w="9525">
            <a:noFill/>
            <a:miter lim="800000"/>
            <a:headEnd/>
            <a:tailEnd/>
          </a:ln>
        </p:spPr>
        <p:txBody>
          <a:bodyPr wrap="none">
            <a:spAutoFit/>
          </a:bodyPr>
          <a:lstStyle/>
          <a:p>
            <a:r>
              <a:rPr lang="en-US" sz="3200" b="1" dirty="0">
                <a:solidFill>
                  <a:schemeClr val="bg1"/>
                </a:solidFill>
                <a:latin typeface="Times New Roman" pitchFamily="18" charset="0"/>
                <a:cs typeface="Times New Roman" pitchFamily="18" charset="0"/>
              </a:rPr>
              <a:t>10 </a:t>
            </a:r>
            <a:r>
              <a:rPr lang="el-GR" sz="3200" b="1" dirty="0">
                <a:solidFill>
                  <a:schemeClr val="bg1"/>
                </a:solidFill>
                <a:latin typeface="Times New Roman" pitchFamily="18" charset="0"/>
                <a:cs typeface="Times New Roman" pitchFamily="18" charset="0"/>
              </a:rPr>
              <a:t>μ</a:t>
            </a:r>
            <a:r>
              <a:rPr lang="en-US" sz="3200" b="1" dirty="0">
                <a:solidFill>
                  <a:schemeClr val="bg1"/>
                </a:solidFill>
                <a:latin typeface="Times New Roman" pitchFamily="18" charset="0"/>
                <a:cs typeface="Times New Roman" pitchFamily="18" charset="0"/>
              </a:rPr>
              <a:t>m</a:t>
            </a:r>
            <a:endParaRPr lang="ru-RU" sz="3200" b="1" dirty="0">
              <a:solidFill>
                <a:schemeClr val="bg1"/>
              </a:solidFill>
              <a:latin typeface="Times New Roman" pitchFamily="18" charset="0"/>
              <a:cs typeface="Times New Roman" pitchFamily="18" charset="0"/>
            </a:endParaRPr>
          </a:p>
        </p:txBody>
      </p:sp>
      <p:sp>
        <p:nvSpPr>
          <p:cNvPr id="40967" name="Прямоугольник 7"/>
          <p:cNvSpPr>
            <a:spLocks noChangeArrowheads="1"/>
          </p:cNvSpPr>
          <p:nvPr/>
        </p:nvSpPr>
        <p:spPr bwMode="auto">
          <a:xfrm>
            <a:off x="270569" y="2124308"/>
            <a:ext cx="814387" cy="646112"/>
          </a:xfrm>
          <a:prstGeom prst="rect">
            <a:avLst/>
          </a:prstGeom>
          <a:noFill/>
          <a:ln w="9525">
            <a:noFill/>
            <a:miter lim="800000"/>
            <a:headEnd/>
            <a:tailEnd/>
          </a:ln>
        </p:spPr>
        <p:txBody>
          <a:bodyPr wrap="none">
            <a:spAutoFit/>
          </a:bodyPr>
          <a:lstStyle/>
          <a:p>
            <a:r>
              <a:rPr lang="en-US" sz="3600" dirty="0">
                <a:solidFill>
                  <a:schemeClr val="bg1"/>
                </a:solidFill>
                <a:latin typeface="Times New Roman" pitchFamily="18" charset="0"/>
                <a:cs typeface="Times New Roman" pitchFamily="18" charset="0"/>
              </a:rPr>
              <a:t>(a) </a:t>
            </a:r>
            <a:endParaRPr lang="ru-RU" sz="3600" dirty="0">
              <a:solidFill>
                <a:schemeClr val="bg1"/>
              </a:solidFill>
              <a:latin typeface="Times New Roman" pitchFamily="18" charset="0"/>
              <a:cs typeface="Times New Roman" pitchFamily="18" charset="0"/>
            </a:endParaRPr>
          </a:p>
        </p:txBody>
      </p:sp>
      <p:sp>
        <p:nvSpPr>
          <p:cNvPr id="40968" name="Прямоугольник 9"/>
          <p:cNvSpPr>
            <a:spLocks noChangeArrowheads="1"/>
          </p:cNvSpPr>
          <p:nvPr/>
        </p:nvSpPr>
        <p:spPr bwMode="auto">
          <a:xfrm>
            <a:off x="3355975" y="1306513"/>
            <a:ext cx="2432050" cy="522287"/>
          </a:xfrm>
          <a:prstGeom prst="rect">
            <a:avLst/>
          </a:prstGeom>
          <a:noFill/>
          <a:ln w="9525">
            <a:noFill/>
            <a:miter lim="800000"/>
            <a:headEnd/>
            <a:tailEnd/>
          </a:ln>
        </p:spPr>
        <p:txBody>
          <a:bodyPr wrap="none">
            <a:spAutoFit/>
          </a:bodyPr>
          <a:lstStyle/>
          <a:p>
            <a:pPr algn="ctr"/>
            <a:r>
              <a:rPr lang="en-US" sz="2800" b="1">
                <a:solidFill>
                  <a:srgbClr val="FF0000"/>
                </a:solidFill>
                <a:latin typeface="Calibri" pitchFamily="34" charset="0"/>
              </a:rPr>
              <a:t>Fmax ≈ 3 V/</a:t>
            </a:r>
            <a:r>
              <a:rPr lang="el-GR" sz="2800" b="1">
                <a:solidFill>
                  <a:srgbClr val="FF0000"/>
                </a:solidFill>
                <a:latin typeface="Calibri" pitchFamily="34" charset="0"/>
              </a:rPr>
              <a:t>μ</a:t>
            </a:r>
            <a:r>
              <a:rPr lang="en-US" sz="2800" b="1">
                <a:solidFill>
                  <a:srgbClr val="FF0000"/>
                </a:solidFill>
                <a:latin typeface="Calibri" pitchFamily="34" charset="0"/>
              </a:rPr>
              <a:t>m</a:t>
            </a:r>
            <a:endParaRPr lang="ru-RU" sz="2800" b="1">
              <a:solidFill>
                <a:srgbClr val="FF0000"/>
              </a:solidFill>
              <a:latin typeface="Calibri" pitchFamily="34" charset="0"/>
            </a:endParaRPr>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29</a:t>
            </a:fld>
            <a:endParaRPr lang="ru-RU" dirty="0"/>
          </a:p>
        </p:txBody>
      </p:sp>
      <p:sp>
        <p:nvSpPr>
          <p:cNvPr id="13" name="Прямоугольник 7"/>
          <p:cNvSpPr>
            <a:spLocks noChangeArrowheads="1"/>
          </p:cNvSpPr>
          <p:nvPr/>
        </p:nvSpPr>
        <p:spPr bwMode="auto">
          <a:xfrm>
            <a:off x="4572000" y="2089631"/>
            <a:ext cx="838691" cy="646331"/>
          </a:xfrm>
          <a:prstGeom prst="rect">
            <a:avLst/>
          </a:prstGeom>
          <a:noFill/>
          <a:ln w="9525">
            <a:noFill/>
            <a:miter lim="800000"/>
            <a:headEnd/>
            <a:tailEnd/>
          </a:ln>
        </p:spPr>
        <p:txBody>
          <a:bodyPr wrap="none">
            <a:spAutoFit/>
          </a:bodyPr>
          <a:lstStyle/>
          <a:p>
            <a:r>
              <a:rPr lang="en-US" sz="3600" dirty="0" smtClean="0">
                <a:solidFill>
                  <a:schemeClr val="bg1"/>
                </a:solidFill>
                <a:latin typeface="Times New Roman" pitchFamily="18" charset="0"/>
                <a:cs typeface="Times New Roman" pitchFamily="18" charset="0"/>
              </a:rPr>
              <a:t>(b) </a:t>
            </a:r>
            <a:endParaRPr lang="ru-RU" sz="3600" dirty="0">
              <a:solidFill>
                <a:schemeClr val="bg1"/>
              </a:solidFill>
              <a:latin typeface="Times New Roman" pitchFamily="18" charset="0"/>
              <a:cs typeface="Times New Roman" pitchFamily="18" charset="0"/>
            </a:endParaRPr>
          </a:p>
        </p:txBody>
      </p:sp>
      <p:sp>
        <p:nvSpPr>
          <p:cNvPr id="14" name="Прямоугольник 13"/>
          <p:cNvSpPr/>
          <p:nvPr/>
        </p:nvSpPr>
        <p:spPr>
          <a:xfrm>
            <a:off x="8249892" y="5197010"/>
            <a:ext cx="184150" cy="126321"/>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5" name="TextBox 6"/>
          <p:cNvSpPr txBox="1">
            <a:spLocks noChangeArrowheads="1"/>
          </p:cNvSpPr>
          <p:nvPr/>
        </p:nvSpPr>
        <p:spPr bwMode="auto">
          <a:xfrm>
            <a:off x="7674018" y="4647736"/>
            <a:ext cx="1066318" cy="584775"/>
          </a:xfrm>
          <a:prstGeom prst="rect">
            <a:avLst/>
          </a:prstGeom>
          <a:noFill/>
          <a:ln w="9525">
            <a:noFill/>
            <a:miter lim="800000"/>
            <a:headEnd/>
            <a:tailEnd/>
          </a:ln>
        </p:spPr>
        <p:txBody>
          <a:bodyPr wrap="none">
            <a:spAutoFit/>
          </a:bodyPr>
          <a:lstStyle/>
          <a:p>
            <a:r>
              <a:rPr lang="en-US" sz="3200" b="1" dirty="0" smtClean="0">
                <a:solidFill>
                  <a:schemeClr val="bg1"/>
                </a:solidFill>
                <a:latin typeface="Times New Roman" pitchFamily="18" charset="0"/>
                <a:cs typeface="Times New Roman" pitchFamily="18" charset="0"/>
              </a:rPr>
              <a:t>1 </a:t>
            </a:r>
            <a:r>
              <a:rPr lang="el-GR" sz="3200" b="1" dirty="0">
                <a:solidFill>
                  <a:schemeClr val="bg1"/>
                </a:solidFill>
                <a:latin typeface="Times New Roman" pitchFamily="18" charset="0"/>
                <a:cs typeface="Times New Roman" pitchFamily="18" charset="0"/>
              </a:rPr>
              <a:t>μ</a:t>
            </a:r>
            <a:r>
              <a:rPr lang="en-US" sz="3200" b="1" dirty="0">
                <a:solidFill>
                  <a:schemeClr val="bg1"/>
                </a:solidFill>
                <a:latin typeface="Times New Roman" pitchFamily="18" charset="0"/>
                <a:cs typeface="Times New Roman" pitchFamily="18" charset="0"/>
              </a:rPr>
              <a:t>m</a:t>
            </a:r>
            <a:endParaRPr lang="ru-RU" sz="32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421095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Заголовок 1"/>
          <p:cNvSpPr>
            <a:spLocks noGrp="1"/>
          </p:cNvSpPr>
          <p:nvPr>
            <p:ph type="title"/>
          </p:nvPr>
        </p:nvSpPr>
        <p:spPr>
          <a:xfrm>
            <a:off x="628650" y="0"/>
            <a:ext cx="7886700" cy="1325563"/>
          </a:xfrm>
        </p:spPr>
        <p:txBody>
          <a:bodyPr/>
          <a:lstStyle/>
          <a:p>
            <a:pPr algn="ctr"/>
            <a:r>
              <a:rPr lang="en-US" b="1" u="sng" smtClean="0"/>
              <a:t>Content</a:t>
            </a:r>
            <a:endParaRPr lang="ru-RU" b="1" u="sng" smtClean="0"/>
          </a:p>
        </p:txBody>
      </p:sp>
      <p:sp>
        <p:nvSpPr>
          <p:cNvPr id="14338" name="Объект 2"/>
          <p:cNvSpPr>
            <a:spLocks noGrp="1"/>
          </p:cNvSpPr>
          <p:nvPr>
            <p:ph idx="1"/>
          </p:nvPr>
        </p:nvSpPr>
        <p:spPr/>
        <p:txBody>
          <a:bodyPr/>
          <a:lstStyle/>
          <a:p>
            <a:pPr marL="514350" indent="-514350">
              <a:buFont typeface="Calibri Light"/>
              <a:buAutoNum type="arabicPeriod"/>
            </a:pPr>
            <a:r>
              <a:rPr lang="en-US" sz="3600" dirty="0" smtClean="0"/>
              <a:t>Low-Threshold FE</a:t>
            </a:r>
          </a:p>
          <a:p>
            <a:pPr marL="514350" indent="-514350">
              <a:buFont typeface="Calibri Light"/>
              <a:buAutoNum type="arabicPeriod"/>
            </a:pPr>
            <a:r>
              <a:rPr lang="en-US" sz="3600" dirty="0" smtClean="0"/>
              <a:t>Total energy distribution</a:t>
            </a:r>
          </a:p>
          <a:p>
            <a:pPr marL="514350" indent="-514350">
              <a:buFont typeface="Calibri Light"/>
              <a:buAutoNum type="arabicPeriod"/>
            </a:pPr>
            <a:r>
              <a:rPr lang="en-US" sz="3600" u="sng" dirty="0" smtClean="0"/>
              <a:t>Exfoliation of Graphite</a:t>
            </a:r>
          </a:p>
          <a:p>
            <a:pPr marL="514350" indent="-514350">
              <a:buFont typeface="Calibri Light"/>
              <a:buAutoNum type="arabicPeriod"/>
            </a:pPr>
            <a:r>
              <a:rPr lang="en-US" sz="3600" dirty="0" smtClean="0"/>
              <a:t>High-current emission</a:t>
            </a:r>
          </a:p>
          <a:p>
            <a:pPr marL="514350" indent="-514350">
              <a:buFont typeface="Calibri Light"/>
              <a:buAutoNum type="arabicPeriod"/>
            </a:pPr>
            <a:r>
              <a:rPr lang="en-US" sz="3600" u="sng" dirty="0" smtClean="0"/>
              <a:t>About the mechanism</a:t>
            </a:r>
          </a:p>
          <a:p>
            <a:pPr marL="514350" indent="-514350">
              <a:buFont typeface="Calibri Light"/>
              <a:buAutoNum type="arabicPeriod"/>
            </a:pPr>
            <a:endParaRPr lang="en-US" dirty="0" smtClean="0"/>
          </a:p>
          <a:p>
            <a:pPr marL="514350" indent="-514350">
              <a:buFont typeface="Calibri Light"/>
              <a:buAutoNum type="arabicPeriod"/>
            </a:pPr>
            <a:endParaRPr lang="ru-RU" dirty="0" smtClean="0"/>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3</a:t>
            </a:fld>
            <a:endParaRPr lang="ru-RU"/>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0"/>
            <a:ext cx="7886700" cy="1325563"/>
          </a:xfrm>
        </p:spPr>
        <p:txBody>
          <a:bodyPr/>
          <a:lstStyle/>
          <a:p>
            <a:pPr algn="ctr"/>
            <a:r>
              <a:rPr lang="en-US" b="1" u="sng" kern="800" dirty="0" smtClean="0">
                <a:solidFill>
                  <a:srgbClr val="000000"/>
                </a:solidFill>
                <a:ea typeface="Times New Roman" panose="02020603050405020304" pitchFamily="18" charset="0"/>
                <a:cs typeface="Times New Roman" panose="02020603050405020304" pitchFamily="18" charset="0"/>
              </a:rPr>
              <a:t>Initial state </a:t>
            </a:r>
            <a:r>
              <a:rPr lang="en-US" b="1" u="sng" kern="800" dirty="0" smtClean="0">
                <a:solidFill>
                  <a:srgbClr val="0070C0"/>
                </a:solidFill>
                <a:ea typeface="Times New Roman" panose="02020603050405020304" pitchFamily="18" charset="0"/>
                <a:cs typeface="Times New Roman" panose="02020603050405020304" pitchFamily="18" charset="0"/>
              </a:rPr>
              <a:t>GLS</a:t>
            </a:r>
            <a:endParaRPr lang="ru-RU" b="1" u="sng" dirty="0">
              <a:solidFill>
                <a:srgbClr val="0070C0"/>
              </a:solidFill>
            </a:endParaRPr>
          </a:p>
        </p:txBody>
      </p:sp>
      <p:pic>
        <p:nvPicPr>
          <p:cNvPr id="6" name="Рисунок 5" descr="C:\Study SPbSUT\Конференции\India 2015\2 Ильдар\Картинки\10 б.jpg"/>
          <p:cNvPicPr/>
          <p:nvPr/>
        </p:nvPicPr>
        <p:blipFill>
          <a:blip r:embed="rId2"/>
          <a:srcRect/>
          <a:stretch>
            <a:fillRect/>
          </a:stretch>
        </p:blipFill>
        <p:spPr bwMode="auto">
          <a:xfrm>
            <a:off x="4716395" y="1893541"/>
            <a:ext cx="4308045" cy="3439882"/>
          </a:xfrm>
          <a:prstGeom prst="rect">
            <a:avLst/>
          </a:prstGeom>
          <a:noFill/>
          <a:ln w="9525">
            <a:noFill/>
            <a:miter lim="800000"/>
            <a:headEnd/>
            <a:tailEnd/>
          </a:ln>
        </p:spPr>
      </p:pic>
      <p:pic>
        <p:nvPicPr>
          <p:cNvPr id="7" name="Picture 2" descr="C:\Study SPbSUT\Конференции\Доклад ГУТ 16\Презент\4_30.jpg"/>
          <p:cNvPicPr>
            <a:picLocks noChangeAspect="1" noChangeArrowheads="1"/>
          </p:cNvPicPr>
          <p:nvPr/>
        </p:nvPicPr>
        <p:blipFill>
          <a:blip r:embed="rId3" cstate="print"/>
          <a:srcRect/>
          <a:stretch>
            <a:fillRect/>
          </a:stretch>
        </p:blipFill>
        <p:spPr bwMode="auto">
          <a:xfrm>
            <a:off x="234216" y="1893543"/>
            <a:ext cx="4301431" cy="3439880"/>
          </a:xfrm>
          <a:prstGeom prst="rect">
            <a:avLst/>
          </a:prstGeom>
          <a:noFill/>
        </p:spPr>
      </p:pic>
      <p:sp>
        <p:nvSpPr>
          <p:cNvPr id="8" name="Прямоугольник 7"/>
          <p:cNvSpPr/>
          <p:nvPr/>
        </p:nvSpPr>
        <p:spPr>
          <a:xfrm>
            <a:off x="6998143" y="5451000"/>
            <a:ext cx="183357" cy="180000"/>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6018388" y="5310168"/>
            <a:ext cx="979755" cy="461665"/>
          </a:xfrm>
          <a:prstGeom prst="rect">
            <a:avLst/>
          </a:prstGeom>
          <a:noFill/>
        </p:spPr>
        <p:txBody>
          <a:bodyPr wrap="none" rtlCol="0">
            <a:spAutoFit/>
          </a:bodyPr>
          <a:lstStyle/>
          <a:p>
            <a:r>
              <a:rPr lang="en-US" sz="2400" dirty="0" smtClean="0"/>
              <a:t>10 </a:t>
            </a:r>
            <a:r>
              <a:rPr lang="el-GR" sz="2400" dirty="0" smtClean="0"/>
              <a:t>μ</a:t>
            </a:r>
            <a:r>
              <a:rPr lang="en-US" sz="2400" dirty="0" smtClean="0"/>
              <a:t>m</a:t>
            </a:r>
            <a:endParaRPr lang="ru-RU" sz="2400" dirty="0"/>
          </a:p>
        </p:txBody>
      </p:sp>
      <p:sp>
        <p:nvSpPr>
          <p:cNvPr id="10" name="Прямоугольник 9"/>
          <p:cNvSpPr/>
          <p:nvPr/>
        </p:nvSpPr>
        <p:spPr>
          <a:xfrm>
            <a:off x="2288109" y="5467538"/>
            <a:ext cx="395287" cy="180000"/>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1308354" y="5326706"/>
            <a:ext cx="979755" cy="461665"/>
          </a:xfrm>
          <a:prstGeom prst="rect">
            <a:avLst/>
          </a:prstGeom>
          <a:noFill/>
        </p:spPr>
        <p:txBody>
          <a:bodyPr wrap="none" rtlCol="0">
            <a:spAutoFit/>
          </a:bodyPr>
          <a:lstStyle/>
          <a:p>
            <a:r>
              <a:rPr lang="en-US" sz="2400" dirty="0" smtClean="0"/>
              <a:t>10 </a:t>
            </a:r>
            <a:r>
              <a:rPr lang="el-GR" sz="2400" dirty="0" smtClean="0"/>
              <a:t>μ</a:t>
            </a:r>
            <a:r>
              <a:rPr lang="en-US" sz="2400" dirty="0" smtClean="0"/>
              <a:t>m</a:t>
            </a:r>
            <a:endParaRPr lang="ru-RU" sz="2400" dirty="0"/>
          </a:p>
        </p:txBody>
      </p:sp>
      <p:sp>
        <p:nvSpPr>
          <p:cNvPr id="3" name="Номер слайда 2"/>
          <p:cNvSpPr>
            <a:spLocks noGrp="1"/>
          </p:cNvSpPr>
          <p:nvPr>
            <p:ph type="sldNum" sz="quarter" idx="12"/>
          </p:nvPr>
        </p:nvSpPr>
        <p:spPr/>
        <p:txBody>
          <a:bodyPr/>
          <a:lstStyle/>
          <a:p>
            <a:fld id="{4FAB73BC-B049-4115-A692-8D63A059BFB8}" type="slidenum">
              <a:rPr lang="en-US" smtClean="0"/>
              <a:t>30</a:t>
            </a:fld>
            <a:endParaRPr lang="en-US" dirty="0"/>
          </a:p>
        </p:txBody>
      </p:sp>
    </p:spTree>
    <p:extLst>
      <p:ext uri="{BB962C8B-B14F-4D97-AF65-F5344CB8AC3E}">
        <p14:creationId xmlns:p14="http://schemas.microsoft.com/office/powerpoint/2010/main" val="30820284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0"/>
            <a:ext cx="7886700" cy="1325563"/>
          </a:xfrm>
        </p:spPr>
        <p:txBody>
          <a:bodyPr/>
          <a:lstStyle/>
          <a:p>
            <a:pPr algn="ctr"/>
            <a:r>
              <a:rPr lang="en-US" b="1" u="sng" dirty="0">
                <a:cs typeface="Times New Roman" pitchFamily="18" charset="0"/>
              </a:rPr>
              <a:t>Exfoliation in a Stationary</a:t>
            </a:r>
            <a:br>
              <a:rPr lang="en-US" b="1" u="sng" dirty="0">
                <a:cs typeface="Times New Roman" pitchFamily="18" charset="0"/>
              </a:rPr>
            </a:br>
            <a:r>
              <a:rPr lang="en-US" b="1" u="sng" dirty="0">
                <a:cs typeface="Times New Roman" pitchFamily="18" charset="0"/>
              </a:rPr>
              <a:t>Electric field </a:t>
            </a:r>
            <a:r>
              <a:rPr lang="en-US" b="1" u="sng" dirty="0" smtClean="0">
                <a:solidFill>
                  <a:srgbClr val="0070C0"/>
                </a:solidFill>
                <a:cs typeface="Times New Roman" pitchFamily="18" charset="0"/>
              </a:rPr>
              <a:t>(GLS)</a:t>
            </a:r>
            <a:endParaRPr lang="ru-RU" dirty="0"/>
          </a:p>
        </p:txBody>
      </p:sp>
      <p:sp>
        <p:nvSpPr>
          <p:cNvPr id="8" name="Прямоугольник 7"/>
          <p:cNvSpPr/>
          <p:nvPr/>
        </p:nvSpPr>
        <p:spPr>
          <a:xfrm>
            <a:off x="6610350" y="5724357"/>
            <a:ext cx="355600" cy="180000"/>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5494339" y="5569286"/>
            <a:ext cx="1116011" cy="523220"/>
          </a:xfrm>
          <a:prstGeom prst="rect">
            <a:avLst/>
          </a:prstGeom>
          <a:noFill/>
        </p:spPr>
        <p:txBody>
          <a:bodyPr wrap="none" rtlCol="0">
            <a:spAutoFit/>
          </a:bodyPr>
          <a:lstStyle/>
          <a:p>
            <a:r>
              <a:rPr lang="en-US" sz="2800" dirty="0" smtClean="0">
                <a:latin typeface="+mn-lt"/>
              </a:rPr>
              <a:t>10 </a:t>
            </a:r>
            <a:r>
              <a:rPr lang="el-GR" sz="2800" dirty="0" smtClean="0">
                <a:latin typeface="+mn-lt"/>
              </a:rPr>
              <a:t>μ</a:t>
            </a:r>
            <a:r>
              <a:rPr lang="en-US" sz="2800" dirty="0" smtClean="0">
                <a:latin typeface="+mn-lt"/>
              </a:rPr>
              <a:t>m</a:t>
            </a:r>
            <a:endParaRPr lang="ru-RU" sz="2800" dirty="0">
              <a:latin typeface="+mn-lt"/>
            </a:endParaRPr>
          </a:p>
        </p:txBody>
      </p:sp>
      <p:sp>
        <p:nvSpPr>
          <p:cNvPr id="10" name="Прямоугольник 9"/>
          <p:cNvSpPr/>
          <p:nvPr/>
        </p:nvSpPr>
        <p:spPr>
          <a:xfrm>
            <a:off x="2244566" y="5740896"/>
            <a:ext cx="346234" cy="180000"/>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1103536" y="5570484"/>
            <a:ext cx="1116011" cy="523220"/>
          </a:xfrm>
          <a:prstGeom prst="rect">
            <a:avLst/>
          </a:prstGeom>
          <a:noFill/>
        </p:spPr>
        <p:txBody>
          <a:bodyPr wrap="none" rtlCol="0">
            <a:spAutoFit/>
          </a:bodyPr>
          <a:lstStyle/>
          <a:p>
            <a:r>
              <a:rPr lang="en-US" sz="2800" dirty="0" smtClean="0">
                <a:latin typeface="+mn-lt"/>
              </a:rPr>
              <a:t>10 </a:t>
            </a:r>
            <a:r>
              <a:rPr lang="el-GR" sz="2800" dirty="0" smtClean="0">
                <a:latin typeface="+mn-lt"/>
              </a:rPr>
              <a:t>μ</a:t>
            </a:r>
            <a:r>
              <a:rPr lang="en-US" sz="2800" dirty="0" smtClean="0">
                <a:latin typeface="+mn-lt"/>
              </a:rPr>
              <a:t>m</a:t>
            </a:r>
            <a:endParaRPr lang="ru-RU" sz="2800" dirty="0">
              <a:latin typeface="+mn-l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5991" y="2144913"/>
            <a:ext cx="4318937" cy="345515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17" y="2151630"/>
            <a:ext cx="4318937" cy="3455150"/>
          </a:xfrm>
          <a:prstGeom prst="rect">
            <a:avLst/>
          </a:prstGeom>
        </p:spPr>
      </p:pic>
      <p:sp>
        <p:nvSpPr>
          <p:cNvPr id="5" name="Номер слайда 4"/>
          <p:cNvSpPr>
            <a:spLocks noGrp="1"/>
          </p:cNvSpPr>
          <p:nvPr>
            <p:ph type="sldNum" sz="quarter" idx="12"/>
          </p:nvPr>
        </p:nvSpPr>
        <p:spPr/>
        <p:txBody>
          <a:bodyPr/>
          <a:lstStyle/>
          <a:p>
            <a:fld id="{4FAB73BC-B049-4115-A692-8D63A059BFB8}" type="slidenum">
              <a:rPr lang="en-US" smtClean="0"/>
              <a:t>31</a:t>
            </a:fld>
            <a:endParaRPr lang="en-US" dirty="0"/>
          </a:p>
        </p:txBody>
      </p:sp>
      <p:sp>
        <p:nvSpPr>
          <p:cNvPr id="6" name="TextBox 5"/>
          <p:cNvSpPr txBox="1"/>
          <p:nvPr/>
        </p:nvSpPr>
        <p:spPr>
          <a:xfrm>
            <a:off x="3186065" y="1566855"/>
            <a:ext cx="2699778" cy="584775"/>
          </a:xfrm>
          <a:prstGeom prst="rect">
            <a:avLst/>
          </a:prstGeom>
          <a:noFill/>
        </p:spPr>
        <p:txBody>
          <a:bodyPr wrap="none" rtlCol="0">
            <a:spAutoFit/>
          </a:bodyPr>
          <a:lstStyle/>
          <a:p>
            <a:r>
              <a:rPr lang="en-US" sz="3200" dirty="0" smtClean="0">
                <a:solidFill>
                  <a:srgbClr val="0070C0"/>
                </a:solidFill>
                <a:latin typeface="+mn-lt"/>
              </a:rPr>
              <a:t>With emission!</a:t>
            </a:r>
            <a:endParaRPr lang="ru-RU" sz="3200" dirty="0">
              <a:solidFill>
                <a:srgbClr val="0070C0"/>
              </a:solidFill>
              <a:latin typeface="+mn-lt"/>
            </a:endParaRPr>
          </a:p>
        </p:txBody>
      </p:sp>
    </p:spTree>
    <p:extLst>
      <p:ext uri="{BB962C8B-B14F-4D97-AF65-F5344CB8AC3E}">
        <p14:creationId xmlns:p14="http://schemas.microsoft.com/office/powerpoint/2010/main" val="31173037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Заголовок 1"/>
          <p:cNvSpPr>
            <a:spLocks noGrp="1"/>
          </p:cNvSpPr>
          <p:nvPr>
            <p:ph type="title"/>
          </p:nvPr>
        </p:nvSpPr>
        <p:spPr>
          <a:xfrm>
            <a:off x="628650" y="0"/>
            <a:ext cx="7886700" cy="1325563"/>
          </a:xfrm>
        </p:spPr>
        <p:txBody>
          <a:bodyPr/>
          <a:lstStyle/>
          <a:p>
            <a:pPr algn="ctr"/>
            <a:r>
              <a:rPr lang="en-US" b="1" u="sng" dirty="0" smtClean="0">
                <a:cs typeface="Times New Roman" pitchFamily="18" charset="0"/>
              </a:rPr>
              <a:t>Exfoliation in a Stationary</a:t>
            </a:r>
            <a:br>
              <a:rPr lang="en-US" b="1" u="sng" dirty="0" smtClean="0">
                <a:cs typeface="Times New Roman" pitchFamily="18" charset="0"/>
              </a:rPr>
            </a:br>
            <a:r>
              <a:rPr lang="en-US" b="1" u="sng" dirty="0" smtClean="0">
                <a:cs typeface="Times New Roman" pitchFamily="18" charset="0"/>
              </a:rPr>
              <a:t>Electric field </a:t>
            </a:r>
            <a:r>
              <a:rPr lang="en-US" b="1" u="sng" dirty="0" smtClean="0">
                <a:solidFill>
                  <a:srgbClr val="0070C0"/>
                </a:solidFill>
                <a:cs typeface="Times New Roman" pitchFamily="18" charset="0"/>
              </a:rPr>
              <a:t>(HOPG)</a:t>
            </a:r>
            <a:endParaRPr lang="ru-RU" sz="3600" b="1" u="sng" dirty="0" smtClean="0">
              <a:solidFill>
                <a:srgbClr val="0070C0"/>
              </a:solidFill>
            </a:endParaRPr>
          </a:p>
        </p:txBody>
      </p:sp>
      <p:pic>
        <p:nvPicPr>
          <p:cNvPr id="40962" name="Picture 3" descr="Слайд4"/>
          <p:cNvPicPr>
            <a:picLocks noChangeAspect="1" noChangeArrowheads="1"/>
          </p:cNvPicPr>
          <p:nvPr/>
        </p:nvPicPr>
        <p:blipFill>
          <a:blip r:embed="rId2"/>
          <a:srcRect/>
          <a:stretch>
            <a:fillRect/>
          </a:stretch>
        </p:blipFill>
        <p:spPr bwMode="auto">
          <a:xfrm>
            <a:off x="4635500" y="2249488"/>
            <a:ext cx="4284663" cy="3240087"/>
          </a:xfrm>
          <a:prstGeom prst="rect">
            <a:avLst/>
          </a:prstGeom>
          <a:noFill/>
          <a:ln w="9525">
            <a:noFill/>
            <a:miter lim="800000"/>
            <a:headEnd/>
            <a:tailEnd/>
          </a:ln>
        </p:spPr>
      </p:pic>
      <p:sp>
        <p:nvSpPr>
          <p:cNvPr id="40963" name="Прямоугольник 3"/>
          <p:cNvSpPr>
            <a:spLocks noChangeArrowheads="1"/>
          </p:cNvSpPr>
          <p:nvPr/>
        </p:nvSpPr>
        <p:spPr bwMode="auto">
          <a:xfrm>
            <a:off x="457200" y="5564188"/>
            <a:ext cx="8686800" cy="830262"/>
          </a:xfrm>
          <a:prstGeom prst="rect">
            <a:avLst/>
          </a:prstGeom>
          <a:noFill/>
          <a:ln w="9525">
            <a:noFill/>
            <a:miter lim="800000"/>
            <a:headEnd/>
            <a:tailEnd/>
          </a:ln>
        </p:spPr>
        <p:txBody>
          <a:bodyPr>
            <a:spAutoFit/>
          </a:bodyPr>
          <a:lstStyle/>
          <a:p>
            <a:pPr algn="ctr">
              <a:lnSpc>
                <a:spcPct val="150000"/>
              </a:lnSpc>
              <a:spcBef>
                <a:spcPts val="600"/>
              </a:spcBef>
              <a:spcAft>
                <a:spcPts val="600"/>
              </a:spcAft>
            </a:pPr>
            <a:r>
              <a:rPr lang="en-US" sz="3200" dirty="0">
                <a:latin typeface="Calibri" pitchFamily="34" charset="0"/>
                <a:cs typeface="Times New Roman" pitchFamily="18" charset="0"/>
              </a:rPr>
              <a:t>a) Initial state		b) after the action of field </a:t>
            </a:r>
          </a:p>
        </p:txBody>
      </p:sp>
      <p:pic>
        <p:nvPicPr>
          <p:cNvPr id="40964" name="Рисунок 2"/>
          <p:cNvPicPr>
            <a:picLocks noChangeAspect="1"/>
          </p:cNvPicPr>
          <p:nvPr/>
        </p:nvPicPr>
        <p:blipFill>
          <a:blip r:embed="rId3"/>
          <a:srcRect b="6334"/>
          <a:stretch>
            <a:fillRect/>
          </a:stretch>
        </p:blipFill>
        <p:spPr bwMode="auto">
          <a:xfrm>
            <a:off x="214313" y="2249488"/>
            <a:ext cx="4324350" cy="3240087"/>
          </a:xfrm>
          <a:prstGeom prst="rect">
            <a:avLst/>
          </a:prstGeom>
          <a:noFill/>
          <a:ln w="9525">
            <a:noFill/>
            <a:miter lim="800000"/>
            <a:headEnd/>
            <a:tailEnd/>
          </a:ln>
        </p:spPr>
      </p:pic>
      <p:sp>
        <p:nvSpPr>
          <p:cNvPr id="5" name="Прямоугольник 4"/>
          <p:cNvSpPr/>
          <p:nvPr/>
        </p:nvSpPr>
        <p:spPr>
          <a:xfrm>
            <a:off x="3829050" y="5287963"/>
            <a:ext cx="184150" cy="1270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0966" name="TextBox 6"/>
          <p:cNvSpPr txBox="1">
            <a:spLocks noChangeArrowheads="1"/>
          </p:cNvSpPr>
          <p:nvPr/>
        </p:nvSpPr>
        <p:spPr bwMode="auto">
          <a:xfrm>
            <a:off x="3286125" y="4754563"/>
            <a:ext cx="1271588" cy="584200"/>
          </a:xfrm>
          <a:prstGeom prst="rect">
            <a:avLst/>
          </a:prstGeom>
          <a:noFill/>
          <a:ln w="9525">
            <a:noFill/>
            <a:miter lim="800000"/>
            <a:headEnd/>
            <a:tailEnd/>
          </a:ln>
        </p:spPr>
        <p:txBody>
          <a:bodyPr wrap="none">
            <a:spAutoFit/>
          </a:bodyPr>
          <a:lstStyle/>
          <a:p>
            <a:r>
              <a:rPr lang="en-US" sz="3200" b="1">
                <a:solidFill>
                  <a:schemeClr val="bg1"/>
                </a:solidFill>
                <a:latin typeface="Times New Roman" pitchFamily="18" charset="0"/>
                <a:cs typeface="Times New Roman" pitchFamily="18" charset="0"/>
              </a:rPr>
              <a:t>10 </a:t>
            </a:r>
            <a:r>
              <a:rPr lang="el-GR" sz="3200" b="1">
                <a:solidFill>
                  <a:schemeClr val="bg1"/>
                </a:solidFill>
                <a:latin typeface="Times New Roman" pitchFamily="18" charset="0"/>
                <a:cs typeface="Times New Roman" pitchFamily="18" charset="0"/>
              </a:rPr>
              <a:t>μ</a:t>
            </a:r>
            <a:r>
              <a:rPr lang="en-US" sz="3200" b="1">
                <a:solidFill>
                  <a:schemeClr val="bg1"/>
                </a:solidFill>
                <a:latin typeface="Times New Roman" pitchFamily="18" charset="0"/>
                <a:cs typeface="Times New Roman" pitchFamily="18" charset="0"/>
              </a:rPr>
              <a:t>m</a:t>
            </a:r>
            <a:endParaRPr lang="ru-RU" sz="3200" b="1">
              <a:solidFill>
                <a:schemeClr val="bg1"/>
              </a:solidFill>
              <a:latin typeface="Times New Roman" pitchFamily="18" charset="0"/>
              <a:cs typeface="Times New Roman" pitchFamily="18" charset="0"/>
            </a:endParaRPr>
          </a:p>
        </p:txBody>
      </p:sp>
      <p:sp>
        <p:nvSpPr>
          <p:cNvPr id="40967" name="Прямоугольник 7"/>
          <p:cNvSpPr>
            <a:spLocks noChangeArrowheads="1"/>
          </p:cNvSpPr>
          <p:nvPr/>
        </p:nvSpPr>
        <p:spPr bwMode="auto">
          <a:xfrm>
            <a:off x="252413" y="2249488"/>
            <a:ext cx="814387" cy="646112"/>
          </a:xfrm>
          <a:prstGeom prst="rect">
            <a:avLst/>
          </a:prstGeom>
          <a:noFill/>
          <a:ln w="9525">
            <a:noFill/>
            <a:miter lim="800000"/>
            <a:headEnd/>
            <a:tailEnd/>
          </a:ln>
        </p:spPr>
        <p:txBody>
          <a:bodyPr wrap="none">
            <a:spAutoFit/>
          </a:bodyPr>
          <a:lstStyle/>
          <a:p>
            <a:r>
              <a:rPr lang="en-US" sz="3600" dirty="0">
                <a:solidFill>
                  <a:schemeClr val="bg1"/>
                </a:solidFill>
                <a:latin typeface="Times New Roman" pitchFamily="18" charset="0"/>
                <a:cs typeface="Times New Roman" pitchFamily="18" charset="0"/>
              </a:rPr>
              <a:t>(a) </a:t>
            </a:r>
            <a:endParaRPr lang="ru-RU" sz="3600" dirty="0">
              <a:solidFill>
                <a:schemeClr val="bg1"/>
              </a:solidFill>
              <a:latin typeface="Times New Roman" pitchFamily="18" charset="0"/>
              <a:cs typeface="Times New Roman" pitchFamily="18" charset="0"/>
            </a:endParaRPr>
          </a:p>
        </p:txBody>
      </p:sp>
      <p:sp>
        <p:nvSpPr>
          <p:cNvPr id="40968" name="Прямоугольник 9"/>
          <p:cNvSpPr>
            <a:spLocks noChangeArrowheads="1"/>
          </p:cNvSpPr>
          <p:nvPr/>
        </p:nvSpPr>
        <p:spPr bwMode="auto">
          <a:xfrm>
            <a:off x="3355975" y="1306513"/>
            <a:ext cx="2432050" cy="522287"/>
          </a:xfrm>
          <a:prstGeom prst="rect">
            <a:avLst/>
          </a:prstGeom>
          <a:noFill/>
          <a:ln w="9525">
            <a:noFill/>
            <a:miter lim="800000"/>
            <a:headEnd/>
            <a:tailEnd/>
          </a:ln>
        </p:spPr>
        <p:txBody>
          <a:bodyPr wrap="none">
            <a:spAutoFit/>
          </a:bodyPr>
          <a:lstStyle/>
          <a:p>
            <a:pPr algn="ctr"/>
            <a:r>
              <a:rPr lang="en-US" sz="2800" b="1">
                <a:solidFill>
                  <a:srgbClr val="FF0000"/>
                </a:solidFill>
                <a:latin typeface="Calibri" pitchFamily="34" charset="0"/>
              </a:rPr>
              <a:t>Fmax ≈ 3 V/</a:t>
            </a:r>
            <a:r>
              <a:rPr lang="el-GR" sz="2800" b="1">
                <a:solidFill>
                  <a:srgbClr val="FF0000"/>
                </a:solidFill>
                <a:latin typeface="Calibri" pitchFamily="34" charset="0"/>
              </a:rPr>
              <a:t>μ</a:t>
            </a:r>
            <a:r>
              <a:rPr lang="en-US" sz="2800" b="1">
                <a:solidFill>
                  <a:srgbClr val="FF0000"/>
                </a:solidFill>
                <a:latin typeface="Calibri" pitchFamily="34" charset="0"/>
              </a:rPr>
              <a:t>m</a:t>
            </a:r>
            <a:endParaRPr lang="ru-RU" sz="2800" b="1">
              <a:solidFill>
                <a:srgbClr val="FF0000"/>
              </a:solidFill>
              <a:latin typeface="Calibri" pitchFamily="34" charset="0"/>
            </a:endParaRPr>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32</a:t>
            </a:fld>
            <a:endParaRPr lang="ru-RU"/>
          </a:p>
        </p:txBody>
      </p:sp>
      <p:sp>
        <p:nvSpPr>
          <p:cNvPr id="11" name="TextBox 10"/>
          <p:cNvSpPr txBox="1"/>
          <p:nvPr/>
        </p:nvSpPr>
        <p:spPr>
          <a:xfrm>
            <a:off x="3237193" y="1716193"/>
            <a:ext cx="2699778" cy="584775"/>
          </a:xfrm>
          <a:prstGeom prst="rect">
            <a:avLst/>
          </a:prstGeom>
          <a:noFill/>
        </p:spPr>
        <p:txBody>
          <a:bodyPr wrap="none" rtlCol="0">
            <a:spAutoFit/>
          </a:bodyPr>
          <a:lstStyle/>
          <a:p>
            <a:r>
              <a:rPr lang="en-US" sz="3200" dirty="0" smtClean="0">
                <a:solidFill>
                  <a:srgbClr val="0070C0"/>
                </a:solidFill>
                <a:latin typeface="+mn-lt"/>
              </a:rPr>
              <a:t>With emission!</a:t>
            </a:r>
            <a:endParaRPr lang="ru-RU" sz="3200" dirty="0">
              <a:solidFill>
                <a:srgbClr val="0070C0"/>
              </a:solidFill>
              <a:latin typeface="+mn-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Заголовок 1"/>
          <p:cNvSpPr>
            <a:spLocks noGrp="1"/>
          </p:cNvSpPr>
          <p:nvPr>
            <p:ph type="title"/>
          </p:nvPr>
        </p:nvSpPr>
        <p:spPr>
          <a:xfrm>
            <a:off x="341194" y="0"/>
            <a:ext cx="8475259" cy="1325563"/>
          </a:xfrm>
        </p:spPr>
        <p:txBody>
          <a:bodyPr/>
          <a:lstStyle/>
          <a:p>
            <a:pPr algn="ctr"/>
            <a:r>
              <a:rPr lang="en-US" b="1" u="sng" dirty="0" smtClean="0">
                <a:cs typeface="Times New Roman" pitchFamily="18" charset="0"/>
              </a:rPr>
              <a:t>Exfoliation in a Stationary</a:t>
            </a:r>
            <a:br>
              <a:rPr lang="en-US" b="1" u="sng" dirty="0" smtClean="0">
                <a:cs typeface="Times New Roman" pitchFamily="18" charset="0"/>
              </a:rPr>
            </a:br>
            <a:r>
              <a:rPr lang="en-US" b="1" u="sng" dirty="0" smtClean="0">
                <a:solidFill>
                  <a:srgbClr val="FF0000"/>
                </a:solidFill>
                <a:cs typeface="Times New Roman" pitchFamily="18" charset="0"/>
              </a:rPr>
              <a:t>Opposite</a:t>
            </a:r>
            <a:r>
              <a:rPr lang="en-US" b="1" u="sng" dirty="0" smtClean="0">
                <a:cs typeface="Times New Roman" pitchFamily="18" charset="0"/>
              </a:rPr>
              <a:t> Electric field </a:t>
            </a:r>
            <a:r>
              <a:rPr lang="en-US" b="1" u="sng" dirty="0" smtClean="0">
                <a:solidFill>
                  <a:srgbClr val="0070C0"/>
                </a:solidFill>
                <a:cs typeface="Times New Roman" pitchFamily="18" charset="0"/>
              </a:rPr>
              <a:t>(HOPG)</a:t>
            </a:r>
            <a:endParaRPr lang="ru-RU" dirty="0" smtClean="0">
              <a:solidFill>
                <a:srgbClr val="0070C0"/>
              </a:solidFill>
            </a:endParaRPr>
          </a:p>
        </p:txBody>
      </p:sp>
      <p:pic>
        <p:nvPicPr>
          <p:cNvPr id="41986" name="Объект 3"/>
          <p:cNvPicPr>
            <a:picLocks noGrp="1" noChangeAspect="1"/>
          </p:cNvPicPr>
          <p:nvPr>
            <p:ph idx="1"/>
          </p:nvPr>
        </p:nvPicPr>
        <p:blipFill>
          <a:blip r:embed="rId2"/>
          <a:srcRect b="6245"/>
          <a:stretch>
            <a:fillRect/>
          </a:stretch>
        </p:blipFill>
        <p:spPr>
          <a:xfrm>
            <a:off x="161925" y="2270125"/>
            <a:ext cx="4318000" cy="3240088"/>
          </a:xfrm>
        </p:spPr>
      </p:pic>
      <p:pic>
        <p:nvPicPr>
          <p:cNvPr id="41987" name="Рисунок 4"/>
          <p:cNvPicPr>
            <a:picLocks noChangeAspect="1"/>
          </p:cNvPicPr>
          <p:nvPr/>
        </p:nvPicPr>
        <p:blipFill>
          <a:blip r:embed="rId3"/>
          <a:srcRect b="6429"/>
          <a:stretch>
            <a:fillRect/>
          </a:stretch>
        </p:blipFill>
        <p:spPr bwMode="auto">
          <a:xfrm>
            <a:off x="4633913" y="2270125"/>
            <a:ext cx="4319587" cy="3233738"/>
          </a:xfrm>
          <a:prstGeom prst="rect">
            <a:avLst/>
          </a:prstGeom>
          <a:noFill/>
          <a:ln w="9525">
            <a:noFill/>
            <a:miter lim="800000"/>
            <a:headEnd/>
            <a:tailEnd/>
          </a:ln>
        </p:spPr>
      </p:pic>
      <p:sp>
        <p:nvSpPr>
          <p:cNvPr id="41988" name="Прямоугольник 5"/>
          <p:cNvSpPr>
            <a:spLocks noChangeArrowheads="1"/>
          </p:cNvSpPr>
          <p:nvPr/>
        </p:nvSpPr>
        <p:spPr bwMode="auto">
          <a:xfrm>
            <a:off x="228600" y="5599113"/>
            <a:ext cx="8686800" cy="755650"/>
          </a:xfrm>
          <a:prstGeom prst="rect">
            <a:avLst/>
          </a:prstGeom>
          <a:noFill/>
          <a:ln w="9525">
            <a:noFill/>
            <a:miter lim="800000"/>
            <a:headEnd/>
            <a:tailEnd/>
          </a:ln>
        </p:spPr>
        <p:txBody>
          <a:bodyPr>
            <a:spAutoFit/>
          </a:bodyPr>
          <a:lstStyle/>
          <a:p>
            <a:pPr algn="ctr">
              <a:lnSpc>
                <a:spcPct val="150000"/>
              </a:lnSpc>
              <a:spcBef>
                <a:spcPts val="600"/>
              </a:spcBef>
              <a:spcAft>
                <a:spcPts val="600"/>
              </a:spcAft>
            </a:pPr>
            <a:r>
              <a:rPr lang="en-US" sz="3200" dirty="0">
                <a:latin typeface="Calibri" pitchFamily="34" charset="0"/>
                <a:cs typeface="Times New Roman" pitchFamily="18" charset="0"/>
              </a:rPr>
              <a:t>a) Initial state		b) after the action of field </a:t>
            </a:r>
          </a:p>
        </p:txBody>
      </p:sp>
      <p:sp>
        <p:nvSpPr>
          <p:cNvPr id="7" name="Прямоугольник 6"/>
          <p:cNvSpPr/>
          <p:nvPr/>
        </p:nvSpPr>
        <p:spPr>
          <a:xfrm>
            <a:off x="3677047" y="5346907"/>
            <a:ext cx="327025" cy="1260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1990" name="TextBox 7"/>
          <p:cNvSpPr txBox="1">
            <a:spLocks noChangeArrowheads="1"/>
          </p:cNvSpPr>
          <p:nvPr/>
        </p:nvSpPr>
        <p:spPr bwMode="auto">
          <a:xfrm>
            <a:off x="3209925" y="4821238"/>
            <a:ext cx="1270000" cy="584200"/>
          </a:xfrm>
          <a:prstGeom prst="rect">
            <a:avLst/>
          </a:prstGeom>
          <a:noFill/>
          <a:ln w="9525">
            <a:noFill/>
            <a:miter lim="800000"/>
            <a:headEnd/>
            <a:tailEnd/>
          </a:ln>
        </p:spPr>
        <p:txBody>
          <a:bodyPr wrap="none">
            <a:spAutoFit/>
          </a:bodyPr>
          <a:lstStyle/>
          <a:p>
            <a:r>
              <a:rPr lang="en-US" sz="3200" b="1">
                <a:solidFill>
                  <a:schemeClr val="bg1"/>
                </a:solidFill>
                <a:latin typeface="Times New Roman" pitchFamily="18" charset="0"/>
                <a:cs typeface="Times New Roman" pitchFamily="18" charset="0"/>
              </a:rPr>
              <a:t>10 </a:t>
            </a:r>
            <a:r>
              <a:rPr lang="el-GR" sz="3200" b="1">
                <a:solidFill>
                  <a:schemeClr val="bg1"/>
                </a:solidFill>
                <a:latin typeface="Times New Roman" pitchFamily="18" charset="0"/>
                <a:cs typeface="Times New Roman" pitchFamily="18" charset="0"/>
              </a:rPr>
              <a:t>μ</a:t>
            </a:r>
            <a:r>
              <a:rPr lang="en-US" sz="3200" b="1">
                <a:solidFill>
                  <a:schemeClr val="bg1"/>
                </a:solidFill>
                <a:latin typeface="Times New Roman" pitchFamily="18" charset="0"/>
                <a:cs typeface="Times New Roman" pitchFamily="18" charset="0"/>
              </a:rPr>
              <a:t>m</a:t>
            </a:r>
            <a:endParaRPr lang="ru-RU" sz="3200" b="1">
              <a:solidFill>
                <a:schemeClr val="bg1"/>
              </a:solidFill>
              <a:latin typeface="Times New Roman" pitchFamily="18" charset="0"/>
              <a:cs typeface="Times New Roman" pitchFamily="18" charset="0"/>
            </a:endParaRPr>
          </a:p>
        </p:txBody>
      </p:sp>
      <p:sp>
        <p:nvSpPr>
          <p:cNvPr id="9" name="Прямоугольник 8"/>
          <p:cNvSpPr/>
          <p:nvPr/>
        </p:nvSpPr>
        <p:spPr>
          <a:xfrm>
            <a:off x="5017294" y="5346113"/>
            <a:ext cx="331787" cy="1260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1992" name="TextBox 9"/>
          <p:cNvSpPr txBox="1">
            <a:spLocks noChangeArrowheads="1"/>
          </p:cNvSpPr>
          <p:nvPr/>
        </p:nvSpPr>
        <p:spPr bwMode="auto">
          <a:xfrm>
            <a:off x="4633913" y="4821238"/>
            <a:ext cx="1271587" cy="584200"/>
          </a:xfrm>
          <a:prstGeom prst="rect">
            <a:avLst/>
          </a:prstGeom>
          <a:noFill/>
          <a:ln w="9525">
            <a:noFill/>
            <a:miter lim="800000"/>
            <a:headEnd/>
            <a:tailEnd/>
          </a:ln>
        </p:spPr>
        <p:txBody>
          <a:bodyPr wrap="none">
            <a:spAutoFit/>
          </a:bodyPr>
          <a:lstStyle/>
          <a:p>
            <a:r>
              <a:rPr lang="en-US" sz="3200" b="1">
                <a:solidFill>
                  <a:schemeClr val="bg1"/>
                </a:solidFill>
                <a:latin typeface="Times New Roman" pitchFamily="18" charset="0"/>
                <a:cs typeface="Times New Roman" pitchFamily="18" charset="0"/>
              </a:rPr>
              <a:t>10 </a:t>
            </a:r>
            <a:r>
              <a:rPr lang="el-GR" sz="3200" b="1">
                <a:solidFill>
                  <a:schemeClr val="bg1"/>
                </a:solidFill>
                <a:latin typeface="Times New Roman" pitchFamily="18" charset="0"/>
                <a:cs typeface="Times New Roman" pitchFamily="18" charset="0"/>
              </a:rPr>
              <a:t>μ</a:t>
            </a:r>
            <a:r>
              <a:rPr lang="en-US" sz="3200" b="1">
                <a:solidFill>
                  <a:schemeClr val="bg1"/>
                </a:solidFill>
                <a:latin typeface="Times New Roman" pitchFamily="18" charset="0"/>
                <a:cs typeface="Times New Roman" pitchFamily="18" charset="0"/>
              </a:rPr>
              <a:t>m</a:t>
            </a:r>
            <a:endParaRPr lang="ru-RU" sz="3200" b="1">
              <a:solidFill>
                <a:schemeClr val="bg1"/>
              </a:solidFill>
              <a:latin typeface="Times New Roman" pitchFamily="18" charset="0"/>
              <a:cs typeface="Times New Roman" pitchFamily="18" charset="0"/>
            </a:endParaRPr>
          </a:p>
        </p:txBody>
      </p:sp>
      <p:cxnSp>
        <p:nvCxnSpPr>
          <p:cNvPr id="13" name="Прямая со стрелкой 12"/>
          <p:cNvCxnSpPr/>
          <p:nvPr/>
        </p:nvCxnSpPr>
        <p:spPr>
          <a:xfrm flipV="1">
            <a:off x="2097088" y="2687638"/>
            <a:ext cx="5146675" cy="2857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1994" name="Прямоугольник 14"/>
          <p:cNvSpPr>
            <a:spLocks noChangeArrowheads="1"/>
          </p:cNvSpPr>
          <p:nvPr/>
        </p:nvSpPr>
        <p:spPr bwMode="auto">
          <a:xfrm>
            <a:off x="3355975" y="1306513"/>
            <a:ext cx="2432050" cy="522287"/>
          </a:xfrm>
          <a:prstGeom prst="rect">
            <a:avLst/>
          </a:prstGeom>
          <a:noFill/>
          <a:ln w="9525">
            <a:noFill/>
            <a:miter lim="800000"/>
            <a:headEnd/>
            <a:tailEnd/>
          </a:ln>
        </p:spPr>
        <p:txBody>
          <a:bodyPr wrap="none">
            <a:spAutoFit/>
          </a:bodyPr>
          <a:lstStyle/>
          <a:p>
            <a:pPr algn="ctr"/>
            <a:r>
              <a:rPr lang="en-US" sz="2800" b="1">
                <a:solidFill>
                  <a:srgbClr val="FF0000"/>
                </a:solidFill>
                <a:latin typeface="Calibri" pitchFamily="34" charset="0"/>
              </a:rPr>
              <a:t>Fmax ≈ 3 V/</a:t>
            </a:r>
            <a:r>
              <a:rPr lang="el-GR" sz="2800" b="1">
                <a:solidFill>
                  <a:srgbClr val="FF0000"/>
                </a:solidFill>
                <a:latin typeface="Calibri" pitchFamily="34" charset="0"/>
              </a:rPr>
              <a:t>μ</a:t>
            </a:r>
            <a:r>
              <a:rPr lang="en-US" sz="2800" b="1">
                <a:solidFill>
                  <a:srgbClr val="FF0000"/>
                </a:solidFill>
                <a:latin typeface="Calibri" pitchFamily="34" charset="0"/>
              </a:rPr>
              <a:t>m</a:t>
            </a:r>
            <a:endParaRPr lang="ru-RU" sz="2800" b="1">
              <a:solidFill>
                <a:srgbClr val="FF0000"/>
              </a:solidFill>
              <a:latin typeface="Calibri" pitchFamily="34" charset="0"/>
            </a:endParaRPr>
          </a:p>
        </p:txBody>
      </p:sp>
      <p:cxnSp>
        <p:nvCxnSpPr>
          <p:cNvPr id="2" name="Прямая со стрелкой 12"/>
          <p:cNvCxnSpPr/>
          <p:nvPr/>
        </p:nvCxnSpPr>
        <p:spPr>
          <a:xfrm flipV="1">
            <a:off x="2290763" y="4025900"/>
            <a:ext cx="5146675" cy="2857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 name="Овал 2"/>
          <p:cNvSpPr/>
          <p:nvPr/>
        </p:nvSpPr>
        <p:spPr>
          <a:xfrm>
            <a:off x="6608763" y="2909888"/>
            <a:ext cx="1805060" cy="25201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Номер слайда 3"/>
          <p:cNvSpPr>
            <a:spLocks noGrp="1"/>
          </p:cNvSpPr>
          <p:nvPr>
            <p:ph type="sldNum" sz="quarter" idx="12"/>
          </p:nvPr>
        </p:nvSpPr>
        <p:spPr/>
        <p:txBody>
          <a:bodyPr/>
          <a:lstStyle/>
          <a:p>
            <a:pPr>
              <a:defRPr/>
            </a:pPr>
            <a:fld id="{0A30A2AF-A560-4A9E-90EC-F6C794CE6C83}" type="slidenum">
              <a:rPr lang="ru-RU" smtClean="0"/>
              <a:pPr>
                <a:defRPr/>
              </a:pPr>
              <a:t>33</a:t>
            </a:fld>
            <a:endParaRPr lang="ru-RU"/>
          </a:p>
        </p:txBody>
      </p:sp>
      <p:sp>
        <p:nvSpPr>
          <p:cNvPr id="5" name="TextBox 4"/>
          <p:cNvSpPr txBox="1"/>
          <p:nvPr/>
        </p:nvSpPr>
        <p:spPr>
          <a:xfrm>
            <a:off x="3193454" y="1787853"/>
            <a:ext cx="2880917" cy="523220"/>
          </a:xfrm>
          <a:prstGeom prst="rect">
            <a:avLst/>
          </a:prstGeom>
          <a:noFill/>
        </p:spPr>
        <p:txBody>
          <a:bodyPr wrap="none" rtlCol="0">
            <a:spAutoFit/>
          </a:bodyPr>
          <a:lstStyle/>
          <a:p>
            <a:r>
              <a:rPr lang="en-US" sz="2800" dirty="0" smtClean="0">
                <a:solidFill>
                  <a:srgbClr val="0070C0"/>
                </a:solidFill>
                <a:latin typeface="+mn-lt"/>
              </a:rPr>
              <a:t>Without emission!</a:t>
            </a:r>
            <a:endParaRPr lang="ru-RU" sz="2800" dirty="0">
              <a:solidFill>
                <a:srgbClr val="0070C0"/>
              </a:solidFill>
              <a:latin typeface="+mn-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Заголовок 1"/>
          <p:cNvSpPr>
            <a:spLocks noGrp="1"/>
          </p:cNvSpPr>
          <p:nvPr>
            <p:ph type="title"/>
          </p:nvPr>
        </p:nvSpPr>
        <p:spPr>
          <a:xfrm>
            <a:off x="628650" y="0"/>
            <a:ext cx="7886700" cy="1325563"/>
          </a:xfrm>
        </p:spPr>
        <p:txBody>
          <a:bodyPr/>
          <a:lstStyle/>
          <a:p>
            <a:pPr algn="ctr"/>
            <a:r>
              <a:rPr lang="en-US" b="1" u="sng" smtClean="0">
                <a:cs typeface="Times New Roman" pitchFamily="18" charset="0"/>
              </a:rPr>
              <a:t>Exfoliation in a Pulse</a:t>
            </a:r>
            <a:br>
              <a:rPr lang="en-US" b="1" u="sng" smtClean="0">
                <a:cs typeface="Times New Roman" pitchFamily="18" charset="0"/>
              </a:rPr>
            </a:br>
            <a:r>
              <a:rPr lang="en-US" b="1" u="sng" smtClean="0">
                <a:solidFill>
                  <a:srgbClr val="FF0000"/>
                </a:solidFill>
                <a:cs typeface="Times New Roman" pitchFamily="18" charset="0"/>
              </a:rPr>
              <a:t>Direct</a:t>
            </a:r>
            <a:r>
              <a:rPr lang="en-US" b="1" u="sng" smtClean="0">
                <a:cs typeface="Times New Roman" pitchFamily="18" charset="0"/>
              </a:rPr>
              <a:t> Electric field</a:t>
            </a:r>
            <a:endParaRPr lang="ru-RU" smtClean="0"/>
          </a:p>
        </p:txBody>
      </p:sp>
      <p:pic>
        <p:nvPicPr>
          <p:cNvPr id="43010" name="Picture 2" descr="SEM 2"/>
          <p:cNvPicPr>
            <a:picLocks noChangeAspect="1" noChangeArrowheads="1"/>
          </p:cNvPicPr>
          <p:nvPr/>
        </p:nvPicPr>
        <p:blipFill>
          <a:blip r:embed="rId2"/>
          <a:srcRect/>
          <a:stretch>
            <a:fillRect/>
          </a:stretch>
        </p:blipFill>
        <p:spPr bwMode="auto">
          <a:xfrm>
            <a:off x="152400" y="2403475"/>
            <a:ext cx="4375150" cy="3240088"/>
          </a:xfrm>
          <a:prstGeom prst="rect">
            <a:avLst/>
          </a:prstGeom>
          <a:noFill/>
          <a:ln w="9525">
            <a:noFill/>
            <a:miter lim="800000"/>
            <a:headEnd/>
            <a:tailEnd/>
          </a:ln>
        </p:spPr>
      </p:pic>
      <p:pic>
        <p:nvPicPr>
          <p:cNvPr id="43011" name="Рисунок 2"/>
          <p:cNvPicPr>
            <a:picLocks noChangeAspect="1"/>
          </p:cNvPicPr>
          <p:nvPr/>
        </p:nvPicPr>
        <p:blipFill>
          <a:blip r:embed="rId3"/>
          <a:srcRect b="6212"/>
          <a:stretch>
            <a:fillRect/>
          </a:stretch>
        </p:blipFill>
        <p:spPr bwMode="auto">
          <a:xfrm>
            <a:off x="4668838" y="2403475"/>
            <a:ext cx="4318000" cy="3240088"/>
          </a:xfrm>
          <a:prstGeom prst="rect">
            <a:avLst/>
          </a:prstGeom>
          <a:noFill/>
          <a:ln w="9525">
            <a:noFill/>
            <a:miter lim="800000"/>
            <a:headEnd/>
            <a:tailEnd/>
          </a:ln>
        </p:spPr>
      </p:pic>
      <p:sp>
        <p:nvSpPr>
          <p:cNvPr id="10" name="TextBox 9"/>
          <p:cNvSpPr txBox="1"/>
          <p:nvPr/>
        </p:nvSpPr>
        <p:spPr>
          <a:xfrm>
            <a:off x="7326423" y="4917862"/>
            <a:ext cx="1634490" cy="646331"/>
          </a:xfrm>
          <a:prstGeom prst="rect">
            <a:avLst/>
          </a:prstGeom>
          <a:noFill/>
        </p:spPr>
        <p:txBody>
          <a:bodyPr>
            <a:spAutoFit/>
          </a:bodyPr>
          <a:lstStyle/>
          <a:p>
            <a:pPr fontAlgn="auto">
              <a:spcBef>
                <a:spcPts val="0"/>
              </a:spcBef>
              <a:spcAft>
                <a:spcPts val="0"/>
              </a:spcAft>
              <a:defRPr/>
            </a:pPr>
            <a:r>
              <a:rPr lang="en-US" sz="3600" b="1" dirty="0">
                <a:ln>
                  <a:solidFill>
                    <a:schemeClr val="tx1"/>
                  </a:solidFill>
                </a:ln>
                <a:solidFill>
                  <a:schemeClr val="bg1"/>
                </a:solidFill>
                <a:latin typeface="Times New Roman" panose="02020603050405020304" pitchFamily="18" charset="0"/>
                <a:cs typeface="Times New Roman" panose="02020603050405020304" pitchFamily="18" charset="0"/>
              </a:rPr>
              <a:t>100 nm</a:t>
            </a:r>
            <a:endParaRPr lang="ru-RU" sz="3600" b="1" dirty="0">
              <a:ln>
                <a:solidFill>
                  <a:schemeClr val="tx1"/>
                </a:solidFill>
              </a:ln>
              <a:solidFill>
                <a:schemeClr val="bg1"/>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8066088" y="5502275"/>
            <a:ext cx="155575" cy="134938"/>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a:p>
        </p:txBody>
      </p:sp>
      <p:sp>
        <p:nvSpPr>
          <p:cNvPr id="43016" name="Text Box 8"/>
          <p:cNvSpPr txBox="1">
            <a:spLocks noChangeArrowheads="1"/>
          </p:cNvSpPr>
          <p:nvPr/>
        </p:nvSpPr>
        <p:spPr bwMode="auto">
          <a:xfrm>
            <a:off x="1443038" y="1779588"/>
            <a:ext cx="1719262" cy="579437"/>
          </a:xfrm>
          <a:prstGeom prst="rect">
            <a:avLst/>
          </a:prstGeom>
          <a:noFill/>
          <a:ln w="9525">
            <a:noFill/>
            <a:miter lim="800000"/>
            <a:headEnd/>
            <a:tailEnd/>
          </a:ln>
          <a:effectLst/>
        </p:spPr>
        <p:txBody>
          <a:bodyPr wrap="none">
            <a:spAutoFit/>
          </a:bodyPr>
          <a:lstStyle/>
          <a:p>
            <a:r>
              <a:rPr lang="en-US" sz="3200" b="1"/>
              <a:t>Craters </a:t>
            </a:r>
            <a:endParaRPr lang="ru-RU" sz="3200" b="1"/>
          </a:p>
        </p:txBody>
      </p:sp>
      <p:sp>
        <p:nvSpPr>
          <p:cNvPr id="43017" name="Text Box 9"/>
          <p:cNvSpPr txBox="1">
            <a:spLocks noChangeArrowheads="1"/>
          </p:cNvSpPr>
          <p:nvPr/>
        </p:nvSpPr>
        <p:spPr bwMode="auto">
          <a:xfrm>
            <a:off x="6089650" y="1811338"/>
            <a:ext cx="1493838" cy="579437"/>
          </a:xfrm>
          <a:prstGeom prst="rect">
            <a:avLst/>
          </a:prstGeom>
          <a:noFill/>
          <a:ln w="9525">
            <a:noFill/>
            <a:miter lim="800000"/>
            <a:headEnd/>
            <a:tailEnd/>
          </a:ln>
          <a:effectLst/>
        </p:spPr>
        <p:txBody>
          <a:bodyPr wrap="none">
            <a:spAutoFit/>
          </a:bodyPr>
          <a:lstStyle/>
          <a:p>
            <a:r>
              <a:rPr lang="en-US" sz="3200" b="1"/>
              <a:t>Crater </a:t>
            </a:r>
            <a:endParaRPr lang="ru-RU" sz="3200" b="1"/>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34</a:t>
            </a:fld>
            <a:endParaRPr lang="ru-RU"/>
          </a:p>
        </p:txBody>
      </p:sp>
      <p:sp>
        <p:nvSpPr>
          <p:cNvPr id="12" name="TextBox 11"/>
          <p:cNvSpPr txBox="1"/>
          <p:nvPr/>
        </p:nvSpPr>
        <p:spPr>
          <a:xfrm>
            <a:off x="3046185" y="1370013"/>
            <a:ext cx="4057521" cy="584775"/>
          </a:xfrm>
          <a:prstGeom prst="rect">
            <a:avLst/>
          </a:prstGeom>
          <a:noFill/>
        </p:spPr>
        <p:txBody>
          <a:bodyPr wrap="none" rtlCol="0">
            <a:spAutoFit/>
          </a:bodyPr>
          <a:lstStyle/>
          <a:p>
            <a:r>
              <a:rPr lang="en-US" sz="3200" dirty="0" smtClean="0">
                <a:solidFill>
                  <a:srgbClr val="0070C0"/>
                </a:solidFill>
                <a:latin typeface="+mn-lt"/>
              </a:rPr>
              <a:t>With emission! </a:t>
            </a:r>
            <a:r>
              <a:rPr lang="en-US" sz="3200" dirty="0">
                <a:solidFill>
                  <a:srgbClr val="0070C0"/>
                </a:solidFill>
                <a:latin typeface="+mn-lt"/>
              </a:rPr>
              <a:t>I</a:t>
            </a:r>
            <a:r>
              <a:rPr lang="en-US" sz="3200" dirty="0" smtClean="0">
                <a:solidFill>
                  <a:srgbClr val="0070C0"/>
                </a:solidFill>
                <a:latin typeface="+mn-lt"/>
              </a:rPr>
              <a:t>&gt;100 A</a:t>
            </a:r>
            <a:endParaRPr lang="ru-RU" sz="3200" dirty="0">
              <a:solidFill>
                <a:srgbClr val="0070C0"/>
              </a:solidFill>
              <a:latin typeface="+mn-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Заголовок 1"/>
          <p:cNvSpPr>
            <a:spLocks noGrp="1"/>
          </p:cNvSpPr>
          <p:nvPr>
            <p:ph type="title"/>
          </p:nvPr>
        </p:nvSpPr>
        <p:spPr>
          <a:xfrm>
            <a:off x="628650" y="0"/>
            <a:ext cx="7886700" cy="1425575"/>
          </a:xfrm>
        </p:spPr>
        <p:txBody>
          <a:bodyPr/>
          <a:lstStyle/>
          <a:p>
            <a:pPr algn="ctr"/>
            <a:r>
              <a:rPr lang="en-US" b="1" u="sng" smtClean="0">
                <a:cs typeface="Times New Roman" pitchFamily="18" charset="0"/>
              </a:rPr>
              <a:t>Exfoliation in a Pulse</a:t>
            </a:r>
            <a:br>
              <a:rPr lang="en-US" b="1" u="sng" smtClean="0">
                <a:cs typeface="Times New Roman" pitchFamily="18" charset="0"/>
              </a:rPr>
            </a:br>
            <a:r>
              <a:rPr lang="en-US" b="1" u="sng" smtClean="0">
                <a:cs typeface="Times New Roman" pitchFamily="18" charset="0"/>
              </a:rPr>
              <a:t>Electric field</a:t>
            </a:r>
            <a:endParaRPr lang="ru-RU" smtClean="0"/>
          </a:p>
        </p:txBody>
      </p:sp>
      <p:pic>
        <p:nvPicPr>
          <p:cNvPr id="44034" name="Объект 3"/>
          <p:cNvPicPr>
            <a:picLocks noGrp="1" noChangeAspect="1"/>
          </p:cNvPicPr>
          <p:nvPr>
            <p:ph idx="1"/>
          </p:nvPr>
        </p:nvPicPr>
        <p:blipFill>
          <a:blip r:embed="rId2"/>
          <a:srcRect/>
          <a:stretch>
            <a:fillRect/>
          </a:stretch>
        </p:blipFill>
        <p:spPr>
          <a:xfrm>
            <a:off x="4572000" y="2239963"/>
            <a:ext cx="4319588" cy="3455987"/>
          </a:xfrm>
        </p:spPr>
      </p:pic>
      <p:pic>
        <p:nvPicPr>
          <p:cNvPr id="44035" name="Рисунок 4"/>
          <p:cNvPicPr>
            <a:picLocks noChangeAspect="1"/>
          </p:cNvPicPr>
          <p:nvPr/>
        </p:nvPicPr>
        <p:blipFill>
          <a:blip r:embed="rId3"/>
          <a:srcRect/>
          <a:stretch>
            <a:fillRect/>
          </a:stretch>
        </p:blipFill>
        <p:spPr bwMode="auto">
          <a:xfrm>
            <a:off x="131763" y="2239963"/>
            <a:ext cx="4319587" cy="3455987"/>
          </a:xfrm>
          <a:prstGeom prst="rect">
            <a:avLst/>
          </a:prstGeom>
          <a:noFill/>
          <a:ln w="9525">
            <a:noFill/>
            <a:miter lim="800000"/>
            <a:headEnd/>
            <a:tailEnd/>
          </a:ln>
        </p:spPr>
      </p:pic>
      <p:sp>
        <p:nvSpPr>
          <p:cNvPr id="44036" name="Прямоугольник 6"/>
          <p:cNvSpPr>
            <a:spLocks noChangeArrowheads="1"/>
          </p:cNvSpPr>
          <p:nvPr/>
        </p:nvSpPr>
        <p:spPr bwMode="auto">
          <a:xfrm>
            <a:off x="3265488" y="1485900"/>
            <a:ext cx="2613025" cy="523875"/>
          </a:xfrm>
          <a:prstGeom prst="rect">
            <a:avLst/>
          </a:prstGeom>
          <a:noFill/>
          <a:ln w="9525">
            <a:noFill/>
            <a:miter lim="800000"/>
            <a:headEnd/>
            <a:tailEnd/>
          </a:ln>
        </p:spPr>
        <p:txBody>
          <a:bodyPr wrap="none">
            <a:spAutoFit/>
          </a:bodyPr>
          <a:lstStyle/>
          <a:p>
            <a:pPr algn="ctr"/>
            <a:r>
              <a:rPr lang="en-US" sz="2800" b="1">
                <a:solidFill>
                  <a:srgbClr val="FF0000"/>
                </a:solidFill>
                <a:latin typeface="Calibri" pitchFamily="34" charset="0"/>
              </a:rPr>
              <a:t>Fmax ≈ 30 V/</a:t>
            </a:r>
            <a:r>
              <a:rPr lang="el-GR" sz="2800" b="1">
                <a:solidFill>
                  <a:srgbClr val="FF0000"/>
                </a:solidFill>
                <a:latin typeface="Calibri" pitchFamily="34" charset="0"/>
              </a:rPr>
              <a:t>μ</a:t>
            </a:r>
            <a:r>
              <a:rPr lang="en-US" sz="2800" b="1">
                <a:solidFill>
                  <a:srgbClr val="FF0000"/>
                </a:solidFill>
                <a:latin typeface="Calibri" pitchFamily="34" charset="0"/>
              </a:rPr>
              <a:t>m</a:t>
            </a:r>
            <a:endParaRPr lang="ru-RU" sz="2800" b="1">
              <a:solidFill>
                <a:srgbClr val="FF0000"/>
              </a:solidFill>
              <a:latin typeface="Calibri" pitchFamily="34" charset="0"/>
            </a:endParaRPr>
          </a:p>
        </p:txBody>
      </p:sp>
      <p:sp>
        <p:nvSpPr>
          <p:cNvPr id="44037" name="Прямоугольник 7"/>
          <p:cNvSpPr>
            <a:spLocks noChangeArrowheads="1"/>
          </p:cNvSpPr>
          <p:nvPr/>
        </p:nvSpPr>
        <p:spPr bwMode="auto">
          <a:xfrm>
            <a:off x="0" y="5756275"/>
            <a:ext cx="9144000" cy="831850"/>
          </a:xfrm>
          <a:prstGeom prst="rect">
            <a:avLst/>
          </a:prstGeom>
          <a:noFill/>
          <a:ln w="9525">
            <a:noFill/>
            <a:miter lim="800000"/>
            <a:headEnd/>
            <a:tailEnd/>
          </a:ln>
        </p:spPr>
        <p:txBody>
          <a:bodyPr>
            <a:spAutoFit/>
          </a:bodyPr>
          <a:lstStyle/>
          <a:p>
            <a:pPr algn="ctr">
              <a:lnSpc>
                <a:spcPct val="150000"/>
              </a:lnSpc>
              <a:spcBef>
                <a:spcPts val="600"/>
              </a:spcBef>
              <a:spcAft>
                <a:spcPts val="600"/>
              </a:spcAft>
            </a:pPr>
            <a:r>
              <a:rPr lang="en-US" sz="3200" dirty="0">
                <a:latin typeface="Calibri" pitchFamily="34" charset="0"/>
                <a:cs typeface="Times New Roman" pitchFamily="18" charset="0"/>
              </a:rPr>
              <a:t>Direct field			Opposite field </a:t>
            </a:r>
          </a:p>
        </p:txBody>
      </p:sp>
      <p:sp>
        <p:nvSpPr>
          <p:cNvPr id="9" name="Овал 8"/>
          <p:cNvSpPr/>
          <p:nvPr/>
        </p:nvSpPr>
        <p:spPr>
          <a:xfrm rot="18742200">
            <a:off x="7001472" y="2435274"/>
            <a:ext cx="1534098" cy="227787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ru-RU"/>
          </a:p>
        </p:txBody>
      </p:sp>
      <p:sp>
        <p:nvSpPr>
          <p:cNvPr id="10" name="Овал 9"/>
          <p:cNvSpPr/>
          <p:nvPr/>
        </p:nvSpPr>
        <p:spPr>
          <a:xfrm>
            <a:off x="390525" y="2273385"/>
            <a:ext cx="3159125" cy="132547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ru-RU"/>
          </a:p>
        </p:txBody>
      </p:sp>
      <p:sp>
        <p:nvSpPr>
          <p:cNvPr id="11" name="Овал 10"/>
          <p:cNvSpPr/>
          <p:nvPr/>
        </p:nvSpPr>
        <p:spPr>
          <a:xfrm rot="20408969">
            <a:off x="4674920" y="2774673"/>
            <a:ext cx="1541315" cy="246883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ru-RU"/>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35</a:t>
            </a:fld>
            <a:endParaRPr lang="ru-RU"/>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Рисунок 4"/>
          <p:cNvPicPr>
            <a:picLocks noChangeAspect="1"/>
          </p:cNvPicPr>
          <p:nvPr/>
        </p:nvPicPr>
        <p:blipFill>
          <a:blip r:embed="rId2"/>
          <a:srcRect b="6244"/>
          <a:stretch>
            <a:fillRect/>
          </a:stretch>
        </p:blipFill>
        <p:spPr bwMode="auto">
          <a:xfrm rot="10800000">
            <a:off x="4605338" y="1916906"/>
            <a:ext cx="4319587" cy="3240087"/>
          </a:xfrm>
          <a:prstGeom prst="rect">
            <a:avLst/>
          </a:prstGeom>
          <a:noFill/>
          <a:ln w="9525">
            <a:noFill/>
            <a:miter lim="800000"/>
            <a:headEnd/>
            <a:tailEnd/>
          </a:ln>
        </p:spPr>
      </p:pic>
      <p:pic>
        <p:nvPicPr>
          <p:cNvPr id="45058" name="Рисунок 5"/>
          <p:cNvPicPr>
            <a:picLocks noChangeAspect="1"/>
          </p:cNvPicPr>
          <p:nvPr/>
        </p:nvPicPr>
        <p:blipFill>
          <a:blip r:embed="rId3"/>
          <a:srcRect l="53871" t="24437" r="29198" b="59731"/>
          <a:stretch>
            <a:fillRect/>
          </a:stretch>
        </p:blipFill>
        <p:spPr bwMode="auto">
          <a:xfrm>
            <a:off x="145499" y="1916906"/>
            <a:ext cx="4331267" cy="3240087"/>
          </a:xfrm>
          <a:prstGeom prst="rect">
            <a:avLst/>
          </a:prstGeom>
          <a:noFill/>
          <a:ln w="9525">
            <a:noFill/>
            <a:miter lim="800000"/>
            <a:headEnd/>
            <a:tailEnd/>
          </a:ln>
        </p:spPr>
      </p:pic>
      <p:sp>
        <p:nvSpPr>
          <p:cNvPr id="45059" name="Заголовок 1"/>
          <p:cNvSpPr>
            <a:spLocks noGrp="1"/>
          </p:cNvSpPr>
          <p:nvPr>
            <p:ph type="title"/>
          </p:nvPr>
        </p:nvSpPr>
        <p:spPr>
          <a:xfrm>
            <a:off x="628650" y="0"/>
            <a:ext cx="7886700" cy="1325563"/>
          </a:xfrm>
        </p:spPr>
        <p:txBody>
          <a:bodyPr/>
          <a:lstStyle/>
          <a:p>
            <a:pPr algn="ctr"/>
            <a:r>
              <a:rPr lang="en-US" b="1" u="sng" smtClean="0">
                <a:cs typeface="Times New Roman" pitchFamily="18" charset="0"/>
              </a:rPr>
              <a:t>Exfoliation in a Pulse</a:t>
            </a:r>
            <a:br>
              <a:rPr lang="en-US" b="1" u="sng" smtClean="0">
                <a:cs typeface="Times New Roman" pitchFamily="18" charset="0"/>
              </a:rPr>
            </a:br>
            <a:r>
              <a:rPr lang="en-US" b="1" u="sng" smtClean="0">
                <a:cs typeface="Times New Roman" pitchFamily="18" charset="0"/>
              </a:rPr>
              <a:t>Electric field</a:t>
            </a:r>
            <a:endParaRPr lang="ru-RU" smtClean="0"/>
          </a:p>
        </p:txBody>
      </p:sp>
      <p:sp>
        <p:nvSpPr>
          <p:cNvPr id="7" name="Прямоугольник 6"/>
          <p:cNvSpPr/>
          <p:nvPr/>
        </p:nvSpPr>
        <p:spPr>
          <a:xfrm>
            <a:off x="3238500" y="4925218"/>
            <a:ext cx="1079500" cy="13493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2" name="Прямоугольник 11"/>
          <p:cNvSpPr/>
          <p:nvPr/>
        </p:nvSpPr>
        <p:spPr>
          <a:xfrm>
            <a:off x="7604125" y="4926806"/>
            <a:ext cx="1079500" cy="13652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5062" name="Прямоугольник 7"/>
          <p:cNvSpPr>
            <a:spLocks noChangeArrowheads="1"/>
          </p:cNvSpPr>
          <p:nvPr/>
        </p:nvSpPr>
        <p:spPr bwMode="auto">
          <a:xfrm>
            <a:off x="0" y="5201265"/>
            <a:ext cx="9144000" cy="823913"/>
          </a:xfrm>
          <a:prstGeom prst="rect">
            <a:avLst/>
          </a:prstGeom>
          <a:noFill/>
          <a:ln w="9525">
            <a:noFill/>
            <a:miter lim="800000"/>
            <a:headEnd/>
            <a:tailEnd/>
          </a:ln>
        </p:spPr>
        <p:txBody>
          <a:bodyPr>
            <a:spAutoFit/>
          </a:bodyPr>
          <a:lstStyle/>
          <a:p>
            <a:pPr algn="ctr">
              <a:lnSpc>
                <a:spcPct val="150000"/>
              </a:lnSpc>
              <a:spcBef>
                <a:spcPts val="600"/>
              </a:spcBef>
              <a:spcAft>
                <a:spcPts val="600"/>
              </a:spcAft>
            </a:pPr>
            <a:r>
              <a:rPr lang="en-US" sz="3200" dirty="0">
                <a:latin typeface="Calibri" pitchFamily="34" charset="0"/>
                <a:cs typeface="Times New Roman" pitchFamily="18" charset="0"/>
              </a:rPr>
              <a:t>Direct field	 			Opposite field </a:t>
            </a:r>
          </a:p>
        </p:txBody>
      </p:sp>
      <p:sp>
        <p:nvSpPr>
          <p:cNvPr id="3" name="Прямоугольник 2"/>
          <p:cNvSpPr/>
          <p:nvPr/>
        </p:nvSpPr>
        <p:spPr>
          <a:xfrm>
            <a:off x="7665645" y="4433448"/>
            <a:ext cx="957313" cy="523220"/>
          </a:xfrm>
          <a:prstGeom prst="rect">
            <a:avLst/>
          </a:prstGeom>
        </p:spPr>
        <p:txBody>
          <a:bodyPr wrap="none">
            <a:spAutoFit/>
          </a:bodyPr>
          <a:lstStyle/>
          <a:p>
            <a:pPr fontAlgn="auto">
              <a:spcBef>
                <a:spcPts val="0"/>
              </a:spcBef>
              <a:spcAft>
                <a:spcPts val="0"/>
              </a:spcAft>
              <a:defRPr/>
            </a:pPr>
            <a:r>
              <a:rPr lang="en-US" sz="2800" b="1" dirty="0">
                <a:solidFill>
                  <a:schemeClr val="bg1"/>
                </a:solidFill>
                <a:latin typeface="Times New Roman" panose="02020603050405020304" pitchFamily="18" charset="0"/>
                <a:cs typeface="Times New Roman" panose="02020603050405020304" pitchFamily="18" charset="0"/>
              </a:rPr>
              <a:t>1 </a:t>
            </a:r>
            <a:r>
              <a:rPr lang="en-US" sz="2800" b="1" dirty="0" err="1">
                <a:solidFill>
                  <a:schemeClr val="bg1"/>
                </a:solidFill>
                <a:latin typeface="Times New Roman" panose="02020603050405020304" pitchFamily="18" charset="0"/>
                <a:cs typeface="Times New Roman" panose="02020603050405020304" pitchFamily="18" charset="0"/>
              </a:rPr>
              <a:t>μm</a:t>
            </a:r>
            <a:endParaRPr lang="ru-RU" sz="2800" b="1" dirty="0">
              <a:solidFill>
                <a:schemeClr val="bg1"/>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3299730" y="4418488"/>
            <a:ext cx="957313" cy="523220"/>
          </a:xfrm>
          <a:prstGeom prst="rect">
            <a:avLst/>
          </a:prstGeom>
        </p:spPr>
        <p:txBody>
          <a:bodyPr wrap="none">
            <a:spAutoFit/>
          </a:bodyPr>
          <a:lstStyle/>
          <a:p>
            <a:pPr fontAlgn="auto">
              <a:spcBef>
                <a:spcPts val="0"/>
              </a:spcBef>
              <a:spcAft>
                <a:spcPts val="0"/>
              </a:spcAft>
              <a:defRPr/>
            </a:pPr>
            <a:r>
              <a:rPr lang="en-US" sz="2800" b="1" dirty="0">
                <a:solidFill>
                  <a:schemeClr val="bg1"/>
                </a:solidFill>
                <a:latin typeface="Times New Roman" panose="02020603050405020304" pitchFamily="18" charset="0"/>
                <a:cs typeface="Times New Roman" panose="02020603050405020304" pitchFamily="18" charset="0"/>
              </a:rPr>
              <a:t>1 </a:t>
            </a:r>
            <a:r>
              <a:rPr lang="en-US" sz="2800" b="1" dirty="0" err="1">
                <a:solidFill>
                  <a:schemeClr val="bg1"/>
                </a:solidFill>
                <a:latin typeface="Times New Roman" panose="02020603050405020304" pitchFamily="18" charset="0"/>
                <a:cs typeface="Times New Roman" panose="02020603050405020304" pitchFamily="18" charset="0"/>
              </a:rPr>
              <a:t>μm</a:t>
            </a:r>
            <a:endParaRPr lang="ru-RU" sz="2800" b="1" dirty="0">
              <a:solidFill>
                <a:schemeClr val="bg1"/>
              </a:solidFill>
              <a:latin typeface="Times New Roman" panose="02020603050405020304" pitchFamily="18" charset="0"/>
              <a:cs typeface="Times New Roman" panose="02020603050405020304" pitchFamily="18" charset="0"/>
            </a:endParaRPr>
          </a:p>
        </p:txBody>
      </p:sp>
      <p:sp>
        <p:nvSpPr>
          <p:cNvPr id="45066" name="Text Box 10"/>
          <p:cNvSpPr txBox="1">
            <a:spLocks noChangeArrowheads="1"/>
          </p:cNvSpPr>
          <p:nvPr/>
        </p:nvSpPr>
        <p:spPr bwMode="auto">
          <a:xfrm>
            <a:off x="0" y="5959475"/>
            <a:ext cx="9144000" cy="523220"/>
          </a:xfrm>
          <a:prstGeom prst="rect">
            <a:avLst/>
          </a:prstGeom>
          <a:noFill/>
          <a:ln w="9525">
            <a:noFill/>
            <a:miter lim="800000"/>
            <a:headEnd/>
            <a:tailEnd/>
          </a:ln>
          <a:effectLst/>
        </p:spPr>
        <p:txBody>
          <a:bodyPr wrap="square">
            <a:spAutoFit/>
          </a:bodyPr>
          <a:lstStyle/>
          <a:p>
            <a:r>
              <a:rPr lang="en-US" sz="2800" dirty="0" smtClean="0">
                <a:solidFill>
                  <a:srgbClr val="0070C0"/>
                </a:solidFill>
              </a:rPr>
              <a:t>        (With emission!)</a:t>
            </a:r>
            <a:r>
              <a:rPr lang="en-US" sz="2800" dirty="0">
                <a:solidFill>
                  <a:srgbClr val="0070C0"/>
                </a:solidFill>
              </a:rPr>
              <a:t>		 </a:t>
            </a:r>
            <a:r>
              <a:rPr lang="en-US" sz="2800" dirty="0" smtClean="0">
                <a:solidFill>
                  <a:srgbClr val="0070C0"/>
                </a:solidFill>
              </a:rPr>
              <a:t>       (Without emission!)</a:t>
            </a:r>
            <a:endParaRPr lang="ru-RU" sz="2800" dirty="0">
              <a:solidFill>
                <a:srgbClr val="0070C0"/>
              </a:solidFill>
            </a:endParaRPr>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36</a:t>
            </a:fld>
            <a:endParaRPr lang="ru-RU"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Заголовок 1"/>
          <p:cNvSpPr>
            <a:spLocks noGrp="1"/>
          </p:cNvSpPr>
          <p:nvPr>
            <p:ph type="title"/>
          </p:nvPr>
        </p:nvSpPr>
        <p:spPr/>
        <p:txBody>
          <a:bodyPr/>
          <a:lstStyle/>
          <a:p>
            <a:pPr algn="ctr"/>
            <a:r>
              <a:rPr lang="en-US" b="1" u="sng" dirty="0" smtClean="0"/>
              <a:t>Raman Spectroscopy</a:t>
            </a:r>
            <a:r>
              <a:rPr lang="en-US" dirty="0" smtClean="0"/>
              <a:t> </a:t>
            </a:r>
            <a:endParaRPr lang="ru-RU" dirty="0" smtClean="0"/>
          </a:p>
        </p:txBody>
      </p:sp>
      <p:sp>
        <p:nvSpPr>
          <p:cNvPr id="46082" name="Объект 2"/>
          <p:cNvSpPr>
            <a:spLocks noGrp="1"/>
          </p:cNvSpPr>
          <p:nvPr>
            <p:ph idx="1"/>
          </p:nvPr>
        </p:nvSpPr>
        <p:spPr/>
        <p:txBody>
          <a:bodyPr/>
          <a:lstStyle/>
          <a:p>
            <a:pPr marL="0" indent="0" algn="ctr">
              <a:buNone/>
            </a:pPr>
            <a:r>
              <a:rPr lang="ru-RU" dirty="0" err="1" smtClean="0">
                <a:cs typeface="Times New Roman" pitchFamily="18" charset="0"/>
              </a:rPr>
              <a:t>Horiba</a:t>
            </a:r>
            <a:r>
              <a:rPr lang="ru-RU" dirty="0" smtClean="0">
                <a:cs typeface="Times New Roman" pitchFamily="18" charset="0"/>
              </a:rPr>
              <a:t> </a:t>
            </a:r>
            <a:r>
              <a:rPr lang="ru-RU" dirty="0" err="1" smtClean="0">
                <a:cs typeface="Times New Roman" pitchFamily="18" charset="0"/>
              </a:rPr>
              <a:t>Jobin-Yvon</a:t>
            </a:r>
            <a:r>
              <a:rPr lang="ru-RU" dirty="0" smtClean="0">
                <a:cs typeface="Times New Roman" pitchFamily="18" charset="0"/>
              </a:rPr>
              <a:t> </a:t>
            </a:r>
            <a:r>
              <a:rPr lang="ru-RU" dirty="0" err="1" smtClean="0">
                <a:cs typeface="Times New Roman" pitchFamily="18" charset="0"/>
              </a:rPr>
              <a:t>LabRam</a:t>
            </a:r>
            <a:r>
              <a:rPr lang="ru-RU" dirty="0" smtClean="0">
                <a:cs typeface="Times New Roman" pitchFamily="18" charset="0"/>
              </a:rPr>
              <a:t> HR 800</a:t>
            </a:r>
            <a:r>
              <a:rPr lang="en-US" dirty="0" smtClean="0">
                <a:cs typeface="Times New Roman" pitchFamily="18" charset="0"/>
              </a:rPr>
              <a:t> </a:t>
            </a:r>
          </a:p>
          <a:p>
            <a:pPr marL="0" indent="0" algn="ctr">
              <a:buNone/>
            </a:pPr>
            <a:r>
              <a:rPr lang="en-US" dirty="0" smtClean="0">
                <a:cs typeface="Times New Roman" pitchFamily="18" charset="0"/>
              </a:rPr>
              <a:t>Raman spectrometer </a:t>
            </a:r>
          </a:p>
          <a:p>
            <a:pPr>
              <a:buFont typeface="Arial" charset="0"/>
              <a:buNone/>
            </a:pPr>
            <a:r>
              <a:rPr lang="en-US" sz="2400" dirty="0" smtClean="0">
                <a:cs typeface="Times New Roman" pitchFamily="18" charset="0"/>
              </a:rPr>
              <a:t>Spectral range: </a:t>
            </a:r>
            <a:r>
              <a:rPr lang="en-US" sz="2400" u="sng" dirty="0" smtClean="0">
                <a:cs typeface="Times New Roman" pitchFamily="18" charset="0"/>
              </a:rPr>
              <a:t>4000-100 сm</a:t>
            </a:r>
            <a:r>
              <a:rPr lang="en-US" sz="2400" u="sng" baseline="30000" dirty="0" smtClean="0">
                <a:cs typeface="Times New Roman" pitchFamily="18" charset="0"/>
              </a:rPr>
              <a:t>-1</a:t>
            </a:r>
          </a:p>
          <a:p>
            <a:pPr>
              <a:buFont typeface="Arial" charset="0"/>
              <a:buNone/>
            </a:pPr>
            <a:r>
              <a:rPr lang="en-US" sz="2400" dirty="0" smtClean="0">
                <a:cs typeface="Times New Roman" pitchFamily="18" charset="0"/>
              </a:rPr>
              <a:t>Spectral resolution: up to </a:t>
            </a:r>
            <a:r>
              <a:rPr lang="en-US" sz="2400" u="sng" dirty="0" smtClean="0">
                <a:cs typeface="Times New Roman" pitchFamily="18" charset="0"/>
              </a:rPr>
              <a:t>1.5 сm</a:t>
            </a:r>
            <a:r>
              <a:rPr lang="en-US" sz="2400" u="sng" baseline="30000" dirty="0" smtClean="0">
                <a:cs typeface="Times New Roman" pitchFamily="18" charset="0"/>
              </a:rPr>
              <a:t>-1</a:t>
            </a:r>
          </a:p>
          <a:p>
            <a:pPr marL="0" indent="0">
              <a:buNone/>
            </a:pPr>
            <a:r>
              <a:rPr lang="en-US" sz="2400" dirty="0" smtClean="0">
                <a:cs typeface="Times New Roman" pitchFamily="18" charset="0"/>
              </a:rPr>
              <a:t>Lasers:  </a:t>
            </a:r>
          </a:p>
          <a:p>
            <a:r>
              <a:rPr lang="en-US" sz="2400" dirty="0" smtClean="0">
                <a:cs typeface="Times New Roman" pitchFamily="18" charset="0"/>
              </a:rPr>
              <a:t>tunable </a:t>
            </a:r>
            <a:r>
              <a:rPr lang="en-US" sz="2400" dirty="0" err="1" smtClean="0">
                <a:cs typeface="Times New Roman" pitchFamily="18" charset="0"/>
              </a:rPr>
              <a:t>Ar</a:t>
            </a:r>
            <a:r>
              <a:rPr lang="en-US" sz="2400" dirty="0" smtClean="0">
                <a:cs typeface="Times New Roman" pitchFamily="18" charset="0"/>
              </a:rPr>
              <a:t>+ laser with power up to 50mW and with notch filters at 488nm and </a:t>
            </a:r>
            <a:r>
              <a:rPr lang="en-US" sz="2400" u="sng" dirty="0" smtClean="0">
                <a:cs typeface="Times New Roman" pitchFamily="18" charset="0"/>
              </a:rPr>
              <a:t>514 nm</a:t>
            </a:r>
            <a:r>
              <a:rPr lang="en-US" sz="2400" dirty="0" smtClean="0">
                <a:cs typeface="Times New Roman" pitchFamily="18" charset="0"/>
              </a:rPr>
              <a:t>; </a:t>
            </a:r>
          </a:p>
          <a:p>
            <a:r>
              <a:rPr lang="en-US" sz="2400" dirty="0" smtClean="0">
                <a:cs typeface="Times New Roman" pitchFamily="18" charset="0"/>
              </a:rPr>
              <a:t>He-Ne at 632nm and power up to 10 </a:t>
            </a:r>
            <a:r>
              <a:rPr lang="en-US" sz="2400" dirty="0" err="1" smtClean="0">
                <a:cs typeface="Times New Roman" pitchFamily="18" charset="0"/>
              </a:rPr>
              <a:t>mW</a:t>
            </a:r>
            <a:endParaRPr lang="ru-RU" sz="2400" dirty="0" smtClean="0">
              <a:cs typeface="Times New Roman" pitchFamily="18" charset="0"/>
            </a:endParaRPr>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37</a:t>
            </a:fld>
            <a:endParaRPr lang="ru-RU"/>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Заголовок 1"/>
          <p:cNvSpPr>
            <a:spLocks noGrp="1"/>
          </p:cNvSpPr>
          <p:nvPr>
            <p:ph type="title"/>
          </p:nvPr>
        </p:nvSpPr>
        <p:spPr>
          <a:xfrm>
            <a:off x="628650" y="0"/>
            <a:ext cx="7886700" cy="1325563"/>
          </a:xfrm>
        </p:spPr>
        <p:txBody>
          <a:bodyPr/>
          <a:lstStyle/>
          <a:p>
            <a:pPr algn="ctr"/>
            <a:r>
              <a:rPr lang="en-US" b="1" u="sng" dirty="0">
                <a:cs typeface="Times New Roman" pitchFamily="18" charset="0"/>
              </a:rPr>
              <a:t>Raman spectra</a:t>
            </a:r>
            <a:r>
              <a:rPr lang="ru-RU" b="1" u="sng" dirty="0">
                <a:cs typeface="Times New Roman" pitchFamily="18" charset="0"/>
              </a:rPr>
              <a:t> </a:t>
            </a:r>
            <a:r>
              <a:rPr lang="en-US" b="1" u="sng" dirty="0">
                <a:cs typeface="Times New Roman" pitchFamily="18" charset="0"/>
              </a:rPr>
              <a:t>after exposure in </a:t>
            </a:r>
            <a:r>
              <a:rPr lang="en-US" b="1" u="sng" dirty="0" smtClean="0">
                <a:cs typeface="Times New Roman" pitchFamily="18" charset="0"/>
              </a:rPr>
              <a:t>direct </a:t>
            </a:r>
            <a:r>
              <a:rPr lang="en-US" b="1" u="sng" dirty="0">
                <a:cs typeface="Times New Roman" pitchFamily="18" charset="0"/>
              </a:rPr>
              <a:t>stationary field </a:t>
            </a:r>
            <a:endParaRPr lang="ru-RU" b="1" u="sng" dirty="0" smtClean="0">
              <a:cs typeface="Times New Roman" pitchFamily="18" charset="0"/>
            </a:endParaRPr>
          </a:p>
        </p:txBody>
      </p:sp>
      <p:pic>
        <p:nvPicPr>
          <p:cNvPr id="48130" name="Picture 2" descr="HOPG jvst"/>
          <p:cNvPicPr>
            <a:picLocks noChangeAspect="1" noChangeArrowheads="1"/>
          </p:cNvPicPr>
          <p:nvPr/>
        </p:nvPicPr>
        <p:blipFill>
          <a:blip r:embed="rId2"/>
          <a:srcRect/>
          <a:stretch>
            <a:fillRect/>
          </a:stretch>
        </p:blipFill>
        <p:spPr bwMode="auto">
          <a:xfrm>
            <a:off x="0" y="1716088"/>
            <a:ext cx="3959225" cy="2979737"/>
          </a:xfrm>
          <a:prstGeom prst="rect">
            <a:avLst/>
          </a:prstGeom>
          <a:noFill/>
          <a:ln w="9525">
            <a:noFill/>
            <a:miter lim="800000"/>
            <a:headEnd/>
            <a:tailEnd/>
          </a:ln>
        </p:spPr>
      </p:pic>
      <p:pic>
        <p:nvPicPr>
          <p:cNvPr id="48131" name="Picture 3" descr="hopg 2d jvst"/>
          <p:cNvPicPr>
            <a:picLocks noChangeAspect="1" noChangeArrowheads="1"/>
          </p:cNvPicPr>
          <p:nvPr/>
        </p:nvPicPr>
        <p:blipFill>
          <a:blip r:embed="rId3"/>
          <a:srcRect/>
          <a:stretch>
            <a:fillRect/>
          </a:stretch>
        </p:blipFill>
        <p:spPr bwMode="auto">
          <a:xfrm>
            <a:off x="542925" y="4695825"/>
            <a:ext cx="2873375" cy="2162175"/>
          </a:xfrm>
          <a:prstGeom prst="rect">
            <a:avLst/>
          </a:prstGeom>
          <a:noFill/>
          <a:ln w="9525">
            <a:noFill/>
            <a:miter lim="800000"/>
            <a:headEnd/>
            <a:tailEnd/>
          </a:ln>
        </p:spPr>
      </p:pic>
      <p:pic>
        <p:nvPicPr>
          <p:cNvPr id="48132" name="Picture 4" descr="Raman HOPG"/>
          <p:cNvPicPr>
            <a:picLocks noChangeAspect="1" noChangeArrowheads="1"/>
          </p:cNvPicPr>
          <p:nvPr/>
        </p:nvPicPr>
        <p:blipFill>
          <a:blip r:embed="rId4"/>
          <a:srcRect/>
          <a:stretch>
            <a:fillRect/>
          </a:stretch>
        </p:blipFill>
        <p:spPr bwMode="auto">
          <a:xfrm>
            <a:off x="5184775" y="1716088"/>
            <a:ext cx="3959225" cy="2979737"/>
          </a:xfrm>
          <a:prstGeom prst="rect">
            <a:avLst/>
          </a:prstGeom>
          <a:noFill/>
          <a:ln w="9525">
            <a:noFill/>
            <a:miter lim="800000"/>
            <a:headEnd/>
            <a:tailEnd/>
          </a:ln>
        </p:spPr>
      </p:pic>
      <p:pic>
        <p:nvPicPr>
          <p:cNvPr id="48133" name="Picture 5" descr="raman hopg 2d"/>
          <p:cNvPicPr>
            <a:picLocks noChangeAspect="1" noChangeArrowheads="1"/>
          </p:cNvPicPr>
          <p:nvPr/>
        </p:nvPicPr>
        <p:blipFill>
          <a:blip r:embed="rId5"/>
          <a:srcRect/>
          <a:stretch>
            <a:fillRect/>
          </a:stretch>
        </p:blipFill>
        <p:spPr bwMode="auto">
          <a:xfrm>
            <a:off x="5727700" y="4695825"/>
            <a:ext cx="2873375" cy="2162175"/>
          </a:xfrm>
          <a:prstGeom prst="rect">
            <a:avLst/>
          </a:prstGeom>
          <a:noFill/>
          <a:ln w="9525">
            <a:noFill/>
            <a:miter lim="800000"/>
            <a:headEnd/>
            <a:tailEnd/>
          </a:ln>
        </p:spPr>
      </p:pic>
      <p:cxnSp>
        <p:nvCxnSpPr>
          <p:cNvPr id="5" name="Прямая соединительная линия 4"/>
          <p:cNvCxnSpPr/>
          <p:nvPr/>
        </p:nvCxnSpPr>
        <p:spPr>
          <a:xfrm>
            <a:off x="4572000" y="1716088"/>
            <a:ext cx="0" cy="51419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8135" name="TextBox 6"/>
          <p:cNvSpPr txBox="1">
            <a:spLocks noChangeArrowheads="1"/>
          </p:cNvSpPr>
          <p:nvPr/>
        </p:nvSpPr>
        <p:spPr bwMode="auto">
          <a:xfrm>
            <a:off x="5561013" y="1308100"/>
            <a:ext cx="3205162" cy="461963"/>
          </a:xfrm>
          <a:prstGeom prst="rect">
            <a:avLst/>
          </a:prstGeom>
          <a:noFill/>
          <a:ln w="9525">
            <a:noFill/>
            <a:miter lim="800000"/>
            <a:headEnd/>
            <a:tailEnd/>
          </a:ln>
        </p:spPr>
        <p:txBody>
          <a:bodyPr wrap="none">
            <a:spAutoFit/>
          </a:bodyPr>
          <a:lstStyle/>
          <a:p>
            <a:r>
              <a:rPr lang="en-US" sz="2400" b="1" u="sng">
                <a:latin typeface="Times New Roman" pitchFamily="18" charset="0"/>
                <a:cs typeface="Times New Roman" pitchFamily="18" charset="0"/>
              </a:rPr>
              <a:t>after stationary studies</a:t>
            </a:r>
            <a:endParaRPr lang="ru-RU" sz="2400" b="1" u="sng">
              <a:latin typeface="Times New Roman" pitchFamily="18" charset="0"/>
              <a:cs typeface="Times New Roman" pitchFamily="18" charset="0"/>
            </a:endParaRPr>
          </a:p>
        </p:txBody>
      </p:sp>
      <p:sp>
        <p:nvSpPr>
          <p:cNvPr id="48136" name="TextBox 11"/>
          <p:cNvSpPr txBox="1">
            <a:spLocks noChangeArrowheads="1"/>
          </p:cNvSpPr>
          <p:nvPr/>
        </p:nvSpPr>
        <p:spPr bwMode="auto">
          <a:xfrm>
            <a:off x="1495425" y="1347788"/>
            <a:ext cx="1016000" cy="461962"/>
          </a:xfrm>
          <a:prstGeom prst="rect">
            <a:avLst/>
          </a:prstGeom>
          <a:noFill/>
          <a:ln w="9525">
            <a:noFill/>
            <a:miter lim="800000"/>
            <a:headEnd/>
            <a:tailEnd/>
          </a:ln>
        </p:spPr>
        <p:txBody>
          <a:bodyPr wrap="none">
            <a:spAutoFit/>
          </a:bodyPr>
          <a:lstStyle/>
          <a:p>
            <a:r>
              <a:rPr lang="en-US" sz="2400" b="1" u="sng">
                <a:latin typeface="Times New Roman" pitchFamily="18" charset="0"/>
                <a:cs typeface="Times New Roman" pitchFamily="18" charset="0"/>
              </a:rPr>
              <a:t>before</a:t>
            </a:r>
            <a:endParaRPr lang="ru-RU" sz="2400" b="1" u="sng">
              <a:latin typeface="Times New Roman" pitchFamily="18" charset="0"/>
              <a:cs typeface="Times New Roman" pitchFamily="18" charset="0"/>
            </a:endParaRPr>
          </a:p>
        </p:txBody>
      </p:sp>
      <p:sp>
        <p:nvSpPr>
          <p:cNvPr id="10" name="Стрелка вниз 9"/>
          <p:cNvSpPr/>
          <p:nvPr/>
        </p:nvSpPr>
        <p:spPr>
          <a:xfrm rot="1499323">
            <a:off x="2608263" y="4291013"/>
            <a:ext cx="163512" cy="1046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7" name="Стрелка вниз 16"/>
          <p:cNvSpPr/>
          <p:nvPr/>
        </p:nvSpPr>
        <p:spPr>
          <a:xfrm rot="1499323">
            <a:off x="7753350" y="4291013"/>
            <a:ext cx="163513" cy="1046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8139" name="TextBox 10"/>
          <p:cNvSpPr txBox="1">
            <a:spLocks noChangeArrowheads="1"/>
          </p:cNvSpPr>
          <p:nvPr/>
        </p:nvSpPr>
        <p:spPr bwMode="auto">
          <a:xfrm>
            <a:off x="4106863" y="5546725"/>
            <a:ext cx="1349375" cy="460375"/>
          </a:xfrm>
          <a:prstGeom prst="rect">
            <a:avLst/>
          </a:prstGeom>
          <a:noFill/>
          <a:ln w="9525">
            <a:noFill/>
            <a:miter lim="800000"/>
            <a:headEnd/>
            <a:tailEnd/>
          </a:ln>
        </p:spPr>
        <p:txBody>
          <a:bodyPr>
            <a:spAutoFit/>
          </a:bodyPr>
          <a:lstStyle/>
          <a:p>
            <a:r>
              <a:rPr lang="en-US" sz="2400">
                <a:latin typeface="Times New Roman" pitchFamily="18" charset="0"/>
                <a:cs typeface="Times New Roman" pitchFamily="18" charset="0"/>
              </a:rPr>
              <a:t>2D band</a:t>
            </a:r>
            <a:endParaRPr lang="ru-RU" sz="2400">
              <a:latin typeface="Times New Roman" pitchFamily="18" charset="0"/>
              <a:cs typeface="Times New Roman" pitchFamily="18" charset="0"/>
            </a:endParaRPr>
          </a:p>
        </p:txBody>
      </p:sp>
      <p:sp>
        <p:nvSpPr>
          <p:cNvPr id="48140" name="TextBox 17"/>
          <p:cNvSpPr txBox="1">
            <a:spLocks noChangeArrowheads="1"/>
          </p:cNvSpPr>
          <p:nvPr/>
        </p:nvSpPr>
        <p:spPr bwMode="auto">
          <a:xfrm>
            <a:off x="7908925" y="2894013"/>
            <a:ext cx="442913" cy="369887"/>
          </a:xfrm>
          <a:prstGeom prst="rect">
            <a:avLst/>
          </a:prstGeom>
          <a:noFill/>
          <a:ln w="9525">
            <a:noFill/>
            <a:miter lim="800000"/>
            <a:headEnd/>
            <a:tailEnd/>
          </a:ln>
        </p:spPr>
        <p:txBody>
          <a:bodyPr wrap="none">
            <a:spAutoFit/>
          </a:bodyPr>
          <a:lstStyle/>
          <a:p>
            <a:r>
              <a:rPr lang="en-US">
                <a:latin typeface="Calibri" pitchFamily="34" charset="0"/>
              </a:rPr>
              <a:t>2D</a:t>
            </a:r>
            <a:endParaRPr lang="ru-RU">
              <a:latin typeface="Calibri" pitchFamily="34" charset="0"/>
            </a:endParaRPr>
          </a:p>
        </p:txBody>
      </p:sp>
      <p:sp>
        <p:nvSpPr>
          <p:cNvPr id="48141" name="TextBox 19"/>
          <p:cNvSpPr txBox="1">
            <a:spLocks noChangeArrowheads="1"/>
          </p:cNvSpPr>
          <p:nvPr/>
        </p:nvSpPr>
        <p:spPr bwMode="auto">
          <a:xfrm>
            <a:off x="2801938" y="2882900"/>
            <a:ext cx="444500" cy="369888"/>
          </a:xfrm>
          <a:prstGeom prst="rect">
            <a:avLst/>
          </a:prstGeom>
          <a:noFill/>
          <a:ln w="9525">
            <a:noFill/>
            <a:miter lim="800000"/>
            <a:headEnd/>
            <a:tailEnd/>
          </a:ln>
        </p:spPr>
        <p:txBody>
          <a:bodyPr wrap="none">
            <a:spAutoFit/>
          </a:bodyPr>
          <a:lstStyle/>
          <a:p>
            <a:r>
              <a:rPr lang="en-US">
                <a:latin typeface="Calibri" pitchFamily="34" charset="0"/>
              </a:rPr>
              <a:t>2D</a:t>
            </a:r>
            <a:endParaRPr lang="ru-RU">
              <a:latin typeface="Calibri" pitchFamily="34" charset="0"/>
            </a:endParaRPr>
          </a:p>
        </p:txBody>
      </p:sp>
      <p:sp>
        <p:nvSpPr>
          <p:cNvPr id="48142" name="TextBox 20"/>
          <p:cNvSpPr txBox="1">
            <a:spLocks noChangeArrowheads="1"/>
          </p:cNvSpPr>
          <p:nvPr/>
        </p:nvSpPr>
        <p:spPr bwMode="auto">
          <a:xfrm>
            <a:off x="6124575" y="3263900"/>
            <a:ext cx="327025" cy="368300"/>
          </a:xfrm>
          <a:prstGeom prst="rect">
            <a:avLst/>
          </a:prstGeom>
          <a:noFill/>
          <a:ln w="9525">
            <a:noFill/>
            <a:miter lim="800000"/>
            <a:headEnd/>
            <a:tailEnd/>
          </a:ln>
        </p:spPr>
        <p:txBody>
          <a:bodyPr wrap="none">
            <a:spAutoFit/>
          </a:bodyPr>
          <a:lstStyle/>
          <a:p>
            <a:r>
              <a:rPr lang="en-US">
                <a:latin typeface="Calibri" pitchFamily="34" charset="0"/>
              </a:rPr>
              <a:t>D</a:t>
            </a:r>
            <a:endParaRPr lang="ru-RU">
              <a:latin typeface="Calibri" pitchFamily="34" charset="0"/>
            </a:endParaRPr>
          </a:p>
        </p:txBody>
      </p:sp>
      <p:sp>
        <p:nvSpPr>
          <p:cNvPr id="48143" name="TextBox 21"/>
          <p:cNvSpPr txBox="1">
            <a:spLocks noChangeArrowheads="1"/>
          </p:cNvSpPr>
          <p:nvPr/>
        </p:nvSpPr>
        <p:spPr bwMode="auto">
          <a:xfrm>
            <a:off x="6467475" y="1833563"/>
            <a:ext cx="331788" cy="369887"/>
          </a:xfrm>
          <a:prstGeom prst="rect">
            <a:avLst/>
          </a:prstGeom>
          <a:noFill/>
          <a:ln w="9525">
            <a:noFill/>
            <a:miter lim="800000"/>
            <a:headEnd/>
            <a:tailEnd/>
          </a:ln>
        </p:spPr>
        <p:txBody>
          <a:bodyPr wrap="none">
            <a:spAutoFit/>
          </a:bodyPr>
          <a:lstStyle/>
          <a:p>
            <a:r>
              <a:rPr lang="en-US">
                <a:latin typeface="Calibri" pitchFamily="34" charset="0"/>
              </a:rPr>
              <a:t>G</a:t>
            </a:r>
            <a:endParaRPr lang="ru-RU">
              <a:latin typeface="Calibri" pitchFamily="34" charset="0"/>
            </a:endParaRPr>
          </a:p>
        </p:txBody>
      </p:sp>
      <p:sp>
        <p:nvSpPr>
          <p:cNvPr id="48144" name="TextBox 27"/>
          <p:cNvSpPr txBox="1">
            <a:spLocks noChangeArrowheads="1"/>
          </p:cNvSpPr>
          <p:nvPr/>
        </p:nvSpPr>
        <p:spPr bwMode="auto">
          <a:xfrm>
            <a:off x="1814513" y="1847850"/>
            <a:ext cx="330200" cy="369888"/>
          </a:xfrm>
          <a:prstGeom prst="rect">
            <a:avLst/>
          </a:prstGeom>
          <a:noFill/>
          <a:ln w="9525">
            <a:noFill/>
            <a:miter lim="800000"/>
            <a:headEnd/>
            <a:tailEnd/>
          </a:ln>
        </p:spPr>
        <p:txBody>
          <a:bodyPr wrap="none">
            <a:spAutoFit/>
          </a:bodyPr>
          <a:lstStyle/>
          <a:p>
            <a:r>
              <a:rPr lang="en-US">
                <a:latin typeface="Calibri" pitchFamily="34" charset="0"/>
              </a:rPr>
              <a:t>G</a:t>
            </a:r>
            <a:endParaRPr lang="ru-RU">
              <a:latin typeface="Calibri" pitchFamily="34" charset="0"/>
            </a:endParaRPr>
          </a:p>
        </p:txBody>
      </p:sp>
      <p:sp>
        <p:nvSpPr>
          <p:cNvPr id="23" name="Прямоугольник 22"/>
          <p:cNvSpPr/>
          <p:nvPr/>
        </p:nvSpPr>
        <p:spPr>
          <a:xfrm>
            <a:off x="7794625" y="3252788"/>
            <a:ext cx="557213" cy="915987"/>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a:p>
        </p:txBody>
      </p:sp>
      <p:sp>
        <p:nvSpPr>
          <p:cNvPr id="31" name="Прямоугольник 30"/>
          <p:cNvSpPr/>
          <p:nvPr/>
        </p:nvSpPr>
        <p:spPr>
          <a:xfrm>
            <a:off x="6226175" y="3632200"/>
            <a:ext cx="250825" cy="54768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38</a:t>
            </a:fld>
            <a:endParaRPr lang="ru-RU"/>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6031" y="1710461"/>
            <a:ext cx="3893686" cy="2980800"/>
          </a:xfrm>
          <a:prstGeom prst="rect">
            <a:avLst/>
          </a:prstGeom>
        </p:spPr>
      </p:pic>
      <p:sp>
        <p:nvSpPr>
          <p:cNvPr id="49155" name="Заголовок 1"/>
          <p:cNvSpPr>
            <a:spLocks noGrp="1"/>
          </p:cNvSpPr>
          <p:nvPr>
            <p:ph type="title"/>
          </p:nvPr>
        </p:nvSpPr>
        <p:spPr>
          <a:xfrm>
            <a:off x="628650" y="0"/>
            <a:ext cx="7886700" cy="1325563"/>
          </a:xfrm>
        </p:spPr>
        <p:txBody>
          <a:bodyPr/>
          <a:lstStyle/>
          <a:p>
            <a:pPr algn="ctr"/>
            <a:r>
              <a:rPr lang="en-US" b="1" u="sng" dirty="0" smtClean="0">
                <a:cs typeface="Times New Roman" pitchFamily="18" charset="0"/>
              </a:rPr>
              <a:t>Raman spectra</a:t>
            </a:r>
            <a:r>
              <a:rPr lang="ru-RU" b="1" u="sng" dirty="0" smtClean="0">
                <a:cs typeface="Times New Roman" pitchFamily="18" charset="0"/>
              </a:rPr>
              <a:t> </a:t>
            </a:r>
            <a:r>
              <a:rPr lang="en-US" b="1" u="sng" dirty="0" smtClean="0">
                <a:cs typeface="Times New Roman" pitchFamily="18" charset="0"/>
              </a:rPr>
              <a:t>after exposure in opposite stationary field </a:t>
            </a:r>
            <a:endParaRPr lang="ru-RU" b="1" u="sng" dirty="0" smtClean="0">
              <a:cs typeface="Times New Roman" pitchFamily="18" charset="0"/>
            </a:endParaRPr>
          </a:p>
        </p:txBody>
      </p:sp>
      <p:pic>
        <p:nvPicPr>
          <p:cNvPr id="49156" name="Picture 2" descr="HOPG jvst"/>
          <p:cNvPicPr>
            <a:picLocks noChangeAspect="1" noChangeArrowheads="1"/>
          </p:cNvPicPr>
          <p:nvPr/>
        </p:nvPicPr>
        <p:blipFill>
          <a:blip r:embed="rId3"/>
          <a:srcRect/>
          <a:stretch>
            <a:fillRect/>
          </a:stretch>
        </p:blipFill>
        <p:spPr bwMode="auto">
          <a:xfrm>
            <a:off x="0" y="1716088"/>
            <a:ext cx="3959225" cy="2979737"/>
          </a:xfrm>
          <a:prstGeom prst="rect">
            <a:avLst/>
          </a:prstGeom>
          <a:noFill/>
          <a:ln w="9525">
            <a:noFill/>
            <a:miter lim="800000"/>
            <a:headEnd/>
            <a:tailEnd/>
          </a:ln>
        </p:spPr>
      </p:pic>
      <p:pic>
        <p:nvPicPr>
          <p:cNvPr id="49157" name="Picture 3" descr="hopg 2d jvst"/>
          <p:cNvPicPr>
            <a:picLocks noChangeAspect="1" noChangeArrowheads="1"/>
          </p:cNvPicPr>
          <p:nvPr/>
        </p:nvPicPr>
        <p:blipFill>
          <a:blip r:embed="rId4"/>
          <a:srcRect/>
          <a:stretch>
            <a:fillRect/>
          </a:stretch>
        </p:blipFill>
        <p:spPr bwMode="auto">
          <a:xfrm>
            <a:off x="542925" y="4695825"/>
            <a:ext cx="2873375" cy="2162175"/>
          </a:xfrm>
          <a:prstGeom prst="rect">
            <a:avLst/>
          </a:prstGeom>
          <a:noFill/>
          <a:ln w="9525">
            <a:noFill/>
            <a:miter lim="800000"/>
            <a:headEnd/>
            <a:tailEnd/>
          </a:ln>
        </p:spPr>
      </p:pic>
      <p:cxnSp>
        <p:nvCxnSpPr>
          <p:cNvPr id="5" name="Прямая соединительная линия 4"/>
          <p:cNvCxnSpPr/>
          <p:nvPr/>
        </p:nvCxnSpPr>
        <p:spPr>
          <a:xfrm>
            <a:off x="4572000" y="1716087"/>
            <a:ext cx="0" cy="51419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9159" name="TextBox 6"/>
          <p:cNvSpPr txBox="1">
            <a:spLocks noChangeArrowheads="1"/>
          </p:cNvSpPr>
          <p:nvPr/>
        </p:nvSpPr>
        <p:spPr bwMode="auto">
          <a:xfrm>
            <a:off x="6231985" y="1291629"/>
            <a:ext cx="801181" cy="461665"/>
          </a:xfrm>
          <a:prstGeom prst="rect">
            <a:avLst/>
          </a:prstGeom>
          <a:noFill/>
          <a:ln w="9525">
            <a:noFill/>
            <a:miter lim="800000"/>
            <a:headEnd/>
            <a:tailEnd/>
          </a:ln>
        </p:spPr>
        <p:txBody>
          <a:bodyPr wrap="none">
            <a:spAutoFit/>
          </a:bodyPr>
          <a:lstStyle/>
          <a:p>
            <a:r>
              <a:rPr lang="en-US" sz="2400" b="1" u="sng" dirty="0" smtClean="0">
                <a:latin typeface="+mn-lt"/>
                <a:cs typeface="Times New Roman" pitchFamily="18" charset="0"/>
              </a:rPr>
              <a:t>after</a:t>
            </a:r>
            <a:endParaRPr lang="ru-RU" sz="2400" b="1" u="sng" dirty="0">
              <a:latin typeface="+mn-lt"/>
              <a:cs typeface="Times New Roman" pitchFamily="18" charset="0"/>
            </a:endParaRPr>
          </a:p>
        </p:txBody>
      </p:sp>
      <p:sp>
        <p:nvSpPr>
          <p:cNvPr id="49160" name="TextBox 11"/>
          <p:cNvSpPr txBox="1">
            <a:spLocks noChangeArrowheads="1"/>
          </p:cNvSpPr>
          <p:nvPr/>
        </p:nvSpPr>
        <p:spPr bwMode="auto">
          <a:xfrm>
            <a:off x="1495425" y="1347788"/>
            <a:ext cx="1016000" cy="461962"/>
          </a:xfrm>
          <a:prstGeom prst="rect">
            <a:avLst/>
          </a:prstGeom>
          <a:noFill/>
          <a:ln w="9525">
            <a:noFill/>
            <a:miter lim="800000"/>
            <a:headEnd/>
            <a:tailEnd/>
          </a:ln>
        </p:spPr>
        <p:txBody>
          <a:bodyPr wrap="none">
            <a:spAutoFit/>
          </a:bodyPr>
          <a:lstStyle/>
          <a:p>
            <a:r>
              <a:rPr lang="en-US" sz="2400" b="1" u="sng" dirty="0">
                <a:latin typeface="+mn-lt"/>
                <a:cs typeface="Times New Roman" pitchFamily="18" charset="0"/>
              </a:rPr>
              <a:t>before</a:t>
            </a:r>
            <a:endParaRPr lang="ru-RU" sz="2400" b="1" u="sng" dirty="0">
              <a:latin typeface="+mn-lt"/>
              <a:cs typeface="Times New Roman" pitchFamily="18" charset="0"/>
            </a:endParaRPr>
          </a:p>
        </p:txBody>
      </p:sp>
      <p:sp>
        <p:nvSpPr>
          <p:cNvPr id="10" name="Стрелка вниз 9"/>
          <p:cNvSpPr/>
          <p:nvPr/>
        </p:nvSpPr>
        <p:spPr>
          <a:xfrm rot="1499323">
            <a:off x="2608263" y="4291013"/>
            <a:ext cx="163512" cy="1046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7" name="Стрелка вниз 16"/>
          <p:cNvSpPr/>
          <p:nvPr/>
        </p:nvSpPr>
        <p:spPr>
          <a:xfrm rot="1499323">
            <a:off x="7351596" y="4172744"/>
            <a:ext cx="163513" cy="1046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9163" name="TextBox 10"/>
          <p:cNvSpPr txBox="1">
            <a:spLocks noChangeArrowheads="1"/>
          </p:cNvSpPr>
          <p:nvPr/>
        </p:nvSpPr>
        <p:spPr bwMode="auto">
          <a:xfrm>
            <a:off x="4106863" y="5546725"/>
            <a:ext cx="1349375" cy="460375"/>
          </a:xfrm>
          <a:prstGeom prst="rect">
            <a:avLst/>
          </a:prstGeom>
          <a:noFill/>
          <a:ln w="9525">
            <a:noFill/>
            <a:miter lim="800000"/>
            <a:headEnd/>
            <a:tailEnd/>
          </a:ln>
        </p:spPr>
        <p:txBody>
          <a:bodyPr>
            <a:spAutoFit/>
          </a:bodyPr>
          <a:lstStyle/>
          <a:p>
            <a:r>
              <a:rPr lang="en-US" sz="2400" dirty="0">
                <a:latin typeface="+mn-lt"/>
                <a:cs typeface="Times New Roman" pitchFamily="18" charset="0"/>
              </a:rPr>
              <a:t>2D band</a:t>
            </a:r>
            <a:endParaRPr lang="ru-RU" sz="2400" dirty="0">
              <a:latin typeface="+mn-lt"/>
              <a:cs typeface="Times New Roman" pitchFamily="18" charset="0"/>
            </a:endParaRPr>
          </a:p>
        </p:txBody>
      </p:sp>
      <p:sp>
        <p:nvSpPr>
          <p:cNvPr id="49164" name="TextBox 17"/>
          <p:cNvSpPr txBox="1">
            <a:spLocks noChangeArrowheads="1"/>
          </p:cNvSpPr>
          <p:nvPr/>
        </p:nvSpPr>
        <p:spPr bwMode="auto">
          <a:xfrm>
            <a:off x="7437495" y="3066256"/>
            <a:ext cx="442913" cy="369887"/>
          </a:xfrm>
          <a:prstGeom prst="rect">
            <a:avLst/>
          </a:prstGeom>
          <a:noFill/>
          <a:ln w="9525">
            <a:noFill/>
            <a:miter lim="800000"/>
            <a:headEnd/>
            <a:tailEnd/>
          </a:ln>
        </p:spPr>
        <p:txBody>
          <a:bodyPr wrap="none">
            <a:spAutoFit/>
          </a:bodyPr>
          <a:lstStyle/>
          <a:p>
            <a:r>
              <a:rPr lang="en-US" dirty="0">
                <a:latin typeface="Calibri" pitchFamily="34" charset="0"/>
              </a:rPr>
              <a:t>2D</a:t>
            </a:r>
            <a:endParaRPr lang="ru-RU" dirty="0">
              <a:latin typeface="Calibri" pitchFamily="34" charset="0"/>
            </a:endParaRPr>
          </a:p>
        </p:txBody>
      </p:sp>
      <p:sp>
        <p:nvSpPr>
          <p:cNvPr id="49165" name="TextBox 19"/>
          <p:cNvSpPr txBox="1">
            <a:spLocks noChangeArrowheads="1"/>
          </p:cNvSpPr>
          <p:nvPr/>
        </p:nvSpPr>
        <p:spPr bwMode="auto">
          <a:xfrm>
            <a:off x="2801938" y="2882900"/>
            <a:ext cx="444500" cy="369888"/>
          </a:xfrm>
          <a:prstGeom prst="rect">
            <a:avLst/>
          </a:prstGeom>
          <a:noFill/>
          <a:ln w="9525">
            <a:noFill/>
            <a:miter lim="800000"/>
            <a:headEnd/>
            <a:tailEnd/>
          </a:ln>
        </p:spPr>
        <p:txBody>
          <a:bodyPr wrap="none">
            <a:spAutoFit/>
          </a:bodyPr>
          <a:lstStyle/>
          <a:p>
            <a:r>
              <a:rPr lang="en-US">
                <a:latin typeface="Calibri" pitchFamily="34" charset="0"/>
              </a:rPr>
              <a:t>2D</a:t>
            </a:r>
            <a:endParaRPr lang="ru-RU">
              <a:latin typeface="Calibri" pitchFamily="34" charset="0"/>
            </a:endParaRPr>
          </a:p>
        </p:txBody>
      </p:sp>
      <p:sp>
        <p:nvSpPr>
          <p:cNvPr id="49166" name="TextBox 20"/>
          <p:cNvSpPr txBox="1">
            <a:spLocks noChangeArrowheads="1"/>
          </p:cNvSpPr>
          <p:nvPr/>
        </p:nvSpPr>
        <p:spPr bwMode="auto">
          <a:xfrm>
            <a:off x="5691188" y="3251200"/>
            <a:ext cx="328612" cy="369888"/>
          </a:xfrm>
          <a:prstGeom prst="rect">
            <a:avLst/>
          </a:prstGeom>
          <a:noFill/>
          <a:ln w="9525">
            <a:noFill/>
            <a:miter lim="800000"/>
            <a:headEnd/>
            <a:tailEnd/>
          </a:ln>
        </p:spPr>
        <p:txBody>
          <a:bodyPr wrap="none">
            <a:spAutoFit/>
          </a:bodyPr>
          <a:lstStyle/>
          <a:p>
            <a:r>
              <a:rPr lang="en-US" dirty="0">
                <a:latin typeface="Calibri" pitchFamily="34" charset="0"/>
              </a:rPr>
              <a:t>D</a:t>
            </a:r>
            <a:endParaRPr lang="ru-RU" dirty="0">
              <a:latin typeface="Calibri" pitchFamily="34" charset="0"/>
            </a:endParaRPr>
          </a:p>
        </p:txBody>
      </p:sp>
      <p:sp>
        <p:nvSpPr>
          <p:cNvPr id="49167" name="TextBox 21"/>
          <p:cNvSpPr txBox="1">
            <a:spLocks noChangeArrowheads="1"/>
          </p:cNvSpPr>
          <p:nvPr/>
        </p:nvSpPr>
        <p:spPr bwMode="auto">
          <a:xfrm>
            <a:off x="6128731" y="1851236"/>
            <a:ext cx="330200" cy="369888"/>
          </a:xfrm>
          <a:prstGeom prst="rect">
            <a:avLst/>
          </a:prstGeom>
          <a:noFill/>
          <a:ln w="9525">
            <a:noFill/>
            <a:miter lim="800000"/>
            <a:headEnd/>
            <a:tailEnd/>
          </a:ln>
        </p:spPr>
        <p:txBody>
          <a:bodyPr wrap="none">
            <a:spAutoFit/>
          </a:bodyPr>
          <a:lstStyle/>
          <a:p>
            <a:r>
              <a:rPr lang="en-US" dirty="0">
                <a:latin typeface="Calibri" pitchFamily="34" charset="0"/>
              </a:rPr>
              <a:t>G</a:t>
            </a:r>
            <a:endParaRPr lang="ru-RU" dirty="0">
              <a:latin typeface="Calibri" pitchFamily="34" charset="0"/>
            </a:endParaRPr>
          </a:p>
        </p:txBody>
      </p:sp>
      <p:sp>
        <p:nvSpPr>
          <p:cNvPr id="49168" name="TextBox 27"/>
          <p:cNvSpPr txBox="1">
            <a:spLocks noChangeArrowheads="1"/>
          </p:cNvSpPr>
          <p:nvPr/>
        </p:nvSpPr>
        <p:spPr bwMode="auto">
          <a:xfrm>
            <a:off x="1814513" y="1847850"/>
            <a:ext cx="330200" cy="369888"/>
          </a:xfrm>
          <a:prstGeom prst="rect">
            <a:avLst/>
          </a:prstGeom>
          <a:noFill/>
          <a:ln w="9525">
            <a:noFill/>
            <a:miter lim="800000"/>
            <a:headEnd/>
            <a:tailEnd/>
          </a:ln>
        </p:spPr>
        <p:txBody>
          <a:bodyPr wrap="none">
            <a:spAutoFit/>
          </a:bodyPr>
          <a:lstStyle/>
          <a:p>
            <a:r>
              <a:rPr lang="en-US">
                <a:latin typeface="Calibri" pitchFamily="34" charset="0"/>
              </a:rPr>
              <a:t>G</a:t>
            </a:r>
            <a:endParaRPr lang="ru-RU">
              <a:latin typeface="Calibri" pitchFamily="34" charset="0"/>
            </a:endParaRPr>
          </a:p>
        </p:txBody>
      </p:sp>
      <p:sp>
        <p:nvSpPr>
          <p:cNvPr id="24" name="Прямоугольник 23"/>
          <p:cNvSpPr/>
          <p:nvPr/>
        </p:nvSpPr>
        <p:spPr>
          <a:xfrm>
            <a:off x="7437495" y="3378200"/>
            <a:ext cx="474605" cy="78738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a:p>
        </p:txBody>
      </p:sp>
      <p:sp>
        <p:nvSpPr>
          <p:cNvPr id="25" name="Прямоугольник 24"/>
          <p:cNvSpPr/>
          <p:nvPr/>
        </p:nvSpPr>
        <p:spPr>
          <a:xfrm>
            <a:off x="5727701" y="3651250"/>
            <a:ext cx="306119" cy="51433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a:p>
        </p:txBody>
      </p:sp>
      <p:pic>
        <p:nvPicPr>
          <p:cNvPr id="22" name="Рисунок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8194" y="4749998"/>
            <a:ext cx="2821511" cy="2160000"/>
          </a:xfrm>
          <a:prstGeom prst="rect">
            <a:avLst/>
          </a:prstGeom>
        </p:spPr>
      </p:pic>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39</a:t>
            </a:fld>
            <a:endParaRPr lang="ru-RU"/>
          </a:p>
        </p:txBody>
      </p:sp>
    </p:spTree>
    <p:extLst>
      <p:ext uri="{BB962C8B-B14F-4D97-AF65-F5344CB8AC3E}">
        <p14:creationId xmlns:p14="http://schemas.microsoft.com/office/powerpoint/2010/main" val="20024985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title"/>
          </p:nvPr>
        </p:nvSpPr>
        <p:spPr>
          <a:xfrm>
            <a:off x="608013" y="0"/>
            <a:ext cx="7886700" cy="1325563"/>
          </a:xfrm>
        </p:spPr>
        <p:txBody>
          <a:bodyPr/>
          <a:lstStyle/>
          <a:p>
            <a:pPr algn="ctr"/>
            <a:r>
              <a:rPr lang="en-US" b="1" u="sng" dirty="0" smtClean="0"/>
              <a:t>Low-Threshold Field Emission</a:t>
            </a:r>
            <a:endParaRPr lang="ru-RU" b="1" u="sng" dirty="0" smtClean="0"/>
          </a:p>
        </p:txBody>
      </p:sp>
      <p:sp>
        <p:nvSpPr>
          <p:cNvPr id="3" name="Объект 2"/>
          <p:cNvSpPr>
            <a:spLocks noGrp="1"/>
          </p:cNvSpPr>
          <p:nvPr>
            <p:ph idx="1"/>
          </p:nvPr>
        </p:nvSpPr>
        <p:spPr>
          <a:xfrm>
            <a:off x="628650" y="1825625"/>
            <a:ext cx="7886700" cy="4575175"/>
          </a:xfrm>
        </p:spPr>
        <p:txBody>
          <a:bodyPr>
            <a:normAutofit/>
          </a:bodyPr>
          <a:lstStyle/>
          <a:p>
            <a:pPr marL="0" indent="0">
              <a:lnSpc>
                <a:spcPct val="80000"/>
              </a:lnSpc>
              <a:buFont typeface="Arial" charset="0"/>
              <a:buNone/>
            </a:pPr>
            <a:endParaRPr lang="en-US" dirty="0" smtClean="0"/>
          </a:p>
          <a:p>
            <a:pPr marL="0" indent="0">
              <a:lnSpc>
                <a:spcPct val="80000"/>
              </a:lnSpc>
              <a:buFont typeface="Arial" charset="0"/>
              <a:buNone/>
            </a:pPr>
            <a:r>
              <a:rPr lang="en-US" sz="3600" b="1" dirty="0" smtClean="0"/>
              <a:t>Tradition FE			</a:t>
            </a:r>
            <a:r>
              <a:rPr lang="en-US" sz="4400" b="1" dirty="0" smtClean="0">
                <a:solidFill>
                  <a:srgbClr val="FF0000"/>
                </a:solidFill>
              </a:rPr>
              <a:t>10</a:t>
            </a:r>
            <a:r>
              <a:rPr lang="en-US" sz="4400" b="1" baseline="30000" dirty="0" smtClean="0">
                <a:solidFill>
                  <a:srgbClr val="FF0000"/>
                </a:solidFill>
              </a:rPr>
              <a:t>7</a:t>
            </a:r>
            <a:r>
              <a:rPr lang="en-US" sz="4400" b="1" dirty="0" smtClean="0">
                <a:solidFill>
                  <a:srgbClr val="FF0000"/>
                </a:solidFill>
              </a:rPr>
              <a:t> V/cm</a:t>
            </a:r>
          </a:p>
          <a:p>
            <a:pPr marL="0" indent="0" algn="ctr">
              <a:lnSpc>
                <a:spcPct val="80000"/>
              </a:lnSpc>
              <a:buFont typeface="Arial" charset="0"/>
              <a:buNone/>
            </a:pPr>
            <a:r>
              <a:rPr lang="en-US" sz="3600" dirty="0" smtClean="0">
                <a:solidFill>
                  <a:srgbClr val="4472C4"/>
                </a:solidFill>
              </a:rPr>
              <a:t>metals, semiconductors</a:t>
            </a:r>
          </a:p>
          <a:p>
            <a:pPr marL="0" indent="0">
              <a:lnSpc>
                <a:spcPct val="80000"/>
              </a:lnSpc>
              <a:buFont typeface="Arial" charset="0"/>
              <a:buNone/>
            </a:pPr>
            <a:endParaRPr lang="en-US" sz="3600" b="1" dirty="0" smtClean="0"/>
          </a:p>
          <a:p>
            <a:pPr marL="0" indent="0">
              <a:lnSpc>
                <a:spcPct val="80000"/>
              </a:lnSpc>
              <a:buFont typeface="Arial" charset="0"/>
              <a:buNone/>
            </a:pPr>
            <a:r>
              <a:rPr lang="en-US" sz="3600" b="1" dirty="0" smtClean="0"/>
              <a:t>Low-Threshold FE		</a:t>
            </a:r>
            <a:r>
              <a:rPr lang="en-US" sz="4400" b="1" dirty="0" smtClean="0">
                <a:solidFill>
                  <a:srgbClr val="FF0000"/>
                </a:solidFill>
              </a:rPr>
              <a:t>10</a:t>
            </a:r>
            <a:r>
              <a:rPr lang="en-US" sz="4400" b="1" baseline="30000" dirty="0" smtClean="0">
                <a:solidFill>
                  <a:srgbClr val="FF0000"/>
                </a:solidFill>
              </a:rPr>
              <a:t>4</a:t>
            </a:r>
            <a:r>
              <a:rPr lang="en-US" sz="4400" b="1" dirty="0" smtClean="0">
                <a:solidFill>
                  <a:srgbClr val="FF0000"/>
                </a:solidFill>
              </a:rPr>
              <a:t> V/cm</a:t>
            </a:r>
          </a:p>
          <a:p>
            <a:pPr marL="0" indent="0" algn="ctr">
              <a:lnSpc>
                <a:spcPct val="80000"/>
              </a:lnSpc>
              <a:buFont typeface="Arial" charset="0"/>
              <a:buNone/>
            </a:pPr>
            <a:r>
              <a:rPr lang="en-US" sz="3600" dirty="0" smtClean="0">
                <a:solidFill>
                  <a:srgbClr val="4472C4"/>
                </a:solidFill>
              </a:rPr>
              <a:t>carbon nanostructures</a:t>
            </a:r>
          </a:p>
          <a:p>
            <a:pPr marL="0" indent="0" algn="ctr">
              <a:lnSpc>
                <a:spcPct val="80000"/>
              </a:lnSpc>
              <a:buFont typeface="Arial" charset="0"/>
              <a:buNone/>
            </a:pPr>
            <a:endParaRPr lang="en-US" sz="2400" dirty="0" smtClean="0"/>
          </a:p>
          <a:p>
            <a:pPr marL="0" indent="0" algn="r">
              <a:lnSpc>
                <a:spcPct val="80000"/>
              </a:lnSpc>
              <a:buFont typeface="Arial" charset="0"/>
              <a:buNone/>
            </a:pPr>
            <a:r>
              <a:rPr lang="ru-RU" sz="2400" dirty="0" smtClean="0"/>
              <a:t>(</a:t>
            </a:r>
            <a:r>
              <a:rPr lang="en-US" sz="2400" dirty="0" smtClean="0"/>
              <a:t>threshold emission current </a:t>
            </a:r>
            <a:r>
              <a:rPr lang="en-US" sz="2400" b="1" i="1" dirty="0" smtClean="0">
                <a:solidFill>
                  <a:schemeClr val="accent2"/>
                </a:solidFill>
              </a:rPr>
              <a:t>I</a:t>
            </a:r>
            <a:r>
              <a:rPr lang="en-US" sz="2400" b="1" baseline="-25000" dirty="0" smtClean="0">
                <a:solidFill>
                  <a:schemeClr val="accent2"/>
                </a:solidFill>
              </a:rPr>
              <a:t>0</a:t>
            </a:r>
            <a:r>
              <a:rPr lang="en-US" sz="2400" b="1" dirty="0" smtClean="0">
                <a:solidFill>
                  <a:schemeClr val="accent2"/>
                </a:solidFill>
              </a:rPr>
              <a:t> = 5nA</a:t>
            </a:r>
            <a:r>
              <a:rPr lang="ru-RU" sz="2400" dirty="0" smtClean="0"/>
              <a:t>)</a:t>
            </a:r>
          </a:p>
        </p:txBody>
      </p:sp>
      <p:cxnSp>
        <p:nvCxnSpPr>
          <p:cNvPr id="5" name="Прямая соединительная линия 4"/>
          <p:cNvCxnSpPr/>
          <p:nvPr/>
        </p:nvCxnSpPr>
        <p:spPr>
          <a:xfrm>
            <a:off x="628650" y="3765550"/>
            <a:ext cx="7573963"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4</a:t>
            </a:fld>
            <a:endParaRPr lang="ru-RU"/>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EE 2d hopg jvst"/>
          <p:cNvPicPr>
            <a:picLocks noChangeAspect="1" noChangeArrowheads="1"/>
          </p:cNvPicPr>
          <p:nvPr/>
        </p:nvPicPr>
        <p:blipFill>
          <a:blip r:embed="rId2"/>
          <a:srcRect/>
          <a:stretch>
            <a:fillRect/>
          </a:stretch>
        </p:blipFill>
        <p:spPr bwMode="auto">
          <a:xfrm>
            <a:off x="5641975" y="4664075"/>
            <a:ext cx="2873375" cy="2162175"/>
          </a:xfrm>
          <a:prstGeom prst="rect">
            <a:avLst/>
          </a:prstGeom>
          <a:noFill/>
          <a:ln w="9525">
            <a:noFill/>
            <a:miter lim="800000"/>
            <a:headEnd/>
            <a:tailEnd/>
          </a:ln>
        </p:spPr>
      </p:pic>
      <p:pic>
        <p:nvPicPr>
          <p:cNvPr id="49154" name="Picture 2" descr="EE HOPG jvst"/>
          <p:cNvPicPr>
            <a:picLocks noChangeAspect="1" noChangeArrowheads="1"/>
          </p:cNvPicPr>
          <p:nvPr/>
        </p:nvPicPr>
        <p:blipFill>
          <a:blip r:embed="rId3"/>
          <a:srcRect/>
          <a:stretch>
            <a:fillRect/>
          </a:stretch>
        </p:blipFill>
        <p:spPr bwMode="auto">
          <a:xfrm>
            <a:off x="5184775" y="1716088"/>
            <a:ext cx="3959225" cy="2979737"/>
          </a:xfrm>
          <a:prstGeom prst="rect">
            <a:avLst/>
          </a:prstGeom>
          <a:noFill/>
          <a:ln w="9525">
            <a:noFill/>
            <a:miter lim="800000"/>
            <a:headEnd/>
            <a:tailEnd/>
          </a:ln>
        </p:spPr>
      </p:pic>
      <p:sp>
        <p:nvSpPr>
          <p:cNvPr id="49155" name="Заголовок 1"/>
          <p:cNvSpPr>
            <a:spLocks noGrp="1"/>
          </p:cNvSpPr>
          <p:nvPr>
            <p:ph type="title"/>
          </p:nvPr>
        </p:nvSpPr>
        <p:spPr>
          <a:xfrm>
            <a:off x="628650" y="0"/>
            <a:ext cx="7886700" cy="1325563"/>
          </a:xfrm>
        </p:spPr>
        <p:txBody>
          <a:bodyPr/>
          <a:lstStyle/>
          <a:p>
            <a:pPr algn="ctr"/>
            <a:r>
              <a:rPr lang="en-US" b="1" u="sng" dirty="0">
                <a:cs typeface="Times New Roman" pitchFamily="18" charset="0"/>
              </a:rPr>
              <a:t>Raman spectra</a:t>
            </a:r>
            <a:r>
              <a:rPr lang="ru-RU" b="1" u="sng" dirty="0">
                <a:cs typeface="Times New Roman" pitchFamily="18" charset="0"/>
              </a:rPr>
              <a:t> </a:t>
            </a:r>
            <a:r>
              <a:rPr lang="en-US" b="1" u="sng" dirty="0">
                <a:cs typeface="Times New Roman" pitchFamily="18" charset="0"/>
              </a:rPr>
              <a:t>after exposure in </a:t>
            </a:r>
            <a:r>
              <a:rPr lang="en-US" b="1" u="sng" dirty="0" smtClean="0">
                <a:cs typeface="Times New Roman" pitchFamily="18" charset="0"/>
              </a:rPr>
              <a:t>direct pulse </a:t>
            </a:r>
            <a:r>
              <a:rPr lang="en-US" b="1" u="sng" dirty="0">
                <a:cs typeface="Times New Roman" pitchFamily="18" charset="0"/>
              </a:rPr>
              <a:t>field </a:t>
            </a:r>
            <a:endParaRPr lang="ru-RU" b="1" u="sng" dirty="0" smtClean="0">
              <a:cs typeface="Times New Roman" pitchFamily="18" charset="0"/>
            </a:endParaRPr>
          </a:p>
        </p:txBody>
      </p:sp>
      <p:pic>
        <p:nvPicPr>
          <p:cNvPr id="49156" name="Picture 2" descr="HOPG jvst"/>
          <p:cNvPicPr>
            <a:picLocks noChangeAspect="1" noChangeArrowheads="1"/>
          </p:cNvPicPr>
          <p:nvPr/>
        </p:nvPicPr>
        <p:blipFill>
          <a:blip r:embed="rId4"/>
          <a:srcRect/>
          <a:stretch>
            <a:fillRect/>
          </a:stretch>
        </p:blipFill>
        <p:spPr bwMode="auto">
          <a:xfrm>
            <a:off x="0" y="1716088"/>
            <a:ext cx="3959225" cy="2979737"/>
          </a:xfrm>
          <a:prstGeom prst="rect">
            <a:avLst/>
          </a:prstGeom>
          <a:noFill/>
          <a:ln w="9525">
            <a:noFill/>
            <a:miter lim="800000"/>
            <a:headEnd/>
            <a:tailEnd/>
          </a:ln>
        </p:spPr>
      </p:pic>
      <p:pic>
        <p:nvPicPr>
          <p:cNvPr id="49157" name="Picture 3" descr="hopg 2d jvst"/>
          <p:cNvPicPr>
            <a:picLocks noChangeAspect="1" noChangeArrowheads="1"/>
          </p:cNvPicPr>
          <p:nvPr/>
        </p:nvPicPr>
        <p:blipFill>
          <a:blip r:embed="rId5"/>
          <a:srcRect/>
          <a:stretch>
            <a:fillRect/>
          </a:stretch>
        </p:blipFill>
        <p:spPr bwMode="auto">
          <a:xfrm>
            <a:off x="542925" y="4695825"/>
            <a:ext cx="2873375" cy="2162175"/>
          </a:xfrm>
          <a:prstGeom prst="rect">
            <a:avLst/>
          </a:prstGeom>
          <a:noFill/>
          <a:ln w="9525">
            <a:noFill/>
            <a:miter lim="800000"/>
            <a:headEnd/>
            <a:tailEnd/>
          </a:ln>
        </p:spPr>
      </p:pic>
      <p:cxnSp>
        <p:nvCxnSpPr>
          <p:cNvPr id="5" name="Прямая соединительная линия 4"/>
          <p:cNvCxnSpPr/>
          <p:nvPr/>
        </p:nvCxnSpPr>
        <p:spPr>
          <a:xfrm>
            <a:off x="4572000" y="1716088"/>
            <a:ext cx="0" cy="51419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9159" name="TextBox 6"/>
          <p:cNvSpPr txBox="1">
            <a:spLocks noChangeArrowheads="1"/>
          </p:cNvSpPr>
          <p:nvPr/>
        </p:nvSpPr>
        <p:spPr bwMode="auto">
          <a:xfrm>
            <a:off x="5561013" y="1308100"/>
            <a:ext cx="2555875" cy="461963"/>
          </a:xfrm>
          <a:prstGeom prst="rect">
            <a:avLst/>
          </a:prstGeom>
          <a:noFill/>
          <a:ln w="9525">
            <a:noFill/>
            <a:miter lim="800000"/>
            <a:headEnd/>
            <a:tailEnd/>
          </a:ln>
        </p:spPr>
        <p:txBody>
          <a:bodyPr wrap="none">
            <a:spAutoFit/>
          </a:bodyPr>
          <a:lstStyle/>
          <a:p>
            <a:r>
              <a:rPr lang="en-US" sz="2400" b="1" u="sng">
                <a:latin typeface="Times New Roman" pitchFamily="18" charset="0"/>
                <a:cs typeface="Times New Roman" pitchFamily="18" charset="0"/>
              </a:rPr>
              <a:t>after pulse studies</a:t>
            </a:r>
            <a:endParaRPr lang="ru-RU" sz="2400" b="1" u="sng">
              <a:latin typeface="Times New Roman" pitchFamily="18" charset="0"/>
              <a:cs typeface="Times New Roman" pitchFamily="18" charset="0"/>
            </a:endParaRPr>
          </a:p>
        </p:txBody>
      </p:sp>
      <p:sp>
        <p:nvSpPr>
          <p:cNvPr id="49160" name="TextBox 11"/>
          <p:cNvSpPr txBox="1">
            <a:spLocks noChangeArrowheads="1"/>
          </p:cNvSpPr>
          <p:nvPr/>
        </p:nvSpPr>
        <p:spPr bwMode="auto">
          <a:xfrm>
            <a:off x="1495425" y="1347788"/>
            <a:ext cx="1016000" cy="461962"/>
          </a:xfrm>
          <a:prstGeom prst="rect">
            <a:avLst/>
          </a:prstGeom>
          <a:noFill/>
          <a:ln w="9525">
            <a:noFill/>
            <a:miter lim="800000"/>
            <a:headEnd/>
            <a:tailEnd/>
          </a:ln>
        </p:spPr>
        <p:txBody>
          <a:bodyPr wrap="none">
            <a:spAutoFit/>
          </a:bodyPr>
          <a:lstStyle/>
          <a:p>
            <a:r>
              <a:rPr lang="en-US" sz="2400" b="1" u="sng">
                <a:latin typeface="Times New Roman" pitchFamily="18" charset="0"/>
                <a:cs typeface="Times New Roman" pitchFamily="18" charset="0"/>
              </a:rPr>
              <a:t>before</a:t>
            </a:r>
            <a:endParaRPr lang="ru-RU" sz="2400" b="1" u="sng">
              <a:latin typeface="Times New Roman" pitchFamily="18" charset="0"/>
              <a:cs typeface="Times New Roman" pitchFamily="18" charset="0"/>
            </a:endParaRPr>
          </a:p>
        </p:txBody>
      </p:sp>
      <p:sp>
        <p:nvSpPr>
          <p:cNvPr id="10" name="Стрелка вниз 9"/>
          <p:cNvSpPr/>
          <p:nvPr/>
        </p:nvSpPr>
        <p:spPr>
          <a:xfrm rot="1499323">
            <a:off x="2608263" y="4291013"/>
            <a:ext cx="163512" cy="1046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7" name="Стрелка вниз 16"/>
          <p:cNvSpPr/>
          <p:nvPr/>
        </p:nvSpPr>
        <p:spPr>
          <a:xfrm rot="1499323">
            <a:off x="7753350" y="4291013"/>
            <a:ext cx="163513" cy="1046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9163" name="TextBox 10"/>
          <p:cNvSpPr txBox="1">
            <a:spLocks noChangeArrowheads="1"/>
          </p:cNvSpPr>
          <p:nvPr/>
        </p:nvSpPr>
        <p:spPr bwMode="auto">
          <a:xfrm>
            <a:off x="4106863" y="5546725"/>
            <a:ext cx="1349375" cy="460375"/>
          </a:xfrm>
          <a:prstGeom prst="rect">
            <a:avLst/>
          </a:prstGeom>
          <a:noFill/>
          <a:ln w="9525">
            <a:noFill/>
            <a:miter lim="800000"/>
            <a:headEnd/>
            <a:tailEnd/>
          </a:ln>
        </p:spPr>
        <p:txBody>
          <a:bodyPr>
            <a:spAutoFit/>
          </a:bodyPr>
          <a:lstStyle/>
          <a:p>
            <a:r>
              <a:rPr lang="en-US" sz="2400">
                <a:latin typeface="Times New Roman" pitchFamily="18" charset="0"/>
                <a:cs typeface="Times New Roman" pitchFamily="18" charset="0"/>
              </a:rPr>
              <a:t>2D band</a:t>
            </a:r>
            <a:endParaRPr lang="ru-RU" sz="2400">
              <a:latin typeface="Times New Roman" pitchFamily="18" charset="0"/>
              <a:cs typeface="Times New Roman" pitchFamily="18" charset="0"/>
            </a:endParaRPr>
          </a:p>
        </p:txBody>
      </p:sp>
      <p:sp>
        <p:nvSpPr>
          <p:cNvPr id="49164" name="TextBox 17"/>
          <p:cNvSpPr txBox="1">
            <a:spLocks noChangeArrowheads="1"/>
          </p:cNvSpPr>
          <p:nvPr/>
        </p:nvSpPr>
        <p:spPr bwMode="auto">
          <a:xfrm>
            <a:off x="7835900" y="2894013"/>
            <a:ext cx="442913" cy="369887"/>
          </a:xfrm>
          <a:prstGeom prst="rect">
            <a:avLst/>
          </a:prstGeom>
          <a:noFill/>
          <a:ln w="9525">
            <a:noFill/>
            <a:miter lim="800000"/>
            <a:headEnd/>
            <a:tailEnd/>
          </a:ln>
        </p:spPr>
        <p:txBody>
          <a:bodyPr wrap="none">
            <a:spAutoFit/>
          </a:bodyPr>
          <a:lstStyle/>
          <a:p>
            <a:r>
              <a:rPr lang="en-US">
                <a:latin typeface="Calibri" pitchFamily="34" charset="0"/>
              </a:rPr>
              <a:t>2D</a:t>
            </a:r>
            <a:endParaRPr lang="ru-RU">
              <a:latin typeface="Calibri" pitchFamily="34" charset="0"/>
            </a:endParaRPr>
          </a:p>
        </p:txBody>
      </p:sp>
      <p:sp>
        <p:nvSpPr>
          <p:cNvPr id="49165" name="TextBox 19"/>
          <p:cNvSpPr txBox="1">
            <a:spLocks noChangeArrowheads="1"/>
          </p:cNvSpPr>
          <p:nvPr/>
        </p:nvSpPr>
        <p:spPr bwMode="auto">
          <a:xfrm>
            <a:off x="2801938" y="2882900"/>
            <a:ext cx="444500" cy="369888"/>
          </a:xfrm>
          <a:prstGeom prst="rect">
            <a:avLst/>
          </a:prstGeom>
          <a:noFill/>
          <a:ln w="9525">
            <a:noFill/>
            <a:miter lim="800000"/>
            <a:headEnd/>
            <a:tailEnd/>
          </a:ln>
        </p:spPr>
        <p:txBody>
          <a:bodyPr wrap="none">
            <a:spAutoFit/>
          </a:bodyPr>
          <a:lstStyle/>
          <a:p>
            <a:r>
              <a:rPr lang="en-US">
                <a:latin typeface="Calibri" pitchFamily="34" charset="0"/>
              </a:rPr>
              <a:t>2D</a:t>
            </a:r>
            <a:endParaRPr lang="ru-RU">
              <a:latin typeface="Calibri" pitchFamily="34" charset="0"/>
            </a:endParaRPr>
          </a:p>
        </p:txBody>
      </p:sp>
      <p:sp>
        <p:nvSpPr>
          <p:cNvPr id="49166" name="TextBox 20"/>
          <p:cNvSpPr txBox="1">
            <a:spLocks noChangeArrowheads="1"/>
          </p:cNvSpPr>
          <p:nvPr/>
        </p:nvSpPr>
        <p:spPr bwMode="auto">
          <a:xfrm>
            <a:off x="6218238" y="2819400"/>
            <a:ext cx="328612" cy="369888"/>
          </a:xfrm>
          <a:prstGeom prst="rect">
            <a:avLst/>
          </a:prstGeom>
          <a:noFill/>
          <a:ln w="9525">
            <a:noFill/>
            <a:miter lim="800000"/>
            <a:headEnd/>
            <a:tailEnd/>
          </a:ln>
        </p:spPr>
        <p:txBody>
          <a:bodyPr wrap="none">
            <a:spAutoFit/>
          </a:bodyPr>
          <a:lstStyle/>
          <a:p>
            <a:r>
              <a:rPr lang="en-US">
                <a:latin typeface="Calibri" pitchFamily="34" charset="0"/>
              </a:rPr>
              <a:t>D</a:t>
            </a:r>
            <a:endParaRPr lang="ru-RU">
              <a:latin typeface="Calibri" pitchFamily="34" charset="0"/>
            </a:endParaRPr>
          </a:p>
        </p:txBody>
      </p:sp>
      <p:sp>
        <p:nvSpPr>
          <p:cNvPr id="49167" name="TextBox 21"/>
          <p:cNvSpPr txBox="1">
            <a:spLocks noChangeArrowheads="1"/>
          </p:cNvSpPr>
          <p:nvPr/>
        </p:nvSpPr>
        <p:spPr bwMode="auto">
          <a:xfrm>
            <a:off x="6546850" y="1847850"/>
            <a:ext cx="330200" cy="369888"/>
          </a:xfrm>
          <a:prstGeom prst="rect">
            <a:avLst/>
          </a:prstGeom>
          <a:noFill/>
          <a:ln w="9525">
            <a:noFill/>
            <a:miter lim="800000"/>
            <a:headEnd/>
            <a:tailEnd/>
          </a:ln>
        </p:spPr>
        <p:txBody>
          <a:bodyPr wrap="none">
            <a:spAutoFit/>
          </a:bodyPr>
          <a:lstStyle/>
          <a:p>
            <a:r>
              <a:rPr lang="en-US">
                <a:latin typeface="Calibri" pitchFamily="34" charset="0"/>
              </a:rPr>
              <a:t>G</a:t>
            </a:r>
            <a:endParaRPr lang="ru-RU">
              <a:latin typeface="Calibri" pitchFamily="34" charset="0"/>
            </a:endParaRPr>
          </a:p>
        </p:txBody>
      </p:sp>
      <p:sp>
        <p:nvSpPr>
          <p:cNvPr id="49168" name="TextBox 27"/>
          <p:cNvSpPr txBox="1">
            <a:spLocks noChangeArrowheads="1"/>
          </p:cNvSpPr>
          <p:nvPr/>
        </p:nvSpPr>
        <p:spPr bwMode="auto">
          <a:xfrm>
            <a:off x="1814513" y="1847850"/>
            <a:ext cx="330200" cy="369888"/>
          </a:xfrm>
          <a:prstGeom prst="rect">
            <a:avLst/>
          </a:prstGeom>
          <a:noFill/>
          <a:ln w="9525">
            <a:noFill/>
            <a:miter lim="800000"/>
            <a:headEnd/>
            <a:tailEnd/>
          </a:ln>
        </p:spPr>
        <p:txBody>
          <a:bodyPr wrap="none">
            <a:spAutoFit/>
          </a:bodyPr>
          <a:lstStyle/>
          <a:p>
            <a:r>
              <a:rPr lang="en-US">
                <a:latin typeface="Calibri" pitchFamily="34" charset="0"/>
              </a:rPr>
              <a:t>G</a:t>
            </a:r>
            <a:endParaRPr lang="ru-RU">
              <a:latin typeface="Calibri" pitchFamily="34" charset="0"/>
            </a:endParaRPr>
          </a:p>
        </p:txBody>
      </p:sp>
      <p:sp>
        <p:nvSpPr>
          <p:cNvPr id="24" name="Прямоугольник 23"/>
          <p:cNvSpPr/>
          <p:nvPr/>
        </p:nvSpPr>
        <p:spPr>
          <a:xfrm>
            <a:off x="7756525" y="3263900"/>
            <a:ext cx="558800" cy="904875"/>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a:p>
        </p:txBody>
      </p:sp>
      <p:sp>
        <p:nvSpPr>
          <p:cNvPr id="25" name="Прямоугольник 24"/>
          <p:cNvSpPr/>
          <p:nvPr/>
        </p:nvSpPr>
        <p:spPr>
          <a:xfrm>
            <a:off x="6238875" y="3146425"/>
            <a:ext cx="327025" cy="1022350"/>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40</a:t>
            </a:fld>
            <a:endParaRPr lang="ru-RU"/>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8194" y="4706219"/>
            <a:ext cx="2821511" cy="216000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6370" y="1623154"/>
            <a:ext cx="3893685" cy="2980800"/>
          </a:xfrm>
          <a:prstGeom prst="rect">
            <a:avLst/>
          </a:prstGeom>
        </p:spPr>
      </p:pic>
      <p:sp>
        <p:nvSpPr>
          <p:cNvPr id="49155" name="Заголовок 1"/>
          <p:cNvSpPr>
            <a:spLocks noGrp="1"/>
          </p:cNvSpPr>
          <p:nvPr>
            <p:ph type="title"/>
          </p:nvPr>
        </p:nvSpPr>
        <p:spPr>
          <a:xfrm>
            <a:off x="628650" y="0"/>
            <a:ext cx="7886700" cy="1325563"/>
          </a:xfrm>
        </p:spPr>
        <p:txBody>
          <a:bodyPr/>
          <a:lstStyle/>
          <a:p>
            <a:pPr algn="ctr"/>
            <a:r>
              <a:rPr lang="en-US" b="1" u="sng" dirty="0" smtClean="0">
                <a:cs typeface="Times New Roman" pitchFamily="18" charset="0"/>
              </a:rPr>
              <a:t>Raman spectra</a:t>
            </a:r>
            <a:r>
              <a:rPr lang="ru-RU" b="1" u="sng" dirty="0" smtClean="0">
                <a:cs typeface="Times New Roman" pitchFamily="18" charset="0"/>
              </a:rPr>
              <a:t> </a:t>
            </a:r>
            <a:r>
              <a:rPr lang="en-US" b="1" u="sng" dirty="0" smtClean="0">
                <a:cs typeface="Times New Roman" pitchFamily="18" charset="0"/>
              </a:rPr>
              <a:t>after exposure in opposite pulse filed </a:t>
            </a:r>
            <a:endParaRPr lang="ru-RU" b="1" u="sng" dirty="0" smtClean="0">
              <a:cs typeface="Times New Roman" pitchFamily="18" charset="0"/>
            </a:endParaRPr>
          </a:p>
        </p:txBody>
      </p:sp>
      <p:pic>
        <p:nvPicPr>
          <p:cNvPr id="49156" name="Picture 2" descr="HOPG jvst"/>
          <p:cNvPicPr>
            <a:picLocks noChangeAspect="1" noChangeArrowheads="1"/>
          </p:cNvPicPr>
          <p:nvPr/>
        </p:nvPicPr>
        <p:blipFill>
          <a:blip r:embed="rId4"/>
          <a:srcRect/>
          <a:stretch>
            <a:fillRect/>
          </a:stretch>
        </p:blipFill>
        <p:spPr bwMode="auto">
          <a:xfrm>
            <a:off x="0" y="1716088"/>
            <a:ext cx="3959225" cy="2979737"/>
          </a:xfrm>
          <a:prstGeom prst="rect">
            <a:avLst/>
          </a:prstGeom>
          <a:noFill/>
          <a:ln w="9525">
            <a:noFill/>
            <a:miter lim="800000"/>
            <a:headEnd/>
            <a:tailEnd/>
          </a:ln>
        </p:spPr>
      </p:pic>
      <p:pic>
        <p:nvPicPr>
          <p:cNvPr id="49157" name="Picture 3" descr="hopg 2d jvst"/>
          <p:cNvPicPr>
            <a:picLocks noChangeAspect="1" noChangeArrowheads="1"/>
          </p:cNvPicPr>
          <p:nvPr/>
        </p:nvPicPr>
        <p:blipFill>
          <a:blip r:embed="rId5"/>
          <a:srcRect/>
          <a:stretch>
            <a:fillRect/>
          </a:stretch>
        </p:blipFill>
        <p:spPr bwMode="auto">
          <a:xfrm>
            <a:off x="542925" y="4695825"/>
            <a:ext cx="2873375" cy="2162175"/>
          </a:xfrm>
          <a:prstGeom prst="rect">
            <a:avLst/>
          </a:prstGeom>
          <a:noFill/>
          <a:ln w="9525">
            <a:noFill/>
            <a:miter lim="800000"/>
            <a:headEnd/>
            <a:tailEnd/>
          </a:ln>
        </p:spPr>
      </p:pic>
      <p:cxnSp>
        <p:nvCxnSpPr>
          <p:cNvPr id="5" name="Прямая соединительная линия 4"/>
          <p:cNvCxnSpPr/>
          <p:nvPr/>
        </p:nvCxnSpPr>
        <p:spPr>
          <a:xfrm>
            <a:off x="4572000" y="1716087"/>
            <a:ext cx="0" cy="51419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9159" name="TextBox 6"/>
          <p:cNvSpPr txBox="1">
            <a:spLocks noChangeArrowheads="1"/>
          </p:cNvSpPr>
          <p:nvPr/>
        </p:nvSpPr>
        <p:spPr bwMode="auto">
          <a:xfrm>
            <a:off x="6133962" y="1303151"/>
            <a:ext cx="816249" cy="461665"/>
          </a:xfrm>
          <a:prstGeom prst="rect">
            <a:avLst/>
          </a:prstGeom>
          <a:noFill/>
          <a:ln w="9525">
            <a:noFill/>
            <a:miter lim="800000"/>
            <a:headEnd/>
            <a:tailEnd/>
          </a:ln>
        </p:spPr>
        <p:txBody>
          <a:bodyPr wrap="none">
            <a:spAutoFit/>
          </a:bodyPr>
          <a:lstStyle/>
          <a:p>
            <a:r>
              <a:rPr lang="en-US" sz="2400" b="1" u="sng" dirty="0" smtClean="0">
                <a:latin typeface="Times New Roman" pitchFamily="18" charset="0"/>
                <a:cs typeface="Times New Roman" pitchFamily="18" charset="0"/>
              </a:rPr>
              <a:t>after</a:t>
            </a:r>
            <a:endParaRPr lang="ru-RU" sz="2400" b="1" u="sng" dirty="0">
              <a:latin typeface="Times New Roman" pitchFamily="18" charset="0"/>
              <a:cs typeface="Times New Roman" pitchFamily="18" charset="0"/>
            </a:endParaRPr>
          </a:p>
        </p:txBody>
      </p:sp>
      <p:sp>
        <p:nvSpPr>
          <p:cNvPr id="49160" name="TextBox 11"/>
          <p:cNvSpPr txBox="1">
            <a:spLocks noChangeArrowheads="1"/>
          </p:cNvSpPr>
          <p:nvPr/>
        </p:nvSpPr>
        <p:spPr bwMode="auto">
          <a:xfrm>
            <a:off x="1495425" y="1347788"/>
            <a:ext cx="1016000" cy="461962"/>
          </a:xfrm>
          <a:prstGeom prst="rect">
            <a:avLst/>
          </a:prstGeom>
          <a:noFill/>
          <a:ln w="9525">
            <a:noFill/>
            <a:miter lim="800000"/>
            <a:headEnd/>
            <a:tailEnd/>
          </a:ln>
        </p:spPr>
        <p:txBody>
          <a:bodyPr wrap="none">
            <a:spAutoFit/>
          </a:bodyPr>
          <a:lstStyle/>
          <a:p>
            <a:r>
              <a:rPr lang="en-US" sz="2400" b="1" u="sng">
                <a:latin typeface="Times New Roman" pitchFamily="18" charset="0"/>
                <a:cs typeface="Times New Roman" pitchFamily="18" charset="0"/>
              </a:rPr>
              <a:t>before</a:t>
            </a:r>
            <a:endParaRPr lang="ru-RU" sz="2400" b="1" u="sng">
              <a:latin typeface="Times New Roman" pitchFamily="18" charset="0"/>
              <a:cs typeface="Times New Roman" pitchFamily="18" charset="0"/>
            </a:endParaRPr>
          </a:p>
        </p:txBody>
      </p:sp>
      <p:sp>
        <p:nvSpPr>
          <p:cNvPr id="10" name="Стрелка вниз 9"/>
          <p:cNvSpPr/>
          <p:nvPr/>
        </p:nvSpPr>
        <p:spPr>
          <a:xfrm rot="1499323">
            <a:off x="2608263" y="4291013"/>
            <a:ext cx="163512" cy="1046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7" name="Стрелка вниз 16"/>
          <p:cNvSpPr/>
          <p:nvPr/>
        </p:nvSpPr>
        <p:spPr>
          <a:xfrm rot="1499323">
            <a:off x="7351596" y="4172744"/>
            <a:ext cx="163513" cy="1046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9163" name="TextBox 10"/>
          <p:cNvSpPr txBox="1">
            <a:spLocks noChangeArrowheads="1"/>
          </p:cNvSpPr>
          <p:nvPr/>
        </p:nvSpPr>
        <p:spPr bwMode="auto">
          <a:xfrm>
            <a:off x="4106863" y="5546725"/>
            <a:ext cx="1349375" cy="460375"/>
          </a:xfrm>
          <a:prstGeom prst="rect">
            <a:avLst/>
          </a:prstGeom>
          <a:noFill/>
          <a:ln w="9525">
            <a:noFill/>
            <a:miter lim="800000"/>
            <a:headEnd/>
            <a:tailEnd/>
          </a:ln>
        </p:spPr>
        <p:txBody>
          <a:bodyPr>
            <a:spAutoFit/>
          </a:bodyPr>
          <a:lstStyle/>
          <a:p>
            <a:r>
              <a:rPr lang="en-US" sz="2400">
                <a:latin typeface="Times New Roman" pitchFamily="18" charset="0"/>
                <a:cs typeface="Times New Roman" pitchFamily="18" charset="0"/>
              </a:rPr>
              <a:t>2D band</a:t>
            </a:r>
            <a:endParaRPr lang="ru-RU" sz="2400">
              <a:latin typeface="Times New Roman" pitchFamily="18" charset="0"/>
              <a:cs typeface="Times New Roman" pitchFamily="18" charset="0"/>
            </a:endParaRPr>
          </a:p>
        </p:txBody>
      </p:sp>
      <p:sp>
        <p:nvSpPr>
          <p:cNvPr id="49164" name="TextBox 17"/>
          <p:cNvSpPr txBox="1">
            <a:spLocks noChangeArrowheads="1"/>
          </p:cNvSpPr>
          <p:nvPr/>
        </p:nvSpPr>
        <p:spPr bwMode="auto">
          <a:xfrm>
            <a:off x="7354945" y="3136617"/>
            <a:ext cx="442913" cy="369887"/>
          </a:xfrm>
          <a:prstGeom prst="rect">
            <a:avLst/>
          </a:prstGeom>
          <a:noFill/>
          <a:ln w="9525">
            <a:noFill/>
            <a:miter lim="800000"/>
            <a:headEnd/>
            <a:tailEnd/>
          </a:ln>
        </p:spPr>
        <p:txBody>
          <a:bodyPr wrap="none">
            <a:spAutoFit/>
          </a:bodyPr>
          <a:lstStyle/>
          <a:p>
            <a:r>
              <a:rPr lang="en-US">
                <a:latin typeface="Calibri" pitchFamily="34" charset="0"/>
              </a:rPr>
              <a:t>2D</a:t>
            </a:r>
            <a:endParaRPr lang="ru-RU">
              <a:latin typeface="Calibri" pitchFamily="34" charset="0"/>
            </a:endParaRPr>
          </a:p>
        </p:txBody>
      </p:sp>
      <p:sp>
        <p:nvSpPr>
          <p:cNvPr id="49165" name="TextBox 19"/>
          <p:cNvSpPr txBox="1">
            <a:spLocks noChangeArrowheads="1"/>
          </p:cNvSpPr>
          <p:nvPr/>
        </p:nvSpPr>
        <p:spPr bwMode="auto">
          <a:xfrm>
            <a:off x="2801938" y="2882900"/>
            <a:ext cx="444500" cy="369888"/>
          </a:xfrm>
          <a:prstGeom prst="rect">
            <a:avLst/>
          </a:prstGeom>
          <a:noFill/>
          <a:ln w="9525">
            <a:noFill/>
            <a:miter lim="800000"/>
            <a:headEnd/>
            <a:tailEnd/>
          </a:ln>
        </p:spPr>
        <p:txBody>
          <a:bodyPr wrap="none">
            <a:spAutoFit/>
          </a:bodyPr>
          <a:lstStyle/>
          <a:p>
            <a:r>
              <a:rPr lang="en-US">
                <a:latin typeface="Calibri" pitchFamily="34" charset="0"/>
              </a:rPr>
              <a:t>2D</a:t>
            </a:r>
            <a:endParaRPr lang="ru-RU">
              <a:latin typeface="Calibri" pitchFamily="34" charset="0"/>
            </a:endParaRPr>
          </a:p>
        </p:txBody>
      </p:sp>
      <p:sp>
        <p:nvSpPr>
          <p:cNvPr id="49166" name="TextBox 20"/>
          <p:cNvSpPr txBox="1">
            <a:spLocks noChangeArrowheads="1"/>
          </p:cNvSpPr>
          <p:nvPr/>
        </p:nvSpPr>
        <p:spPr bwMode="auto">
          <a:xfrm>
            <a:off x="5691188" y="1944516"/>
            <a:ext cx="328612" cy="369888"/>
          </a:xfrm>
          <a:prstGeom prst="rect">
            <a:avLst/>
          </a:prstGeom>
          <a:noFill/>
          <a:ln w="9525">
            <a:noFill/>
            <a:miter lim="800000"/>
            <a:headEnd/>
            <a:tailEnd/>
          </a:ln>
        </p:spPr>
        <p:txBody>
          <a:bodyPr wrap="none">
            <a:spAutoFit/>
          </a:bodyPr>
          <a:lstStyle/>
          <a:p>
            <a:r>
              <a:rPr lang="en-US" dirty="0">
                <a:latin typeface="Calibri" pitchFamily="34" charset="0"/>
              </a:rPr>
              <a:t>D</a:t>
            </a:r>
            <a:endParaRPr lang="ru-RU" dirty="0">
              <a:latin typeface="Calibri" pitchFamily="34" charset="0"/>
            </a:endParaRPr>
          </a:p>
        </p:txBody>
      </p:sp>
      <p:sp>
        <p:nvSpPr>
          <p:cNvPr id="49167" name="TextBox 21"/>
          <p:cNvSpPr txBox="1">
            <a:spLocks noChangeArrowheads="1"/>
          </p:cNvSpPr>
          <p:nvPr/>
        </p:nvSpPr>
        <p:spPr bwMode="auto">
          <a:xfrm>
            <a:off x="6376987" y="1882710"/>
            <a:ext cx="330200" cy="369888"/>
          </a:xfrm>
          <a:prstGeom prst="rect">
            <a:avLst/>
          </a:prstGeom>
          <a:noFill/>
          <a:ln w="9525">
            <a:noFill/>
            <a:miter lim="800000"/>
            <a:headEnd/>
            <a:tailEnd/>
          </a:ln>
        </p:spPr>
        <p:txBody>
          <a:bodyPr wrap="none">
            <a:spAutoFit/>
          </a:bodyPr>
          <a:lstStyle/>
          <a:p>
            <a:r>
              <a:rPr lang="en-US">
                <a:latin typeface="Calibri" pitchFamily="34" charset="0"/>
              </a:rPr>
              <a:t>G</a:t>
            </a:r>
            <a:endParaRPr lang="ru-RU">
              <a:latin typeface="Calibri" pitchFamily="34" charset="0"/>
            </a:endParaRPr>
          </a:p>
        </p:txBody>
      </p:sp>
      <p:sp>
        <p:nvSpPr>
          <p:cNvPr id="49168" name="TextBox 27"/>
          <p:cNvSpPr txBox="1">
            <a:spLocks noChangeArrowheads="1"/>
          </p:cNvSpPr>
          <p:nvPr/>
        </p:nvSpPr>
        <p:spPr bwMode="auto">
          <a:xfrm>
            <a:off x="1814513" y="1847850"/>
            <a:ext cx="330200" cy="369888"/>
          </a:xfrm>
          <a:prstGeom prst="rect">
            <a:avLst/>
          </a:prstGeom>
          <a:noFill/>
          <a:ln w="9525">
            <a:noFill/>
            <a:miter lim="800000"/>
            <a:headEnd/>
            <a:tailEnd/>
          </a:ln>
        </p:spPr>
        <p:txBody>
          <a:bodyPr wrap="none">
            <a:spAutoFit/>
          </a:bodyPr>
          <a:lstStyle/>
          <a:p>
            <a:r>
              <a:rPr lang="en-US">
                <a:latin typeface="Calibri" pitchFamily="34" charset="0"/>
              </a:rPr>
              <a:t>G</a:t>
            </a:r>
            <a:endParaRPr lang="ru-RU">
              <a:latin typeface="Calibri" pitchFamily="34" charset="0"/>
            </a:endParaRPr>
          </a:p>
        </p:txBody>
      </p:sp>
      <p:sp>
        <p:nvSpPr>
          <p:cNvPr id="24" name="Прямоугольник 23"/>
          <p:cNvSpPr/>
          <p:nvPr/>
        </p:nvSpPr>
        <p:spPr>
          <a:xfrm>
            <a:off x="7433352" y="3532390"/>
            <a:ext cx="347966" cy="543345"/>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a:p>
        </p:txBody>
      </p:sp>
      <p:sp>
        <p:nvSpPr>
          <p:cNvPr id="25" name="Прямоугольник 24"/>
          <p:cNvSpPr/>
          <p:nvPr/>
        </p:nvSpPr>
        <p:spPr>
          <a:xfrm>
            <a:off x="5967145" y="2046781"/>
            <a:ext cx="327025" cy="1906811"/>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a:p>
        </p:txBody>
      </p:sp>
      <p:sp>
        <p:nvSpPr>
          <p:cNvPr id="4" name="Номер слайда 3"/>
          <p:cNvSpPr>
            <a:spLocks noGrp="1"/>
          </p:cNvSpPr>
          <p:nvPr>
            <p:ph type="sldNum" sz="quarter" idx="12"/>
          </p:nvPr>
        </p:nvSpPr>
        <p:spPr/>
        <p:txBody>
          <a:bodyPr/>
          <a:lstStyle/>
          <a:p>
            <a:pPr>
              <a:defRPr/>
            </a:pPr>
            <a:fld id="{0A30A2AF-A560-4A9E-90EC-F6C794CE6C83}" type="slidenum">
              <a:rPr lang="ru-RU" smtClean="0"/>
              <a:pPr>
                <a:defRPr/>
              </a:pPr>
              <a:t>41</a:t>
            </a:fld>
            <a:endParaRPr lang="ru-RU"/>
          </a:p>
        </p:txBody>
      </p:sp>
    </p:spTree>
    <p:extLst>
      <p:ext uri="{BB962C8B-B14F-4D97-AF65-F5344CB8AC3E}">
        <p14:creationId xmlns:p14="http://schemas.microsoft.com/office/powerpoint/2010/main" val="19234566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p:nvPr>
        </p:nvSpPr>
        <p:spPr>
          <a:xfrm>
            <a:off x="628649" y="0"/>
            <a:ext cx="7886700" cy="1325563"/>
          </a:xfrm>
        </p:spPr>
        <p:txBody>
          <a:bodyPr/>
          <a:lstStyle/>
          <a:p>
            <a:pPr algn="ctr"/>
            <a:r>
              <a:rPr lang="en-US" u="sng" dirty="0" smtClean="0"/>
              <a:t>Compare with traditional Raman spectra</a:t>
            </a:r>
            <a:endParaRPr lang="ru-RU" u="sng" dirty="0" smtClean="0"/>
          </a:p>
        </p:txBody>
      </p:sp>
      <p:sp>
        <p:nvSpPr>
          <p:cNvPr id="66563" name="Rectangle 3"/>
          <p:cNvSpPr>
            <a:spLocks noGrp="1"/>
          </p:cNvSpPr>
          <p:nvPr>
            <p:ph idx="1"/>
          </p:nvPr>
        </p:nvSpPr>
        <p:spPr>
          <a:xfrm>
            <a:off x="0" y="6053069"/>
            <a:ext cx="9144000" cy="804931"/>
          </a:xfrm>
        </p:spPr>
        <p:txBody>
          <a:bodyPr/>
          <a:lstStyle/>
          <a:p>
            <a:pPr marL="0" lvl="0" indent="0">
              <a:buNone/>
            </a:pPr>
            <a:r>
              <a:rPr lang="en-US" sz="2000" dirty="0"/>
              <a:t>A. C. Ferrari, J. C. Meyer, V. </a:t>
            </a:r>
            <a:r>
              <a:rPr lang="en-US" sz="2000" dirty="0" err="1" smtClean="0"/>
              <a:t>Scardaci</a:t>
            </a:r>
            <a:r>
              <a:rPr lang="en-US" sz="2000" dirty="0" smtClean="0"/>
              <a:t>, et.al., “</a:t>
            </a:r>
            <a:r>
              <a:rPr lang="en-US" sz="2000" dirty="0"/>
              <a:t>Raman Spectrum of </a:t>
            </a:r>
            <a:r>
              <a:rPr lang="en-US" sz="2000" dirty="0" err="1"/>
              <a:t>Graphene</a:t>
            </a:r>
            <a:r>
              <a:rPr lang="en-US" sz="2000" dirty="0"/>
              <a:t> and </a:t>
            </a:r>
            <a:r>
              <a:rPr lang="en-US" sz="2000" dirty="0" err="1"/>
              <a:t>Graphene</a:t>
            </a:r>
            <a:r>
              <a:rPr lang="en-US" sz="2000" dirty="0"/>
              <a:t> Layers”, </a:t>
            </a:r>
            <a:r>
              <a:rPr lang="en-US" sz="2000" i="1" dirty="0"/>
              <a:t>Phys. Rev. </a:t>
            </a:r>
            <a:r>
              <a:rPr lang="en-US" sz="2000" i="1" dirty="0" err="1"/>
              <a:t>Lett</a:t>
            </a:r>
            <a:r>
              <a:rPr lang="en-US" sz="2000" dirty="0"/>
              <a:t>., vol. 97, p. 187401</a:t>
            </a:r>
            <a:r>
              <a:rPr lang="en-US" sz="2000" dirty="0" smtClean="0"/>
              <a:t>, </a:t>
            </a:r>
            <a:r>
              <a:rPr lang="en-US" sz="2000" dirty="0"/>
              <a:t>2006.</a:t>
            </a:r>
            <a:endParaRPr lang="ru-RU" sz="2000" dirty="0"/>
          </a:p>
        </p:txBody>
      </p:sp>
      <p:pic>
        <p:nvPicPr>
          <p:cNvPr id="4" name="Рисунок 3"/>
          <p:cNvPicPr>
            <a:picLocks noChangeAspect="1"/>
          </p:cNvPicPr>
          <p:nvPr/>
        </p:nvPicPr>
        <p:blipFill rotWithShape="1">
          <a:blip r:embed="rId2"/>
          <a:srcRect l="12863" t="17647" r="58612" b="11028"/>
          <a:stretch/>
        </p:blipFill>
        <p:spPr>
          <a:xfrm>
            <a:off x="190540" y="1792101"/>
            <a:ext cx="2814578" cy="3956725"/>
          </a:xfrm>
          <a:prstGeom prst="rect">
            <a:avLst/>
          </a:prstGeom>
        </p:spPr>
      </p:pic>
      <p:pic>
        <p:nvPicPr>
          <p:cNvPr id="5" name="Picture 5" descr="raman hopg 2d"/>
          <p:cNvPicPr>
            <a:picLocks noChangeAspect="1" noChangeArrowheads="1"/>
          </p:cNvPicPr>
          <p:nvPr/>
        </p:nvPicPr>
        <p:blipFill>
          <a:blip r:embed="rId3"/>
          <a:srcRect/>
          <a:stretch>
            <a:fillRect/>
          </a:stretch>
        </p:blipFill>
        <p:spPr bwMode="auto">
          <a:xfrm>
            <a:off x="3135312" y="1608289"/>
            <a:ext cx="2873375" cy="2162175"/>
          </a:xfrm>
          <a:prstGeom prst="rect">
            <a:avLst/>
          </a:prstGeom>
          <a:noFill/>
          <a:ln w="9525">
            <a:noFill/>
            <a:miter lim="800000"/>
            <a:headEnd/>
            <a:tailEnd/>
          </a:ln>
        </p:spPr>
      </p:pic>
      <p:pic>
        <p:nvPicPr>
          <p:cNvPr id="6" name="Picture 3" descr="EE 2d hopg jvst"/>
          <p:cNvPicPr>
            <a:picLocks noChangeAspect="1" noChangeArrowheads="1"/>
          </p:cNvPicPr>
          <p:nvPr/>
        </p:nvPicPr>
        <p:blipFill>
          <a:blip r:embed="rId4"/>
          <a:srcRect/>
          <a:stretch>
            <a:fillRect/>
          </a:stretch>
        </p:blipFill>
        <p:spPr bwMode="auto">
          <a:xfrm>
            <a:off x="6017169" y="1608290"/>
            <a:ext cx="2873375" cy="2162175"/>
          </a:xfrm>
          <a:prstGeom prst="rect">
            <a:avLst/>
          </a:prstGeom>
          <a:noFill/>
          <a:ln w="9525">
            <a:noFill/>
            <a:miter lim="800000"/>
            <a:headEnd/>
            <a:tailEnd/>
          </a:ln>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9295" y="3923883"/>
            <a:ext cx="2821511" cy="2160000"/>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5658" y="3923883"/>
            <a:ext cx="2821511" cy="2160000"/>
          </a:xfrm>
          <a:prstGeom prst="rect">
            <a:avLst/>
          </a:prstGeom>
        </p:spPr>
      </p:pic>
      <p:sp>
        <p:nvSpPr>
          <p:cNvPr id="8" name="TextBox 7"/>
          <p:cNvSpPr txBox="1"/>
          <p:nvPr/>
        </p:nvSpPr>
        <p:spPr>
          <a:xfrm>
            <a:off x="5231487" y="1248148"/>
            <a:ext cx="1967205" cy="461665"/>
          </a:xfrm>
          <a:prstGeom prst="rect">
            <a:avLst/>
          </a:prstGeom>
          <a:noFill/>
        </p:spPr>
        <p:txBody>
          <a:bodyPr wrap="none" rtlCol="0">
            <a:spAutoFit/>
          </a:bodyPr>
          <a:lstStyle/>
          <a:p>
            <a:r>
              <a:rPr lang="en-US" sz="2400" dirty="0" smtClean="0">
                <a:solidFill>
                  <a:srgbClr val="00B0F0"/>
                </a:solidFill>
                <a:latin typeface="+mn-lt"/>
              </a:rPr>
              <a:t>With emission</a:t>
            </a:r>
            <a:endParaRPr lang="ru-RU" sz="2400" dirty="0">
              <a:solidFill>
                <a:srgbClr val="00B0F0"/>
              </a:solidFill>
              <a:latin typeface="+mn-lt"/>
            </a:endParaRPr>
          </a:p>
        </p:txBody>
      </p:sp>
      <p:sp>
        <p:nvSpPr>
          <p:cNvPr id="14" name="TextBox 13"/>
          <p:cNvSpPr txBox="1"/>
          <p:nvPr/>
        </p:nvSpPr>
        <p:spPr>
          <a:xfrm>
            <a:off x="5201701" y="3761584"/>
            <a:ext cx="2393604" cy="461665"/>
          </a:xfrm>
          <a:prstGeom prst="rect">
            <a:avLst/>
          </a:prstGeom>
          <a:noFill/>
        </p:spPr>
        <p:txBody>
          <a:bodyPr wrap="none" rtlCol="0">
            <a:spAutoFit/>
          </a:bodyPr>
          <a:lstStyle/>
          <a:p>
            <a:r>
              <a:rPr lang="en-US" sz="2400" dirty="0" smtClean="0">
                <a:solidFill>
                  <a:srgbClr val="00B0F0"/>
                </a:solidFill>
                <a:latin typeface="+mn-lt"/>
              </a:rPr>
              <a:t>Without emission</a:t>
            </a:r>
            <a:endParaRPr lang="ru-RU" sz="2400" dirty="0">
              <a:solidFill>
                <a:srgbClr val="00B0F0"/>
              </a:solidFill>
              <a:latin typeface="+mn-lt"/>
            </a:endParaRPr>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42</a:t>
            </a:fld>
            <a:endParaRPr lang="ru-RU"/>
          </a:p>
        </p:txBody>
      </p:sp>
      <p:sp>
        <p:nvSpPr>
          <p:cNvPr id="3" name="TextBox 2"/>
          <p:cNvSpPr txBox="1"/>
          <p:nvPr/>
        </p:nvSpPr>
        <p:spPr>
          <a:xfrm>
            <a:off x="4360962" y="1608289"/>
            <a:ext cx="659155" cy="369332"/>
          </a:xfrm>
          <a:prstGeom prst="rect">
            <a:avLst/>
          </a:prstGeom>
          <a:noFill/>
        </p:spPr>
        <p:txBody>
          <a:bodyPr wrap="none" rtlCol="0">
            <a:spAutoFit/>
          </a:bodyPr>
          <a:lstStyle/>
          <a:p>
            <a:r>
              <a:rPr lang="en-US" dirty="0" smtClean="0"/>
              <a:t>Stat.</a:t>
            </a:r>
            <a:endParaRPr lang="ru-RU" dirty="0"/>
          </a:p>
        </p:txBody>
      </p:sp>
      <p:sp>
        <p:nvSpPr>
          <p:cNvPr id="7" name="TextBox 6"/>
          <p:cNvSpPr txBox="1"/>
          <p:nvPr/>
        </p:nvSpPr>
        <p:spPr>
          <a:xfrm>
            <a:off x="7486650" y="1598030"/>
            <a:ext cx="761747" cy="369332"/>
          </a:xfrm>
          <a:prstGeom prst="rect">
            <a:avLst/>
          </a:prstGeom>
          <a:noFill/>
        </p:spPr>
        <p:txBody>
          <a:bodyPr wrap="none" rtlCol="0">
            <a:spAutoFit/>
          </a:bodyPr>
          <a:lstStyle/>
          <a:p>
            <a:r>
              <a:rPr lang="en-US" dirty="0" smtClean="0"/>
              <a:t>Pulse</a:t>
            </a:r>
            <a:endParaRPr lang="ru-RU" dirty="0"/>
          </a:p>
        </p:txBody>
      </p:sp>
      <p:sp>
        <p:nvSpPr>
          <p:cNvPr id="15" name="TextBox 14"/>
          <p:cNvSpPr txBox="1"/>
          <p:nvPr/>
        </p:nvSpPr>
        <p:spPr>
          <a:xfrm>
            <a:off x="7676368" y="3992416"/>
            <a:ext cx="761747" cy="369332"/>
          </a:xfrm>
          <a:prstGeom prst="rect">
            <a:avLst/>
          </a:prstGeom>
          <a:noFill/>
        </p:spPr>
        <p:txBody>
          <a:bodyPr wrap="none" rtlCol="0">
            <a:spAutoFit/>
          </a:bodyPr>
          <a:lstStyle/>
          <a:p>
            <a:r>
              <a:rPr lang="en-US" dirty="0" smtClean="0"/>
              <a:t>Pulse</a:t>
            </a:r>
            <a:endParaRPr lang="ru-RU" dirty="0"/>
          </a:p>
        </p:txBody>
      </p:sp>
      <p:sp>
        <p:nvSpPr>
          <p:cNvPr id="16" name="TextBox 15"/>
          <p:cNvSpPr txBox="1"/>
          <p:nvPr/>
        </p:nvSpPr>
        <p:spPr>
          <a:xfrm>
            <a:off x="4461483" y="4038583"/>
            <a:ext cx="659155" cy="369332"/>
          </a:xfrm>
          <a:prstGeom prst="rect">
            <a:avLst/>
          </a:prstGeom>
          <a:noFill/>
        </p:spPr>
        <p:txBody>
          <a:bodyPr wrap="none" rtlCol="0">
            <a:spAutoFit/>
          </a:bodyPr>
          <a:lstStyle/>
          <a:p>
            <a:r>
              <a:rPr lang="en-US" dirty="0" smtClean="0"/>
              <a:t>Stat.</a:t>
            </a:r>
            <a:endParaRPr lang="ru-RU"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p:nvPr>
        </p:nvSpPr>
        <p:spPr>
          <a:xfrm>
            <a:off x="628650" y="482600"/>
            <a:ext cx="7886700" cy="4064000"/>
          </a:xfrm>
        </p:spPr>
        <p:txBody>
          <a:bodyPr/>
          <a:lstStyle/>
          <a:p>
            <a:pPr algn="ctr"/>
            <a:r>
              <a:rPr lang="en-US" sz="4800" b="1" dirty="0" smtClean="0">
                <a:solidFill>
                  <a:srgbClr val="FF0000"/>
                </a:solidFill>
                <a:effectLst>
                  <a:outerShdw blurRad="38100" dist="38100" dir="2700000" algn="tl">
                    <a:srgbClr val="C0C0C0"/>
                  </a:outerShdw>
                </a:effectLst>
              </a:rPr>
              <a:t>ABOUT THE MECHANISM</a:t>
            </a:r>
            <a:r>
              <a:rPr lang="en-US" b="1" dirty="0" smtClean="0">
                <a:solidFill>
                  <a:srgbClr val="FF0000"/>
                </a:solidFill>
                <a:effectLst>
                  <a:outerShdw blurRad="38100" dist="38100" dir="2700000" algn="tl">
                    <a:srgbClr val="C0C0C0"/>
                  </a:outerShdw>
                </a:effectLst>
              </a:rPr>
              <a:t/>
            </a:r>
            <a:br>
              <a:rPr lang="en-US" b="1" dirty="0" smtClean="0">
                <a:solidFill>
                  <a:srgbClr val="FF0000"/>
                </a:solidFill>
                <a:effectLst>
                  <a:outerShdw blurRad="38100" dist="38100" dir="2700000" algn="tl">
                    <a:srgbClr val="C0C0C0"/>
                  </a:outerShdw>
                </a:effectLst>
              </a:rPr>
            </a:br>
            <a:r>
              <a:rPr lang="en-US" b="1" dirty="0">
                <a:solidFill>
                  <a:srgbClr val="FF0000"/>
                </a:solidFill>
                <a:effectLst>
                  <a:outerShdw blurRad="38100" dist="38100" dir="2700000" algn="tl">
                    <a:srgbClr val="C0C0C0"/>
                  </a:outerShdw>
                </a:effectLst>
              </a:rPr>
              <a:t/>
            </a:r>
            <a:br>
              <a:rPr lang="en-US" b="1" dirty="0">
                <a:solidFill>
                  <a:srgbClr val="FF0000"/>
                </a:solidFill>
                <a:effectLst>
                  <a:outerShdw blurRad="38100" dist="38100" dir="2700000" algn="tl">
                    <a:srgbClr val="C0C0C0"/>
                  </a:outerShdw>
                </a:effectLst>
              </a:rPr>
            </a:br>
            <a:r>
              <a:rPr lang="en-US" sz="4000" b="1" dirty="0" smtClean="0">
                <a:effectLst>
                  <a:outerShdw blurRad="38100" dist="38100" dir="2700000" algn="tl">
                    <a:srgbClr val="C0C0C0"/>
                  </a:outerShdw>
                </a:effectLst>
              </a:rPr>
              <a:t>Field emission from carbon structures enhanced by inserting dipole negative-U centers </a:t>
            </a:r>
            <a:endParaRPr lang="ru-RU" sz="4000" b="1" dirty="0" smtClean="0">
              <a:effectLst>
                <a:outerShdw blurRad="38100" dist="38100" dir="2700000" algn="tl">
                  <a:srgbClr val="C0C0C0"/>
                </a:outerShdw>
              </a:effectLst>
            </a:endParaRPr>
          </a:p>
        </p:txBody>
      </p:sp>
      <p:sp>
        <p:nvSpPr>
          <p:cNvPr id="68611" name="Rectangle 3"/>
          <p:cNvSpPr>
            <a:spLocks noGrp="1"/>
          </p:cNvSpPr>
          <p:nvPr>
            <p:ph idx="1"/>
          </p:nvPr>
        </p:nvSpPr>
        <p:spPr>
          <a:xfrm>
            <a:off x="628650" y="4648200"/>
            <a:ext cx="7886700" cy="1528763"/>
          </a:xfrm>
        </p:spPr>
        <p:txBody>
          <a:bodyPr/>
          <a:lstStyle/>
          <a:p>
            <a:pPr marL="0" indent="0">
              <a:buNone/>
            </a:pPr>
            <a:endParaRPr lang="ru-RU" dirty="0" smtClean="0"/>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43</a:t>
            </a:fld>
            <a:endParaRPr lang="ru-RU"/>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8650" y="669701"/>
            <a:ext cx="7886700" cy="5507262"/>
          </a:xfrm>
        </p:spPr>
        <p:txBody>
          <a:bodyPr/>
          <a:lstStyle/>
          <a:p>
            <a:r>
              <a:rPr lang="en-US" sz="2400" dirty="0" smtClean="0"/>
              <a:t>The </a:t>
            </a:r>
            <a:r>
              <a:rPr lang="en-US" sz="2400" dirty="0"/>
              <a:t>most interstitial- and vacancy-related centers in </a:t>
            </a:r>
            <a:r>
              <a:rPr lang="en-US" sz="2400" dirty="0" smtClean="0"/>
              <a:t>low-dimensional </a:t>
            </a:r>
            <a:r>
              <a:rPr lang="en-US" sz="2400" dirty="0"/>
              <a:t>structures appear to exhibit negative-U properties in the presence of the local vibration mode that gives rise to the spontaneous decay of the one- electron states with the formation of the reconstructed dipole centers</a:t>
            </a:r>
            <a:r>
              <a:rPr lang="en-US" sz="2400" dirty="0" smtClean="0"/>
              <a:t>.</a:t>
            </a:r>
          </a:p>
          <a:p>
            <a:r>
              <a:rPr lang="en-US" sz="2400" dirty="0"/>
              <a:t>Specifically, a series of dipole centers that created inside fluted and suspended regions within the preparation of carbon structures seem to result in nanostructures and nanotubes responsible for the spin-dependent quantum transport phenomena</a:t>
            </a:r>
            <a:r>
              <a:rPr lang="en-US" sz="2400" dirty="0" smtClean="0"/>
              <a:t>.</a:t>
            </a:r>
            <a:endParaRPr lang="en-US" sz="2400" dirty="0"/>
          </a:p>
          <a:p>
            <a:r>
              <a:rPr lang="en-US" sz="2400" dirty="0"/>
              <a:t>Moreover, the reconstruction of dipole centers under the application of the external electric field allows the model of the enhanced field emission from carbon-related structures.</a:t>
            </a:r>
            <a:endParaRPr lang="ru-RU" sz="2400" dirty="0"/>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44</a:t>
            </a:fld>
            <a:endParaRPr lang="ru-RU"/>
          </a:p>
        </p:txBody>
      </p:sp>
    </p:spTree>
    <p:extLst>
      <p:ext uri="{BB962C8B-B14F-4D97-AF65-F5344CB8AC3E}">
        <p14:creationId xmlns:p14="http://schemas.microsoft.com/office/powerpoint/2010/main" val="37344558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5771" y="244699"/>
            <a:ext cx="7886700" cy="6318631"/>
          </a:xfrm>
        </p:spPr>
        <p:txBody>
          <a:bodyPr/>
          <a:lstStyle/>
          <a:p>
            <a:r>
              <a:rPr lang="en-US" sz="2400" dirty="0" smtClean="0"/>
              <a:t>Indeed</a:t>
            </a:r>
            <a:r>
              <a:rPr lang="en-US" sz="2400" dirty="0"/>
              <a:t>, the dipole centers appear to result in the surface band bending, with the creation of the deep triangle quantum well and corresponding Femi level pinning varied by the value and the orientation of the external electric field. </a:t>
            </a:r>
            <a:endParaRPr lang="en-US" sz="2400" dirty="0" smtClean="0"/>
          </a:p>
          <a:p>
            <a:r>
              <a:rPr lang="en-US" sz="2400" dirty="0" smtClean="0"/>
              <a:t>Besides</a:t>
            </a:r>
            <a:r>
              <a:rPr lang="en-US" sz="2400" dirty="0"/>
              <a:t>, the dipole centers under applied voltage seriously control the characteristics of the delta-barrier that determine the parameters of the electron emission. Thus, the model suggested allows the explanation of the findings of small domains on the emitting surface in which the electric field is able to exceed the value of 10</a:t>
            </a:r>
            <a:r>
              <a:rPr lang="en-US" sz="2400" baseline="30000" dirty="0"/>
              <a:t>8</a:t>
            </a:r>
            <a:r>
              <a:rPr lang="en-US" sz="2400" dirty="0"/>
              <a:t>V/cm taking account of the dimensions of dipole structures. </a:t>
            </a:r>
            <a:endParaRPr lang="en-US" sz="2400" dirty="0" smtClean="0"/>
          </a:p>
          <a:p>
            <a:r>
              <a:rPr lang="en-US" sz="2400" dirty="0" smtClean="0"/>
              <a:t>The </a:t>
            </a:r>
            <a:r>
              <a:rPr lang="en-US" sz="2400" dirty="0"/>
              <a:t>energy distribution of the emitted carriers reveal the specific maxima the positions of which are in a good agreement with the electron </a:t>
            </a:r>
            <a:r>
              <a:rPr lang="en-US" sz="2400" dirty="0" err="1"/>
              <a:t>subbands</a:t>
            </a:r>
            <a:r>
              <a:rPr lang="en-US" sz="2400" dirty="0"/>
              <a:t>, E</a:t>
            </a:r>
            <a:r>
              <a:rPr lang="en-US" sz="2400" baseline="-25000" dirty="0"/>
              <a:t>1</a:t>
            </a:r>
            <a:r>
              <a:rPr lang="en-US" sz="2400" dirty="0"/>
              <a:t>, E</a:t>
            </a:r>
            <a:r>
              <a:rPr lang="en-US" sz="2400" baseline="-25000" dirty="0"/>
              <a:t>2</a:t>
            </a:r>
            <a:r>
              <a:rPr lang="en-US" sz="2400" dirty="0"/>
              <a:t> in the induced quantum well. Finally, this model provides also the quantum effects in the enhanced emission in external magnetic field as well as by varying the value of the longitudinal electric field.</a:t>
            </a:r>
            <a:endParaRPr lang="ru-RU" sz="2400" dirty="0"/>
          </a:p>
          <a:p>
            <a:endParaRPr lang="ru-RU" sz="2400" dirty="0"/>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45</a:t>
            </a:fld>
            <a:endParaRPr lang="ru-RU"/>
          </a:p>
        </p:txBody>
      </p:sp>
    </p:spTree>
    <p:extLst>
      <p:ext uri="{BB962C8B-B14F-4D97-AF65-F5344CB8AC3E}">
        <p14:creationId xmlns:p14="http://schemas.microsoft.com/office/powerpoint/2010/main" val="32342028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u="sng" dirty="0" smtClean="0"/>
              <a:t>About the mechanism</a:t>
            </a:r>
            <a:endParaRPr lang="ru-RU" u="sng" dirty="0"/>
          </a:p>
        </p:txBody>
      </p:sp>
      <p:sp>
        <p:nvSpPr>
          <p:cNvPr id="3" name="Номер слайда 2"/>
          <p:cNvSpPr>
            <a:spLocks noGrp="1"/>
          </p:cNvSpPr>
          <p:nvPr>
            <p:ph type="sldNum" sz="quarter" idx="12"/>
          </p:nvPr>
        </p:nvSpPr>
        <p:spPr/>
        <p:txBody>
          <a:bodyPr/>
          <a:lstStyle/>
          <a:p>
            <a:pPr>
              <a:defRPr/>
            </a:pPr>
            <a:fld id="{0A30A2AF-A560-4A9E-90EC-F6C794CE6C83}" type="slidenum">
              <a:rPr lang="ru-RU" smtClean="0"/>
              <a:pPr>
                <a:defRPr/>
              </a:pPr>
              <a:t>46</a:t>
            </a:fld>
            <a:endParaRPr lang="ru-RU"/>
          </a:p>
        </p:txBody>
      </p:sp>
      <p:sp>
        <p:nvSpPr>
          <p:cNvPr id="5" name="Объект 4"/>
          <p:cNvSpPr>
            <a:spLocks noGrp="1"/>
          </p:cNvSpPr>
          <p:nvPr>
            <p:ph idx="1"/>
          </p:nvPr>
        </p:nvSpPr>
        <p:spPr/>
        <p:txBody>
          <a:bodyPr/>
          <a:lstStyle/>
          <a:p>
            <a:pPr marL="0" indent="0">
              <a:buNone/>
            </a:pPr>
            <a:r>
              <a:rPr lang="en-US" dirty="0" smtClean="0"/>
              <a:t>Preliminary estimations:</a:t>
            </a:r>
          </a:p>
          <a:p>
            <a:pPr marL="514350" indent="-514350">
              <a:buAutoNum type="arabicParenR"/>
            </a:pPr>
            <a:r>
              <a:rPr lang="en-US" dirty="0"/>
              <a:t>a</a:t>
            </a:r>
            <a:r>
              <a:rPr lang="en-US" dirty="0" smtClean="0"/>
              <a:t>llows </a:t>
            </a:r>
            <a:r>
              <a:rPr lang="en-US" dirty="0"/>
              <a:t>to </a:t>
            </a:r>
            <a:r>
              <a:rPr lang="en-US" dirty="0" smtClean="0"/>
              <a:t>explain </a:t>
            </a:r>
            <a:r>
              <a:rPr lang="en-US" dirty="0"/>
              <a:t>2 </a:t>
            </a:r>
            <a:r>
              <a:rPr lang="en-US" dirty="0" smtClean="0"/>
              <a:t>peaks in TED</a:t>
            </a:r>
          </a:p>
          <a:p>
            <a:pPr marL="514350" indent="-514350">
              <a:buAutoNum type="arabicParenR"/>
            </a:pPr>
            <a:r>
              <a:rPr lang="en-US" dirty="0"/>
              <a:t>a</a:t>
            </a:r>
            <a:r>
              <a:rPr lang="en-US" dirty="0" smtClean="0"/>
              <a:t>llows </a:t>
            </a:r>
            <a:r>
              <a:rPr lang="en-US" dirty="0"/>
              <a:t>to estimate </a:t>
            </a:r>
            <a:r>
              <a:rPr lang="en-US" dirty="0" smtClean="0"/>
              <a:t>the small </a:t>
            </a:r>
            <a:r>
              <a:rPr lang="en-US" dirty="0"/>
              <a:t>effective </a:t>
            </a:r>
            <a:r>
              <a:rPr lang="en-US" dirty="0" smtClean="0"/>
              <a:t>mass</a:t>
            </a:r>
          </a:p>
          <a:p>
            <a:pPr marL="514350" indent="-514350">
              <a:buAutoNum type="arabicParenR"/>
            </a:pPr>
            <a:r>
              <a:rPr lang="en-US" dirty="0"/>
              <a:t>d</a:t>
            </a:r>
            <a:r>
              <a:rPr lang="en-US" dirty="0" smtClean="0"/>
              <a:t>ipoles </a:t>
            </a:r>
            <a:r>
              <a:rPr lang="en-US" dirty="0"/>
              <a:t>give a strong field of 10</a:t>
            </a:r>
            <a:r>
              <a:rPr lang="en-US" baseline="30000" dirty="0"/>
              <a:t>8</a:t>
            </a:r>
            <a:r>
              <a:rPr lang="en-US" dirty="0"/>
              <a:t> </a:t>
            </a:r>
            <a:r>
              <a:rPr lang="en-US" dirty="0" smtClean="0"/>
              <a:t>V/cm. </a:t>
            </a:r>
          </a:p>
          <a:p>
            <a:pPr marL="0" indent="0">
              <a:buNone/>
            </a:pPr>
            <a:r>
              <a:rPr lang="en-US" dirty="0" smtClean="0"/>
              <a:t>That </a:t>
            </a:r>
            <a:r>
              <a:rPr lang="en-US" dirty="0"/>
              <a:t>makes the barrier low and very </a:t>
            </a:r>
            <a:r>
              <a:rPr lang="en-US" dirty="0" smtClean="0"/>
              <a:t>narrow</a:t>
            </a:r>
            <a:endParaRPr lang="ru-RU" dirty="0" smtClean="0"/>
          </a:p>
        </p:txBody>
      </p:sp>
    </p:spTree>
    <p:extLst>
      <p:ext uri="{BB962C8B-B14F-4D97-AF65-F5344CB8AC3E}">
        <p14:creationId xmlns:p14="http://schemas.microsoft.com/office/powerpoint/2010/main" val="1318373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u="sng" dirty="0" smtClean="0"/>
              <a:t>Emission process diagram </a:t>
            </a:r>
            <a:endParaRPr lang="ru-RU" u="sng" dirty="0"/>
          </a:p>
        </p:txBody>
      </p:sp>
      <p:sp>
        <p:nvSpPr>
          <p:cNvPr id="3" name="Номер слайда 2"/>
          <p:cNvSpPr>
            <a:spLocks noGrp="1"/>
          </p:cNvSpPr>
          <p:nvPr>
            <p:ph type="sldNum" sz="quarter" idx="12"/>
          </p:nvPr>
        </p:nvSpPr>
        <p:spPr/>
        <p:txBody>
          <a:bodyPr/>
          <a:lstStyle/>
          <a:p>
            <a:pPr>
              <a:defRPr/>
            </a:pPr>
            <a:fld id="{0A30A2AF-A560-4A9E-90EC-F6C794CE6C83}" type="slidenum">
              <a:rPr lang="ru-RU" smtClean="0"/>
              <a:pPr>
                <a:defRPr/>
              </a:pPr>
              <a:t>47</a:t>
            </a:fld>
            <a:endParaRPr lang="ru-RU"/>
          </a:p>
        </p:txBody>
      </p:sp>
      <p:sp>
        <p:nvSpPr>
          <p:cNvPr id="8" name="Прямоугольник 7"/>
          <p:cNvSpPr/>
          <p:nvPr/>
        </p:nvSpPr>
        <p:spPr>
          <a:xfrm>
            <a:off x="3306312" y="3864355"/>
            <a:ext cx="1114485" cy="1917165"/>
          </a:xfrm>
          <a:prstGeom prst="rect">
            <a:avLst/>
          </a:prstGeom>
          <a:pattFill prst="pct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sz="1350">
              <a:solidFill>
                <a:prstClr val="white"/>
              </a:solidFill>
            </a:endParaRPr>
          </a:p>
        </p:txBody>
      </p:sp>
      <p:sp>
        <p:nvSpPr>
          <p:cNvPr id="9" name="TextBox 8"/>
          <p:cNvSpPr txBox="1"/>
          <p:nvPr/>
        </p:nvSpPr>
        <p:spPr>
          <a:xfrm>
            <a:off x="4538119" y="2733967"/>
            <a:ext cx="1319657" cy="507831"/>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defTabSz="457200"/>
            <a:r>
              <a:rPr lang="en-US" sz="2700" dirty="0" smtClean="0">
                <a:solidFill>
                  <a:prstClr val="black"/>
                </a:solidFill>
                <a:latin typeface="Times New Roman" panose="02020603050405020304" pitchFamily="18" charset="0"/>
                <a:cs typeface="Times New Roman" panose="02020603050405020304" pitchFamily="18" charset="0"/>
              </a:rPr>
              <a:t>Vacuum</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616289" y="4581015"/>
            <a:ext cx="415498" cy="507831"/>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defTabSz="457200"/>
            <a:r>
              <a:rPr lang="ru-RU" sz="2700" dirty="0">
                <a:solidFill>
                  <a:prstClr val="black"/>
                </a:solidFill>
                <a:latin typeface="Times New Roman" panose="02020603050405020304" pitchFamily="18" charset="0"/>
                <a:cs typeface="Times New Roman" panose="02020603050405020304" pitchFamily="18" charset="0"/>
              </a:rPr>
              <a:t>С</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1841857" y="3865605"/>
            <a:ext cx="1437708" cy="1917165"/>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sz="1350">
              <a:solidFill>
                <a:prstClr val="white"/>
              </a:solidFill>
            </a:endParaRPr>
          </a:p>
        </p:txBody>
      </p:sp>
      <p:cxnSp>
        <p:nvCxnSpPr>
          <p:cNvPr id="12" name="Прямая соединительная линия 11"/>
          <p:cNvCxnSpPr/>
          <p:nvPr/>
        </p:nvCxnSpPr>
        <p:spPr>
          <a:xfrm>
            <a:off x="1845673" y="3835418"/>
            <a:ext cx="1671637" cy="0"/>
          </a:xfrm>
          <a:prstGeom prst="line">
            <a:avLst/>
          </a:prstGeom>
          <a:ln w="38100"/>
        </p:spPr>
        <p:style>
          <a:lnRef idx="2">
            <a:schemeClr val="dk1"/>
          </a:lnRef>
          <a:fillRef idx="1">
            <a:schemeClr val="lt1"/>
          </a:fillRef>
          <a:effectRef idx="0">
            <a:schemeClr val="dk1"/>
          </a:effectRef>
          <a:fontRef idx="minor">
            <a:schemeClr val="dk1"/>
          </a:fontRef>
        </p:style>
      </p:cxnSp>
      <p:cxnSp>
        <p:nvCxnSpPr>
          <p:cNvPr id="13" name="Прямая соединительная линия 12"/>
          <p:cNvCxnSpPr/>
          <p:nvPr/>
        </p:nvCxnSpPr>
        <p:spPr>
          <a:xfrm flipV="1">
            <a:off x="4447282" y="2516377"/>
            <a:ext cx="0" cy="3266394"/>
          </a:xfrm>
          <a:prstGeom prst="line">
            <a:avLst/>
          </a:prstGeom>
          <a:ln w="38100">
            <a:headEnd type="none" w="med" len="med"/>
            <a:tailEnd type="none" w="med" len="med"/>
          </a:ln>
        </p:spPr>
        <p:style>
          <a:lnRef idx="2">
            <a:schemeClr val="dk1"/>
          </a:lnRef>
          <a:fillRef idx="1">
            <a:schemeClr val="lt1"/>
          </a:fillRef>
          <a:effectRef idx="0">
            <a:schemeClr val="dk1"/>
          </a:effectRef>
          <a:fontRef idx="minor">
            <a:schemeClr val="dk1"/>
          </a:fontRef>
        </p:style>
      </p:cxnSp>
      <p:cxnSp>
        <p:nvCxnSpPr>
          <p:cNvPr id="14" name="Прямая соединительная линия 13"/>
          <p:cNvCxnSpPr/>
          <p:nvPr/>
        </p:nvCxnSpPr>
        <p:spPr>
          <a:xfrm>
            <a:off x="3279565" y="2516377"/>
            <a:ext cx="0" cy="3265143"/>
          </a:xfrm>
          <a:prstGeom prst="line">
            <a:avLst/>
          </a:prstGeom>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1092186" y="3596411"/>
            <a:ext cx="524503" cy="507831"/>
          </a:xfrm>
          <a:prstGeom prst="rect">
            <a:avLst/>
          </a:prstGeom>
          <a:noFill/>
        </p:spPr>
        <p:txBody>
          <a:bodyPr wrap="none" rtlCol="0">
            <a:spAutoFit/>
          </a:bodyPr>
          <a:lstStyle/>
          <a:p>
            <a:pPr defTabSz="457200"/>
            <a:r>
              <a:rPr lang="en-US" sz="2700" i="1" dirty="0" smtClean="0">
                <a:solidFill>
                  <a:prstClr val="black"/>
                </a:solidFill>
                <a:latin typeface="Times New Roman" panose="02020603050405020304" pitchFamily="18" charset="0"/>
                <a:cs typeface="Times New Roman" panose="02020603050405020304" pitchFamily="18" charset="0"/>
              </a:rPr>
              <a:t>E</a:t>
            </a:r>
            <a:r>
              <a:rPr lang="en-US" dirty="0" smtClean="0">
                <a:solidFill>
                  <a:prstClr val="black"/>
                </a:solidFill>
                <a:latin typeface="Times New Roman" panose="02020603050405020304" pitchFamily="18" charset="0"/>
                <a:cs typeface="Times New Roman" panose="02020603050405020304" pitchFamily="18" charset="0"/>
              </a:rPr>
              <a:t>F</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4150679" y="4214880"/>
            <a:ext cx="274719" cy="63714"/>
          </a:xfrm>
          <a:prstGeom prst="rect">
            <a:avLst/>
          </a:prstGeom>
          <a:solidFill>
            <a:schemeClr val="bg2">
              <a:lumMod val="50000"/>
            </a:schemeClr>
          </a:solidFill>
          <a:ln w="38100"/>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ru-RU" sz="1350">
              <a:solidFill>
                <a:prstClr val="black"/>
              </a:solidFill>
            </a:endParaRPr>
          </a:p>
        </p:txBody>
      </p:sp>
      <p:sp>
        <p:nvSpPr>
          <p:cNvPr id="17" name="Прямоугольник 16"/>
          <p:cNvSpPr/>
          <p:nvPr/>
        </p:nvSpPr>
        <p:spPr>
          <a:xfrm>
            <a:off x="4339572" y="4916240"/>
            <a:ext cx="79097" cy="60175"/>
          </a:xfrm>
          <a:prstGeom prst="rect">
            <a:avLst/>
          </a:prstGeom>
          <a:solidFill>
            <a:schemeClr val="bg2">
              <a:lumMod val="50000"/>
            </a:schemeClr>
          </a:solidFill>
          <a:ln w="38100"/>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ru-RU" sz="1350">
              <a:solidFill>
                <a:prstClr val="black"/>
              </a:solidFill>
            </a:endParaRPr>
          </a:p>
        </p:txBody>
      </p:sp>
      <p:sp>
        <p:nvSpPr>
          <p:cNvPr id="18" name="TextBox 17"/>
          <p:cNvSpPr txBox="1"/>
          <p:nvPr/>
        </p:nvSpPr>
        <p:spPr>
          <a:xfrm>
            <a:off x="2034497" y="4541028"/>
            <a:ext cx="992579" cy="507831"/>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defTabSz="457200"/>
            <a:r>
              <a:rPr lang="en-US" sz="2700" dirty="0" smtClean="0">
                <a:solidFill>
                  <a:prstClr val="black"/>
                </a:solidFill>
                <a:latin typeface="Times New Roman" panose="02020603050405020304" pitchFamily="18" charset="0"/>
                <a:cs typeface="Times New Roman" panose="02020603050405020304" pitchFamily="18" charset="0"/>
              </a:rPr>
              <a:t>Metal</a:t>
            </a:r>
            <a:endParaRPr lang="ru-RU" dirty="0">
              <a:solidFill>
                <a:prstClr val="black"/>
              </a:solidFill>
              <a:latin typeface="Times New Roman" panose="02020603050405020304" pitchFamily="18" charset="0"/>
              <a:cs typeface="Times New Roman" panose="02020603050405020304" pitchFamily="18" charset="0"/>
            </a:endParaRPr>
          </a:p>
        </p:txBody>
      </p:sp>
      <p:pic>
        <p:nvPicPr>
          <p:cNvPr id="19" name="Рисунок 18"/>
          <p:cNvPicPr>
            <a:picLocks noChangeAspect="1"/>
          </p:cNvPicPr>
          <p:nvPr/>
        </p:nvPicPr>
        <p:blipFill rotWithShape="1">
          <a:blip r:embed="rId2" cstate="print">
            <a:extLst>
              <a:ext uri="{28A0092B-C50C-407E-A947-70E740481C1C}">
                <a14:useLocalDpi xmlns:a14="http://schemas.microsoft.com/office/drawing/2010/main" val="0"/>
              </a:ext>
            </a:extLst>
          </a:blip>
          <a:srcRect l="16474" t="15629" r="14432" b="15738"/>
          <a:stretch/>
        </p:blipFill>
        <p:spPr>
          <a:xfrm rot="5400000">
            <a:off x="6099439" y="3460691"/>
            <a:ext cx="1558027" cy="1765586"/>
          </a:xfrm>
          <a:prstGeom prst="rect">
            <a:avLst/>
          </a:prstGeom>
        </p:spPr>
      </p:pic>
      <p:cxnSp>
        <p:nvCxnSpPr>
          <p:cNvPr id="20" name="Прямая со стрелкой 19"/>
          <p:cNvCxnSpPr/>
          <p:nvPr/>
        </p:nvCxnSpPr>
        <p:spPr>
          <a:xfrm flipV="1">
            <a:off x="4464479" y="4247518"/>
            <a:ext cx="3090040" cy="211"/>
          </a:xfrm>
          <a:prstGeom prst="straightConnector1">
            <a:avLst/>
          </a:prstGeom>
          <a:ln w="28575">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flipV="1">
            <a:off x="4456324" y="4946327"/>
            <a:ext cx="2244914" cy="1"/>
          </a:xfrm>
          <a:prstGeom prst="straightConnector1">
            <a:avLst/>
          </a:prstGeom>
          <a:ln w="28575">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28343" y="2226136"/>
            <a:ext cx="716863" cy="507831"/>
          </a:xfrm>
          <a:prstGeom prst="rect">
            <a:avLst/>
          </a:prstGeom>
          <a:noFill/>
        </p:spPr>
        <p:txBody>
          <a:bodyPr wrap="none" rtlCol="0">
            <a:spAutoFit/>
          </a:bodyPr>
          <a:lstStyle/>
          <a:p>
            <a:pPr defTabSz="457200"/>
            <a:r>
              <a:rPr lang="en-US" sz="2700" i="1" dirty="0" err="1" smtClean="0">
                <a:solidFill>
                  <a:prstClr val="black"/>
                </a:solidFill>
                <a:latin typeface="Times New Roman" panose="02020603050405020304" pitchFamily="18" charset="0"/>
                <a:cs typeface="Times New Roman" panose="02020603050405020304" pitchFamily="18" charset="0"/>
              </a:rPr>
              <a:t>E</a:t>
            </a:r>
            <a:r>
              <a:rPr lang="en-US" dirty="0" err="1" smtClean="0">
                <a:solidFill>
                  <a:prstClr val="black"/>
                </a:solidFill>
                <a:latin typeface="Times New Roman" panose="02020603050405020304" pitchFamily="18" charset="0"/>
                <a:cs typeface="Times New Roman" panose="02020603050405020304" pitchFamily="18" charset="0"/>
              </a:rPr>
              <a:t>vac</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3" name="Дуга 22"/>
          <p:cNvSpPr/>
          <p:nvPr/>
        </p:nvSpPr>
        <p:spPr>
          <a:xfrm>
            <a:off x="3398388" y="3835418"/>
            <a:ext cx="715663" cy="808938"/>
          </a:xfrm>
          <a:prstGeom prst="arc">
            <a:avLst>
              <a:gd name="adj1" fmla="val 16200000"/>
              <a:gd name="adj2" fmla="val 20284872"/>
            </a:avLst>
          </a:prstGeom>
          <a:ln w="38100"/>
        </p:spPr>
        <p:style>
          <a:lnRef idx="1">
            <a:schemeClr val="dk1"/>
          </a:lnRef>
          <a:fillRef idx="0">
            <a:schemeClr val="dk1"/>
          </a:fillRef>
          <a:effectRef idx="0">
            <a:schemeClr val="dk1"/>
          </a:effectRef>
          <a:fontRef idx="minor">
            <a:schemeClr val="tx1"/>
          </a:fontRef>
        </p:style>
        <p:txBody>
          <a:bodyPr rtlCol="0" anchor="ctr"/>
          <a:lstStyle/>
          <a:p>
            <a:pPr algn="ctr" defTabSz="457200"/>
            <a:endParaRPr lang="ru-RU">
              <a:solidFill>
                <a:prstClr val="black"/>
              </a:solidFill>
            </a:endParaRPr>
          </a:p>
        </p:txBody>
      </p:sp>
      <p:cxnSp>
        <p:nvCxnSpPr>
          <p:cNvPr id="24" name="Прямая соединительная линия 23"/>
          <p:cNvCxnSpPr>
            <a:stCxn id="23" idx="2"/>
          </p:cNvCxnSpPr>
          <p:nvPr/>
        </p:nvCxnSpPr>
        <p:spPr>
          <a:xfrm>
            <a:off x="4093327" y="4104242"/>
            <a:ext cx="353954" cy="1349916"/>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Прямая соединительная линия 24"/>
          <p:cNvCxnSpPr/>
          <p:nvPr/>
        </p:nvCxnSpPr>
        <p:spPr>
          <a:xfrm>
            <a:off x="3444841" y="3835418"/>
            <a:ext cx="323850" cy="0"/>
          </a:xfrm>
          <a:prstGeom prst="line">
            <a:avLst/>
          </a:prstGeom>
          <a:ln w="38100"/>
        </p:spPr>
        <p:style>
          <a:lnRef idx="1">
            <a:schemeClr val="dk1"/>
          </a:lnRef>
          <a:fillRef idx="0">
            <a:schemeClr val="dk1"/>
          </a:fillRef>
          <a:effectRef idx="0">
            <a:schemeClr val="dk1"/>
          </a:effectRef>
          <a:fontRef idx="minor">
            <a:schemeClr val="tx1"/>
          </a:fontRef>
        </p:style>
      </p:cxnSp>
      <p:sp>
        <p:nvSpPr>
          <p:cNvPr id="26" name="Полилиния 25"/>
          <p:cNvSpPr/>
          <p:nvPr/>
        </p:nvSpPr>
        <p:spPr>
          <a:xfrm>
            <a:off x="4498970" y="3695742"/>
            <a:ext cx="259659" cy="2092246"/>
          </a:xfrm>
          <a:custGeom>
            <a:avLst/>
            <a:gdLst>
              <a:gd name="connsiteX0" fmla="*/ 2171 w 2173871"/>
              <a:gd name="connsiteY0" fmla="*/ 2710974 h 2710974"/>
              <a:gd name="connsiteX1" fmla="*/ 200291 w 2173871"/>
              <a:gd name="connsiteY1" fmla="*/ 36354 h 2710974"/>
              <a:gd name="connsiteX2" fmla="*/ 1267091 w 2173871"/>
              <a:gd name="connsiteY2" fmla="*/ 1263174 h 2710974"/>
              <a:gd name="connsiteX3" fmla="*/ 2173871 w 2173871"/>
              <a:gd name="connsiteY3" fmla="*/ 2710974 h 2710974"/>
              <a:gd name="connsiteX4" fmla="*/ 2173871 w 2173871"/>
              <a:gd name="connsiteY4" fmla="*/ 2710974 h 2710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871" h="2710974">
                <a:moveTo>
                  <a:pt x="2171" y="2710974"/>
                </a:moveTo>
                <a:cubicBezTo>
                  <a:pt x="-4179" y="1494314"/>
                  <a:pt x="-10529" y="277654"/>
                  <a:pt x="200291" y="36354"/>
                </a:cubicBezTo>
                <a:cubicBezTo>
                  <a:pt x="411111" y="-204946"/>
                  <a:pt x="938161" y="817404"/>
                  <a:pt x="1267091" y="1263174"/>
                </a:cubicBezTo>
                <a:cubicBezTo>
                  <a:pt x="1596021" y="1708944"/>
                  <a:pt x="2173871" y="2710974"/>
                  <a:pt x="2173871" y="2710974"/>
                </a:cubicBezTo>
                <a:lnTo>
                  <a:pt x="2173871" y="2710974"/>
                </a:ln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defTabSz="457200"/>
            <a:endParaRPr lang="ru-RU">
              <a:solidFill>
                <a:prstClr val="black"/>
              </a:solidFill>
            </a:endParaRPr>
          </a:p>
        </p:txBody>
      </p:sp>
      <p:cxnSp>
        <p:nvCxnSpPr>
          <p:cNvPr id="27" name="Прямая соединительная линия 26"/>
          <p:cNvCxnSpPr/>
          <p:nvPr/>
        </p:nvCxnSpPr>
        <p:spPr>
          <a:xfrm>
            <a:off x="5998335" y="1824318"/>
            <a:ext cx="0" cy="3957203"/>
          </a:xfrm>
          <a:prstGeom prst="line">
            <a:avLst/>
          </a:prstGeom>
          <a:ln w="38100">
            <a:prstDash val="dash"/>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5992277" y="1690688"/>
            <a:ext cx="396262" cy="507831"/>
          </a:xfrm>
          <a:prstGeom prst="rect">
            <a:avLst/>
          </a:prstGeom>
          <a:noFill/>
        </p:spPr>
        <p:txBody>
          <a:bodyPr wrap="none" rtlCol="0">
            <a:spAutoFit/>
          </a:bodyPr>
          <a:lstStyle/>
          <a:p>
            <a:pPr defTabSz="457200"/>
            <a:r>
              <a:rPr lang="en-US" sz="2700" i="1" dirty="0">
                <a:solidFill>
                  <a:prstClr val="black"/>
                </a:solidFill>
                <a:latin typeface="Times New Roman" panose="02020603050405020304" pitchFamily="18" charset="0"/>
                <a:cs typeface="Times New Roman" panose="02020603050405020304" pitchFamily="18" charset="0"/>
              </a:rPr>
              <a:t>E</a:t>
            </a:r>
            <a:endParaRPr lang="ru-RU" dirty="0">
              <a:solidFill>
                <a:prstClr val="black"/>
              </a:solidFill>
              <a:latin typeface="Times New Roman" panose="02020603050405020304" pitchFamily="18" charset="0"/>
              <a:cs typeface="Times New Roman" panose="02020603050405020304" pitchFamily="18" charset="0"/>
            </a:endParaRPr>
          </a:p>
        </p:txBody>
      </p:sp>
      <p:cxnSp>
        <p:nvCxnSpPr>
          <p:cNvPr id="29" name="Прямая соединительная линия 28"/>
          <p:cNvCxnSpPr/>
          <p:nvPr/>
        </p:nvCxnSpPr>
        <p:spPr>
          <a:xfrm>
            <a:off x="3444841" y="3835418"/>
            <a:ext cx="174034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a:off x="3752213" y="2527916"/>
            <a:ext cx="0" cy="1307501"/>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a:off x="5134595" y="4262489"/>
            <a:ext cx="0" cy="683838"/>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a:off x="5136650" y="3826504"/>
            <a:ext cx="0" cy="443176"/>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667757" y="2997000"/>
            <a:ext cx="851515" cy="369332"/>
          </a:xfrm>
          <a:prstGeom prst="rect">
            <a:avLst/>
          </a:prstGeom>
          <a:noFill/>
        </p:spPr>
        <p:txBody>
          <a:bodyPr wrap="none" rtlCol="0">
            <a:spAutoFit/>
          </a:bodyPr>
          <a:lstStyle/>
          <a:p>
            <a:r>
              <a:rPr lang="en-US" dirty="0" smtClean="0"/>
              <a:t>4,5 eV</a:t>
            </a:r>
            <a:endParaRPr lang="ru-RU" dirty="0"/>
          </a:p>
        </p:txBody>
      </p:sp>
      <p:sp>
        <p:nvSpPr>
          <p:cNvPr id="34" name="TextBox 33"/>
          <p:cNvSpPr txBox="1"/>
          <p:nvPr/>
        </p:nvSpPr>
        <p:spPr>
          <a:xfrm>
            <a:off x="5131888" y="3863426"/>
            <a:ext cx="851515" cy="369332"/>
          </a:xfrm>
          <a:prstGeom prst="rect">
            <a:avLst/>
          </a:prstGeom>
          <a:noFill/>
        </p:spPr>
        <p:txBody>
          <a:bodyPr wrap="none" rtlCol="0">
            <a:spAutoFit/>
          </a:bodyPr>
          <a:lstStyle/>
          <a:p>
            <a:r>
              <a:rPr lang="ru-RU" dirty="0" smtClean="0"/>
              <a:t>1.5 </a:t>
            </a:r>
            <a:r>
              <a:rPr lang="en-US" dirty="0" smtClean="0"/>
              <a:t>eV</a:t>
            </a:r>
            <a:endParaRPr lang="ru-RU" dirty="0"/>
          </a:p>
        </p:txBody>
      </p:sp>
      <p:sp>
        <p:nvSpPr>
          <p:cNvPr id="35" name="TextBox 34"/>
          <p:cNvSpPr txBox="1"/>
          <p:nvPr/>
        </p:nvSpPr>
        <p:spPr>
          <a:xfrm>
            <a:off x="5110635" y="4425612"/>
            <a:ext cx="851515" cy="369332"/>
          </a:xfrm>
          <a:prstGeom prst="rect">
            <a:avLst/>
          </a:prstGeom>
          <a:noFill/>
        </p:spPr>
        <p:txBody>
          <a:bodyPr wrap="none" rtlCol="0">
            <a:spAutoFit/>
          </a:bodyPr>
          <a:lstStyle/>
          <a:p>
            <a:r>
              <a:rPr lang="ru-RU" dirty="0" smtClean="0"/>
              <a:t>2.5 </a:t>
            </a:r>
            <a:r>
              <a:rPr lang="en-US" dirty="0" smtClean="0"/>
              <a:t>eV</a:t>
            </a:r>
            <a:endParaRPr lang="ru-RU" dirty="0"/>
          </a:p>
        </p:txBody>
      </p:sp>
      <p:cxnSp>
        <p:nvCxnSpPr>
          <p:cNvPr id="36" name="Прямая соединительная линия 35"/>
          <p:cNvCxnSpPr/>
          <p:nvPr/>
        </p:nvCxnSpPr>
        <p:spPr>
          <a:xfrm>
            <a:off x="4508823" y="3676692"/>
            <a:ext cx="67636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flipV="1">
            <a:off x="4977982" y="3424795"/>
            <a:ext cx="0" cy="270947"/>
          </a:xfrm>
          <a:prstGeom prst="straightConnector1">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p:nvPr/>
        </p:nvCxnSpPr>
        <p:spPr>
          <a:xfrm>
            <a:off x="4977982" y="3835417"/>
            <a:ext cx="0" cy="242046"/>
          </a:xfrm>
          <a:prstGeom prst="straightConnector1">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flipV="1">
            <a:off x="4980111" y="3655011"/>
            <a:ext cx="0" cy="270947"/>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918637" y="3350977"/>
            <a:ext cx="1106393" cy="369332"/>
          </a:xfrm>
          <a:prstGeom prst="rect">
            <a:avLst/>
          </a:prstGeom>
          <a:noFill/>
        </p:spPr>
        <p:txBody>
          <a:bodyPr wrap="none" rtlCol="0">
            <a:spAutoFit/>
          </a:bodyPr>
          <a:lstStyle/>
          <a:p>
            <a:r>
              <a:rPr lang="en-US" dirty="0"/>
              <a:t>≈</a:t>
            </a:r>
            <a:r>
              <a:rPr lang="ru-RU" dirty="0" smtClean="0"/>
              <a:t>0.01 </a:t>
            </a:r>
            <a:r>
              <a:rPr lang="en-US" dirty="0" smtClean="0"/>
              <a:t>eV</a:t>
            </a:r>
            <a:endParaRPr lang="ru-RU" dirty="0"/>
          </a:p>
        </p:txBody>
      </p:sp>
      <p:cxnSp>
        <p:nvCxnSpPr>
          <p:cNvPr id="41" name="Прямая соединительная линия 40"/>
          <p:cNvCxnSpPr/>
          <p:nvPr/>
        </p:nvCxnSpPr>
        <p:spPr>
          <a:xfrm>
            <a:off x="1841857" y="2516377"/>
            <a:ext cx="2622622" cy="0"/>
          </a:xfrm>
          <a:prstGeom prst="line">
            <a:avLst/>
          </a:prstGeom>
          <a:ln w="38100"/>
        </p:spPr>
        <p:style>
          <a:lnRef idx="2">
            <a:schemeClr val="dk1"/>
          </a:lnRef>
          <a:fillRef idx="1">
            <a:schemeClr val="lt1"/>
          </a:fillRef>
          <a:effectRef idx="0">
            <a:schemeClr val="dk1"/>
          </a:effectRef>
          <a:fontRef idx="minor">
            <a:schemeClr val="dk1"/>
          </a:fontRef>
        </p:style>
      </p:cxnSp>
      <p:cxnSp>
        <p:nvCxnSpPr>
          <p:cNvPr id="42" name="Прямая соединительная линия 41"/>
          <p:cNvCxnSpPr/>
          <p:nvPr/>
        </p:nvCxnSpPr>
        <p:spPr>
          <a:xfrm>
            <a:off x="5926898" y="2527916"/>
            <a:ext cx="142526" cy="0"/>
          </a:xfrm>
          <a:prstGeom prst="line">
            <a:avLst/>
          </a:prstGeom>
          <a:ln w="38100"/>
        </p:spPr>
        <p:style>
          <a:lnRef idx="2">
            <a:schemeClr val="dk1"/>
          </a:lnRef>
          <a:fillRef idx="1">
            <a:schemeClr val="lt1"/>
          </a:fillRef>
          <a:effectRef idx="0">
            <a:schemeClr val="dk1"/>
          </a:effectRef>
          <a:fontRef idx="minor">
            <a:schemeClr val="dk1"/>
          </a:fontRef>
        </p:style>
      </p:cxnSp>
      <p:sp>
        <p:nvSpPr>
          <p:cNvPr id="43" name="TextBox 42"/>
          <p:cNvSpPr txBox="1"/>
          <p:nvPr/>
        </p:nvSpPr>
        <p:spPr>
          <a:xfrm>
            <a:off x="5690591" y="2330380"/>
            <a:ext cx="301686" cy="369332"/>
          </a:xfrm>
          <a:prstGeom prst="rect">
            <a:avLst/>
          </a:prstGeom>
          <a:noFill/>
        </p:spPr>
        <p:txBody>
          <a:bodyPr wrap="none" rtlCol="0">
            <a:spAutoFit/>
          </a:bodyPr>
          <a:lstStyle/>
          <a:p>
            <a:r>
              <a:rPr lang="ru-RU" dirty="0" smtClean="0"/>
              <a:t>0</a:t>
            </a:r>
            <a:endParaRPr lang="ru-RU" dirty="0"/>
          </a:p>
        </p:txBody>
      </p:sp>
      <p:cxnSp>
        <p:nvCxnSpPr>
          <p:cNvPr id="47" name="Прямая соединительная линия 46"/>
          <p:cNvCxnSpPr/>
          <p:nvPr/>
        </p:nvCxnSpPr>
        <p:spPr>
          <a:xfrm>
            <a:off x="1616689" y="2515046"/>
            <a:ext cx="2745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1616689" y="3826504"/>
            <a:ext cx="2745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5391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Заголовок 1"/>
          <p:cNvSpPr>
            <a:spLocks noGrp="1"/>
          </p:cNvSpPr>
          <p:nvPr>
            <p:ph type="title"/>
          </p:nvPr>
        </p:nvSpPr>
        <p:spPr>
          <a:xfrm>
            <a:off x="628650" y="0"/>
            <a:ext cx="7886700" cy="1325563"/>
          </a:xfrm>
        </p:spPr>
        <p:txBody>
          <a:bodyPr/>
          <a:lstStyle/>
          <a:p>
            <a:pPr algn="ctr"/>
            <a:r>
              <a:rPr lang="en-US" b="1" u="sng" dirty="0" smtClean="0">
                <a:cs typeface="Times New Roman" pitchFamily="18" charset="0"/>
              </a:rPr>
              <a:t>Conclusions</a:t>
            </a:r>
            <a:endParaRPr lang="ru-RU" b="1" u="sng" dirty="0" smtClean="0">
              <a:cs typeface="Times New Roman" pitchFamily="18" charset="0"/>
            </a:endParaRPr>
          </a:p>
        </p:txBody>
      </p:sp>
      <p:sp>
        <p:nvSpPr>
          <p:cNvPr id="51202" name="Объект 2"/>
          <p:cNvSpPr>
            <a:spLocks noGrp="1"/>
          </p:cNvSpPr>
          <p:nvPr>
            <p:ph idx="1"/>
          </p:nvPr>
        </p:nvSpPr>
        <p:spPr>
          <a:xfrm>
            <a:off x="628650" y="1068947"/>
            <a:ext cx="7886700" cy="5446154"/>
          </a:xfrm>
        </p:spPr>
        <p:txBody>
          <a:bodyPr/>
          <a:lstStyle/>
          <a:p>
            <a:pPr marL="457200" indent="-457200">
              <a:buFont typeface="+mj-lt"/>
              <a:buAutoNum type="arabicPeriod"/>
            </a:pPr>
            <a:r>
              <a:rPr lang="en-US" sz="2000" dirty="0" smtClean="0">
                <a:cs typeface="Times New Roman" pitchFamily="18" charset="0"/>
              </a:rPr>
              <a:t>Direct </a:t>
            </a:r>
            <a:r>
              <a:rPr lang="en-US" sz="2000" dirty="0">
                <a:cs typeface="Times New Roman" pitchFamily="18" charset="0"/>
              </a:rPr>
              <a:t>experiments on large smooth carbon surfaces have established the phenomenon of low-threshold field electron emission. The estimation of the geometrical factor shows that it does not exceed 3-10 times</a:t>
            </a:r>
            <a:r>
              <a:rPr lang="en-US" sz="2000" dirty="0" smtClean="0">
                <a:cs typeface="Times New Roman" pitchFamily="18" charset="0"/>
              </a:rPr>
              <a:t>. This </a:t>
            </a:r>
            <a:r>
              <a:rPr lang="en-US" sz="2000" dirty="0">
                <a:cs typeface="Times New Roman" pitchFamily="18" charset="0"/>
              </a:rPr>
              <a:t>allows us to conclude that the phenomenon of LT can not be interpreted from the standpoint of the traditional Fowler-</a:t>
            </a:r>
            <a:r>
              <a:rPr lang="en-US" sz="2000" dirty="0" err="1">
                <a:cs typeface="Times New Roman" pitchFamily="18" charset="0"/>
              </a:rPr>
              <a:t>Nordheim</a:t>
            </a:r>
            <a:r>
              <a:rPr lang="en-US" sz="2000" dirty="0">
                <a:cs typeface="Times New Roman" pitchFamily="18" charset="0"/>
              </a:rPr>
              <a:t> theory.</a:t>
            </a:r>
          </a:p>
          <a:p>
            <a:pPr marL="457200" indent="-457200">
              <a:buFont typeface="+mj-lt"/>
              <a:buAutoNum type="arabicPeriod"/>
            </a:pPr>
            <a:r>
              <a:rPr lang="en-US" sz="2000" dirty="0" smtClean="0">
                <a:cs typeface="Times New Roman" pitchFamily="18" charset="0"/>
              </a:rPr>
              <a:t>It </a:t>
            </a:r>
            <a:r>
              <a:rPr lang="en-US" sz="2000" dirty="0">
                <a:cs typeface="Times New Roman" pitchFamily="18" charset="0"/>
              </a:rPr>
              <a:t>is established that the spectrum of the emitted electrons is substantially broadened and, unlike metals, has two maxima.</a:t>
            </a:r>
          </a:p>
          <a:p>
            <a:pPr marL="457200" indent="-457200">
              <a:buFont typeface="+mj-lt"/>
              <a:buAutoNum type="arabicPeriod"/>
            </a:pPr>
            <a:r>
              <a:rPr lang="en-US" sz="2000" dirty="0" smtClean="0">
                <a:cs typeface="Times New Roman" pitchFamily="18" charset="0"/>
              </a:rPr>
              <a:t>It </a:t>
            </a:r>
            <a:r>
              <a:rPr lang="en-US" sz="2000" dirty="0">
                <a:cs typeface="Times New Roman" pitchFamily="18" charset="0"/>
              </a:rPr>
              <a:t>is found that when an electric field is applied, both direct and opposite sign, the surface layer of the carbon cathode is substantially deformed</a:t>
            </a:r>
            <a:r>
              <a:rPr lang="en-US" sz="2000" dirty="0" smtClean="0">
                <a:cs typeface="Times New Roman" pitchFamily="18" charset="0"/>
              </a:rPr>
              <a:t>.</a:t>
            </a:r>
          </a:p>
          <a:p>
            <a:pPr marL="457200" lvl="0" indent="-457200">
              <a:buFont typeface="+mj-lt"/>
              <a:buAutoNum type="arabicPeriod"/>
            </a:pPr>
            <a:r>
              <a:rPr lang="en-US" sz="2000" dirty="0" smtClean="0"/>
              <a:t>New </a:t>
            </a:r>
            <a:r>
              <a:rPr lang="en-US" sz="2000" dirty="0"/>
              <a:t>model </a:t>
            </a:r>
            <a:r>
              <a:rPr lang="en-US" sz="2000" dirty="0" smtClean="0"/>
              <a:t>for Low-threshold field electron emission </a:t>
            </a:r>
            <a:r>
              <a:rPr lang="en-US" sz="2000" dirty="0"/>
              <a:t>is revealed from the experimental data. That is based on the negative-U dipole centers, which are able to create one- and two-dimensional </a:t>
            </a:r>
            <a:r>
              <a:rPr lang="en-US" sz="2000" dirty="0" err="1"/>
              <a:t>superlattices</a:t>
            </a:r>
            <a:r>
              <a:rPr lang="en-US" sz="2000" dirty="0"/>
              <a:t>, with quantum phenomena in the transport processes</a:t>
            </a:r>
            <a:r>
              <a:rPr lang="en-US" sz="2000" dirty="0" smtClean="0"/>
              <a:t>.</a:t>
            </a:r>
          </a:p>
          <a:p>
            <a:pPr marL="457200" lvl="0" indent="-457200">
              <a:buFont typeface="+mj-lt"/>
              <a:buAutoNum type="arabicPeriod"/>
            </a:pPr>
            <a:r>
              <a:rPr lang="en-US" sz="2000" dirty="0" smtClean="0"/>
              <a:t>A </a:t>
            </a:r>
            <a:r>
              <a:rPr lang="en-US" sz="2000" dirty="0"/>
              <a:t>new effective cathode material from the </a:t>
            </a:r>
            <a:r>
              <a:rPr lang="en-US" sz="2000" dirty="0" smtClean="0"/>
              <a:t>“bilayer” </a:t>
            </a:r>
            <a:r>
              <a:rPr lang="en-US" sz="2000" dirty="0" err="1"/>
              <a:t>graphene</a:t>
            </a:r>
            <a:r>
              <a:rPr lang="en-US" sz="2000" dirty="0"/>
              <a:t> is </a:t>
            </a:r>
            <a:r>
              <a:rPr lang="en-US" sz="2000" dirty="0" smtClean="0"/>
              <a:t>proposed.</a:t>
            </a:r>
            <a:endParaRPr lang="ru-RU" sz="2000" dirty="0" smtClean="0">
              <a:cs typeface="Times New Roman" pitchFamily="18" charset="0"/>
            </a:endParaRPr>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48</a:t>
            </a:fld>
            <a:endParaRPr lang="ru-RU"/>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Заголовок 1"/>
          <p:cNvSpPr>
            <a:spLocks noGrp="1"/>
          </p:cNvSpPr>
          <p:nvPr>
            <p:ph type="title"/>
          </p:nvPr>
        </p:nvSpPr>
        <p:spPr>
          <a:xfrm>
            <a:off x="628650" y="0"/>
            <a:ext cx="7886700" cy="1325563"/>
          </a:xfrm>
        </p:spPr>
        <p:txBody>
          <a:bodyPr/>
          <a:lstStyle/>
          <a:p>
            <a:pPr algn="ctr"/>
            <a:r>
              <a:rPr lang="en-US" dirty="0" smtClean="0">
                <a:latin typeface="Times New Roman" pitchFamily="18" charset="0"/>
                <a:cs typeface="Times New Roman" pitchFamily="18" charset="0"/>
              </a:rPr>
              <a:t>Acknowledgements </a:t>
            </a:r>
            <a:endParaRPr lang="ru-RU" dirty="0" smtClean="0">
              <a:latin typeface="Times New Roman" pitchFamily="18" charset="0"/>
              <a:cs typeface="Times New Roman" pitchFamily="18" charset="0"/>
            </a:endParaRPr>
          </a:p>
        </p:txBody>
      </p:sp>
      <p:sp>
        <p:nvSpPr>
          <p:cNvPr id="53250" name="Объект 2"/>
          <p:cNvSpPr>
            <a:spLocks noGrp="1"/>
          </p:cNvSpPr>
          <p:nvPr>
            <p:ph idx="1"/>
          </p:nvPr>
        </p:nvSpPr>
        <p:spPr>
          <a:xfrm>
            <a:off x="628650" y="1325563"/>
            <a:ext cx="7886700" cy="2462212"/>
          </a:xfrm>
        </p:spPr>
        <p:txBody>
          <a:bodyPr/>
          <a:lstStyle/>
          <a:p>
            <a:pPr marL="0" indent="0" algn="ctr">
              <a:buFont typeface="Arial" charset="0"/>
              <a:buNone/>
            </a:pPr>
            <a:r>
              <a:rPr lang="en-US" dirty="0" smtClean="0">
                <a:latin typeface="Times New Roman" pitchFamily="18" charset="0"/>
                <a:cs typeface="Times New Roman" pitchFamily="18" charset="0"/>
              </a:rPr>
              <a:t>The author would like to acknowledge </a:t>
            </a:r>
          </a:p>
          <a:p>
            <a:pPr marL="0" indent="0" algn="ctr">
              <a:buFont typeface="Arial" charset="0"/>
              <a:buNone/>
            </a:pPr>
            <a:r>
              <a:rPr lang="en-US" dirty="0" smtClean="0">
                <a:latin typeface="Times New Roman" pitchFamily="18" charset="0"/>
                <a:cs typeface="Times New Roman" pitchFamily="18" charset="0"/>
              </a:rPr>
              <a:t>prof. Nikolay </a:t>
            </a:r>
            <a:r>
              <a:rPr lang="en-US" dirty="0" err="1" smtClean="0">
                <a:latin typeface="Times New Roman" pitchFamily="18" charset="0"/>
                <a:cs typeface="Times New Roman" pitchFamily="18" charset="0"/>
              </a:rPr>
              <a:t>Egorov</a:t>
            </a:r>
            <a:r>
              <a:rPr lang="en-US" dirty="0" smtClean="0">
                <a:latin typeface="Times New Roman" pitchFamily="18" charset="0"/>
                <a:cs typeface="Times New Roman" pitchFamily="18" charset="0"/>
              </a:rPr>
              <a:t>, </a:t>
            </a:r>
          </a:p>
          <a:p>
            <a:pPr marL="0" indent="0" algn="ctr">
              <a:buFont typeface="Arial" charset="0"/>
              <a:buNone/>
            </a:pPr>
            <a:r>
              <a:rPr lang="en-US" dirty="0" smtClean="0">
                <a:latin typeface="Times New Roman" pitchFamily="18" charset="0"/>
                <a:cs typeface="Times New Roman" pitchFamily="18" charset="0"/>
              </a:rPr>
              <a:t>prof. </a:t>
            </a:r>
            <a:r>
              <a:rPr lang="en-US" dirty="0" err="1" smtClean="0">
                <a:latin typeface="Times New Roman" pitchFamily="18" charset="0"/>
                <a:cs typeface="Times New Roman" pitchFamily="18" charset="0"/>
              </a:rPr>
              <a:t>Adil</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Yafyasov</a:t>
            </a:r>
            <a:r>
              <a:rPr lang="en-US" dirty="0" smtClean="0">
                <a:latin typeface="Times New Roman" pitchFamily="18" charset="0"/>
                <a:cs typeface="Times New Roman" pitchFamily="18" charset="0"/>
              </a:rPr>
              <a:t>, </a:t>
            </a:r>
          </a:p>
          <a:p>
            <a:pPr marL="0" indent="0" algn="ctr">
              <a:buFont typeface="Arial" charset="0"/>
              <a:buNone/>
            </a:pPr>
            <a:r>
              <a:rPr lang="en-US" dirty="0" smtClean="0">
                <a:latin typeface="Times New Roman" pitchFamily="18" charset="0"/>
                <a:cs typeface="Times New Roman" pitchFamily="18" charset="0"/>
              </a:rPr>
              <a:t>dr. </a:t>
            </a:r>
            <a:r>
              <a:rPr lang="en-US" dirty="0" err="1" smtClean="0">
                <a:latin typeface="Times New Roman" pitchFamily="18" charset="0"/>
                <a:cs typeface="Times New Roman" pitchFamily="18" charset="0"/>
              </a:rPr>
              <a:t>Vladislav</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Bojevolnov</a:t>
            </a:r>
            <a:r>
              <a:rPr lang="en-US" dirty="0" smtClean="0">
                <a:latin typeface="Times New Roman" pitchFamily="18" charset="0"/>
                <a:cs typeface="Times New Roman" pitchFamily="18" charset="0"/>
              </a:rPr>
              <a:t>, </a:t>
            </a:r>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49</a:t>
            </a:fld>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p:nvPr>
        </p:nvSpPr>
        <p:spPr/>
        <p:txBody>
          <a:bodyPr/>
          <a:lstStyle/>
          <a:p>
            <a:pPr algn="ctr"/>
            <a:r>
              <a:rPr lang="en-US" b="1" u="sng" dirty="0" smtClean="0"/>
              <a:t>Experiments</a:t>
            </a:r>
            <a:endParaRPr lang="ru-RU" b="1" u="sng" dirty="0" smtClean="0"/>
          </a:p>
        </p:txBody>
      </p:sp>
      <p:sp>
        <p:nvSpPr>
          <p:cNvPr id="16386" name="Объект 2"/>
          <p:cNvSpPr>
            <a:spLocks noGrp="1"/>
          </p:cNvSpPr>
          <p:nvPr>
            <p:ph idx="1"/>
          </p:nvPr>
        </p:nvSpPr>
        <p:spPr>
          <a:xfrm>
            <a:off x="628650" y="2057401"/>
            <a:ext cx="7886700" cy="4119562"/>
          </a:xfrm>
        </p:spPr>
        <p:txBody>
          <a:bodyPr/>
          <a:lstStyle/>
          <a:p>
            <a:pPr marL="0" indent="0" algn="ctr">
              <a:lnSpc>
                <a:spcPct val="100000"/>
              </a:lnSpc>
              <a:spcBef>
                <a:spcPct val="0"/>
              </a:spcBef>
              <a:buFontTx/>
              <a:buNone/>
            </a:pPr>
            <a:r>
              <a:rPr lang="en-US" sz="3600" dirty="0" smtClean="0">
                <a:solidFill>
                  <a:srgbClr val="0070C0"/>
                </a:solidFill>
              </a:rPr>
              <a:t>Flat </a:t>
            </a:r>
            <a:endParaRPr lang="ru-RU" sz="3600" dirty="0" smtClean="0">
              <a:solidFill>
                <a:srgbClr val="0070C0"/>
              </a:solidFill>
            </a:endParaRPr>
          </a:p>
          <a:p>
            <a:pPr marL="0" indent="0" algn="ctr">
              <a:lnSpc>
                <a:spcPct val="100000"/>
              </a:lnSpc>
              <a:spcBef>
                <a:spcPct val="0"/>
              </a:spcBef>
              <a:buFontTx/>
              <a:buNone/>
            </a:pPr>
            <a:r>
              <a:rPr lang="en-US" sz="3600" dirty="0" smtClean="0">
                <a:solidFill>
                  <a:srgbClr val="0070C0"/>
                </a:solidFill>
              </a:rPr>
              <a:t>Smooth </a:t>
            </a:r>
            <a:endParaRPr lang="ru-RU" sz="3600" dirty="0" smtClean="0">
              <a:solidFill>
                <a:srgbClr val="0070C0"/>
              </a:solidFill>
            </a:endParaRPr>
          </a:p>
          <a:p>
            <a:pPr marL="0" indent="0" algn="ctr">
              <a:lnSpc>
                <a:spcPct val="100000"/>
              </a:lnSpc>
              <a:spcBef>
                <a:spcPct val="0"/>
              </a:spcBef>
              <a:buFontTx/>
              <a:buNone/>
            </a:pPr>
            <a:r>
              <a:rPr lang="en-US" sz="3600" dirty="0" smtClean="0">
                <a:solidFill>
                  <a:srgbClr val="0070C0"/>
                </a:solidFill>
              </a:rPr>
              <a:t>Big </a:t>
            </a:r>
          </a:p>
          <a:p>
            <a:pPr marL="0" indent="0" algn="ctr">
              <a:lnSpc>
                <a:spcPct val="100000"/>
              </a:lnSpc>
              <a:spcBef>
                <a:spcPct val="0"/>
              </a:spcBef>
              <a:buFontTx/>
              <a:buNone/>
            </a:pPr>
            <a:r>
              <a:rPr lang="en-US" sz="3600" dirty="0" smtClean="0">
                <a:solidFill>
                  <a:srgbClr val="0070C0"/>
                </a:solidFill>
              </a:rPr>
              <a:t>surface</a:t>
            </a:r>
            <a:endParaRPr lang="ru-RU" sz="3600" dirty="0" smtClean="0">
              <a:solidFill>
                <a:srgbClr val="0070C0"/>
              </a:solidFill>
            </a:endParaRPr>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5</a:t>
            </a:fld>
            <a:endParaRPr lang="ru-RU"/>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50</a:t>
            </a:fld>
            <a:endParaRPr lang="ru-RU"/>
          </a:p>
        </p:txBody>
      </p:sp>
      <p:sp>
        <p:nvSpPr>
          <p:cNvPr id="7" name="Объект 2"/>
          <p:cNvSpPr txBox="1">
            <a:spLocks/>
          </p:cNvSpPr>
          <p:nvPr/>
        </p:nvSpPr>
        <p:spPr bwMode="auto">
          <a:xfrm>
            <a:off x="628650" y="1880314"/>
            <a:ext cx="7886700" cy="336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sz="4800" dirty="0" smtClean="0">
                <a:solidFill>
                  <a:srgbClr val="FF0000"/>
                </a:solidFill>
                <a:latin typeface="Times New Roman" pitchFamily="18" charset="0"/>
                <a:cs typeface="Times New Roman" pitchFamily="18" charset="0"/>
              </a:rPr>
              <a:t>Cordial thanks to the organizing committee for extraordinary care!!!</a:t>
            </a:r>
            <a:endParaRPr lang="ru-RU" sz="48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athode Problems copy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2494" y="1159099"/>
            <a:ext cx="5075906" cy="5585293"/>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pPr algn="ctr"/>
            <a:r>
              <a:rPr lang="en-US" dirty="0">
                <a:solidFill>
                  <a:srgbClr val="0070C0"/>
                </a:solidFill>
                <a:latin typeface="Times New Roman" pitchFamily="18" charset="0"/>
                <a:cs typeface="Times New Roman" pitchFamily="18" charset="0"/>
              </a:rPr>
              <a:t>Thank you for the attention</a:t>
            </a:r>
            <a:r>
              <a:rPr lang="en-US" dirty="0" smtClean="0">
                <a:solidFill>
                  <a:srgbClr val="0070C0"/>
                </a:solidFill>
                <a:latin typeface="Times New Roman" pitchFamily="18" charset="0"/>
                <a:cs typeface="Times New Roman" pitchFamily="18" charset="0"/>
              </a:rPr>
              <a:t>!</a:t>
            </a:r>
            <a:endParaRPr lang="ru-RU" dirty="0">
              <a:solidFill>
                <a:srgbClr val="0070C0"/>
              </a:solidFill>
            </a:endParaRPr>
          </a:p>
        </p:txBody>
      </p:sp>
      <p:sp>
        <p:nvSpPr>
          <p:cNvPr id="4" name="Номер слайда 3"/>
          <p:cNvSpPr>
            <a:spLocks noGrp="1"/>
          </p:cNvSpPr>
          <p:nvPr>
            <p:ph type="sldNum" sz="quarter" idx="12"/>
          </p:nvPr>
        </p:nvSpPr>
        <p:spPr/>
        <p:txBody>
          <a:bodyPr/>
          <a:lstStyle/>
          <a:p>
            <a:pPr>
              <a:defRPr/>
            </a:pPr>
            <a:fld id="{0A30A2AF-A560-4A9E-90EC-F6C794CE6C83}" type="slidenum">
              <a:rPr lang="ru-RU" smtClean="0"/>
              <a:pPr>
                <a:defRPr/>
              </a:pPr>
              <a:t>51</a:t>
            </a:fld>
            <a:endParaRPr lang="ru-RU"/>
          </a:p>
        </p:txBody>
      </p:sp>
    </p:spTree>
    <p:extLst>
      <p:ext uri="{BB962C8B-B14F-4D97-AF65-F5344CB8AC3E}">
        <p14:creationId xmlns:p14="http://schemas.microsoft.com/office/powerpoint/2010/main" val="23824435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Заголовок 1"/>
          <p:cNvSpPr>
            <a:spLocks noGrp="1"/>
          </p:cNvSpPr>
          <p:nvPr>
            <p:ph type="title"/>
          </p:nvPr>
        </p:nvSpPr>
        <p:spPr>
          <a:xfrm>
            <a:off x="628650" y="0"/>
            <a:ext cx="7886700" cy="1325563"/>
          </a:xfrm>
        </p:spPr>
        <p:txBody>
          <a:bodyPr/>
          <a:lstStyle/>
          <a:p>
            <a:pPr algn="ctr"/>
            <a:r>
              <a:rPr lang="en-US" b="1" u="sng" smtClean="0"/>
              <a:t>Field emitter</a:t>
            </a:r>
            <a:endParaRPr lang="ru-RU" b="1" u="sng" smtClean="0"/>
          </a:p>
        </p:txBody>
      </p:sp>
      <p:sp>
        <p:nvSpPr>
          <p:cNvPr id="17410" name="Объект 2"/>
          <p:cNvSpPr>
            <a:spLocks noGrp="1"/>
          </p:cNvSpPr>
          <p:nvPr>
            <p:ph idx="1"/>
          </p:nvPr>
        </p:nvSpPr>
        <p:spPr>
          <a:xfrm>
            <a:off x="628650" y="1143000"/>
            <a:ext cx="6584950" cy="1536700"/>
          </a:xfrm>
        </p:spPr>
        <p:txBody>
          <a:bodyPr/>
          <a:lstStyle/>
          <a:p>
            <a:r>
              <a:rPr lang="en-US" smtClean="0"/>
              <a:t>Flat, smooth big surface (d</a:t>
            </a:r>
            <a:r>
              <a:rPr lang="en-US" baseline="-25000" smtClean="0"/>
              <a:t>cath</a:t>
            </a:r>
            <a:r>
              <a:rPr lang="en-US" smtClean="0"/>
              <a:t>= </a:t>
            </a:r>
            <a:r>
              <a:rPr lang="en-US" b="1" smtClean="0">
                <a:solidFill>
                  <a:srgbClr val="FF0000"/>
                </a:solidFill>
              </a:rPr>
              <a:t>5-10 mm</a:t>
            </a:r>
            <a:r>
              <a:rPr lang="en-US" smtClean="0"/>
              <a:t>)</a:t>
            </a:r>
          </a:p>
          <a:p>
            <a:r>
              <a:rPr lang="en-US" smtClean="0"/>
              <a:t>Vacuum gap </a:t>
            </a:r>
            <a:r>
              <a:rPr lang="en-US" b="1" smtClean="0">
                <a:solidFill>
                  <a:srgbClr val="FF0000"/>
                </a:solidFill>
              </a:rPr>
              <a:t>2-100 mm</a:t>
            </a:r>
          </a:p>
          <a:p>
            <a:r>
              <a:rPr lang="en-US" sz="2400" smtClean="0"/>
              <a:t>GLS DS, HOPG, CNT, 2D GLS</a:t>
            </a:r>
          </a:p>
        </p:txBody>
      </p:sp>
      <p:sp>
        <p:nvSpPr>
          <p:cNvPr id="17411" name="Прямоугольник 3"/>
          <p:cNvSpPr>
            <a:spLocks noChangeArrowheads="1"/>
          </p:cNvSpPr>
          <p:nvPr/>
        </p:nvSpPr>
        <p:spPr bwMode="auto">
          <a:xfrm>
            <a:off x="2159000" y="6119813"/>
            <a:ext cx="5334000" cy="584200"/>
          </a:xfrm>
          <a:prstGeom prst="rect">
            <a:avLst/>
          </a:prstGeom>
          <a:noFill/>
          <a:ln w="9525">
            <a:noFill/>
            <a:miter lim="800000"/>
            <a:headEnd/>
            <a:tailEnd/>
          </a:ln>
        </p:spPr>
        <p:txBody>
          <a:bodyPr>
            <a:spAutoFit/>
          </a:bodyPr>
          <a:lstStyle/>
          <a:p>
            <a:r>
              <a:rPr lang="en-US" sz="3200">
                <a:latin typeface="Calibri" pitchFamily="34" charset="0"/>
              </a:rPr>
              <a:t>Constriction of the cathode</a:t>
            </a:r>
            <a:endParaRPr lang="ru-RU" sz="3200">
              <a:latin typeface="Calibri" pitchFamily="34" charset="0"/>
            </a:endParaRPr>
          </a:p>
        </p:txBody>
      </p:sp>
      <p:pic>
        <p:nvPicPr>
          <p:cNvPr id="17412" name="Объект 7"/>
          <p:cNvPicPr>
            <a:picLocks noChangeAspect="1"/>
          </p:cNvPicPr>
          <p:nvPr/>
        </p:nvPicPr>
        <p:blipFill>
          <a:blip r:embed="rId2"/>
          <a:srcRect l="6769" t="6381" r="1218"/>
          <a:stretch>
            <a:fillRect/>
          </a:stretch>
        </p:blipFill>
        <p:spPr bwMode="auto">
          <a:xfrm>
            <a:off x="342900" y="3149600"/>
            <a:ext cx="4660900" cy="2970213"/>
          </a:xfrm>
          <a:prstGeom prst="rect">
            <a:avLst/>
          </a:prstGeom>
          <a:noFill/>
          <a:ln w="9525">
            <a:noFill/>
            <a:miter lim="800000"/>
            <a:headEnd/>
            <a:tailEnd/>
          </a:ln>
        </p:spPr>
      </p:pic>
      <p:pic>
        <p:nvPicPr>
          <p:cNvPr id="17413" name="Рисунок 6"/>
          <p:cNvPicPr>
            <a:picLocks noChangeAspect="1"/>
          </p:cNvPicPr>
          <p:nvPr/>
        </p:nvPicPr>
        <p:blipFill>
          <a:blip r:embed="rId3"/>
          <a:srcRect/>
          <a:stretch>
            <a:fillRect/>
          </a:stretch>
        </p:blipFill>
        <p:spPr bwMode="auto">
          <a:xfrm>
            <a:off x="5184775" y="3149600"/>
            <a:ext cx="3711575" cy="2970213"/>
          </a:xfrm>
          <a:prstGeom prst="rect">
            <a:avLst/>
          </a:prstGeom>
          <a:noFill/>
          <a:ln w="9525">
            <a:noFill/>
            <a:miter lim="800000"/>
            <a:headEnd/>
            <a:tailEnd/>
          </a:ln>
        </p:spPr>
      </p:pic>
      <p:sp>
        <p:nvSpPr>
          <p:cNvPr id="17414" name="TextBox 10"/>
          <p:cNvSpPr txBox="1">
            <a:spLocks noChangeArrowheads="1"/>
          </p:cNvSpPr>
          <p:nvPr/>
        </p:nvSpPr>
        <p:spPr bwMode="auto">
          <a:xfrm>
            <a:off x="342900" y="2520950"/>
            <a:ext cx="1320800" cy="523875"/>
          </a:xfrm>
          <a:prstGeom prst="rect">
            <a:avLst/>
          </a:prstGeom>
          <a:noFill/>
          <a:ln w="9525">
            <a:noFill/>
            <a:miter lim="800000"/>
            <a:headEnd/>
            <a:tailEnd/>
          </a:ln>
        </p:spPr>
        <p:txBody>
          <a:bodyPr wrap="none">
            <a:spAutoFit/>
          </a:bodyPr>
          <a:lstStyle/>
          <a:p>
            <a:r>
              <a:rPr lang="en-US" sz="2800">
                <a:latin typeface="Calibri" pitchFamily="34" charset="0"/>
              </a:rPr>
              <a:t>Carbon </a:t>
            </a:r>
            <a:endParaRPr lang="ru-RU" sz="2800">
              <a:latin typeface="Calibri" pitchFamily="34" charset="0"/>
            </a:endParaRPr>
          </a:p>
        </p:txBody>
      </p:sp>
      <p:sp>
        <p:nvSpPr>
          <p:cNvPr id="17415" name="TextBox 11"/>
          <p:cNvSpPr txBox="1">
            <a:spLocks noChangeArrowheads="1"/>
          </p:cNvSpPr>
          <p:nvPr/>
        </p:nvSpPr>
        <p:spPr bwMode="auto">
          <a:xfrm>
            <a:off x="6346825" y="2503488"/>
            <a:ext cx="1057275" cy="522287"/>
          </a:xfrm>
          <a:prstGeom prst="rect">
            <a:avLst/>
          </a:prstGeom>
          <a:noFill/>
          <a:ln w="9525">
            <a:noFill/>
            <a:miter lim="800000"/>
            <a:headEnd/>
            <a:tailEnd/>
          </a:ln>
        </p:spPr>
        <p:txBody>
          <a:bodyPr wrap="none">
            <a:spAutoFit/>
          </a:bodyPr>
          <a:lstStyle/>
          <a:p>
            <a:r>
              <a:rPr lang="en-US" sz="2800">
                <a:latin typeface="Calibri" pitchFamily="34" charset="0"/>
              </a:rPr>
              <a:t>HOPG</a:t>
            </a:r>
            <a:endParaRPr lang="ru-RU" sz="2800">
              <a:latin typeface="Calibri" pitchFamily="34" charset="0"/>
            </a:endParaRPr>
          </a:p>
        </p:txBody>
      </p:sp>
      <p:cxnSp>
        <p:nvCxnSpPr>
          <p:cNvPr id="14" name="Прямая со стрелкой 13"/>
          <p:cNvCxnSpPr/>
          <p:nvPr/>
        </p:nvCxnSpPr>
        <p:spPr>
          <a:xfrm>
            <a:off x="6767513" y="3025775"/>
            <a:ext cx="273050" cy="11779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1289050" y="2925763"/>
            <a:ext cx="303213" cy="4095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6</a:t>
            </a:fld>
            <a:endParaRPr lang="ru-RU"/>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1"/>
          <p:cNvSpPr>
            <a:spLocks noGrp="1"/>
          </p:cNvSpPr>
          <p:nvPr>
            <p:ph type="title"/>
          </p:nvPr>
        </p:nvSpPr>
        <p:spPr>
          <a:xfrm>
            <a:off x="628650" y="0"/>
            <a:ext cx="7886700" cy="1325563"/>
          </a:xfrm>
        </p:spPr>
        <p:txBody>
          <a:bodyPr/>
          <a:lstStyle/>
          <a:p>
            <a:pPr algn="ctr"/>
            <a:r>
              <a:rPr lang="en-US" b="1" u="sng" smtClean="0"/>
              <a:t>Surface fragments</a:t>
            </a:r>
          </a:p>
        </p:txBody>
      </p:sp>
      <p:pic>
        <p:nvPicPr>
          <p:cNvPr id="19458" name="Объект 3"/>
          <p:cNvPicPr>
            <a:picLocks noChangeAspect="1"/>
          </p:cNvPicPr>
          <p:nvPr/>
        </p:nvPicPr>
        <p:blipFill>
          <a:blip r:embed="rId2"/>
          <a:srcRect/>
          <a:stretch>
            <a:fillRect/>
          </a:stretch>
        </p:blipFill>
        <p:spPr bwMode="auto">
          <a:xfrm>
            <a:off x="338138" y="2709863"/>
            <a:ext cx="8467725" cy="3306762"/>
          </a:xfrm>
          <a:prstGeom prst="rect">
            <a:avLst/>
          </a:prstGeom>
          <a:noFill/>
          <a:ln w="9525">
            <a:noFill/>
            <a:miter lim="800000"/>
            <a:headEnd/>
            <a:tailEnd/>
          </a:ln>
        </p:spPr>
      </p:pic>
      <p:sp>
        <p:nvSpPr>
          <p:cNvPr id="19459" name="TextBox 8"/>
          <p:cNvSpPr txBox="1">
            <a:spLocks noChangeArrowheads="1"/>
          </p:cNvSpPr>
          <p:nvPr/>
        </p:nvSpPr>
        <p:spPr bwMode="auto">
          <a:xfrm>
            <a:off x="1714500" y="1325563"/>
            <a:ext cx="5781004" cy="1138237"/>
          </a:xfrm>
          <a:prstGeom prst="rect">
            <a:avLst/>
          </a:prstGeom>
          <a:noFill/>
          <a:ln w="9525">
            <a:noFill/>
            <a:miter lim="800000"/>
            <a:headEnd/>
            <a:tailEnd/>
          </a:ln>
        </p:spPr>
        <p:txBody>
          <a:bodyPr wrap="square">
            <a:spAutoFit/>
          </a:bodyPr>
          <a:lstStyle/>
          <a:p>
            <a:pPr algn="ctr"/>
            <a:r>
              <a:rPr lang="en-US" sz="3200" dirty="0">
                <a:latin typeface="Calibri" pitchFamily="34" charset="0"/>
              </a:rPr>
              <a:t>F=</a:t>
            </a:r>
            <a:r>
              <a:rPr lang="el-GR" sz="3200" dirty="0">
                <a:latin typeface="Calibri" pitchFamily="34" charset="0"/>
              </a:rPr>
              <a:t>β</a:t>
            </a:r>
            <a:r>
              <a:rPr lang="en-US" sz="3200" dirty="0">
                <a:latin typeface="Calibri" pitchFamily="34" charset="0"/>
              </a:rPr>
              <a:t>U (</a:t>
            </a:r>
            <a:r>
              <a:rPr lang="el-GR" sz="3200" dirty="0">
                <a:latin typeface="Calibri" pitchFamily="34" charset="0"/>
              </a:rPr>
              <a:t>ϕ</a:t>
            </a:r>
            <a:r>
              <a:rPr lang="en-US" sz="3200" dirty="0">
                <a:latin typeface="Calibri" pitchFamily="34" charset="0"/>
              </a:rPr>
              <a:t> = </a:t>
            </a:r>
            <a:r>
              <a:rPr lang="en-US" sz="3200" dirty="0" smtClean="0">
                <a:latin typeface="Calibri" pitchFamily="34" charset="0"/>
              </a:rPr>
              <a:t>4,5 </a:t>
            </a:r>
            <a:r>
              <a:rPr lang="en-US" sz="3200" dirty="0">
                <a:latin typeface="Calibri" pitchFamily="34" charset="0"/>
              </a:rPr>
              <a:t>eV) need </a:t>
            </a:r>
            <a:r>
              <a:rPr lang="el-GR" sz="3200" dirty="0">
                <a:latin typeface="Calibri" pitchFamily="34" charset="0"/>
              </a:rPr>
              <a:t>β</a:t>
            </a:r>
            <a:r>
              <a:rPr lang="en-US" sz="3200" dirty="0">
                <a:latin typeface="Calibri" pitchFamily="34" charset="0"/>
              </a:rPr>
              <a:t> ~ 10</a:t>
            </a:r>
            <a:r>
              <a:rPr lang="en-US" sz="3200" baseline="30000" dirty="0">
                <a:latin typeface="Calibri" pitchFamily="34" charset="0"/>
              </a:rPr>
              <a:t>4</a:t>
            </a:r>
            <a:endParaRPr lang="en-US" sz="3200" dirty="0">
              <a:latin typeface="Calibri" pitchFamily="34" charset="0"/>
            </a:endParaRPr>
          </a:p>
          <a:p>
            <a:pPr algn="ctr"/>
            <a:r>
              <a:rPr lang="en-US" sz="3600" b="1" dirty="0" smtClean="0">
                <a:solidFill>
                  <a:srgbClr val="FF0000"/>
                </a:solidFill>
                <a:latin typeface="Calibri" pitchFamily="34" charset="0"/>
              </a:rPr>
              <a:t>Big </a:t>
            </a:r>
            <a:r>
              <a:rPr lang="el-GR" sz="3600" b="1" dirty="0" smtClean="0">
                <a:solidFill>
                  <a:srgbClr val="FF0000"/>
                </a:solidFill>
                <a:latin typeface="Calibri" pitchFamily="34" charset="0"/>
              </a:rPr>
              <a:t>β</a:t>
            </a:r>
            <a:r>
              <a:rPr lang="en-US" sz="3600" b="1" dirty="0" smtClean="0">
                <a:solidFill>
                  <a:srgbClr val="FF0000"/>
                </a:solidFill>
                <a:latin typeface="Calibri" pitchFamily="34" charset="0"/>
              </a:rPr>
              <a:t> </a:t>
            </a:r>
            <a:r>
              <a:rPr lang="en-US" sz="3600" b="1" dirty="0">
                <a:solidFill>
                  <a:srgbClr val="FF0000"/>
                </a:solidFill>
                <a:latin typeface="Calibri" pitchFamily="34" charset="0"/>
              </a:rPr>
              <a:t>is unreal!</a:t>
            </a:r>
            <a:endParaRPr lang="ru-RU" sz="3600" b="1" dirty="0">
              <a:solidFill>
                <a:srgbClr val="FF0000"/>
              </a:solidFill>
              <a:latin typeface="Calibri" pitchFamily="34" charset="0"/>
            </a:endParaRPr>
          </a:p>
        </p:txBody>
      </p:sp>
      <p:sp>
        <p:nvSpPr>
          <p:cNvPr id="19460" name="TextBox 7"/>
          <p:cNvSpPr txBox="1">
            <a:spLocks noChangeArrowheads="1"/>
          </p:cNvSpPr>
          <p:nvPr/>
        </p:nvSpPr>
        <p:spPr bwMode="auto">
          <a:xfrm>
            <a:off x="2967038" y="6016625"/>
            <a:ext cx="184150" cy="584200"/>
          </a:xfrm>
          <a:prstGeom prst="rect">
            <a:avLst/>
          </a:prstGeom>
          <a:noFill/>
          <a:ln w="9525">
            <a:noFill/>
            <a:miter lim="800000"/>
            <a:headEnd/>
            <a:tailEnd/>
          </a:ln>
        </p:spPr>
        <p:txBody>
          <a:bodyPr wrap="none">
            <a:spAutoFit/>
          </a:bodyPr>
          <a:lstStyle/>
          <a:p>
            <a:endParaRPr lang="ru-RU" sz="3200">
              <a:latin typeface="Calibri" pitchFamily="34" charset="0"/>
            </a:endParaRPr>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7</a:t>
            </a:fld>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Заголовок 1"/>
          <p:cNvSpPr>
            <a:spLocks noGrp="1"/>
          </p:cNvSpPr>
          <p:nvPr>
            <p:ph type="title"/>
          </p:nvPr>
        </p:nvSpPr>
        <p:spPr>
          <a:xfrm>
            <a:off x="628650" y="0"/>
            <a:ext cx="7886700" cy="1325563"/>
          </a:xfrm>
        </p:spPr>
        <p:txBody>
          <a:bodyPr/>
          <a:lstStyle/>
          <a:p>
            <a:pPr algn="ctr"/>
            <a:r>
              <a:rPr lang="en-US" b="1" u="sng" smtClean="0">
                <a:cs typeface="Times New Roman" pitchFamily="18" charset="0"/>
              </a:rPr>
              <a:t>Pulse and FE studies</a:t>
            </a:r>
            <a:endParaRPr lang="ru-RU" b="1" u="sng" smtClean="0">
              <a:cs typeface="Times New Roman" pitchFamily="18" charset="0"/>
            </a:endParaRPr>
          </a:p>
        </p:txBody>
      </p:sp>
      <p:pic>
        <p:nvPicPr>
          <p:cNvPr id="21507" name="Picture 1" descr="C:\Study SPbSUT\Конференции\India 2015\1 Фурсей\Картинки\111+fon+1.jpg"/>
          <p:cNvPicPr>
            <a:picLocks noGrp="1" noChangeAspect="1" noChangeArrowheads="1"/>
          </p:cNvPicPr>
          <p:nvPr>
            <p:ph idx="1"/>
          </p:nvPr>
        </p:nvPicPr>
        <p:blipFill>
          <a:blip r:embed="rId2"/>
          <a:srcRect/>
          <a:stretch>
            <a:fillRect/>
          </a:stretch>
        </p:blipFill>
        <p:spPr>
          <a:xfrm>
            <a:off x="628650" y="4746625"/>
            <a:ext cx="6238875" cy="1912938"/>
          </a:xfrm>
        </p:spPr>
      </p:pic>
      <p:sp>
        <p:nvSpPr>
          <p:cNvPr id="12" name="Text Box 7"/>
          <p:cNvSpPr txBox="1">
            <a:spLocks noChangeArrowheads="1"/>
          </p:cNvSpPr>
          <p:nvPr/>
        </p:nvSpPr>
        <p:spPr bwMode="auto">
          <a:xfrm>
            <a:off x="5626100" y="1214438"/>
            <a:ext cx="2984500" cy="2962275"/>
          </a:xfrm>
          <a:prstGeom prst="rect">
            <a:avLst/>
          </a:prstGeom>
          <a:noFill/>
          <a:ln>
            <a:noFill/>
          </a:ln>
          <a:effectLst/>
          <a:extLst/>
        </p:spPr>
        <p:txBody>
          <a:bodyPr lIns="100054" tIns="50026" rIns="100054" bIns="50026">
            <a:spAutoFit/>
          </a:bodyPr>
          <a:lstStyle>
            <a:lvl1pPr defTabSz="1008063">
              <a:spcBef>
                <a:spcPct val="20000"/>
              </a:spcBef>
              <a:buChar char="•"/>
              <a:defRPr sz="3500">
                <a:solidFill>
                  <a:schemeClr val="tx1"/>
                </a:solidFill>
                <a:latin typeface="Arial" panose="020B0604020202020204" pitchFamily="34" charset="0"/>
                <a:cs typeface="Arial" panose="020B0604020202020204" pitchFamily="34" charset="0"/>
              </a:defRPr>
            </a:lvl1pPr>
            <a:lvl2pPr marL="503238" indent="-315913" defTabSz="1008063">
              <a:spcBef>
                <a:spcPct val="20000"/>
              </a:spcBef>
              <a:buChar char="–"/>
              <a:defRPr sz="3100">
                <a:solidFill>
                  <a:schemeClr val="tx1"/>
                </a:solidFill>
                <a:latin typeface="Arial" panose="020B0604020202020204" pitchFamily="34" charset="0"/>
                <a:cs typeface="Arial" panose="020B0604020202020204" pitchFamily="34" charset="0"/>
              </a:defRPr>
            </a:lvl2pPr>
            <a:lvl3pPr marL="1008063" indent="-252413" defTabSz="1008063">
              <a:spcBef>
                <a:spcPct val="20000"/>
              </a:spcBef>
              <a:buChar char="•"/>
              <a:defRPr sz="2600">
                <a:solidFill>
                  <a:schemeClr val="tx1"/>
                </a:solidFill>
                <a:latin typeface="Arial" panose="020B0604020202020204" pitchFamily="34" charset="0"/>
                <a:cs typeface="Arial" panose="020B0604020202020204" pitchFamily="34" charset="0"/>
              </a:defRPr>
            </a:lvl3pPr>
            <a:lvl4pPr marL="1509713" indent="-254000" defTabSz="1008063">
              <a:spcBef>
                <a:spcPct val="20000"/>
              </a:spcBef>
              <a:buChar char="–"/>
              <a:defRPr sz="2200">
                <a:solidFill>
                  <a:schemeClr val="tx1"/>
                </a:solidFill>
                <a:latin typeface="Arial" panose="020B0604020202020204" pitchFamily="34" charset="0"/>
                <a:cs typeface="Arial" panose="020B0604020202020204" pitchFamily="34" charset="0"/>
              </a:defRPr>
            </a:lvl4pPr>
            <a:lvl5pPr marL="2016125" indent="-252413" defTabSz="1008063">
              <a:spcBef>
                <a:spcPct val="20000"/>
              </a:spcBef>
              <a:buChar char="»"/>
              <a:defRPr sz="2200">
                <a:solidFill>
                  <a:schemeClr val="tx1"/>
                </a:solidFill>
                <a:latin typeface="Arial" panose="020B0604020202020204" pitchFamily="34" charset="0"/>
                <a:cs typeface="Arial" panose="020B0604020202020204" pitchFamily="34" charset="0"/>
              </a:defRPr>
            </a:lvl5pPr>
            <a:lvl6pPr marL="2473325" indent="-252413" defTabSz="1008063" eaLnBrk="0" fontAlgn="base" hangingPunct="0">
              <a:spcBef>
                <a:spcPct val="20000"/>
              </a:spcBef>
              <a:spcAft>
                <a:spcPct val="0"/>
              </a:spcAft>
              <a:buChar char="»"/>
              <a:defRPr sz="2200">
                <a:solidFill>
                  <a:schemeClr val="tx1"/>
                </a:solidFill>
                <a:latin typeface="Arial" panose="020B0604020202020204" pitchFamily="34" charset="0"/>
                <a:cs typeface="Arial" panose="020B0604020202020204" pitchFamily="34" charset="0"/>
              </a:defRPr>
            </a:lvl6pPr>
            <a:lvl7pPr marL="2930525" indent="-252413" defTabSz="1008063" eaLnBrk="0" fontAlgn="base" hangingPunct="0">
              <a:spcBef>
                <a:spcPct val="20000"/>
              </a:spcBef>
              <a:spcAft>
                <a:spcPct val="0"/>
              </a:spcAft>
              <a:buChar char="»"/>
              <a:defRPr sz="2200">
                <a:solidFill>
                  <a:schemeClr val="tx1"/>
                </a:solidFill>
                <a:latin typeface="Arial" panose="020B0604020202020204" pitchFamily="34" charset="0"/>
                <a:cs typeface="Arial" panose="020B0604020202020204" pitchFamily="34" charset="0"/>
              </a:defRPr>
            </a:lvl7pPr>
            <a:lvl8pPr marL="3387725" indent="-252413" defTabSz="1008063" eaLnBrk="0" fontAlgn="base" hangingPunct="0">
              <a:spcBef>
                <a:spcPct val="20000"/>
              </a:spcBef>
              <a:spcAft>
                <a:spcPct val="0"/>
              </a:spcAft>
              <a:buChar char="»"/>
              <a:defRPr sz="2200">
                <a:solidFill>
                  <a:schemeClr val="tx1"/>
                </a:solidFill>
                <a:latin typeface="Arial" panose="020B0604020202020204" pitchFamily="34" charset="0"/>
                <a:cs typeface="Arial" panose="020B0604020202020204" pitchFamily="34" charset="0"/>
              </a:defRPr>
            </a:lvl8pPr>
            <a:lvl9pPr marL="3844925" indent="-252413" defTabSz="1008063" eaLnBrk="0" fontAlgn="base" hangingPunct="0">
              <a:spcBef>
                <a:spcPct val="20000"/>
              </a:spcBef>
              <a:spcAft>
                <a:spcPct val="0"/>
              </a:spcAft>
              <a:buChar char="»"/>
              <a:defRPr sz="22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defRPr/>
            </a:pPr>
            <a:r>
              <a:rPr lang="en-US" altLang="ru-RU" sz="2800" dirty="0" smtClean="0">
                <a:latin typeface="+mn-lt"/>
              </a:rPr>
              <a:t>Experimental camera</a:t>
            </a:r>
          </a:p>
          <a:p>
            <a:pPr fontAlgn="auto">
              <a:spcBef>
                <a:spcPct val="50000"/>
              </a:spcBef>
              <a:spcAft>
                <a:spcPts val="0"/>
              </a:spcAft>
              <a:buFontTx/>
              <a:buNone/>
              <a:defRPr/>
            </a:pPr>
            <a:r>
              <a:rPr lang="en-US" altLang="ru-RU" sz="2000" dirty="0" smtClean="0">
                <a:latin typeface="+mn-lt"/>
              </a:rPr>
              <a:t>1. High-voltage </a:t>
            </a:r>
            <a:r>
              <a:rPr lang="en-US" altLang="ru-RU" sz="2000" dirty="0">
                <a:latin typeface="+mn-lt"/>
              </a:rPr>
              <a:t>input; </a:t>
            </a:r>
            <a:r>
              <a:rPr lang="en-US" altLang="ru-RU" sz="2000" dirty="0" smtClean="0">
                <a:latin typeface="+mn-lt"/>
              </a:rPr>
              <a:t>2</a:t>
            </a:r>
            <a:r>
              <a:rPr lang="en-US" altLang="ru-RU" sz="2000" dirty="0">
                <a:latin typeface="+mn-lt"/>
              </a:rPr>
              <a:t>. Cathode; 3. Anode grid; </a:t>
            </a:r>
            <a:r>
              <a:rPr lang="en-US" altLang="ru-RU" sz="2000" dirty="0" smtClean="0">
                <a:latin typeface="+mn-lt"/>
              </a:rPr>
              <a:t>4,5. </a:t>
            </a:r>
            <a:r>
              <a:rPr lang="en-US" altLang="ru-RU" sz="2000" dirty="0">
                <a:latin typeface="+mn-lt"/>
              </a:rPr>
              <a:t>Vacuum pump</a:t>
            </a:r>
            <a:r>
              <a:rPr lang="en-US" altLang="ru-RU" sz="2000" dirty="0" smtClean="0">
                <a:latin typeface="+mn-lt"/>
              </a:rPr>
              <a:t>; </a:t>
            </a:r>
            <a:r>
              <a:rPr lang="en-US" altLang="ru-RU" sz="2000" dirty="0">
                <a:latin typeface="+mn-lt"/>
              </a:rPr>
              <a:t>6. Electron collector; 7. Window for the photo;</a:t>
            </a:r>
            <a:br>
              <a:rPr lang="en-US" altLang="ru-RU" sz="2000" dirty="0">
                <a:latin typeface="+mn-lt"/>
              </a:rPr>
            </a:br>
            <a:r>
              <a:rPr lang="en-US" altLang="ru-RU" sz="2000" dirty="0">
                <a:latin typeface="+mn-lt"/>
              </a:rPr>
              <a:t>8. Fluorescent screen.</a:t>
            </a:r>
            <a:endParaRPr lang="ru-RU" altLang="ru-RU" sz="2000" dirty="0">
              <a:latin typeface="+mn-lt"/>
            </a:endParaRPr>
          </a:p>
        </p:txBody>
      </p:sp>
      <p:grpSp>
        <p:nvGrpSpPr>
          <p:cNvPr id="21508" name="Group 2"/>
          <p:cNvGrpSpPr>
            <a:grpSpLocks/>
          </p:cNvGrpSpPr>
          <p:nvPr/>
        </p:nvGrpSpPr>
        <p:grpSpPr bwMode="auto">
          <a:xfrm>
            <a:off x="628650" y="1325563"/>
            <a:ext cx="4891088" cy="3233737"/>
            <a:chOff x="1134" y="1128"/>
            <a:chExt cx="10191" cy="6735"/>
          </a:xfrm>
        </p:grpSpPr>
        <p:pic>
          <p:nvPicPr>
            <p:cNvPr id="21509" name="Picture 3"/>
            <p:cNvPicPr>
              <a:picLocks noChangeAspect="1" noChangeArrowheads="1"/>
            </p:cNvPicPr>
            <p:nvPr/>
          </p:nvPicPr>
          <p:blipFill>
            <a:blip r:embed="rId3"/>
            <a:srcRect/>
            <a:stretch>
              <a:fillRect/>
            </a:stretch>
          </p:blipFill>
          <p:spPr bwMode="auto">
            <a:xfrm>
              <a:off x="1140" y="1128"/>
              <a:ext cx="10185" cy="6735"/>
            </a:xfrm>
            <a:prstGeom prst="rect">
              <a:avLst/>
            </a:prstGeom>
            <a:noFill/>
            <a:ln w="9525">
              <a:noFill/>
              <a:miter lim="800000"/>
              <a:headEnd/>
              <a:tailEnd/>
            </a:ln>
          </p:spPr>
        </p:pic>
        <p:sp>
          <p:nvSpPr>
            <p:cNvPr id="21510" name="Text Box 4"/>
            <p:cNvSpPr txBox="1">
              <a:spLocks noChangeArrowheads="1"/>
            </p:cNvSpPr>
            <p:nvPr/>
          </p:nvSpPr>
          <p:spPr bwMode="auto">
            <a:xfrm>
              <a:off x="1134" y="1134"/>
              <a:ext cx="480" cy="540"/>
            </a:xfrm>
            <a:prstGeom prst="rect">
              <a:avLst/>
            </a:prstGeom>
            <a:noFill/>
            <a:ln w="9525">
              <a:noFill/>
              <a:miter lim="800000"/>
              <a:headEnd/>
              <a:tailEnd/>
            </a:ln>
          </p:spPr>
          <p:txBody>
            <a:bodyPr lIns="100054" tIns="50026" rIns="100054" bIns="50026"/>
            <a:lstStyle/>
            <a:p>
              <a:pPr defTabSz="1008063"/>
              <a:r>
                <a:rPr lang="en-US" altLang="ru-RU" sz="2000" b="1">
                  <a:latin typeface="Times New Roman" pitchFamily="18" charset="0"/>
                  <a:cs typeface="Arial" charset="0"/>
                </a:rPr>
                <a:t>a</a:t>
              </a:r>
              <a:endParaRPr lang="ru-RU" altLang="ru-RU" sz="2600">
                <a:latin typeface="Times New Roman" pitchFamily="18" charset="0"/>
                <a:cs typeface="Arial" charset="0"/>
              </a:endParaRPr>
            </a:p>
          </p:txBody>
        </p:sp>
        <p:sp>
          <p:nvSpPr>
            <p:cNvPr id="21511" name="Text Box 5"/>
            <p:cNvSpPr txBox="1">
              <a:spLocks noChangeArrowheads="1"/>
            </p:cNvSpPr>
            <p:nvPr/>
          </p:nvSpPr>
          <p:spPr bwMode="auto">
            <a:xfrm>
              <a:off x="5454" y="1134"/>
              <a:ext cx="480" cy="540"/>
            </a:xfrm>
            <a:prstGeom prst="rect">
              <a:avLst/>
            </a:prstGeom>
            <a:noFill/>
            <a:ln w="9525">
              <a:noFill/>
              <a:miter lim="800000"/>
              <a:headEnd/>
              <a:tailEnd/>
            </a:ln>
          </p:spPr>
          <p:txBody>
            <a:bodyPr lIns="100054" tIns="50026" rIns="100054" bIns="50026"/>
            <a:lstStyle/>
            <a:p>
              <a:pPr defTabSz="1008063"/>
              <a:r>
                <a:rPr lang="en-US" altLang="ru-RU" sz="2000" b="1">
                  <a:latin typeface="Times New Roman" pitchFamily="18" charset="0"/>
                  <a:cs typeface="Arial" charset="0"/>
                </a:rPr>
                <a:t>b</a:t>
              </a:r>
              <a:endParaRPr lang="ru-RU" altLang="ru-RU" sz="2600">
                <a:latin typeface="Times New Roman" pitchFamily="18" charset="0"/>
                <a:cs typeface="Arial" charset="0"/>
              </a:endParaRPr>
            </a:p>
          </p:txBody>
        </p:sp>
      </p:gr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8</a:t>
            </a:fld>
            <a:endParaRPr lang="ru-R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760413" y="1155700"/>
            <a:ext cx="7510462" cy="56499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0482" name="Заголовок 1"/>
          <p:cNvSpPr>
            <a:spLocks noGrp="1"/>
          </p:cNvSpPr>
          <p:nvPr>
            <p:ph type="title"/>
          </p:nvPr>
        </p:nvSpPr>
        <p:spPr>
          <a:xfrm>
            <a:off x="571500" y="0"/>
            <a:ext cx="7886700" cy="1325563"/>
          </a:xfrm>
        </p:spPr>
        <p:txBody>
          <a:bodyPr/>
          <a:lstStyle/>
          <a:p>
            <a:pPr algn="ctr"/>
            <a:r>
              <a:rPr lang="en-US" b="1" u="sng" smtClean="0">
                <a:cs typeface="Times New Roman" pitchFamily="18" charset="0"/>
              </a:rPr>
              <a:t>Field emission microscopy</a:t>
            </a:r>
            <a:endParaRPr lang="ru-RU" b="1" u="sng" smtClean="0">
              <a:cs typeface="Times New Roman" pitchFamily="18" charset="0"/>
            </a:endParaRPr>
          </a:p>
        </p:txBody>
      </p:sp>
      <p:pic>
        <p:nvPicPr>
          <p:cNvPr id="20483" name="Picture 4" descr="C:\Study SPbSUT\Конференции\India 2015\1 Фурсей\Картинки\14 б.JPG"/>
          <p:cNvPicPr>
            <a:picLocks noChangeAspect="1" noChangeArrowheads="1"/>
          </p:cNvPicPr>
          <p:nvPr/>
        </p:nvPicPr>
        <p:blipFill>
          <a:blip r:embed="rId2"/>
          <a:srcRect l="24236" t="29301" r="37234" b="19905"/>
          <a:stretch>
            <a:fillRect/>
          </a:stretch>
        </p:blipFill>
        <p:spPr bwMode="auto">
          <a:xfrm>
            <a:off x="1457325" y="1320800"/>
            <a:ext cx="2730500" cy="2700338"/>
          </a:xfrm>
          <a:prstGeom prst="rect">
            <a:avLst/>
          </a:prstGeom>
          <a:noFill/>
          <a:ln w="9525">
            <a:noFill/>
            <a:miter lim="800000"/>
            <a:headEnd/>
            <a:tailEnd/>
          </a:ln>
        </p:spPr>
      </p:pic>
      <p:pic>
        <p:nvPicPr>
          <p:cNvPr id="20484" name="Рисунок 2"/>
          <p:cNvPicPr>
            <a:picLocks noChangeAspect="1"/>
          </p:cNvPicPr>
          <p:nvPr/>
        </p:nvPicPr>
        <p:blipFill>
          <a:blip r:embed="rId3"/>
          <a:srcRect l="34822" t="30893" r="28751" b="21249"/>
          <a:stretch>
            <a:fillRect/>
          </a:stretch>
        </p:blipFill>
        <p:spPr bwMode="auto">
          <a:xfrm>
            <a:off x="4884738" y="1325563"/>
            <a:ext cx="2741612" cy="2700337"/>
          </a:xfrm>
          <a:prstGeom prst="rect">
            <a:avLst/>
          </a:prstGeom>
          <a:noFill/>
          <a:ln w="9525">
            <a:noFill/>
            <a:miter lim="800000"/>
            <a:headEnd/>
            <a:tailEnd/>
          </a:ln>
        </p:spPr>
      </p:pic>
      <p:sp>
        <p:nvSpPr>
          <p:cNvPr id="20485" name="TextBox 8"/>
          <p:cNvSpPr txBox="1">
            <a:spLocks noChangeArrowheads="1"/>
          </p:cNvSpPr>
          <p:nvPr/>
        </p:nvSpPr>
        <p:spPr bwMode="auto">
          <a:xfrm>
            <a:off x="1268413" y="1320800"/>
            <a:ext cx="766762" cy="461963"/>
          </a:xfrm>
          <a:prstGeom prst="rect">
            <a:avLst/>
          </a:prstGeom>
          <a:noFill/>
          <a:ln w="9525">
            <a:noFill/>
            <a:miter lim="800000"/>
            <a:headEnd/>
            <a:tailEnd/>
          </a:ln>
        </p:spPr>
        <p:txBody>
          <a:bodyPr wrap="none">
            <a:spAutoFit/>
          </a:bodyPr>
          <a:lstStyle/>
          <a:p>
            <a:r>
              <a:rPr lang="en-US" sz="2400">
                <a:solidFill>
                  <a:schemeClr val="bg1"/>
                </a:solidFill>
                <a:latin typeface="Times New Roman" pitchFamily="18" charset="0"/>
                <a:cs typeface="Times New Roman" pitchFamily="18" charset="0"/>
              </a:rPr>
              <a:t>GLS</a:t>
            </a:r>
            <a:endParaRPr lang="ru-RU" sz="2400">
              <a:solidFill>
                <a:schemeClr val="bg1"/>
              </a:solidFill>
              <a:latin typeface="Times New Roman" pitchFamily="18" charset="0"/>
              <a:cs typeface="Times New Roman" pitchFamily="18" charset="0"/>
            </a:endParaRPr>
          </a:p>
        </p:txBody>
      </p:sp>
      <p:sp>
        <p:nvSpPr>
          <p:cNvPr id="20486" name="TextBox 9"/>
          <p:cNvSpPr txBox="1">
            <a:spLocks noChangeArrowheads="1"/>
          </p:cNvSpPr>
          <p:nvPr/>
        </p:nvSpPr>
        <p:spPr bwMode="auto">
          <a:xfrm>
            <a:off x="6746875" y="1320800"/>
            <a:ext cx="801688" cy="461963"/>
          </a:xfrm>
          <a:prstGeom prst="rect">
            <a:avLst/>
          </a:prstGeom>
          <a:noFill/>
          <a:ln w="9525">
            <a:noFill/>
            <a:miter lim="800000"/>
            <a:headEnd/>
            <a:tailEnd/>
          </a:ln>
        </p:spPr>
        <p:txBody>
          <a:bodyPr wrap="none">
            <a:spAutoFit/>
          </a:bodyPr>
          <a:lstStyle/>
          <a:p>
            <a:r>
              <a:rPr lang="en-US" sz="2400">
                <a:solidFill>
                  <a:schemeClr val="bg1"/>
                </a:solidFill>
                <a:latin typeface="Times New Roman" pitchFamily="18" charset="0"/>
                <a:cs typeface="Times New Roman" pitchFamily="18" charset="0"/>
              </a:rPr>
              <a:t>CNT</a:t>
            </a:r>
            <a:endParaRPr lang="ru-RU" sz="2400">
              <a:solidFill>
                <a:schemeClr val="bg1"/>
              </a:solidFill>
              <a:latin typeface="Times New Roman" pitchFamily="18" charset="0"/>
              <a:cs typeface="Times New Roman" pitchFamily="18" charset="0"/>
            </a:endParaRPr>
          </a:p>
        </p:txBody>
      </p:sp>
      <p:pic>
        <p:nvPicPr>
          <p:cNvPr id="20487" name="Рисунок 12" descr="C:\Study SPbSUT\Эксперименты\Эксперименты в Воейково\Катод HOPG\20170404 grain\FEI\Zakirov\IMG_2553.JPG"/>
          <p:cNvPicPr>
            <a:picLocks noChangeAspect="1" noChangeArrowheads="1"/>
          </p:cNvPicPr>
          <p:nvPr/>
        </p:nvPicPr>
        <p:blipFill>
          <a:blip r:embed="rId4"/>
          <a:srcRect l="17943" t="13075" r="17630" b="-191"/>
          <a:stretch>
            <a:fillRect/>
          </a:stretch>
        </p:blipFill>
        <p:spPr bwMode="auto">
          <a:xfrm>
            <a:off x="1511300" y="4049713"/>
            <a:ext cx="2730500" cy="2741612"/>
          </a:xfrm>
          <a:prstGeom prst="rect">
            <a:avLst/>
          </a:prstGeom>
          <a:noFill/>
          <a:ln w="9525">
            <a:noFill/>
            <a:miter lim="800000"/>
            <a:headEnd/>
            <a:tailEnd/>
          </a:ln>
        </p:spPr>
      </p:pic>
      <p:pic>
        <p:nvPicPr>
          <p:cNvPr id="20488" name="Рисунок 12" descr="C:\Study SPbSUT\Эксперименты\Эксперименты в Воейково\Катод 2х слойный графен\20171103\20171103_131710.jpg"/>
          <p:cNvPicPr>
            <a:picLocks noChangeAspect="1" noChangeArrowheads="1"/>
          </p:cNvPicPr>
          <p:nvPr/>
        </p:nvPicPr>
        <p:blipFill>
          <a:blip r:embed="rId5"/>
          <a:srcRect l="15985" t="99" r="26430" b="1675"/>
          <a:stretch>
            <a:fillRect/>
          </a:stretch>
        </p:blipFill>
        <p:spPr bwMode="auto">
          <a:xfrm>
            <a:off x="4884738" y="4100513"/>
            <a:ext cx="2741612" cy="2630487"/>
          </a:xfrm>
          <a:prstGeom prst="rect">
            <a:avLst/>
          </a:prstGeom>
          <a:noFill/>
          <a:ln w="9525">
            <a:noFill/>
            <a:miter lim="800000"/>
            <a:headEnd/>
            <a:tailEnd/>
          </a:ln>
        </p:spPr>
      </p:pic>
      <p:sp>
        <p:nvSpPr>
          <p:cNvPr id="20489" name="TextBox 13"/>
          <p:cNvSpPr txBox="1">
            <a:spLocks noChangeArrowheads="1"/>
          </p:cNvSpPr>
          <p:nvPr/>
        </p:nvSpPr>
        <p:spPr bwMode="auto">
          <a:xfrm>
            <a:off x="1139825" y="3814763"/>
            <a:ext cx="1025525" cy="461962"/>
          </a:xfrm>
          <a:prstGeom prst="rect">
            <a:avLst/>
          </a:prstGeom>
          <a:noFill/>
          <a:ln w="9525">
            <a:noFill/>
            <a:miter lim="800000"/>
            <a:headEnd/>
            <a:tailEnd/>
          </a:ln>
        </p:spPr>
        <p:txBody>
          <a:bodyPr wrap="none">
            <a:spAutoFit/>
          </a:bodyPr>
          <a:lstStyle/>
          <a:p>
            <a:r>
              <a:rPr lang="en-US" sz="2400">
                <a:solidFill>
                  <a:schemeClr val="bg1"/>
                </a:solidFill>
                <a:latin typeface="Times New Roman" pitchFamily="18" charset="0"/>
                <a:cs typeface="Times New Roman" pitchFamily="18" charset="0"/>
              </a:rPr>
              <a:t>HOPG</a:t>
            </a:r>
            <a:endParaRPr lang="ru-RU" sz="2400">
              <a:solidFill>
                <a:schemeClr val="bg1"/>
              </a:solidFill>
              <a:latin typeface="Times New Roman" pitchFamily="18" charset="0"/>
              <a:cs typeface="Times New Roman" pitchFamily="18" charset="0"/>
            </a:endParaRPr>
          </a:p>
        </p:txBody>
      </p:sp>
      <p:sp>
        <p:nvSpPr>
          <p:cNvPr id="20490" name="TextBox 14"/>
          <p:cNvSpPr txBox="1">
            <a:spLocks noChangeArrowheads="1"/>
          </p:cNvSpPr>
          <p:nvPr/>
        </p:nvSpPr>
        <p:spPr bwMode="auto">
          <a:xfrm>
            <a:off x="5648325" y="3814763"/>
            <a:ext cx="2628900" cy="461962"/>
          </a:xfrm>
          <a:prstGeom prst="rect">
            <a:avLst/>
          </a:prstGeom>
          <a:noFill/>
          <a:ln w="9525">
            <a:noFill/>
            <a:miter lim="800000"/>
            <a:headEnd/>
            <a:tailEnd/>
          </a:ln>
        </p:spPr>
        <p:txBody>
          <a:bodyPr wrap="none">
            <a:spAutoFit/>
          </a:bodyPr>
          <a:lstStyle/>
          <a:p>
            <a:r>
              <a:rPr lang="en-US" sz="2400">
                <a:solidFill>
                  <a:schemeClr val="bg1"/>
                </a:solidFill>
                <a:latin typeface="Times New Roman" pitchFamily="18" charset="0"/>
                <a:cs typeface="Times New Roman" pitchFamily="18" charset="0"/>
              </a:rPr>
              <a:t>2D carbon structure</a:t>
            </a:r>
            <a:endParaRPr lang="ru-RU" sz="2400">
              <a:solidFill>
                <a:schemeClr val="bg1"/>
              </a:solidFill>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pPr>
              <a:defRPr/>
            </a:pPr>
            <a:fld id="{0A30A2AF-A560-4A9E-90EC-F6C794CE6C83}" type="slidenum">
              <a:rPr lang="ru-RU" smtClean="0"/>
              <a:pPr>
                <a:defRPr/>
              </a:pPr>
              <a:t>9</a:t>
            </a:fld>
            <a:endParaRPr lang="ru-RU"/>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2215</TotalTime>
  <Words>1474</Words>
  <Application>Microsoft Office PowerPoint</Application>
  <PresentationFormat>Экран (4:3)</PresentationFormat>
  <Paragraphs>319</Paragraphs>
  <Slides>51</Slides>
  <Notes>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51</vt:i4>
      </vt:variant>
    </vt:vector>
  </HeadingPairs>
  <TitlesOfParts>
    <vt:vector size="59" baseType="lpstr">
      <vt:lpstr>Arial</vt:lpstr>
      <vt:lpstr>Calibri</vt:lpstr>
      <vt:lpstr>Calibri Light</vt:lpstr>
      <vt:lpstr>Cambria Math</vt:lpstr>
      <vt:lpstr>NewtonA</vt:lpstr>
      <vt:lpstr>NewtonA-Italic</vt:lpstr>
      <vt:lpstr>Times New Roman</vt:lpstr>
      <vt:lpstr>Тема Office</vt:lpstr>
      <vt:lpstr>LOW-THRESHOLD FIELD ELECTRON EMISSION FROM CARBON NANOCLUSTERS</vt:lpstr>
      <vt:lpstr>Persons</vt:lpstr>
      <vt:lpstr>Content</vt:lpstr>
      <vt:lpstr>Low-Threshold Field Emission</vt:lpstr>
      <vt:lpstr>Experiments</vt:lpstr>
      <vt:lpstr>Field emitter</vt:lpstr>
      <vt:lpstr>Surface fragments</vt:lpstr>
      <vt:lpstr>Pulse and FE studies</vt:lpstr>
      <vt:lpstr>Field emission microscopy</vt:lpstr>
      <vt:lpstr>Multiemitter (flakes) cathode</vt:lpstr>
      <vt:lpstr>Current-voltage characteristics</vt:lpstr>
      <vt:lpstr>Total Energy Distribution (TED)</vt:lpstr>
      <vt:lpstr>TED studies</vt:lpstr>
      <vt:lpstr>TED curves of the FE electrons</vt:lpstr>
      <vt:lpstr>Scheme of low-threshold emission</vt:lpstr>
      <vt:lpstr>High power field emission (“Flash emission”) </vt:lpstr>
      <vt:lpstr>Flash Emission</vt:lpstr>
      <vt:lpstr>Effect of the Flash Emission</vt:lpstr>
      <vt:lpstr>Flash emission from GLS</vt:lpstr>
      <vt:lpstr>Flash emission from mwCNT</vt:lpstr>
      <vt:lpstr>Flash emission from HOPG</vt:lpstr>
      <vt:lpstr>“Bilayer” graphene</vt:lpstr>
      <vt:lpstr>Maximum charge as a function of electric field </vt:lpstr>
      <vt:lpstr>FE image of the surface element HOPG</vt:lpstr>
      <vt:lpstr>CVC pulse and stationary </vt:lpstr>
      <vt:lpstr>Emission dependence</vt:lpstr>
      <vt:lpstr>Exfoliation  of graphite layers  in a strong electric field  (HOPG, GLS)</vt:lpstr>
      <vt:lpstr>Exfoliation of the surface layers</vt:lpstr>
      <vt:lpstr>Exfoliation in a Stationary Electric field (GLS)</vt:lpstr>
      <vt:lpstr>Initial state GLS</vt:lpstr>
      <vt:lpstr>Exfoliation in a Stationary Electric field (GLS)</vt:lpstr>
      <vt:lpstr>Exfoliation in a Stationary Electric field (HOPG)</vt:lpstr>
      <vt:lpstr>Exfoliation in a Stationary Opposite Electric field (HOPG)</vt:lpstr>
      <vt:lpstr>Exfoliation in a Pulse Direct Electric field</vt:lpstr>
      <vt:lpstr>Exfoliation in a Pulse Electric field</vt:lpstr>
      <vt:lpstr>Exfoliation in a Pulse Electric field</vt:lpstr>
      <vt:lpstr>Raman Spectroscopy </vt:lpstr>
      <vt:lpstr>Raman spectra after exposure in direct stationary field </vt:lpstr>
      <vt:lpstr>Raman spectra after exposure in opposite stationary field </vt:lpstr>
      <vt:lpstr>Raman spectra after exposure in direct pulse field </vt:lpstr>
      <vt:lpstr>Raman spectra after exposure in opposite pulse filed </vt:lpstr>
      <vt:lpstr>Compare with traditional Raman spectra</vt:lpstr>
      <vt:lpstr>ABOUT THE MECHANISM  Field emission from carbon structures enhanced by inserting dipole negative-U centers </vt:lpstr>
      <vt:lpstr>Презентация PowerPoint</vt:lpstr>
      <vt:lpstr>Презентация PowerPoint</vt:lpstr>
      <vt:lpstr>About the mechanism</vt:lpstr>
      <vt:lpstr>Emission process diagram </vt:lpstr>
      <vt:lpstr>Conclusions</vt:lpstr>
      <vt:lpstr>Acknowledgements </vt:lpstr>
      <vt:lpstr>Презентация PowerPoint</vt:lpstr>
      <vt:lpstr>Thank you for the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Ildar</dc:creator>
  <cp:lastModifiedBy>Ildar</cp:lastModifiedBy>
  <cp:revision>132</cp:revision>
  <dcterms:created xsi:type="dcterms:W3CDTF">2018-06-23T11:23:03Z</dcterms:created>
  <dcterms:modified xsi:type="dcterms:W3CDTF">2018-07-10T21:46:42Z</dcterms:modified>
</cp:coreProperties>
</file>