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Lst>
  <p:notesMasterIdLst>
    <p:notesMasterId r:id="rId34"/>
  </p:notesMasterIdLst>
  <p:sldIdLst>
    <p:sldId id="257" r:id="rId3"/>
    <p:sldId id="483" r:id="rId4"/>
    <p:sldId id="484" r:id="rId5"/>
    <p:sldId id="487" r:id="rId6"/>
    <p:sldId id="591" r:id="rId7"/>
    <p:sldId id="593" r:id="rId8"/>
    <p:sldId id="492" r:id="rId9"/>
    <p:sldId id="493" r:id="rId10"/>
    <p:sldId id="502" r:id="rId11"/>
    <p:sldId id="504" r:id="rId12"/>
    <p:sldId id="506" r:id="rId13"/>
    <p:sldId id="605" r:id="rId14"/>
    <p:sldId id="574" r:id="rId15"/>
    <p:sldId id="510" r:id="rId16"/>
    <p:sldId id="512" r:id="rId17"/>
    <p:sldId id="577" r:id="rId18"/>
    <p:sldId id="519" r:id="rId19"/>
    <p:sldId id="608" r:id="rId20"/>
    <p:sldId id="521" r:id="rId21"/>
    <p:sldId id="522" r:id="rId22"/>
    <p:sldId id="581" r:id="rId23"/>
    <p:sldId id="525" r:id="rId24"/>
    <p:sldId id="530" r:id="rId25"/>
    <p:sldId id="584" r:id="rId26"/>
    <p:sldId id="532" r:id="rId27"/>
    <p:sldId id="609" r:id="rId28"/>
    <p:sldId id="585" r:id="rId29"/>
    <p:sldId id="614" r:id="rId30"/>
    <p:sldId id="610" r:id="rId31"/>
    <p:sldId id="613" r:id="rId32"/>
    <p:sldId id="274"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903"/>
    <a:srgbClr val="0033CC"/>
    <a:srgbClr val="FC3520"/>
    <a:srgbClr val="E87F6A"/>
    <a:srgbClr val="CCCCFF"/>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varScale="1">
        <p:scale>
          <a:sx n="107" d="100"/>
          <a:sy n="107" d="100"/>
        </p:scale>
        <p:origin x="-174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12288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9C967BF-02C5-4669-9610-8C47ED7F8F78}" type="slidenum">
              <a:rPr lang="ru-RU"/>
              <a:pPr>
                <a:defRPr/>
              </a:pPr>
              <a:t>‹#›</a:t>
            </a:fld>
            <a:endParaRPr lang="ru-RU"/>
          </a:p>
        </p:txBody>
      </p:sp>
    </p:spTree>
    <p:extLst>
      <p:ext uri="{BB962C8B-B14F-4D97-AF65-F5344CB8AC3E}">
        <p14:creationId xmlns:p14="http://schemas.microsoft.com/office/powerpoint/2010/main" val="2835715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8012C59-44FB-40FA-8E03-7967C36DE5E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41C30D5-1F5C-42AE-ABB4-87DA44A90A1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F9BFA3B-1BC7-4003-BF30-CC5FCBD8E46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E1FDDAC-7E2A-4C68-B4AF-CF58C32BD5A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5/22/2017</a:t>
            </a:fld>
            <a:endParaRPr lang="en-US"/>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5/22/2017</a:t>
            </a:fld>
            <a:endParaRPr lang="en-US"/>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E80666-FB37-4B36-9149-507F3B0178E3}" type="datetimeFigureOut">
              <a:rPr lang="en-US" smtClean="0"/>
              <a:pPr/>
              <a:t>5/22/2017</a:t>
            </a:fld>
            <a:endParaRPr lang="en-US"/>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5/22/2017</a:t>
            </a:fld>
            <a:endParaRPr lang="en-US"/>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5/22/2017</a:t>
            </a:fld>
            <a:endParaRPr lang="en-US"/>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5/22/2017</a:t>
            </a:fld>
            <a:endParaRPr lang="en-US"/>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5/22/2017</a:t>
            </a:fld>
            <a:endParaRPr lang="en-US"/>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0AFEE64-07F6-4F62-9EE6-376B7D9BEE4B}"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E80666-FB37-4B36-9149-507F3B0178E3}" type="datetimeFigureOut">
              <a:rPr lang="en-US" smtClean="0"/>
              <a:pPr/>
              <a:t>5/22/2017</a:t>
            </a:fld>
            <a:endParaRPr lang="en-US"/>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E80666-FB37-4B36-9149-507F3B0178E3}" type="datetimeFigureOut">
              <a:rPr lang="en-US" smtClean="0"/>
              <a:pPr/>
              <a:t>5/22/2017</a:t>
            </a:fld>
            <a:endParaRPr lang="en-US"/>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5/22/2017</a:t>
            </a:fld>
            <a:endParaRPr lang="en-US"/>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5/22/2017</a:t>
            </a:fld>
            <a:endParaRPr lang="en-US"/>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defRPr/>
            </a:pPr>
            <a:fld id="{5EA0F4D5-DC23-443F-B86B-08BFA5A60B2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0270EC4-A2F5-4E28-8041-9F21FEB9D41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CB882F6-DE83-4417-881E-18B39CB6E7A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A1A8C6D-0C72-4A47-91A0-F8259906A96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E085320-771B-4A74-BCC1-5953B97C852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1AE3E82-E391-4810-BF04-524EA82519D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530A047-FD5D-41C1-B0F6-188299E68B3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7EFEF8E-F351-4EE5-9249-5011D647B62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8DC6B00-EE54-45EA-A848-FBBCFD5C4AA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B8DC6B00-EE54-45EA-A848-FBBCFD5C4AA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4" Type="http://schemas.openxmlformats.org/officeDocument/2006/relationships/image" Target="../media/image370.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50.png"/><Relationship Id="rId1" Type="http://schemas.openxmlformats.org/officeDocument/2006/relationships/slideLayout" Target="../slideLayouts/slideLayout14.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9.png"/><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4.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image" Target="../media/image120.png"/></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0825" y="2060575"/>
            <a:ext cx="8686800" cy="2492990"/>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2000" b="1" dirty="0" smtClean="0">
                <a:solidFill>
                  <a:schemeClr val="tx2"/>
                </a:solidFill>
                <a:effectLst>
                  <a:outerShdw blurRad="38100" dist="38100" dir="2700000" algn="tl">
                    <a:srgbClr val="FFFFFF"/>
                  </a:outerShdw>
                </a:effectLst>
                <a:latin typeface="Tahoma" pitchFamily="34" charset="0"/>
              </a:rPr>
              <a:t>  </a:t>
            </a:r>
            <a:r>
              <a:rPr lang="en-US" sz="2000" b="1" i="1" dirty="0" smtClean="0">
                <a:solidFill>
                  <a:schemeClr val="tx2"/>
                </a:solidFill>
                <a:effectLst>
                  <a:outerShdw blurRad="38100" dist="38100" dir="2700000" algn="tl">
                    <a:srgbClr val="FFFFFF"/>
                  </a:outerShdw>
                </a:effectLst>
                <a:latin typeface="Tahoma" pitchFamily="34" charset="0"/>
              </a:rPr>
              <a:t/>
            </a:r>
            <a:br>
              <a:rPr lang="en-US" sz="2000" b="1" i="1" dirty="0" smtClean="0">
                <a:solidFill>
                  <a:schemeClr val="tx2"/>
                </a:solidFill>
                <a:effectLst>
                  <a:outerShdw blurRad="38100" dist="38100" dir="2700000" algn="tl">
                    <a:srgbClr val="FFFFFF"/>
                  </a:outerShdw>
                </a:effectLst>
                <a:latin typeface="Tahoma" pitchFamily="34" charset="0"/>
              </a:rPr>
            </a:br>
            <a:r>
              <a:rPr lang="en-US" sz="2400" b="1" dirty="0">
                <a:solidFill>
                  <a:schemeClr val="tx2"/>
                </a:solidFill>
                <a:effectLst>
                  <a:outerShdw blurRad="38100" dist="38100" dir="2700000" algn="tl">
                    <a:srgbClr val="FFFFFF"/>
                  </a:outerShdw>
                </a:effectLst>
                <a:latin typeface="Tahoma" pitchFamily="34" charset="0"/>
              </a:rPr>
              <a:t>BEAM </a:t>
            </a:r>
            <a:r>
              <a:rPr lang="en-US" sz="2400" b="1" dirty="0" smtClean="0">
                <a:solidFill>
                  <a:schemeClr val="tx2"/>
                </a:solidFill>
                <a:effectLst>
                  <a:outerShdw blurRad="38100" dist="38100" dir="2700000" algn="tl">
                    <a:srgbClr val="FFFFFF"/>
                  </a:outerShdw>
                </a:effectLst>
                <a:latin typeface="Tahoma" pitchFamily="34" charset="0"/>
              </a:rPr>
              <a:t>TRANSFER CHANNELS,</a:t>
            </a:r>
          </a:p>
          <a:p>
            <a:pPr algn="ctr" eaLnBrk="1" hangingPunct="1">
              <a:defRPr/>
            </a:pPr>
            <a:r>
              <a:rPr lang="en-US" sz="2400" b="1" dirty="0" smtClean="0">
                <a:solidFill>
                  <a:schemeClr val="tx2"/>
                </a:solidFill>
                <a:effectLst>
                  <a:outerShdw blurRad="38100" dist="38100" dir="2700000" algn="tl">
                    <a:srgbClr val="FFFFFF"/>
                  </a:outerShdw>
                </a:effectLst>
                <a:latin typeface="Tahoma" pitchFamily="34" charset="0"/>
              </a:rPr>
              <a:t>INJECTION AND EXTRACTION SYSTEMS</a:t>
            </a:r>
          </a:p>
          <a:p>
            <a:pPr algn="ctr" eaLnBrk="1" hangingPunct="1">
              <a:defRPr/>
            </a:pPr>
            <a:endParaRPr lang="ru-RU" sz="2400" b="1" i="1" dirty="0" smtClean="0">
              <a:solidFill>
                <a:schemeClr val="tx2"/>
              </a:solidFill>
              <a:effectLst>
                <a:outerShdw blurRad="38100" dist="38100" dir="2700000" algn="tl">
                  <a:srgbClr val="FFFFFF"/>
                </a:outerShdw>
              </a:effectLst>
            </a:endParaRPr>
          </a:p>
          <a:p>
            <a:pPr algn="ctr" eaLnBrk="1" hangingPunct="1">
              <a:defRPr/>
            </a:pPr>
            <a:endParaRPr lang="ru-RU" sz="2400" b="1" i="1" dirty="0" smtClean="0">
              <a:solidFill>
                <a:schemeClr val="tx2"/>
              </a:solidFill>
              <a:effectLst>
                <a:outerShdw blurRad="38100" dist="38100" dir="2700000" algn="tl">
                  <a:srgbClr val="FFFFFF"/>
                </a:outerShdw>
              </a:effectLst>
            </a:endParaRPr>
          </a:p>
          <a:p>
            <a:pPr algn="ctr" eaLnBrk="1" hangingPunct="1">
              <a:defRPr/>
            </a:pPr>
            <a:r>
              <a:rPr lang="en-US" sz="2000" b="1" i="1" dirty="0" err="1" smtClean="0">
                <a:solidFill>
                  <a:schemeClr val="tx2"/>
                </a:solidFill>
                <a:latin typeface="Tahoma" pitchFamily="34" charset="0"/>
              </a:rPr>
              <a:t>Tuzikov</a:t>
            </a:r>
            <a:r>
              <a:rPr lang="en-US" sz="2000" b="1" i="1" dirty="0" smtClean="0">
                <a:solidFill>
                  <a:schemeClr val="tx2"/>
                </a:solidFill>
                <a:latin typeface="Tahoma" pitchFamily="34" charset="0"/>
              </a:rPr>
              <a:t> A.</a:t>
            </a:r>
          </a:p>
          <a:p>
            <a:pPr eaLnBrk="1" hangingPunct="1">
              <a:defRPr/>
            </a:pPr>
            <a:endParaRPr lang="ru-RU" sz="2000" dirty="0" smtClean="0">
              <a:latin typeface="Times New Roman" pitchFamily="18" charset="0"/>
            </a:endParaRPr>
          </a:p>
        </p:txBody>
      </p:sp>
      <p:pic>
        <p:nvPicPr>
          <p:cNvPr id="28675" name="Picture 9" descr="NICA_header_bl-wh.tif"/>
          <p:cNvPicPr>
            <a:picLocks noChangeAspect="1"/>
          </p:cNvPicPr>
          <p:nvPr/>
        </p:nvPicPr>
        <p:blipFill>
          <a:blip r:embed="rId2"/>
          <a:srcRect/>
          <a:stretch>
            <a:fillRect/>
          </a:stretch>
        </p:blipFill>
        <p:spPr bwMode="auto">
          <a:xfrm>
            <a:off x="0" y="0"/>
            <a:ext cx="9144000"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9583" t="5912" r="7778" b="36653"/>
          <a:stretch/>
        </p:blipFill>
        <p:spPr>
          <a:xfrm>
            <a:off x="471436" y="692696"/>
            <a:ext cx="8337258" cy="1989732"/>
          </a:xfrm>
          <a:prstGeom prst="rect">
            <a:avLst/>
          </a:prstGeom>
          <a:ln>
            <a:solidFill>
              <a:schemeClr val="tx1"/>
            </a:solidFill>
          </a:ln>
        </p:spPr>
      </p:pic>
      <p:sp>
        <p:nvSpPr>
          <p:cNvPr id="43010" name="TextBox 7"/>
          <p:cNvSpPr txBox="1">
            <a:spLocks noChangeArrowheads="1"/>
          </p:cNvSpPr>
          <p:nvPr/>
        </p:nvSpPr>
        <p:spPr bwMode="auto">
          <a:xfrm>
            <a:off x="1052513" y="2844676"/>
            <a:ext cx="7191375" cy="368300"/>
          </a:xfrm>
          <a:prstGeom prst="rect">
            <a:avLst/>
          </a:prstGeom>
          <a:noFill/>
          <a:ln w="9525">
            <a:noFill/>
            <a:miter lim="800000"/>
            <a:headEnd/>
            <a:tailEnd/>
          </a:ln>
        </p:spPr>
        <p:txBody>
          <a:bodyPr>
            <a:spAutoFit/>
          </a:bodyPr>
          <a:lstStyle/>
          <a:p>
            <a:pPr algn="ctr"/>
            <a:r>
              <a:rPr lang="en-US" b="1" u="sng" dirty="0"/>
              <a:t>Parameters of elements</a:t>
            </a:r>
            <a:endParaRPr lang="ru-RU" b="1" u="sng" dirty="0"/>
          </a:p>
        </p:txBody>
      </p:sp>
      <p:graphicFrame>
        <p:nvGraphicFramePr>
          <p:cNvPr id="4" name="Таблица 3"/>
          <p:cNvGraphicFramePr>
            <a:graphicFrameLocks noGrp="1"/>
          </p:cNvGraphicFramePr>
          <p:nvPr>
            <p:extLst>
              <p:ext uri="{D42A27DB-BD31-4B8C-83A1-F6EECF244321}">
                <p14:modId xmlns:p14="http://schemas.microsoft.com/office/powerpoint/2010/main" val="3609686869"/>
              </p:ext>
            </p:extLst>
          </p:nvPr>
        </p:nvGraphicFramePr>
        <p:xfrm>
          <a:off x="381000" y="3742339"/>
          <a:ext cx="3758952" cy="1774893"/>
        </p:xfrm>
        <a:graphic>
          <a:graphicData uri="http://schemas.openxmlformats.org/drawingml/2006/table">
            <a:tbl>
              <a:tblPr firstCol="1" bandRow="1">
                <a:tableStyleId>{5C22544A-7EE6-4342-B048-85BDC9FD1C3A}</a:tableStyleId>
              </a:tblPr>
              <a:tblGrid>
                <a:gridCol w="2511216"/>
                <a:gridCol w="1247736"/>
              </a:tblGrid>
              <a:tr h="346267">
                <a:tc>
                  <a:txBody>
                    <a:bodyPr/>
                    <a:lstStyle/>
                    <a:p>
                      <a:pPr algn="just">
                        <a:lnSpc>
                          <a:spcPct val="115000"/>
                        </a:lnSpc>
                        <a:spcAft>
                          <a:spcPts val="0"/>
                        </a:spcAft>
                      </a:pPr>
                      <a:r>
                        <a:rPr lang="en-US" sz="1400" dirty="0" smtClean="0">
                          <a:effectLst/>
                        </a:rPr>
                        <a:t>Length, m</a:t>
                      </a:r>
                      <a:endParaRPr lang="ru-RU" sz="1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400" kern="1200" dirty="0" smtClean="0">
                          <a:solidFill>
                            <a:schemeClr val="dk1"/>
                          </a:solidFill>
                          <a:effectLst/>
                          <a:latin typeface="+mn-lt"/>
                          <a:ea typeface="+mn-ea"/>
                          <a:cs typeface="+mn-cs"/>
                        </a:rPr>
                        <a:t>1.5</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Max</a:t>
                      </a:r>
                      <a:r>
                        <a:rPr lang="en-US" sz="1400" baseline="0" dirty="0" smtClean="0">
                          <a:effectLst/>
                        </a:rPr>
                        <a:t> magnetic field, T</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kern="1200" dirty="0" smtClean="0">
                          <a:effectLst/>
                        </a:rPr>
                        <a:t>0</a:t>
                      </a:r>
                      <a:r>
                        <a:rPr lang="en-US" sz="1400" kern="1200" dirty="0" smtClean="0">
                          <a:effectLst/>
                        </a:rPr>
                        <a:t>.18</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Bending angle, </a:t>
                      </a:r>
                      <a:r>
                        <a:rPr lang="en-US" sz="1400" kern="1200" dirty="0" err="1" smtClean="0">
                          <a:effectLst/>
                        </a:rPr>
                        <a:t>mrad</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dirty="0" smtClean="0">
                          <a:effectLst/>
                        </a:rPr>
                        <a:t>10</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Pulse</a:t>
                      </a:r>
                      <a:r>
                        <a:rPr lang="en-US" sz="1400" kern="1200" baseline="0" dirty="0" smtClean="0">
                          <a:effectLst/>
                        </a:rPr>
                        <a:t> duration, </a:t>
                      </a:r>
                      <a:r>
                        <a:rPr lang="en-US" sz="1400" kern="1200" baseline="0" dirty="0" err="1" smtClean="0">
                          <a:effectLst/>
                        </a:rPr>
                        <a:t>μs</a:t>
                      </a:r>
                      <a:r>
                        <a:rPr lang="en-US" sz="1400" kern="1200" baseline="0" dirty="0" smtClean="0">
                          <a:effectLst/>
                        </a:rPr>
                        <a:t>:</a:t>
                      </a:r>
                    </a:p>
                    <a:p>
                      <a:pPr algn="just">
                        <a:lnSpc>
                          <a:spcPct val="115000"/>
                        </a:lnSpc>
                        <a:spcAft>
                          <a:spcPts val="0"/>
                        </a:spcAft>
                      </a:pPr>
                      <a:r>
                        <a:rPr lang="en-US" sz="1400" kern="1200" dirty="0" smtClean="0">
                          <a:effectLst/>
                        </a:rPr>
                        <a:t>      rise</a:t>
                      </a:r>
                    </a:p>
                    <a:p>
                      <a:pPr algn="just">
                        <a:lnSpc>
                          <a:spcPct val="115000"/>
                        </a:lnSpc>
                        <a:spcAft>
                          <a:spcPts val="0"/>
                        </a:spcAft>
                      </a:pPr>
                      <a:r>
                        <a:rPr lang="en-US" sz="1400" kern="1200" dirty="0" smtClean="0">
                          <a:effectLst/>
                        </a:rPr>
                        <a:t>      plateau</a:t>
                      </a:r>
                    </a:p>
                  </a:txBody>
                  <a:tcPr marL="68580" marR="68580" marT="0" marB="0"/>
                </a:tc>
                <a:tc>
                  <a:txBody>
                    <a:bodyPr/>
                    <a:lstStyle/>
                    <a:p>
                      <a:pPr algn="ctr">
                        <a:lnSpc>
                          <a:spcPct val="115000"/>
                        </a:lnSpc>
                        <a:spcAft>
                          <a:spcPts val="0"/>
                        </a:spcAft>
                      </a:pPr>
                      <a:endParaRPr lang="en-US" sz="1400" kern="1200" dirty="0" smtClean="0">
                        <a:effectLst/>
                      </a:endParaRPr>
                    </a:p>
                    <a:p>
                      <a:pPr algn="ctr">
                        <a:lnSpc>
                          <a:spcPct val="115000"/>
                        </a:lnSpc>
                        <a:spcAft>
                          <a:spcPts val="0"/>
                        </a:spcAft>
                      </a:pPr>
                      <a:r>
                        <a:rPr lang="en-US" sz="1400" kern="1200" dirty="0" smtClean="0">
                          <a:effectLst/>
                        </a:rPr>
                        <a:t>0.5</a:t>
                      </a:r>
                    </a:p>
                    <a:p>
                      <a:pPr algn="ctr">
                        <a:lnSpc>
                          <a:spcPct val="115000"/>
                        </a:lnSpc>
                        <a:spcAft>
                          <a:spcPts val="0"/>
                        </a:spcAft>
                      </a:pPr>
                      <a:r>
                        <a:rPr lang="en-US" sz="1400" kern="1200" dirty="0" smtClean="0">
                          <a:effectLst/>
                        </a:rPr>
                        <a:t>0.5</a:t>
                      </a:r>
                    </a:p>
                  </a:txBody>
                  <a:tcPr marL="68580" marR="68580" marT="0" marB="0"/>
                </a:tc>
              </a:tr>
            </a:tbl>
          </a:graphicData>
        </a:graphic>
      </p:graphicFrame>
      <p:sp>
        <p:nvSpPr>
          <p:cNvPr id="43029"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Booster fast extraction system</a:t>
            </a:r>
          </a:p>
        </p:txBody>
      </p:sp>
      <p:sp>
        <p:nvSpPr>
          <p:cNvPr id="43030" name="TextBox 6"/>
          <p:cNvSpPr txBox="1">
            <a:spLocks noChangeArrowheads="1"/>
          </p:cNvSpPr>
          <p:nvPr/>
        </p:nvSpPr>
        <p:spPr bwMode="auto">
          <a:xfrm>
            <a:off x="395288" y="3335418"/>
            <a:ext cx="3816350" cy="307975"/>
          </a:xfrm>
          <a:prstGeom prst="rect">
            <a:avLst/>
          </a:prstGeom>
          <a:noFill/>
          <a:ln w="9525">
            <a:noFill/>
            <a:miter lim="800000"/>
            <a:headEnd/>
            <a:tailEnd/>
          </a:ln>
        </p:spPr>
        <p:txBody>
          <a:bodyPr>
            <a:spAutoFit/>
          </a:bodyPr>
          <a:lstStyle/>
          <a:p>
            <a:pPr algn="ctr"/>
            <a:r>
              <a:rPr lang="en-US" sz="1400" b="1" u="sng" dirty="0"/>
              <a:t>Kicker</a:t>
            </a:r>
            <a:endParaRPr lang="ru-RU" sz="1400" b="1" u="sng" dirty="0"/>
          </a:p>
        </p:txBody>
      </p:sp>
      <p:graphicFrame>
        <p:nvGraphicFramePr>
          <p:cNvPr id="11" name="Таблица 10"/>
          <p:cNvGraphicFramePr>
            <a:graphicFrameLocks noGrp="1"/>
          </p:cNvGraphicFramePr>
          <p:nvPr>
            <p:extLst>
              <p:ext uri="{D42A27DB-BD31-4B8C-83A1-F6EECF244321}">
                <p14:modId xmlns:p14="http://schemas.microsoft.com/office/powerpoint/2010/main" val="1352298567"/>
              </p:ext>
            </p:extLst>
          </p:nvPr>
        </p:nvGraphicFramePr>
        <p:xfrm>
          <a:off x="4918075" y="3737576"/>
          <a:ext cx="3758952" cy="1731335"/>
        </p:xfrm>
        <a:graphic>
          <a:graphicData uri="http://schemas.openxmlformats.org/drawingml/2006/table">
            <a:tbl>
              <a:tblPr firstCol="1" bandRow="1">
                <a:tableStyleId>{5C22544A-7EE6-4342-B048-85BDC9FD1C3A}</a:tableStyleId>
              </a:tblPr>
              <a:tblGrid>
                <a:gridCol w="2318718"/>
                <a:gridCol w="1440234"/>
              </a:tblGrid>
              <a:tr h="346267">
                <a:tc>
                  <a:txBody>
                    <a:bodyPr/>
                    <a:lstStyle/>
                    <a:p>
                      <a:pPr algn="just">
                        <a:lnSpc>
                          <a:spcPct val="115000"/>
                        </a:lnSpc>
                        <a:spcAft>
                          <a:spcPts val="0"/>
                        </a:spcAft>
                      </a:pPr>
                      <a:r>
                        <a:rPr lang="en-US" sz="1400" dirty="0" smtClean="0">
                          <a:effectLst/>
                        </a:rPr>
                        <a:t>Length, m</a:t>
                      </a:r>
                      <a:endParaRPr lang="ru-RU" sz="1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400" kern="1200" dirty="0" smtClean="0">
                          <a:solidFill>
                            <a:schemeClr val="dk1"/>
                          </a:solidFill>
                          <a:effectLst/>
                          <a:latin typeface="+mn-lt"/>
                          <a:ea typeface="+mn-ea"/>
                          <a:cs typeface="+mn-cs"/>
                        </a:rPr>
                        <a:t>0.4</a:t>
                      </a:r>
                      <a:r>
                        <a:rPr lang="en-US" sz="1400" kern="1200" baseline="0" dirty="0" smtClean="0">
                          <a:solidFill>
                            <a:schemeClr val="dk1"/>
                          </a:solidFill>
                          <a:effectLst/>
                          <a:latin typeface="+mn-lt"/>
                          <a:ea typeface="+mn-ea"/>
                          <a:cs typeface="+mn-cs"/>
                        </a:rPr>
                        <a:t>; 1.4</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Max</a:t>
                      </a:r>
                      <a:r>
                        <a:rPr lang="en-US" sz="1400" baseline="0" dirty="0" smtClean="0">
                          <a:effectLst/>
                        </a:rPr>
                        <a:t> magnetic field, T</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kern="1200" dirty="0" smtClean="0">
                          <a:solidFill>
                            <a:schemeClr val="dk1"/>
                          </a:solidFill>
                          <a:effectLst/>
                          <a:latin typeface="+mn-lt"/>
                          <a:ea typeface="+mn-ea"/>
                          <a:cs typeface="+mn-cs"/>
                        </a:rPr>
                        <a:t>0.5;</a:t>
                      </a:r>
                      <a:r>
                        <a:rPr lang="en-US" sz="1400" kern="1200" baseline="0" dirty="0" smtClean="0">
                          <a:solidFill>
                            <a:schemeClr val="dk1"/>
                          </a:solidFill>
                          <a:effectLst/>
                          <a:latin typeface="+mn-lt"/>
                          <a:ea typeface="+mn-ea"/>
                          <a:cs typeface="+mn-cs"/>
                        </a:rPr>
                        <a:t> 1.3</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Bending angle, </a:t>
                      </a:r>
                      <a:r>
                        <a:rPr lang="en-US" sz="1400" kern="1200" dirty="0" err="1" smtClean="0">
                          <a:effectLst/>
                        </a:rPr>
                        <a:t>mrad</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solidFill>
                            <a:schemeClr val="dk1"/>
                          </a:solidFill>
                          <a:effectLst/>
                          <a:latin typeface="+mn-lt"/>
                          <a:ea typeface="+mn-ea"/>
                          <a:cs typeface="+mn-cs"/>
                        </a:rPr>
                        <a:t>20;</a:t>
                      </a:r>
                      <a:r>
                        <a:rPr lang="en-US" sz="1400" kern="1200" baseline="0" dirty="0" smtClean="0">
                          <a:solidFill>
                            <a:schemeClr val="dk1"/>
                          </a:solidFill>
                          <a:effectLst/>
                          <a:latin typeface="+mn-lt"/>
                          <a:ea typeface="+mn-ea"/>
                          <a:cs typeface="+mn-cs"/>
                        </a:rPr>
                        <a:t> 185</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Pulse shape</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err="1" smtClean="0">
                          <a:effectLst/>
                        </a:rPr>
                        <a:t>semisinusoidal</a:t>
                      </a:r>
                      <a:endParaRPr lang="en-US" sz="1400" kern="1200" dirty="0" smtClean="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Pulse duration, </a:t>
                      </a:r>
                      <a:r>
                        <a:rPr lang="en-US" sz="1400" kern="1200" dirty="0" err="1" smtClean="0">
                          <a:effectLst/>
                        </a:rPr>
                        <a:t>μs</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solidFill>
                            <a:schemeClr val="dk1"/>
                          </a:solidFill>
                          <a:effectLst/>
                          <a:latin typeface="+mn-lt"/>
                          <a:ea typeface="+mn-ea"/>
                          <a:cs typeface="+mn-cs"/>
                        </a:rPr>
                        <a:t>80; 1200</a:t>
                      </a:r>
                    </a:p>
                  </a:txBody>
                  <a:tcPr marL="68580" marR="68580" marT="0" marB="0"/>
                </a:tc>
              </a:tr>
            </a:tbl>
          </a:graphicData>
        </a:graphic>
      </p:graphicFrame>
      <p:sp>
        <p:nvSpPr>
          <p:cNvPr id="43054" name="TextBox 12"/>
          <p:cNvSpPr txBox="1">
            <a:spLocks noChangeArrowheads="1"/>
          </p:cNvSpPr>
          <p:nvPr/>
        </p:nvSpPr>
        <p:spPr bwMode="auto">
          <a:xfrm>
            <a:off x="4932363" y="3332243"/>
            <a:ext cx="3816350" cy="307975"/>
          </a:xfrm>
          <a:prstGeom prst="rect">
            <a:avLst/>
          </a:prstGeom>
          <a:noFill/>
          <a:ln w="9525">
            <a:noFill/>
            <a:miter lim="800000"/>
            <a:headEnd/>
            <a:tailEnd/>
          </a:ln>
        </p:spPr>
        <p:txBody>
          <a:bodyPr>
            <a:spAutoFit/>
          </a:bodyPr>
          <a:lstStyle/>
          <a:p>
            <a:pPr algn="ctr"/>
            <a:r>
              <a:rPr lang="en-US" sz="1400" b="1" u="sng" dirty="0" smtClean="0"/>
              <a:t>Septum (two sections)</a:t>
            </a:r>
            <a:endParaRPr lang="ru-RU" sz="1400" b="1" u="sng" dirty="0"/>
          </a:p>
        </p:txBody>
      </p:sp>
      <p:sp>
        <p:nvSpPr>
          <p:cNvPr id="12"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10</a:t>
            </a:fld>
            <a:endParaRPr lang="ru-RU" sz="1400" smtClean="0">
              <a:solidFill>
                <a:schemeClr val="tx1"/>
              </a:solidFill>
              <a:latin typeface="Arial" charset="0"/>
            </a:endParaRPr>
          </a:p>
        </p:txBody>
      </p:sp>
      <p:sp>
        <p:nvSpPr>
          <p:cNvPr id="13"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7"/>
          <p:cNvSpPr txBox="1">
            <a:spLocks noChangeArrowheads="1"/>
          </p:cNvSpPr>
          <p:nvPr/>
        </p:nvSpPr>
        <p:spPr bwMode="auto">
          <a:xfrm>
            <a:off x="1052513" y="692696"/>
            <a:ext cx="7191375" cy="369887"/>
          </a:xfrm>
          <a:prstGeom prst="rect">
            <a:avLst/>
          </a:prstGeom>
          <a:noFill/>
          <a:ln w="9525">
            <a:noFill/>
            <a:miter lim="800000"/>
            <a:headEnd/>
            <a:tailEnd/>
          </a:ln>
        </p:spPr>
        <p:txBody>
          <a:bodyPr>
            <a:spAutoFit/>
          </a:bodyPr>
          <a:lstStyle/>
          <a:p>
            <a:pPr algn="ctr"/>
            <a:r>
              <a:rPr lang="en-US" b="1" u="sng" dirty="0"/>
              <a:t>Kicker</a:t>
            </a:r>
            <a:endParaRPr lang="ru-RU" b="1" u="sng" dirty="0"/>
          </a:p>
        </p:txBody>
      </p:sp>
      <p:sp>
        <p:nvSpPr>
          <p:cNvPr id="44035"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Booster fast extraction system</a:t>
            </a:r>
          </a:p>
        </p:txBody>
      </p:sp>
      <p:pic>
        <p:nvPicPr>
          <p:cNvPr id="44036" name="Рисунок 14"/>
          <p:cNvPicPr>
            <a:picLocks noChangeAspect="1" noChangeArrowheads="1"/>
          </p:cNvPicPr>
          <p:nvPr/>
        </p:nvPicPr>
        <p:blipFill>
          <a:blip r:embed="rId2">
            <a:clrChange>
              <a:clrFrom>
                <a:srgbClr val="FFFFFF"/>
              </a:clrFrom>
              <a:clrTo>
                <a:srgbClr val="FFFFFF">
                  <a:alpha val="0"/>
                </a:srgbClr>
              </a:clrTo>
            </a:clrChange>
          </a:blip>
          <a:srcRect r="8267"/>
          <a:stretch>
            <a:fillRect/>
          </a:stretch>
        </p:blipFill>
        <p:spPr bwMode="auto">
          <a:xfrm>
            <a:off x="5003800" y="1587624"/>
            <a:ext cx="3529013" cy="2052638"/>
          </a:xfrm>
          <a:prstGeom prst="rect">
            <a:avLst/>
          </a:prstGeom>
          <a:noFill/>
          <a:ln w="9525">
            <a:noFill/>
            <a:miter lim="800000"/>
            <a:headEnd/>
            <a:tailEnd/>
          </a:ln>
        </p:spPr>
      </p:pic>
      <p:pic>
        <p:nvPicPr>
          <p:cNvPr id="44041" name="Рисунок 1"/>
          <p:cNvPicPr>
            <a:picLocks noChangeAspect="1"/>
          </p:cNvPicPr>
          <p:nvPr/>
        </p:nvPicPr>
        <p:blipFill>
          <a:blip r:embed="rId3">
            <a:clrChange>
              <a:clrFrom>
                <a:srgbClr val="FFFFFF"/>
              </a:clrFrom>
              <a:clrTo>
                <a:srgbClr val="FFFFFF">
                  <a:alpha val="0"/>
                </a:srgbClr>
              </a:clrTo>
            </a:clrChange>
          </a:blip>
          <a:srcRect l="16624" t="19000" r="14500" b="14999"/>
          <a:stretch>
            <a:fillRect/>
          </a:stretch>
        </p:blipFill>
        <p:spPr bwMode="auto">
          <a:xfrm>
            <a:off x="801688" y="1516187"/>
            <a:ext cx="3554412" cy="2128837"/>
          </a:xfrm>
          <a:prstGeom prst="rect">
            <a:avLst/>
          </a:prstGeom>
          <a:noFill/>
          <a:ln w="9525">
            <a:noFill/>
            <a:miter lim="800000"/>
            <a:headEnd/>
            <a:tailEnd/>
          </a:ln>
        </p:spPr>
      </p:pic>
      <p:pic>
        <p:nvPicPr>
          <p:cNvPr id="19" name="Рисунок 18"/>
          <p:cNvPicPr>
            <a:picLocks noChangeAspect="1"/>
          </p:cNvPicPr>
          <p:nvPr/>
        </p:nvPicPr>
        <p:blipFill>
          <a:blip r:embed="rId4"/>
          <a:srcRect/>
          <a:stretch>
            <a:fillRect/>
          </a:stretch>
        </p:blipFill>
        <p:spPr bwMode="auto">
          <a:xfrm>
            <a:off x="381000" y="3789040"/>
            <a:ext cx="8534400" cy="2052637"/>
          </a:xfrm>
          <a:prstGeom prst="rect">
            <a:avLst/>
          </a:prstGeom>
          <a:noFill/>
          <a:ln w="9525">
            <a:noFill/>
            <a:miter lim="800000"/>
            <a:headEnd/>
            <a:tailEnd/>
          </a:ln>
        </p:spPr>
      </p:pic>
      <p:sp>
        <p:nvSpPr>
          <p:cNvPr id="9"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11</a:t>
            </a:fld>
            <a:endParaRPr lang="ru-RU" sz="1400" smtClean="0">
              <a:solidFill>
                <a:schemeClr val="tx1"/>
              </a:solidFill>
              <a:latin typeface="Arial" charset="0"/>
            </a:endParaRPr>
          </a:p>
        </p:txBody>
      </p:sp>
      <p:sp>
        <p:nvSpPr>
          <p:cNvPr id="11" name="TextBox 6"/>
          <p:cNvSpPr txBox="1">
            <a:spLocks noChangeArrowheads="1"/>
          </p:cNvSpPr>
          <p:nvPr/>
        </p:nvSpPr>
        <p:spPr bwMode="auto">
          <a:xfrm>
            <a:off x="2740025" y="1208212"/>
            <a:ext cx="3816350" cy="307975"/>
          </a:xfrm>
          <a:prstGeom prst="rect">
            <a:avLst/>
          </a:prstGeom>
          <a:noFill/>
          <a:ln w="9525">
            <a:noFill/>
            <a:miter lim="800000"/>
            <a:headEnd/>
            <a:tailEnd/>
          </a:ln>
        </p:spPr>
        <p:txBody>
          <a:bodyPr>
            <a:spAutoFit/>
          </a:bodyPr>
          <a:lstStyle/>
          <a:p>
            <a:pPr algn="ctr"/>
            <a:r>
              <a:rPr lang="en-US" sz="1400" b="1" u="sng" dirty="0" smtClean="0"/>
              <a:t>Initial</a:t>
            </a:r>
            <a:r>
              <a:rPr lang="ru-RU" sz="1400" b="1" u="sng" dirty="0" smtClean="0"/>
              <a:t> </a:t>
            </a:r>
            <a:r>
              <a:rPr lang="en-US" sz="1400" b="1" u="sng" dirty="0" smtClean="0"/>
              <a:t>version </a:t>
            </a:r>
            <a:endParaRPr lang="ru-RU" sz="1400" b="1" u="sng" dirty="0"/>
          </a:p>
        </p:txBody>
      </p:sp>
      <p:sp>
        <p:nvSpPr>
          <p:cNvPr id="10"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a:spLocks noChangeArrowheads="1"/>
          </p:cNvSpPr>
          <p:nvPr/>
        </p:nvSpPr>
        <p:spPr bwMode="auto">
          <a:xfrm>
            <a:off x="2199854" y="1209452"/>
            <a:ext cx="4892426" cy="307777"/>
          </a:xfrm>
          <a:prstGeom prst="rect">
            <a:avLst/>
          </a:prstGeom>
          <a:noFill/>
          <a:ln w="9525">
            <a:noFill/>
            <a:miter lim="800000"/>
            <a:headEnd/>
            <a:tailEnd/>
          </a:ln>
        </p:spPr>
        <p:txBody>
          <a:bodyPr wrap="square">
            <a:spAutoFit/>
          </a:bodyPr>
          <a:lstStyle/>
          <a:p>
            <a:pPr algn="ctr"/>
            <a:r>
              <a:rPr lang="en-US" sz="1400" b="1" u="sng" dirty="0" smtClean="0"/>
              <a:t>Asymmetric (being designed by BINP team) </a:t>
            </a:r>
            <a:endParaRPr lang="ru-RU" sz="1400" b="1" u="sng" dirty="0"/>
          </a:p>
        </p:txBody>
      </p:sp>
      <p:sp>
        <p:nvSpPr>
          <p:cNvPr id="44033" name="TextBox 7"/>
          <p:cNvSpPr txBox="1">
            <a:spLocks noChangeArrowheads="1"/>
          </p:cNvSpPr>
          <p:nvPr/>
        </p:nvSpPr>
        <p:spPr bwMode="auto">
          <a:xfrm>
            <a:off x="1052513" y="692696"/>
            <a:ext cx="7191375" cy="369887"/>
          </a:xfrm>
          <a:prstGeom prst="rect">
            <a:avLst/>
          </a:prstGeom>
          <a:noFill/>
          <a:ln w="9525">
            <a:noFill/>
            <a:miter lim="800000"/>
            <a:headEnd/>
            <a:tailEnd/>
          </a:ln>
        </p:spPr>
        <p:txBody>
          <a:bodyPr>
            <a:spAutoFit/>
          </a:bodyPr>
          <a:lstStyle/>
          <a:p>
            <a:pPr algn="ctr"/>
            <a:r>
              <a:rPr lang="en-US" b="1" u="sng" dirty="0"/>
              <a:t>Kicker</a:t>
            </a:r>
            <a:endParaRPr lang="ru-RU" b="1" u="sng" dirty="0"/>
          </a:p>
        </p:txBody>
      </p:sp>
      <p:sp>
        <p:nvSpPr>
          <p:cNvPr id="44035"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Booster fast extraction system</a:t>
            </a:r>
          </a:p>
        </p:txBody>
      </p:sp>
      <p:sp>
        <p:nvSpPr>
          <p:cNvPr id="9"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12</a:t>
            </a:fld>
            <a:endParaRPr lang="ru-RU" sz="1400" smtClean="0">
              <a:solidFill>
                <a:schemeClr val="tx1"/>
              </a:solidFill>
              <a:latin typeface="Arial" charset="0"/>
            </a:endParaRPr>
          </a:p>
        </p:txBody>
      </p:sp>
      <p:pic>
        <p:nvPicPr>
          <p:cNvPr id="5122"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780752" y="1557748"/>
            <a:ext cx="5671568" cy="37434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47"/>
          <p:cNvSpPr>
            <a:spLocks noChangeArrowheads="1"/>
          </p:cNvSpPr>
          <p:nvPr/>
        </p:nvSpPr>
        <p:spPr bwMode="auto">
          <a:xfrm>
            <a:off x="1619672" y="5334307"/>
            <a:ext cx="5954222" cy="830997"/>
          </a:xfrm>
          <a:prstGeom prst="rect">
            <a:avLst/>
          </a:prstGeom>
          <a:noFill/>
          <a:ln w="9525">
            <a:solidFill>
              <a:schemeClr val="tx1"/>
            </a:solidFill>
            <a:miter lim="800000"/>
            <a:headEnd/>
            <a:tailEnd/>
          </a:ln>
        </p:spPr>
        <p:txBody>
          <a:bodyPr wrap="square" anchor="ctr">
            <a:spAutoFit/>
          </a:bodyPr>
          <a:lstStyle/>
          <a:p>
            <a:pPr algn="just"/>
            <a:r>
              <a:rPr lang="en-US" sz="1600" dirty="0" smtClean="0"/>
              <a:t>1 – the kicker conductors; 2 – the vacuum box of the kicker; </a:t>
            </a:r>
          </a:p>
          <a:p>
            <a:pPr algn="just"/>
            <a:r>
              <a:rPr lang="en-US" sz="1600" dirty="0" smtClean="0"/>
              <a:t>3 – the circulating beam; 4 – the extracting beam; </a:t>
            </a:r>
          </a:p>
          <a:p>
            <a:pPr algn="just"/>
            <a:r>
              <a:rPr lang="en-US" sz="1600" dirty="0" smtClean="0"/>
              <a:t>5 – the vacuum chamber at the entry and the exit of the kicker.</a:t>
            </a:r>
            <a:endParaRPr lang="ru-RU" sz="1600" dirty="0"/>
          </a:p>
        </p:txBody>
      </p:sp>
      <p:sp>
        <p:nvSpPr>
          <p:cNvPr id="10"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139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Booster fast extraction system</a:t>
            </a:r>
          </a:p>
        </p:txBody>
      </p:sp>
      <p:sp>
        <p:nvSpPr>
          <p:cNvPr id="68612" name="TextBox 6"/>
          <p:cNvSpPr txBox="1">
            <a:spLocks noChangeArrowheads="1"/>
          </p:cNvSpPr>
          <p:nvPr/>
        </p:nvSpPr>
        <p:spPr bwMode="auto">
          <a:xfrm>
            <a:off x="2314575" y="887536"/>
            <a:ext cx="4679950" cy="369888"/>
          </a:xfrm>
          <a:prstGeom prst="rect">
            <a:avLst/>
          </a:prstGeom>
          <a:noFill/>
          <a:ln w="9525">
            <a:noFill/>
            <a:miter lim="800000"/>
            <a:headEnd/>
            <a:tailEnd/>
          </a:ln>
        </p:spPr>
        <p:txBody>
          <a:bodyPr>
            <a:spAutoFit/>
          </a:bodyPr>
          <a:lstStyle/>
          <a:p>
            <a:pPr algn="ctr"/>
            <a:r>
              <a:rPr lang="en-US" b="1" u="sng" dirty="0"/>
              <a:t>Beam extraction</a:t>
            </a:r>
            <a:endParaRPr lang="ru-RU" b="1" u="sng" dirty="0"/>
          </a:p>
        </p:txBody>
      </p:sp>
      <p:sp>
        <p:nvSpPr>
          <p:cNvPr id="9"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13</a:t>
            </a:fld>
            <a:endParaRPr lang="ru-RU" sz="1400" smtClean="0">
              <a:solidFill>
                <a:schemeClr val="tx1"/>
              </a:solidFill>
              <a:latin typeface="Arial" charset="0"/>
            </a:endParaRPr>
          </a:p>
        </p:txBody>
      </p:sp>
      <p:pic>
        <p:nvPicPr>
          <p:cNvPr id="8" name="Рисунок 7"/>
          <p:cNvPicPr/>
          <p:nvPr/>
        </p:nvPicPr>
        <p:blipFill>
          <a:blip r:embed="rId2" cstate="print"/>
          <a:srcRect/>
          <a:stretch>
            <a:fillRect/>
          </a:stretch>
        </p:blipFill>
        <p:spPr bwMode="auto">
          <a:xfrm>
            <a:off x="1302220" y="1389484"/>
            <a:ext cx="6654156" cy="4415780"/>
          </a:xfrm>
          <a:prstGeom prst="rect">
            <a:avLst/>
          </a:prstGeom>
          <a:noFill/>
          <a:ln w="9525">
            <a:noFill/>
            <a:miter lim="800000"/>
            <a:headEnd/>
            <a:tailEnd/>
          </a:ln>
        </p:spPr>
      </p:pic>
      <p:sp>
        <p:nvSpPr>
          <p:cNvPr id="10"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30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7"/>
          <p:cNvSpPr>
            <a:spLocks noChangeArrowheads="1"/>
          </p:cNvSpPr>
          <p:nvPr/>
        </p:nvSpPr>
        <p:spPr bwMode="auto">
          <a:xfrm>
            <a:off x="608013" y="692696"/>
            <a:ext cx="8080375" cy="369888"/>
          </a:xfrm>
          <a:prstGeom prst="rect">
            <a:avLst/>
          </a:prstGeom>
          <a:noFill/>
          <a:ln w="9525">
            <a:noFill/>
            <a:miter lim="800000"/>
            <a:headEnd/>
            <a:tailEnd/>
          </a:ln>
        </p:spPr>
        <p:txBody>
          <a:bodyPr anchor="ctr">
            <a:spAutoFit/>
          </a:bodyPr>
          <a:lstStyle/>
          <a:p>
            <a:pPr algn="ctr"/>
            <a:r>
              <a:rPr lang="en-US" b="1" u="sng" dirty="0"/>
              <a:t>Goals </a:t>
            </a:r>
            <a:endParaRPr lang="ru-RU" b="1" u="sng" dirty="0"/>
          </a:p>
        </p:txBody>
      </p:sp>
      <p:sp>
        <p:nvSpPr>
          <p:cNvPr id="46086" name="Text Box 45"/>
          <p:cNvSpPr txBox="1">
            <a:spLocks noChangeArrowheads="1"/>
          </p:cNvSpPr>
          <p:nvPr/>
        </p:nvSpPr>
        <p:spPr bwMode="auto">
          <a:xfrm>
            <a:off x="623888" y="1067346"/>
            <a:ext cx="8064500" cy="1077218"/>
          </a:xfrm>
          <a:prstGeom prst="rect">
            <a:avLst/>
          </a:prstGeom>
          <a:noFill/>
          <a:ln w="9525">
            <a:solidFill>
              <a:schemeClr val="tx1"/>
            </a:solidFill>
            <a:miter lim="800000"/>
            <a:headEnd/>
            <a:tailEnd/>
          </a:ln>
        </p:spPr>
        <p:txBody>
          <a:bodyPr>
            <a:spAutoFit/>
          </a:bodyPr>
          <a:lstStyle/>
          <a:p>
            <a:pPr marL="285750" indent="-285750" algn="just">
              <a:buFont typeface="Arial" charset="0"/>
              <a:buChar char="•"/>
            </a:pPr>
            <a:r>
              <a:rPr lang="en-US" sz="1600" dirty="0"/>
              <a:t>The beam transport with minimal ion losses</a:t>
            </a:r>
            <a:r>
              <a:rPr lang="ru-RU" sz="1600" dirty="0"/>
              <a:t>.</a:t>
            </a:r>
            <a:endParaRPr lang="en-US" sz="1600" dirty="0"/>
          </a:p>
          <a:p>
            <a:pPr marL="285750" indent="-285750" algn="just">
              <a:buFont typeface="Arial" charset="0"/>
              <a:buChar char="•"/>
            </a:pPr>
            <a:r>
              <a:rPr lang="en-US" sz="1600" dirty="0" smtClean="0"/>
              <a:t>Separation </a:t>
            </a:r>
            <a:r>
              <a:rPr lang="en-US" sz="1600" dirty="0"/>
              <a:t>of neighbor charge states. Estimates of ion stripping at energy of 580 MeV/u: 100% Au</a:t>
            </a:r>
            <a:r>
              <a:rPr lang="en-US" sz="1600" baseline="30000" dirty="0"/>
              <a:t>31+</a:t>
            </a:r>
            <a:r>
              <a:rPr lang="en-US" sz="1600" dirty="0"/>
              <a:t>   →   80% Au</a:t>
            </a:r>
            <a:r>
              <a:rPr lang="en-US" sz="1600" baseline="30000" dirty="0"/>
              <a:t>79+</a:t>
            </a:r>
            <a:r>
              <a:rPr lang="en-US" sz="1600" dirty="0"/>
              <a:t>, ~20% Au</a:t>
            </a:r>
            <a:r>
              <a:rPr lang="en-US" sz="1600" baseline="30000" dirty="0"/>
              <a:t>78+</a:t>
            </a:r>
            <a:r>
              <a:rPr lang="en-US" sz="1600" dirty="0"/>
              <a:t>. Due to high intensity of Au</a:t>
            </a:r>
            <a:r>
              <a:rPr lang="en-US" sz="1600" baseline="30000" dirty="0"/>
              <a:t>78+</a:t>
            </a:r>
            <a:r>
              <a:rPr lang="en-US" sz="1600" dirty="0"/>
              <a:t> ions they have to be extracted from the channel to an absorber</a:t>
            </a:r>
            <a:r>
              <a:rPr lang="en-US" sz="1600" dirty="0" smtClean="0"/>
              <a:t>.</a:t>
            </a:r>
            <a:endParaRPr lang="en-US" sz="1600" dirty="0"/>
          </a:p>
        </p:txBody>
      </p:sp>
      <p:sp>
        <p:nvSpPr>
          <p:cNvPr id="46082"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Booster-Nuclotron beam transport channel</a:t>
            </a:r>
          </a:p>
        </p:txBody>
      </p:sp>
      <p:sp>
        <p:nvSpPr>
          <p:cNvPr id="10"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14</a:t>
            </a:fld>
            <a:endParaRPr lang="ru-RU" sz="1400" smtClean="0">
              <a:solidFill>
                <a:schemeClr val="tx1"/>
              </a:solidFill>
              <a:latin typeface="Arial" charset="0"/>
            </a:endParaRPr>
          </a:p>
        </p:txBody>
      </p:sp>
      <p:pic>
        <p:nvPicPr>
          <p:cNvPr id="12" name="Рисунок 11"/>
          <p:cNvPicPr>
            <a:picLocks noChangeAspect="1"/>
          </p:cNvPicPr>
          <p:nvPr/>
        </p:nvPicPr>
        <p:blipFill>
          <a:blip r:embed="rId2" cstate="print">
            <a:clrChange>
              <a:clrFrom>
                <a:srgbClr val="212830"/>
              </a:clrFrom>
              <a:clrTo>
                <a:srgbClr val="212830">
                  <a:alpha val="0"/>
                </a:srgbClr>
              </a:clrTo>
            </a:clrChange>
            <a:extLst>
              <a:ext uri="{28A0092B-C50C-407E-A947-70E740481C1C}">
                <a14:useLocalDpi xmlns:a14="http://schemas.microsoft.com/office/drawing/2010/main" val="0"/>
              </a:ext>
            </a:extLst>
          </a:blip>
          <a:stretch>
            <a:fillRect/>
          </a:stretch>
        </p:blipFill>
        <p:spPr>
          <a:xfrm>
            <a:off x="1996504" y="2656855"/>
            <a:ext cx="5159376" cy="1771638"/>
          </a:xfrm>
          <a:prstGeom prst="rect">
            <a:avLst/>
          </a:prstGeom>
        </p:spPr>
      </p:pic>
      <p:sp>
        <p:nvSpPr>
          <p:cNvPr id="13" name="TextBox 9"/>
          <p:cNvSpPr txBox="1">
            <a:spLocks noChangeArrowheads="1"/>
          </p:cNvSpPr>
          <p:nvPr/>
        </p:nvSpPr>
        <p:spPr bwMode="auto">
          <a:xfrm>
            <a:off x="1979042" y="2368823"/>
            <a:ext cx="5176838" cy="307975"/>
          </a:xfrm>
          <a:prstGeom prst="rect">
            <a:avLst/>
          </a:prstGeom>
          <a:noFill/>
          <a:ln w="9525">
            <a:noFill/>
            <a:miter lim="800000"/>
            <a:headEnd/>
            <a:tailEnd/>
          </a:ln>
        </p:spPr>
        <p:txBody>
          <a:bodyPr>
            <a:spAutoFit/>
          </a:bodyPr>
          <a:lstStyle/>
          <a:p>
            <a:pPr algn="ctr"/>
            <a:r>
              <a:rPr lang="en-US" sz="1400" b="1" u="sng" dirty="0"/>
              <a:t>View from above</a:t>
            </a:r>
            <a:endParaRPr lang="ru-RU" sz="1400" b="1" u="sng" dirty="0"/>
          </a:p>
        </p:txBody>
      </p:sp>
      <p:sp>
        <p:nvSpPr>
          <p:cNvPr id="14" name="TextBox 14"/>
          <p:cNvSpPr txBox="1">
            <a:spLocks noChangeArrowheads="1"/>
          </p:cNvSpPr>
          <p:nvPr/>
        </p:nvSpPr>
        <p:spPr bwMode="auto">
          <a:xfrm>
            <a:off x="1979042" y="4457055"/>
            <a:ext cx="5176838" cy="307975"/>
          </a:xfrm>
          <a:prstGeom prst="rect">
            <a:avLst/>
          </a:prstGeom>
          <a:noFill/>
          <a:ln w="9525">
            <a:noFill/>
            <a:miter lim="800000"/>
            <a:headEnd/>
            <a:tailEnd/>
          </a:ln>
        </p:spPr>
        <p:txBody>
          <a:bodyPr>
            <a:spAutoFit/>
          </a:bodyPr>
          <a:lstStyle/>
          <a:p>
            <a:pPr algn="ctr"/>
            <a:r>
              <a:rPr lang="en-US" sz="1400" b="1" u="sng" dirty="0" smtClean="0"/>
              <a:t>Side view</a:t>
            </a:r>
            <a:endParaRPr lang="ru-RU" sz="1400" b="1" u="sng" dirty="0"/>
          </a:p>
        </p:txBody>
      </p:sp>
      <p:pic>
        <p:nvPicPr>
          <p:cNvPr id="3" name="Рисунок 2"/>
          <p:cNvPicPr>
            <a:picLocks noChangeAspect="1"/>
          </p:cNvPicPr>
          <p:nvPr/>
        </p:nvPicPr>
        <p:blipFill>
          <a:blip r:embed="rId3" cstate="print">
            <a:clrChange>
              <a:clrFrom>
                <a:srgbClr val="212830"/>
              </a:clrFrom>
              <a:clrTo>
                <a:srgbClr val="212830">
                  <a:alpha val="0"/>
                </a:srgbClr>
              </a:clrTo>
            </a:clrChange>
            <a:extLst>
              <a:ext uri="{28A0092B-C50C-407E-A947-70E740481C1C}">
                <a14:useLocalDpi xmlns:a14="http://schemas.microsoft.com/office/drawing/2010/main" val="0"/>
              </a:ext>
            </a:extLst>
          </a:blip>
          <a:stretch>
            <a:fillRect/>
          </a:stretch>
        </p:blipFill>
        <p:spPr>
          <a:xfrm>
            <a:off x="1996504" y="4745087"/>
            <a:ext cx="5184475" cy="1780257"/>
          </a:xfrm>
          <a:prstGeom prst="rect">
            <a:avLst/>
          </a:prstGeom>
        </p:spPr>
      </p:pic>
      <p:sp>
        <p:nvSpPr>
          <p:cNvPr id="11"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Booster-Nuclotron beam transport channel</a:t>
            </a:r>
          </a:p>
        </p:txBody>
      </p:sp>
      <p:sp>
        <p:nvSpPr>
          <p:cNvPr id="48131" name="TextBox 10"/>
          <p:cNvSpPr txBox="1">
            <a:spLocks noChangeArrowheads="1"/>
          </p:cNvSpPr>
          <p:nvPr/>
        </p:nvSpPr>
        <p:spPr bwMode="auto">
          <a:xfrm>
            <a:off x="1052513" y="3361064"/>
            <a:ext cx="7191375" cy="369887"/>
          </a:xfrm>
          <a:prstGeom prst="rect">
            <a:avLst/>
          </a:prstGeom>
          <a:noFill/>
          <a:ln w="9525">
            <a:noFill/>
            <a:miter lim="800000"/>
            <a:headEnd/>
            <a:tailEnd/>
          </a:ln>
        </p:spPr>
        <p:txBody>
          <a:bodyPr>
            <a:spAutoFit/>
          </a:bodyPr>
          <a:lstStyle/>
          <a:p>
            <a:pPr algn="ctr"/>
            <a:r>
              <a:rPr lang="en-US" b="1" u="sng" dirty="0" smtClean="0"/>
              <a:t>Preliminary parameters </a:t>
            </a:r>
            <a:r>
              <a:rPr lang="en-US" b="1" u="sng" dirty="0"/>
              <a:t>of magnetic elements</a:t>
            </a:r>
            <a:endParaRPr lang="ru-RU" b="1" u="sng" dirty="0"/>
          </a:p>
        </p:txBody>
      </p:sp>
      <p:graphicFrame>
        <p:nvGraphicFramePr>
          <p:cNvPr id="20" name="Таблица 19"/>
          <p:cNvGraphicFramePr>
            <a:graphicFrameLocks noGrp="1"/>
          </p:cNvGraphicFramePr>
          <p:nvPr>
            <p:extLst>
              <p:ext uri="{D42A27DB-BD31-4B8C-83A1-F6EECF244321}">
                <p14:modId xmlns:p14="http://schemas.microsoft.com/office/powerpoint/2010/main" val="3952782431"/>
              </p:ext>
            </p:extLst>
          </p:nvPr>
        </p:nvGraphicFramePr>
        <p:xfrm>
          <a:off x="836613" y="3878589"/>
          <a:ext cx="7624464" cy="1710651"/>
        </p:xfrm>
        <a:graphic>
          <a:graphicData uri="http://schemas.openxmlformats.org/drawingml/2006/table">
            <a:tbl>
              <a:tblPr firstRow="1" firstCol="1" bandRow="1">
                <a:tableStyleId>{5C22544A-7EE6-4342-B048-85BDC9FD1C3A}</a:tableStyleId>
              </a:tblPr>
              <a:tblGrid>
                <a:gridCol w="1548367"/>
                <a:gridCol w="1947931"/>
                <a:gridCol w="1947931"/>
                <a:gridCol w="2180235"/>
              </a:tblGrid>
              <a:tr h="684261">
                <a:tc>
                  <a:txBody>
                    <a:bodyPr/>
                    <a:lstStyle/>
                    <a:p>
                      <a:pPr algn="ctr">
                        <a:spcBef>
                          <a:spcPts val="300"/>
                        </a:spcBef>
                        <a:spcAft>
                          <a:spcPts val="300"/>
                        </a:spcAft>
                      </a:pPr>
                      <a:r>
                        <a:rPr lang="en-US" sz="1400" kern="1200" dirty="0">
                          <a:effectLst/>
                        </a:rPr>
                        <a:t>Magnetic element</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en-US" sz="1400" kern="1200" dirty="0" smtClean="0">
                          <a:effectLst/>
                        </a:rPr>
                        <a:t>Type</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en-US" sz="1400" kern="1200" dirty="0">
                          <a:effectLst/>
                        </a:rPr>
                        <a:t>Effective length,</a:t>
                      </a:r>
                      <a:r>
                        <a:rPr lang="ru-RU" sz="1400" kern="1200" dirty="0">
                          <a:effectLst/>
                        </a:rPr>
                        <a:t>  </a:t>
                      </a:r>
                      <a:r>
                        <a:rPr lang="en-US" sz="1400" kern="1200" dirty="0" smtClean="0">
                          <a:effectLst/>
                        </a:rPr>
                        <a:t>m</a:t>
                      </a:r>
                      <a:r>
                        <a:rPr lang="ru-RU" sz="1400" kern="1200" dirty="0" smtClean="0">
                          <a:effectLst/>
                        </a:rPr>
                        <a:t> </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en-US" sz="1400" kern="1200" dirty="0">
                          <a:effectLst/>
                        </a:rPr>
                        <a:t>Max. magnetic field (gradient), T (T/m</a:t>
                      </a:r>
                      <a:r>
                        <a:rPr lang="en-US" sz="1400" kern="1200" dirty="0" smtClean="0">
                          <a:effectLst/>
                        </a:rPr>
                        <a:t>)</a:t>
                      </a:r>
                      <a:endParaRPr lang="ru-RU" sz="1400" kern="1200" dirty="0">
                        <a:solidFill>
                          <a:schemeClr val="dk1"/>
                        </a:solidFill>
                        <a:effectLst/>
                        <a:latin typeface="+mn-lt"/>
                        <a:ea typeface="+mn-ea"/>
                        <a:cs typeface="+mn-cs"/>
                      </a:endParaRPr>
                    </a:p>
                  </a:txBody>
                  <a:tcPr marL="68580" marR="68580" marT="0" marB="0"/>
                </a:tc>
              </a:tr>
              <a:tr h="342130">
                <a:tc>
                  <a:txBody>
                    <a:bodyPr/>
                    <a:lstStyle/>
                    <a:p>
                      <a:pPr algn="ctr">
                        <a:spcBef>
                          <a:spcPts val="300"/>
                        </a:spcBef>
                        <a:spcAft>
                          <a:spcPts val="300"/>
                        </a:spcAft>
                      </a:pPr>
                      <a:r>
                        <a:rPr lang="en-US" sz="1400" kern="1200" dirty="0">
                          <a:effectLst/>
                        </a:rPr>
                        <a:t>BM1 – </a:t>
                      </a:r>
                      <a:r>
                        <a:rPr lang="en-US" sz="1400" kern="1200" dirty="0" smtClean="0">
                          <a:effectLst/>
                        </a:rPr>
                        <a:t>BM5</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en-US" sz="1400" kern="1200" dirty="0" smtClean="0">
                          <a:effectLst/>
                        </a:rPr>
                        <a:t>sector dipole</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en-US" sz="1400" kern="1200" dirty="0" smtClean="0">
                          <a:solidFill>
                            <a:schemeClr val="dk1"/>
                          </a:solidFill>
                          <a:effectLst/>
                          <a:latin typeface="+mn-lt"/>
                          <a:ea typeface="+mn-ea"/>
                          <a:cs typeface="+mn-cs"/>
                        </a:rPr>
                        <a:t>2</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ru-RU" sz="1400" kern="1200" dirty="0" smtClean="0">
                          <a:effectLst/>
                        </a:rPr>
                        <a:t>1</a:t>
                      </a:r>
                      <a:r>
                        <a:rPr lang="en-US" sz="1400" kern="1200" dirty="0" smtClean="0">
                          <a:effectLst/>
                        </a:rPr>
                        <a:t>.7</a:t>
                      </a:r>
                      <a:endParaRPr lang="ru-RU" sz="1400" kern="1200" dirty="0">
                        <a:solidFill>
                          <a:schemeClr val="dk1"/>
                        </a:solidFill>
                        <a:effectLst/>
                        <a:latin typeface="+mn-lt"/>
                        <a:ea typeface="+mn-ea"/>
                        <a:cs typeface="+mn-cs"/>
                      </a:endParaRPr>
                    </a:p>
                  </a:txBody>
                  <a:tcPr marL="68580" marR="68580" marT="0" marB="0"/>
                </a:tc>
              </a:tr>
              <a:tr h="342130">
                <a:tc>
                  <a:txBody>
                    <a:bodyPr/>
                    <a:lstStyle/>
                    <a:p>
                      <a:pPr algn="ctr">
                        <a:spcBef>
                          <a:spcPts val="300"/>
                        </a:spcBef>
                        <a:spcAft>
                          <a:spcPts val="300"/>
                        </a:spcAft>
                      </a:pPr>
                      <a:r>
                        <a:rPr lang="en-US" sz="1400" kern="1200" dirty="0" smtClean="0">
                          <a:solidFill>
                            <a:schemeClr val="lt1"/>
                          </a:solidFill>
                          <a:effectLst/>
                          <a:latin typeface="+mn-lt"/>
                          <a:ea typeface="+mn-ea"/>
                          <a:cs typeface="+mn-cs"/>
                        </a:rPr>
                        <a:t>SEPT_2</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en-US" sz="1400" kern="1200" dirty="0" smtClean="0">
                          <a:effectLst/>
                        </a:rPr>
                        <a:t>septum</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ru-RU" sz="1400" kern="1200" dirty="0" smtClean="0">
                          <a:effectLst/>
                        </a:rPr>
                        <a:t>1</a:t>
                      </a:r>
                      <a:r>
                        <a:rPr lang="en-US" sz="1400" kern="1200" dirty="0" smtClean="0">
                          <a:effectLst/>
                        </a:rPr>
                        <a:t>.5</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ru-RU" sz="1400" kern="1200" dirty="0" smtClean="0">
                          <a:effectLst/>
                        </a:rPr>
                        <a:t>1</a:t>
                      </a:r>
                      <a:r>
                        <a:rPr lang="en-US" sz="1400" kern="1200" dirty="0" smtClean="0">
                          <a:effectLst/>
                        </a:rPr>
                        <a:t>.3</a:t>
                      </a:r>
                      <a:r>
                        <a:rPr lang="ru-RU" sz="1400" kern="1200" dirty="0" smtClean="0">
                          <a:effectLst/>
                        </a:rPr>
                        <a:t>5</a:t>
                      </a:r>
                      <a:endParaRPr lang="ru-RU" sz="1400" kern="1200" dirty="0">
                        <a:solidFill>
                          <a:schemeClr val="dk1"/>
                        </a:solidFill>
                        <a:effectLst/>
                        <a:latin typeface="+mn-lt"/>
                        <a:ea typeface="+mn-ea"/>
                        <a:cs typeface="+mn-cs"/>
                      </a:endParaRPr>
                    </a:p>
                  </a:txBody>
                  <a:tcPr marL="68580" marR="68580" marT="0" marB="0"/>
                </a:tc>
              </a:tr>
              <a:tr h="342130">
                <a:tc>
                  <a:txBody>
                    <a:bodyPr/>
                    <a:lstStyle/>
                    <a:p>
                      <a:pPr algn="ctr">
                        <a:spcBef>
                          <a:spcPts val="300"/>
                        </a:spcBef>
                        <a:spcAft>
                          <a:spcPts val="300"/>
                        </a:spcAft>
                      </a:pPr>
                      <a:r>
                        <a:rPr lang="en-US" sz="1400" kern="1200" dirty="0" smtClean="0">
                          <a:effectLst/>
                        </a:rPr>
                        <a:t>Q1 </a:t>
                      </a:r>
                      <a:r>
                        <a:rPr lang="en-US" sz="1400" kern="1200" dirty="0">
                          <a:effectLst/>
                        </a:rPr>
                        <a:t>– </a:t>
                      </a:r>
                      <a:r>
                        <a:rPr lang="en-US" sz="1400" kern="1200" dirty="0" smtClean="0">
                          <a:effectLst/>
                        </a:rPr>
                        <a:t>Q8</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en-US" sz="1400" kern="1200" dirty="0" err="1" smtClean="0">
                          <a:effectLst/>
                        </a:rPr>
                        <a:t>quadrupole</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ru-RU" sz="1400" kern="1200" dirty="0" smtClean="0">
                          <a:effectLst/>
                        </a:rPr>
                        <a:t>0</a:t>
                      </a:r>
                      <a:r>
                        <a:rPr lang="en-US" sz="1400" kern="1200" dirty="0" smtClean="0">
                          <a:effectLst/>
                        </a:rPr>
                        <a:t>.</a:t>
                      </a:r>
                      <a:r>
                        <a:rPr lang="ru-RU" sz="1400" kern="1200" dirty="0" smtClean="0">
                          <a:effectLst/>
                        </a:rPr>
                        <a:t>4</a:t>
                      </a:r>
                      <a:endParaRPr lang="ru-RU" sz="1400" kern="1200" dirty="0">
                        <a:solidFill>
                          <a:schemeClr val="dk1"/>
                        </a:solidFill>
                        <a:effectLst/>
                        <a:latin typeface="+mn-lt"/>
                        <a:ea typeface="+mn-ea"/>
                        <a:cs typeface="+mn-cs"/>
                      </a:endParaRPr>
                    </a:p>
                  </a:txBody>
                  <a:tcPr marL="68580" marR="68580" marT="0" marB="0"/>
                </a:tc>
                <a:tc>
                  <a:txBody>
                    <a:bodyPr/>
                    <a:lstStyle/>
                    <a:p>
                      <a:pPr algn="ctr">
                        <a:spcBef>
                          <a:spcPts val="300"/>
                        </a:spcBef>
                        <a:spcAft>
                          <a:spcPts val="300"/>
                        </a:spcAft>
                      </a:pPr>
                      <a:r>
                        <a:rPr lang="en-US" sz="1400" kern="1200" dirty="0" smtClean="0">
                          <a:solidFill>
                            <a:schemeClr val="dk1"/>
                          </a:solidFill>
                          <a:effectLst/>
                          <a:latin typeface="+mn-lt"/>
                          <a:ea typeface="+mn-ea"/>
                          <a:cs typeface="+mn-cs"/>
                        </a:rPr>
                        <a:t>16</a:t>
                      </a:r>
                      <a:endParaRPr lang="ru-RU" sz="1400" kern="1200" dirty="0">
                        <a:solidFill>
                          <a:schemeClr val="dk1"/>
                        </a:solidFill>
                        <a:effectLst/>
                        <a:latin typeface="+mn-lt"/>
                        <a:ea typeface="+mn-ea"/>
                        <a:cs typeface="+mn-cs"/>
                      </a:endParaRPr>
                    </a:p>
                  </a:txBody>
                  <a:tcPr marL="68580" marR="68580" marT="0" marB="0"/>
                </a:tc>
              </a:tr>
            </a:tbl>
          </a:graphicData>
        </a:graphic>
      </p:graphicFrame>
      <p:pic>
        <p:nvPicPr>
          <p:cNvPr id="2050" name="Picture 2"/>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396726" y="885486"/>
            <a:ext cx="8518674" cy="2111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15</a:t>
            </a:fld>
            <a:endParaRPr lang="ru-RU" sz="1400" smtClean="0">
              <a:solidFill>
                <a:schemeClr val="tx1"/>
              </a:solidFill>
              <a:latin typeface="Arial" charset="0"/>
            </a:endParaRPr>
          </a:p>
        </p:txBody>
      </p:sp>
      <p:sp>
        <p:nvSpPr>
          <p:cNvPr id="10"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Booster-Nuclotron beam transport channel</a:t>
            </a:r>
          </a:p>
        </p:txBody>
      </p:sp>
      <p:sp>
        <p:nvSpPr>
          <p:cNvPr id="71683" name="TextBox 10"/>
          <p:cNvSpPr txBox="1">
            <a:spLocks noChangeArrowheads="1"/>
          </p:cNvSpPr>
          <p:nvPr/>
        </p:nvSpPr>
        <p:spPr bwMode="auto">
          <a:xfrm>
            <a:off x="1052513" y="765175"/>
            <a:ext cx="7191375" cy="369332"/>
          </a:xfrm>
          <a:prstGeom prst="rect">
            <a:avLst/>
          </a:prstGeom>
          <a:noFill/>
          <a:ln w="9525">
            <a:noFill/>
            <a:miter lim="800000"/>
            <a:headEnd/>
            <a:tailEnd/>
          </a:ln>
        </p:spPr>
        <p:txBody>
          <a:bodyPr>
            <a:spAutoFit/>
          </a:bodyPr>
          <a:lstStyle/>
          <a:p>
            <a:pPr algn="ctr"/>
            <a:r>
              <a:rPr lang="en-US" b="1" u="sng" dirty="0"/>
              <a:t>Beam </a:t>
            </a:r>
            <a:r>
              <a:rPr lang="en-US" b="1" u="sng" dirty="0" smtClean="0"/>
              <a:t>dynamics</a:t>
            </a:r>
            <a:endParaRPr lang="ru-RU" b="1" u="sng" dirty="0"/>
          </a:p>
        </p:txBody>
      </p:sp>
      <p:sp>
        <p:nvSpPr>
          <p:cNvPr id="11"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16</a:t>
            </a:fld>
            <a:endParaRPr lang="ru-RU" sz="1400" smtClean="0">
              <a:solidFill>
                <a:schemeClr val="tx1"/>
              </a:solidFill>
              <a:latin typeface="Arial"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617"/>
          <a:stretch/>
        </p:blipFill>
        <p:spPr bwMode="auto">
          <a:xfrm>
            <a:off x="835968" y="1192241"/>
            <a:ext cx="7624464" cy="256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2366"/>
          <a:stretch/>
        </p:blipFill>
        <p:spPr bwMode="auto">
          <a:xfrm>
            <a:off x="835968" y="3831594"/>
            <a:ext cx="7624464" cy="25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059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159" t="22961" r="17778" b="34861"/>
          <a:stretch/>
        </p:blipFill>
        <p:spPr>
          <a:xfrm>
            <a:off x="504357" y="764703"/>
            <a:ext cx="8088406" cy="1625602"/>
          </a:xfrm>
          <a:prstGeom prst="rect">
            <a:avLst/>
          </a:prstGeom>
        </p:spPr>
      </p:pic>
      <p:sp>
        <p:nvSpPr>
          <p:cNvPr id="49155"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Nuclotron high energy beam injection system</a:t>
            </a:r>
          </a:p>
        </p:txBody>
      </p:sp>
      <p:sp>
        <p:nvSpPr>
          <p:cNvPr id="14"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17</a:t>
            </a:fld>
            <a:endParaRPr lang="ru-RU" sz="1400" smtClean="0">
              <a:solidFill>
                <a:schemeClr val="tx1"/>
              </a:solidFill>
              <a:latin typeface="Arial" charset="0"/>
            </a:endParaRPr>
          </a:p>
        </p:txBody>
      </p:sp>
      <p:sp>
        <p:nvSpPr>
          <p:cNvPr id="9" name="TextBox 7"/>
          <p:cNvSpPr txBox="1">
            <a:spLocks noChangeArrowheads="1"/>
          </p:cNvSpPr>
          <p:nvPr/>
        </p:nvSpPr>
        <p:spPr bwMode="auto">
          <a:xfrm>
            <a:off x="1052513" y="2749957"/>
            <a:ext cx="7191375" cy="368300"/>
          </a:xfrm>
          <a:prstGeom prst="rect">
            <a:avLst/>
          </a:prstGeom>
          <a:noFill/>
          <a:ln w="9525">
            <a:noFill/>
            <a:miter lim="800000"/>
            <a:headEnd/>
            <a:tailEnd/>
          </a:ln>
        </p:spPr>
        <p:txBody>
          <a:bodyPr>
            <a:spAutoFit/>
          </a:bodyPr>
          <a:lstStyle/>
          <a:p>
            <a:pPr algn="ctr"/>
            <a:r>
              <a:rPr lang="en-US" b="1" u="sng" dirty="0" smtClean="0"/>
              <a:t>Preliminary parameters </a:t>
            </a:r>
            <a:r>
              <a:rPr lang="en-US" b="1" u="sng" dirty="0"/>
              <a:t>of elements</a:t>
            </a:r>
            <a:endParaRPr lang="ru-RU" b="1" u="sng" dirty="0"/>
          </a:p>
        </p:txBody>
      </p:sp>
      <p:graphicFrame>
        <p:nvGraphicFramePr>
          <p:cNvPr id="10" name="Таблица 9"/>
          <p:cNvGraphicFramePr>
            <a:graphicFrameLocks noGrp="1"/>
          </p:cNvGraphicFramePr>
          <p:nvPr>
            <p:extLst>
              <p:ext uri="{D42A27DB-BD31-4B8C-83A1-F6EECF244321}">
                <p14:modId xmlns:p14="http://schemas.microsoft.com/office/powerpoint/2010/main" val="411117933"/>
              </p:ext>
            </p:extLst>
          </p:nvPr>
        </p:nvGraphicFramePr>
        <p:xfrm>
          <a:off x="381000" y="3785007"/>
          <a:ext cx="3758952" cy="2020257"/>
        </p:xfrm>
        <a:graphic>
          <a:graphicData uri="http://schemas.openxmlformats.org/drawingml/2006/table">
            <a:tbl>
              <a:tblPr firstCol="1" bandRow="1">
                <a:tableStyleId>{5C22544A-7EE6-4342-B048-85BDC9FD1C3A}</a:tableStyleId>
              </a:tblPr>
              <a:tblGrid>
                <a:gridCol w="2511216"/>
                <a:gridCol w="1247736"/>
              </a:tblGrid>
              <a:tr h="346267">
                <a:tc>
                  <a:txBody>
                    <a:bodyPr/>
                    <a:lstStyle/>
                    <a:p>
                      <a:pPr algn="just">
                        <a:lnSpc>
                          <a:spcPct val="115000"/>
                        </a:lnSpc>
                        <a:spcAft>
                          <a:spcPts val="0"/>
                        </a:spcAft>
                      </a:pPr>
                      <a:r>
                        <a:rPr lang="en-US" sz="1400" dirty="0" smtClean="0">
                          <a:effectLst/>
                        </a:rPr>
                        <a:t>Length, m</a:t>
                      </a:r>
                      <a:endParaRPr lang="ru-RU" sz="1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400" kern="1200" dirty="0" smtClean="0">
                          <a:solidFill>
                            <a:schemeClr val="dk1"/>
                          </a:solidFill>
                          <a:effectLst/>
                          <a:latin typeface="+mn-lt"/>
                          <a:ea typeface="+mn-ea"/>
                          <a:cs typeface="+mn-cs"/>
                        </a:rPr>
                        <a:t>2</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Max</a:t>
                      </a:r>
                      <a:r>
                        <a:rPr lang="en-US" sz="1400" baseline="0" dirty="0" smtClean="0">
                          <a:effectLst/>
                        </a:rPr>
                        <a:t> magnetic field, T</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kern="1200" dirty="0" smtClean="0">
                          <a:solidFill>
                            <a:schemeClr val="dk1"/>
                          </a:solidFill>
                          <a:effectLst/>
                          <a:latin typeface="+mn-lt"/>
                          <a:ea typeface="+mn-ea"/>
                          <a:cs typeface="+mn-cs"/>
                        </a:rPr>
                        <a:t>0.1</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Aperture, </a:t>
                      </a:r>
                      <a:r>
                        <a:rPr lang="en-US" sz="1400" kern="1200" dirty="0" smtClean="0">
                          <a:effectLst/>
                        </a:rPr>
                        <a:t>mm</a:t>
                      </a:r>
                      <a:r>
                        <a:rPr lang="ru-RU" sz="1400" kern="1200" dirty="0" smtClean="0">
                          <a:effectLst/>
                        </a:rPr>
                        <a:t>×</a:t>
                      </a:r>
                      <a:r>
                        <a:rPr lang="en-US" sz="1400" kern="1200" dirty="0" smtClean="0">
                          <a:effectLst/>
                        </a:rPr>
                        <a:t>mm</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dirty="0" smtClean="0">
                          <a:effectLst/>
                        </a:rPr>
                        <a:t>110</a:t>
                      </a:r>
                      <a:r>
                        <a:rPr lang="ru-RU" sz="1400" kern="1200" dirty="0" smtClean="0">
                          <a:effectLst/>
                        </a:rPr>
                        <a:t>×</a:t>
                      </a:r>
                      <a:r>
                        <a:rPr lang="en-US" sz="1400" kern="1200" dirty="0" smtClean="0">
                          <a:effectLst/>
                        </a:rPr>
                        <a:t>70</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Pulse</a:t>
                      </a:r>
                      <a:r>
                        <a:rPr lang="en-US" sz="1400" kern="1200" baseline="0" dirty="0" smtClean="0">
                          <a:effectLst/>
                        </a:rPr>
                        <a:t> duration, </a:t>
                      </a:r>
                      <a:r>
                        <a:rPr lang="el-GR" sz="1400" kern="1200" baseline="0" dirty="0" smtClean="0">
                          <a:effectLst/>
                        </a:rPr>
                        <a:t>μ</a:t>
                      </a:r>
                      <a:r>
                        <a:rPr lang="en-US" sz="1400" kern="1200" baseline="0" dirty="0" smtClean="0">
                          <a:effectLst/>
                        </a:rPr>
                        <a:t>s:</a:t>
                      </a:r>
                    </a:p>
                    <a:p>
                      <a:pPr algn="just">
                        <a:lnSpc>
                          <a:spcPct val="115000"/>
                        </a:lnSpc>
                        <a:spcAft>
                          <a:spcPts val="0"/>
                        </a:spcAft>
                      </a:pPr>
                      <a:r>
                        <a:rPr lang="en-US" sz="1400" kern="1200" dirty="0" smtClean="0">
                          <a:effectLst/>
                        </a:rPr>
                        <a:t>      rise</a:t>
                      </a:r>
                    </a:p>
                    <a:p>
                      <a:pPr algn="just">
                        <a:lnSpc>
                          <a:spcPct val="115000"/>
                        </a:lnSpc>
                        <a:spcAft>
                          <a:spcPts val="0"/>
                        </a:spcAft>
                      </a:pPr>
                      <a:r>
                        <a:rPr lang="en-US" sz="1400" kern="1200" dirty="0" smtClean="0">
                          <a:effectLst/>
                        </a:rPr>
                        <a:t>      plateau</a:t>
                      </a:r>
                    </a:p>
                    <a:p>
                      <a:pPr algn="just">
                        <a:lnSpc>
                          <a:spcPct val="115000"/>
                        </a:lnSpc>
                        <a:spcAft>
                          <a:spcPts val="0"/>
                        </a:spcAft>
                      </a:pPr>
                      <a:r>
                        <a:rPr lang="en-US" sz="1400" kern="1200" dirty="0" smtClean="0">
                          <a:effectLst/>
                        </a:rPr>
                        <a:t>      fall</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endParaRPr lang="en-US" sz="1400" kern="1200" dirty="0" smtClean="0">
                        <a:effectLst/>
                      </a:endParaRPr>
                    </a:p>
                    <a:p>
                      <a:pPr algn="ctr">
                        <a:lnSpc>
                          <a:spcPct val="115000"/>
                        </a:lnSpc>
                        <a:spcAft>
                          <a:spcPts val="0"/>
                        </a:spcAft>
                      </a:pPr>
                      <a:r>
                        <a:rPr lang="en-US" sz="1400" kern="1200" dirty="0" smtClean="0">
                          <a:effectLst/>
                        </a:rPr>
                        <a:t>≤ 0.5</a:t>
                      </a:r>
                    </a:p>
                    <a:p>
                      <a:pPr algn="ctr">
                        <a:lnSpc>
                          <a:spcPct val="115000"/>
                        </a:lnSpc>
                        <a:spcAft>
                          <a:spcPts val="0"/>
                        </a:spcAft>
                      </a:pPr>
                      <a:r>
                        <a:rPr lang="en-US" sz="1400" kern="1200" dirty="0" smtClean="0">
                          <a:effectLst/>
                        </a:rPr>
                        <a:t>≥ 0.5</a:t>
                      </a:r>
                    </a:p>
                    <a:p>
                      <a:pPr algn="ctr">
                        <a:lnSpc>
                          <a:spcPct val="115000"/>
                        </a:lnSpc>
                        <a:spcAft>
                          <a:spcPts val="0"/>
                        </a:spcAft>
                      </a:pPr>
                      <a:r>
                        <a:rPr lang="en-US" sz="1400" kern="1200" dirty="0" smtClean="0">
                          <a:effectLst/>
                        </a:rPr>
                        <a:t>~10</a:t>
                      </a:r>
                      <a:endParaRPr lang="ru-RU" sz="1400" kern="1200" dirty="0">
                        <a:solidFill>
                          <a:schemeClr val="dk1"/>
                        </a:solidFill>
                        <a:effectLst/>
                        <a:latin typeface="+mn-lt"/>
                        <a:ea typeface="+mn-ea"/>
                        <a:cs typeface="+mn-cs"/>
                      </a:endParaRPr>
                    </a:p>
                  </a:txBody>
                  <a:tcPr marL="68580" marR="68580" marT="0" marB="0"/>
                </a:tc>
              </a:tr>
            </a:tbl>
          </a:graphicData>
        </a:graphic>
      </p:graphicFrame>
      <p:sp>
        <p:nvSpPr>
          <p:cNvPr id="11" name="TextBox 13"/>
          <p:cNvSpPr txBox="1">
            <a:spLocks noChangeArrowheads="1"/>
          </p:cNvSpPr>
          <p:nvPr/>
        </p:nvSpPr>
        <p:spPr bwMode="auto">
          <a:xfrm>
            <a:off x="395288" y="3280182"/>
            <a:ext cx="3816350" cy="307975"/>
          </a:xfrm>
          <a:prstGeom prst="rect">
            <a:avLst/>
          </a:prstGeom>
          <a:noFill/>
          <a:ln w="9525">
            <a:noFill/>
            <a:miter lim="800000"/>
            <a:headEnd/>
            <a:tailEnd/>
          </a:ln>
        </p:spPr>
        <p:txBody>
          <a:bodyPr>
            <a:spAutoFit/>
          </a:bodyPr>
          <a:lstStyle/>
          <a:p>
            <a:pPr algn="ctr"/>
            <a:r>
              <a:rPr lang="en-US" sz="1400" b="1" u="sng" dirty="0"/>
              <a:t>Kicker</a:t>
            </a:r>
            <a:endParaRPr lang="ru-RU" sz="1400" b="1" u="sng" dirty="0"/>
          </a:p>
        </p:txBody>
      </p:sp>
      <p:graphicFrame>
        <p:nvGraphicFramePr>
          <p:cNvPr id="12" name="Таблица 11"/>
          <p:cNvGraphicFramePr>
            <a:graphicFrameLocks noGrp="1"/>
          </p:cNvGraphicFramePr>
          <p:nvPr>
            <p:extLst>
              <p:ext uri="{D42A27DB-BD31-4B8C-83A1-F6EECF244321}">
                <p14:modId xmlns:p14="http://schemas.microsoft.com/office/powerpoint/2010/main" val="1147474774"/>
              </p:ext>
            </p:extLst>
          </p:nvPr>
        </p:nvGraphicFramePr>
        <p:xfrm>
          <a:off x="4918075" y="3780245"/>
          <a:ext cx="3758952" cy="1385068"/>
        </p:xfrm>
        <a:graphic>
          <a:graphicData uri="http://schemas.openxmlformats.org/drawingml/2006/table">
            <a:tbl>
              <a:tblPr firstCol="1" bandRow="1">
                <a:tableStyleId>{5C22544A-7EE6-4342-B048-85BDC9FD1C3A}</a:tableStyleId>
              </a:tblPr>
              <a:tblGrid>
                <a:gridCol w="2318718"/>
                <a:gridCol w="1440234"/>
              </a:tblGrid>
              <a:tr h="346267">
                <a:tc>
                  <a:txBody>
                    <a:bodyPr/>
                    <a:lstStyle/>
                    <a:p>
                      <a:pPr algn="just">
                        <a:lnSpc>
                          <a:spcPct val="115000"/>
                        </a:lnSpc>
                        <a:spcAft>
                          <a:spcPts val="0"/>
                        </a:spcAft>
                      </a:pPr>
                      <a:r>
                        <a:rPr lang="en-US" sz="1400" dirty="0" smtClean="0">
                          <a:effectLst/>
                        </a:rPr>
                        <a:t>Length, m</a:t>
                      </a:r>
                      <a:endParaRPr lang="ru-RU" sz="1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400" kern="1200" dirty="0" smtClean="0">
                          <a:effectLst/>
                        </a:rPr>
                        <a:t>1.5</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Max</a:t>
                      </a:r>
                      <a:r>
                        <a:rPr lang="en-US" sz="1400" baseline="0" dirty="0" smtClean="0">
                          <a:effectLst/>
                        </a:rPr>
                        <a:t> magnetic field, T</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kern="1200" dirty="0" smtClean="0">
                          <a:effectLst/>
                        </a:rPr>
                        <a:t>1.1</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Septum thickness, mm</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solidFill>
                            <a:schemeClr val="dk1"/>
                          </a:solidFill>
                          <a:effectLst/>
                          <a:latin typeface="+mn-lt"/>
                          <a:ea typeface="+mn-ea"/>
                          <a:cs typeface="+mn-cs"/>
                        </a:rPr>
                        <a:t>7</a:t>
                      </a:r>
                    </a:p>
                  </a:txBody>
                  <a:tcPr marL="68580" marR="68580" marT="0" marB="0"/>
                </a:tc>
              </a:tr>
              <a:tr h="346267">
                <a:tc>
                  <a:txBody>
                    <a:bodyPr/>
                    <a:lstStyle/>
                    <a:p>
                      <a:pPr algn="just">
                        <a:lnSpc>
                          <a:spcPct val="115000"/>
                        </a:lnSpc>
                        <a:spcAft>
                          <a:spcPts val="0"/>
                        </a:spcAft>
                      </a:pPr>
                      <a:r>
                        <a:rPr lang="en-US" sz="1400" kern="1200" dirty="0" smtClean="0">
                          <a:effectLst/>
                        </a:rPr>
                        <a:t>Power</a:t>
                      </a:r>
                      <a:r>
                        <a:rPr lang="en-US" sz="1400" kern="1200" baseline="0" dirty="0" smtClean="0">
                          <a:effectLst/>
                        </a:rPr>
                        <a:t> supply</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DC</a:t>
                      </a:r>
                      <a:endParaRPr lang="en-US" sz="1400" kern="1200" dirty="0" smtClean="0">
                        <a:solidFill>
                          <a:schemeClr val="dk1"/>
                        </a:solidFill>
                        <a:effectLst/>
                        <a:latin typeface="+mn-lt"/>
                        <a:ea typeface="+mn-ea"/>
                        <a:cs typeface="+mn-cs"/>
                      </a:endParaRPr>
                    </a:p>
                  </a:txBody>
                  <a:tcPr marL="68580" marR="68580" marT="0" marB="0"/>
                </a:tc>
              </a:tr>
            </a:tbl>
          </a:graphicData>
        </a:graphic>
      </p:graphicFrame>
      <p:sp>
        <p:nvSpPr>
          <p:cNvPr id="13" name="TextBox 15"/>
          <p:cNvSpPr txBox="1">
            <a:spLocks noChangeArrowheads="1"/>
          </p:cNvSpPr>
          <p:nvPr/>
        </p:nvSpPr>
        <p:spPr bwMode="auto">
          <a:xfrm>
            <a:off x="4932363" y="3277007"/>
            <a:ext cx="3816350" cy="307975"/>
          </a:xfrm>
          <a:prstGeom prst="rect">
            <a:avLst/>
          </a:prstGeom>
          <a:noFill/>
          <a:ln w="9525">
            <a:noFill/>
            <a:miter lim="800000"/>
            <a:headEnd/>
            <a:tailEnd/>
          </a:ln>
        </p:spPr>
        <p:txBody>
          <a:bodyPr>
            <a:spAutoFit/>
          </a:bodyPr>
          <a:lstStyle/>
          <a:p>
            <a:pPr algn="ctr"/>
            <a:r>
              <a:rPr lang="en-US" sz="1400" b="1" u="sng" dirty="0" err="1"/>
              <a:t>Lambertson</a:t>
            </a:r>
            <a:r>
              <a:rPr lang="en-US" sz="1400" b="1" u="sng" dirty="0"/>
              <a:t> </a:t>
            </a:r>
            <a:r>
              <a:rPr lang="en-US" sz="1400" b="1" u="sng" dirty="0" smtClean="0"/>
              <a:t>magnet</a:t>
            </a:r>
            <a:endParaRPr lang="ru-RU" sz="1400" b="1" u="sng" dirty="0"/>
          </a:p>
        </p:txBody>
      </p:sp>
      <p:sp>
        <p:nvSpPr>
          <p:cNvPr id="15"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7"/>
          <p:cNvSpPr>
            <a:spLocks noChangeArrowheads="1"/>
          </p:cNvSpPr>
          <p:nvPr/>
        </p:nvSpPr>
        <p:spPr bwMode="auto">
          <a:xfrm>
            <a:off x="608013" y="836166"/>
            <a:ext cx="8080375" cy="369888"/>
          </a:xfrm>
          <a:prstGeom prst="rect">
            <a:avLst/>
          </a:prstGeom>
          <a:noFill/>
          <a:ln w="9525">
            <a:noFill/>
            <a:miter lim="800000"/>
            <a:headEnd/>
            <a:tailEnd/>
          </a:ln>
        </p:spPr>
        <p:txBody>
          <a:bodyPr anchor="ctr">
            <a:spAutoFit/>
          </a:bodyPr>
          <a:lstStyle/>
          <a:p>
            <a:pPr algn="ctr"/>
            <a:r>
              <a:rPr lang="en-US" b="1" u="sng"/>
              <a:t>Magnetic elements </a:t>
            </a:r>
            <a:endParaRPr lang="ru-RU" b="1" u="sng"/>
          </a:p>
        </p:txBody>
      </p:sp>
      <p:sp>
        <p:nvSpPr>
          <p:cNvPr id="73732"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Nuclotron high energy beam injection system</a:t>
            </a:r>
          </a:p>
        </p:txBody>
      </p:sp>
      <p:sp>
        <p:nvSpPr>
          <p:cNvPr id="73733" name="Номер слайда 3"/>
          <p:cNvSpPr>
            <a:spLocks noGrp="1"/>
          </p:cNvSpPr>
          <p:nvPr>
            <p:ph type="sldNum" sz="quarter" idx="12"/>
          </p:nvPr>
        </p:nvSpPr>
        <p:spPr>
          <a:noFill/>
          <a:ln>
            <a:miter lim="800000"/>
            <a:headEnd/>
            <a:tailEnd/>
          </a:ln>
        </p:spPr>
        <p:txBody>
          <a:bodyPr/>
          <a:lstStyle/>
          <a:p>
            <a:pPr algn="r"/>
            <a:fld id="{D19A68D8-BEB0-4EED-9BC4-8EA5A8E55E3E}" type="slidenum">
              <a:rPr lang="ru-RU" sz="1400" smtClean="0">
                <a:solidFill>
                  <a:schemeClr val="tx1"/>
                </a:solidFill>
              </a:rPr>
              <a:pPr algn="r"/>
              <a:t>18</a:t>
            </a:fld>
            <a:endParaRPr lang="ru-RU" dirty="0" smtClean="0">
              <a:solidFill>
                <a:schemeClr val="tx1"/>
              </a:solidFill>
            </a:endParaRPr>
          </a:p>
        </p:txBody>
      </p:sp>
      <p:sp>
        <p:nvSpPr>
          <p:cNvPr id="73735" name="TextBox 7"/>
          <p:cNvSpPr txBox="1">
            <a:spLocks noChangeArrowheads="1"/>
          </p:cNvSpPr>
          <p:nvPr/>
        </p:nvSpPr>
        <p:spPr bwMode="auto">
          <a:xfrm>
            <a:off x="395288" y="1486148"/>
            <a:ext cx="3816350" cy="307975"/>
          </a:xfrm>
          <a:prstGeom prst="rect">
            <a:avLst/>
          </a:prstGeom>
          <a:noFill/>
          <a:ln w="9525">
            <a:noFill/>
            <a:miter lim="800000"/>
            <a:headEnd/>
            <a:tailEnd/>
          </a:ln>
        </p:spPr>
        <p:txBody>
          <a:bodyPr>
            <a:spAutoFit/>
          </a:bodyPr>
          <a:lstStyle/>
          <a:p>
            <a:pPr algn="ctr"/>
            <a:r>
              <a:rPr lang="en-US" sz="1400" b="1" u="sng" dirty="0"/>
              <a:t>Kicker</a:t>
            </a:r>
            <a:endParaRPr lang="ru-RU" sz="1400" b="1" u="sng" dirty="0"/>
          </a:p>
        </p:txBody>
      </p:sp>
      <p:sp>
        <p:nvSpPr>
          <p:cNvPr id="73736" name="TextBox 8"/>
          <p:cNvSpPr txBox="1">
            <a:spLocks noChangeArrowheads="1"/>
          </p:cNvSpPr>
          <p:nvPr/>
        </p:nvSpPr>
        <p:spPr bwMode="auto">
          <a:xfrm>
            <a:off x="4932363" y="1486148"/>
            <a:ext cx="3816350" cy="307975"/>
          </a:xfrm>
          <a:prstGeom prst="rect">
            <a:avLst/>
          </a:prstGeom>
          <a:noFill/>
          <a:ln w="9525">
            <a:noFill/>
            <a:miter lim="800000"/>
            <a:headEnd/>
            <a:tailEnd/>
          </a:ln>
        </p:spPr>
        <p:txBody>
          <a:bodyPr>
            <a:spAutoFit/>
          </a:bodyPr>
          <a:lstStyle/>
          <a:p>
            <a:pPr algn="ctr"/>
            <a:r>
              <a:rPr lang="en-US" sz="1400" b="1" u="sng" dirty="0" err="1"/>
              <a:t>Lambertson</a:t>
            </a:r>
            <a:r>
              <a:rPr lang="en-US" sz="1400" b="1" u="sng" dirty="0"/>
              <a:t> </a:t>
            </a:r>
            <a:r>
              <a:rPr lang="en-US" sz="1400" b="1" u="sng" dirty="0" smtClean="0"/>
              <a:t>magnet</a:t>
            </a:r>
            <a:endParaRPr lang="ru-RU" sz="1400" b="1" u="sng" dirty="0"/>
          </a:p>
        </p:txBody>
      </p:sp>
      <p:pic>
        <p:nvPicPr>
          <p:cNvPr id="73737" name="Рисунок 9"/>
          <p:cNvPicPr>
            <a:picLocks noChangeAspect="1" noChangeArrowheads="1"/>
          </p:cNvPicPr>
          <p:nvPr/>
        </p:nvPicPr>
        <p:blipFill>
          <a:blip r:embed="rId2">
            <a:clrChange>
              <a:clrFrom>
                <a:srgbClr val="FFFFFF"/>
              </a:clrFrom>
              <a:clrTo>
                <a:srgbClr val="FFFFFF">
                  <a:alpha val="0"/>
                </a:srgbClr>
              </a:clrTo>
            </a:clrChange>
          </a:blip>
          <a:srcRect r="8267"/>
          <a:stretch>
            <a:fillRect/>
          </a:stretch>
        </p:blipFill>
        <p:spPr bwMode="auto">
          <a:xfrm>
            <a:off x="407421" y="2349426"/>
            <a:ext cx="4236587" cy="2663750"/>
          </a:xfrm>
          <a:prstGeom prst="rect">
            <a:avLst/>
          </a:prstGeom>
          <a:noFill/>
          <a:ln w="9525">
            <a:noFill/>
            <a:miter lim="800000"/>
            <a:headEnd/>
            <a:tailEnd/>
          </a:ln>
        </p:spPr>
      </p:pic>
      <p:pic>
        <p:nvPicPr>
          <p:cNvPr id="7373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652120" y="1887156"/>
            <a:ext cx="2379364" cy="3270036"/>
          </a:xfrm>
          <a:prstGeom prst="rect">
            <a:avLst/>
          </a:prstGeom>
          <a:noFill/>
          <a:ln w="9525">
            <a:noFill/>
            <a:miter lim="800000"/>
            <a:headEnd/>
            <a:tailEnd/>
          </a:ln>
        </p:spPr>
      </p:pic>
      <p:sp>
        <p:nvSpPr>
          <p:cNvPr id="10"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195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Beam transfer from Nuclotron to Collider</a:t>
            </a:r>
            <a:r>
              <a:rPr lang="ru-RU"/>
              <a:t> </a:t>
            </a:r>
            <a:endParaRPr lang="en-US" sz="2400">
              <a:solidFill>
                <a:srgbClr val="0000FF"/>
              </a:solidFill>
              <a:latin typeface="Times New Roman" pitchFamily="18" charset="0"/>
            </a:endParaRPr>
          </a:p>
        </p:txBody>
      </p:sp>
      <p:pic>
        <p:nvPicPr>
          <p:cNvPr id="50179" name="Picture 27" descr="11Apr14_3D_Yulya_&amp;_Katya"/>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4500563" y="2413000"/>
            <a:ext cx="4167187" cy="3824288"/>
          </a:xfrm>
          <a:prstGeom prst="rect">
            <a:avLst/>
          </a:prstGeom>
          <a:noFill/>
          <a:ln w="9525">
            <a:noFill/>
            <a:miter lim="800000"/>
            <a:headEnd/>
            <a:tailEnd/>
          </a:ln>
        </p:spPr>
      </p:pic>
      <p:pic>
        <p:nvPicPr>
          <p:cNvPr id="50180" name="Picture 118" descr="ВыводПучкаС Кол30_03_2011"/>
          <p:cNvPicPr>
            <a:picLocks noChangeAspect="1" noChangeArrowheads="1"/>
          </p:cNvPicPr>
          <p:nvPr/>
        </p:nvPicPr>
        <p:blipFill>
          <a:blip r:embed="rId3"/>
          <a:srcRect r="26836" b="17964"/>
          <a:stretch>
            <a:fillRect/>
          </a:stretch>
        </p:blipFill>
        <p:spPr bwMode="auto">
          <a:xfrm>
            <a:off x="350838" y="2913137"/>
            <a:ext cx="3816350" cy="3178175"/>
          </a:xfrm>
          <a:prstGeom prst="rect">
            <a:avLst/>
          </a:prstGeom>
          <a:noFill/>
          <a:ln w="9525">
            <a:noFill/>
            <a:miter lim="800000"/>
            <a:headEnd/>
            <a:tailEnd/>
          </a:ln>
        </p:spPr>
      </p:pic>
      <p:sp>
        <p:nvSpPr>
          <p:cNvPr id="15" name="Text Box 6"/>
          <p:cNvSpPr txBox="1">
            <a:spLocks noChangeArrowheads="1"/>
          </p:cNvSpPr>
          <p:nvPr/>
        </p:nvSpPr>
        <p:spPr bwMode="auto">
          <a:xfrm>
            <a:off x="373063" y="757238"/>
            <a:ext cx="3816350" cy="1816100"/>
          </a:xfrm>
          <a:prstGeom prst="rect">
            <a:avLst/>
          </a:prstGeom>
          <a:noFill/>
          <a:ln w="9525">
            <a:solidFill>
              <a:schemeClr val="tx1"/>
            </a:solidFill>
            <a:miter lim="800000"/>
            <a:headEnd/>
            <a:tailEnd/>
          </a:ln>
          <a:effectLst/>
          <a:extLst/>
        </p:spPr>
        <p:txBody>
          <a:bodyPr>
            <a:spAutoFit/>
          </a:bodyPr>
          <a:lstStyle>
            <a:lvl1pPr indent="3603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600" b="1" dirty="0" smtClean="0">
                <a:latin typeface="+mn-lt"/>
              </a:rPr>
              <a:t>Goals</a:t>
            </a:r>
            <a:endParaRPr lang="ru-RU" sz="1600" b="1" dirty="0">
              <a:latin typeface="+mn-lt"/>
            </a:endParaRPr>
          </a:p>
          <a:p>
            <a:pPr algn="just" eaLnBrk="1" hangingPunct="1">
              <a:buFontTx/>
              <a:buChar char="•"/>
              <a:defRPr/>
            </a:pPr>
            <a:r>
              <a:rPr lang="en-US" sz="1600" dirty="0" smtClean="0">
                <a:latin typeface="+mn-lt"/>
              </a:rPr>
              <a:t>Alternate filling of the Collider rings.</a:t>
            </a:r>
          </a:p>
          <a:p>
            <a:pPr algn="just" eaLnBrk="1" hangingPunct="1">
              <a:buFontTx/>
              <a:buChar char="•"/>
              <a:defRPr/>
            </a:pPr>
            <a:r>
              <a:rPr lang="en-US" sz="1600" dirty="0" smtClean="0">
                <a:latin typeface="+mn-lt"/>
              </a:rPr>
              <a:t>Accumulation of required intensity of ions (with help of barrier bucket system and beam cooling systems of Collider).</a:t>
            </a:r>
            <a:endParaRPr lang="en-US" sz="1400" dirty="0" smtClean="0">
              <a:latin typeface="+mn-lt"/>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2898024790"/>
              </p:ext>
            </p:extLst>
          </p:nvPr>
        </p:nvGraphicFramePr>
        <p:xfrm>
          <a:off x="4319588" y="1073150"/>
          <a:ext cx="4560192" cy="975360"/>
        </p:xfrm>
        <a:graphic>
          <a:graphicData uri="http://schemas.openxmlformats.org/drawingml/2006/table">
            <a:tbl>
              <a:tblPr bandRow="1">
                <a:tableStyleId>{21E4AEA4-8DFA-4A89-87EB-49C32662AFE0}</a:tableStyleId>
              </a:tblPr>
              <a:tblGrid>
                <a:gridCol w="2862564"/>
                <a:gridCol w="1697628"/>
              </a:tblGrid>
              <a:tr h="153035">
                <a:tc>
                  <a:txBody>
                    <a:bodyPr/>
                    <a:lstStyle/>
                    <a:p>
                      <a:pPr algn="l">
                        <a:spcBef>
                          <a:spcPts val="300"/>
                        </a:spcBef>
                        <a:spcAft>
                          <a:spcPts val="300"/>
                        </a:spcAft>
                      </a:pPr>
                      <a:r>
                        <a:rPr lang="en-US" sz="1600" kern="800" dirty="0" smtClean="0">
                          <a:effectLst/>
                        </a:rPr>
                        <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300"/>
                        </a:spcAft>
                      </a:pPr>
                      <a:r>
                        <a:rPr lang="en-US" sz="1600" kern="800" dirty="0" smtClean="0">
                          <a:effectLst/>
                        </a:rPr>
                        <a:t>Au</a:t>
                      </a:r>
                      <a:r>
                        <a:rPr lang="en-US" sz="1600" kern="800" baseline="30000" dirty="0" smtClean="0">
                          <a:effectLst/>
                        </a:rPr>
                        <a:t>79</a:t>
                      </a:r>
                      <a:r>
                        <a:rPr lang="en-US" sz="1600" kern="800" baseline="30000" dirty="0">
                          <a:effectLst/>
                        </a:rPr>
                        <a:t>+</a:t>
                      </a:r>
                      <a:endParaRPr lang="ru-RU" sz="16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140">
                <a:tc>
                  <a:txBody>
                    <a:bodyPr/>
                    <a:lstStyle/>
                    <a:p>
                      <a:pPr algn="l">
                        <a:spcBef>
                          <a:spcPts val="300"/>
                        </a:spcBef>
                        <a:spcAft>
                          <a:spcPts val="300"/>
                        </a:spcAft>
                      </a:pPr>
                      <a:r>
                        <a:rPr lang="en-US" sz="1600" kern="800" dirty="0" smtClean="0">
                          <a:effectLst/>
                        </a:rPr>
                        <a:t>Energy </a:t>
                      </a:r>
                      <a:r>
                        <a:rPr lang="en-US" sz="1600" kern="800" dirty="0">
                          <a:effectLst/>
                        </a:rPr>
                        <a:t>of ions, </a:t>
                      </a:r>
                      <a:r>
                        <a:rPr lang="en-US" sz="1600" kern="800" dirty="0" err="1" smtClean="0">
                          <a:effectLst/>
                        </a:rPr>
                        <a:t>GeV</a:t>
                      </a:r>
                      <a:r>
                        <a:rPr lang="en-US" sz="1600" kern="800" dirty="0" smtClean="0">
                          <a:effectLst/>
                        </a:rPr>
                        <a:t>/u</a:t>
                      </a:r>
                      <a:endParaRPr lang="ru-RU" sz="16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0"/>
                        </a:spcAft>
                      </a:pPr>
                      <a:r>
                        <a:rPr lang="en-US" sz="1600" kern="800" dirty="0" smtClean="0">
                          <a:effectLst/>
                        </a:rPr>
                        <a:t>1 ÷ 4.5</a:t>
                      </a:r>
                      <a:endParaRPr lang="ru-RU" sz="16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505">
                <a:tc>
                  <a:txBody>
                    <a:bodyPr/>
                    <a:lstStyle/>
                    <a:p>
                      <a:pPr algn="l">
                        <a:spcBef>
                          <a:spcPts val="300"/>
                        </a:spcBef>
                        <a:spcAft>
                          <a:spcPts val="300"/>
                        </a:spcAft>
                      </a:pPr>
                      <a:r>
                        <a:rPr lang="en-US" sz="1600" kern="800" dirty="0" smtClean="0">
                          <a:effectLst/>
                        </a:rPr>
                        <a:t>Magnetic </a:t>
                      </a:r>
                      <a:r>
                        <a:rPr lang="en-US" sz="1600" kern="800" dirty="0">
                          <a:effectLst/>
                        </a:rPr>
                        <a:t>rigidity of ions, T </a:t>
                      </a:r>
                      <a:r>
                        <a:rPr lang="en-US" sz="1600" kern="800" dirty="0" smtClean="0">
                          <a:effectLst/>
                        </a:rPr>
                        <a:t>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0"/>
                        </a:spcAft>
                      </a:pPr>
                      <a:r>
                        <a:rPr lang="en-US" sz="1600" kern="800" dirty="0" smtClean="0">
                          <a:effectLst/>
                        </a:rPr>
                        <a:t>14 ÷ 45</a:t>
                      </a:r>
                      <a:endParaRPr lang="ru-RU" sz="16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505">
                <a:tc>
                  <a:txBody>
                    <a:bodyPr/>
                    <a:lstStyle/>
                    <a:p>
                      <a:pPr algn="l">
                        <a:spcBef>
                          <a:spcPts val="300"/>
                        </a:spcBef>
                        <a:spcAft>
                          <a:spcPts val="300"/>
                        </a:spcAft>
                      </a:pPr>
                      <a:r>
                        <a:rPr lang="en-US" sz="1600" kern="800" dirty="0">
                          <a:effectLst/>
                        </a:rPr>
                        <a:t>Ion number</a:t>
                      </a:r>
                      <a:endParaRPr lang="ru-RU" sz="16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0"/>
                        </a:spcAft>
                      </a:pPr>
                      <a:r>
                        <a:rPr lang="en-US" sz="1600" kern="800" dirty="0" smtClean="0">
                          <a:effectLst/>
                        </a:rPr>
                        <a:t>1∙</a:t>
                      </a:r>
                      <a:r>
                        <a:rPr lang="en-US" sz="1600" kern="800" dirty="0">
                          <a:effectLst/>
                        </a:rPr>
                        <a:t>10</a:t>
                      </a:r>
                      <a:r>
                        <a:rPr lang="en-US" sz="1600" kern="800" baseline="30000" dirty="0">
                          <a:effectLst/>
                        </a:rPr>
                        <a:t>9</a:t>
                      </a:r>
                      <a:endParaRPr lang="ru-RU" sz="16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0199" name="TextBox 16"/>
          <p:cNvSpPr txBox="1">
            <a:spLocks noChangeArrowheads="1"/>
          </p:cNvSpPr>
          <p:nvPr/>
        </p:nvSpPr>
        <p:spPr bwMode="auto">
          <a:xfrm>
            <a:off x="4716463" y="765175"/>
            <a:ext cx="3816350" cy="307975"/>
          </a:xfrm>
          <a:prstGeom prst="rect">
            <a:avLst/>
          </a:prstGeom>
          <a:noFill/>
          <a:ln w="9525">
            <a:noFill/>
            <a:miter lim="800000"/>
            <a:headEnd/>
            <a:tailEnd/>
          </a:ln>
        </p:spPr>
        <p:txBody>
          <a:bodyPr>
            <a:spAutoFit/>
          </a:bodyPr>
          <a:lstStyle/>
          <a:p>
            <a:pPr algn="ctr"/>
            <a:r>
              <a:rPr lang="en-US" sz="1400" b="1" u="sng"/>
              <a:t>Beam Parameters</a:t>
            </a:r>
            <a:endParaRPr lang="ru-RU" sz="1400" b="1" u="sng"/>
          </a:p>
        </p:txBody>
      </p:sp>
      <p:sp>
        <p:nvSpPr>
          <p:cNvPr id="50200" name="Oval 9"/>
          <p:cNvSpPr>
            <a:spLocks noChangeArrowheads="1"/>
          </p:cNvSpPr>
          <p:nvPr/>
        </p:nvSpPr>
        <p:spPr bwMode="auto">
          <a:xfrm rot="842876">
            <a:off x="1299793" y="4629785"/>
            <a:ext cx="2609850" cy="652462"/>
          </a:xfrm>
          <a:prstGeom prst="ellipse">
            <a:avLst/>
          </a:prstGeom>
          <a:noFill/>
          <a:ln w="19050">
            <a:solidFill>
              <a:srgbClr val="FF0000"/>
            </a:solidFill>
            <a:round/>
            <a:headEnd/>
            <a:tailEnd/>
          </a:ln>
        </p:spPr>
        <p:txBody>
          <a:bodyPr wrap="none" anchor="ctr"/>
          <a:lstStyle/>
          <a:p>
            <a:endParaRPr lang="ru-RU"/>
          </a:p>
        </p:txBody>
      </p:sp>
      <p:sp>
        <p:nvSpPr>
          <p:cNvPr id="50201" name="Line 10"/>
          <p:cNvSpPr>
            <a:spLocks noChangeShapeType="1"/>
          </p:cNvSpPr>
          <p:nvPr/>
        </p:nvSpPr>
        <p:spPr bwMode="auto">
          <a:xfrm flipH="1" flipV="1">
            <a:off x="2407868" y="2685097"/>
            <a:ext cx="346075" cy="1982788"/>
          </a:xfrm>
          <a:prstGeom prst="line">
            <a:avLst/>
          </a:prstGeom>
          <a:noFill/>
          <a:ln w="19050">
            <a:solidFill>
              <a:srgbClr val="FF0000"/>
            </a:solidFill>
            <a:round/>
            <a:headEnd/>
            <a:tailEnd type="triangle" w="med" len="med"/>
          </a:ln>
        </p:spPr>
        <p:txBody>
          <a:bodyPr/>
          <a:lstStyle/>
          <a:p>
            <a:endParaRPr lang="ru-RU"/>
          </a:p>
        </p:txBody>
      </p:sp>
      <p:sp>
        <p:nvSpPr>
          <p:cNvPr id="12"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19</a:t>
            </a:fld>
            <a:endParaRPr lang="ru-RU" sz="1400" smtClean="0">
              <a:solidFill>
                <a:schemeClr val="tx1"/>
              </a:solidFill>
              <a:latin typeface="Arial" charset="0"/>
            </a:endParaRPr>
          </a:p>
        </p:txBody>
      </p:sp>
      <p:sp>
        <p:nvSpPr>
          <p:cNvPr id="13"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NICA beam transfers </a:t>
            </a:r>
            <a:r>
              <a:rPr lang="ru-RU"/>
              <a:t> </a:t>
            </a:r>
            <a:endParaRPr lang="en-US" sz="2400">
              <a:solidFill>
                <a:srgbClr val="0000FF"/>
              </a:solidFill>
              <a:latin typeface="Times New Roman" pitchFamily="18" charset="0"/>
            </a:endParaRPr>
          </a:p>
        </p:txBody>
      </p:sp>
      <p:sp>
        <p:nvSpPr>
          <p:cNvPr id="10" name="Text Box 45"/>
          <p:cNvSpPr txBox="1">
            <a:spLocks noChangeArrowheads="1"/>
          </p:cNvSpPr>
          <p:nvPr/>
        </p:nvSpPr>
        <p:spPr bwMode="auto">
          <a:xfrm>
            <a:off x="595313" y="980728"/>
            <a:ext cx="8064500" cy="4893647"/>
          </a:xfrm>
          <a:prstGeom prst="rect">
            <a:avLst/>
          </a:prstGeom>
          <a:noFill/>
          <a:ln w="9525">
            <a:solidFill>
              <a:schemeClr val="tx1"/>
            </a:solidFill>
            <a:miter lim="800000"/>
            <a:headEnd/>
            <a:tailEnd/>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b="1" dirty="0" smtClean="0"/>
              <a:t>Beam transfer from HILAC to Booster</a:t>
            </a:r>
          </a:p>
          <a:p>
            <a:pPr marL="285750" indent="-285750" algn="just" eaLnBrk="1" hangingPunct="1">
              <a:buFont typeface="Arial" pitchFamily="34" charset="0"/>
              <a:buChar char="•"/>
              <a:defRPr/>
            </a:pPr>
            <a:r>
              <a:rPr lang="en-US" sz="1600" b="1" dirty="0" smtClean="0"/>
              <a:t>HILAC-Booster transport channel;</a:t>
            </a:r>
          </a:p>
          <a:p>
            <a:pPr marL="285750" indent="-285750" algn="just" eaLnBrk="1" hangingPunct="1">
              <a:buFont typeface="Arial" pitchFamily="34" charset="0"/>
              <a:buChar char="•"/>
              <a:defRPr/>
            </a:pPr>
            <a:r>
              <a:rPr lang="en-US" sz="1600" b="1" dirty="0" smtClean="0"/>
              <a:t>Booster injection system.</a:t>
            </a:r>
          </a:p>
          <a:p>
            <a:pPr algn="just" eaLnBrk="1" hangingPunct="1">
              <a:defRPr/>
            </a:pPr>
            <a:endParaRPr lang="en-US" sz="1600" b="1" dirty="0" smtClean="0"/>
          </a:p>
          <a:p>
            <a:pPr algn="just" eaLnBrk="1" hangingPunct="1">
              <a:defRPr/>
            </a:pPr>
            <a:endParaRPr lang="en-US" sz="1600" b="1" dirty="0"/>
          </a:p>
          <a:p>
            <a:pPr algn="ctr" eaLnBrk="1" hangingPunct="1">
              <a:defRPr/>
            </a:pPr>
            <a:r>
              <a:rPr lang="en-US" b="1" dirty="0"/>
              <a:t>Beam transfer from </a:t>
            </a:r>
            <a:r>
              <a:rPr lang="en-US" b="1" dirty="0" smtClean="0"/>
              <a:t>Booster to </a:t>
            </a:r>
            <a:r>
              <a:rPr lang="en-US" b="1" dirty="0" err="1" smtClean="0"/>
              <a:t>Nuclotron</a:t>
            </a:r>
            <a:endParaRPr lang="en-US" b="1" dirty="0"/>
          </a:p>
          <a:p>
            <a:pPr marL="285750" indent="-285750" algn="just" eaLnBrk="1" hangingPunct="1">
              <a:buFont typeface="Arial" pitchFamily="34" charset="0"/>
              <a:buChar char="•"/>
              <a:defRPr/>
            </a:pPr>
            <a:r>
              <a:rPr lang="en-US" sz="1600" b="1" dirty="0" smtClean="0"/>
              <a:t>Booster fast extraction system;</a:t>
            </a:r>
          </a:p>
          <a:p>
            <a:pPr marL="285750" indent="-285750" algn="just" eaLnBrk="1" hangingPunct="1">
              <a:buFont typeface="Arial" pitchFamily="34" charset="0"/>
              <a:buChar char="•"/>
              <a:defRPr/>
            </a:pPr>
            <a:r>
              <a:rPr lang="en-US" sz="1600" b="1" dirty="0" smtClean="0"/>
              <a:t>Booster-</a:t>
            </a:r>
            <a:r>
              <a:rPr lang="en-US" sz="1600" b="1" dirty="0" err="1" smtClean="0"/>
              <a:t>Nuclotron</a:t>
            </a:r>
            <a:r>
              <a:rPr lang="en-US" sz="1600" b="1" dirty="0" smtClean="0"/>
              <a:t> </a:t>
            </a:r>
            <a:r>
              <a:rPr lang="en-US" sz="1600" b="1" dirty="0"/>
              <a:t>transport channel;</a:t>
            </a:r>
          </a:p>
          <a:p>
            <a:pPr marL="285750" indent="-285750" algn="just" eaLnBrk="1" hangingPunct="1">
              <a:buFont typeface="Arial" pitchFamily="34" charset="0"/>
              <a:buChar char="•"/>
              <a:defRPr/>
            </a:pPr>
            <a:r>
              <a:rPr lang="en-US" sz="1600" b="1" dirty="0" err="1" smtClean="0"/>
              <a:t>Nuclotron</a:t>
            </a:r>
            <a:r>
              <a:rPr lang="en-US" sz="1600" b="1" dirty="0" smtClean="0"/>
              <a:t> high energy beam injection </a:t>
            </a:r>
            <a:r>
              <a:rPr lang="en-US" sz="1600" b="1" dirty="0"/>
              <a:t>system.</a:t>
            </a:r>
          </a:p>
          <a:p>
            <a:pPr algn="just" eaLnBrk="1" hangingPunct="1">
              <a:defRPr/>
            </a:pPr>
            <a:endParaRPr lang="en-US" sz="1600" b="1" dirty="0"/>
          </a:p>
          <a:p>
            <a:pPr algn="just" eaLnBrk="1" hangingPunct="1">
              <a:defRPr/>
            </a:pPr>
            <a:endParaRPr lang="en-US" sz="1600" b="1" dirty="0"/>
          </a:p>
          <a:p>
            <a:pPr algn="ctr" eaLnBrk="1" hangingPunct="1">
              <a:defRPr/>
            </a:pPr>
            <a:r>
              <a:rPr lang="en-US" b="1" dirty="0"/>
              <a:t>Beam transfer from </a:t>
            </a:r>
            <a:r>
              <a:rPr lang="en-US" b="1" dirty="0" err="1" smtClean="0"/>
              <a:t>Nuclotron</a:t>
            </a:r>
            <a:r>
              <a:rPr lang="en-US" b="1" dirty="0" smtClean="0"/>
              <a:t> to Collider</a:t>
            </a:r>
            <a:endParaRPr lang="en-US" b="1" dirty="0"/>
          </a:p>
          <a:p>
            <a:pPr marL="285750" indent="-285750" algn="just" eaLnBrk="1" hangingPunct="1">
              <a:buFont typeface="Arial" pitchFamily="34" charset="0"/>
              <a:buChar char="•"/>
              <a:defRPr/>
            </a:pPr>
            <a:r>
              <a:rPr lang="en-US" sz="1600" b="1" dirty="0" err="1" smtClean="0"/>
              <a:t>Nuclotron</a:t>
            </a:r>
            <a:r>
              <a:rPr lang="en-US" sz="1600" b="1" dirty="0" smtClean="0"/>
              <a:t> </a:t>
            </a:r>
            <a:r>
              <a:rPr lang="en-US" sz="1600" b="1" dirty="0"/>
              <a:t>fast extraction system;</a:t>
            </a:r>
          </a:p>
          <a:p>
            <a:pPr marL="285750" indent="-285750" algn="just" eaLnBrk="1" hangingPunct="1">
              <a:buFont typeface="Arial" pitchFamily="34" charset="0"/>
              <a:buChar char="•"/>
              <a:defRPr/>
            </a:pPr>
            <a:r>
              <a:rPr lang="en-US" sz="1600" b="1" dirty="0" err="1" smtClean="0"/>
              <a:t>Nuclotron</a:t>
            </a:r>
            <a:r>
              <a:rPr lang="en-US" sz="1600" b="1" dirty="0" smtClean="0"/>
              <a:t>-Collider </a:t>
            </a:r>
            <a:r>
              <a:rPr lang="en-US" sz="1600" b="1" dirty="0"/>
              <a:t>transport channel;</a:t>
            </a:r>
          </a:p>
          <a:p>
            <a:pPr marL="285750" indent="-285750" algn="just" eaLnBrk="1" hangingPunct="1">
              <a:buFont typeface="Arial" pitchFamily="34" charset="0"/>
              <a:buChar char="•"/>
              <a:defRPr/>
            </a:pPr>
            <a:r>
              <a:rPr lang="en-US" sz="1600" b="1" dirty="0" smtClean="0"/>
              <a:t>Collider injection </a:t>
            </a:r>
            <a:r>
              <a:rPr lang="en-US" sz="1600" b="1" dirty="0"/>
              <a:t>system.</a:t>
            </a:r>
          </a:p>
          <a:p>
            <a:pPr algn="just" eaLnBrk="1" hangingPunct="1">
              <a:defRPr/>
            </a:pPr>
            <a:endParaRPr lang="en-US" sz="1600" b="1" dirty="0" smtClean="0"/>
          </a:p>
          <a:p>
            <a:pPr algn="just" eaLnBrk="1" hangingPunct="1">
              <a:defRPr/>
            </a:pPr>
            <a:endParaRPr lang="en-US" sz="1600" b="1" dirty="0" smtClean="0"/>
          </a:p>
          <a:p>
            <a:pPr algn="ctr" eaLnBrk="1" hangingPunct="1">
              <a:defRPr/>
            </a:pPr>
            <a:r>
              <a:rPr lang="en-US" b="1" dirty="0"/>
              <a:t>Beam </a:t>
            </a:r>
            <a:r>
              <a:rPr lang="en-US" b="1" dirty="0" smtClean="0"/>
              <a:t>dump </a:t>
            </a:r>
            <a:r>
              <a:rPr lang="en-US" b="1" dirty="0"/>
              <a:t>from </a:t>
            </a:r>
            <a:r>
              <a:rPr lang="en-US" b="1" dirty="0" smtClean="0"/>
              <a:t>Collider</a:t>
            </a:r>
            <a:endParaRPr lang="en-US" b="1" dirty="0"/>
          </a:p>
          <a:p>
            <a:pPr marL="285750" indent="-285750" algn="just" eaLnBrk="1" hangingPunct="1">
              <a:buFont typeface="Arial" pitchFamily="34" charset="0"/>
              <a:buChar char="•"/>
              <a:defRPr/>
            </a:pPr>
            <a:r>
              <a:rPr lang="en-US" sz="1600" b="1" dirty="0" smtClean="0"/>
              <a:t>Collider beam dump system</a:t>
            </a:r>
            <a:r>
              <a:rPr lang="en-US" sz="1600" b="1" dirty="0"/>
              <a:t>.</a:t>
            </a:r>
          </a:p>
        </p:txBody>
      </p:sp>
      <p:sp>
        <p:nvSpPr>
          <p:cNvPr id="30723" name="Номер слайда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fld id="{4FE4B0B1-0D60-4C08-ABFB-15D0FBC2C8AF}" type="slidenum">
              <a:rPr lang="ru-RU" sz="1400" smtClean="0">
                <a:solidFill>
                  <a:schemeClr val="tx1"/>
                </a:solidFill>
                <a:latin typeface="Arial" charset="0"/>
              </a:rPr>
              <a:pPr algn="r"/>
              <a:t>2</a:t>
            </a:fld>
            <a:endParaRPr lang="ru-RU" sz="1400" dirty="0" smtClean="0">
              <a:solidFill>
                <a:schemeClr val="tx1"/>
              </a:solidFill>
              <a:latin typeface="Arial" charset="0"/>
            </a:endParaRPr>
          </a:p>
        </p:txBody>
      </p:sp>
      <p:sp>
        <p:nvSpPr>
          <p:cNvPr id="5"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Nuclotron fast extraction system</a:t>
            </a:r>
          </a:p>
        </p:txBody>
      </p:sp>
      <p:sp>
        <p:nvSpPr>
          <p:cNvPr id="51205" name="TextBox 7"/>
          <p:cNvSpPr txBox="1">
            <a:spLocks noChangeArrowheads="1"/>
          </p:cNvSpPr>
          <p:nvPr/>
        </p:nvSpPr>
        <p:spPr bwMode="auto">
          <a:xfrm>
            <a:off x="1052513" y="2852936"/>
            <a:ext cx="7191375" cy="368300"/>
          </a:xfrm>
          <a:prstGeom prst="rect">
            <a:avLst/>
          </a:prstGeom>
          <a:noFill/>
          <a:ln w="9525">
            <a:noFill/>
            <a:miter lim="800000"/>
            <a:headEnd/>
            <a:tailEnd/>
          </a:ln>
        </p:spPr>
        <p:txBody>
          <a:bodyPr>
            <a:spAutoFit/>
          </a:bodyPr>
          <a:lstStyle/>
          <a:p>
            <a:pPr algn="ctr"/>
            <a:r>
              <a:rPr lang="en-US" b="1" u="sng" dirty="0" smtClean="0"/>
              <a:t>Preliminary parameters </a:t>
            </a:r>
            <a:r>
              <a:rPr lang="en-US" b="1" u="sng" dirty="0"/>
              <a:t>of elements</a:t>
            </a:r>
            <a:endParaRPr lang="ru-RU" b="1" u="sng" dirty="0"/>
          </a:p>
        </p:txBody>
      </p:sp>
      <p:graphicFrame>
        <p:nvGraphicFramePr>
          <p:cNvPr id="11" name="Таблица 10"/>
          <p:cNvGraphicFramePr>
            <a:graphicFrameLocks noGrp="1"/>
          </p:cNvGraphicFramePr>
          <p:nvPr>
            <p:extLst>
              <p:ext uri="{D42A27DB-BD31-4B8C-83A1-F6EECF244321}">
                <p14:modId xmlns:p14="http://schemas.microsoft.com/office/powerpoint/2010/main" val="3208980937"/>
              </p:ext>
            </p:extLst>
          </p:nvPr>
        </p:nvGraphicFramePr>
        <p:xfrm>
          <a:off x="381000" y="3887986"/>
          <a:ext cx="3758952" cy="2020257"/>
        </p:xfrm>
        <a:graphic>
          <a:graphicData uri="http://schemas.openxmlformats.org/drawingml/2006/table">
            <a:tbl>
              <a:tblPr firstCol="1" bandRow="1">
                <a:tableStyleId>{5C22544A-7EE6-4342-B048-85BDC9FD1C3A}</a:tableStyleId>
              </a:tblPr>
              <a:tblGrid>
                <a:gridCol w="2511216"/>
                <a:gridCol w="1247736"/>
              </a:tblGrid>
              <a:tr h="346267">
                <a:tc>
                  <a:txBody>
                    <a:bodyPr/>
                    <a:lstStyle/>
                    <a:p>
                      <a:pPr algn="just">
                        <a:lnSpc>
                          <a:spcPct val="115000"/>
                        </a:lnSpc>
                        <a:spcAft>
                          <a:spcPts val="0"/>
                        </a:spcAft>
                      </a:pPr>
                      <a:r>
                        <a:rPr lang="en-US" sz="1400" dirty="0" smtClean="0">
                          <a:effectLst/>
                        </a:rPr>
                        <a:t>Length, m</a:t>
                      </a:r>
                      <a:endParaRPr lang="ru-RU" sz="1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400" kern="1200" dirty="0" smtClean="0">
                          <a:effectLst/>
                        </a:rPr>
                        <a:t>3</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Max</a:t>
                      </a:r>
                      <a:r>
                        <a:rPr lang="en-US" sz="1400" baseline="0" dirty="0" smtClean="0">
                          <a:effectLst/>
                        </a:rPr>
                        <a:t> magnetic field, T</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kern="1200" dirty="0" smtClean="0">
                          <a:effectLst/>
                        </a:rPr>
                        <a:t>0</a:t>
                      </a:r>
                      <a:r>
                        <a:rPr lang="en-US" sz="1400" kern="1200" dirty="0" smtClean="0">
                          <a:effectLst/>
                        </a:rPr>
                        <a:t>.13</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Aperture, </a:t>
                      </a:r>
                      <a:r>
                        <a:rPr lang="en-US" sz="1400" kern="1200" dirty="0" smtClean="0">
                          <a:effectLst/>
                        </a:rPr>
                        <a:t>mm</a:t>
                      </a:r>
                      <a:r>
                        <a:rPr lang="ru-RU" sz="1400" kern="1200" dirty="0" smtClean="0">
                          <a:effectLst/>
                        </a:rPr>
                        <a:t>×</a:t>
                      </a:r>
                      <a:r>
                        <a:rPr lang="en-US" sz="1400" kern="1200" dirty="0" smtClean="0">
                          <a:effectLst/>
                        </a:rPr>
                        <a:t>mm</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dirty="0" smtClean="0">
                          <a:effectLst/>
                        </a:rPr>
                        <a:t>110</a:t>
                      </a:r>
                      <a:r>
                        <a:rPr lang="ru-RU" sz="1400" kern="1200" dirty="0" smtClean="0">
                          <a:effectLst/>
                        </a:rPr>
                        <a:t>×</a:t>
                      </a:r>
                      <a:r>
                        <a:rPr lang="en-US" sz="1400" kern="1200" dirty="0" smtClean="0">
                          <a:effectLst/>
                        </a:rPr>
                        <a:t>70</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Pulse</a:t>
                      </a:r>
                      <a:r>
                        <a:rPr lang="en-US" sz="1400" kern="1200" baseline="0" dirty="0" smtClean="0">
                          <a:effectLst/>
                        </a:rPr>
                        <a:t> duration, </a:t>
                      </a:r>
                      <a:r>
                        <a:rPr lang="el-GR" sz="1400" kern="1200" baseline="0" dirty="0" smtClean="0">
                          <a:effectLst/>
                        </a:rPr>
                        <a:t>μ</a:t>
                      </a:r>
                      <a:r>
                        <a:rPr lang="en-US" sz="1400" kern="1200" baseline="0" dirty="0" smtClean="0">
                          <a:effectLst/>
                        </a:rPr>
                        <a:t>s:</a:t>
                      </a:r>
                    </a:p>
                    <a:p>
                      <a:pPr algn="just">
                        <a:lnSpc>
                          <a:spcPct val="115000"/>
                        </a:lnSpc>
                        <a:spcAft>
                          <a:spcPts val="0"/>
                        </a:spcAft>
                      </a:pPr>
                      <a:r>
                        <a:rPr lang="en-US" sz="1400" kern="1200" dirty="0" smtClean="0">
                          <a:effectLst/>
                        </a:rPr>
                        <a:t>      rise</a:t>
                      </a:r>
                    </a:p>
                    <a:p>
                      <a:pPr algn="just">
                        <a:lnSpc>
                          <a:spcPct val="115000"/>
                        </a:lnSpc>
                        <a:spcAft>
                          <a:spcPts val="0"/>
                        </a:spcAft>
                      </a:pPr>
                      <a:r>
                        <a:rPr lang="en-US" sz="1400" kern="1200" dirty="0" smtClean="0">
                          <a:effectLst/>
                        </a:rPr>
                        <a:t>      plateau</a:t>
                      </a:r>
                    </a:p>
                    <a:p>
                      <a:pPr algn="just">
                        <a:lnSpc>
                          <a:spcPct val="115000"/>
                        </a:lnSpc>
                        <a:spcAft>
                          <a:spcPts val="0"/>
                        </a:spcAft>
                      </a:pPr>
                      <a:r>
                        <a:rPr lang="en-US" sz="1400" kern="1200" dirty="0" smtClean="0">
                          <a:effectLst/>
                        </a:rPr>
                        <a:t>      fall</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endParaRPr lang="en-US" sz="1400" kern="1200" dirty="0" smtClean="0">
                        <a:effectLst/>
                      </a:endParaRPr>
                    </a:p>
                    <a:p>
                      <a:pPr algn="ctr">
                        <a:lnSpc>
                          <a:spcPct val="115000"/>
                        </a:lnSpc>
                        <a:spcAft>
                          <a:spcPts val="0"/>
                        </a:spcAft>
                      </a:pPr>
                      <a:r>
                        <a:rPr lang="en-US" sz="1400" kern="1200" dirty="0" smtClean="0">
                          <a:effectLst/>
                        </a:rPr>
                        <a:t>≤ 0.7</a:t>
                      </a:r>
                    </a:p>
                    <a:p>
                      <a:pPr algn="ctr">
                        <a:lnSpc>
                          <a:spcPct val="115000"/>
                        </a:lnSpc>
                        <a:spcAft>
                          <a:spcPts val="0"/>
                        </a:spcAft>
                      </a:pPr>
                      <a:r>
                        <a:rPr lang="en-US" sz="1400" kern="1200" dirty="0" smtClean="0">
                          <a:effectLst/>
                        </a:rPr>
                        <a:t>≥ 0.2</a:t>
                      </a:r>
                    </a:p>
                    <a:p>
                      <a:pPr algn="ctr">
                        <a:lnSpc>
                          <a:spcPct val="115000"/>
                        </a:lnSpc>
                        <a:spcAft>
                          <a:spcPts val="0"/>
                        </a:spcAft>
                      </a:pPr>
                      <a:r>
                        <a:rPr lang="en-US" sz="1400" kern="1200" dirty="0" smtClean="0">
                          <a:effectLst/>
                        </a:rPr>
                        <a:t>~10</a:t>
                      </a:r>
                      <a:endParaRPr lang="ru-RU" sz="1400" kern="1200" dirty="0">
                        <a:solidFill>
                          <a:schemeClr val="dk1"/>
                        </a:solidFill>
                        <a:effectLst/>
                        <a:latin typeface="+mn-lt"/>
                        <a:ea typeface="+mn-ea"/>
                        <a:cs typeface="+mn-cs"/>
                      </a:endParaRPr>
                    </a:p>
                  </a:txBody>
                  <a:tcPr marL="68580" marR="68580" marT="0" marB="0"/>
                </a:tc>
              </a:tr>
            </a:tbl>
          </a:graphicData>
        </a:graphic>
      </p:graphicFrame>
      <p:sp>
        <p:nvSpPr>
          <p:cNvPr id="51223" name="TextBox 13"/>
          <p:cNvSpPr txBox="1">
            <a:spLocks noChangeArrowheads="1"/>
          </p:cNvSpPr>
          <p:nvPr/>
        </p:nvSpPr>
        <p:spPr bwMode="auto">
          <a:xfrm>
            <a:off x="395288" y="3383161"/>
            <a:ext cx="3816350" cy="307975"/>
          </a:xfrm>
          <a:prstGeom prst="rect">
            <a:avLst/>
          </a:prstGeom>
          <a:noFill/>
          <a:ln w="9525">
            <a:noFill/>
            <a:miter lim="800000"/>
            <a:headEnd/>
            <a:tailEnd/>
          </a:ln>
        </p:spPr>
        <p:txBody>
          <a:bodyPr>
            <a:spAutoFit/>
          </a:bodyPr>
          <a:lstStyle/>
          <a:p>
            <a:pPr algn="ctr"/>
            <a:r>
              <a:rPr lang="en-US" sz="1400" b="1" u="sng" dirty="0"/>
              <a:t>Kicker</a:t>
            </a:r>
            <a:endParaRPr lang="ru-RU" sz="1400" b="1" u="sng" dirty="0"/>
          </a:p>
        </p:txBody>
      </p:sp>
      <p:graphicFrame>
        <p:nvGraphicFramePr>
          <p:cNvPr id="15" name="Таблица 14"/>
          <p:cNvGraphicFramePr>
            <a:graphicFrameLocks noGrp="1"/>
          </p:cNvGraphicFramePr>
          <p:nvPr>
            <p:extLst>
              <p:ext uri="{D42A27DB-BD31-4B8C-83A1-F6EECF244321}">
                <p14:modId xmlns:p14="http://schemas.microsoft.com/office/powerpoint/2010/main" val="2352963097"/>
              </p:ext>
            </p:extLst>
          </p:nvPr>
        </p:nvGraphicFramePr>
        <p:xfrm>
          <a:off x="4918075" y="3883224"/>
          <a:ext cx="3758952" cy="1529529"/>
        </p:xfrm>
        <a:graphic>
          <a:graphicData uri="http://schemas.openxmlformats.org/drawingml/2006/table">
            <a:tbl>
              <a:tblPr firstCol="1" bandRow="1">
                <a:tableStyleId>{5C22544A-7EE6-4342-B048-85BDC9FD1C3A}</a:tableStyleId>
              </a:tblPr>
              <a:tblGrid>
                <a:gridCol w="2318718"/>
                <a:gridCol w="1440234"/>
              </a:tblGrid>
              <a:tr h="346267">
                <a:tc>
                  <a:txBody>
                    <a:bodyPr/>
                    <a:lstStyle/>
                    <a:p>
                      <a:pPr algn="just">
                        <a:lnSpc>
                          <a:spcPct val="115000"/>
                        </a:lnSpc>
                        <a:spcAft>
                          <a:spcPts val="0"/>
                        </a:spcAft>
                      </a:pPr>
                      <a:r>
                        <a:rPr lang="en-US" sz="1400" dirty="0" smtClean="0">
                          <a:effectLst/>
                        </a:rPr>
                        <a:t>Length, m</a:t>
                      </a:r>
                      <a:endParaRPr lang="ru-RU" sz="1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400" kern="1200" dirty="0" smtClean="0">
                          <a:effectLst/>
                        </a:rPr>
                        <a:t>0.5;</a:t>
                      </a:r>
                      <a:r>
                        <a:rPr lang="en-US" sz="1400" kern="1200" baseline="0" dirty="0" smtClean="0">
                          <a:effectLst/>
                        </a:rPr>
                        <a:t> 2</a:t>
                      </a:r>
                      <a:r>
                        <a:rPr lang="en-US" sz="1400" kern="1200" dirty="0" smtClean="0">
                          <a:effectLst/>
                        </a:rPr>
                        <a:t>.5</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Max</a:t>
                      </a:r>
                      <a:r>
                        <a:rPr lang="en-US" sz="1400" baseline="0" dirty="0" smtClean="0">
                          <a:effectLst/>
                        </a:rPr>
                        <a:t> magnetic field, T</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kern="1200" dirty="0" smtClean="0">
                          <a:effectLst/>
                        </a:rPr>
                        <a:t>1; 1.6</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Septum thickness, mm</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5; 10</a:t>
                      </a:r>
                      <a:endParaRPr lang="en-US" sz="1400" kern="1200" dirty="0" smtClean="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Power</a:t>
                      </a:r>
                      <a:r>
                        <a:rPr lang="en-US" sz="1400" kern="1200" baseline="0" dirty="0" smtClean="0">
                          <a:effectLst/>
                        </a:rPr>
                        <a:t> supply system</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cyclic, serial to</a:t>
                      </a:r>
                      <a:r>
                        <a:rPr lang="en-US" sz="1400" kern="1200" baseline="0" dirty="0" smtClean="0">
                          <a:effectLst/>
                        </a:rPr>
                        <a:t> dipole magnets</a:t>
                      </a:r>
                      <a:endParaRPr lang="en-US" sz="1400" kern="1200" dirty="0" smtClean="0">
                        <a:solidFill>
                          <a:schemeClr val="dk1"/>
                        </a:solidFill>
                        <a:effectLst/>
                        <a:latin typeface="+mn-lt"/>
                        <a:ea typeface="+mn-ea"/>
                        <a:cs typeface="+mn-cs"/>
                      </a:endParaRPr>
                    </a:p>
                  </a:txBody>
                  <a:tcPr marL="68580" marR="68580" marT="0" marB="0"/>
                </a:tc>
              </a:tr>
            </a:tbl>
          </a:graphicData>
        </a:graphic>
      </p:graphicFrame>
      <p:sp>
        <p:nvSpPr>
          <p:cNvPr id="51238" name="TextBox 15"/>
          <p:cNvSpPr txBox="1">
            <a:spLocks noChangeArrowheads="1"/>
          </p:cNvSpPr>
          <p:nvPr/>
        </p:nvSpPr>
        <p:spPr bwMode="auto">
          <a:xfrm>
            <a:off x="4932363" y="3379986"/>
            <a:ext cx="3816350" cy="307975"/>
          </a:xfrm>
          <a:prstGeom prst="rect">
            <a:avLst/>
          </a:prstGeom>
          <a:noFill/>
          <a:ln w="9525">
            <a:noFill/>
            <a:miter lim="800000"/>
            <a:headEnd/>
            <a:tailEnd/>
          </a:ln>
        </p:spPr>
        <p:txBody>
          <a:bodyPr>
            <a:spAutoFit/>
          </a:bodyPr>
          <a:lstStyle/>
          <a:p>
            <a:pPr algn="ctr"/>
            <a:r>
              <a:rPr lang="en-US" sz="1400" b="1" u="sng"/>
              <a:t>Lambertson magnet (two sections)</a:t>
            </a:r>
            <a:endParaRPr lang="ru-RU" sz="1400" b="1" u="sng"/>
          </a:p>
        </p:txBody>
      </p:sp>
      <p:pic>
        <p:nvPicPr>
          <p:cNvPr id="51239" name="Рисунок 1"/>
          <p:cNvPicPr>
            <a:picLocks noChangeAspect="1"/>
          </p:cNvPicPr>
          <p:nvPr/>
        </p:nvPicPr>
        <p:blipFill>
          <a:blip r:embed="rId2">
            <a:clrChange>
              <a:clrFrom>
                <a:srgbClr val="FFFFFF"/>
              </a:clrFrom>
              <a:clrTo>
                <a:srgbClr val="FFFFFF">
                  <a:alpha val="0"/>
                </a:srgbClr>
              </a:clrTo>
            </a:clrChange>
          </a:blip>
          <a:srcRect l="6827" t="23885" r="4979" b="37880"/>
          <a:stretch>
            <a:fillRect/>
          </a:stretch>
        </p:blipFill>
        <p:spPr bwMode="auto">
          <a:xfrm>
            <a:off x="539750" y="764704"/>
            <a:ext cx="8064500" cy="1608137"/>
          </a:xfrm>
          <a:prstGeom prst="rect">
            <a:avLst/>
          </a:prstGeom>
          <a:noFill/>
          <a:ln w="9525">
            <a:noFill/>
            <a:miter lim="800000"/>
            <a:headEnd/>
            <a:tailEnd/>
          </a:ln>
        </p:spPr>
      </p:pic>
      <p:sp>
        <p:nvSpPr>
          <p:cNvPr id="14"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20</a:t>
            </a:fld>
            <a:endParaRPr lang="ru-RU" sz="1400" smtClean="0">
              <a:solidFill>
                <a:schemeClr val="tx1"/>
              </a:solidFill>
              <a:latin typeface="Arial" charset="0"/>
            </a:endParaRPr>
          </a:p>
        </p:txBody>
      </p:sp>
      <p:sp>
        <p:nvSpPr>
          <p:cNvPr id="13"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6"/>
          <p:cNvPicPr>
            <a:picLocks noChangeAspect="1" noChangeArrowheads="1"/>
          </p:cNvPicPr>
          <p:nvPr/>
        </p:nvPicPr>
        <p:blipFill>
          <a:blip r:embed="rId2"/>
          <a:srcRect/>
          <a:stretch>
            <a:fillRect/>
          </a:stretch>
        </p:blipFill>
        <p:spPr bwMode="auto">
          <a:xfrm>
            <a:off x="4609778" y="1484313"/>
            <a:ext cx="4200525" cy="2524125"/>
          </a:xfrm>
          <a:prstGeom prst="rect">
            <a:avLst/>
          </a:prstGeom>
          <a:noFill/>
          <a:ln w="9525">
            <a:noFill/>
            <a:miter lim="800000"/>
            <a:headEnd/>
            <a:tailEnd/>
          </a:ln>
        </p:spPr>
      </p:pic>
      <p:pic>
        <p:nvPicPr>
          <p:cNvPr id="75778" name="Picture 5"/>
          <p:cNvPicPr>
            <a:picLocks noChangeAspect="1" noChangeArrowheads="1"/>
          </p:cNvPicPr>
          <p:nvPr/>
        </p:nvPicPr>
        <p:blipFill>
          <a:blip r:embed="rId3"/>
          <a:srcRect/>
          <a:stretch>
            <a:fillRect/>
          </a:stretch>
        </p:blipFill>
        <p:spPr bwMode="auto">
          <a:xfrm>
            <a:off x="323528" y="1484313"/>
            <a:ext cx="4198938" cy="2524125"/>
          </a:xfrm>
          <a:prstGeom prst="rect">
            <a:avLst/>
          </a:prstGeom>
          <a:noFill/>
          <a:ln w="9525">
            <a:noFill/>
            <a:miter lim="800000"/>
            <a:headEnd/>
            <a:tailEnd/>
          </a:ln>
        </p:spPr>
      </p:pic>
      <p:sp>
        <p:nvSpPr>
          <p:cNvPr id="75780" name="Rectangle 47"/>
          <p:cNvSpPr>
            <a:spLocks noChangeArrowheads="1"/>
          </p:cNvSpPr>
          <p:nvPr/>
        </p:nvSpPr>
        <p:spPr bwMode="auto">
          <a:xfrm>
            <a:off x="611188" y="773113"/>
            <a:ext cx="8080375" cy="368300"/>
          </a:xfrm>
          <a:prstGeom prst="rect">
            <a:avLst/>
          </a:prstGeom>
          <a:noFill/>
          <a:ln w="9525">
            <a:noFill/>
            <a:miter lim="800000"/>
            <a:headEnd/>
            <a:tailEnd/>
          </a:ln>
        </p:spPr>
        <p:txBody>
          <a:bodyPr anchor="ctr">
            <a:spAutoFit/>
          </a:bodyPr>
          <a:lstStyle/>
          <a:p>
            <a:pPr algn="ctr"/>
            <a:r>
              <a:rPr lang="en-US" b="1" u="sng"/>
              <a:t>Beam extraction </a:t>
            </a:r>
            <a:endParaRPr lang="ru-RU" b="1" u="sng"/>
          </a:p>
        </p:txBody>
      </p:sp>
      <p:sp>
        <p:nvSpPr>
          <p:cNvPr id="75781"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Nuclotron fast extraction system</a:t>
            </a:r>
          </a:p>
        </p:txBody>
      </p:sp>
      <p:sp>
        <p:nvSpPr>
          <p:cNvPr id="10"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21</a:t>
            </a:fld>
            <a:endParaRPr lang="ru-RU" sz="1400" smtClean="0">
              <a:solidFill>
                <a:schemeClr val="tx1"/>
              </a:solidFill>
              <a:latin typeface="Arial" charset="0"/>
            </a:endParaRPr>
          </a:p>
        </p:txBody>
      </p:sp>
      <mc:AlternateContent xmlns:mc="http://schemas.openxmlformats.org/markup-compatibility/2006" xmlns:a14="http://schemas.microsoft.com/office/drawing/2010/main">
        <mc:Choice Requires="a14">
          <p:sp>
            <p:nvSpPr>
              <p:cNvPr id="12" name="Rectangle 47"/>
              <p:cNvSpPr>
                <a:spLocks noChangeArrowheads="1"/>
              </p:cNvSpPr>
              <p:nvPr/>
            </p:nvSpPr>
            <p:spPr bwMode="auto">
              <a:xfrm>
                <a:off x="1225744" y="4621667"/>
                <a:ext cx="6730632" cy="967573"/>
              </a:xfrm>
              <a:prstGeom prst="rect">
                <a:avLst/>
              </a:prstGeom>
              <a:noFill/>
              <a:ln w="9525">
                <a:solidFill>
                  <a:schemeClr val="tx1"/>
                </a:solidFill>
                <a:miter lim="800000"/>
                <a:headEnd/>
                <a:tailEnd/>
              </a:ln>
            </p:spPr>
            <p:txBody>
              <a:bodyPr wrap="square" anchor="ctr">
                <a:spAutoFit/>
              </a:bodyPr>
              <a:lstStyle/>
              <a:p>
                <a:pPr marL="342900" indent="-342900" algn="just">
                  <a:buAutoNum type="arabicParenR"/>
                </a:pPr>
                <a:r>
                  <a:rPr lang="en-US" sz="1600" dirty="0" smtClean="0"/>
                  <a:t>The beam shift to the septum by means of RF system: </a:t>
                </a:r>
                <a14:m>
                  <m:oMath xmlns:m="http://schemas.openxmlformats.org/officeDocument/2006/math">
                    <m:f>
                      <m:fPr>
                        <m:ctrlPr>
                          <a:rPr lang="en-US" sz="1600" i="1" smtClean="0">
                            <a:latin typeface="Cambria Math"/>
                          </a:rPr>
                        </m:ctrlPr>
                      </m:fPr>
                      <m:num>
                        <m:r>
                          <a:rPr lang="en-US" sz="1600" i="1" smtClean="0">
                            <a:latin typeface="Cambria Math"/>
                            <a:ea typeface="Cambria Math"/>
                          </a:rPr>
                          <m:t>∆</m:t>
                        </m:r>
                        <m:r>
                          <a:rPr lang="en-US" sz="1600" b="0" i="1" smtClean="0">
                            <a:latin typeface="Cambria Math"/>
                            <a:ea typeface="Cambria Math"/>
                          </a:rPr>
                          <m:t>𝑝</m:t>
                        </m:r>
                      </m:num>
                      <m:den>
                        <m:r>
                          <a:rPr lang="en-US" sz="1600" b="0" i="1" smtClean="0">
                            <a:latin typeface="Cambria Math"/>
                          </a:rPr>
                          <m:t>𝑝</m:t>
                        </m:r>
                      </m:den>
                    </m:f>
                  </m:oMath>
                </a14:m>
                <a:r>
                  <a:rPr lang="en-US" sz="1600" dirty="0" smtClean="0"/>
                  <a:t> = 1.4·10</a:t>
                </a:r>
                <a:r>
                  <a:rPr lang="en-US" sz="1600" baseline="30000" dirty="0" smtClean="0"/>
                  <a:t>-2</a:t>
                </a:r>
                <a:r>
                  <a:rPr lang="en-US" sz="1600" dirty="0" smtClean="0"/>
                  <a:t>.</a:t>
                </a:r>
              </a:p>
              <a:p>
                <a:pPr marL="342900" indent="-342900" algn="just">
                  <a:buAutoNum type="arabicParenR"/>
                </a:pPr>
                <a:r>
                  <a:rPr lang="en-US" sz="1600" dirty="0" smtClean="0"/>
                  <a:t>The kick in horizontal plane: angle 7 </a:t>
                </a:r>
                <a:r>
                  <a:rPr lang="en-US" sz="1600" dirty="0" err="1" smtClean="0"/>
                  <a:t>mrad</a:t>
                </a:r>
                <a:r>
                  <a:rPr lang="en-US" sz="1600" dirty="0" smtClean="0"/>
                  <a:t>.</a:t>
                </a:r>
              </a:p>
              <a:p>
                <a:pPr marL="342900" indent="-342900" algn="just">
                  <a:buAutoNum type="arabicParenR"/>
                </a:pPr>
                <a:r>
                  <a:rPr lang="en-US" sz="1600" dirty="0" smtClean="0"/>
                  <a:t>The beam deflection in vertical direction: angle 100 </a:t>
                </a:r>
                <a:r>
                  <a:rPr lang="en-US" sz="1600" dirty="0" err="1" smtClean="0"/>
                  <a:t>mrad</a:t>
                </a:r>
                <a:r>
                  <a:rPr lang="en-US" sz="1600" dirty="0" smtClean="0"/>
                  <a:t>.</a:t>
                </a:r>
                <a:endParaRPr lang="ru-RU" sz="1600" dirty="0"/>
              </a:p>
            </p:txBody>
          </p:sp>
        </mc:Choice>
        <mc:Fallback xmlns="">
          <p:sp>
            <p:nvSpPr>
              <p:cNvPr id="12" name="Rectangle 47"/>
              <p:cNvSpPr>
                <a:spLocks noRot="1" noChangeAspect="1" noMove="1" noResize="1" noEditPoints="1" noAdjustHandles="1" noChangeArrowheads="1" noChangeShapeType="1" noTextEdit="1"/>
              </p:cNvSpPr>
              <p:nvPr/>
            </p:nvSpPr>
            <p:spPr bwMode="auto">
              <a:xfrm>
                <a:off x="1225744" y="4621667"/>
                <a:ext cx="6730632" cy="967573"/>
              </a:xfrm>
              <a:prstGeom prst="rect">
                <a:avLst/>
              </a:prstGeom>
              <a:blipFill rotWithShape="1">
                <a:blip r:embed="rId4"/>
                <a:stretch>
                  <a:fillRect l="-181" b="-7453"/>
                </a:stretch>
              </a:blipFill>
              <a:ln w="9525">
                <a:solidFill>
                  <a:schemeClr val="tx1"/>
                </a:solidFill>
                <a:miter lim="800000"/>
                <a:headEnd/>
                <a:tailEnd/>
              </a:ln>
            </p:spPr>
            <p:txBody>
              <a:bodyPr/>
              <a:lstStyle/>
              <a:p>
                <a:r>
                  <a:rPr lang="ru-RU">
                    <a:noFill/>
                  </a:rPr>
                  <a:t> </a:t>
                </a:r>
              </a:p>
            </p:txBody>
          </p:sp>
        </mc:Fallback>
      </mc:AlternateContent>
      <p:sp>
        <p:nvSpPr>
          <p:cNvPr id="11"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42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7"/>
          <p:cNvSpPr>
            <a:spLocks noChangeArrowheads="1"/>
          </p:cNvSpPr>
          <p:nvPr/>
        </p:nvSpPr>
        <p:spPr bwMode="auto">
          <a:xfrm>
            <a:off x="608013" y="5013325"/>
            <a:ext cx="8080375" cy="369888"/>
          </a:xfrm>
          <a:prstGeom prst="rect">
            <a:avLst/>
          </a:prstGeom>
          <a:noFill/>
          <a:ln w="9525">
            <a:noFill/>
            <a:miter lim="800000"/>
            <a:headEnd/>
            <a:tailEnd/>
          </a:ln>
        </p:spPr>
        <p:txBody>
          <a:bodyPr anchor="ctr">
            <a:spAutoFit/>
          </a:bodyPr>
          <a:lstStyle/>
          <a:p>
            <a:pPr algn="ctr"/>
            <a:r>
              <a:rPr lang="en-US" b="1" u="sng"/>
              <a:t>Goals </a:t>
            </a:r>
            <a:endParaRPr lang="ru-RU" b="1" u="sng"/>
          </a:p>
        </p:txBody>
      </p:sp>
      <p:sp>
        <p:nvSpPr>
          <p:cNvPr id="52227"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Nuclotron-Collider beam transport channel</a:t>
            </a:r>
          </a:p>
        </p:txBody>
      </p:sp>
      <p:sp>
        <p:nvSpPr>
          <p:cNvPr id="52229" name="Text Box 45"/>
          <p:cNvSpPr txBox="1">
            <a:spLocks noChangeArrowheads="1"/>
          </p:cNvSpPr>
          <p:nvPr/>
        </p:nvSpPr>
        <p:spPr bwMode="auto">
          <a:xfrm>
            <a:off x="623888" y="5386388"/>
            <a:ext cx="8064500" cy="831850"/>
          </a:xfrm>
          <a:prstGeom prst="rect">
            <a:avLst/>
          </a:prstGeom>
          <a:noFill/>
          <a:ln w="9525">
            <a:solidFill>
              <a:schemeClr val="tx1"/>
            </a:solidFill>
            <a:miter lim="800000"/>
            <a:headEnd/>
            <a:tailEnd/>
          </a:ln>
        </p:spPr>
        <p:txBody>
          <a:bodyPr>
            <a:spAutoFit/>
          </a:bodyPr>
          <a:lstStyle/>
          <a:p>
            <a:pPr marL="285750" indent="-285750" algn="just">
              <a:buFont typeface="Arial" charset="0"/>
              <a:buChar char="•"/>
            </a:pPr>
            <a:r>
              <a:rPr lang="en-US" sz="1600" dirty="0"/>
              <a:t>The beam transport with minimal ion losses</a:t>
            </a:r>
            <a:r>
              <a:rPr lang="ru-RU" sz="1600" dirty="0"/>
              <a:t>.</a:t>
            </a:r>
            <a:endParaRPr lang="en-US" sz="1600" dirty="0"/>
          </a:p>
          <a:p>
            <a:pPr marL="285750" indent="-285750" algn="just">
              <a:buFont typeface="Arial" charset="0"/>
              <a:buChar char="•"/>
            </a:pPr>
            <a:r>
              <a:rPr lang="en-US" sz="1600" dirty="0"/>
              <a:t>The beam matching with lattice functions of the Collider rings </a:t>
            </a:r>
            <a:r>
              <a:rPr lang="en-US" sz="1600" dirty="0" smtClean="0"/>
              <a:t>(except </a:t>
            </a:r>
            <a:r>
              <a:rPr lang="en-US" sz="1600" dirty="0"/>
              <a:t>vertical </a:t>
            </a:r>
            <a:r>
              <a:rPr lang="en-US" sz="1600" dirty="0" smtClean="0"/>
              <a:t>dispersion).</a:t>
            </a:r>
            <a:endParaRPr lang="en-US" sz="1600" dirty="0"/>
          </a:p>
        </p:txBody>
      </p:sp>
      <p:sp>
        <p:nvSpPr>
          <p:cNvPr id="9"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22</a:t>
            </a:fld>
            <a:endParaRPr lang="ru-RU" sz="1400" dirty="0" smtClean="0">
              <a:solidFill>
                <a:schemeClr val="tx1"/>
              </a:solidFill>
              <a:latin typeface="Arial" charset="0"/>
            </a:endParaRPr>
          </a:p>
        </p:txBody>
      </p:sp>
      <p:pic>
        <p:nvPicPr>
          <p:cNvPr id="11" name="Рисунок 10"/>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914" r="28058"/>
          <a:stretch/>
        </p:blipFill>
        <p:spPr bwMode="auto">
          <a:xfrm>
            <a:off x="1028252" y="633388"/>
            <a:ext cx="7224664" cy="4340476"/>
          </a:xfrm>
          <a:prstGeom prst="rect">
            <a:avLst/>
          </a:prstGeom>
          <a:ln>
            <a:noFill/>
          </a:ln>
          <a:extLst>
            <a:ext uri="{53640926-AAD7-44D8-BBD7-CCE9431645EC}">
              <a14:shadowObscured xmlns:a14="http://schemas.microsoft.com/office/drawing/2010/main"/>
            </a:ext>
          </a:extLst>
        </p:spPr>
      </p:pic>
      <p:pic>
        <p:nvPicPr>
          <p:cNvPr id="12" name="Рисунок 11"/>
          <p:cNvPicPr/>
          <p:nvPr/>
        </p:nvPicPr>
        <p:blipFill rotWithShape="1">
          <a:blip r:embed="rId3" cstate="print">
            <a:extLst>
              <a:ext uri="{28A0092B-C50C-407E-A947-70E740481C1C}">
                <a14:useLocalDpi xmlns:a14="http://schemas.microsoft.com/office/drawing/2010/main" val="0"/>
              </a:ext>
            </a:extLst>
          </a:blip>
          <a:srcRect l="7316" t="30679" r="7923" b="26549"/>
          <a:stretch/>
        </p:blipFill>
        <p:spPr bwMode="auto">
          <a:xfrm flipH="1">
            <a:off x="3282950" y="2348880"/>
            <a:ext cx="5632450" cy="1155700"/>
          </a:xfrm>
          <a:prstGeom prst="rect">
            <a:avLst/>
          </a:prstGeom>
          <a:ln>
            <a:solidFill>
              <a:schemeClr val="tx1"/>
            </a:solidFill>
          </a:ln>
          <a:extLst>
            <a:ext uri="{53640926-AAD7-44D8-BBD7-CCE9431645EC}">
              <a14:shadowObscured xmlns:a14="http://schemas.microsoft.com/office/drawing/2010/main"/>
            </a:ext>
          </a:extLst>
        </p:spPr>
      </p:pic>
      <p:sp>
        <p:nvSpPr>
          <p:cNvPr id="10"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7"/>
          <p:cNvSpPr>
            <a:spLocks noChangeArrowheads="1"/>
          </p:cNvSpPr>
          <p:nvPr/>
        </p:nvSpPr>
        <p:spPr bwMode="auto">
          <a:xfrm>
            <a:off x="608013" y="682625"/>
            <a:ext cx="8080375" cy="369888"/>
          </a:xfrm>
          <a:prstGeom prst="rect">
            <a:avLst/>
          </a:prstGeom>
          <a:noFill/>
          <a:ln w="9525">
            <a:noFill/>
            <a:miter lim="800000"/>
            <a:headEnd/>
            <a:tailEnd/>
          </a:ln>
        </p:spPr>
        <p:txBody>
          <a:bodyPr anchor="ctr">
            <a:spAutoFit/>
          </a:bodyPr>
          <a:lstStyle/>
          <a:p>
            <a:pPr algn="ctr"/>
            <a:r>
              <a:rPr lang="en-US" b="1" u="sng" dirty="0" smtClean="0"/>
              <a:t>Parameters </a:t>
            </a:r>
            <a:r>
              <a:rPr lang="en-US" b="1" u="sng" dirty="0"/>
              <a:t>of pulsed magnet elements </a:t>
            </a:r>
            <a:endParaRPr lang="ru-RU" b="1" u="sng" dirty="0"/>
          </a:p>
        </p:txBody>
      </p:sp>
      <p:sp>
        <p:nvSpPr>
          <p:cNvPr id="55298"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Nuclotron-Collider beam transport channel</a:t>
            </a:r>
          </a:p>
        </p:txBody>
      </p:sp>
      <p:graphicFrame>
        <p:nvGraphicFramePr>
          <p:cNvPr id="9" name="Таблица 8"/>
          <p:cNvGraphicFramePr>
            <a:graphicFrameLocks noGrp="1"/>
          </p:cNvGraphicFramePr>
          <p:nvPr>
            <p:extLst>
              <p:ext uri="{D42A27DB-BD31-4B8C-83A1-F6EECF244321}">
                <p14:modId xmlns:p14="http://schemas.microsoft.com/office/powerpoint/2010/main" val="1216151768"/>
              </p:ext>
            </p:extLst>
          </p:nvPr>
        </p:nvGraphicFramePr>
        <p:xfrm>
          <a:off x="381000" y="1146175"/>
          <a:ext cx="8534400" cy="1097280"/>
        </p:xfrm>
        <a:graphic>
          <a:graphicData uri="http://schemas.openxmlformats.org/drawingml/2006/table">
            <a:tbl>
              <a:tblPr firstRow="1" firstCol="1" bandRow="1">
                <a:tableStyleId>{5C22544A-7EE6-4342-B048-85BDC9FD1C3A}</a:tableStyleId>
              </a:tblPr>
              <a:tblGrid>
                <a:gridCol w="2318792"/>
                <a:gridCol w="1224136"/>
                <a:gridCol w="2016224"/>
                <a:gridCol w="2975248"/>
              </a:tblGrid>
              <a:tr h="0">
                <a:tc>
                  <a:txBody>
                    <a:bodyPr/>
                    <a:lstStyle/>
                    <a:p>
                      <a:pPr algn="ctr">
                        <a:spcBef>
                          <a:spcPts val="300"/>
                        </a:spcBef>
                        <a:spcAft>
                          <a:spcPts val="300"/>
                        </a:spcAft>
                      </a:pPr>
                      <a:r>
                        <a:rPr lang="en-US" sz="1200" kern="800" dirty="0">
                          <a:effectLst/>
                        </a:rPr>
                        <a:t>Magnetic element</a:t>
                      </a:r>
                      <a:endParaRPr lang="ru-RU" sz="1200" b="1" dirty="0">
                        <a:effectLst/>
                        <a:latin typeface="Times New Roman"/>
                        <a:ea typeface="Times New Roman"/>
                      </a:endParaRPr>
                    </a:p>
                  </a:txBody>
                  <a:tcPr marL="68580" marR="68580" marT="0" marB="0"/>
                </a:tc>
                <a:tc>
                  <a:txBody>
                    <a:bodyPr/>
                    <a:lstStyle/>
                    <a:p>
                      <a:pPr algn="ctr">
                        <a:spcBef>
                          <a:spcPts val="300"/>
                        </a:spcBef>
                        <a:spcAft>
                          <a:spcPts val="300"/>
                        </a:spcAft>
                      </a:pPr>
                      <a:r>
                        <a:rPr lang="en-US" sz="1200" dirty="0" smtClean="0">
                          <a:effectLst/>
                        </a:rPr>
                        <a:t>Number</a:t>
                      </a:r>
                      <a:endParaRPr lang="ru-RU" sz="1200" b="1" dirty="0">
                        <a:effectLst/>
                        <a:latin typeface="+mn-lt"/>
                        <a:ea typeface="Times New Roman"/>
                      </a:endParaRPr>
                    </a:p>
                  </a:txBody>
                  <a:tcPr marL="68580" marR="68580" marT="0" marB="0"/>
                </a:tc>
                <a:tc>
                  <a:txBody>
                    <a:bodyPr/>
                    <a:lstStyle/>
                    <a:p>
                      <a:pPr algn="ctr">
                        <a:spcBef>
                          <a:spcPts val="300"/>
                        </a:spcBef>
                        <a:spcAft>
                          <a:spcPts val="300"/>
                        </a:spcAft>
                      </a:pPr>
                      <a:r>
                        <a:rPr lang="en-US" sz="1200" kern="800" dirty="0">
                          <a:effectLst/>
                        </a:rPr>
                        <a:t>Effective length,</a:t>
                      </a:r>
                      <a:r>
                        <a:rPr lang="ru-RU" sz="1200" kern="800" dirty="0">
                          <a:effectLst/>
                        </a:rPr>
                        <a:t>  </a:t>
                      </a:r>
                      <a:r>
                        <a:rPr lang="en-US" sz="1200" kern="800" dirty="0" smtClean="0">
                          <a:effectLst/>
                        </a:rPr>
                        <a:t>m</a:t>
                      </a:r>
                      <a:r>
                        <a:rPr lang="ru-RU" sz="1200" kern="800" dirty="0" smtClean="0">
                          <a:effectLst/>
                        </a:rPr>
                        <a:t> </a:t>
                      </a:r>
                      <a:endParaRPr lang="ru-RU" sz="1200" b="1" dirty="0">
                        <a:effectLst/>
                        <a:latin typeface="Times New Roman"/>
                        <a:ea typeface="Times New Roman"/>
                      </a:endParaRPr>
                    </a:p>
                  </a:txBody>
                  <a:tcPr marL="68580" marR="68580" marT="0" marB="0"/>
                </a:tc>
                <a:tc>
                  <a:txBody>
                    <a:bodyPr/>
                    <a:lstStyle/>
                    <a:p>
                      <a:pPr algn="ctr">
                        <a:spcBef>
                          <a:spcPts val="300"/>
                        </a:spcBef>
                        <a:spcAft>
                          <a:spcPts val="300"/>
                        </a:spcAft>
                      </a:pPr>
                      <a:r>
                        <a:rPr lang="en-US" sz="1200" dirty="0">
                          <a:effectLst/>
                        </a:rPr>
                        <a:t>Max. magnetic field (gradient), T (T/m</a:t>
                      </a:r>
                      <a:r>
                        <a:rPr lang="en-US" sz="1200" dirty="0" smtClean="0">
                          <a:effectLst/>
                        </a:rPr>
                        <a:t>)</a:t>
                      </a:r>
                      <a:endParaRPr lang="ru-RU" sz="1200" b="1" dirty="0">
                        <a:effectLst/>
                        <a:latin typeface="Times New Roman"/>
                        <a:ea typeface="Times New Roman"/>
                      </a:endParaRPr>
                    </a:p>
                  </a:txBody>
                  <a:tcPr marL="68580" marR="68580" marT="0" marB="0"/>
                </a:tc>
              </a:tr>
              <a:tr h="153035">
                <a:tc>
                  <a:txBody>
                    <a:bodyPr/>
                    <a:lstStyle/>
                    <a:p>
                      <a:pPr algn="ctr">
                        <a:spcBef>
                          <a:spcPts val="300"/>
                        </a:spcBef>
                        <a:spcAft>
                          <a:spcPts val="300"/>
                        </a:spcAft>
                      </a:pPr>
                      <a:r>
                        <a:rPr lang="en-US" sz="1200" kern="800" dirty="0" smtClean="0">
                          <a:effectLst/>
                        </a:rPr>
                        <a:t>Long dipole</a:t>
                      </a:r>
                      <a:endParaRPr lang="ru-RU" sz="1200" dirty="0">
                        <a:effectLst/>
                        <a:latin typeface="Times New Roman"/>
                        <a:ea typeface="Times New Roman"/>
                      </a:endParaRPr>
                    </a:p>
                  </a:txBody>
                  <a:tcPr marL="68580" marR="68580" marT="0" marB="0"/>
                </a:tc>
                <a:tc>
                  <a:txBody>
                    <a:bodyPr/>
                    <a:lstStyle/>
                    <a:p>
                      <a:pPr algn="ctr">
                        <a:spcBef>
                          <a:spcPts val="300"/>
                        </a:spcBef>
                        <a:spcAft>
                          <a:spcPts val="300"/>
                        </a:spcAft>
                      </a:pPr>
                      <a:r>
                        <a:rPr lang="en-US" sz="1200" dirty="0" smtClean="0">
                          <a:effectLst/>
                          <a:latin typeface="+mn-lt"/>
                          <a:ea typeface="+mn-ea"/>
                        </a:rPr>
                        <a:t>21</a:t>
                      </a:r>
                      <a:endParaRPr lang="ru-RU" sz="1200" dirty="0">
                        <a:effectLst/>
                        <a:latin typeface="+mn-lt"/>
                        <a:ea typeface="Times New Roman"/>
                      </a:endParaRPr>
                    </a:p>
                  </a:txBody>
                  <a:tcPr marL="68580" marR="68580" marT="0" marB="0"/>
                </a:tc>
                <a:tc>
                  <a:txBody>
                    <a:bodyPr/>
                    <a:lstStyle/>
                    <a:p>
                      <a:pPr algn="ctr">
                        <a:spcBef>
                          <a:spcPts val="300"/>
                        </a:spcBef>
                        <a:spcAft>
                          <a:spcPts val="300"/>
                        </a:spcAft>
                      </a:pPr>
                      <a:r>
                        <a:rPr lang="en-US" sz="1200" kern="1200" dirty="0" smtClean="0">
                          <a:effectLst/>
                        </a:rPr>
                        <a:t>2</a:t>
                      </a:r>
                      <a:endParaRPr lang="ru-RU" sz="1200" kern="1200" dirty="0">
                        <a:solidFill>
                          <a:schemeClr val="dk1"/>
                        </a:solidFill>
                        <a:effectLst/>
                        <a:latin typeface="+mn-lt"/>
                        <a:ea typeface="Times New Roman"/>
                        <a:cs typeface="+mn-cs"/>
                      </a:endParaRPr>
                    </a:p>
                  </a:txBody>
                  <a:tcPr marL="68580" marR="68580" marT="0" marB="0"/>
                </a:tc>
                <a:tc>
                  <a:txBody>
                    <a:bodyPr/>
                    <a:lstStyle/>
                    <a:p>
                      <a:pPr algn="ctr">
                        <a:spcBef>
                          <a:spcPts val="300"/>
                        </a:spcBef>
                        <a:spcAft>
                          <a:spcPts val="300"/>
                        </a:spcAft>
                      </a:pPr>
                      <a:r>
                        <a:rPr lang="ru-RU" sz="1200" kern="1200" dirty="0" smtClean="0">
                          <a:effectLst/>
                        </a:rPr>
                        <a:t>1</a:t>
                      </a:r>
                      <a:r>
                        <a:rPr lang="en-US" sz="1200" kern="1200" dirty="0" smtClean="0">
                          <a:effectLst/>
                        </a:rPr>
                        <a:t>.5</a:t>
                      </a:r>
                      <a:endParaRPr lang="ru-RU" sz="1200" kern="1200" dirty="0">
                        <a:solidFill>
                          <a:schemeClr val="dk1"/>
                        </a:solidFill>
                        <a:effectLst/>
                        <a:latin typeface="+mn-lt"/>
                        <a:ea typeface="Times New Roman"/>
                        <a:cs typeface="+mn-cs"/>
                      </a:endParaRPr>
                    </a:p>
                  </a:txBody>
                  <a:tcPr marL="68580" marR="68580" marT="0" marB="0"/>
                </a:tc>
              </a:tr>
              <a:tr h="0">
                <a:tc>
                  <a:txBody>
                    <a:bodyPr/>
                    <a:lstStyle/>
                    <a:p>
                      <a:pPr algn="ctr">
                        <a:spcBef>
                          <a:spcPts val="300"/>
                        </a:spcBef>
                        <a:spcAft>
                          <a:spcPts val="300"/>
                        </a:spcAft>
                      </a:pPr>
                      <a:r>
                        <a:rPr lang="en-US" sz="1200" kern="800" dirty="0" smtClean="0">
                          <a:effectLst/>
                        </a:rPr>
                        <a:t>Short</a:t>
                      </a:r>
                      <a:r>
                        <a:rPr lang="en-US" sz="1200" kern="800" baseline="0" dirty="0" smtClean="0">
                          <a:effectLst/>
                        </a:rPr>
                        <a:t> dipole</a:t>
                      </a:r>
                      <a:endParaRPr lang="ru-RU" sz="1200" dirty="0">
                        <a:effectLst/>
                        <a:latin typeface="Times New Roman"/>
                        <a:ea typeface="Times New Roman"/>
                      </a:endParaRPr>
                    </a:p>
                  </a:txBody>
                  <a:tcPr marL="68580" marR="68580" marT="0" marB="0"/>
                </a:tc>
                <a:tc>
                  <a:txBody>
                    <a:bodyPr/>
                    <a:lstStyle/>
                    <a:p>
                      <a:pPr algn="ctr">
                        <a:spcBef>
                          <a:spcPts val="300"/>
                        </a:spcBef>
                        <a:spcAft>
                          <a:spcPts val="300"/>
                        </a:spcAft>
                      </a:pPr>
                      <a:r>
                        <a:rPr lang="en-US" sz="1200" dirty="0" smtClean="0">
                          <a:effectLst/>
                          <a:latin typeface="+mn-lt"/>
                          <a:ea typeface="+mn-ea"/>
                        </a:rPr>
                        <a:t>6</a:t>
                      </a:r>
                      <a:endParaRPr lang="ru-RU" sz="1200" dirty="0">
                        <a:effectLst/>
                        <a:latin typeface="+mn-lt"/>
                        <a:ea typeface="Times New Roman"/>
                      </a:endParaRPr>
                    </a:p>
                  </a:txBody>
                  <a:tcPr marL="68580" marR="68580" marT="0" marB="0"/>
                </a:tc>
                <a:tc>
                  <a:txBody>
                    <a:bodyPr/>
                    <a:lstStyle/>
                    <a:p>
                      <a:pPr algn="ctr">
                        <a:spcBef>
                          <a:spcPts val="300"/>
                        </a:spcBef>
                        <a:spcAft>
                          <a:spcPts val="300"/>
                        </a:spcAft>
                      </a:pPr>
                      <a:r>
                        <a:rPr lang="en-US" sz="1200" kern="1200" dirty="0" smtClean="0">
                          <a:effectLst/>
                        </a:rPr>
                        <a:t>1.2</a:t>
                      </a:r>
                      <a:endParaRPr lang="ru-RU" sz="1200" kern="1200" dirty="0">
                        <a:solidFill>
                          <a:schemeClr val="dk1"/>
                        </a:solidFill>
                        <a:effectLst/>
                        <a:latin typeface="+mn-lt"/>
                        <a:ea typeface="Times New Roman"/>
                        <a:cs typeface="+mn-cs"/>
                      </a:endParaRPr>
                    </a:p>
                  </a:txBody>
                  <a:tcPr marL="68580" marR="68580" marT="0" marB="0"/>
                </a:tc>
                <a:tc>
                  <a:txBody>
                    <a:bodyPr/>
                    <a:lstStyle/>
                    <a:p>
                      <a:pPr algn="ctr">
                        <a:spcBef>
                          <a:spcPts val="300"/>
                        </a:spcBef>
                        <a:spcAft>
                          <a:spcPts val="300"/>
                        </a:spcAft>
                      </a:pPr>
                      <a:r>
                        <a:rPr lang="ru-RU" sz="1200" kern="1200" dirty="0" smtClean="0">
                          <a:effectLst/>
                        </a:rPr>
                        <a:t>1</a:t>
                      </a:r>
                      <a:r>
                        <a:rPr lang="en-US" sz="1200" kern="1200" dirty="0" smtClean="0">
                          <a:effectLst/>
                        </a:rPr>
                        <a:t>.</a:t>
                      </a:r>
                      <a:r>
                        <a:rPr lang="ru-RU" sz="1200" kern="1200" dirty="0" smtClean="0">
                          <a:effectLst/>
                        </a:rPr>
                        <a:t>5</a:t>
                      </a:r>
                      <a:endParaRPr lang="ru-RU" sz="1200" kern="1200" dirty="0">
                        <a:solidFill>
                          <a:schemeClr val="dk1"/>
                        </a:solidFill>
                        <a:effectLst/>
                        <a:latin typeface="+mn-lt"/>
                        <a:ea typeface="Times New Roman"/>
                        <a:cs typeface="+mn-cs"/>
                      </a:endParaRPr>
                    </a:p>
                  </a:txBody>
                  <a:tcPr marL="68580" marR="68580" marT="0" marB="0"/>
                </a:tc>
              </a:tr>
              <a:tr h="0">
                <a:tc>
                  <a:txBody>
                    <a:bodyPr/>
                    <a:lstStyle/>
                    <a:p>
                      <a:pPr algn="ctr">
                        <a:spcBef>
                          <a:spcPts val="300"/>
                        </a:spcBef>
                        <a:spcAft>
                          <a:spcPts val="300"/>
                        </a:spcAft>
                      </a:pPr>
                      <a:r>
                        <a:rPr lang="en-US" sz="1200" kern="800" dirty="0" err="1" smtClean="0">
                          <a:effectLst/>
                        </a:rPr>
                        <a:t>Quadrupole</a:t>
                      </a:r>
                      <a:r>
                        <a:rPr lang="en-US" sz="1200" kern="800" dirty="0" smtClean="0">
                          <a:effectLst/>
                        </a:rPr>
                        <a:t> Q10</a:t>
                      </a:r>
                      <a:endParaRPr lang="ru-RU" sz="1200" dirty="0">
                        <a:effectLst/>
                        <a:latin typeface="Times New Roman"/>
                        <a:ea typeface="Times New Roman"/>
                      </a:endParaRPr>
                    </a:p>
                  </a:txBody>
                  <a:tcPr marL="68580" marR="68580" marT="0" marB="0"/>
                </a:tc>
                <a:tc>
                  <a:txBody>
                    <a:bodyPr/>
                    <a:lstStyle/>
                    <a:p>
                      <a:pPr algn="ctr">
                        <a:spcBef>
                          <a:spcPts val="300"/>
                        </a:spcBef>
                        <a:spcAft>
                          <a:spcPts val="300"/>
                        </a:spcAft>
                      </a:pPr>
                      <a:r>
                        <a:rPr lang="en-US" sz="1200" dirty="0" smtClean="0">
                          <a:effectLst/>
                          <a:latin typeface="+mn-lt"/>
                          <a:ea typeface="+mn-ea"/>
                        </a:rPr>
                        <a:t>25</a:t>
                      </a:r>
                      <a:endParaRPr lang="ru-RU" sz="1200" dirty="0">
                        <a:effectLst/>
                        <a:latin typeface="+mn-lt"/>
                        <a:ea typeface="Times New Roman"/>
                      </a:endParaRPr>
                    </a:p>
                  </a:txBody>
                  <a:tcPr marL="68580" marR="68580" marT="0" marB="0"/>
                </a:tc>
                <a:tc>
                  <a:txBody>
                    <a:bodyPr/>
                    <a:lstStyle/>
                    <a:p>
                      <a:pPr algn="ctr">
                        <a:spcBef>
                          <a:spcPts val="300"/>
                        </a:spcBef>
                        <a:spcAft>
                          <a:spcPts val="300"/>
                        </a:spcAft>
                      </a:pPr>
                      <a:r>
                        <a:rPr lang="ru-RU" sz="1200" kern="1200" dirty="0" smtClean="0">
                          <a:effectLst/>
                        </a:rPr>
                        <a:t>0</a:t>
                      </a:r>
                      <a:r>
                        <a:rPr lang="en-US" sz="1200" kern="1200" dirty="0" smtClean="0">
                          <a:effectLst/>
                        </a:rPr>
                        <a:t>.333</a:t>
                      </a:r>
                      <a:endParaRPr lang="ru-RU" sz="1200" kern="1200" dirty="0">
                        <a:solidFill>
                          <a:schemeClr val="dk1"/>
                        </a:solidFill>
                        <a:effectLst/>
                        <a:latin typeface="+mn-lt"/>
                        <a:ea typeface="Times New Roman"/>
                        <a:cs typeface="+mn-cs"/>
                      </a:endParaRPr>
                    </a:p>
                  </a:txBody>
                  <a:tcPr marL="68580" marR="68580" marT="0" marB="0"/>
                </a:tc>
                <a:tc>
                  <a:txBody>
                    <a:bodyPr/>
                    <a:lstStyle/>
                    <a:p>
                      <a:pPr algn="ctr">
                        <a:spcBef>
                          <a:spcPts val="300"/>
                        </a:spcBef>
                        <a:spcAft>
                          <a:spcPts val="300"/>
                        </a:spcAft>
                      </a:pPr>
                      <a:r>
                        <a:rPr lang="en-US" sz="1200" kern="1200" dirty="0" smtClean="0">
                          <a:effectLst/>
                        </a:rPr>
                        <a:t>30</a:t>
                      </a:r>
                      <a:endParaRPr lang="ru-RU" sz="1200" kern="1200" dirty="0">
                        <a:solidFill>
                          <a:schemeClr val="dk1"/>
                        </a:solidFill>
                        <a:effectLst/>
                        <a:latin typeface="+mn-lt"/>
                        <a:ea typeface="Times New Roman"/>
                        <a:cs typeface="+mn-cs"/>
                      </a:endParaRPr>
                    </a:p>
                  </a:txBody>
                  <a:tcPr marL="68580" marR="68580" marT="0" marB="0"/>
                </a:tc>
              </a:tr>
              <a:tr h="0">
                <a:tc>
                  <a:txBody>
                    <a:bodyPr/>
                    <a:lstStyle/>
                    <a:p>
                      <a:pPr algn="ctr">
                        <a:spcBef>
                          <a:spcPts val="300"/>
                        </a:spcBef>
                        <a:spcAft>
                          <a:spcPts val="300"/>
                        </a:spcAft>
                      </a:pPr>
                      <a:r>
                        <a:rPr lang="en-US" sz="1200" kern="800" dirty="0" err="1" smtClean="0">
                          <a:effectLst/>
                        </a:rPr>
                        <a:t>Quadrupole</a:t>
                      </a:r>
                      <a:r>
                        <a:rPr lang="en-US" sz="1200" kern="800" dirty="0" smtClean="0">
                          <a:effectLst/>
                        </a:rPr>
                        <a:t> Q15</a:t>
                      </a:r>
                      <a:endParaRPr lang="ru-RU" sz="1200" dirty="0">
                        <a:effectLst/>
                        <a:latin typeface="Times New Roman"/>
                        <a:ea typeface="Times New Roman"/>
                      </a:endParaRPr>
                    </a:p>
                  </a:txBody>
                  <a:tcPr marL="68580" marR="68580" marT="0" marB="0"/>
                </a:tc>
                <a:tc>
                  <a:txBody>
                    <a:bodyPr/>
                    <a:lstStyle/>
                    <a:p>
                      <a:pPr algn="ctr">
                        <a:spcBef>
                          <a:spcPts val="300"/>
                        </a:spcBef>
                        <a:spcAft>
                          <a:spcPts val="300"/>
                        </a:spcAft>
                      </a:pPr>
                      <a:r>
                        <a:rPr lang="en-US" sz="1200" dirty="0" smtClean="0">
                          <a:effectLst/>
                          <a:latin typeface="+mn-lt"/>
                          <a:ea typeface="+mn-ea"/>
                        </a:rPr>
                        <a:t>8</a:t>
                      </a:r>
                      <a:endParaRPr lang="ru-RU" sz="1200" dirty="0">
                        <a:effectLst/>
                        <a:latin typeface="+mn-lt"/>
                        <a:ea typeface="Times New Roman"/>
                      </a:endParaRPr>
                    </a:p>
                  </a:txBody>
                  <a:tcPr marL="68580" marR="68580" marT="0" marB="0"/>
                </a:tc>
                <a:tc>
                  <a:txBody>
                    <a:bodyPr/>
                    <a:lstStyle/>
                    <a:p>
                      <a:pPr algn="ctr">
                        <a:spcBef>
                          <a:spcPts val="300"/>
                        </a:spcBef>
                        <a:spcAft>
                          <a:spcPts val="300"/>
                        </a:spcAft>
                      </a:pPr>
                      <a:r>
                        <a:rPr lang="ru-RU" sz="1200" kern="1200" dirty="0" smtClean="0">
                          <a:effectLst/>
                        </a:rPr>
                        <a:t>0</a:t>
                      </a:r>
                      <a:r>
                        <a:rPr lang="en-US" sz="1200" kern="1200" dirty="0" smtClean="0">
                          <a:effectLst/>
                        </a:rPr>
                        <a:t>.5</a:t>
                      </a:r>
                      <a:endParaRPr lang="ru-RU" sz="1200" kern="1200" dirty="0">
                        <a:solidFill>
                          <a:schemeClr val="dk1"/>
                        </a:solidFill>
                        <a:effectLst/>
                        <a:latin typeface="+mn-lt"/>
                        <a:ea typeface="Times New Roman"/>
                        <a:cs typeface="+mn-cs"/>
                      </a:endParaRPr>
                    </a:p>
                  </a:txBody>
                  <a:tcPr marL="68580" marR="68580" marT="0" marB="0"/>
                </a:tc>
                <a:tc>
                  <a:txBody>
                    <a:bodyPr/>
                    <a:lstStyle/>
                    <a:p>
                      <a:pPr algn="ctr">
                        <a:spcBef>
                          <a:spcPts val="300"/>
                        </a:spcBef>
                        <a:spcAft>
                          <a:spcPts val="300"/>
                        </a:spcAft>
                      </a:pPr>
                      <a:r>
                        <a:rPr lang="en-US" sz="1200" kern="1200" dirty="0" smtClean="0">
                          <a:effectLst/>
                        </a:rPr>
                        <a:t>30</a:t>
                      </a:r>
                      <a:endParaRPr lang="ru-RU" sz="1200" kern="1200" dirty="0">
                        <a:solidFill>
                          <a:schemeClr val="dk1"/>
                        </a:solidFill>
                        <a:effectLst/>
                        <a:latin typeface="+mn-lt"/>
                        <a:ea typeface="Times New Roman"/>
                        <a:cs typeface="+mn-cs"/>
                      </a:endParaRPr>
                    </a:p>
                  </a:txBody>
                  <a:tcPr marL="68580" marR="68580" marT="0" marB="0"/>
                </a:tc>
              </a:tr>
              <a:tr h="0">
                <a:tc>
                  <a:txBody>
                    <a:bodyPr/>
                    <a:lstStyle/>
                    <a:p>
                      <a:pPr algn="ctr">
                        <a:spcBef>
                          <a:spcPts val="300"/>
                        </a:spcBef>
                        <a:spcAft>
                          <a:spcPts val="300"/>
                        </a:spcAft>
                      </a:pPr>
                      <a:r>
                        <a:rPr lang="en-US" sz="1200" kern="800" dirty="0" err="1" smtClean="0">
                          <a:effectLst/>
                        </a:rPr>
                        <a:t>Steerer</a:t>
                      </a:r>
                      <a:endParaRPr lang="ru-RU" sz="1200" dirty="0">
                        <a:effectLst/>
                        <a:latin typeface="Times New Roman"/>
                        <a:ea typeface="Times New Roman"/>
                      </a:endParaRPr>
                    </a:p>
                  </a:txBody>
                  <a:tcPr marL="68580" marR="68580" marT="0" marB="0"/>
                </a:tc>
                <a:tc>
                  <a:txBody>
                    <a:bodyPr/>
                    <a:lstStyle/>
                    <a:p>
                      <a:pPr algn="ctr">
                        <a:spcBef>
                          <a:spcPts val="300"/>
                        </a:spcBef>
                        <a:spcAft>
                          <a:spcPts val="300"/>
                        </a:spcAft>
                      </a:pPr>
                      <a:r>
                        <a:rPr lang="en-US" sz="1200" dirty="0" smtClean="0">
                          <a:effectLst/>
                          <a:latin typeface="+mn-lt"/>
                          <a:ea typeface="+mn-ea"/>
                        </a:rPr>
                        <a:t>40</a:t>
                      </a:r>
                      <a:endParaRPr lang="ru-RU" sz="1200" dirty="0">
                        <a:effectLst/>
                        <a:latin typeface="+mn-lt"/>
                        <a:ea typeface="Times New Roman"/>
                      </a:endParaRPr>
                    </a:p>
                  </a:txBody>
                  <a:tcPr marL="68580" marR="68580" marT="0" marB="0"/>
                </a:tc>
                <a:tc>
                  <a:txBody>
                    <a:bodyPr/>
                    <a:lstStyle/>
                    <a:p>
                      <a:pPr algn="ctr">
                        <a:spcBef>
                          <a:spcPts val="300"/>
                        </a:spcBef>
                        <a:spcAft>
                          <a:spcPts val="300"/>
                        </a:spcAft>
                      </a:pPr>
                      <a:r>
                        <a:rPr lang="ru-RU" sz="1200" kern="1200" dirty="0" smtClean="0">
                          <a:effectLst/>
                        </a:rPr>
                        <a:t>0</a:t>
                      </a:r>
                      <a:r>
                        <a:rPr lang="en-US" sz="1200" kern="1200" dirty="0" smtClean="0">
                          <a:effectLst/>
                        </a:rPr>
                        <a:t>.4</a:t>
                      </a:r>
                      <a:endParaRPr lang="ru-RU" sz="1200" kern="1200" dirty="0">
                        <a:solidFill>
                          <a:schemeClr val="dk1"/>
                        </a:solidFill>
                        <a:effectLst/>
                        <a:latin typeface="+mn-lt"/>
                        <a:ea typeface="Times New Roman"/>
                        <a:cs typeface="+mn-cs"/>
                      </a:endParaRPr>
                    </a:p>
                  </a:txBody>
                  <a:tcPr marL="68580" marR="68580" marT="0" marB="0"/>
                </a:tc>
                <a:tc>
                  <a:txBody>
                    <a:bodyPr/>
                    <a:lstStyle/>
                    <a:p>
                      <a:pPr algn="ctr">
                        <a:spcBef>
                          <a:spcPts val="300"/>
                        </a:spcBef>
                        <a:spcAft>
                          <a:spcPts val="300"/>
                        </a:spcAft>
                      </a:pPr>
                      <a:r>
                        <a:rPr lang="en-US" sz="1200" kern="1200" dirty="0" smtClean="0">
                          <a:solidFill>
                            <a:schemeClr val="dk1"/>
                          </a:solidFill>
                          <a:effectLst/>
                          <a:latin typeface="+mn-lt"/>
                          <a:ea typeface="+mn-ea"/>
                          <a:cs typeface="+mn-cs"/>
                        </a:rPr>
                        <a:t>0.11</a:t>
                      </a:r>
                      <a:endParaRPr lang="ru-RU" sz="1200" kern="1200" dirty="0">
                        <a:solidFill>
                          <a:schemeClr val="dk1"/>
                        </a:solidFill>
                        <a:effectLst/>
                        <a:latin typeface="+mn-lt"/>
                        <a:ea typeface="Times New Roman"/>
                        <a:cs typeface="+mn-cs"/>
                      </a:endParaRPr>
                    </a:p>
                  </a:txBody>
                  <a:tcPr marL="68580" marR="68580" marT="0" marB="0"/>
                </a:tc>
              </a:tr>
            </a:tbl>
          </a:graphicData>
        </a:graphic>
      </p:graphicFrame>
      <p:sp>
        <p:nvSpPr>
          <p:cNvPr id="19" name="Text Box 6"/>
          <p:cNvSpPr txBox="1">
            <a:spLocks noChangeArrowheads="1"/>
          </p:cNvSpPr>
          <p:nvPr/>
        </p:nvSpPr>
        <p:spPr bwMode="auto">
          <a:xfrm>
            <a:off x="3560762" y="5805264"/>
            <a:ext cx="2174875" cy="338554"/>
          </a:xfrm>
          <a:prstGeom prst="rect">
            <a:avLst/>
          </a:prstGeom>
          <a:noFill/>
          <a:ln w="9525">
            <a:solidFill>
              <a:schemeClr val="tx1"/>
            </a:solidFill>
            <a:miter lim="800000"/>
            <a:headEnd/>
            <a:tailEnd/>
          </a:ln>
          <a:effectLst/>
          <a:extLst/>
        </p:spPr>
        <p:txBody>
          <a:bodyPr>
            <a:spAutoFit/>
          </a:bodyPr>
          <a:lstStyle>
            <a:lvl1pPr indent="3603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indent="0" algn="ctr" eaLnBrk="1" hangingPunct="1">
              <a:defRPr/>
            </a:pPr>
            <a:r>
              <a:rPr lang="en-US" sz="1400" dirty="0" smtClean="0">
                <a:latin typeface="+mn-lt"/>
              </a:rPr>
              <a:t>Designed by </a:t>
            </a:r>
            <a:r>
              <a:rPr lang="en-US" sz="1400" dirty="0" err="1" smtClean="0">
                <a:latin typeface="+mn-lt"/>
              </a:rPr>
              <a:t>SigmaPhi</a:t>
            </a:r>
            <a:r>
              <a:rPr lang="en-US" sz="1600" b="1" dirty="0" smtClean="0">
                <a:latin typeface="+mn-lt"/>
              </a:rPr>
              <a:t> </a:t>
            </a:r>
            <a:endParaRPr lang="en-US" sz="1400" dirty="0" smtClean="0">
              <a:latin typeface="+mn-lt"/>
            </a:endParaRPr>
          </a:p>
        </p:txBody>
      </p:sp>
      <p:sp>
        <p:nvSpPr>
          <p:cNvPr id="12"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23</a:t>
            </a:fld>
            <a:endParaRPr lang="ru-RU" sz="1400" dirty="0" smtClean="0">
              <a:solidFill>
                <a:schemeClr val="tx1"/>
              </a:solidFill>
              <a:latin typeface="Arial" charset="0"/>
            </a:endParaRPr>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820" y="2492896"/>
            <a:ext cx="14859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645" y="4050007"/>
            <a:ext cx="12382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4761" y="2971775"/>
            <a:ext cx="17811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0969" y="2694806"/>
            <a:ext cx="13620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789" y="2420888"/>
            <a:ext cx="16002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2937" y="2492896"/>
            <a:ext cx="10668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0511" y="4308103"/>
            <a:ext cx="1102990" cy="1237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476" y="4385935"/>
            <a:ext cx="1181844" cy="115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3111" y="4385935"/>
            <a:ext cx="1266626" cy="123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7"/>
          <p:cNvSpPr>
            <a:spLocks noChangeArrowheads="1"/>
          </p:cNvSpPr>
          <p:nvPr/>
        </p:nvSpPr>
        <p:spPr bwMode="auto">
          <a:xfrm>
            <a:off x="608013" y="826864"/>
            <a:ext cx="8080375" cy="369888"/>
          </a:xfrm>
          <a:prstGeom prst="rect">
            <a:avLst/>
          </a:prstGeom>
          <a:noFill/>
          <a:ln w="9525">
            <a:noFill/>
            <a:miter lim="800000"/>
            <a:headEnd/>
            <a:tailEnd/>
          </a:ln>
        </p:spPr>
        <p:txBody>
          <a:bodyPr anchor="ctr">
            <a:spAutoFit/>
          </a:bodyPr>
          <a:lstStyle/>
          <a:p>
            <a:pPr algn="ctr"/>
            <a:r>
              <a:rPr lang="en-US" b="1" u="sng" dirty="0" smtClean="0"/>
              <a:t>Beam dynamics </a:t>
            </a:r>
            <a:endParaRPr lang="ru-RU" b="1" u="sng" dirty="0"/>
          </a:p>
        </p:txBody>
      </p:sp>
      <p:sp>
        <p:nvSpPr>
          <p:cNvPr id="78850"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Nuclotron-Collider beam transport channel</a:t>
            </a:r>
          </a:p>
        </p:txBody>
      </p:sp>
      <p:sp>
        <p:nvSpPr>
          <p:cNvPr id="8"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24</a:t>
            </a:fld>
            <a:endParaRPr lang="ru-RU" sz="1400" dirty="0" smtClean="0">
              <a:solidFill>
                <a:schemeClr val="tx1"/>
              </a:solidFill>
              <a:latin typeface="Arial" charset="0"/>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32" t="9617" r="6956" b="5014"/>
          <a:stretch/>
        </p:blipFill>
        <p:spPr bwMode="auto">
          <a:xfrm>
            <a:off x="223888" y="1573961"/>
            <a:ext cx="4424312" cy="3610812"/>
          </a:xfrm>
          <a:prstGeom prst="rect">
            <a:avLst/>
          </a:prstGeom>
          <a:solidFill>
            <a:schemeClr val="bg1"/>
          </a:solidFill>
          <a:ln>
            <a:solidFill>
              <a:schemeClr val="tx1"/>
            </a:solidFill>
          </a:ln>
          <a:effec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34" t="9822" r="9445" b="4364"/>
          <a:stretch/>
        </p:blipFill>
        <p:spPr bwMode="auto">
          <a:xfrm>
            <a:off x="4808852" y="1573961"/>
            <a:ext cx="4155636" cy="3610812"/>
          </a:xfrm>
          <a:prstGeom prst="rect">
            <a:avLst/>
          </a:prstGeom>
          <a:solidFill>
            <a:schemeClr val="bg1"/>
          </a:solidFill>
          <a:ln>
            <a:solidFill>
              <a:schemeClr val="tx1"/>
            </a:solidFill>
          </a:ln>
          <a:effectLst/>
        </p:spPr>
      </p:pic>
      <p:sp>
        <p:nvSpPr>
          <p:cNvPr id="9"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1452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668224" cy="17565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3588774222"/>
              </p:ext>
            </p:extLst>
          </p:nvPr>
        </p:nvGraphicFramePr>
        <p:xfrm>
          <a:off x="4917826" y="3730824"/>
          <a:ext cx="3758952" cy="1774893"/>
        </p:xfrm>
        <a:graphic>
          <a:graphicData uri="http://schemas.openxmlformats.org/drawingml/2006/table">
            <a:tbl>
              <a:tblPr firstCol="1" bandRow="1">
                <a:tableStyleId>{5C22544A-7EE6-4342-B048-85BDC9FD1C3A}</a:tableStyleId>
              </a:tblPr>
              <a:tblGrid>
                <a:gridCol w="2511216"/>
                <a:gridCol w="1247736"/>
              </a:tblGrid>
              <a:tr h="346267">
                <a:tc>
                  <a:txBody>
                    <a:bodyPr/>
                    <a:lstStyle/>
                    <a:p>
                      <a:pPr algn="just">
                        <a:lnSpc>
                          <a:spcPct val="115000"/>
                        </a:lnSpc>
                        <a:spcAft>
                          <a:spcPts val="0"/>
                        </a:spcAft>
                      </a:pPr>
                      <a:r>
                        <a:rPr lang="en-US" sz="1400" dirty="0" smtClean="0">
                          <a:effectLst/>
                        </a:rPr>
                        <a:t>Length, m</a:t>
                      </a:r>
                      <a:endParaRPr lang="ru-RU" sz="1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400" kern="1200" dirty="0" smtClean="0">
                          <a:effectLst/>
                        </a:rPr>
                        <a:t>4.5</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Max</a:t>
                      </a:r>
                      <a:r>
                        <a:rPr lang="en-US" sz="1400" baseline="0" dirty="0" smtClean="0">
                          <a:effectLst/>
                        </a:rPr>
                        <a:t> magnetic field, T</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kern="1200" dirty="0" smtClean="0">
                          <a:effectLst/>
                        </a:rPr>
                        <a:t>0</a:t>
                      </a:r>
                      <a:r>
                        <a:rPr lang="en-US" sz="1400" kern="1200" dirty="0" smtClean="0">
                          <a:effectLst/>
                        </a:rPr>
                        <a:t>.1</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Aperture, </a:t>
                      </a:r>
                      <a:r>
                        <a:rPr lang="en-US" sz="1400" kern="1200" dirty="0" smtClean="0">
                          <a:effectLst/>
                        </a:rPr>
                        <a:t>mm</a:t>
                      </a:r>
                      <a:r>
                        <a:rPr lang="ru-RU" sz="1400" kern="1200" dirty="0" smtClean="0">
                          <a:effectLst/>
                        </a:rPr>
                        <a:t>×</a:t>
                      </a:r>
                      <a:r>
                        <a:rPr lang="en-US" sz="1400" kern="1200" dirty="0" smtClean="0">
                          <a:effectLst/>
                        </a:rPr>
                        <a:t>mm</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dirty="0" smtClean="0">
                          <a:effectLst/>
                        </a:rPr>
                        <a:t>80</a:t>
                      </a:r>
                      <a:r>
                        <a:rPr lang="ru-RU" sz="1400" kern="1200" dirty="0" smtClean="0">
                          <a:effectLst/>
                        </a:rPr>
                        <a:t>×</a:t>
                      </a:r>
                      <a:r>
                        <a:rPr lang="en-US" sz="1400" kern="1200" dirty="0" smtClean="0">
                          <a:effectLst/>
                        </a:rPr>
                        <a:t>60</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Pulse</a:t>
                      </a:r>
                      <a:r>
                        <a:rPr lang="en-US" sz="1400" kern="1200" baseline="0" dirty="0" smtClean="0">
                          <a:effectLst/>
                        </a:rPr>
                        <a:t> duration, ns:</a:t>
                      </a:r>
                    </a:p>
                    <a:p>
                      <a:pPr algn="just">
                        <a:lnSpc>
                          <a:spcPct val="115000"/>
                        </a:lnSpc>
                        <a:spcAft>
                          <a:spcPts val="0"/>
                        </a:spcAft>
                      </a:pPr>
                      <a:r>
                        <a:rPr lang="en-US" sz="1400" kern="1200" dirty="0" smtClean="0">
                          <a:effectLst/>
                        </a:rPr>
                        <a:t>      total</a:t>
                      </a:r>
                    </a:p>
                    <a:p>
                      <a:pPr algn="just">
                        <a:lnSpc>
                          <a:spcPct val="115000"/>
                        </a:lnSpc>
                        <a:spcAft>
                          <a:spcPts val="0"/>
                        </a:spcAft>
                      </a:pPr>
                      <a:r>
                        <a:rPr lang="en-US" sz="1400" kern="1200" dirty="0" smtClean="0">
                          <a:effectLst/>
                        </a:rPr>
                        <a:t>      plateau</a:t>
                      </a:r>
                      <a:endParaRPr lang="en-US" sz="1400" b="1" kern="1200" dirty="0" smtClean="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endParaRPr lang="en-US" sz="1400" kern="1200" dirty="0" smtClean="0">
                        <a:effectLst/>
                      </a:endParaRPr>
                    </a:p>
                    <a:p>
                      <a:pPr algn="ctr">
                        <a:lnSpc>
                          <a:spcPct val="115000"/>
                        </a:lnSpc>
                        <a:spcAft>
                          <a:spcPts val="0"/>
                        </a:spcAft>
                      </a:pPr>
                      <a:r>
                        <a:rPr lang="en-US" sz="1400" kern="1200" baseline="0" dirty="0" smtClean="0">
                          <a:effectLst/>
                        </a:rPr>
                        <a:t>70</a:t>
                      </a:r>
                      <a:r>
                        <a:rPr lang="en-US" sz="1400" kern="1200" dirty="0" smtClean="0">
                          <a:effectLst/>
                        </a:rPr>
                        <a:t>0</a:t>
                      </a:r>
                    </a:p>
                    <a:p>
                      <a:pPr algn="ctr">
                        <a:lnSpc>
                          <a:spcPct val="115000"/>
                        </a:lnSpc>
                        <a:spcAft>
                          <a:spcPts val="0"/>
                        </a:spcAft>
                      </a:pPr>
                      <a:r>
                        <a:rPr lang="en-US" sz="1400" kern="1200" baseline="0" dirty="0" smtClean="0">
                          <a:effectLst/>
                        </a:rPr>
                        <a:t>15</a:t>
                      </a:r>
                      <a:r>
                        <a:rPr lang="en-US" sz="1400" kern="1200" dirty="0" smtClean="0">
                          <a:effectLst/>
                        </a:rPr>
                        <a:t>0-200</a:t>
                      </a:r>
                      <a:endParaRPr lang="en-US" sz="1400" kern="1200" dirty="0" smtClean="0">
                        <a:solidFill>
                          <a:schemeClr val="dk1"/>
                        </a:solidFill>
                        <a:effectLst/>
                        <a:latin typeface="+mn-lt"/>
                        <a:ea typeface="+mn-ea"/>
                        <a:cs typeface="+mn-cs"/>
                      </a:endParaRPr>
                    </a:p>
                  </a:txBody>
                  <a:tcPr marL="68580" marR="68580" marT="0" marB="0"/>
                </a:tc>
              </a:tr>
            </a:tbl>
          </a:graphicData>
        </a:graphic>
      </p:graphicFrame>
      <p:sp>
        <p:nvSpPr>
          <p:cNvPr id="56341" name="TextBox 6"/>
          <p:cNvSpPr txBox="1">
            <a:spLocks noChangeArrowheads="1"/>
          </p:cNvSpPr>
          <p:nvPr/>
        </p:nvSpPr>
        <p:spPr bwMode="auto">
          <a:xfrm>
            <a:off x="4932114" y="3361754"/>
            <a:ext cx="3816350" cy="307975"/>
          </a:xfrm>
          <a:prstGeom prst="rect">
            <a:avLst/>
          </a:prstGeom>
          <a:noFill/>
          <a:ln w="9525">
            <a:noFill/>
            <a:miter lim="800000"/>
            <a:headEnd/>
            <a:tailEnd/>
          </a:ln>
        </p:spPr>
        <p:txBody>
          <a:bodyPr>
            <a:spAutoFit/>
          </a:bodyPr>
          <a:lstStyle/>
          <a:p>
            <a:pPr algn="ctr"/>
            <a:r>
              <a:rPr lang="en-US" sz="1400" b="1" u="sng" dirty="0"/>
              <a:t>Kicker</a:t>
            </a:r>
            <a:endParaRPr lang="ru-RU" sz="1400" b="1" u="sng" dirty="0"/>
          </a:p>
        </p:txBody>
      </p:sp>
      <p:sp>
        <p:nvSpPr>
          <p:cNvPr id="56321" name="TextBox 7"/>
          <p:cNvSpPr txBox="1">
            <a:spLocks noChangeArrowheads="1"/>
          </p:cNvSpPr>
          <p:nvPr/>
        </p:nvSpPr>
        <p:spPr bwMode="auto">
          <a:xfrm>
            <a:off x="1052513" y="2852936"/>
            <a:ext cx="7191375" cy="369888"/>
          </a:xfrm>
          <a:prstGeom prst="rect">
            <a:avLst/>
          </a:prstGeom>
          <a:noFill/>
          <a:ln w="9525">
            <a:noFill/>
            <a:miter lim="800000"/>
            <a:headEnd/>
            <a:tailEnd/>
          </a:ln>
        </p:spPr>
        <p:txBody>
          <a:bodyPr>
            <a:spAutoFit/>
          </a:bodyPr>
          <a:lstStyle/>
          <a:p>
            <a:pPr algn="ctr"/>
            <a:r>
              <a:rPr lang="en-US" b="1" u="sng" dirty="0" smtClean="0"/>
              <a:t>Preliminary parameters </a:t>
            </a:r>
            <a:r>
              <a:rPr lang="en-US" b="1" u="sng" dirty="0"/>
              <a:t>of elements</a:t>
            </a:r>
            <a:endParaRPr lang="ru-RU" b="1" u="sng" dirty="0"/>
          </a:p>
        </p:txBody>
      </p:sp>
      <p:sp>
        <p:nvSpPr>
          <p:cNvPr id="56340"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Collider injection system</a:t>
            </a:r>
          </a:p>
        </p:txBody>
      </p:sp>
      <p:graphicFrame>
        <p:nvGraphicFramePr>
          <p:cNvPr id="11" name="Таблица 10"/>
          <p:cNvGraphicFramePr>
            <a:graphicFrameLocks noGrp="1"/>
          </p:cNvGraphicFramePr>
          <p:nvPr>
            <p:extLst>
              <p:ext uri="{D42A27DB-BD31-4B8C-83A1-F6EECF244321}">
                <p14:modId xmlns:p14="http://schemas.microsoft.com/office/powerpoint/2010/main" val="1206028908"/>
              </p:ext>
            </p:extLst>
          </p:nvPr>
        </p:nvGraphicFramePr>
        <p:xfrm>
          <a:off x="453008" y="3727649"/>
          <a:ext cx="3758952" cy="2077602"/>
        </p:xfrm>
        <a:graphic>
          <a:graphicData uri="http://schemas.openxmlformats.org/drawingml/2006/table">
            <a:tbl>
              <a:tblPr firstCol="1" bandRow="1">
                <a:tableStyleId>{5C22544A-7EE6-4342-B048-85BDC9FD1C3A}</a:tableStyleId>
              </a:tblPr>
              <a:tblGrid>
                <a:gridCol w="2318718"/>
                <a:gridCol w="1440234"/>
              </a:tblGrid>
              <a:tr h="346267">
                <a:tc>
                  <a:txBody>
                    <a:bodyPr/>
                    <a:lstStyle/>
                    <a:p>
                      <a:pPr algn="just">
                        <a:lnSpc>
                          <a:spcPct val="115000"/>
                        </a:lnSpc>
                        <a:spcAft>
                          <a:spcPts val="0"/>
                        </a:spcAft>
                      </a:pPr>
                      <a:r>
                        <a:rPr lang="en-US" sz="1400" dirty="0" smtClean="0">
                          <a:effectLst/>
                        </a:rPr>
                        <a:t>Length, m</a:t>
                      </a:r>
                      <a:endParaRPr lang="ru-RU" sz="1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400" kern="1200" dirty="0" smtClean="0">
                          <a:effectLst/>
                        </a:rPr>
                        <a:t>2.5</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Max</a:t>
                      </a:r>
                      <a:r>
                        <a:rPr lang="en-US" sz="1400" baseline="0" dirty="0" smtClean="0">
                          <a:effectLst/>
                        </a:rPr>
                        <a:t> magnetic field, T</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kern="1200" dirty="0" smtClean="0">
                          <a:effectLst/>
                        </a:rPr>
                        <a:t>1</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Aperture, </a:t>
                      </a:r>
                      <a:r>
                        <a:rPr lang="en-US" sz="1400" kern="1200" dirty="0" smtClean="0">
                          <a:effectLst/>
                        </a:rPr>
                        <a:t>mm</a:t>
                      </a:r>
                      <a:r>
                        <a:rPr lang="ru-RU" sz="1400" kern="1200" dirty="0" smtClean="0">
                          <a:effectLst/>
                        </a:rPr>
                        <a:t>×</a:t>
                      </a:r>
                      <a:r>
                        <a:rPr lang="en-US" sz="1400" kern="1200" dirty="0" smtClean="0">
                          <a:effectLst/>
                        </a:rPr>
                        <a:t>mm</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45</a:t>
                      </a:r>
                      <a:r>
                        <a:rPr lang="ru-RU" sz="1400" kern="1200" dirty="0" smtClean="0">
                          <a:effectLst/>
                        </a:rPr>
                        <a:t>×</a:t>
                      </a:r>
                      <a:r>
                        <a:rPr lang="en-US" sz="1400" kern="1200" dirty="0" smtClean="0">
                          <a:effectLst/>
                        </a:rPr>
                        <a:t>45</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Septum thickness, mm</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3</a:t>
                      </a:r>
                      <a:endParaRPr lang="en-US" sz="1400" kern="1200" dirty="0" smtClean="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Pulse shape</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err="1" smtClean="0">
                          <a:effectLst/>
                        </a:rPr>
                        <a:t>semisinusoidal</a:t>
                      </a:r>
                      <a:endParaRPr lang="en-US" sz="1400" kern="1200" dirty="0" smtClean="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kern="1200" dirty="0" smtClean="0">
                          <a:effectLst/>
                        </a:rPr>
                        <a:t>Pulse duration, </a:t>
                      </a:r>
                      <a:r>
                        <a:rPr lang="el-GR" sz="1400" kern="1200" dirty="0" smtClean="0">
                          <a:effectLst/>
                        </a:rPr>
                        <a:t>μ</a:t>
                      </a:r>
                      <a:r>
                        <a:rPr lang="en-US" sz="1400" kern="1200" dirty="0" smtClean="0">
                          <a:effectLst/>
                        </a:rPr>
                        <a:t>s</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 10</a:t>
                      </a:r>
                      <a:endParaRPr lang="en-US" sz="1400" kern="1200" dirty="0" smtClean="0">
                        <a:solidFill>
                          <a:schemeClr val="dk1"/>
                        </a:solidFill>
                        <a:effectLst/>
                        <a:latin typeface="+mn-lt"/>
                        <a:ea typeface="+mn-ea"/>
                        <a:cs typeface="+mn-cs"/>
                      </a:endParaRPr>
                    </a:p>
                  </a:txBody>
                  <a:tcPr marL="68580" marR="68580" marT="0" marB="0"/>
                </a:tc>
              </a:tr>
            </a:tbl>
          </a:graphicData>
        </a:graphic>
      </p:graphicFrame>
      <p:sp>
        <p:nvSpPr>
          <p:cNvPr id="56365" name="TextBox 12"/>
          <p:cNvSpPr txBox="1">
            <a:spLocks noChangeArrowheads="1"/>
          </p:cNvSpPr>
          <p:nvPr/>
        </p:nvSpPr>
        <p:spPr bwMode="auto">
          <a:xfrm>
            <a:off x="395536" y="3356992"/>
            <a:ext cx="3816350" cy="307975"/>
          </a:xfrm>
          <a:prstGeom prst="rect">
            <a:avLst/>
          </a:prstGeom>
          <a:noFill/>
          <a:ln w="9525">
            <a:noFill/>
            <a:miter lim="800000"/>
            <a:headEnd/>
            <a:tailEnd/>
          </a:ln>
        </p:spPr>
        <p:txBody>
          <a:bodyPr>
            <a:spAutoFit/>
          </a:bodyPr>
          <a:lstStyle/>
          <a:p>
            <a:pPr algn="ctr"/>
            <a:r>
              <a:rPr lang="en-US" sz="1400" b="1" u="sng" dirty="0"/>
              <a:t>Septum</a:t>
            </a:r>
            <a:endParaRPr lang="ru-RU" sz="1400" b="1" u="sng" dirty="0"/>
          </a:p>
        </p:txBody>
      </p:sp>
      <p:sp>
        <p:nvSpPr>
          <p:cNvPr id="13"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25</a:t>
            </a:fld>
            <a:endParaRPr lang="ru-RU" sz="1400" dirty="0" smtClean="0">
              <a:solidFill>
                <a:schemeClr val="tx1"/>
              </a:solidFill>
              <a:latin typeface="Arial" charset="0"/>
            </a:endParaRPr>
          </a:p>
        </p:txBody>
      </p:sp>
      <p:sp>
        <p:nvSpPr>
          <p:cNvPr id="2" name="Прямоугольник 1"/>
          <p:cNvSpPr/>
          <p:nvPr/>
        </p:nvSpPr>
        <p:spPr>
          <a:xfrm>
            <a:off x="327871" y="792915"/>
            <a:ext cx="13681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7439891" y="829411"/>
            <a:ext cx="1368152" cy="17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clrChange>
              <a:clrFrom>
                <a:srgbClr val="C3C3C3"/>
              </a:clrFrom>
              <a:clrTo>
                <a:srgbClr val="C3C3C3">
                  <a:alpha val="0"/>
                </a:srgbClr>
              </a:clrTo>
            </a:clrChange>
          </a:blip>
          <a:srcRect/>
          <a:stretch>
            <a:fillRect/>
          </a:stretch>
        </p:blipFill>
        <p:spPr bwMode="auto">
          <a:xfrm>
            <a:off x="4073139" y="1136625"/>
            <a:ext cx="4819341" cy="2580505"/>
          </a:xfrm>
          <a:prstGeom prst="rect">
            <a:avLst/>
          </a:prstGeom>
          <a:noFill/>
          <a:ln w="9525">
            <a:noFill/>
            <a:miter lim="800000"/>
            <a:headEnd/>
            <a:tailEnd/>
          </a:ln>
        </p:spPr>
      </p:pic>
      <p:sp>
        <p:nvSpPr>
          <p:cNvPr id="45057" name="TextBox 7"/>
          <p:cNvSpPr txBox="1">
            <a:spLocks noChangeArrowheads="1"/>
          </p:cNvSpPr>
          <p:nvPr/>
        </p:nvSpPr>
        <p:spPr bwMode="auto">
          <a:xfrm>
            <a:off x="1052513" y="620688"/>
            <a:ext cx="7191375" cy="369887"/>
          </a:xfrm>
          <a:prstGeom prst="rect">
            <a:avLst/>
          </a:prstGeom>
          <a:noFill/>
          <a:ln w="9525">
            <a:noFill/>
            <a:miter lim="800000"/>
            <a:headEnd/>
            <a:tailEnd/>
          </a:ln>
        </p:spPr>
        <p:txBody>
          <a:bodyPr>
            <a:spAutoFit/>
          </a:bodyPr>
          <a:lstStyle/>
          <a:p>
            <a:pPr algn="ctr"/>
            <a:r>
              <a:rPr lang="en-US" b="1" u="sng" dirty="0"/>
              <a:t>Septum</a:t>
            </a:r>
            <a:endParaRPr lang="ru-RU" b="1" u="sng" dirty="0"/>
          </a:p>
        </p:txBody>
      </p:sp>
      <p:sp>
        <p:nvSpPr>
          <p:cNvPr id="45058" name="Номер слайда 3"/>
          <p:cNvSpPr txBox="1">
            <a:spLocks/>
          </p:cNvSpPr>
          <p:nvPr/>
        </p:nvSpPr>
        <p:spPr bwMode="auto">
          <a:xfrm>
            <a:off x="6553200" y="6245225"/>
            <a:ext cx="2133600" cy="476250"/>
          </a:xfrm>
          <a:prstGeom prst="rect">
            <a:avLst/>
          </a:prstGeom>
          <a:noFill/>
          <a:ln w="9525">
            <a:noFill/>
            <a:miter lim="800000"/>
            <a:headEnd/>
            <a:tailEnd/>
          </a:ln>
        </p:spPr>
        <p:txBody>
          <a:bodyPr/>
          <a:lstStyle/>
          <a:p>
            <a:pPr algn="r"/>
            <a:fld id="{2BBEA7B4-D4DD-4928-B824-99554AA55C1A}" type="slidenum">
              <a:rPr lang="ru-RU" sz="1400" b="1"/>
              <a:pPr algn="r"/>
              <a:t>26</a:t>
            </a:fld>
            <a:endParaRPr lang="ru-RU" sz="1400" b="1" dirty="0"/>
          </a:p>
        </p:txBody>
      </p:sp>
      <p:sp>
        <p:nvSpPr>
          <p:cNvPr id="45059"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Booster fast extraction system</a:t>
            </a:r>
          </a:p>
        </p:txBody>
      </p:sp>
      <p:pic>
        <p:nvPicPr>
          <p:cNvPr id="14" name="Рисунок 13"/>
          <p:cNvPicPr>
            <a:picLocks noChangeAspect="1" noChangeArrowheads="1"/>
          </p:cNvPicPr>
          <p:nvPr/>
        </p:nvPicPr>
        <p:blipFill>
          <a:blip r:embed="rId3" cstate="print">
            <a:clrChange>
              <a:clrFrom>
                <a:srgbClr val="C3C3C3"/>
              </a:clrFrom>
              <a:clrTo>
                <a:srgbClr val="C3C3C3">
                  <a:alpha val="0"/>
                </a:srgbClr>
              </a:clrTo>
            </a:clrChange>
          </a:blip>
          <a:srcRect/>
          <a:stretch>
            <a:fillRect/>
          </a:stretch>
        </p:blipFill>
        <p:spPr bwMode="auto">
          <a:xfrm>
            <a:off x="395536" y="2759682"/>
            <a:ext cx="1224136" cy="957449"/>
          </a:xfrm>
          <a:prstGeom prst="rect">
            <a:avLst/>
          </a:prstGeom>
          <a:noFill/>
          <a:ln w="9525">
            <a:solidFill>
              <a:schemeClr val="tx1"/>
            </a:solidFill>
            <a:miter lim="800000"/>
            <a:headEnd/>
            <a:tailEnd/>
          </a:ln>
        </p:spPr>
      </p:pic>
      <p:pic>
        <p:nvPicPr>
          <p:cNvPr id="16" name="Рисунок 15"/>
          <p:cNvPicPr/>
          <p:nvPr/>
        </p:nvPicPr>
        <p:blipFill>
          <a:blip r:embed="rId4" cstate="print">
            <a:clrChange>
              <a:clrFrom>
                <a:srgbClr val="C3C3C3"/>
              </a:clrFrom>
              <a:clrTo>
                <a:srgbClr val="C3C3C3">
                  <a:alpha val="0"/>
                </a:srgbClr>
              </a:clrTo>
            </a:clrChange>
          </a:blip>
          <a:srcRect/>
          <a:stretch>
            <a:fillRect/>
          </a:stretch>
        </p:blipFill>
        <p:spPr bwMode="auto">
          <a:xfrm>
            <a:off x="1907704" y="2726775"/>
            <a:ext cx="1872208" cy="1008112"/>
          </a:xfrm>
          <a:prstGeom prst="rect">
            <a:avLst/>
          </a:prstGeom>
          <a:noFill/>
          <a:ln w="9525">
            <a:solidFill>
              <a:schemeClr val="tx1"/>
            </a:solidFill>
            <a:miter lim="800000"/>
            <a:headEnd/>
            <a:tailEnd/>
          </a:ln>
        </p:spPr>
      </p:pic>
      <p:pic>
        <p:nvPicPr>
          <p:cNvPr id="17" name="Рисунок 10"/>
          <p:cNvPicPr>
            <a:picLocks noChangeAspect="1" noChangeArrowheads="1"/>
          </p:cNvPicPr>
          <p:nvPr/>
        </p:nvPicPr>
        <p:blipFill>
          <a:blip r:embed="rId5" cstate="print">
            <a:clrChange>
              <a:clrFrom>
                <a:srgbClr val="C3C3C3"/>
              </a:clrFrom>
              <a:clrTo>
                <a:srgbClr val="C3C3C3">
                  <a:alpha val="0"/>
                </a:srgbClr>
              </a:clrTo>
            </a:clrChange>
          </a:blip>
          <a:srcRect/>
          <a:stretch>
            <a:fillRect/>
          </a:stretch>
        </p:blipFill>
        <p:spPr bwMode="auto">
          <a:xfrm>
            <a:off x="423154" y="1136625"/>
            <a:ext cx="3356758" cy="1500386"/>
          </a:xfrm>
          <a:prstGeom prst="rect">
            <a:avLst/>
          </a:prstGeom>
          <a:noFill/>
          <a:ln w="9525">
            <a:noFill/>
            <a:miter lim="800000"/>
            <a:headEnd/>
            <a:tailEnd/>
          </a:ln>
        </p:spPr>
      </p:pic>
      <p:pic>
        <p:nvPicPr>
          <p:cNvPr id="18" name="Рисунок 17" descr="https://cloclo15.datacloudmail.ru/weblink/view/5ca44118bd65/S%D1%83cret%20device/IMG_20150407_103829.jpg?etag=563127FEA6716DA37E98E1C3E46DCE917ECAE8CB&amp;x-email=undefined"/>
          <p:cNvPicPr>
            <a:picLocks noChangeAspect="1" noChangeArrowheads="1"/>
          </p:cNvPicPr>
          <p:nvPr/>
        </p:nvPicPr>
        <p:blipFill>
          <a:blip r:embed="rId6" cstate="print"/>
          <a:srcRect/>
          <a:stretch>
            <a:fillRect/>
          </a:stretch>
        </p:blipFill>
        <p:spPr bwMode="auto">
          <a:xfrm>
            <a:off x="381001" y="4001973"/>
            <a:ext cx="3974976" cy="2235339"/>
          </a:xfrm>
          <a:prstGeom prst="rect">
            <a:avLst/>
          </a:prstGeom>
          <a:noFill/>
          <a:ln w="9525">
            <a:noFill/>
            <a:miter lim="800000"/>
            <a:headEnd/>
            <a:tailEnd/>
          </a:ln>
        </p:spPr>
      </p:pic>
      <p:pic>
        <p:nvPicPr>
          <p:cNvPr id="19" name="Рисунок 20"/>
          <p:cNvPicPr>
            <a:picLocks noChangeAspect="1" noChangeArrowheads="1"/>
          </p:cNvPicPr>
          <p:nvPr/>
        </p:nvPicPr>
        <p:blipFill>
          <a:blip r:embed="rId7" cstate="print"/>
          <a:srcRect/>
          <a:stretch>
            <a:fillRect/>
          </a:stretch>
        </p:blipFill>
        <p:spPr bwMode="auto">
          <a:xfrm>
            <a:off x="4860032" y="4005064"/>
            <a:ext cx="4000500" cy="2257425"/>
          </a:xfrm>
          <a:prstGeom prst="rect">
            <a:avLst/>
          </a:prstGeom>
          <a:noFill/>
          <a:ln w="9525">
            <a:noFill/>
            <a:miter lim="800000"/>
            <a:headEnd/>
            <a:tailEnd/>
          </a:ln>
        </p:spPr>
      </p:pic>
      <p:sp>
        <p:nvSpPr>
          <p:cNvPr id="15"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027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3688312"/>
            <a:ext cx="4248472" cy="2476992"/>
          </a:xfrm>
          <a:prstGeom prst="rect">
            <a:avLst/>
          </a:prstGeom>
          <a:noFill/>
          <a:ln>
            <a:noFill/>
          </a:ln>
        </p:spPr>
      </p:pic>
      <p:sp>
        <p:nvSpPr>
          <p:cNvPr id="79874"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Collider injection system</a:t>
            </a:r>
          </a:p>
        </p:txBody>
      </p:sp>
      <p:sp>
        <p:nvSpPr>
          <p:cNvPr id="79875" name="Rectangle 47"/>
          <p:cNvSpPr>
            <a:spLocks noChangeArrowheads="1"/>
          </p:cNvSpPr>
          <p:nvPr/>
        </p:nvSpPr>
        <p:spPr bwMode="auto">
          <a:xfrm>
            <a:off x="608013" y="692150"/>
            <a:ext cx="8080375" cy="369888"/>
          </a:xfrm>
          <a:prstGeom prst="rect">
            <a:avLst/>
          </a:prstGeom>
          <a:noFill/>
          <a:ln w="9525">
            <a:noFill/>
            <a:miter lim="800000"/>
            <a:headEnd/>
            <a:tailEnd/>
          </a:ln>
        </p:spPr>
        <p:txBody>
          <a:bodyPr anchor="ctr">
            <a:spAutoFit/>
          </a:bodyPr>
          <a:lstStyle/>
          <a:p>
            <a:pPr algn="ctr"/>
            <a:r>
              <a:rPr lang="en-US" b="1" u="sng" dirty="0"/>
              <a:t>Kicker with correcting </a:t>
            </a:r>
            <a:r>
              <a:rPr lang="en-US" b="1" u="sng" dirty="0" smtClean="0"/>
              <a:t>conductors </a:t>
            </a:r>
            <a:endParaRPr lang="ru-RU" b="1" u="sng" dirty="0"/>
          </a:p>
        </p:txBody>
      </p:sp>
      <p:sp>
        <p:nvSpPr>
          <p:cNvPr id="79876" name="TextBox 16"/>
          <p:cNvSpPr txBox="1">
            <a:spLocks noChangeArrowheads="1"/>
          </p:cNvSpPr>
          <p:nvPr/>
        </p:nvSpPr>
        <p:spPr bwMode="auto">
          <a:xfrm>
            <a:off x="2699792" y="3265041"/>
            <a:ext cx="3816350" cy="307975"/>
          </a:xfrm>
          <a:prstGeom prst="rect">
            <a:avLst/>
          </a:prstGeom>
          <a:noFill/>
          <a:ln w="9525">
            <a:noFill/>
            <a:miter lim="800000"/>
            <a:headEnd/>
            <a:tailEnd/>
          </a:ln>
        </p:spPr>
        <p:txBody>
          <a:bodyPr>
            <a:spAutoFit/>
          </a:bodyPr>
          <a:lstStyle/>
          <a:p>
            <a:pPr algn="ctr"/>
            <a:r>
              <a:rPr lang="en-US" sz="1400" b="1" u="sng" dirty="0"/>
              <a:t>Magnetic fields in kicker </a:t>
            </a:r>
            <a:r>
              <a:rPr lang="en-US" sz="1400" b="1" u="sng" dirty="0" smtClean="0"/>
              <a:t>conductors</a:t>
            </a:r>
            <a:endParaRPr lang="ru-RU" sz="1400" b="1" u="sng" dirty="0"/>
          </a:p>
        </p:txBody>
      </p:sp>
      <p:sp>
        <p:nvSpPr>
          <p:cNvPr id="11"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27</a:t>
            </a:fld>
            <a:endParaRPr lang="ru-RU" sz="1400" dirty="0" smtClean="0">
              <a:solidFill>
                <a:schemeClr val="tx1"/>
              </a:solidFill>
              <a:latin typeface="Arial" charset="0"/>
            </a:endParaRPr>
          </a:p>
        </p:txBody>
      </p:sp>
      <p:pic>
        <p:nvPicPr>
          <p:cNvPr id="14" name="Рисунок 13"/>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3" r="21470"/>
          <a:stretch/>
        </p:blipFill>
        <p:spPr bwMode="auto">
          <a:xfrm>
            <a:off x="2884780" y="1052736"/>
            <a:ext cx="3487420" cy="213487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158474" y="4479503"/>
            <a:ext cx="720080" cy="461665"/>
          </a:xfrm>
          <a:prstGeom prst="rect">
            <a:avLst/>
          </a:prstGeom>
          <a:noFill/>
        </p:spPr>
        <p:txBody>
          <a:bodyPr wrap="square" rtlCol="0">
            <a:spAutoFit/>
          </a:bodyPr>
          <a:lstStyle/>
          <a:p>
            <a:pPr algn="ctr"/>
            <a:r>
              <a:rPr lang="en-US" sz="1200" dirty="0" smtClean="0"/>
              <a:t>plateau</a:t>
            </a:r>
          </a:p>
          <a:p>
            <a:pPr algn="ctr"/>
            <a:r>
              <a:rPr lang="ru-RU" sz="1200" dirty="0" smtClean="0"/>
              <a:t>±</a:t>
            </a:r>
            <a:r>
              <a:rPr lang="en-US" sz="1200" dirty="0" smtClean="0"/>
              <a:t> 2.5%</a:t>
            </a:r>
            <a:endParaRPr lang="ru-RU" sz="1200" dirty="0"/>
          </a:p>
        </p:txBody>
      </p:sp>
      <p:sp>
        <p:nvSpPr>
          <p:cNvPr id="10"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326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411387" y="1021501"/>
            <a:ext cx="6400973" cy="51529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1" name="TextBox 7"/>
          <p:cNvSpPr txBox="1">
            <a:spLocks noChangeArrowheads="1"/>
          </p:cNvSpPr>
          <p:nvPr/>
        </p:nvSpPr>
        <p:spPr bwMode="auto">
          <a:xfrm>
            <a:off x="1052513" y="620688"/>
            <a:ext cx="7191375" cy="369888"/>
          </a:xfrm>
          <a:prstGeom prst="rect">
            <a:avLst/>
          </a:prstGeom>
          <a:noFill/>
          <a:ln w="9525">
            <a:noFill/>
            <a:miter lim="800000"/>
            <a:headEnd/>
            <a:tailEnd/>
          </a:ln>
        </p:spPr>
        <p:txBody>
          <a:bodyPr>
            <a:spAutoFit/>
          </a:bodyPr>
          <a:lstStyle/>
          <a:p>
            <a:pPr algn="ctr"/>
            <a:r>
              <a:rPr lang="en-US" b="1" u="sng" dirty="0" smtClean="0"/>
              <a:t>Beam dump directions</a:t>
            </a:r>
            <a:endParaRPr lang="ru-RU" b="1" u="sng" dirty="0"/>
          </a:p>
        </p:txBody>
      </p:sp>
      <p:sp>
        <p:nvSpPr>
          <p:cNvPr id="56340"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dirty="0">
                <a:solidFill>
                  <a:srgbClr val="0000FF"/>
                </a:solidFill>
                <a:latin typeface="Times New Roman" pitchFamily="18" charset="0"/>
              </a:rPr>
              <a:t>Collider </a:t>
            </a:r>
            <a:r>
              <a:rPr lang="en-US" sz="2400" dirty="0" smtClean="0">
                <a:solidFill>
                  <a:srgbClr val="0000FF"/>
                </a:solidFill>
                <a:latin typeface="Times New Roman" pitchFamily="18" charset="0"/>
              </a:rPr>
              <a:t>beam dump </a:t>
            </a:r>
            <a:r>
              <a:rPr lang="en-US" sz="2400" dirty="0">
                <a:solidFill>
                  <a:srgbClr val="0000FF"/>
                </a:solidFill>
                <a:latin typeface="Times New Roman" pitchFamily="18" charset="0"/>
              </a:rPr>
              <a:t>system</a:t>
            </a:r>
          </a:p>
        </p:txBody>
      </p:sp>
      <p:sp>
        <p:nvSpPr>
          <p:cNvPr id="13"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28</a:t>
            </a:fld>
            <a:endParaRPr lang="ru-RU" sz="1400" dirty="0" smtClean="0">
              <a:solidFill>
                <a:schemeClr val="tx1"/>
              </a:solidFill>
              <a:latin typeface="Arial" charset="0"/>
            </a:endParaRPr>
          </a:p>
        </p:txBody>
      </p:sp>
      <p:sp>
        <p:nvSpPr>
          <p:cNvPr id="7"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252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7"/>
          <p:cNvSpPr txBox="1">
            <a:spLocks noChangeArrowheads="1"/>
          </p:cNvSpPr>
          <p:nvPr/>
        </p:nvSpPr>
        <p:spPr bwMode="auto">
          <a:xfrm>
            <a:off x="1052513" y="620688"/>
            <a:ext cx="7191375" cy="369888"/>
          </a:xfrm>
          <a:prstGeom prst="rect">
            <a:avLst/>
          </a:prstGeom>
          <a:noFill/>
          <a:ln w="9525">
            <a:noFill/>
            <a:miter lim="800000"/>
            <a:headEnd/>
            <a:tailEnd/>
          </a:ln>
        </p:spPr>
        <p:txBody>
          <a:bodyPr>
            <a:spAutoFit/>
          </a:bodyPr>
          <a:lstStyle/>
          <a:p>
            <a:pPr algn="ctr"/>
            <a:r>
              <a:rPr lang="en-US" b="1" u="sng" dirty="0" smtClean="0"/>
              <a:t>Beam dump from upper ring</a:t>
            </a:r>
            <a:endParaRPr lang="ru-RU" b="1" u="sng" dirty="0"/>
          </a:p>
        </p:txBody>
      </p:sp>
      <p:sp>
        <p:nvSpPr>
          <p:cNvPr id="56340"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dirty="0">
                <a:solidFill>
                  <a:srgbClr val="0000FF"/>
                </a:solidFill>
                <a:latin typeface="Times New Roman" pitchFamily="18" charset="0"/>
              </a:rPr>
              <a:t>Collider </a:t>
            </a:r>
            <a:r>
              <a:rPr lang="en-US" sz="2400" dirty="0" smtClean="0">
                <a:solidFill>
                  <a:srgbClr val="0000FF"/>
                </a:solidFill>
                <a:latin typeface="Times New Roman" pitchFamily="18" charset="0"/>
              </a:rPr>
              <a:t>beam dump </a:t>
            </a:r>
            <a:r>
              <a:rPr lang="en-US" sz="2400" dirty="0">
                <a:solidFill>
                  <a:srgbClr val="0000FF"/>
                </a:solidFill>
                <a:latin typeface="Times New Roman" pitchFamily="18" charset="0"/>
              </a:rPr>
              <a:t>system</a:t>
            </a:r>
          </a:p>
        </p:txBody>
      </p:sp>
      <p:sp>
        <p:nvSpPr>
          <p:cNvPr id="13"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29</a:t>
            </a:fld>
            <a:endParaRPr lang="ru-RU" sz="1400" dirty="0" smtClean="0">
              <a:solidFill>
                <a:schemeClr val="tx1"/>
              </a:solidFill>
              <a:latin typeface="Arial" charset="0"/>
            </a:endParaRPr>
          </a:p>
        </p:txBody>
      </p:sp>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9554" y="3371356"/>
            <a:ext cx="8208910" cy="22178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28" y="1124744"/>
            <a:ext cx="8205836" cy="18397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Прямоугольник 8"/>
          <p:cNvSpPr/>
          <p:nvPr/>
        </p:nvSpPr>
        <p:spPr>
          <a:xfrm>
            <a:off x="584926" y="1161240"/>
            <a:ext cx="13681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236296" y="1170118"/>
            <a:ext cx="13681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706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clrChange>
              <a:clrFrom>
                <a:srgbClr val="FFFFFF"/>
              </a:clrFrom>
              <a:clrTo>
                <a:srgbClr val="FFFFFF">
                  <a:alpha val="0"/>
                </a:srgbClr>
              </a:clrTo>
            </a:clrChange>
            <a:lum bright="-20000" contrast="40000"/>
          </a:blip>
          <a:srcRect/>
          <a:stretch>
            <a:fillRect/>
          </a:stretch>
        </p:blipFill>
        <p:spPr bwMode="auto">
          <a:xfrm>
            <a:off x="4483100" y="3068638"/>
            <a:ext cx="4410075" cy="2838450"/>
          </a:xfrm>
          <a:prstGeom prst="rect">
            <a:avLst/>
          </a:prstGeom>
          <a:noFill/>
          <a:ln w="9525">
            <a:noFill/>
            <a:miter lim="800000"/>
            <a:headEnd/>
            <a:tailEnd/>
          </a:ln>
        </p:spPr>
      </p:pic>
      <p:sp>
        <p:nvSpPr>
          <p:cNvPr id="31746"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Beam transfer from HILAC to Booster</a:t>
            </a:r>
            <a:r>
              <a:rPr lang="ru-RU"/>
              <a:t> </a:t>
            </a:r>
            <a:endParaRPr lang="en-US" sz="2400">
              <a:solidFill>
                <a:srgbClr val="0000FF"/>
              </a:solidFill>
              <a:latin typeface="Times New Roman" pitchFamily="18" charset="0"/>
            </a:endParaRPr>
          </a:p>
        </p:txBody>
      </p:sp>
      <p:pic>
        <p:nvPicPr>
          <p:cNvPr id="31747" name="Picture 5"/>
          <p:cNvPicPr>
            <a:picLocks noChangeAspect="1" noChangeArrowheads="1"/>
          </p:cNvPicPr>
          <p:nvPr/>
        </p:nvPicPr>
        <p:blipFill>
          <a:blip r:embed="rId3">
            <a:clrChange>
              <a:clrFrom>
                <a:srgbClr val="FFFFFF"/>
              </a:clrFrom>
              <a:clrTo>
                <a:srgbClr val="FFFFFF">
                  <a:alpha val="0"/>
                </a:srgbClr>
              </a:clrTo>
            </a:clrChange>
          </a:blip>
          <a:srcRect r="39883" b="36748"/>
          <a:stretch>
            <a:fillRect/>
          </a:stretch>
        </p:blipFill>
        <p:spPr bwMode="auto">
          <a:xfrm>
            <a:off x="1116013" y="4313238"/>
            <a:ext cx="2379662" cy="1779587"/>
          </a:xfrm>
          <a:prstGeom prst="rect">
            <a:avLst/>
          </a:prstGeom>
          <a:noFill/>
          <a:ln w="9525">
            <a:noFill/>
            <a:miter lim="800000"/>
            <a:headEnd/>
            <a:tailEnd/>
          </a:ln>
        </p:spPr>
      </p:pic>
      <p:sp>
        <p:nvSpPr>
          <p:cNvPr id="6148" name="Text Box 6"/>
          <p:cNvSpPr txBox="1">
            <a:spLocks noChangeArrowheads="1"/>
          </p:cNvSpPr>
          <p:nvPr/>
        </p:nvSpPr>
        <p:spPr bwMode="auto">
          <a:xfrm>
            <a:off x="5100638" y="908050"/>
            <a:ext cx="3816350" cy="1570038"/>
          </a:xfrm>
          <a:prstGeom prst="rect">
            <a:avLst/>
          </a:prstGeom>
          <a:noFill/>
          <a:ln w="9525">
            <a:solidFill>
              <a:schemeClr val="tx1"/>
            </a:solidFill>
            <a:miter lim="800000"/>
            <a:headEnd/>
            <a:tailEnd/>
          </a:ln>
          <a:effectLst/>
          <a:extLst/>
        </p:spPr>
        <p:txBody>
          <a:bodyPr>
            <a:spAutoFit/>
          </a:bodyPr>
          <a:lstStyle>
            <a:lvl1pPr indent="3603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indent="0" algn="ctr" eaLnBrk="1" hangingPunct="1">
              <a:defRPr/>
            </a:pPr>
            <a:r>
              <a:rPr lang="en-US" sz="1600" b="1" dirty="0" smtClean="0">
                <a:latin typeface="+mn-lt"/>
              </a:rPr>
              <a:t>Goals</a:t>
            </a:r>
            <a:endParaRPr lang="ru-RU" sz="1600" b="1" dirty="0">
              <a:latin typeface="+mn-lt"/>
            </a:endParaRPr>
          </a:p>
          <a:p>
            <a:pPr algn="ctr" eaLnBrk="1" hangingPunct="1">
              <a:defRPr/>
            </a:pPr>
            <a:endParaRPr lang="en-US" sz="1600" b="1" dirty="0">
              <a:latin typeface="+mn-lt"/>
            </a:endParaRPr>
          </a:p>
          <a:p>
            <a:pPr algn="just" eaLnBrk="1" hangingPunct="1">
              <a:buFontTx/>
              <a:buChar char="•"/>
              <a:defRPr/>
            </a:pPr>
            <a:r>
              <a:rPr lang="en-US" sz="1600" dirty="0"/>
              <a:t>Accumulation of required intensity of </a:t>
            </a:r>
            <a:r>
              <a:rPr lang="en-US" sz="1600" dirty="0" smtClean="0"/>
              <a:t>ions in Booster by means of several </a:t>
            </a:r>
            <a:r>
              <a:rPr lang="en-US" sz="1600" dirty="0"/>
              <a:t>methods of beam injection</a:t>
            </a:r>
            <a:r>
              <a:rPr lang="en-US" sz="1600" dirty="0" smtClean="0"/>
              <a:t>.</a:t>
            </a:r>
            <a:endParaRPr lang="en-US" sz="1600" dirty="0">
              <a:latin typeface="+mn-lt"/>
            </a:endParaRPr>
          </a:p>
          <a:p>
            <a:pPr algn="just" eaLnBrk="1" hangingPunct="1">
              <a:buFontTx/>
              <a:buChar char="•"/>
              <a:defRPr/>
            </a:pPr>
            <a:endParaRPr lang="en-US" sz="1600" dirty="0" smtClean="0">
              <a:latin typeface="+mn-lt"/>
            </a:endParaRPr>
          </a:p>
        </p:txBody>
      </p:sp>
      <p:sp>
        <p:nvSpPr>
          <p:cNvPr id="31749" name="Oval 9"/>
          <p:cNvSpPr>
            <a:spLocks noChangeArrowheads="1"/>
          </p:cNvSpPr>
          <p:nvPr/>
        </p:nvSpPr>
        <p:spPr bwMode="auto">
          <a:xfrm rot="4324507">
            <a:off x="7105650" y="4708525"/>
            <a:ext cx="1127125" cy="390525"/>
          </a:xfrm>
          <a:prstGeom prst="ellipse">
            <a:avLst/>
          </a:prstGeom>
          <a:noFill/>
          <a:ln w="19050">
            <a:solidFill>
              <a:srgbClr val="FF0000"/>
            </a:solidFill>
            <a:round/>
            <a:headEnd/>
            <a:tailEnd/>
          </a:ln>
        </p:spPr>
        <p:txBody>
          <a:bodyPr wrap="none" anchor="ctr"/>
          <a:lstStyle/>
          <a:p>
            <a:endParaRPr lang="ru-RU"/>
          </a:p>
        </p:txBody>
      </p:sp>
      <p:sp>
        <p:nvSpPr>
          <p:cNvPr id="31750" name="Line 10"/>
          <p:cNvSpPr>
            <a:spLocks noChangeShapeType="1"/>
          </p:cNvSpPr>
          <p:nvPr/>
        </p:nvSpPr>
        <p:spPr bwMode="auto">
          <a:xfrm flipH="1" flipV="1">
            <a:off x="7008813" y="2478088"/>
            <a:ext cx="479425" cy="1887537"/>
          </a:xfrm>
          <a:prstGeom prst="line">
            <a:avLst/>
          </a:prstGeom>
          <a:noFill/>
          <a:ln w="19050">
            <a:solidFill>
              <a:srgbClr val="FF0000"/>
            </a:solidFill>
            <a:round/>
            <a:headEnd/>
            <a:tailEnd type="triangle" w="med" len="med"/>
          </a:ln>
        </p:spPr>
        <p:txBody>
          <a:bodyPr/>
          <a:lstStyle/>
          <a:p>
            <a:endParaRPr lang="ru-RU"/>
          </a:p>
        </p:txBody>
      </p:sp>
      <p:sp>
        <p:nvSpPr>
          <p:cNvPr id="31751" name="TextBox 2"/>
          <p:cNvSpPr txBox="1">
            <a:spLocks noChangeArrowheads="1"/>
          </p:cNvSpPr>
          <p:nvPr/>
        </p:nvSpPr>
        <p:spPr bwMode="auto">
          <a:xfrm>
            <a:off x="733425" y="692150"/>
            <a:ext cx="3816350" cy="307975"/>
          </a:xfrm>
          <a:prstGeom prst="rect">
            <a:avLst/>
          </a:prstGeom>
          <a:noFill/>
          <a:ln w="9525">
            <a:noFill/>
            <a:miter lim="800000"/>
            <a:headEnd/>
            <a:tailEnd/>
          </a:ln>
        </p:spPr>
        <p:txBody>
          <a:bodyPr>
            <a:spAutoFit/>
          </a:bodyPr>
          <a:lstStyle/>
          <a:p>
            <a:pPr algn="ctr"/>
            <a:r>
              <a:rPr lang="en-US" sz="1400" b="1" u="sng"/>
              <a:t>Beam parameters</a:t>
            </a:r>
            <a:endParaRPr lang="ru-RU" sz="1400" b="1" u="sng"/>
          </a:p>
        </p:txBody>
      </p:sp>
      <p:graphicFrame>
        <p:nvGraphicFramePr>
          <p:cNvPr id="31777" name="Group 33"/>
          <p:cNvGraphicFramePr>
            <a:graphicFrameLocks noGrp="1"/>
          </p:cNvGraphicFramePr>
          <p:nvPr>
            <p:extLst>
              <p:ext uri="{D42A27DB-BD31-4B8C-83A1-F6EECF244321}">
                <p14:modId xmlns:p14="http://schemas.microsoft.com/office/powerpoint/2010/main" val="2480872705"/>
              </p:ext>
            </p:extLst>
          </p:nvPr>
        </p:nvGraphicFramePr>
        <p:xfrm>
          <a:off x="733425" y="1000125"/>
          <a:ext cx="3838575" cy="914400"/>
        </p:xfrm>
        <a:graphic>
          <a:graphicData uri="http://schemas.openxmlformats.org/drawingml/2006/table">
            <a:tbl>
              <a:tblPr/>
              <a:tblGrid>
                <a:gridCol w="2374900"/>
                <a:gridCol w="1463675"/>
              </a:tblGrid>
              <a:tr h="1524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Ions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Au</a:t>
                      </a:r>
                      <a:r>
                        <a:rPr kumimoji="0" lang="en-US" sz="1200" b="0" i="0" u="none" strike="noStrike" cap="none" normalizeH="0" baseline="30000" dirty="0" smtClean="0">
                          <a:ln>
                            <a:noFill/>
                          </a:ln>
                          <a:solidFill>
                            <a:srgbClr val="000000"/>
                          </a:solidFill>
                          <a:effectLst/>
                          <a:latin typeface="Arial" charset="0"/>
                        </a:rPr>
                        <a:t>31+</a:t>
                      </a:r>
                      <a:endParaRPr kumimoji="0" lang="en-US" sz="1200" b="0" i="0" u="none" strike="noStrike" cap="none" normalizeH="0" baseline="0" dirty="0" smtClean="0">
                        <a:ln>
                          <a:noFill/>
                        </a:ln>
                        <a:solidFill>
                          <a:srgbClr val="000000"/>
                        </a:solidFill>
                        <a:effectLst/>
                        <a:latin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charset="0"/>
                        </a:rPr>
                        <a:t>Energy, MeV/u</a:t>
                      </a:r>
                      <a:endParaRPr kumimoji="0" lang="ru-RU" sz="1200" b="0" i="0" u="none" strike="noStrike" cap="none" normalizeH="0" baseline="0" smtClean="0">
                        <a:ln>
                          <a:noFill/>
                        </a:ln>
                        <a:solidFill>
                          <a:srgbClr val="000000"/>
                        </a:solidFill>
                        <a:effectLst/>
                        <a:latin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3.2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charset="0"/>
                        </a:rPr>
                        <a:t>Magnetic rigidity, T m</a:t>
                      </a:r>
                      <a:endParaRPr kumimoji="0" lang="ru-RU" sz="1200" b="0" i="0" u="none" strike="noStrike" cap="none" normalizeH="0" baseline="0" smtClean="0">
                        <a:ln>
                          <a:noFill/>
                        </a:ln>
                        <a:solidFill>
                          <a:srgbClr val="000000"/>
                        </a:solidFill>
                        <a:effectLst/>
                        <a:latin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1.6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charset="0"/>
                        </a:rPr>
                        <a:t>Electric rigidity, MV</a:t>
                      </a:r>
                      <a:endParaRPr kumimoji="0" lang="ru-RU" sz="1200" b="0" i="0" u="none" strike="noStrike" cap="none" normalizeH="0" baseline="0" smtClean="0">
                        <a:ln>
                          <a:noFill/>
                        </a:ln>
                        <a:solidFill>
                          <a:srgbClr val="000000"/>
                        </a:solidFill>
                        <a:effectLst/>
                        <a:latin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40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8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charset="0"/>
                        </a:rPr>
                        <a:t>Ion number</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2∙10</a:t>
                      </a:r>
                      <a:r>
                        <a:rPr kumimoji="0" lang="en-US" sz="1200" b="0" i="0" u="none" strike="noStrike" cap="none" normalizeH="0" baseline="30000" dirty="0" smtClean="0">
                          <a:ln>
                            <a:noFill/>
                          </a:ln>
                          <a:solidFill>
                            <a:srgbClr val="000000"/>
                          </a:solidFill>
                          <a:effectLst/>
                          <a:latin typeface="Arial" charset="0"/>
                        </a:rPr>
                        <a:t>9</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1773" name="Picture 2"/>
          <p:cNvPicPr>
            <a:picLocks noChangeAspect="1" noChangeArrowheads="1"/>
          </p:cNvPicPr>
          <p:nvPr/>
        </p:nvPicPr>
        <p:blipFill rotWithShape="1">
          <a:blip r:embed="rId4">
            <a:clrChange>
              <a:clrFrom>
                <a:srgbClr val="FFFFFF"/>
              </a:clrFrom>
              <a:clrTo>
                <a:srgbClr val="FFFFFF">
                  <a:alpha val="0"/>
                </a:srgbClr>
              </a:clrTo>
            </a:clrChange>
          </a:blip>
          <a:srcRect l="22121" b="9731"/>
          <a:stretch/>
        </p:blipFill>
        <p:spPr bwMode="auto">
          <a:xfrm>
            <a:off x="1122363" y="2300288"/>
            <a:ext cx="2487612" cy="1776412"/>
          </a:xfrm>
          <a:prstGeom prst="rect">
            <a:avLst/>
          </a:prstGeom>
          <a:noFill/>
          <a:ln w="9525">
            <a:noFill/>
            <a:miter lim="800000"/>
            <a:headEnd/>
            <a:tailEnd/>
          </a:ln>
        </p:spPr>
      </p:pic>
      <p:sp>
        <p:nvSpPr>
          <p:cNvPr id="31774" name="TextBox 3"/>
          <p:cNvSpPr txBox="1">
            <a:spLocks noChangeArrowheads="1"/>
          </p:cNvSpPr>
          <p:nvPr/>
        </p:nvSpPr>
        <p:spPr bwMode="auto">
          <a:xfrm>
            <a:off x="1116013" y="3598863"/>
            <a:ext cx="1008062" cy="261937"/>
          </a:xfrm>
          <a:prstGeom prst="rect">
            <a:avLst/>
          </a:prstGeom>
          <a:noFill/>
          <a:ln w="9525">
            <a:noFill/>
            <a:miter lim="800000"/>
            <a:headEnd/>
            <a:tailEnd/>
          </a:ln>
        </p:spPr>
        <p:txBody>
          <a:bodyPr>
            <a:spAutoFit/>
          </a:bodyPr>
          <a:lstStyle/>
          <a:p>
            <a:pPr algn="ctr"/>
            <a:r>
              <a:rPr lang="en-US" sz="1100" b="1"/>
              <a:t>HILac</a:t>
            </a:r>
            <a:endParaRPr lang="ru-RU" sz="1100" b="1"/>
          </a:p>
        </p:txBody>
      </p:sp>
      <p:sp>
        <p:nvSpPr>
          <p:cNvPr id="31775" name="TextBox 12"/>
          <p:cNvSpPr txBox="1">
            <a:spLocks noChangeArrowheads="1"/>
          </p:cNvSpPr>
          <p:nvPr/>
        </p:nvSpPr>
        <p:spPr bwMode="auto">
          <a:xfrm>
            <a:off x="1858963" y="4910138"/>
            <a:ext cx="1008062" cy="261937"/>
          </a:xfrm>
          <a:prstGeom prst="rect">
            <a:avLst/>
          </a:prstGeom>
          <a:noFill/>
          <a:ln w="9525">
            <a:noFill/>
            <a:miter lim="800000"/>
            <a:headEnd/>
            <a:tailEnd/>
          </a:ln>
        </p:spPr>
        <p:txBody>
          <a:bodyPr>
            <a:spAutoFit/>
          </a:bodyPr>
          <a:lstStyle/>
          <a:p>
            <a:pPr algn="ctr"/>
            <a:r>
              <a:rPr lang="en-US" sz="1100" b="1"/>
              <a:t>Booster</a:t>
            </a:r>
            <a:endParaRPr lang="ru-RU" sz="1100" b="1"/>
          </a:p>
        </p:txBody>
      </p:sp>
      <p:sp>
        <p:nvSpPr>
          <p:cNvPr id="16"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4FE4B0B1-0D60-4C08-ABFB-15D0FBC2C8AF}" type="slidenum">
              <a:rPr lang="ru-RU" sz="1400" smtClean="0">
                <a:solidFill>
                  <a:schemeClr val="tx1"/>
                </a:solidFill>
                <a:latin typeface="Arial" charset="0"/>
              </a:rPr>
              <a:pPr algn="r"/>
              <a:t>3</a:t>
            </a:fld>
            <a:endParaRPr lang="ru-RU" sz="1400" dirty="0" smtClean="0">
              <a:solidFill>
                <a:schemeClr val="tx1"/>
              </a:solidFill>
              <a:latin typeface="Arial" charset="0"/>
            </a:endParaRPr>
          </a:p>
        </p:txBody>
      </p:sp>
      <p:sp>
        <p:nvSpPr>
          <p:cNvPr id="15"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28" y="1087197"/>
            <a:ext cx="8205836" cy="16937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99594" y="2996952"/>
            <a:ext cx="7488830" cy="31337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6321" name="TextBox 7"/>
          <p:cNvSpPr txBox="1">
            <a:spLocks noChangeArrowheads="1"/>
          </p:cNvSpPr>
          <p:nvPr/>
        </p:nvSpPr>
        <p:spPr bwMode="auto">
          <a:xfrm>
            <a:off x="1052513" y="620688"/>
            <a:ext cx="7191375" cy="369888"/>
          </a:xfrm>
          <a:prstGeom prst="rect">
            <a:avLst/>
          </a:prstGeom>
          <a:noFill/>
          <a:ln w="9525">
            <a:noFill/>
            <a:miter lim="800000"/>
            <a:headEnd/>
            <a:tailEnd/>
          </a:ln>
        </p:spPr>
        <p:txBody>
          <a:bodyPr>
            <a:spAutoFit/>
          </a:bodyPr>
          <a:lstStyle/>
          <a:p>
            <a:pPr algn="ctr"/>
            <a:r>
              <a:rPr lang="en-US" b="1" u="sng" dirty="0" smtClean="0"/>
              <a:t>Beam dump from lower ring</a:t>
            </a:r>
            <a:endParaRPr lang="ru-RU" b="1" u="sng" dirty="0"/>
          </a:p>
        </p:txBody>
      </p:sp>
      <p:sp>
        <p:nvSpPr>
          <p:cNvPr id="56340"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dirty="0">
                <a:solidFill>
                  <a:srgbClr val="0000FF"/>
                </a:solidFill>
                <a:latin typeface="Times New Roman" pitchFamily="18" charset="0"/>
              </a:rPr>
              <a:t>Collider </a:t>
            </a:r>
            <a:r>
              <a:rPr lang="en-US" sz="2400" dirty="0" smtClean="0">
                <a:solidFill>
                  <a:srgbClr val="0000FF"/>
                </a:solidFill>
                <a:latin typeface="Times New Roman" pitchFamily="18" charset="0"/>
              </a:rPr>
              <a:t>beam dump </a:t>
            </a:r>
            <a:r>
              <a:rPr lang="en-US" sz="2400" dirty="0">
                <a:solidFill>
                  <a:srgbClr val="0000FF"/>
                </a:solidFill>
                <a:latin typeface="Times New Roman" pitchFamily="18" charset="0"/>
              </a:rPr>
              <a:t>system</a:t>
            </a:r>
          </a:p>
        </p:txBody>
      </p:sp>
      <p:sp>
        <p:nvSpPr>
          <p:cNvPr id="13"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30</a:t>
            </a:fld>
            <a:endParaRPr lang="ru-RU" sz="1400" dirty="0" smtClean="0">
              <a:solidFill>
                <a:schemeClr val="tx1"/>
              </a:solidFill>
              <a:latin typeface="Arial" charset="0"/>
            </a:endParaRPr>
          </a:p>
        </p:txBody>
      </p:sp>
      <p:sp>
        <p:nvSpPr>
          <p:cNvPr id="9" name="Прямоугольник 8"/>
          <p:cNvSpPr/>
          <p:nvPr/>
        </p:nvSpPr>
        <p:spPr>
          <a:xfrm>
            <a:off x="584926" y="1080354"/>
            <a:ext cx="13681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308304" y="1164471"/>
            <a:ext cx="1368152" cy="261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346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996950" y="2971800"/>
            <a:ext cx="7607300" cy="584200"/>
          </a:xfrm>
          <a:prstGeom prst="rect">
            <a:avLst/>
          </a:prstGeom>
          <a:noFill/>
          <a:ln w="9525">
            <a:noFill/>
            <a:miter lim="800000"/>
            <a:headEnd/>
            <a:tailEnd/>
          </a:ln>
        </p:spPr>
        <p:txBody>
          <a:bodyPr>
            <a:spAutoFit/>
          </a:bodyPr>
          <a:lstStyle/>
          <a:p>
            <a:pPr algn="ctr"/>
            <a:r>
              <a:rPr lang="en-US" sz="3200">
                <a:latin typeface="Times New Roman" pitchFamily="18" charset="0"/>
              </a:rPr>
              <a:t>THANK YOU FOR ATTENTION</a:t>
            </a:r>
            <a:endParaRPr lang="ru-RU" sz="3200">
              <a:latin typeface="Times New Roman" pitchFamily="18" charset="0"/>
            </a:endParaRPr>
          </a:p>
        </p:txBody>
      </p:sp>
      <p:pic>
        <p:nvPicPr>
          <p:cNvPr id="59395" name="Picture 9" descr="NICA_header_bl-wh.tif"/>
          <p:cNvPicPr>
            <a:picLocks noChangeAspect="1"/>
          </p:cNvPicPr>
          <p:nvPr/>
        </p:nvPicPr>
        <p:blipFill>
          <a:blip r:embed="rId2"/>
          <a:srcRect/>
          <a:stretch>
            <a:fillRect/>
          </a:stretch>
        </p:blipFill>
        <p:spPr bwMode="auto">
          <a:xfrm>
            <a:off x="0" y="0"/>
            <a:ext cx="9144000"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5"/>
          <p:cNvSpPr txBox="1">
            <a:spLocks noChangeArrowheads="1"/>
          </p:cNvSpPr>
          <p:nvPr/>
        </p:nvSpPr>
        <p:spPr bwMode="auto">
          <a:xfrm>
            <a:off x="4355976" y="1628552"/>
            <a:ext cx="4332412" cy="2062103"/>
          </a:xfrm>
          <a:prstGeom prst="rect">
            <a:avLst/>
          </a:prstGeom>
          <a:noFill/>
          <a:ln w="9525">
            <a:solidFill>
              <a:schemeClr val="tx1"/>
            </a:solidFill>
            <a:miter lim="800000"/>
            <a:headEnd/>
            <a:tailEnd/>
          </a:ln>
        </p:spPr>
        <p:txBody>
          <a:bodyPr wrap="square">
            <a:spAutoFit/>
          </a:bodyPr>
          <a:lstStyle/>
          <a:p>
            <a:pPr marL="285750" indent="-285750" algn="just">
              <a:buFont typeface="Arial" charset="0"/>
              <a:buChar char="•"/>
            </a:pPr>
            <a:r>
              <a:rPr lang="en-US" sz="1600" dirty="0"/>
              <a:t>The beam transport with minimal ion losses</a:t>
            </a:r>
            <a:r>
              <a:rPr lang="ru-RU" sz="1600" dirty="0"/>
              <a:t>.</a:t>
            </a:r>
            <a:endParaRPr lang="en-US" sz="1600" dirty="0"/>
          </a:p>
          <a:p>
            <a:pPr marL="285750" indent="-285750" algn="just">
              <a:buFont typeface="Arial" charset="0"/>
              <a:buChar char="•"/>
            </a:pPr>
            <a:r>
              <a:rPr lang="en-US" sz="1600" dirty="0"/>
              <a:t>The beam </a:t>
            </a:r>
            <a:r>
              <a:rPr lang="en-US" sz="1600" dirty="0" err="1"/>
              <a:t>debunching</a:t>
            </a:r>
            <a:r>
              <a:rPr lang="en-US" sz="1600" dirty="0"/>
              <a:t>.</a:t>
            </a:r>
          </a:p>
          <a:p>
            <a:pPr marL="285750" indent="-285750" algn="just">
              <a:buFont typeface="Arial" charset="0"/>
              <a:buChar char="•"/>
            </a:pPr>
            <a:r>
              <a:rPr lang="en-US" sz="1600" dirty="0" smtClean="0"/>
              <a:t>The beam matching.</a:t>
            </a:r>
          </a:p>
          <a:p>
            <a:pPr marL="285750" indent="-285750" algn="just">
              <a:buFont typeface="Arial" charset="0"/>
              <a:buChar char="•"/>
            </a:pPr>
            <a:r>
              <a:rPr lang="en-US" sz="1600" dirty="0" smtClean="0"/>
              <a:t>Separation and adsorption of neighbor charge states of ions.</a:t>
            </a:r>
            <a:endParaRPr lang="en-US" sz="1600" dirty="0"/>
          </a:p>
          <a:p>
            <a:pPr marL="285750" indent="-285750" algn="just">
              <a:buFont typeface="Arial" charset="0"/>
              <a:buChar char="•"/>
            </a:pPr>
            <a:r>
              <a:rPr lang="en-US" sz="1600" dirty="0"/>
              <a:t>Providing different schemes of the beam injection into the Booster.</a:t>
            </a:r>
          </a:p>
        </p:txBody>
      </p:sp>
      <p:sp>
        <p:nvSpPr>
          <p:cNvPr id="32770" name="Rectangle 47"/>
          <p:cNvSpPr>
            <a:spLocks noChangeArrowheads="1"/>
          </p:cNvSpPr>
          <p:nvPr/>
        </p:nvSpPr>
        <p:spPr bwMode="auto">
          <a:xfrm>
            <a:off x="4140200" y="1196752"/>
            <a:ext cx="4775200" cy="369888"/>
          </a:xfrm>
          <a:prstGeom prst="rect">
            <a:avLst/>
          </a:prstGeom>
          <a:noFill/>
          <a:ln w="9525">
            <a:noFill/>
            <a:miter lim="800000"/>
            <a:headEnd/>
            <a:tailEnd/>
          </a:ln>
        </p:spPr>
        <p:txBody>
          <a:bodyPr anchor="ctr">
            <a:spAutoFit/>
          </a:bodyPr>
          <a:lstStyle/>
          <a:p>
            <a:pPr algn="ctr"/>
            <a:r>
              <a:rPr lang="en-US" b="1" u="sng" dirty="0"/>
              <a:t>Main goals </a:t>
            </a:r>
            <a:endParaRPr lang="ru-RU" b="1" u="sng" dirty="0"/>
          </a:p>
        </p:txBody>
      </p:sp>
      <p:sp>
        <p:nvSpPr>
          <p:cNvPr id="32771"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HILAC-Booster beam transport channel</a:t>
            </a:r>
            <a:r>
              <a:rPr lang="ru-RU"/>
              <a:t> </a:t>
            </a:r>
            <a:endParaRPr lang="en-US" sz="2400">
              <a:solidFill>
                <a:srgbClr val="0000FF"/>
              </a:solidFill>
              <a:latin typeface="Times New Roman" pitchFamily="18" charset="0"/>
            </a:endParaRPr>
          </a:p>
        </p:txBody>
      </p:sp>
      <p:sp>
        <p:nvSpPr>
          <p:cNvPr id="32772" name="Номер слайда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4</a:t>
            </a:fld>
            <a:endParaRPr lang="ru-RU" sz="1400" smtClean="0">
              <a:solidFill>
                <a:schemeClr val="tx1"/>
              </a:solidFill>
              <a:latin typeface="Arial" charset="0"/>
            </a:endParaRPr>
          </a:p>
        </p:txBody>
      </p:sp>
      <p:sp>
        <p:nvSpPr>
          <p:cNvPr id="9" name="Text Box 45"/>
          <p:cNvSpPr txBox="1">
            <a:spLocks noChangeArrowheads="1"/>
          </p:cNvSpPr>
          <p:nvPr/>
        </p:nvSpPr>
        <p:spPr bwMode="auto">
          <a:xfrm>
            <a:off x="4355976" y="4512022"/>
            <a:ext cx="4332164" cy="1077218"/>
          </a:xfrm>
          <a:prstGeom prst="rect">
            <a:avLst/>
          </a:prstGeom>
          <a:noFill/>
          <a:ln w="9525">
            <a:solidFill>
              <a:schemeClr val="tx1"/>
            </a:solidFill>
            <a:miter lim="800000"/>
            <a:headEnd/>
            <a:tailEnd/>
          </a:ln>
        </p:spPr>
        <p:txBody>
          <a:bodyPr wrap="square">
            <a:spAutoFit/>
          </a:bodyPr>
          <a:lstStyle/>
          <a:p>
            <a:pPr marL="285750" indent="-285750" algn="just">
              <a:buFont typeface="Arial" charset="0"/>
              <a:buChar char="•"/>
            </a:pPr>
            <a:r>
              <a:rPr lang="en-US" sz="1600" dirty="0" smtClean="0"/>
              <a:t>Beam transport in the median plane of the Booster.</a:t>
            </a:r>
          </a:p>
          <a:p>
            <a:pPr marL="285750" indent="-285750" algn="just">
              <a:buFont typeface="Arial" charset="0"/>
              <a:buChar char="•"/>
            </a:pPr>
            <a:r>
              <a:rPr lang="en-US" sz="1600" dirty="0" smtClean="0"/>
              <a:t>The </a:t>
            </a:r>
            <a:r>
              <a:rPr lang="en-US" sz="1600" dirty="0" err="1" smtClean="0"/>
              <a:t>debuncher</a:t>
            </a:r>
            <a:r>
              <a:rPr lang="en-US" sz="1600" dirty="0" smtClean="0"/>
              <a:t> in non-dispersive region of the beam transport channel. </a:t>
            </a:r>
            <a:endParaRPr lang="en-US" sz="1600" dirty="0"/>
          </a:p>
        </p:txBody>
      </p:sp>
      <p:sp>
        <p:nvSpPr>
          <p:cNvPr id="10" name="Rectangle 47"/>
          <p:cNvSpPr>
            <a:spLocks noChangeArrowheads="1"/>
          </p:cNvSpPr>
          <p:nvPr/>
        </p:nvSpPr>
        <p:spPr bwMode="auto">
          <a:xfrm>
            <a:off x="4139952" y="4080222"/>
            <a:ext cx="4775200" cy="369888"/>
          </a:xfrm>
          <a:prstGeom prst="rect">
            <a:avLst/>
          </a:prstGeom>
          <a:noFill/>
          <a:ln w="9525">
            <a:noFill/>
            <a:miter lim="800000"/>
            <a:headEnd/>
            <a:tailEnd/>
          </a:ln>
        </p:spPr>
        <p:txBody>
          <a:bodyPr anchor="ctr">
            <a:spAutoFit/>
          </a:bodyPr>
          <a:lstStyle/>
          <a:p>
            <a:pPr algn="ctr"/>
            <a:r>
              <a:rPr lang="en-US" b="1" u="sng" dirty="0" smtClean="0"/>
              <a:t>Features</a:t>
            </a:r>
            <a:endParaRPr lang="ru-RU" b="1" u="sng" dirty="0"/>
          </a:p>
        </p:txBody>
      </p:sp>
      <p:pic>
        <p:nvPicPr>
          <p:cNvPr id="1026" name="Picture 2"/>
          <p:cNvPicPr>
            <a:picLocks noChangeAspect="1" noChangeArrowheads="1"/>
          </p:cNvPicPr>
          <p:nvPr/>
        </p:nvPicPr>
        <p:blipFill rotWithShape="1">
          <a:blip r:embed="rId2" cstate="print">
            <a:clrChange>
              <a:clrFrom>
                <a:srgbClr val="FFFCF0"/>
              </a:clrFrom>
              <a:clrTo>
                <a:srgbClr val="FFFCF0">
                  <a:alpha val="0"/>
                </a:srgbClr>
              </a:clrTo>
            </a:clrChange>
            <a:extLst>
              <a:ext uri="{28A0092B-C50C-407E-A947-70E740481C1C}">
                <a14:useLocalDpi xmlns:a14="http://schemas.microsoft.com/office/drawing/2010/main" val="0"/>
              </a:ext>
            </a:extLst>
          </a:blip>
          <a:srcRect l="4293" r="7318"/>
          <a:stretch/>
        </p:blipFill>
        <p:spPr bwMode="auto">
          <a:xfrm>
            <a:off x="179512" y="908720"/>
            <a:ext cx="406288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7"/>
          <p:cNvSpPr txBox="1">
            <a:spLocks noChangeArrowheads="1"/>
          </p:cNvSpPr>
          <p:nvPr/>
        </p:nvSpPr>
        <p:spPr bwMode="auto">
          <a:xfrm>
            <a:off x="2308225" y="1628800"/>
            <a:ext cx="4679950" cy="369888"/>
          </a:xfrm>
          <a:prstGeom prst="rect">
            <a:avLst/>
          </a:prstGeom>
          <a:noFill/>
          <a:ln w="9525">
            <a:noFill/>
            <a:miter lim="800000"/>
            <a:headEnd/>
            <a:tailEnd/>
          </a:ln>
        </p:spPr>
        <p:txBody>
          <a:bodyPr>
            <a:spAutoFit/>
          </a:bodyPr>
          <a:lstStyle/>
          <a:p>
            <a:pPr algn="ctr"/>
            <a:r>
              <a:rPr lang="en-US" b="1" u="sng" dirty="0"/>
              <a:t>P</a:t>
            </a:r>
            <a:r>
              <a:rPr lang="en-US" b="1" u="sng" dirty="0" smtClean="0"/>
              <a:t>arameters of main elements</a:t>
            </a:r>
            <a:endParaRPr lang="ru-RU" b="1" u="sng" dirty="0"/>
          </a:p>
        </p:txBody>
      </p:sp>
      <p:sp>
        <p:nvSpPr>
          <p:cNvPr id="33795"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HILAC-Booster beam transport channel</a:t>
            </a:r>
            <a:r>
              <a:rPr lang="ru-RU"/>
              <a:t> </a:t>
            </a:r>
            <a:endParaRPr lang="en-US" sz="2400">
              <a:solidFill>
                <a:srgbClr val="0000FF"/>
              </a:solidFill>
              <a:latin typeface="Times New Roman" pitchFamily="18" charset="0"/>
            </a:endParaRPr>
          </a:p>
        </p:txBody>
      </p:sp>
      <p:sp>
        <p:nvSpPr>
          <p:cNvPr id="33806" name="TextBox 17"/>
          <p:cNvSpPr txBox="1">
            <a:spLocks noChangeArrowheads="1"/>
          </p:cNvSpPr>
          <p:nvPr/>
        </p:nvSpPr>
        <p:spPr bwMode="auto">
          <a:xfrm>
            <a:off x="4297799" y="2092182"/>
            <a:ext cx="4450665" cy="307975"/>
          </a:xfrm>
          <a:prstGeom prst="rect">
            <a:avLst/>
          </a:prstGeom>
          <a:noFill/>
          <a:ln w="9525">
            <a:noFill/>
            <a:miter lim="800000"/>
            <a:headEnd/>
            <a:tailEnd/>
          </a:ln>
        </p:spPr>
        <p:txBody>
          <a:bodyPr wrap="square">
            <a:spAutoFit/>
          </a:bodyPr>
          <a:lstStyle/>
          <a:p>
            <a:pPr algn="ctr"/>
            <a:r>
              <a:rPr lang="en-US" sz="1400" b="1" u="sng" dirty="0" err="1" smtClean="0"/>
              <a:t>Quadrupoles</a:t>
            </a:r>
            <a:endParaRPr lang="ru-RU" sz="1400" b="1" u="sng" dirty="0"/>
          </a:p>
        </p:txBody>
      </p:sp>
      <p:graphicFrame>
        <p:nvGraphicFramePr>
          <p:cNvPr id="19" name="Таблица 18"/>
          <p:cNvGraphicFramePr>
            <a:graphicFrameLocks noGrp="1"/>
          </p:cNvGraphicFramePr>
          <p:nvPr>
            <p:extLst>
              <p:ext uri="{D42A27DB-BD31-4B8C-83A1-F6EECF244321}">
                <p14:modId xmlns:p14="http://schemas.microsoft.com/office/powerpoint/2010/main" val="515979359"/>
              </p:ext>
            </p:extLst>
          </p:nvPr>
        </p:nvGraphicFramePr>
        <p:xfrm>
          <a:off x="4283968" y="2453804"/>
          <a:ext cx="2891750" cy="1038801"/>
        </p:xfrm>
        <a:graphic>
          <a:graphicData uri="http://schemas.openxmlformats.org/drawingml/2006/table">
            <a:tbl>
              <a:tblPr firstCol="1" bandRow="1">
                <a:tableStyleId>{5C22544A-7EE6-4342-B048-85BDC9FD1C3A}</a:tableStyleId>
              </a:tblPr>
              <a:tblGrid>
                <a:gridCol w="1931871"/>
                <a:gridCol w="959879"/>
              </a:tblGrid>
              <a:tr h="346267">
                <a:tc>
                  <a:txBody>
                    <a:bodyPr/>
                    <a:lstStyle/>
                    <a:p>
                      <a:pPr algn="just">
                        <a:lnSpc>
                          <a:spcPct val="115000"/>
                        </a:lnSpc>
                        <a:spcAft>
                          <a:spcPts val="0"/>
                        </a:spcAft>
                      </a:pPr>
                      <a:r>
                        <a:rPr lang="en-US" sz="1400" dirty="0" smtClean="0">
                          <a:effectLst/>
                        </a:rPr>
                        <a:t>Effective</a:t>
                      </a:r>
                      <a:r>
                        <a:rPr lang="en-US" sz="1400" baseline="0" dirty="0" smtClean="0">
                          <a:effectLst/>
                        </a:rPr>
                        <a:t> l</a:t>
                      </a:r>
                      <a:r>
                        <a:rPr lang="en-US" sz="1400" dirty="0" smtClean="0">
                          <a:effectLst/>
                        </a:rPr>
                        <a:t>ength, m</a:t>
                      </a:r>
                      <a:endParaRPr lang="ru-RU" sz="1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400" kern="1200" dirty="0" smtClean="0">
                          <a:effectLst/>
                        </a:rPr>
                        <a:t>0.29</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Max</a:t>
                      </a:r>
                      <a:r>
                        <a:rPr lang="en-US" sz="1400" baseline="0" dirty="0" smtClean="0">
                          <a:effectLst/>
                        </a:rPr>
                        <a:t> gradient, T/m</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kern="1200" dirty="0" smtClean="0">
                          <a:effectLst/>
                        </a:rPr>
                        <a:t>10</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Gap</a:t>
                      </a:r>
                      <a:r>
                        <a:rPr lang="en-US" sz="1400" baseline="0" dirty="0" smtClean="0">
                          <a:effectLst/>
                        </a:rPr>
                        <a:t> (diameter)</a:t>
                      </a:r>
                      <a:r>
                        <a:rPr lang="en-US" sz="1400" dirty="0" smtClean="0">
                          <a:effectLst/>
                        </a:rPr>
                        <a:t>, </a:t>
                      </a:r>
                      <a:r>
                        <a:rPr lang="en-US" sz="1400" kern="1200" dirty="0" smtClean="0">
                          <a:effectLst/>
                        </a:rPr>
                        <a:t>mm</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95</a:t>
                      </a:r>
                      <a:endParaRPr lang="ru-RU" sz="1400" kern="1200" dirty="0">
                        <a:solidFill>
                          <a:schemeClr val="dk1"/>
                        </a:solidFill>
                        <a:effectLst/>
                        <a:latin typeface="+mn-lt"/>
                        <a:ea typeface="+mn-ea"/>
                        <a:cs typeface="+mn-cs"/>
                      </a:endParaRPr>
                    </a:p>
                  </a:txBody>
                  <a:tcPr marL="68580" marR="68580" marT="0" marB="0"/>
                </a:tc>
              </a:tr>
            </a:tbl>
          </a:graphicData>
        </a:graphic>
      </p:graphicFrame>
      <p:pic>
        <p:nvPicPr>
          <p:cNvPr id="33822" name="Picture 2"/>
          <p:cNvPicPr>
            <a:picLocks noChangeAspect="1" noChangeArrowheads="1"/>
          </p:cNvPicPr>
          <p:nvPr/>
        </p:nvPicPr>
        <p:blipFill>
          <a:blip r:embed="rId2"/>
          <a:srcRect/>
          <a:stretch>
            <a:fillRect/>
          </a:stretch>
        </p:blipFill>
        <p:spPr bwMode="auto">
          <a:xfrm>
            <a:off x="7308304" y="2442374"/>
            <a:ext cx="1553914" cy="1180612"/>
          </a:xfrm>
          <a:prstGeom prst="rect">
            <a:avLst/>
          </a:prstGeom>
          <a:noFill/>
          <a:ln w="9525">
            <a:noFill/>
            <a:miter lim="800000"/>
            <a:headEnd/>
            <a:tailEnd/>
          </a:ln>
        </p:spPr>
      </p:pic>
      <p:sp>
        <p:nvSpPr>
          <p:cNvPr id="21" name="Text Box 45"/>
          <p:cNvSpPr txBox="1">
            <a:spLocks noChangeArrowheads="1"/>
          </p:cNvSpPr>
          <p:nvPr/>
        </p:nvSpPr>
        <p:spPr bwMode="auto">
          <a:xfrm>
            <a:off x="3491880" y="3666510"/>
            <a:ext cx="2182813" cy="338554"/>
          </a:xfrm>
          <a:prstGeom prst="rect">
            <a:avLst/>
          </a:prstGeom>
          <a:noFill/>
          <a:ln w="9525">
            <a:solidFill>
              <a:schemeClr val="tx1"/>
            </a:solidFill>
            <a:miter lim="800000"/>
            <a:headEnd/>
            <a:tailEnd/>
          </a:ln>
        </p:spPr>
        <p:txBody>
          <a:bodyPr>
            <a:spAutoFit/>
          </a:bodyPr>
          <a:lstStyle/>
          <a:p>
            <a:pPr algn="ctr"/>
            <a:r>
              <a:rPr lang="en-US" sz="1600" dirty="0" smtClean="0"/>
              <a:t>Available at JINR</a:t>
            </a:r>
            <a:endParaRPr lang="en-US" sz="1600" dirty="0"/>
          </a:p>
        </p:txBody>
      </p:sp>
      <p:sp>
        <p:nvSpPr>
          <p:cNvPr id="28" name="TextBox 17"/>
          <p:cNvSpPr txBox="1">
            <a:spLocks noChangeArrowheads="1"/>
          </p:cNvSpPr>
          <p:nvPr/>
        </p:nvSpPr>
        <p:spPr bwMode="auto">
          <a:xfrm>
            <a:off x="539553" y="2082334"/>
            <a:ext cx="3096344" cy="307975"/>
          </a:xfrm>
          <a:prstGeom prst="rect">
            <a:avLst/>
          </a:prstGeom>
          <a:noFill/>
          <a:ln w="9525">
            <a:noFill/>
            <a:miter lim="800000"/>
            <a:headEnd/>
            <a:tailEnd/>
          </a:ln>
        </p:spPr>
        <p:txBody>
          <a:bodyPr wrap="square">
            <a:spAutoFit/>
          </a:bodyPr>
          <a:lstStyle/>
          <a:p>
            <a:pPr algn="ctr"/>
            <a:r>
              <a:rPr lang="en-US" sz="1400" b="1" u="sng" dirty="0" smtClean="0"/>
              <a:t>Dipoles</a:t>
            </a:r>
            <a:endParaRPr lang="ru-RU" sz="1400" b="1" u="sng" dirty="0"/>
          </a:p>
        </p:txBody>
      </p:sp>
      <p:graphicFrame>
        <p:nvGraphicFramePr>
          <p:cNvPr id="29" name="Таблица 28"/>
          <p:cNvGraphicFramePr>
            <a:graphicFrameLocks noGrp="1"/>
          </p:cNvGraphicFramePr>
          <p:nvPr>
            <p:extLst>
              <p:ext uri="{D42A27DB-BD31-4B8C-83A1-F6EECF244321}">
                <p14:modId xmlns:p14="http://schemas.microsoft.com/office/powerpoint/2010/main" val="1901633941"/>
              </p:ext>
            </p:extLst>
          </p:nvPr>
        </p:nvGraphicFramePr>
        <p:xfrm>
          <a:off x="539552" y="2442374"/>
          <a:ext cx="3096344" cy="1038801"/>
        </p:xfrm>
        <a:graphic>
          <a:graphicData uri="http://schemas.openxmlformats.org/drawingml/2006/table">
            <a:tbl>
              <a:tblPr firstCol="1" bandRow="1">
                <a:tableStyleId>{5C22544A-7EE6-4342-B048-85BDC9FD1C3A}</a:tableStyleId>
              </a:tblPr>
              <a:tblGrid>
                <a:gridCol w="2068552"/>
                <a:gridCol w="1027792"/>
              </a:tblGrid>
              <a:tr h="346267">
                <a:tc>
                  <a:txBody>
                    <a:bodyPr/>
                    <a:lstStyle/>
                    <a:p>
                      <a:pPr algn="just">
                        <a:lnSpc>
                          <a:spcPct val="115000"/>
                        </a:lnSpc>
                        <a:spcAft>
                          <a:spcPts val="0"/>
                        </a:spcAft>
                      </a:pPr>
                      <a:r>
                        <a:rPr lang="en-US" sz="1400" dirty="0" smtClean="0">
                          <a:effectLst/>
                        </a:rPr>
                        <a:t>Effective</a:t>
                      </a:r>
                      <a:r>
                        <a:rPr lang="en-US" sz="1400" baseline="0" dirty="0" smtClean="0">
                          <a:effectLst/>
                        </a:rPr>
                        <a:t> l</a:t>
                      </a:r>
                      <a:r>
                        <a:rPr lang="en-US" sz="1400" dirty="0" smtClean="0">
                          <a:effectLst/>
                        </a:rPr>
                        <a:t>ength, m</a:t>
                      </a:r>
                      <a:endParaRPr lang="ru-RU" sz="1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400" kern="1200" dirty="0" smtClean="0">
                          <a:effectLst/>
                        </a:rPr>
                        <a:t>0.65</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Max</a:t>
                      </a:r>
                      <a:r>
                        <a:rPr lang="en-US" sz="1400" baseline="0" dirty="0" smtClean="0">
                          <a:effectLst/>
                        </a:rPr>
                        <a:t> field, T</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kern="1200" dirty="0" smtClean="0">
                          <a:effectLst/>
                        </a:rPr>
                        <a:t>1</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Gap, </a:t>
                      </a:r>
                      <a:r>
                        <a:rPr lang="en-US" sz="1400" kern="1200" dirty="0" smtClean="0">
                          <a:effectLst/>
                        </a:rPr>
                        <a:t>mm</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solidFill>
                            <a:schemeClr val="dk1"/>
                          </a:solidFill>
                          <a:effectLst/>
                          <a:latin typeface="+mn-lt"/>
                          <a:ea typeface="+mn-ea"/>
                          <a:cs typeface="+mn-cs"/>
                        </a:rPr>
                        <a:t>45</a:t>
                      </a:r>
                      <a:endParaRPr lang="ru-RU" sz="1400" kern="1200" dirty="0">
                        <a:solidFill>
                          <a:schemeClr val="dk1"/>
                        </a:solidFill>
                        <a:effectLst/>
                        <a:latin typeface="+mn-lt"/>
                        <a:ea typeface="+mn-ea"/>
                        <a:cs typeface="+mn-cs"/>
                      </a:endParaRPr>
                    </a:p>
                  </a:txBody>
                  <a:tcPr marL="68580" marR="68580" marT="0" marB="0"/>
                </a:tc>
              </a:tr>
            </a:tbl>
          </a:graphicData>
        </a:graphic>
      </p:graphicFrame>
      <p:pic>
        <p:nvPicPr>
          <p:cNvPr id="31" name="Grafik 6"/>
          <p:cNvPicPr>
            <a:picLocks noChangeAspect="1" noChangeArrowheads="1"/>
          </p:cNvPicPr>
          <p:nvPr/>
        </p:nvPicPr>
        <p:blipFill>
          <a:blip r:embed="rId3">
            <a:clrChange>
              <a:clrFrom>
                <a:srgbClr val="FFFFFF"/>
              </a:clrFrom>
              <a:clrTo>
                <a:srgbClr val="FFFFFF">
                  <a:alpha val="0"/>
                </a:srgbClr>
              </a:clrTo>
            </a:clrChange>
          </a:blip>
          <a:srcRect l="-1447" t="2" r="-2" b="17783"/>
          <a:stretch>
            <a:fillRect/>
          </a:stretch>
        </p:blipFill>
        <p:spPr bwMode="auto">
          <a:xfrm>
            <a:off x="4560541" y="4652662"/>
            <a:ext cx="1837878" cy="1475588"/>
          </a:xfrm>
          <a:prstGeom prst="rect">
            <a:avLst/>
          </a:prstGeom>
          <a:noFill/>
          <a:ln w="9525">
            <a:noFill/>
            <a:miter lim="800000"/>
            <a:headEnd/>
            <a:tailEnd/>
          </a:ln>
        </p:spPr>
      </p:pic>
      <p:sp>
        <p:nvSpPr>
          <p:cNvPr id="32" name="TextBox 19"/>
          <p:cNvSpPr txBox="1">
            <a:spLocks noChangeArrowheads="1"/>
          </p:cNvSpPr>
          <p:nvPr/>
        </p:nvSpPr>
        <p:spPr bwMode="auto">
          <a:xfrm>
            <a:off x="382588" y="4293096"/>
            <a:ext cx="8532812" cy="307777"/>
          </a:xfrm>
          <a:prstGeom prst="rect">
            <a:avLst/>
          </a:prstGeom>
          <a:noFill/>
          <a:ln w="9525">
            <a:noFill/>
            <a:miter lim="800000"/>
            <a:headEnd/>
            <a:tailEnd/>
          </a:ln>
        </p:spPr>
        <p:txBody>
          <a:bodyPr>
            <a:spAutoFit/>
          </a:bodyPr>
          <a:lstStyle/>
          <a:p>
            <a:pPr algn="ctr"/>
            <a:r>
              <a:rPr lang="en-US" sz="1400" b="1" u="sng" dirty="0" err="1"/>
              <a:t>Debuncher</a:t>
            </a:r>
            <a:endParaRPr lang="ru-RU" sz="1400" b="1" u="sng" dirty="0"/>
          </a:p>
        </p:txBody>
      </p:sp>
      <p:sp>
        <p:nvSpPr>
          <p:cNvPr id="33" name="Text Box 45"/>
          <p:cNvSpPr txBox="1">
            <a:spLocks noChangeArrowheads="1"/>
          </p:cNvSpPr>
          <p:nvPr/>
        </p:nvSpPr>
        <p:spPr bwMode="auto">
          <a:xfrm>
            <a:off x="6732586" y="5085184"/>
            <a:ext cx="2182813" cy="830997"/>
          </a:xfrm>
          <a:prstGeom prst="rect">
            <a:avLst/>
          </a:prstGeom>
          <a:noFill/>
          <a:ln w="9525">
            <a:solidFill>
              <a:schemeClr val="tx1"/>
            </a:solidFill>
            <a:miter lim="800000"/>
            <a:headEnd/>
            <a:tailEnd/>
          </a:ln>
        </p:spPr>
        <p:txBody>
          <a:bodyPr>
            <a:spAutoFit/>
          </a:bodyPr>
          <a:lstStyle/>
          <a:p>
            <a:pPr algn="ctr"/>
            <a:r>
              <a:rPr lang="en-US" sz="1600" dirty="0" smtClean="0"/>
              <a:t>Designed and fabricated </a:t>
            </a:r>
            <a:r>
              <a:rPr lang="en-US" sz="1600" dirty="0"/>
              <a:t>by </a:t>
            </a:r>
            <a:r>
              <a:rPr lang="en-US" sz="1600" dirty="0" err="1"/>
              <a:t>Bevatech</a:t>
            </a:r>
            <a:r>
              <a:rPr lang="en-US" sz="1600" dirty="0"/>
              <a:t> team</a:t>
            </a:r>
          </a:p>
        </p:txBody>
      </p:sp>
      <p:graphicFrame>
        <p:nvGraphicFramePr>
          <p:cNvPr id="34" name="Таблица 33"/>
          <p:cNvGraphicFramePr>
            <a:graphicFrameLocks noGrp="1"/>
          </p:cNvGraphicFramePr>
          <p:nvPr>
            <p:extLst>
              <p:ext uri="{D42A27DB-BD31-4B8C-83A1-F6EECF244321}">
                <p14:modId xmlns:p14="http://schemas.microsoft.com/office/powerpoint/2010/main" val="1731674818"/>
              </p:ext>
            </p:extLst>
          </p:nvPr>
        </p:nvGraphicFramePr>
        <p:xfrm>
          <a:off x="539552" y="4910479"/>
          <a:ext cx="3758952" cy="1038801"/>
        </p:xfrm>
        <a:graphic>
          <a:graphicData uri="http://schemas.openxmlformats.org/drawingml/2006/table">
            <a:tbl>
              <a:tblPr firstCol="1" bandRow="1">
                <a:tableStyleId>{5C22544A-7EE6-4342-B048-85BDC9FD1C3A}</a:tableStyleId>
              </a:tblPr>
              <a:tblGrid>
                <a:gridCol w="2511216"/>
                <a:gridCol w="1247736"/>
              </a:tblGrid>
              <a:tr h="346267">
                <a:tc>
                  <a:txBody>
                    <a:bodyPr/>
                    <a:lstStyle/>
                    <a:p>
                      <a:pPr algn="just">
                        <a:lnSpc>
                          <a:spcPct val="115000"/>
                        </a:lnSpc>
                        <a:spcAft>
                          <a:spcPts val="0"/>
                        </a:spcAft>
                      </a:pPr>
                      <a:r>
                        <a:rPr lang="en-US" sz="1400" baseline="0" dirty="0" smtClean="0">
                          <a:effectLst/>
                        </a:rPr>
                        <a:t>Inner l</a:t>
                      </a:r>
                      <a:r>
                        <a:rPr lang="en-US" sz="1400" dirty="0" smtClean="0">
                          <a:effectLst/>
                        </a:rPr>
                        <a:t>ength, m</a:t>
                      </a:r>
                      <a:endParaRPr lang="ru-RU" sz="1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n-US" sz="1400" kern="1200" dirty="0" smtClean="0">
                          <a:effectLst/>
                        </a:rPr>
                        <a:t>0.49</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Frequency, MHz</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kern="1200" dirty="0" smtClean="0">
                          <a:effectLst/>
                        </a:rPr>
                        <a:t>100.625</a:t>
                      </a:r>
                      <a:endParaRPr lang="ru-RU" sz="1400" kern="1200" dirty="0">
                        <a:solidFill>
                          <a:schemeClr val="dk1"/>
                        </a:solidFill>
                        <a:effectLst/>
                        <a:latin typeface="+mn-lt"/>
                        <a:ea typeface="+mn-ea"/>
                        <a:cs typeface="+mn-cs"/>
                      </a:endParaRPr>
                    </a:p>
                  </a:txBody>
                  <a:tcPr marL="68580" marR="68580" marT="0" marB="0"/>
                </a:tc>
              </a:tr>
              <a:tr h="346267">
                <a:tc>
                  <a:txBody>
                    <a:bodyPr/>
                    <a:lstStyle/>
                    <a:p>
                      <a:pPr algn="just">
                        <a:lnSpc>
                          <a:spcPct val="115000"/>
                        </a:lnSpc>
                        <a:spcAft>
                          <a:spcPts val="0"/>
                        </a:spcAft>
                      </a:pPr>
                      <a:r>
                        <a:rPr lang="en-US" sz="1400" dirty="0" smtClean="0">
                          <a:effectLst/>
                        </a:rPr>
                        <a:t>Max effective voltage, kV</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260</a:t>
                      </a:r>
                      <a:endParaRPr lang="ru-RU" sz="1400" kern="1200" dirty="0">
                        <a:solidFill>
                          <a:schemeClr val="dk1"/>
                        </a:solidFill>
                        <a:effectLst/>
                        <a:latin typeface="+mn-lt"/>
                        <a:ea typeface="+mn-ea"/>
                        <a:cs typeface="+mn-cs"/>
                      </a:endParaRPr>
                    </a:p>
                  </a:txBody>
                  <a:tcPr marL="68580" marR="68580" marT="0" marB="0"/>
                </a:tc>
              </a:tr>
            </a:tbl>
          </a:graphicData>
        </a:graphic>
      </p:graphicFrame>
      <p:sp>
        <p:nvSpPr>
          <p:cNvPr id="35"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5</a:t>
            </a:fld>
            <a:endParaRPr lang="ru-RU" sz="1400" smtClean="0">
              <a:solidFill>
                <a:schemeClr val="tx1"/>
              </a:solidFill>
              <a:latin typeface="Arial" charset="0"/>
            </a:endParaRPr>
          </a:p>
        </p:txBody>
      </p:sp>
      <p:pic>
        <p:nvPicPr>
          <p:cNvPr id="20" name="Рисунок 19"/>
          <p:cNvPicPr/>
          <p:nvPr/>
        </p:nvPicPr>
        <p:blipFill rotWithShape="1">
          <a:blip r:embed="rId4" cstate="print">
            <a:extLst>
              <a:ext uri="{28A0092B-C50C-407E-A947-70E740481C1C}">
                <a14:useLocalDpi xmlns:a14="http://schemas.microsoft.com/office/drawing/2010/main" val="0"/>
              </a:ext>
            </a:extLst>
          </a:blip>
          <a:srcRect l="19171" r="19569"/>
          <a:stretch/>
        </p:blipFill>
        <p:spPr bwMode="auto">
          <a:xfrm>
            <a:off x="2555776" y="620688"/>
            <a:ext cx="3967355" cy="955675"/>
          </a:xfrm>
          <a:prstGeom prst="rect">
            <a:avLst/>
          </a:prstGeom>
          <a:solidFill>
            <a:schemeClr val="bg1"/>
          </a:solidFill>
          <a:ln>
            <a:solidFill>
              <a:schemeClr val="tx1"/>
            </a:solidFill>
          </a:ln>
          <a:extLst>
            <a:ext uri="{53640926-AAD7-44D8-BBD7-CCE9431645EC}">
              <a14:shadowObscured xmlns:a14="http://schemas.microsoft.com/office/drawing/2010/main"/>
            </a:ext>
          </a:extLst>
        </p:spPr>
      </p:pic>
      <p:sp>
        <p:nvSpPr>
          <p:cNvPr id="18"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618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p:nvPr/>
        </p:nvPicPr>
        <p:blipFill rotWithShape="1">
          <a:blip r:embed="rId2" cstate="print">
            <a:lum bright="-20000" contrast="40000"/>
            <a:extLst>
              <a:ext uri="{28A0092B-C50C-407E-A947-70E740481C1C}">
                <a14:useLocalDpi xmlns:a14="http://schemas.microsoft.com/office/drawing/2010/main" val="0"/>
              </a:ext>
            </a:extLst>
          </a:blip>
          <a:srcRect l="10234" t="4847" r="13337"/>
          <a:stretch/>
        </p:blipFill>
        <p:spPr bwMode="auto">
          <a:xfrm>
            <a:off x="4922770" y="1672543"/>
            <a:ext cx="3897702" cy="3484649"/>
          </a:xfrm>
          <a:prstGeom prst="rect">
            <a:avLst/>
          </a:prstGeom>
          <a:solidFill>
            <a:schemeClr val="bg1"/>
          </a:solidFill>
          <a:ln>
            <a:solidFill>
              <a:schemeClr val="tx1"/>
            </a:solidFill>
          </a:ln>
          <a:extLst>
            <a:ext uri="{53640926-AAD7-44D8-BBD7-CCE9431645EC}">
              <a14:shadowObscured xmlns:a14="http://schemas.microsoft.com/office/drawing/2010/main"/>
            </a:ext>
          </a:extLst>
        </p:spPr>
      </p:pic>
      <p:pic>
        <p:nvPicPr>
          <p:cNvPr id="14" name="Рисунок 13"/>
          <p:cNvPicPr/>
          <p:nvPr/>
        </p:nvPicPr>
        <p:blipFill rotWithShape="1">
          <a:blip r:embed="rId3" cstate="print">
            <a:lum bright="-20000" contrast="40000"/>
            <a:extLst>
              <a:ext uri="{28A0092B-C50C-407E-A947-70E740481C1C}">
                <a14:useLocalDpi xmlns:a14="http://schemas.microsoft.com/office/drawing/2010/main" val="0"/>
              </a:ext>
            </a:extLst>
          </a:blip>
          <a:srcRect l="10492" t="4325" r="13342"/>
          <a:stretch/>
        </p:blipFill>
        <p:spPr bwMode="auto">
          <a:xfrm>
            <a:off x="438516" y="1687057"/>
            <a:ext cx="3845452" cy="3470135"/>
          </a:xfrm>
          <a:prstGeom prst="rect">
            <a:avLst/>
          </a:prstGeom>
          <a:solidFill>
            <a:schemeClr val="bg1"/>
          </a:solidFill>
          <a:ln>
            <a:solidFill>
              <a:schemeClr val="tx1"/>
            </a:solidFill>
          </a:ln>
          <a:extLst>
            <a:ext uri="{53640926-AAD7-44D8-BBD7-CCE9431645EC}">
              <a14:shadowObscured xmlns:a14="http://schemas.microsoft.com/office/drawing/2010/main"/>
            </a:ext>
          </a:extLst>
        </p:spPr>
      </p:pic>
      <p:sp>
        <p:nvSpPr>
          <p:cNvPr id="33795"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HILAC-Booster beam transport channel</a:t>
            </a:r>
            <a:r>
              <a:rPr lang="ru-RU"/>
              <a:t> </a:t>
            </a:r>
            <a:endParaRPr lang="en-US" sz="2400">
              <a:solidFill>
                <a:srgbClr val="0000FF"/>
              </a:solidFill>
              <a:latin typeface="Times New Roman" pitchFamily="18" charset="0"/>
            </a:endParaRPr>
          </a:p>
        </p:txBody>
      </p:sp>
      <p:sp>
        <p:nvSpPr>
          <p:cNvPr id="40" name="Rectangle 47"/>
          <p:cNvSpPr>
            <a:spLocks noChangeArrowheads="1"/>
          </p:cNvSpPr>
          <p:nvPr/>
        </p:nvSpPr>
        <p:spPr bwMode="auto">
          <a:xfrm>
            <a:off x="2159617" y="727800"/>
            <a:ext cx="4775200" cy="369888"/>
          </a:xfrm>
          <a:prstGeom prst="rect">
            <a:avLst/>
          </a:prstGeom>
          <a:noFill/>
          <a:ln w="9525">
            <a:noFill/>
            <a:miter lim="800000"/>
            <a:headEnd/>
            <a:tailEnd/>
          </a:ln>
        </p:spPr>
        <p:txBody>
          <a:bodyPr anchor="ctr">
            <a:spAutoFit/>
          </a:bodyPr>
          <a:lstStyle/>
          <a:p>
            <a:pPr algn="ctr"/>
            <a:r>
              <a:rPr lang="en-US" b="1" u="sng" dirty="0" smtClean="0"/>
              <a:t>Beam dynamics</a:t>
            </a:r>
            <a:endParaRPr lang="ru-RU" b="1" u="sng" dirty="0"/>
          </a:p>
        </p:txBody>
      </p:sp>
      <p:sp>
        <p:nvSpPr>
          <p:cNvPr id="53"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6</a:t>
            </a:fld>
            <a:endParaRPr lang="ru-RU" sz="1400" smtClean="0">
              <a:solidFill>
                <a:schemeClr val="tx1"/>
              </a:solidFill>
              <a:latin typeface="Arial" charset="0"/>
            </a:endParaRPr>
          </a:p>
        </p:txBody>
      </p:sp>
      <p:sp>
        <p:nvSpPr>
          <p:cNvPr id="55" name="Rectangle 47"/>
          <p:cNvSpPr>
            <a:spLocks noChangeArrowheads="1"/>
          </p:cNvSpPr>
          <p:nvPr/>
        </p:nvSpPr>
        <p:spPr bwMode="auto">
          <a:xfrm>
            <a:off x="5718755" y="1253342"/>
            <a:ext cx="2432124" cy="338554"/>
          </a:xfrm>
          <a:prstGeom prst="rect">
            <a:avLst/>
          </a:prstGeom>
          <a:noFill/>
          <a:ln w="9525">
            <a:solidFill>
              <a:schemeClr val="tx1"/>
            </a:solidFill>
            <a:miter lim="800000"/>
            <a:headEnd/>
            <a:tailEnd/>
          </a:ln>
        </p:spPr>
        <p:txBody>
          <a:bodyPr wrap="square" anchor="ctr">
            <a:spAutoFit/>
          </a:bodyPr>
          <a:lstStyle/>
          <a:p>
            <a:pPr algn="ctr"/>
            <a:r>
              <a:rPr lang="en-US" sz="1600" dirty="0" smtClean="0"/>
              <a:t>Separation</a:t>
            </a:r>
            <a:endParaRPr lang="ru-RU" sz="1600" baseline="30000" dirty="0"/>
          </a:p>
        </p:txBody>
      </p:sp>
      <p:sp>
        <p:nvSpPr>
          <p:cNvPr id="56" name="Rectangle 47"/>
          <p:cNvSpPr>
            <a:spLocks noChangeArrowheads="1"/>
          </p:cNvSpPr>
          <p:nvPr/>
        </p:nvSpPr>
        <p:spPr bwMode="auto">
          <a:xfrm>
            <a:off x="1043608" y="1253342"/>
            <a:ext cx="2608092" cy="338554"/>
          </a:xfrm>
          <a:prstGeom prst="rect">
            <a:avLst/>
          </a:prstGeom>
          <a:noFill/>
          <a:ln w="9525">
            <a:solidFill>
              <a:schemeClr val="tx1"/>
            </a:solidFill>
            <a:miter lim="800000"/>
            <a:headEnd/>
            <a:tailEnd/>
          </a:ln>
        </p:spPr>
        <p:txBody>
          <a:bodyPr wrap="square" anchor="ctr">
            <a:spAutoFit/>
          </a:bodyPr>
          <a:lstStyle/>
          <a:p>
            <a:pPr algn="ctr"/>
            <a:r>
              <a:rPr lang="en-US" sz="1600" dirty="0" smtClean="0"/>
              <a:t>Beam envelopes</a:t>
            </a:r>
            <a:endParaRPr lang="ru-RU" sz="1600" baseline="30000" dirty="0"/>
          </a:p>
        </p:txBody>
      </p:sp>
      <mc:AlternateContent xmlns:mc="http://schemas.openxmlformats.org/markup-compatibility/2006" xmlns:a14="http://schemas.microsoft.com/office/drawing/2010/main">
        <mc:Choice Requires="a14">
          <p:sp>
            <p:nvSpPr>
              <p:cNvPr id="59" name="Rectangle 47"/>
              <p:cNvSpPr>
                <a:spLocks noChangeArrowheads="1"/>
              </p:cNvSpPr>
              <p:nvPr/>
            </p:nvSpPr>
            <p:spPr bwMode="auto">
              <a:xfrm>
                <a:off x="417978" y="5371945"/>
                <a:ext cx="8402494" cy="721351"/>
              </a:xfrm>
              <a:prstGeom prst="rect">
                <a:avLst/>
              </a:prstGeom>
              <a:noFill/>
              <a:ln w="9525">
                <a:solidFill>
                  <a:schemeClr val="tx1"/>
                </a:solidFill>
                <a:miter lim="800000"/>
                <a:headEnd/>
                <a:tailEnd/>
              </a:ln>
            </p:spPr>
            <p:txBody>
              <a:bodyPr wrap="square" anchor="ctr">
                <a:spAutoFit/>
              </a:bodyPr>
              <a:lstStyle/>
              <a:p>
                <a:pPr marL="285750" indent="-285750" algn="just">
                  <a:buFont typeface="Arial" panose="020B0604020202020204" pitchFamily="34" charset="0"/>
                  <a:buChar char="•"/>
                </a:pPr>
                <a:r>
                  <a:rPr lang="en-US" sz="1600" dirty="0"/>
                  <a:t>Horizontal and vertical acceptances of the channel are </a:t>
                </a:r>
                <a:r>
                  <a:rPr lang="en-US" sz="1600" dirty="0" smtClean="0"/>
                  <a:t>equal </a:t>
                </a:r>
                <a:r>
                  <a:rPr lang="en-US" sz="1600" dirty="0"/>
                  <a:t>to </a:t>
                </a:r>
                <a:r>
                  <a:rPr lang="en-GB" sz="1600" dirty="0" smtClean="0"/>
                  <a:t>35 π·</a:t>
                </a:r>
                <a:r>
                  <a:rPr lang="en-GB" sz="1600" dirty="0" err="1" smtClean="0"/>
                  <a:t>mm·mrad</a:t>
                </a:r>
                <a:r>
                  <a:rPr lang="en-GB" sz="1600" dirty="0" smtClean="0"/>
                  <a:t>.</a:t>
                </a:r>
              </a:p>
              <a:p>
                <a:pPr marL="285750" indent="-285750" algn="just">
                  <a:buFont typeface="Arial" panose="020B0604020202020204" pitchFamily="34" charset="0"/>
                  <a:buChar char="•"/>
                </a:pPr>
                <a:r>
                  <a:rPr lang="en-US" altLang="ru-RU" sz="1600" dirty="0" smtClean="0"/>
                  <a:t>Reducing </a:t>
                </a:r>
                <a14:m>
                  <m:oMath xmlns:m="http://schemas.openxmlformats.org/officeDocument/2006/math">
                    <m:f>
                      <m:fPr>
                        <m:ctrlPr>
                          <a:rPr lang="en-US" altLang="ru-RU" sz="1600" i="1">
                            <a:latin typeface="Cambria Math"/>
                          </a:rPr>
                        </m:ctrlPr>
                      </m:fPr>
                      <m:num>
                        <m:r>
                          <a:rPr lang="en-US" altLang="ru-RU" sz="1600" i="1">
                            <a:latin typeface="Cambria Math"/>
                            <a:ea typeface="Cambria Math"/>
                          </a:rPr>
                          <m:t>∆</m:t>
                        </m:r>
                        <m:r>
                          <a:rPr lang="en-US" altLang="ru-RU" sz="1600" i="1">
                            <a:latin typeface="Cambria Math"/>
                            <a:ea typeface="Cambria Math"/>
                          </a:rPr>
                          <m:t>𝑝</m:t>
                        </m:r>
                      </m:num>
                      <m:den>
                        <m:r>
                          <a:rPr lang="en-US" altLang="ru-RU" sz="1600" i="1">
                            <a:latin typeface="Cambria Math"/>
                          </a:rPr>
                          <m:t>𝑝</m:t>
                        </m:r>
                      </m:den>
                    </m:f>
                  </m:oMath>
                </a14:m>
                <a:r>
                  <a:rPr lang="en-US" altLang="ru-RU" sz="1600" dirty="0"/>
                  <a:t> from 5·10</a:t>
                </a:r>
                <a:r>
                  <a:rPr lang="en-US" altLang="ru-RU" sz="1600" baseline="30000" dirty="0"/>
                  <a:t>-3</a:t>
                </a:r>
                <a:r>
                  <a:rPr lang="en-US" altLang="ru-RU" sz="1600" dirty="0"/>
                  <a:t> to </a:t>
                </a:r>
                <a:r>
                  <a:rPr lang="en-US" altLang="ru-RU" sz="1600" dirty="0" smtClean="0"/>
                  <a:t>1·10</a:t>
                </a:r>
                <a:r>
                  <a:rPr lang="en-US" altLang="ru-RU" sz="1600" baseline="30000" dirty="0" smtClean="0"/>
                  <a:t>-3</a:t>
                </a:r>
                <a:r>
                  <a:rPr lang="en-US" altLang="ru-RU" sz="1600" dirty="0" smtClean="0"/>
                  <a:t> by means of the beam </a:t>
                </a:r>
                <a:r>
                  <a:rPr lang="en-US" altLang="ru-RU" sz="1600" dirty="0" err="1" smtClean="0"/>
                  <a:t>debunching</a:t>
                </a:r>
                <a:r>
                  <a:rPr lang="en-US" altLang="ru-RU" sz="1600" dirty="0" smtClean="0"/>
                  <a:t>.</a:t>
                </a:r>
                <a:endParaRPr lang="ru-RU" sz="1600" dirty="0"/>
              </a:p>
            </p:txBody>
          </p:sp>
        </mc:Choice>
        <mc:Fallback xmlns="">
          <p:sp>
            <p:nvSpPr>
              <p:cNvPr id="59" name="Rectangle 47"/>
              <p:cNvSpPr>
                <a:spLocks noRot="1" noChangeAspect="1" noMove="1" noResize="1" noEditPoints="1" noAdjustHandles="1" noChangeArrowheads="1" noChangeShapeType="1" noTextEdit="1"/>
              </p:cNvSpPr>
              <p:nvPr/>
            </p:nvSpPr>
            <p:spPr bwMode="auto">
              <a:xfrm>
                <a:off x="417978" y="5371945"/>
                <a:ext cx="8402494" cy="721351"/>
              </a:xfrm>
              <a:prstGeom prst="rect">
                <a:avLst/>
              </a:prstGeom>
              <a:blipFill rotWithShape="1">
                <a:blip r:embed="rId4"/>
                <a:stretch>
                  <a:fillRect l="-217" t="-826"/>
                </a:stretch>
              </a:blipFill>
              <a:ln w="9525">
                <a:solidFill>
                  <a:schemeClr val="tx1"/>
                </a:solidFill>
                <a:miter lim="800000"/>
                <a:headEnd/>
                <a:tailEnd/>
              </a:ln>
            </p:spPr>
            <p:txBody>
              <a:bodyPr/>
              <a:lstStyle/>
              <a:p>
                <a:r>
                  <a:rPr lang="ru-RU">
                    <a:noFill/>
                  </a:rPr>
                  <a:t> </a:t>
                </a:r>
              </a:p>
            </p:txBody>
          </p:sp>
        </mc:Fallback>
      </mc:AlternateContent>
      <p:sp>
        <p:nvSpPr>
          <p:cNvPr id="12"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261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noChangeArrowheads="1"/>
          </p:cNvPicPr>
          <p:nvPr/>
        </p:nvPicPr>
        <p:blipFill rotWithShape="1">
          <a:blip r:embed="rId2">
            <a:clrChange>
              <a:clrFrom>
                <a:srgbClr val="FFFFFF"/>
              </a:clrFrom>
              <a:clrTo>
                <a:srgbClr val="FFFFFF">
                  <a:alpha val="0"/>
                </a:srgbClr>
              </a:clrTo>
            </a:clrChange>
          </a:blip>
          <a:srcRect t="28188"/>
          <a:stretch/>
        </p:blipFill>
        <p:spPr bwMode="auto">
          <a:xfrm>
            <a:off x="379413" y="1087834"/>
            <a:ext cx="8535987" cy="1189038"/>
          </a:xfrm>
          <a:prstGeom prst="rect">
            <a:avLst/>
          </a:prstGeom>
          <a:noFill/>
          <a:ln w="9525">
            <a:noFill/>
            <a:miter lim="800000"/>
            <a:headEnd/>
            <a:tailEnd/>
          </a:ln>
        </p:spPr>
      </p:pic>
      <p:sp>
        <p:nvSpPr>
          <p:cNvPr id="12" name="TextBox 1"/>
          <p:cNvSpPr txBox="1">
            <a:spLocks noChangeArrowheads="1"/>
          </p:cNvSpPr>
          <p:nvPr/>
        </p:nvSpPr>
        <p:spPr bwMode="auto">
          <a:xfrm>
            <a:off x="1014413" y="717947"/>
            <a:ext cx="566737" cy="369887"/>
          </a:xfrm>
          <a:prstGeom prst="rect">
            <a:avLst/>
          </a:prstGeom>
          <a:noFill/>
          <a:ln w="9525">
            <a:noFill/>
            <a:miter lim="800000"/>
            <a:headEnd/>
            <a:tailEnd/>
          </a:ln>
        </p:spPr>
        <p:txBody>
          <a:bodyPr>
            <a:spAutoFit/>
          </a:bodyPr>
          <a:lstStyle/>
          <a:p>
            <a:pPr algn="ctr"/>
            <a:r>
              <a:rPr lang="en-US" dirty="0"/>
              <a:t>IK1</a:t>
            </a:r>
            <a:endParaRPr lang="ru-RU" dirty="0"/>
          </a:p>
        </p:txBody>
      </p:sp>
      <p:sp>
        <p:nvSpPr>
          <p:cNvPr id="13" name="TextBox 9"/>
          <p:cNvSpPr txBox="1">
            <a:spLocks noChangeArrowheads="1"/>
          </p:cNvSpPr>
          <p:nvPr/>
        </p:nvSpPr>
        <p:spPr bwMode="auto">
          <a:xfrm>
            <a:off x="4652963" y="756047"/>
            <a:ext cx="566737" cy="368300"/>
          </a:xfrm>
          <a:prstGeom prst="rect">
            <a:avLst/>
          </a:prstGeom>
          <a:noFill/>
          <a:ln w="9525">
            <a:noFill/>
            <a:miter lim="800000"/>
            <a:headEnd/>
            <a:tailEnd/>
          </a:ln>
        </p:spPr>
        <p:txBody>
          <a:bodyPr>
            <a:spAutoFit/>
          </a:bodyPr>
          <a:lstStyle/>
          <a:p>
            <a:pPr algn="ctr"/>
            <a:r>
              <a:rPr lang="en-US"/>
              <a:t>IES</a:t>
            </a:r>
            <a:endParaRPr lang="ru-RU"/>
          </a:p>
        </p:txBody>
      </p:sp>
      <p:sp>
        <p:nvSpPr>
          <p:cNvPr id="14" name="TextBox 11"/>
          <p:cNvSpPr txBox="1">
            <a:spLocks noChangeArrowheads="1"/>
          </p:cNvSpPr>
          <p:nvPr/>
        </p:nvSpPr>
        <p:spPr bwMode="auto">
          <a:xfrm>
            <a:off x="5529263" y="743347"/>
            <a:ext cx="568325" cy="369887"/>
          </a:xfrm>
          <a:prstGeom prst="rect">
            <a:avLst/>
          </a:prstGeom>
          <a:noFill/>
          <a:ln w="9525">
            <a:noFill/>
            <a:miter lim="800000"/>
            <a:headEnd/>
            <a:tailEnd/>
          </a:ln>
        </p:spPr>
        <p:txBody>
          <a:bodyPr>
            <a:spAutoFit/>
          </a:bodyPr>
          <a:lstStyle/>
          <a:p>
            <a:pPr algn="ctr"/>
            <a:r>
              <a:rPr lang="en-US"/>
              <a:t>IK2</a:t>
            </a:r>
            <a:endParaRPr lang="ru-RU"/>
          </a:p>
        </p:txBody>
      </p:sp>
      <p:sp>
        <p:nvSpPr>
          <p:cNvPr id="15" name="TextBox 12"/>
          <p:cNvSpPr txBox="1">
            <a:spLocks noChangeArrowheads="1"/>
          </p:cNvSpPr>
          <p:nvPr/>
        </p:nvSpPr>
        <p:spPr bwMode="auto">
          <a:xfrm>
            <a:off x="7245350" y="751284"/>
            <a:ext cx="566738" cy="369888"/>
          </a:xfrm>
          <a:prstGeom prst="rect">
            <a:avLst/>
          </a:prstGeom>
          <a:noFill/>
          <a:ln w="9525">
            <a:noFill/>
            <a:miter lim="800000"/>
            <a:headEnd/>
            <a:tailEnd/>
          </a:ln>
        </p:spPr>
        <p:txBody>
          <a:bodyPr>
            <a:spAutoFit/>
          </a:bodyPr>
          <a:lstStyle/>
          <a:p>
            <a:pPr algn="ctr"/>
            <a:r>
              <a:rPr lang="en-US" dirty="0"/>
              <a:t>IK3</a:t>
            </a:r>
            <a:endParaRPr lang="ru-RU" dirty="0"/>
          </a:p>
        </p:txBody>
      </p:sp>
      <p:sp>
        <p:nvSpPr>
          <p:cNvPr id="34817" name="Text Box 45"/>
          <p:cNvSpPr txBox="1">
            <a:spLocks noChangeArrowheads="1"/>
          </p:cNvSpPr>
          <p:nvPr/>
        </p:nvSpPr>
        <p:spPr bwMode="auto">
          <a:xfrm>
            <a:off x="2317204" y="2712715"/>
            <a:ext cx="4751388" cy="1076325"/>
          </a:xfrm>
          <a:prstGeom prst="rect">
            <a:avLst/>
          </a:prstGeom>
          <a:noFill/>
          <a:ln w="9525">
            <a:solidFill>
              <a:schemeClr val="tx1"/>
            </a:solidFill>
            <a:miter lim="800000"/>
            <a:headEnd/>
            <a:tailEnd/>
          </a:ln>
        </p:spPr>
        <p:txBody>
          <a:bodyPr>
            <a:spAutoFit/>
          </a:bodyPr>
          <a:lstStyle/>
          <a:p>
            <a:pPr marL="285750" indent="-285750" algn="just">
              <a:buFont typeface="Arial" charset="0"/>
              <a:buChar char="•"/>
            </a:pPr>
            <a:r>
              <a:rPr lang="en-US" sz="1600"/>
              <a:t>The beam injection with minimal ion losses</a:t>
            </a:r>
            <a:r>
              <a:rPr lang="ru-RU" sz="1600"/>
              <a:t>.</a:t>
            </a:r>
            <a:endParaRPr lang="en-US" sz="1600"/>
          </a:p>
          <a:p>
            <a:pPr marL="285750" indent="-285750" algn="just">
              <a:buFont typeface="Arial" charset="0"/>
              <a:buChar char="•"/>
            </a:pPr>
            <a:r>
              <a:rPr lang="en-US" sz="1600"/>
              <a:t>The beam injection by the following methods: single-turn injection, multiturn injection, multiple injection. </a:t>
            </a:r>
          </a:p>
        </p:txBody>
      </p:sp>
      <p:sp>
        <p:nvSpPr>
          <p:cNvPr id="34818" name="Rectangle 47"/>
          <p:cNvSpPr>
            <a:spLocks noChangeArrowheads="1"/>
          </p:cNvSpPr>
          <p:nvPr/>
        </p:nvSpPr>
        <p:spPr bwMode="auto">
          <a:xfrm>
            <a:off x="2317204" y="2339032"/>
            <a:ext cx="4991100" cy="369888"/>
          </a:xfrm>
          <a:prstGeom prst="rect">
            <a:avLst/>
          </a:prstGeom>
          <a:noFill/>
          <a:ln w="9525">
            <a:noFill/>
            <a:miter lim="800000"/>
            <a:headEnd/>
            <a:tailEnd/>
          </a:ln>
        </p:spPr>
        <p:txBody>
          <a:bodyPr anchor="ctr">
            <a:spAutoFit/>
          </a:bodyPr>
          <a:lstStyle/>
          <a:p>
            <a:pPr algn="ctr"/>
            <a:r>
              <a:rPr lang="en-US" b="1" u="sng" dirty="0"/>
              <a:t>Goals </a:t>
            </a:r>
            <a:endParaRPr lang="ru-RU" b="1" u="sng" dirty="0"/>
          </a:p>
        </p:txBody>
      </p:sp>
      <p:sp>
        <p:nvSpPr>
          <p:cNvPr id="34819"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Booster injection system</a:t>
            </a:r>
          </a:p>
        </p:txBody>
      </p:sp>
      <p:sp>
        <p:nvSpPr>
          <p:cNvPr id="34821" name="Text Box 45"/>
          <p:cNvSpPr txBox="1">
            <a:spLocks noChangeArrowheads="1"/>
          </p:cNvSpPr>
          <p:nvPr/>
        </p:nvSpPr>
        <p:spPr bwMode="auto">
          <a:xfrm>
            <a:off x="2317204" y="4349422"/>
            <a:ext cx="4751388" cy="1815882"/>
          </a:xfrm>
          <a:prstGeom prst="rect">
            <a:avLst/>
          </a:prstGeom>
          <a:noFill/>
          <a:ln w="9525">
            <a:solidFill>
              <a:schemeClr val="tx1"/>
            </a:solidFill>
            <a:miter lim="800000"/>
            <a:headEnd/>
            <a:tailEnd/>
          </a:ln>
        </p:spPr>
        <p:txBody>
          <a:bodyPr>
            <a:spAutoFit/>
          </a:bodyPr>
          <a:lstStyle/>
          <a:p>
            <a:pPr marL="285750" indent="-285750" algn="just">
              <a:buFont typeface="Arial" charset="0"/>
              <a:buChar char="•"/>
            </a:pPr>
            <a:r>
              <a:rPr lang="en-US" sz="1600" dirty="0"/>
              <a:t>Accumulation of ions in horizontal phase plane.</a:t>
            </a:r>
          </a:p>
          <a:p>
            <a:pPr marL="285750" indent="-285750" algn="just">
              <a:buFont typeface="Arial" charset="0"/>
              <a:buChar char="•"/>
            </a:pPr>
            <a:r>
              <a:rPr lang="en-US" sz="1600" dirty="0"/>
              <a:t>Closed orbit bump (for </a:t>
            </a:r>
            <a:r>
              <a:rPr lang="en-US" sz="1600" dirty="0" smtClean="0"/>
              <a:t>multi-turn </a:t>
            </a:r>
            <a:r>
              <a:rPr lang="en-US" sz="1600" dirty="0"/>
              <a:t>and multiple injections).</a:t>
            </a:r>
          </a:p>
          <a:p>
            <a:pPr marL="285750" indent="-285750" algn="just">
              <a:buFont typeface="Arial" charset="0"/>
              <a:buChar char="•"/>
            </a:pPr>
            <a:r>
              <a:rPr lang="en-US" sz="1600" dirty="0"/>
              <a:t>Rapid change of fields in the system elements (for more compact filling of the horizontal phase plane in case of </a:t>
            </a:r>
            <a:r>
              <a:rPr lang="en-US" sz="1600" dirty="0" smtClean="0"/>
              <a:t>multi-turn and multiple </a:t>
            </a:r>
            <a:r>
              <a:rPr lang="en-US" sz="1600" dirty="0"/>
              <a:t>injections). </a:t>
            </a:r>
          </a:p>
        </p:txBody>
      </p:sp>
      <p:sp>
        <p:nvSpPr>
          <p:cNvPr id="34822" name="Rectangle 47"/>
          <p:cNvSpPr>
            <a:spLocks noChangeArrowheads="1"/>
          </p:cNvSpPr>
          <p:nvPr/>
        </p:nvSpPr>
        <p:spPr bwMode="auto">
          <a:xfrm>
            <a:off x="2317204" y="3996804"/>
            <a:ext cx="4991100" cy="368300"/>
          </a:xfrm>
          <a:prstGeom prst="rect">
            <a:avLst/>
          </a:prstGeom>
          <a:noFill/>
          <a:ln w="9525">
            <a:noFill/>
            <a:miter lim="800000"/>
            <a:headEnd/>
            <a:tailEnd/>
          </a:ln>
        </p:spPr>
        <p:txBody>
          <a:bodyPr anchor="ctr">
            <a:spAutoFit/>
          </a:bodyPr>
          <a:lstStyle/>
          <a:p>
            <a:pPr algn="ctr"/>
            <a:r>
              <a:rPr lang="en-US" b="1" u="sng" dirty="0"/>
              <a:t>Features </a:t>
            </a:r>
            <a:endParaRPr lang="ru-RU" b="1" u="sng" dirty="0"/>
          </a:p>
        </p:txBody>
      </p:sp>
      <p:sp>
        <p:nvSpPr>
          <p:cNvPr id="16"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7</a:t>
            </a:fld>
            <a:endParaRPr lang="ru-RU" sz="1400" smtClean="0">
              <a:solidFill>
                <a:schemeClr val="tx1"/>
              </a:solidFill>
              <a:latin typeface="Arial" charset="0"/>
            </a:endParaRPr>
          </a:p>
        </p:txBody>
      </p:sp>
      <p:sp>
        <p:nvSpPr>
          <p:cNvPr id="17"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7"/>
          <p:cNvSpPr txBox="1">
            <a:spLocks noChangeArrowheads="1"/>
          </p:cNvSpPr>
          <p:nvPr/>
        </p:nvSpPr>
        <p:spPr bwMode="auto">
          <a:xfrm>
            <a:off x="1052513" y="692696"/>
            <a:ext cx="7191375" cy="368300"/>
          </a:xfrm>
          <a:prstGeom prst="rect">
            <a:avLst/>
          </a:prstGeom>
          <a:noFill/>
          <a:ln w="9525">
            <a:noFill/>
            <a:miter lim="800000"/>
            <a:headEnd/>
            <a:tailEnd/>
          </a:ln>
        </p:spPr>
        <p:txBody>
          <a:bodyPr>
            <a:spAutoFit/>
          </a:bodyPr>
          <a:lstStyle/>
          <a:p>
            <a:pPr algn="ctr"/>
            <a:r>
              <a:rPr lang="en-US" b="1" u="sng" dirty="0"/>
              <a:t>Parameters of elements</a:t>
            </a:r>
            <a:endParaRPr lang="ru-RU" b="1" u="sng" dirty="0"/>
          </a:p>
        </p:txBody>
      </p:sp>
      <p:graphicFrame>
        <p:nvGraphicFramePr>
          <p:cNvPr id="4" name="Таблица 3"/>
          <p:cNvGraphicFramePr>
            <a:graphicFrameLocks noGrp="1"/>
          </p:cNvGraphicFramePr>
          <p:nvPr>
            <p:extLst>
              <p:ext uri="{D42A27DB-BD31-4B8C-83A1-F6EECF244321}">
                <p14:modId xmlns:p14="http://schemas.microsoft.com/office/powerpoint/2010/main" val="3787895709"/>
              </p:ext>
            </p:extLst>
          </p:nvPr>
        </p:nvGraphicFramePr>
        <p:xfrm>
          <a:off x="381000" y="1124744"/>
          <a:ext cx="8382000" cy="2101367"/>
        </p:xfrm>
        <a:graphic>
          <a:graphicData uri="http://schemas.openxmlformats.org/drawingml/2006/table">
            <a:tbl>
              <a:tblPr firstRow="1" firstCol="1" bandRow="1">
                <a:tableStyleId>{5C22544A-7EE6-4342-B048-85BDC9FD1C3A}</a:tableStyleId>
              </a:tblPr>
              <a:tblGrid>
                <a:gridCol w="947068"/>
                <a:gridCol w="1155954"/>
                <a:gridCol w="1255088"/>
                <a:gridCol w="1264938"/>
                <a:gridCol w="1440160"/>
                <a:gridCol w="2318792"/>
              </a:tblGrid>
              <a:tr h="716299">
                <a:tc>
                  <a:txBody>
                    <a:bodyPr/>
                    <a:lstStyle/>
                    <a:p>
                      <a:pPr algn="ctr">
                        <a:lnSpc>
                          <a:spcPct val="115000"/>
                        </a:lnSpc>
                        <a:spcAft>
                          <a:spcPts val="0"/>
                        </a:spcAft>
                      </a:pPr>
                      <a:r>
                        <a:rPr lang="ru-RU" sz="1400" dirty="0">
                          <a:effectLst/>
                        </a:rPr>
                        <a:t> </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smtClean="0">
                          <a:effectLst/>
                        </a:rPr>
                        <a:t>Length</a:t>
                      </a:r>
                      <a:r>
                        <a:rPr lang="ru-RU" sz="1400" dirty="0" smtClean="0">
                          <a:effectLst/>
                        </a:rPr>
                        <a:t>, </a:t>
                      </a:r>
                      <a:r>
                        <a:rPr lang="en-US" sz="1400" dirty="0" smtClean="0">
                          <a:effectLst/>
                        </a:rPr>
                        <a:t>m</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smtClean="0">
                          <a:effectLst/>
                        </a:rPr>
                        <a:t>Gap</a:t>
                      </a:r>
                      <a:r>
                        <a:rPr lang="ru-RU" sz="1400" dirty="0" smtClean="0">
                          <a:effectLst/>
                        </a:rPr>
                        <a:t>, </a:t>
                      </a:r>
                      <a:r>
                        <a:rPr lang="en-US" sz="1400" dirty="0" smtClean="0">
                          <a:effectLst/>
                        </a:rPr>
                        <a:t>mm</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a:effectLst/>
                        </a:rPr>
                        <a:t>X</a:t>
                      </a:r>
                      <a:r>
                        <a:rPr lang="en-US" sz="1400" baseline="-25000" dirty="0">
                          <a:effectLst/>
                        </a:rPr>
                        <a:t>1</a:t>
                      </a:r>
                      <a:r>
                        <a:rPr lang="ru-RU" sz="1400" dirty="0">
                          <a:effectLst/>
                        </a:rPr>
                        <a:t>, </a:t>
                      </a:r>
                      <a:r>
                        <a:rPr lang="en-US" sz="1400" dirty="0" smtClean="0">
                          <a:effectLst/>
                        </a:rPr>
                        <a:t>mm</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a:effectLst/>
                        </a:rPr>
                        <a:t>X</a:t>
                      </a:r>
                      <a:r>
                        <a:rPr lang="en-US" sz="1400" baseline="-25000" dirty="0">
                          <a:effectLst/>
                        </a:rPr>
                        <a:t>2</a:t>
                      </a:r>
                      <a:r>
                        <a:rPr lang="ru-RU" sz="1400" dirty="0">
                          <a:effectLst/>
                        </a:rPr>
                        <a:t>, </a:t>
                      </a:r>
                      <a:r>
                        <a:rPr lang="en-US" sz="1400" dirty="0" smtClean="0">
                          <a:effectLst/>
                        </a:rPr>
                        <a:t>mm</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smtClean="0">
                          <a:effectLst/>
                        </a:rPr>
                        <a:t>Max voltage, kV</a:t>
                      </a:r>
                      <a:endParaRPr lang="ru-RU" sz="1400" dirty="0">
                        <a:effectLst/>
                        <a:latin typeface="Calibri"/>
                        <a:ea typeface="Calibri"/>
                        <a:cs typeface="Times New Roman"/>
                      </a:endParaRPr>
                    </a:p>
                  </a:txBody>
                  <a:tcPr marL="68580" marR="68580" marT="0" marB="0"/>
                </a:tc>
              </a:tr>
              <a:tr h="346267">
                <a:tc>
                  <a:txBody>
                    <a:bodyPr/>
                    <a:lstStyle/>
                    <a:p>
                      <a:pPr algn="ctr">
                        <a:lnSpc>
                          <a:spcPct val="115000"/>
                        </a:lnSpc>
                        <a:spcAft>
                          <a:spcPts val="0"/>
                        </a:spcAft>
                      </a:pPr>
                      <a:r>
                        <a:rPr lang="en-US" sz="1400" dirty="0" smtClean="0">
                          <a:effectLst/>
                        </a:rPr>
                        <a:t>IK1</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effectLst/>
                        </a:rPr>
                        <a:t>0</a:t>
                      </a:r>
                      <a:r>
                        <a:rPr lang="en-US" sz="1400" dirty="0" smtClean="0">
                          <a:effectLst/>
                        </a:rPr>
                        <a:t>.</a:t>
                      </a:r>
                      <a:r>
                        <a:rPr lang="ru-RU" sz="1400" dirty="0" smtClean="0">
                          <a:effectLst/>
                        </a:rPr>
                        <a:t>5</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effectLst/>
                        </a:rPr>
                        <a:t>10</a:t>
                      </a:r>
                      <a:r>
                        <a:rPr lang="en-US" sz="1400" dirty="0" smtClean="0">
                          <a:effectLst/>
                        </a:rPr>
                        <a:t>0</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effectLst/>
                        </a:rPr>
                        <a:t>-5</a:t>
                      </a:r>
                      <a:r>
                        <a:rPr lang="en-US" sz="1400" dirty="0" smtClean="0">
                          <a:effectLst/>
                        </a:rPr>
                        <a:t>0</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effectLst/>
                        </a:rPr>
                        <a:t>+5</a:t>
                      </a:r>
                      <a:r>
                        <a:rPr lang="en-US" sz="1400" dirty="0" smtClean="0">
                          <a:effectLst/>
                        </a:rPr>
                        <a:t>0</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40</a:t>
                      </a:r>
                      <a:endParaRPr lang="ru-RU" sz="1400">
                        <a:effectLst/>
                        <a:latin typeface="Calibri"/>
                        <a:ea typeface="Calibri"/>
                        <a:cs typeface="Times New Roman"/>
                      </a:endParaRPr>
                    </a:p>
                  </a:txBody>
                  <a:tcPr marL="68580" marR="68580" marT="0" marB="0"/>
                </a:tc>
              </a:tr>
              <a:tr h="346267">
                <a:tc>
                  <a:txBody>
                    <a:bodyPr/>
                    <a:lstStyle/>
                    <a:p>
                      <a:pPr algn="ctr">
                        <a:lnSpc>
                          <a:spcPct val="115000"/>
                        </a:lnSpc>
                        <a:spcAft>
                          <a:spcPts val="0"/>
                        </a:spcAft>
                      </a:pPr>
                      <a:r>
                        <a:rPr lang="en-US" sz="1400" dirty="0" smtClean="0">
                          <a:effectLst/>
                        </a:rPr>
                        <a:t>IK2</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kern="1200" dirty="0" smtClean="0">
                          <a:effectLst/>
                        </a:rPr>
                        <a:t>0</a:t>
                      </a:r>
                      <a:r>
                        <a:rPr lang="en-US" sz="1400" kern="1200" dirty="0" smtClean="0">
                          <a:effectLst/>
                        </a:rPr>
                        <a:t>.</a:t>
                      </a:r>
                      <a:r>
                        <a:rPr lang="ru-RU" sz="1400" kern="1200" dirty="0" smtClean="0">
                          <a:effectLst/>
                        </a:rPr>
                        <a:t>8</a:t>
                      </a:r>
                      <a:endParaRPr lang="ru-RU" sz="14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0"/>
                        </a:spcAft>
                      </a:pPr>
                      <a:r>
                        <a:rPr lang="ru-RU" sz="1400" dirty="0" smtClean="0">
                          <a:effectLst/>
                        </a:rPr>
                        <a:t>93</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effectLst/>
                        </a:rPr>
                        <a:t>-36</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effectLst/>
                        </a:rPr>
                        <a:t>+57</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smtClean="0">
                          <a:effectLst/>
                        </a:rPr>
                        <a:t>5</a:t>
                      </a:r>
                      <a:r>
                        <a:rPr lang="ru-RU" sz="1400" dirty="0" smtClean="0">
                          <a:effectLst/>
                        </a:rPr>
                        <a:t>0</a:t>
                      </a:r>
                      <a:endParaRPr lang="ru-RU" sz="1400" dirty="0">
                        <a:effectLst/>
                        <a:latin typeface="Calibri"/>
                        <a:ea typeface="Calibri"/>
                        <a:cs typeface="Times New Roman"/>
                      </a:endParaRPr>
                    </a:p>
                  </a:txBody>
                  <a:tcPr marL="68580" marR="68580" marT="0" marB="0"/>
                </a:tc>
              </a:tr>
              <a:tr h="346267">
                <a:tc>
                  <a:txBody>
                    <a:bodyPr/>
                    <a:lstStyle/>
                    <a:p>
                      <a:pPr algn="ctr">
                        <a:lnSpc>
                          <a:spcPct val="115000"/>
                        </a:lnSpc>
                        <a:spcAft>
                          <a:spcPts val="0"/>
                        </a:spcAft>
                      </a:pPr>
                      <a:r>
                        <a:rPr lang="en-US" sz="1400" dirty="0" smtClean="0">
                          <a:effectLst/>
                        </a:rPr>
                        <a:t>IK3</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effectLst/>
                        </a:rPr>
                        <a:t>0</a:t>
                      </a:r>
                      <a:r>
                        <a:rPr lang="en-US" sz="1400" dirty="0" smtClean="0">
                          <a:effectLst/>
                        </a:rPr>
                        <a:t>.</a:t>
                      </a:r>
                      <a:r>
                        <a:rPr lang="ru-RU" sz="1400" dirty="0" smtClean="0">
                          <a:effectLst/>
                        </a:rPr>
                        <a:t>5</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effectLst/>
                        </a:rPr>
                        <a:t>10</a:t>
                      </a:r>
                      <a:r>
                        <a:rPr lang="en-US" sz="1400" dirty="0" smtClean="0">
                          <a:effectLst/>
                        </a:rPr>
                        <a:t>0</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effectLst/>
                        </a:rPr>
                        <a:t>-5</a:t>
                      </a:r>
                      <a:r>
                        <a:rPr lang="en-US" sz="1400" dirty="0" smtClean="0">
                          <a:effectLst/>
                        </a:rPr>
                        <a:t>0</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effectLst/>
                        </a:rPr>
                        <a:t>+5</a:t>
                      </a:r>
                      <a:r>
                        <a:rPr lang="en-US" sz="1400" dirty="0" smtClean="0">
                          <a:effectLst/>
                        </a:rPr>
                        <a:t>0</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effectLst/>
                        </a:rPr>
                        <a:t>60</a:t>
                      </a:r>
                      <a:endParaRPr lang="ru-RU" sz="1400" dirty="0">
                        <a:effectLst/>
                        <a:latin typeface="Calibri"/>
                        <a:ea typeface="Calibri"/>
                        <a:cs typeface="Times New Roman"/>
                      </a:endParaRPr>
                    </a:p>
                  </a:txBody>
                  <a:tcPr marL="68580" marR="68580" marT="0" marB="0"/>
                </a:tc>
              </a:tr>
              <a:tr h="346267">
                <a:tc>
                  <a:txBody>
                    <a:bodyPr/>
                    <a:lstStyle/>
                    <a:p>
                      <a:pPr algn="ctr">
                        <a:lnSpc>
                          <a:spcPct val="115000"/>
                        </a:lnSpc>
                        <a:spcAft>
                          <a:spcPts val="0"/>
                        </a:spcAft>
                      </a:pPr>
                      <a:r>
                        <a:rPr lang="en-US" sz="1400" kern="1200" dirty="0" smtClean="0">
                          <a:effectLst/>
                        </a:rPr>
                        <a:t>IES</a:t>
                      </a:r>
                      <a:endParaRPr lang="ru-RU" sz="1400" b="1" kern="1200" dirty="0">
                        <a:solidFill>
                          <a:schemeClr val="lt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solidFill>
                            <a:schemeClr val="dk1"/>
                          </a:solidFill>
                          <a:effectLst/>
                          <a:latin typeface="+mn-lt"/>
                          <a:ea typeface="+mn-ea"/>
                          <a:cs typeface="+mn-cs"/>
                        </a:rPr>
                        <a:t>1.9</a:t>
                      </a:r>
                      <a:endParaRPr lang="ru-RU" sz="14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35</a:t>
                      </a:r>
                      <a:endParaRPr lang="ru-RU" sz="14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[+38;</a:t>
                      </a:r>
                      <a:r>
                        <a:rPr lang="en-US" sz="1400" kern="1200" baseline="0" dirty="0" smtClean="0">
                          <a:effectLst/>
                        </a:rPr>
                        <a:t> </a:t>
                      </a:r>
                      <a:r>
                        <a:rPr lang="en-US" sz="1400" kern="1200" dirty="0" smtClean="0">
                          <a:effectLst/>
                        </a:rPr>
                        <a:t>+195]</a:t>
                      </a:r>
                      <a:endParaRPr lang="ru-RU" sz="14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a:t>
                      </a:r>
                      <a:r>
                        <a:rPr lang="ru-RU" sz="1400" kern="1200" dirty="0" smtClean="0">
                          <a:effectLst/>
                        </a:rPr>
                        <a:t>7</a:t>
                      </a:r>
                      <a:r>
                        <a:rPr lang="en-US" sz="1400" kern="1200" dirty="0" smtClean="0">
                          <a:effectLst/>
                        </a:rPr>
                        <a:t>3; +230]</a:t>
                      </a:r>
                      <a:endParaRPr lang="ru-RU" sz="14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0"/>
                        </a:spcAft>
                      </a:pPr>
                      <a:r>
                        <a:rPr lang="en-US" sz="1400" kern="1200" dirty="0" smtClean="0">
                          <a:effectLst/>
                        </a:rPr>
                        <a:t>1</a:t>
                      </a:r>
                      <a:r>
                        <a:rPr lang="ru-RU" sz="1400" kern="1200" dirty="0" smtClean="0">
                          <a:effectLst/>
                        </a:rPr>
                        <a:t>2</a:t>
                      </a:r>
                      <a:r>
                        <a:rPr lang="en-US" sz="1400" kern="1200" dirty="0" smtClean="0">
                          <a:effectLst/>
                        </a:rPr>
                        <a:t>5</a:t>
                      </a:r>
                      <a:endParaRPr lang="ru-RU" sz="1400" kern="1200" dirty="0">
                        <a:solidFill>
                          <a:schemeClr val="dk1"/>
                        </a:solidFill>
                        <a:effectLst/>
                        <a:latin typeface="+mn-lt"/>
                        <a:ea typeface="+mn-ea"/>
                        <a:cs typeface="+mn-cs"/>
                      </a:endParaRPr>
                    </a:p>
                  </a:txBody>
                  <a:tcPr marL="68580" marR="68580" marT="0" marB="0"/>
                </a:tc>
              </a:tr>
            </a:tbl>
          </a:graphicData>
        </a:graphic>
      </p:graphicFrame>
      <p:sp>
        <p:nvSpPr>
          <p:cNvPr id="35887"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Booster injection system</a:t>
            </a:r>
          </a:p>
        </p:txBody>
      </p:sp>
      <p:sp>
        <p:nvSpPr>
          <p:cNvPr id="12"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8</a:t>
            </a:fld>
            <a:endParaRPr lang="ru-RU" sz="1400" smtClean="0">
              <a:solidFill>
                <a:schemeClr val="tx1"/>
              </a:solidFill>
              <a:latin typeface="Arial" charset="0"/>
            </a:endParaRPr>
          </a:p>
        </p:txBody>
      </p:sp>
      <p:pic>
        <p:nvPicPr>
          <p:cNvPr id="14"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6529" y="3753437"/>
            <a:ext cx="2736304" cy="2483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7"/>
          <p:cNvSpPr txBox="1">
            <a:spLocks noChangeArrowheads="1"/>
          </p:cNvSpPr>
          <p:nvPr/>
        </p:nvSpPr>
        <p:spPr bwMode="auto">
          <a:xfrm>
            <a:off x="1043608" y="3445462"/>
            <a:ext cx="3096344" cy="307975"/>
          </a:xfrm>
          <a:prstGeom prst="rect">
            <a:avLst/>
          </a:prstGeom>
          <a:noFill/>
          <a:ln w="9525">
            <a:noFill/>
            <a:miter lim="800000"/>
            <a:headEnd/>
            <a:tailEnd/>
          </a:ln>
        </p:spPr>
        <p:txBody>
          <a:bodyPr wrap="square">
            <a:spAutoFit/>
          </a:bodyPr>
          <a:lstStyle/>
          <a:p>
            <a:pPr algn="ctr"/>
            <a:r>
              <a:rPr lang="en-US" sz="1400" b="1" u="sng" dirty="0" smtClean="0"/>
              <a:t>Electrostatic septum IES</a:t>
            </a:r>
            <a:endParaRPr lang="ru-RU" sz="1400" b="1" u="sng" dirty="0"/>
          </a:p>
        </p:txBody>
      </p:sp>
      <p:sp>
        <p:nvSpPr>
          <p:cNvPr id="16" name="TextBox 17"/>
          <p:cNvSpPr txBox="1">
            <a:spLocks noChangeArrowheads="1"/>
          </p:cNvSpPr>
          <p:nvPr/>
        </p:nvSpPr>
        <p:spPr bwMode="auto">
          <a:xfrm>
            <a:off x="5088756" y="3441700"/>
            <a:ext cx="3096344" cy="307975"/>
          </a:xfrm>
          <a:prstGeom prst="rect">
            <a:avLst/>
          </a:prstGeom>
          <a:noFill/>
          <a:ln w="9525">
            <a:noFill/>
            <a:miter lim="800000"/>
            <a:headEnd/>
            <a:tailEnd/>
          </a:ln>
        </p:spPr>
        <p:txBody>
          <a:bodyPr wrap="square">
            <a:spAutoFit/>
          </a:bodyPr>
          <a:lstStyle/>
          <a:p>
            <a:pPr algn="ctr"/>
            <a:r>
              <a:rPr lang="en-US" sz="1400" b="1" u="sng" dirty="0" smtClean="0"/>
              <a:t>Electric kicker IK1</a:t>
            </a:r>
            <a:endParaRPr lang="ru-RU" sz="1400" b="1" u="sng" dirty="0"/>
          </a:p>
        </p:txBody>
      </p:sp>
      <p:pic>
        <p:nvPicPr>
          <p:cNvPr id="17" name="Рисунок 16"/>
          <p:cNvPicPr/>
          <p:nvPr/>
        </p:nvPicPr>
        <p:blipFill rotWithShape="1">
          <a:blip r:embed="rId3" cstate="print">
            <a:extLst>
              <a:ext uri="{28A0092B-C50C-407E-A947-70E740481C1C}">
                <a14:useLocalDpi xmlns:a14="http://schemas.microsoft.com/office/drawing/2010/main" val="0"/>
              </a:ext>
            </a:extLst>
          </a:blip>
          <a:srcRect l="11053" t="5082" b="6359"/>
          <a:stretch/>
        </p:blipFill>
        <p:spPr bwMode="auto">
          <a:xfrm>
            <a:off x="5088755" y="3753435"/>
            <a:ext cx="3096346" cy="2483878"/>
          </a:xfrm>
          <a:prstGeom prst="rect">
            <a:avLst/>
          </a:prstGeom>
          <a:ln>
            <a:noFill/>
          </a:ln>
          <a:extLst>
            <a:ext uri="{53640926-AAD7-44D8-BBD7-CCE9431645EC}">
              <a14:shadowObscured xmlns:a14="http://schemas.microsoft.com/office/drawing/2010/main"/>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424" y="3861048"/>
            <a:ext cx="4054476"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43123" y="3501008"/>
            <a:ext cx="3452813" cy="2454275"/>
          </a:xfrm>
          <a:prstGeom prst="rect">
            <a:avLst/>
          </a:prstGeom>
          <a:noFill/>
          <a:ln w="9525">
            <a:noFill/>
            <a:miter lim="800000"/>
            <a:headEnd/>
            <a:tailEnd/>
          </a:ln>
        </p:spPr>
      </p:pic>
      <p:sp>
        <p:nvSpPr>
          <p:cNvPr id="6148" name="Text Box 6"/>
          <p:cNvSpPr txBox="1">
            <a:spLocks noChangeArrowheads="1"/>
          </p:cNvSpPr>
          <p:nvPr/>
        </p:nvSpPr>
        <p:spPr bwMode="auto">
          <a:xfrm>
            <a:off x="4873625" y="832644"/>
            <a:ext cx="4019550" cy="2308324"/>
          </a:xfrm>
          <a:prstGeom prst="rect">
            <a:avLst/>
          </a:prstGeom>
          <a:noFill/>
          <a:ln w="9525">
            <a:solidFill>
              <a:schemeClr val="tx1"/>
            </a:solidFill>
            <a:miter lim="800000"/>
            <a:headEnd/>
            <a:tailEnd/>
          </a:ln>
          <a:effectLst/>
          <a:extLst/>
        </p:spPr>
        <p:txBody>
          <a:bodyPr>
            <a:spAutoFit/>
          </a:bodyPr>
          <a:lstStyle>
            <a:lvl1pPr indent="3603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600" b="1" dirty="0" smtClean="0">
                <a:latin typeface="+mn-lt"/>
              </a:rPr>
              <a:t>Goals</a:t>
            </a:r>
            <a:endParaRPr lang="ru-RU" sz="1600" b="1" dirty="0">
              <a:latin typeface="+mn-lt"/>
            </a:endParaRPr>
          </a:p>
          <a:p>
            <a:pPr algn="ctr" eaLnBrk="1" hangingPunct="1">
              <a:defRPr/>
            </a:pPr>
            <a:endParaRPr lang="en-US" sz="1600" b="1" dirty="0">
              <a:latin typeface="+mn-lt"/>
            </a:endParaRPr>
          </a:p>
          <a:p>
            <a:pPr algn="just" eaLnBrk="1" hangingPunct="1">
              <a:buFontTx/>
              <a:buChar char="•"/>
              <a:defRPr/>
            </a:pPr>
            <a:r>
              <a:rPr lang="en-US" sz="1600" dirty="0" smtClean="0">
                <a:latin typeface="+mn-lt"/>
              </a:rPr>
              <a:t>Transfer of the beam with parameters which can be altered in wide ranges due to 1) use of different schemes of beam injection into Booster and 2) use of an  electron cooling system.</a:t>
            </a:r>
          </a:p>
          <a:p>
            <a:pPr algn="just" eaLnBrk="1" hangingPunct="1">
              <a:buFontTx/>
              <a:buChar char="•"/>
              <a:defRPr/>
            </a:pPr>
            <a:r>
              <a:rPr lang="en-US" sz="1600" dirty="0" smtClean="0">
                <a:latin typeface="+mn-lt"/>
              </a:rPr>
              <a:t>Ion stripping to a maximum charge state.</a:t>
            </a:r>
          </a:p>
        </p:txBody>
      </p:sp>
      <p:graphicFrame>
        <p:nvGraphicFramePr>
          <p:cNvPr id="40989" name="Group 29"/>
          <p:cNvGraphicFramePr>
            <a:graphicFrameLocks noGrp="1"/>
          </p:cNvGraphicFramePr>
          <p:nvPr>
            <p:extLst>
              <p:ext uri="{D42A27DB-BD31-4B8C-83A1-F6EECF244321}">
                <p14:modId xmlns:p14="http://schemas.microsoft.com/office/powerpoint/2010/main" val="2428302603"/>
              </p:ext>
            </p:extLst>
          </p:nvPr>
        </p:nvGraphicFramePr>
        <p:xfrm>
          <a:off x="436563" y="1157104"/>
          <a:ext cx="3838575" cy="1767840"/>
        </p:xfrm>
        <a:graphic>
          <a:graphicData uri="http://schemas.openxmlformats.org/drawingml/2006/table">
            <a:tbl>
              <a:tblPr/>
              <a:tblGrid>
                <a:gridCol w="2407245"/>
                <a:gridCol w="1431330"/>
              </a:tblGrid>
              <a:tr h="1524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Ions:</a:t>
                      </a:r>
                    </a:p>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   before stripping station</a:t>
                      </a:r>
                    </a:p>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   after stripping station</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 </a:t>
                      </a:r>
                    </a:p>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Au</a:t>
                      </a:r>
                      <a:r>
                        <a:rPr kumimoji="0" lang="en-US" sz="1200" b="0" i="0" u="none" strike="noStrike" cap="none" normalizeH="0" baseline="30000" dirty="0" smtClean="0">
                          <a:ln>
                            <a:noFill/>
                          </a:ln>
                          <a:solidFill>
                            <a:srgbClr val="000000"/>
                          </a:solidFill>
                          <a:effectLst/>
                          <a:latin typeface="Arial" charset="0"/>
                        </a:rPr>
                        <a:t>31+</a:t>
                      </a:r>
                      <a:endParaRPr kumimoji="0" lang="en-US" sz="1200" b="0"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Au</a:t>
                      </a:r>
                      <a:r>
                        <a:rPr kumimoji="0" lang="en-US" sz="1200" b="0" i="0" u="none" strike="noStrike" cap="none" normalizeH="0" baseline="30000" dirty="0" smtClean="0">
                          <a:ln>
                            <a:noFill/>
                          </a:ln>
                          <a:solidFill>
                            <a:srgbClr val="000000"/>
                          </a:solidFill>
                          <a:effectLst/>
                          <a:latin typeface="Arial" charset="0"/>
                        </a:rPr>
                        <a:t>79+</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8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Maximum magnetic rigidity of ions, T m:</a:t>
                      </a:r>
                    </a:p>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   before stripping station</a:t>
                      </a:r>
                    </a:p>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   after stripping station</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ts val="30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25</a:t>
                      </a:r>
                    </a:p>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dirty="0" smtClean="0">
                          <a:ln>
                            <a:noFill/>
                          </a:ln>
                          <a:solidFill>
                            <a:srgbClr val="000000"/>
                          </a:solidFill>
                          <a:effectLst/>
                          <a:latin typeface="Arial" charset="0"/>
                        </a:rPr>
                        <a:t>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8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charset="0"/>
                        </a:rPr>
                        <a:t>Ion number</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1.5∙10</a:t>
                      </a:r>
                      <a:r>
                        <a:rPr kumimoji="0" lang="en-US" sz="1200" b="0" i="0" u="none" strike="noStrike" cap="none" normalizeH="0" baseline="30000" dirty="0" smtClean="0">
                          <a:ln>
                            <a:noFill/>
                          </a:ln>
                          <a:solidFill>
                            <a:srgbClr val="000000"/>
                          </a:solidFill>
                          <a:effectLst/>
                          <a:latin typeface="Arial" charset="0"/>
                        </a:rPr>
                        <a:t>9</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80" name="TextBox 2"/>
          <p:cNvSpPr txBox="1">
            <a:spLocks noChangeArrowheads="1"/>
          </p:cNvSpPr>
          <p:nvPr/>
        </p:nvSpPr>
        <p:spPr bwMode="auto">
          <a:xfrm>
            <a:off x="434975" y="849129"/>
            <a:ext cx="3816350" cy="307975"/>
          </a:xfrm>
          <a:prstGeom prst="rect">
            <a:avLst/>
          </a:prstGeom>
          <a:noFill/>
          <a:ln w="9525">
            <a:noFill/>
            <a:miter lim="800000"/>
            <a:headEnd/>
            <a:tailEnd/>
          </a:ln>
        </p:spPr>
        <p:txBody>
          <a:bodyPr>
            <a:spAutoFit/>
          </a:bodyPr>
          <a:lstStyle/>
          <a:p>
            <a:pPr algn="ctr"/>
            <a:r>
              <a:rPr lang="en-US" sz="1400" b="1" u="sng" dirty="0"/>
              <a:t>Beam Parameters</a:t>
            </a:r>
            <a:endParaRPr lang="ru-RU" sz="1400" b="1" u="sng" dirty="0"/>
          </a:p>
        </p:txBody>
      </p:sp>
      <p:sp>
        <p:nvSpPr>
          <p:cNvPr id="40981" name="Text Box 2"/>
          <p:cNvSpPr txBox="1">
            <a:spLocks noChangeArrowheads="1"/>
          </p:cNvSpPr>
          <p:nvPr/>
        </p:nvSpPr>
        <p:spPr bwMode="auto">
          <a:xfrm>
            <a:off x="381000" y="107950"/>
            <a:ext cx="8534400" cy="461963"/>
          </a:xfrm>
          <a:prstGeom prst="rect">
            <a:avLst/>
          </a:prstGeom>
          <a:noFill/>
          <a:ln w="25400">
            <a:solidFill>
              <a:srgbClr val="0000FF"/>
            </a:solidFill>
            <a:miter lim="800000"/>
            <a:headEnd/>
            <a:tailEnd/>
          </a:ln>
        </p:spPr>
        <p:txBody>
          <a:bodyPr>
            <a:spAutoFit/>
          </a:bodyPr>
          <a:lstStyle/>
          <a:p>
            <a:pPr algn="ctr"/>
            <a:r>
              <a:rPr lang="en-US" sz="2400">
                <a:solidFill>
                  <a:srgbClr val="0000FF"/>
                </a:solidFill>
                <a:latin typeface="Times New Roman" pitchFamily="18" charset="0"/>
              </a:rPr>
              <a:t>Beam transfer from Booster to Nuclotron</a:t>
            </a:r>
            <a:r>
              <a:rPr lang="ru-RU"/>
              <a:t> </a:t>
            </a:r>
            <a:endParaRPr lang="en-US" sz="2400">
              <a:solidFill>
                <a:srgbClr val="0000FF"/>
              </a:solidFill>
              <a:latin typeface="Times New Roman" pitchFamily="18" charset="0"/>
            </a:endParaRPr>
          </a:p>
        </p:txBody>
      </p:sp>
      <p:pic>
        <p:nvPicPr>
          <p:cNvPr id="40983" name="Picture 2"/>
          <p:cNvPicPr>
            <a:picLocks noChangeAspect="1" noChangeArrowheads="1"/>
          </p:cNvPicPr>
          <p:nvPr/>
        </p:nvPicPr>
        <p:blipFill>
          <a:blip r:embed="rId3">
            <a:clrChange>
              <a:clrFrom>
                <a:srgbClr val="FFFFFF"/>
              </a:clrFrom>
              <a:clrTo>
                <a:srgbClr val="FFFFFF">
                  <a:alpha val="0"/>
                </a:srgbClr>
              </a:clrTo>
            </a:clrChange>
            <a:lum bright="-20000" contrast="40000"/>
          </a:blip>
          <a:srcRect/>
          <a:stretch>
            <a:fillRect/>
          </a:stretch>
        </p:blipFill>
        <p:spPr bwMode="auto">
          <a:xfrm>
            <a:off x="4902200" y="3633788"/>
            <a:ext cx="3990975" cy="2568575"/>
          </a:xfrm>
          <a:prstGeom prst="rect">
            <a:avLst/>
          </a:prstGeom>
          <a:noFill/>
          <a:ln w="9525">
            <a:noFill/>
            <a:miter lim="800000"/>
            <a:headEnd/>
            <a:tailEnd/>
          </a:ln>
        </p:spPr>
      </p:pic>
      <p:sp>
        <p:nvSpPr>
          <p:cNvPr id="40984" name="Oval 9"/>
          <p:cNvSpPr>
            <a:spLocks noChangeArrowheads="1"/>
          </p:cNvSpPr>
          <p:nvPr/>
        </p:nvSpPr>
        <p:spPr bwMode="auto">
          <a:xfrm rot="-5771823">
            <a:off x="5016500" y="5289551"/>
            <a:ext cx="1252537" cy="315912"/>
          </a:xfrm>
          <a:prstGeom prst="ellipse">
            <a:avLst/>
          </a:prstGeom>
          <a:noFill/>
          <a:ln w="19050">
            <a:solidFill>
              <a:srgbClr val="FF0000"/>
            </a:solidFill>
            <a:round/>
            <a:headEnd/>
            <a:tailEnd/>
          </a:ln>
        </p:spPr>
        <p:txBody>
          <a:bodyPr wrap="none" anchor="ctr"/>
          <a:lstStyle/>
          <a:p>
            <a:endParaRPr lang="ru-RU"/>
          </a:p>
        </p:txBody>
      </p:sp>
      <p:sp>
        <p:nvSpPr>
          <p:cNvPr id="40985" name="Line 10"/>
          <p:cNvSpPr>
            <a:spLocks noChangeShapeType="1"/>
          </p:cNvSpPr>
          <p:nvPr/>
        </p:nvSpPr>
        <p:spPr bwMode="auto">
          <a:xfrm flipV="1">
            <a:off x="5580063" y="3140968"/>
            <a:ext cx="863600" cy="1665982"/>
          </a:xfrm>
          <a:prstGeom prst="line">
            <a:avLst/>
          </a:prstGeom>
          <a:noFill/>
          <a:ln w="19050">
            <a:solidFill>
              <a:srgbClr val="FF0000"/>
            </a:solidFill>
            <a:round/>
            <a:headEnd/>
            <a:tailEnd type="triangle" w="med" len="med"/>
          </a:ln>
        </p:spPr>
        <p:txBody>
          <a:bodyPr/>
          <a:lstStyle/>
          <a:p>
            <a:endParaRPr lang="ru-RU"/>
          </a:p>
        </p:txBody>
      </p:sp>
      <p:sp>
        <p:nvSpPr>
          <p:cNvPr id="40986" name="TextBox 13"/>
          <p:cNvSpPr txBox="1">
            <a:spLocks noChangeArrowheads="1"/>
          </p:cNvSpPr>
          <p:nvPr/>
        </p:nvSpPr>
        <p:spPr bwMode="auto">
          <a:xfrm>
            <a:off x="1136848" y="4012183"/>
            <a:ext cx="1008063" cy="260350"/>
          </a:xfrm>
          <a:prstGeom prst="rect">
            <a:avLst/>
          </a:prstGeom>
          <a:noFill/>
          <a:ln w="9525">
            <a:noFill/>
            <a:miter lim="800000"/>
            <a:headEnd/>
            <a:tailEnd/>
          </a:ln>
        </p:spPr>
        <p:txBody>
          <a:bodyPr>
            <a:spAutoFit/>
          </a:bodyPr>
          <a:lstStyle/>
          <a:p>
            <a:pPr algn="ctr"/>
            <a:r>
              <a:rPr lang="en-US" sz="1100" b="1"/>
              <a:t>Booster</a:t>
            </a:r>
            <a:endParaRPr lang="ru-RU" sz="1100" b="1"/>
          </a:p>
        </p:txBody>
      </p:sp>
      <p:sp>
        <p:nvSpPr>
          <p:cNvPr id="40987" name="TextBox 14"/>
          <p:cNvSpPr txBox="1">
            <a:spLocks noChangeArrowheads="1"/>
          </p:cNvSpPr>
          <p:nvPr/>
        </p:nvSpPr>
        <p:spPr bwMode="auto">
          <a:xfrm>
            <a:off x="2230636" y="4780533"/>
            <a:ext cx="1008062" cy="261938"/>
          </a:xfrm>
          <a:prstGeom prst="rect">
            <a:avLst/>
          </a:prstGeom>
          <a:noFill/>
          <a:ln w="9525">
            <a:noFill/>
            <a:miter lim="800000"/>
            <a:headEnd/>
            <a:tailEnd/>
          </a:ln>
        </p:spPr>
        <p:txBody>
          <a:bodyPr>
            <a:spAutoFit/>
          </a:bodyPr>
          <a:lstStyle/>
          <a:p>
            <a:pPr algn="ctr"/>
            <a:r>
              <a:rPr lang="en-US" sz="1100" b="1" dirty="0" err="1"/>
              <a:t>Nuclotron</a:t>
            </a:r>
            <a:endParaRPr lang="ru-RU" sz="1100" b="1" dirty="0"/>
          </a:p>
        </p:txBody>
      </p:sp>
      <p:sp>
        <p:nvSpPr>
          <p:cNvPr id="14" name="Номер слайда 3"/>
          <p:cNvSpPr>
            <a:spLocks noGrp="1"/>
          </p:cNvSpPr>
          <p:nvPr>
            <p:ph type="sldNum" sz="quarter" idx="12"/>
          </p:nvPr>
        </p:nvSpPr>
        <p:spPr bwMode="auto">
          <a:xfrm>
            <a:off x="6553200" y="6245225"/>
            <a:ext cx="2133600" cy="476250"/>
          </a:xfrm>
          <a:noFill/>
          <a:ln>
            <a:miter lim="800000"/>
            <a:headEnd/>
            <a:tailEnd/>
          </a:ln>
        </p:spPr>
        <p:txBody>
          <a:bodyPr vert="horz" wrap="square" lIns="91440" tIns="45720" rIns="91440" bIns="45720" numCol="1" anchor="t" anchorCtr="0" compatLnSpc="1">
            <a:prstTxWarp prst="textNoShape">
              <a:avLst/>
            </a:prstTxWarp>
          </a:bodyPr>
          <a:lstStyle/>
          <a:p>
            <a:pPr algn="r"/>
            <a:fld id="{6D7CF845-5761-4C97-9EFD-DBCEECA976EC}" type="slidenum">
              <a:rPr lang="ru-RU" sz="1400" smtClean="0">
                <a:solidFill>
                  <a:schemeClr val="tx1"/>
                </a:solidFill>
                <a:latin typeface="Arial" charset="0"/>
              </a:rPr>
              <a:pPr algn="r"/>
              <a:t>9</a:t>
            </a:fld>
            <a:endParaRPr lang="ru-RU" sz="1400" smtClean="0">
              <a:solidFill>
                <a:schemeClr val="tx1"/>
              </a:solidFill>
              <a:latin typeface="Arial" charset="0"/>
            </a:endParaRPr>
          </a:p>
        </p:txBody>
      </p:sp>
      <p:sp>
        <p:nvSpPr>
          <p:cNvPr id="15" name="Номер слайда 3"/>
          <p:cNvSpPr txBox="1">
            <a:spLocks/>
          </p:cNvSpPr>
          <p:nvPr/>
        </p:nvSpPr>
        <p:spPr bwMode="auto">
          <a:xfrm>
            <a:off x="395536" y="6332538"/>
            <a:ext cx="2133600" cy="391074"/>
          </a:xfrm>
          <a:prstGeom prst="rect">
            <a:avLst/>
          </a:prstGeom>
          <a:noFill/>
          <a:ln>
            <a:miter lim="800000"/>
            <a:headEnd/>
            <a:tailEnd/>
          </a:ln>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i="1" dirty="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NICA MAC 2017</a:t>
            </a:r>
            <a:endParaRPr lang="ru-RU" sz="2000" b="1" i="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18293</TotalTime>
  <Words>1403</Words>
  <Application>Microsoft Office PowerPoint</Application>
  <PresentationFormat>Экран (4:3)</PresentationFormat>
  <Paragraphs>422</Paragraphs>
  <Slides>31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Оформление по умолчанию</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JINR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kazarinov</dc:creator>
  <cp:lastModifiedBy>Alexey</cp:lastModifiedBy>
  <cp:revision>2852</cp:revision>
  <cp:lastPrinted>2013-10-16T18:17:09Z</cp:lastPrinted>
  <dcterms:created xsi:type="dcterms:W3CDTF">2008-04-02T06:03:17Z</dcterms:created>
  <dcterms:modified xsi:type="dcterms:W3CDTF">2017-05-22T12:40:38Z</dcterms:modified>
</cp:coreProperties>
</file>