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9" d="100"/>
          <a:sy n="119" d="100"/>
        </p:scale>
        <p:origin x="1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278B1A-2510-42B3-9F3D-E14936E91A4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03B471CF-DDA2-430B-83CC-8D864A87DB68}">
      <dgm:prSet custT="1"/>
      <dgm:spPr>
        <a:solidFill>
          <a:srgbClr val="0070C0"/>
        </a:solidFill>
      </dgm:spPr>
      <dgm:t>
        <a:bodyPr/>
        <a:lstStyle/>
        <a:p>
          <a:pPr rtl="0"/>
          <a:r>
            <a:rPr lang="en-US" sz="1200" dirty="0" smtClean="0"/>
            <a:t>Research on the mechanisms of the functional responses of the central nervous system and cognitive activity to exposure to radiation and other extreme factors in model experiments on animals.</a:t>
          </a:r>
          <a:endParaRPr lang="ru-RU" sz="1200" dirty="0"/>
        </a:p>
      </dgm:t>
    </dgm:pt>
    <dgm:pt modelId="{4C54680F-94B9-4559-8BC4-FC71642F889E}" type="parTrans" cxnId="{BAE41214-F361-46CB-9496-35B6C1E4B87C}">
      <dgm:prSet/>
      <dgm:spPr/>
      <dgm:t>
        <a:bodyPr/>
        <a:lstStyle/>
        <a:p>
          <a:endParaRPr lang="ru-RU"/>
        </a:p>
      </dgm:t>
    </dgm:pt>
    <dgm:pt modelId="{1C41283F-292B-4820-865C-FBED9850AA92}" type="sibTrans" cxnId="{BAE41214-F361-46CB-9496-35B6C1E4B87C}">
      <dgm:prSet/>
      <dgm:spPr/>
      <dgm:t>
        <a:bodyPr/>
        <a:lstStyle/>
        <a:p>
          <a:endParaRPr lang="ru-RU"/>
        </a:p>
      </dgm:t>
    </dgm:pt>
    <dgm:pt modelId="{47AC6DB0-261D-40CE-8046-986F4AB9B716}">
      <dgm:prSet/>
      <dgm:spPr>
        <a:solidFill>
          <a:srgbClr val="0070C0"/>
        </a:solidFill>
      </dgm:spPr>
      <dgm:t>
        <a:bodyPr/>
        <a:lstStyle/>
        <a:p>
          <a:pPr rtl="0"/>
          <a:r>
            <a:rPr lang="en-US" dirty="0" smtClean="0"/>
            <a:t>Research on molecular and physiological disorders in nervous system structures caused by accelerated charged particles.</a:t>
          </a:r>
          <a:endParaRPr lang="ru-RU" dirty="0"/>
        </a:p>
      </dgm:t>
    </dgm:pt>
    <dgm:pt modelId="{8687651E-9BE2-4BFC-B0DA-40B8DDDEA9A9}" type="parTrans" cxnId="{487D1CDB-4E9A-40E6-AD2B-0D6013D84C04}">
      <dgm:prSet/>
      <dgm:spPr/>
      <dgm:t>
        <a:bodyPr/>
        <a:lstStyle/>
        <a:p>
          <a:endParaRPr lang="ru-RU"/>
        </a:p>
      </dgm:t>
    </dgm:pt>
    <dgm:pt modelId="{77E87AA8-A001-49C3-8188-51534CAC18EC}" type="sibTrans" cxnId="{487D1CDB-4E9A-40E6-AD2B-0D6013D84C04}">
      <dgm:prSet/>
      <dgm:spPr/>
      <dgm:t>
        <a:bodyPr/>
        <a:lstStyle/>
        <a:p>
          <a:endParaRPr lang="ru-RU"/>
        </a:p>
      </dgm:t>
    </dgm:pt>
    <dgm:pt modelId="{F913D47D-AE9A-448A-B8A7-267DDFC59724}">
      <dgm:prSet/>
      <dgm:spPr>
        <a:solidFill>
          <a:srgbClr val="0070C0"/>
        </a:solidFill>
      </dgm:spPr>
      <dgm:t>
        <a:bodyPr/>
        <a:lstStyle/>
        <a:p>
          <a:pPr rtl="0"/>
          <a:r>
            <a:rPr lang="en-US" dirty="0" smtClean="0"/>
            <a:t>Research on the mechanisms of the formation and repair of molecular and genetic damage induced by ionizing radiations with different physical characteristics.</a:t>
          </a:r>
          <a:endParaRPr lang="ru-RU" dirty="0"/>
        </a:p>
      </dgm:t>
    </dgm:pt>
    <dgm:pt modelId="{55A4C5DD-4C2D-40C8-B30D-3A0D12A05AB1}" type="parTrans" cxnId="{C7977FAC-8CD6-4D3F-83C8-6173C874E79B}">
      <dgm:prSet/>
      <dgm:spPr/>
      <dgm:t>
        <a:bodyPr/>
        <a:lstStyle/>
        <a:p>
          <a:endParaRPr lang="ru-RU"/>
        </a:p>
      </dgm:t>
    </dgm:pt>
    <dgm:pt modelId="{E2396348-BA1B-41C6-9765-0891840E5211}" type="sibTrans" cxnId="{C7977FAC-8CD6-4D3F-83C8-6173C874E79B}">
      <dgm:prSet/>
      <dgm:spPr/>
      <dgm:t>
        <a:bodyPr/>
        <a:lstStyle/>
        <a:p>
          <a:endParaRPr lang="ru-RU"/>
        </a:p>
      </dgm:t>
    </dgm:pt>
    <dgm:pt modelId="{56FE3926-35C2-402C-A924-BBEE1527296D}">
      <dgm:prSet/>
      <dgm:spPr>
        <a:solidFill>
          <a:srgbClr val="0070C0"/>
        </a:solidFill>
      </dgm:spPr>
      <dgm:t>
        <a:bodyPr/>
        <a:lstStyle/>
        <a:p>
          <a:pPr rtl="0"/>
          <a:r>
            <a:rPr lang="en-US" dirty="0" smtClean="0"/>
            <a:t>Research on the formation of complex prebiotic compounds under radiation exposure.</a:t>
          </a:r>
          <a:endParaRPr lang="ru-RU" dirty="0"/>
        </a:p>
      </dgm:t>
    </dgm:pt>
    <dgm:pt modelId="{A3D609E7-4BC7-4DB1-808C-DECCB22279ED}" type="parTrans" cxnId="{08DBE762-5FE7-462A-AB5A-540B14FDDD0A}">
      <dgm:prSet/>
      <dgm:spPr/>
      <dgm:t>
        <a:bodyPr/>
        <a:lstStyle/>
        <a:p>
          <a:endParaRPr lang="ru-RU"/>
        </a:p>
      </dgm:t>
    </dgm:pt>
    <dgm:pt modelId="{1BF94733-74A4-4DCA-A2CD-7B04EFA36738}" type="sibTrans" cxnId="{08DBE762-5FE7-462A-AB5A-540B14FDDD0A}">
      <dgm:prSet/>
      <dgm:spPr/>
      <dgm:t>
        <a:bodyPr/>
        <a:lstStyle/>
        <a:p>
          <a:endParaRPr lang="ru-RU"/>
        </a:p>
      </dgm:t>
    </dgm:pt>
    <dgm:pt modelId="{7725D97E-E148-4571-A1EC-C84AB2109FB1}">
      <dgm:prSet/>
      <dgm:spPr>
        <a:solidFill>
          <a:srgbClr val="0070C0"/>
        </a:solidFill>
      </dgm:spPr>
      <dgm:t>
        <a:bodyPr/>
        <a:lstStyle/>
        <a:p>
          <a:pPr rtl="0"/>
          <a:r>
            <a:rPr lang="en-US" dirty="0" smtClean="0"/>
            <a:t>Search for and studying microfossils in meteorites and early Precambrian terrestrial rocks.</a:t>
          </a:r>
          <a:endParaRPr lang="ru-RU" dirty="0"/>
        </a:p>
      </dgm:t>
    </dgm:pt>
    <dgm:pt modelId="{3C3AC2D8-135D-4FF8-80F5-0CCB5CA556E3}" type="parTrans" cxnId="{0747D7C5-F30F-4A0D-A309-BD545B3E4B10}">
      <dgm:prSet/>
      <dgm:spPr/>
      <dgm:t>
        <a:bodyPr/>
        <a:lstStyle/>
        <a:p>
          <a:endParaRPr lang="ru-RU"/>
        </a:p>
      </dgm:t>
    </dgm:pt>
    <dgm:pt modelId="{051FD028-ACA4-497B-A8A2-A9CC14B2A37A}" type="sibTrans" cxnId="{0747D7C5-F30F-4A0D-A309-BD545B3E4B10}">
      <dgm:prSet/>
      <dgm:spPr/>
      <dgm:t>
        <a:bodyPr/>
        <a:lstStyle/>
        <a:p>
          <a:endParaRPr lang="ru-RU"/>
        </a:p>
      </dgm:t>
    </dgm:pt>
    <dgm:pt modelId="{E9B084DC-A7FD-4794-870C-FA070F5E802B}" type="pres">
      <dgm:prSet presAssocID="{43278B1A-2510-42B3-9F3D-E14936E91A44}" presName="Name0" presStyleCnt="0">
        <dgm:presLayoutVars>
          <dgm:dir/>
          <dgm:animLvl val="lvl"/>
          <dgm:resizeHandles val="exact"/>
        </dgm:presLayoutVars>
      </dgm:prSet>
      <dgm:spPr/>
      <dgm:t>
        <a:bodyPr/>
        <a:lstStyle/>
        <a:p>
          <a:endParaRPr lang="ru-RU"/>
        </a:p>
      </dgm:t>
    </dgm:pt>
    <dgm:pt modelId="{5AADED82-64AC-4D77-9C8D-A62A86B685C2}" type="pres">
      <dgm:prSet presAssocID="{03B471CF-DDA2-430B-83CC-8D864A87DB68}" presName="linNode" presStyleCnt="0"/>
      <dgm:spPr/>
    </dgm:pt>
    <dgm:pt modelId="{94EE9778-9CA2-413C-BC14-A775DE9934F4}" type="pres">
      <dgm:prSet presAssocID="{03B471CF-DDA2-430B-83CC-8D864A87DB68}" presName="parentText" presStyleLbl="node1" presStyleIdx="0" presStyleCnt="5">
        <dgm:presLayoutVars>
          <dgm:chMax val="1"/>
          <dgm:bulletEnabled val="1"/>
        </dgm:presLayoutVars>
      </dgm:prSet>
      <dgm:spPr/>
      <dgm:t>
        <a:bodyPr/>
        <a:lstStyle/>
        <a:p>
          <a:endParaRPr lang="ru-RU"/>
        </a:p>
      </dgm:t>
    </dgm:pt>
    <dgm:pt modelId="{6EAD4D43-3081-4875-9B4A-8C6ECAE66790}" type="pres">
      <dgm:prSet presAssocID="{1C41283F-292B-4820-865C-FBED9850AA92}" presName="sp" presStyleCnt="0"/>
      <dgm:spPr/>
    </dgm:pt>
    <dgm:pt modelId="{E9A1FA01-A706-412A-B643-AD018B9F32C6}" type="pres">
      <dgm:prSet presAssocID="{47AC6DB0-261D-40CE-8046-986F4AB9B716}" presName="linNode" presStyleCnt="0"/>
      <dgm:spPr/>
    </dgm:pt>
    <dgm:pt modelId="{97244FEF-AC61-49F8-B155-FDCB7BBCDB0D}" type="pres">
      <dgm:prSet presAssocID="{47AC6DB0-261D-40CE-8046-986F4AB9B716}" presName="parentText" presStyleLbl="node1" presStyleIdx="1" presStyleCnt="5" custLinFactNeighborY="1392">
        <dgm:presLayoutVars>
          <dgm:chMax val="1"/>
          <dgm:bulletEnabled val="1"/>
        </dgm:presLayoutVars>
      </dgm:prSet>
      <dgm:spPr/>
      <dgm:t>
        <a:bodyPr/>
        <a:lstStyle/>
        <a:p>
          <a:endParaRPr lang="ru-RU"/>
        </a:p>
      </dgm:t>
    </dgm:pt>
    <dgm:pt modelId="{14F00F2E-CBD0-4612-BFF8-66EA960C2AFE}" type="pres">
      <dgm:prSet presAssocID="{77E87AA8-A001-49C3-8188-51534CAC18EC}" presName="sp" presStyleCnt="0"/>
      <dgm:spPr/>
    </dgm:pt>
    <dgm:pt modelId="{529119FC-B4CE-4289-8AFE-1D8C57B7DFF7}" type="pres">
      <dgm:prSet presAssocID="{F913D47D-AE9A-448A-B8A7-267DDFC59724}" presName="linNode" presStyleCnt="0"/>
      <dgm:spPr/>
    </dgm:pt>
    <dgm:pt modelId="{73BDA031-9E1F-4269-8742-BAE7DBEBD845}" type="pres">
      <dgm:prSet presAssocID="{F913D47D-AE9A-448A-B8A7-267DDFC59724}" presName="parentText" presStyleLbl="node1" presStyleIdx="2" presStyleCnt="5">
        <dgm:presLayoutVars>
          <dgm:chMax val="1"/>
          <dgm:bulletEnabled val="1"/>
        </dgm:presLayoutVars>
      </dgm:prSet>
      <dgm:spPr/>
      <dgm:t>
        <a:bodyPr/>
        <a:lstStyle/>
        <a:p>
          <a:endParaRPr lang="ru-RU"/>
        </a:p>
      </dgm:t>
    </dgm:pt>
    <dgm:pt modelId="{DB280277-58CC-4A28-B636-5A5A7FD77C50}" type="pres">
      <dgm:prSet presAssocID="{E2396348-BA1B-41C6-9765-0891840E5211}" presName="sp" presStyleCnt="0"/>
      <dgm:spPr/>
    </dgm:pt>
    <dgm:pt modelId="{8AA76723-1861-4BFB-B42A-04EC622B3FF9}" type="pres">
      <dgm:prSet presAssocID="{56FE3926-35C2-402C-A924-BBEE1527296D}" presName="linNode" presStyleCnt="0"/>
      <dgm:spPr/>
    </dgm:pt>
    <dgm:pt modelId="{CC7D250F-5A08-4ADB-84E4-4EF9D738F37F}" type="pres">
      <dgm:prSet presAssocID="{56FE3926-35C2-402C-A924-BBEE1527296D}" presName="parentText" presStyleLbl="node1" presStyleIdx="3" presStyleCnt="5" custLinFactNeighborY="2507">
        <dgm:presLayoutVars>
          <dgm:chMax val="1"/>
          <dgm:bulletEnabled val="1"/>
        </dgm:presLayoutVars>
      </dgm:prSet>
      <dgm:spPr/>
      <dgm:t>
        <a:bodyPr/>
        <a:lstStyle/>
        <a:p>
          <a:endParaRPr lang="ru-RU"/>
        </a:p>
      </dgm:t>
    </dgm:pt>
    <dgm:pt modelId="{2E13CF37-EEA9-4CEB-A937-49A39039B0FC}" type="pres">
      <dgm:prSet presAssocID="{1BF94733-74A4-4DCA-A2CD-7B04EFA36738}" presName="sp" presStyleCnt="0"/>
      <dgm:spPr/>
    </dgm:pt>
    <dgm:pt modelId="{E7DF2B56-3A6F-4E97-AF2C-EC0F1916B08D}" type="pres">
      <dgm:prSet presAssocID="{7725D97E-E148-4571-A1EC-C84AB2109FB1}" presName="linNode" presStyleCnt="0"/>
      <dgm:spPr/>
    </dgm:pt>
    <dgm:pt modelId="{8CB6A132-8C0F-4887-9E9F-2D6F66103EEB}" type="pres">
      <dgm:prSet presAssocID="{7725D97E-E148-4571-A1EC-C84AB2109FB1}" presName="parentText" presStyleLbl="node1" presStyleIdx="4" presStyleCnt="5">
        <dgm:presLayoutVars>
          <dgm:chMax val="1"/>
          <dgm:bulletEnabled val="1"/>
        </dgm:presLayoutVars>
      </dgm:prSet>
      <dgm:spPr/>
      <dgm:t>
        <a:bodyPr/>
        <a:lstStyle/>
        <a:p>
          <a:endParaRPr lang="ru-RU"/>
        </a:p>
      </dgm:t>
    </dgm:pt>
  </dgm:ptLst>
  <dgm:cxnLst>
    <dgm:cxn modelId="{F40F455F-6BEF-4ADB-8BD5-067AD2E2DB92}" type="presOf" srcId="{03B471CF-DDA2-430B-83CC-8D864A87DB68}" destId="{94EE9778-9CA2-413C-BC14-A775DE9934F4}" srcOrd="0" destOrd="0" presId="urn:microsoft.com/office/officeart/2005/8/layout/vList5"/>
    <dgm:cxn modelId="{487D1CDB-4E9A-40E6-AD2B-0D6013D84C04}" srcId="{43278B1A-2510-42B3-9F3D-E14936E91A44}" destId="{47AC6DB0-261D-40CE-8046-986F4AB9B716}" srcOrd="1" destOrd="0" parTransId="{8687651E-9BE2-4BFC-B0DA-40B8DDDEA9A9}" sibTransId="{77E87AA8-A001-49C3-8188-51534CAC18EC}"/>
    <dgm:cxn modelId="{C7977FAC-8CD6-4D3F-83C8-6173C874E79B}" srcId="{43278B1A-2510-42B3-9F3D-E14936E91A44}" destId="{F913D47D-AE9A-448A-B8A7-267DDFC59724}" srcOrd="2" destOrd="0" parTransId="{55A4C5DD-4C2D-40C8-B30D-3A0D12A05AB1}" sibTransId="{E2396348-BA1B-41C6-9765-0891840E5211}"/>
    <dgm:cxn modelId="{BAE41214-F361-46CB-9496-35B6C1E4B87C}" srcId="{43278B1A-2510-42B3-9F3D-E14936E91A44}" destId="{03B471CF-DDA2-430B-83CC-8D864A87DB68}" srcOrd="0" destOrd="0" parTransId="{4C54680F-94B9-4559-8BC4-FC71642F889E}" sibTransId="{1C41283F-292B-4820-865C-FBED9850AA92}"/>
    <dgm:cxn modelId="{1928922A-672C-4AAF-BCC7-20EDDEA34070}" type="presOf" srcId="{43278B1A-2510-42B3-9F3D-E14936E91A44}" destId="{E9B084DC-A7FD-4794-870C-FA070F5E802B}" srcOrd="0" destOrd="0" presId="urn:microsoft.com/office/officeart/2005/8/layout/vList5"/>
    <dgm:cxn modelId="{08DBE762-5FE7-462A-AB5A-540B14FDDD0A}" srcId="{43278B1A-2510-42B3-9F3D-E14936E91A44}" destId="{56FE3926-35C2-402C-A924-BBEE1527296D}" srcOrd="3" destOrd="0" parTransId="{A3D609E7-4BC7-4DB1-808C-DECCB22279ED}" sibTransId="{1BF94733-74A4-4DCA-A2CD-7B04EFA36738}"/>
    <dgm:cxn modelId="{EE3C6028-FC46-4F01-B0EC-ACDE191B7FCA}" type="presOf" srcId="{7725D97E-E148-4571-A1EC-C84AB2109FB1}" destId="{8CB6A132-8C0F-4887-9E9F-2D6F66103EEB}" srcOrd="0" destOrd="0" presId="urn:microsoft.com/office/officeart/2005/8/layout/vList5"/>
    <dgm:cxn modelId="{0747D7C5-F30F-4A0D-A309-BD545B3E4B10}" srcId="{43278B1A-2510-42B3-9F3D-E14936E91A44}" destId="{7725D97E-E148-4571-A1EC-C84AB2109FB1}" srcOrd="4" destOrd="0" parTransId="{3C3AC2D8-135D-4FF8-80F5-0CCB5CA556E3}" sibTransId="{051FD028-ACA4-497B-A8A2-A9CC14B2A37A}"/>
    <dgm:cxn modelId="{9AB0112B-270B-4B88-A382-0984D7D0EE37}" type="presOf" srcId="{F913D47D-AE9A-448A-B8A7-267DDFC59724}" destId="{73BDA031-9E1F-4269-8742-BAE7DBEBD845}" srcOrd="0" destOrd="0" presId="urn:microsoft.com/office/officeart/2005/8/layout/vList5"/>
    <dgm:cxn modelId="{71DAE25F-8D17-43C5-8839-8418D9E97E38}" type="presOf" srcId="{47AC6DB0-261D-40CE-8046-986F4AB9B716}" destId="{97244FEF-AC61-49F8-B155-FDCB7BBCDB0D}" srcOrd="0" destOrd="0" presId="urn:microsoft.com/office/officeart/2005/8/layout/vList5"/>
    <dgm:cxn modelId="{440B0C88-31D7-48AA-B350-DFBA0B311628}" type="presOf" srcId="{56FE3926-35C2-402C-A924-BBEE1527296D}" destId="{CC7D250F-5A08-4ADB-84E4-4EF9D738F37F}" srcOrd="0" destOrd="0" presId="urn:microsoft.com/office/officeart/2005/8/layout/vList5"/>
    <dgm:cxn modelId="{67DB4238-8949-473E-A7BF-4DEA7D660D25}" type="presParOf" srcId="{E9B084DC-A7FD-4794-870C-FA070F5E802B}" destId="{5AADED82-64AC-4D77-9C8D-A62A86B685C2}" srcOrd="0" destOrd="0" presId="urn:microsoft.com/office/officeart/2005/8/layout/vList5"/>
    <dgm:cxn modelId="{A95043E2-E30A-49A9-B761-18F6FE573873}" type="presParOf" srcId="{5AADED82-64AC-4D77-9C8D-A62A86B685C2}" destId="{94EE9778-9CA2-413C-BC14-A775DE9934F4}" srcOrd="0" destOrd="0" presId="urn:microsoft.com/office/officeart/2005/8/layout/vList5"/>
    <dgm:cxn modelId="{CEE9C1A7-B4D2-446E-B50D-27B60979E043}" type="presParOf" srcId="{E9B084DC-A7FD-4794-870C-FA070F5E802B}" destId="{6EAD4D43-3081-4875-9B4A-8C6ECAE66790}" srcOrd="1" destOrd="0" presId="urn:microsoft.com/office/officeart/2005/8/layout/vList5"/>
    <dgm:cxn modelId="{81EFF88D-E6E8-4D34-8918-0B68DEEAE3E2}" type="presParOf" srcId="{E9B084DC-A7FD-4794-870C-FA070F5E802B}" destId="{E9A1FA01-A706-412A-B643-AD018B9F32C6}" srcOrd="2" destOrd="0" presId="urn:microsoft.com/office/officeart/2005/8/layout/vList5"/>
    <dgm:cxn modelId="{9036CB96-399A-42E7-AA62-D52C9F795816}" type="presParOf" srcId="{E9A1FA01-A706-412A-B643-AD018B9F32C6}" destId="{97244FEF-AC61-49F8-B155-FDCB7BBCDB0D}" srcOrd="0" destOrd="0" presId="urn:microsoft.com/office/officeart/2005/8/layout/vList5"/>
    <dgm:cxn modelId="{47B66148-4254-40DA-AF5A-80CABE432172}" type="presParOf" srcId="{E9B084DC-A7FD-4794-870C-FA070F5E802B}" destId="{14F00F2E-CBD0-4612-BFF8-66EA960C2AFE}" srcOrd="3" destOrd="0" presId="urn:microsoft.com/office/officeart/2005/8/layout/vList5"/>
    <dgm:cxn modelId="{83168926-F196-4FDD-9A12-5DD10608C80E}" type="presParOf" srcId="{E9B084DC-A7FD-4794-870C-FA070F5E802B}" destId="{529119FC-B4CE-4289-8AFE-1D8C57B7DFF7}" srcOrd="4" destOrd="0" presId="urn:microsoft.com/office/officeart/2005/8/layout/vList5"/>
    <dgm:cxn modelId="{1C5DCD79-FD3E-42D2-990B-C7F80F29E13C}" type="presParOf" srcId="{529119FC-B4CE-4289-8AFE-1D8C57B7DFF7}" destId="{73BDA031-9E1F-4269-8742-BAE7DBEBD845}" srcOrd="0" destOrd="0" presId="urn:microsoft.com/office/officeart/2005/8/layout/vList5"/>
    <dgm:cxn modelId="{396F1668-3632-4532-AFD1-1F3679098CB3}" type="presParOf" srcId="{E9B084DC-A7FD-4794-870C-FA070F5E802B}" destId="{DB280277-58CC-4A28-B636-5A5A7FD77C50}" srcOrd="5" destOrd="0" presId="urn:microsoft.com/office/officeart/2005/8/layout/vList5"/>
    <dgm:cxn modelId="{3EC4D42C-87FA-4FFC-96AA-713C553A36E1}" type="presParOf" srcId="{E9B084DC-A7FD-4794-870C-FA070F5E802B}" destId="{8AA76723-1861-4BFB-B42A-04EC622B3FF9}" srcOrd="6" destOrd="0" presId="urn:microsoft.com/office/officeart/2005/8/layout/vList5"/>
    <dgm:cxn modelId="{28155D9A-49C6-4F1D-AF91-131654087275}" type="presParOf" srcId="{8AA76723-1861-4BFB-B42A-04EC622B3FF9}" destId="{CC7D250F-5A08-4ADB-84E4-4EF9D738F37F}" srcOrd="0" destOrd="0" presId="urn:microsoft.com/office/officeart/2005/8/layout/vList5"/>
    <dgm:cxn modelId="{8E8423C4-14FF-4BD5-B672-41282F36178C}" type="presParOf" srcId="{E9B084DC-A7FD-4794-870C-FA070F5E802B}" destId="{2E13CF37-EEA9-4CEB-A937-49A39039B0FC}" srcOrd="7" destOrd="0" presId="urn:microsoft.com/office/officeart/2005/8/layout/vList5"/>
    <dgm:cxn modelId="{C190AF6E-D728-46F6-99B9-DE7C2DEC9347}" type="presParOf" srcId="{E9B084DC-A7FD-4794-870C-FA070F5E802B}" destId="{E7DF2B56-3A6F-4E97-AF2C-EC0F1916B08D}" srcOrd="8" destOrd="0" presId="urn:microsoft.com/office/officeart/2005/8/layout/vList5"/>
    <dgm:cxn modelId="{C32662AE-EBF3-4E35-9D9D-9A4D453D0E16}" type="presParOf" srcId="{E7DF2B56-3A6F-4E97-AF2C-EC0F1916B08D}" destId="{8CB6A132-8C0F-4887-9E9F-2D6F66103EEB}"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E9778-9CA2-413C-BC14-A775DE9934F4}">
      <dsp:nvSpPr>
        <dsp:cNvPr id="0" name=""/>
        <dsp:cNvSpPr/>
      </dsp:nvSpPr>
      <dsp:spPr>
        <a:xfrm>
          <a:off x="2188527" y="2656"/>
          <a:ext cx="2462093" cy="116126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Research on the mechanisms of the functional responses of the central nervous system and cognitive activity to exposure to radiation and other extreme factors in model experiments on animals.</a:t>
          </a:r>
          <a:endParaRPr lang="ru-RU" sz="1200" kern="1200" dirty="0"/>
        </a:p>
      </dsp:txBody>
      <dsp:txXfrm>
        <a:off x="2245215" y="59344"/>
        <a:ext cx="2348717" cy="1047890"/>
      </dsp:txXfrm>
    </dsp:sp>
    <dsp:sp modelId="{97244FEF-AC61-49F8-B155-FDCB7BBCDB0D}">
      <dsp:nvSpPr>
        <dsp:cNvPr id="0" name=""/>
        <dsp:cNvSpPr/>
      </dsp:nvSpPr>
      <dsp:spPr>
        <a:xfrm>
          <a:off x="2188527" y="1238150"/>
          <a:ext cx="2462093" cy="116126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Research on molecular and physiological disorders in nervous system structures caused by accelerated charged particles.</a:t>
          </a:r>
          <a:endParaRPr lang="ru-RU" sz="1200" kern="1200" dirty="0"/>
        </a:p>
      </dsp:txBody>
      <dsp:txXfrm>
        <a:off x="2245215" y="1294838"/>
        <a:ext cx="2348717" cy="1047890"/>
      </dsp:txXfrm>
    </dsp:sp>
    <dsp:sp modelId="{73BDA031-9E1F-4269-8742-BAE7DBEBD845}">
      <dsp:nvSpPr>
        <dsp:cNvPr id="0" name=""/>
        <dsp:cNvSpPr/>
      </dsp:nvSpPr>
      <dsp:spPr>
        <a:xfrm>
          <a:off x="2188527" y="2441316"/>
          <a:ext cx="2462093" cy="116126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Research on the mechanisms of the formation and repair of molecular and genetic damage induced by ionizing radiations with different physical characteristics.</a:t>
          </a:r>
          <a:endParaRPr lang="ru-RU" sz="1200" kern="1200" dirty="0"/>
        </a:p>
      </dsp:txBody>
      <dsp:txXfrm>
        <a:off x="2245215" y="2498004"/>
        <a:ext cx="2348717" cy="1047890"/>
      </dsp:txXfrm>
    </dsp:sp>
    <dsp:sp modelId="{CC7D250F-5A08-4ADB-84E4-4EF9D738F37F}">
      <dsp:nvSpPr>
        <dsp:cNvPr id="0" name=""/>
        <dsp:cNvSpPr/>
      </dsp:nvSpPr>
      <dsp:spPr>
        <a:xfrm>
          <a:off x="2188527" y="3689759"/>
          <a:ext cx="2462093" cy="116126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Research on the formation of complex prebiotic compounds under radiation exposure.</a:t>
          </a:r>
          <a:endParaRPr lang="ru-RU" sz="1200" kern="1200" dirty="0"/>
        </a:p>
      </dsp:txBody>
      <dsp:txXfrm>
        <a:off x="2245215" y="3746447"/>
        <a:ext cx="2348717" cy="1047890"/>
      </dsp:txXfrm>
    </dsp:sp>
    <dsp:sp modelId="{8CB6A132-8C0F-4887-9E9F-2D6F66103EEB}">
      <dsp:nvSpPr>
        <dsp:cNvPr id="0" name=""/>
        <dsp:cNvSpPr/>
      </dsp:nvSpPr>
      <dsp:spPr>
        <a:xfrm>
          <a:off x="2188527" y="4879976"/>
          <a:ext cx="2462093" cy="116126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Search for and studying microfossils in meteorites and early Precambrian terrestrial rocks.</a:t>
          </a:r>
          <a:endParaRPr lang="ru-RU" sz="1200" kern="1200" dirty="0"/>
        </a:p>
      </dsp:txBody>
      <dsp:txXfrm>
        <a:off x="2245215" y="4936664"/>
        <a:ext cx="2348717" cy="104789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FB297E6-E7A4-454C-91B0-A7354E6059E9}" type="datetimeFigureOut">
              <a:rPr lang="ru-RU" smtClean="0"/>
              <a:t>24.01.2019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A5156C-CF8A-4178-A463-A74F96D268E9}" type="slidenum">
              <a:rPr lang="ru-RU" smtClean="0"/>
              <a:t>‹#›</a:t>
            </a:fld>
            <a:endParaRPr lang="ru-RU"/>
          </a:p>
        </p:txBody>
      </p:sp>
    </p:spTree>
    <p:extLst>
      <p:ext uri="{BB962C8B-B14F-4D97-AF65-F5344CB8AC3E}">
        <p14:creationId xmlns:p14="http://schemas.microsoft.com/office/powerpoint/2010/main" val="97420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B297E6-E7A4-454C-91B0-A7354E6059E9}" type="datetimeFigureOut">
              <a:rPr lang="ru-RU" smtClean="0"/>
              <a:t>24.01.2019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A5156C-CF8A-4178-A463-A74F96D268E9}" type="slidenum">
              <a:rPr lang="ru-RU" smtClean="0"/>
              <a:t>‹#›</a:t>
            </a:fld>
            <a:endParaRPr lang="ru-RU"/>
          </a:p>
        </p:txBody>
      </p:sp>
    </p:spTree>
    <p:extLst>
      <p:ext uri="{BB962C8B-B14F-4D97-AF65-F5344CB8AC3E}">
        <p14:creationId xmlns:p14="http://schemas.microsoft.com/office/powerpoint/2010/main" val="480625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B297E6-E7A4-454C-91B0-A7354E6059E9}" type="datetimeFigureOut">
              <a:rPr lang="ru-RU" smtClean="0"/>
              <a:t>24.01.2019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A5156C-CF8A-4178-A463-A74F96D268E9}" type="slidenum">
              <a:rPr lang="ru-RU" smtClean="0"/>
              <a:t>‹#›</a:t>
            </a:fld>
            <a:endParaRPr lang="ru-RU"/>
          </a:p>
        </p:txBody>
      </p:sp>
    </p:spTree>
    <p:extLst>
      <p:ext uri="{BB962C8B-B14F-4D97-AF65-F5344CB8AC3E}">
        <p14:creationId xmlns:p14="http://schemas.microsoft.com/office/powerpoint/2010/main" val="205330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B297E6-E7A4-454C-91B0-A7354E6059E9}" type="datetimeFigureOut">
              <a:rPr lang="ru-RU" smtClean="0"/>
              <a:t>24.01.2019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A5156C-CF8A-4178-A463-A74F96D268E9}" type="slidenum">
              <a:rPr lang="ru-RU" smtClean="0"/>
              <a:t>‹#›</a:t>
            </a:fld>
            <a:endParaRPr lang="ru-RU"/>
          </a:p>
        </p:txBody>
      </p:sp>
    </p:spTree>
    <p:extLst>
      <p:ext uri="{BB962C8B-B14F-4D97-AF65-F5344CB8AC3E}">
        <p14:creationId xmlns:p14="http://schemas.microsoft.com/office/powerpoint/2010/main" val="4133383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FB297E6-E7A4-454C-91B0-A7354E6059E9}" type="datetimeFigureOut">
              <a:rPr lang="ru-RU" smtClean="0"/>
              <a:t>24.01.2019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A5156C-CF8A-4178-A463-A74F96D268E9}" type="slidenum">
              <a:rPr lang="ru-RU" smtClean="0"/>
              <a:t>‹#›</a:t>
            </a:fld>
            <a:endParaRPr lang="ru-RU"/>
          </a:p>
        </p:txBody>
      </p:sp>
    </p:spTree>
    <p:extLst>
      <p:ext uri="{BB962C8B-B14F-4D97-AF65-F5344CB8AC3E}">
        <p14:creationId xmlns:p14="http://schemas.microsoft.com/office/powerpoint/2010/main" val="264231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FB297E6-E7A4-454C-91B0-A7354E6059E9}" type="datetimeFigureOut">
              <a:rPr lang="ru-RU" smtClean="0"/>
              <a:t>24.01.2019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A5156C-CF8A-4178-A463-A74F96D268E9}" type="slidenum">
              <a:rPr lang="ru-RU" smtClean="0"/>
              <a:t>‹#›</a:t>
            </a:fld>
            <a:endParaRPr lang="ru-RU"/>
          </a:p>
        </p:txBody>
      </p:sp>
    </p:spTree>
    <p:extLst>
      <p:ext uri="{BB962C8B-B14F-4D97-AF65-F5344CB8AC3E}">
        <p14:creationId xmlns:p14="http://schemas.microsoft.com/office/powerpoint/2010/main" val="1761212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FB297E6-E7A4-454C-91B0-A7354E6059E9}" type="datetimeFigureOut">
              <a:rPr lang="ru-RU" smtClean="0"/>
              <a:t>24.01.2019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6A5156C-CF8A-4178-A463-A74F96D268E9}" type="slidenum">
              <a:rPr lang="ru-RU" smtClean="0"/>
              <a:t>‹#›</a:t>
            </a:fld>
            <a:endParaRPr lang="ru-RU"/>
          </a:p>
        </p:txBody>
      </p:sp>
    </p:spTree>
    <p:extLst>
      <p:ext uri="{BB962C8B-B14F-4D97-AF65-F5344CB8AC3E}">
        <p14:creationId xmlns:p14="http://schemas.microsoft.com/office/powerpoint/2010/main" val="309030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FB297E6-E7A4-454C-91B0-A7354E6059E9}" type="datetimeFigureOut">
              <a:rPr lang="ru-RU" smtClean="0"/>
              <a:t>24.01.2019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6A5156C-CF8A-4178-A463-A74F96D268E9}" type="slidenum">
              <a:rPr lang="ru-RU" smtClean="0"/>
              <a:t>‹#›</a:t>
            </a:fld>
            <a:endParaRPr lang="ru-RU"/>
          </a:p>
        </p:txBody>
      </p:sp>
    </p:spTree>
    <p:extLst>
      <p:ext uri="{BB962C8B-B14F-4D97-AF65-F5344CB8AC3E}">
        <p14:creationId xmlns:p14="http://schemas.microsoft.com/office/powerpoint/2010/main" val="287998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FB297E6-E7A4-454C-91B0-A7354E6059E9}" type="datetimeFigureOut">
              <a:rPr lang="ru-RU" smtClean="0"/>
              <a:t>24.01.2019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6A5156C-CF8A-4178-A463-A74F96D268E9}" type="slidenum">
              <a:rPr lang="ru-RU" smtClean="0"/>
              <a:t>‹#›</a:t>
            </a:fld>
            <a:endParaRPr lang="ru-RU"/>
          </a:p>
        </p:txBody>
      </p:sp>
    </p:spTree>
    <p:extLst>
      <p:ext uri="{BB962C8B-B14F-4D97-AF65-F5344CB8AC3E}">
        <p14:creationId xmlns:p14="http://schemas.microsoft.com/office/powerpoint/2010/main" val="352829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FB297E6-E7A4-454C-91B0-A7354E6059E9}" type="datetimeFigureOut">
              <a:rPr lang="ru-RU" smtClean="0"/>
              <a:t>24.01.2019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A5156C-CF8A-4178-A463-A74F96D268E9}" type="slidenum">
              <a:rPr lang="ru-RU" smtClean="0"/>
              <a:t>‹#›</a:t>
            </a:fld>
            <a:endParaRPr lang="ru-RU"/>
          </a:p>
        </p:txBody>
      </p:sp>
    </p:spTree>
    <p:extLst>
      <p:ext uri="{BB962C8B-B14F-4D97-AF65-F5344CB8AC3E}">
        <p14:creationId xmlns:p14="http://schemas.microsoft.com/office/powerpoint/2010/main" val="1369726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FB297E6-E7A4-454C-91B0-A7354E6059E9}" type="datetimeFigureOut">
              <a:rPr lang="ru-RU" smtClean="0"/>
              <a:t>24.01.2019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A5156C-CF8A-4178-A463-A74F96D268E9}" type="slidenum">
              <a:rPr lang="ru-RU" smtClean="0"/>
              <a:t>‹#›</a:t>
            </a:fld>
            <a:endParaRPr lang="ru-RU"/>
          </a:p>
        </p:txBody>
      </p:sp>
    </p:spTree>
    <p:extLst>
      <p:ext uri="{BB962C8B-B14F-4D97-AF65-F5344CB8AC3E}">
        <p14:creationId xmlns:p14="http://schemas.microsoft.com/office/powerpoint/2010/main" val="260749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297E6-E7A4-454C-91B0-A7354E6059E9}" type="datetimeFigureOut">
              <a:rPr lang="ru-RU" smtClean="0"/>
              <a:t>24.01.2019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5156C-CF8A-4178-A463-A74F96D268E9}" type="slidenum">
              <a:rPr lang="ru-RU" smtClean="0"/>
              <a:t>‹#›</a:t>
            </a:fld>
            <a:endParaRPr lang="ru-RU"/>
          </a:p>
        </p:txBody>
      </p:sp>
    </p:spTree>
    <p:extLst>
      <p:ext uri="{BB962C8B-B14F-4D97-AF65-F5344CB8AC3E}">
        <p14:creationId xmlns:p14="http://schemas.microsoft.com/office/powerpoint/2010/main" val="3243143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4000" y="139741"/>
            <a:ext cx="4683125" cy="662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2933" y="32486"/>
            <a:ext cx="3564001" cy="2376000"/>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3380" y="4497967"/>
            <a:ext cx="3564001" cy="2376000"/>
          </a:xfrm>
          <a:prstGeom prst="rect">
            <a:avLst/>
          </a:prstGeom>
          <a:ln>
            <a:noFill/>
          </a:ln>
          <a:effectLst>
            <a:softEdge rad="112500"/>
          </a:effectLst>
        </p:spPr>
      </p:pic>
      <p:pic>
        <p:nvPicPr>
          <p:cNvPr id="8" name="Рисунок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84933" y="2239122"/>
            <a:ext cx="3564343" cy="237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399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6150"/>
            <a:ext cx="10515600" cy="599829"/>
          </a:xfrm>
        </p:spPr>
        <p:txBody>
          <a:bodyPr>
            <a:normAutofit fontScale="90000"/>
          </a:bodyPr>
          <a:lstStyle/>
          <a:p>
            <a:pPr algn="ctr"/>
            <a:r>
              <a:rPr lang="en-US" altLang="ru-RU" dirty="0" smtClean="0">
                <a:solidFill>
                  <a:srgbClr val="002060"/>
                </a:solidFill>
                <a:latin typeface="Times New Roman" panose="02020603050405020304" pitchFamily="18" charset="0"/>
                <a:cs typeface="Times New Roman" panose="02020603050405020304" pitchFamily="18" charset="0"/>
              </a:rPr>
              <a:t>Areas of the scientific program</a:t>
            </a: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6223" y="4105653"/>
            <a:ext cx="3861000" cy="2574000"/>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4480" y="2615259"/>
            <a:ext cx="3861000" cy="2574000"/>
          </a:xfrm>
          <a:prstGeom prst="rect">
            <a:avLst/>
          </a:prstGeom>
          <a:ln>
            <a:noFill/>
          </a:ln>
          <a:effectLst>
            <a:softEdge rad="112500"/>
          </a:effectLst>
        </p:spPr>
      </p:pic>
      <p:graphicFrame>
        <p:nvGraphicFramePr>
          <p:cNvPr id="6" name="Схема 5"/>
          <p:cNvGraphicFramePr/>
          <p:nvPr>
            <p:extLst>
              <p:ext uri="{D42A27DB-BD31-4B8C-83A1-F6EECF244321}">
                <p14:modId xmlns:p14="http://schemas.microsoft.com/office/powerpoint/2010/main" val="882119485"/>
              </p:ext>
            </p:extLst>
          </p:nvPr>
        </p:nvGraphicFramePr>
        <p:xfrm>
          <a:off x="-932512" y="657726"/>
          <a:ext cx="6839148" cy="60438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Рисунок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96371" y="919513"/>
            <a:ext cx="3861000" cy="2574000"/>
          </a:xfrm>
          <a:prstGeom prst="rect">
            <a:avLst/>
          </a:prstGeom>
          <a:ln>
            <a:noFill/>
          </a:ln>
          <a:effectLst>
            <a:softEdge rad="112500"/>
          </a:effectLst>
        </p:spPr>
      </p:pic>
    </p:spTree>
    <p:extLst>
      <p:ext uri="{BB962C8B-B14F-4D97-AF65-F5344CB8AC3E}">
        <p14:creationId xmlns:p14="http://schemas.microsoft.com/office/powerpoint/2010/main" val="3457580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p:cNvSpPr txBox="1">
            <a:spLocks noChangeArrowheads="1"/>
          </p:cNvSpPr>
          <p:nvPr/>
        </p:nvSpPr>
        <p:spPr bwMode="auto">
          <a:xfrm>
            <a:off x="6567781" y="313041"/>
            <a:ext cx="542710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ru-RU" sz="2000" b="1" dirty="0">
                <a:solidFill>
                  <a:srgbClr val="002060"/>
                </a:solidFill>
                <a:latin typeface="Times New Roman" panose="02020603050405020304" pitchFamily="18" charset="0"/>
                <a:cs typeface="Times New Roman" panose="02020603050405020304" pitchFamily="18" charset="0"/>
              </a:rPr>
              <a:t>A.S. Stemberg </a:t>
            </a:r>
            <a:r>
              <a:rPr lang="en-US" altLang="ru-RU" sz="2000" dirty="0">
                <a:solidFill>
                  <a:srgbClr val="002060"/>
                </a:solidFill>
                <a:latin typeface="Times New Roman" panose="02020603050405020304" pitchFamily="18" charset="0"/>
                <a:cs typeface="Times New Roman" panose="02020603050405020304" pitchFamily="18" charset="0"/>
              </a:rPr>
              <a:t>(the Institute of Biomedical Problems RAS, Moscow) considered combined effects of ionizing radiation and weightlessness. In experiments, primates and small laboratory animals were exposed to different types of ionizing radiation (gamma rays and accelerated carbon and krypton ions) and simulated weightlessness (orthostatic weighing). It has been found that the combined exposures were not always synergetic; sometimes, they were antagonistic. It raises new questions and necessitates further research.</a:t>
            </a:r>
          </a:p>
          <a:p>
            <a:endParaRPr lang="ru-RU" altLang="ru-RU" sz="2000" dirty="0">
              <a:latin typeface="Times New Roman" panose="02020603050405020304" pitchFamily="18" charset="0"/>
              <a:cs typeface="Times New Roman" panose="02020603050405020304" pitchFamily="18" charset="0"/>
            </a:endParaRPr>
          </a:p>
        </p:txBody>
      </p:sp>
      <p:pic>
        <p:nvPicPr>
          <p:cNvPr id="5" name="Рисунок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70" y="590118"/>
            <a:ext cx="3302949" cy="220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0519" y="590117"/>
            <a:ext cx="2936702" cy="220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7048" y="3931716"/>
            <a:ext cx="3101197" cy="2497110"/>
          </a:xfrm>
          <a:prstGeom prst="rect">
            <a:avLst/>
          </a:prstGeom>
        </p:spPr>
      </p:pic>
      <p:pic>
        <p:nvPicPr>
          <p:cNvPr id="8" name="Рисунок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530" y="3430662"/>
            <a:ext cx="2168481" cy="289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IMG_4697"/>
          <p:cNvPicPr>
            <a:picLocks noGrp="1" noChangeAspect="1" noChangeArrowheads="1"/>
          </p:cNvPicPr>
          <p:nvPr>
            <p:ph sz="half" idx="1"/>
          </p:nvPr>
        </p:nvPicPr>
        <p:blipFill>
          <a:blip r:embed="rId6" cstate="print">
            <a:extLst>
              <a:ext uri="{28A0092B-C50C-407E-A947-70E740481C1C}">
                <a14:useLocalDpi xmlns:a14="http://schemas.microsoft.com/office/drawing/2010/main" val="0"/>
              </a:ext>
            </a:extLst>
          </a:blip>
          <a:srcRect/>
          <a:stretch>
            <a:fillRect/>
          </a:stretch>
        </p:blipFill>
        <p:spPr>
          <a:xfrm>
            <a:off x="6589421" y="3947618"/>
            <a:ext cx="2407627" cy="2368910"/>
          </a:xfrm>
        </p:spPr>
      </p:pic>
      <p:pic>
        <p:nvPicPr>
          <p:cNvPr id="10" name="Рисунок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53605" y="3430662"/>
            <a:ext cx="3854868" cy="289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107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219" y="183567"/>
            <a:ext cx="3961793" cy="264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0813" y="183568"/>
            <a:ext cx="1980225" cy="264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649946" y="168723"/>
            <a:ext cx="5406887" cy="5940088"/>
          </a:xfrm>
          <a:prstGeom prst="rect">
            <a:avLst/>
          </a:prstGeom>
          <a:noFill/>
        </p:spPr>
        <p:txBody>
          <a:bodyPr wrap="square" rtlCol="0">
            <a:spAutoFit/>
          </a:bodyPr>
          <a:lstStyle/>
          <a:p>
            <a:pPr algn="just"/>
            <a:r>
              <a:rPr lang="en-US" altLang="ru-RU" sz="2000" b="1" dirty="0" smtClean="0">
                <a:solidFill>
                  <a:srgbClr val="002060"/>
                </a:solidFill>
                <a:latin typeface="Times New Roman" panose="02020603050405020304" pitchFamily="18" charset="0"/>
                <a:cs typeface="Times New Roman" panose="02020603050405020304" pitchFamily="18" charset="0"/>
              </a:rPr>
              <a:t>I.I. </a:t>
            </a:r>
            <a:r>
              <a:rPr lang="en-US" altLang="ru-RU" sz="2000" b="1" dirty="0" err="1" smtClean="0">
                <a:solidFill>
                  <a:srgbClr val="002060"/>
                </a:solidFill>
                <a:latin typeface="Times New Roman" panose="02020603050405020304" pitchFamily="18" charset="0"/>
                <a:cs typeface="Times New Roman" panose="02020603050405020304" pitchFamily="18" charset="0"/>
              </a:rPr>
              <a:t>Poletaeva</a:t>
            </a:r>
            <a:r>
              <a:rPr lang="en-US" altLang="ru-RU" sz="2000" b="1" dirty="0" smtClean="0">
                <a:solidFill>
                  <a:srgbClr val="002060"/>
                </a:solidFill>
                <a:latin typeface="Times New Roman" panose="02020603050405020304" pitchFamily="18" charset="0"/>
                <a:cs typeface="Times New Roman" panose="02020603050405020304" pitchFamily="18" charset="0"/>
              </a:rPr>
              <a:t> </a:t>
            </a:r>
            <a:r>
              <a:rPr lang="en-US" altLang="ru-RU" sz="2000" dirty="0" smtClean="0">
                <a:solidFill>
                  <a:srgbClr val="002060"/>
                </a:solidFill>
                <a:latin typeface="Times New Roman" panose="02020603050405020304" pitchFamily="18" charset="0"/>
                <a:cs typeface="Times New Roman" panose="02020603050405020304" pitchFamily="18" charset="0"/>
              </a:rPr>
              <a:t>(the Biological Faculty, Moscow State University) spoke about proton irradiation of mice at the medical beam of the </a:t>
            </a:r>
            <a:r>
              <a:rPr lang="en-US" altLang="ru-RU" sz="2000" dirty="0" err="1" smtClean="0">
                <a:solidFill>
                  <a:srgbClr val="002060"/>
                </a:solidFill>
                <a:latin typeface="Times New Roman" panose="02020603050405020304" pitchFamily="18" charset="0"/>
                <a:cs typeface="Times New Roman" panose="02020603050405020304" pitchFamily="18" charset="0"/>
              </a:rPr>
              <a:t>Phasotron</a:t>
            </a:r>
            <a:r>
              <a:rPr lang="en-US" altLang="ru-RU" sz="2000" dirty="0" smtClean="0">
                <a:solidFill>
                  <a:srgbClr val="002060"/>
                </a:solidFill>
                <a:latin typeface="Times New Roman" panose="02020603050405020304" pitchFamily="18" charset="0"/>
                <a:cs typeface="Times New Roman" panose="02020603050405020304" pitchFamily="18" charset="0"/>
              </a:rPr>
              <a:t> (JINR's Laboratory of Nuclear Problems). This exposure caused an ambiguous effect on the animals' adaptive behavior. In a cognitive test of a search for the shelter entrance, the irradiated mice performed reliably worse than the control ones at the test stages where they had to dig chips in order to get to the comfortable section of the chamber. However, they passed reliably better than the control mice the test stages where they had to remove the plug blocking the way. The irradiated mice showed a decrease in neurogenesis in two proliferative parts of the frontal brain.</a:t>
            </a:r>
          </a:p>
          <a:p>
            <a:pPr algn="just"/>
            <a:r>
              <a:rPr lang="en-US" altLang="ru-RU" sz="2000" dirty="0" smtClean="0">
                <a:solidFill>
                  <a:srgbClr val="002060"/>
                </a:solidFill>
                <a:latin typeface="Times New Roman" panose="02020603050405020304" pitchFamily="18" charset="0"/>
                <a:cs typeface="Times New Roman" panose="02020603050405020304" pitchFamily="18" charset="0"/>
              </a:rPr>
              <a:t>In discussions that followed the reports in this area, it was pointed out that further research has to be aimed at identifying the CNS critical structures whose damage can cause cognitive dysfunction.</a:t>
            </a: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03" y="2914086"/>
            <a:ext cx="4021829" cy="3564224"/>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9844" y="3166009"/>
            <a:ext cx="2742549" cy="2719349"/>
          </a:xfrm>
          <a:prstGeom prst="rect">
            <a:avLst/>
          </a:prstGeom>
        </p:spPr>
      </p:pic>
    </p:spTree>
    <p:extLst>
      <p:ext uri="{BB962C8B-B14F-4D97-AF65-F5344CB8AC3E}">
        <p14:creationId xmlns:p14="http://schemas.microsoft.com/office/powerpoint/2010/main" val="3477987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626871" y="344933"/>
            <a:ext cx="6096000" cy="3046988"/>
          </a:xfrm>
          <a:prstGeom prst="rect">
            <a:avLst/>
          </a:prstGeom>
        </p:spPr>
        <p:txBody>
          <a:bodyPr>
            <a:spAutoFit/>
          </a:bodyPr>
          <a:lstStyle/>
          <a:p>
            <a:pPr algn="just"/>
            <a:r>
              <a:rPr lang="en-US" altLang="ru-RU" sz="2400" dirty="0" smtClean="0">
                <a:solidFill>
                  <a:srgbClr val="002060"/>
                </a:solidFill>
                <a:latin typeface="Times New Roman" panose="02020603050405020304" pitchFamily="18" charset="0"/>
                <a:cs typeface="Times New Roman" panose="02020603050405020304" pitchFamily="18" charset="0"/>
              </a:rPr>
              <a:t>A number of talks were concerned with modeling the radiation fields that would be present inside spacecraft and evaluation of the corresponding risks. </a:t>
            </a:r>
            <a:r>
              <a:rPr lang="en-US" altLang="ru-RU" sz="2400" b="1" dirty="0" smtClean="0">
                <a:solidFill>
                  <a:srgbClr val="002060"/>
                </a:solidFill>
                <a:latin typeface="Times New Roman" panose="02020603050405020304" pitchFamily="18" charset="0"/>
                <a:cs typeface="Times New Roman" panose="02020603050405020304" pitchFamily="18" charset="0"/>
              </a:rPr>
              <a:t>G.N. Timoshenko</a:t>
            </a:r>
            <a:r>
              <a:rPr lang="en-US" altLang="ru-RU" sz="2400" dirty="0" smtClean="0">
                <a:solidFill>
                  <a:srgbClr val="002060"/>
                </a:solidFill>
                <a:latin typeface="Times New Roman" panose="02020603050405020304" pitchFamily="18" charset="0"/>
                <a:cs typeface="Times New Roman" panose="02020603050405020304" pitchFamily="18" charset="0"/>
              </a:rPr>
              <a:t> (LRB JINR) proposed a promising approach to the formation of mixed fields for biological experiments at a </a:t>
            </a:r>
            <a:r>
              <a:rPr lang="en-US" altLang="ru-RU" sz="2400" dirty="0" err="1" smtClean="0">
                <a:solidFill>
                  <a:srgbClr val="002060"/>
                </a:solidFill>
                <a:latin typeface="Times New Roman" panose="02020603050405020304" pitchFamily="18" charset="0"/>
                <a:cs typeface="Times New Roman" panose="02020603050405020304" pitchFamily="18" charset="0"/>
              </a:rPr>
              <a:t>Nuclotron</a:t>
            </a:r>
            <a:r>
              <a:rPr lang="en-US" altLang="ru-RU" sz="2400" dirty="0" smtClean="0">
                <a:solidFill>
                  <a:srgbClr val="002060"/>
                </a:solidFill>
                <a:latin typeface="Times New Roman" panose="02020603050405020304" pitchFamily="18" charset="0"/>
                <a:cs typeface="Times New Roman" panose="02020603050405020304" pitchFamily="18" charset="0"/>
              </a:rPr>
              <a:t> beam (the Laboratory of High Energy Physics, JINR).</a:t>
            </a:r>
            <a:endParaRPr lang="ru-RU" altLang="ru-RU" sz="2400" dirty="0">
              <a:solidFill>
                <a:srgbClr val="002060"/>
              </a:solidFill>
              <a:latin typeface="Times New Roman" panose="02020603050405020304" pitchFamily="18" charset="0"/>
              <a:cs typeface="Times New Roman" panose="02020603050405020304" pitchFamily="18" charset="0"/>
            </a:endParaRPr>
          </a:p>
        </p:txBody>
      </p:sp>
      <p:pic>
        <p:nvPicPr>
          <p:cNvPr id="6" name="Рисунок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232" y="338483"/>
            <a:ext cx="4263539" cy="284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D:\Фото\Разные фото\image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31" y="3463479"/>
            <a:ext cx="4269105" cy="284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073" y="3391921"/>
            <a:ext cx="4773596" cy="3466079"/>
          </a:xfrm>
          <a:prstGeom prst="rect">
            <a:avLst/>
          </a:prstGeom>
        </p:spPr>
      </p:pic>
    </p:spTree>
    <p:extLst>
      <p:ext uri="{BB962C8B-B14F-4D97-AF65-F5344CB8AC3E}">
        <p14:creationId xmlns:p14="http://schemas.microsoft.com/office/powerpoint/2010/main" val="529455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0927"/>
            <a:ext cx="10515600" cy="614363"/>
          </a:xfrm>
        </p:spPr>
        <p:txBody>
          <a:bodyPr>
            <a:normAutofit fontScale="90000"/>
          </a:bodyPr>
          <a:lstStyle/>
          <a:p>
            <a:pPr algn="ctr"/>
            <a:r>
              <a:rPr lang="en-US" altLang="ru-RU" dirty="0" err="1">
                <a:solidFill>
                  <a:srgbClr val="002060"/>
                </a:solidFill>
                <a:latin typeface="Times New Roman" panose="02020603050405020304" pitchFamily="18" charset="0"/>
                <a:cs typeface="Times New Roman" panose="02020603050405020304" pitchFamily="18" charset="0"/>
              </a:rPr>
              <a:t>Astrobiological</a:t>
            </a:r>
            <a:r>
              <a:rPr lang="en-US" altLang="ru-RU" dirty="0">
                <a:solidFill>
                  <a:srgbClr val="002060"/>
                </a:solidFill>
                <a:latin typeface="Times New Roman" panose="02020603050405020304" pitchFamily="18" charset="0"/>
                <a:cs typeface="Times New Roman" panose="02020603050405020304" pitchFamily="18" charset="0"/>
              </a:rPr>
              <a:t> researches</a:t>
            </a:r>
            <a:endParaRPr lang="ru-RU" dirty="0">
              <a:solidFill>
                <a:srgbClr val="002060"/>
              </a:solidFill>
            </a:endParaRPr>
          </a:p>
        </p:txBody>
      </p:sp>
      <p:pic>
        <p:nvPicPr>
          <p:cNvPr id="5"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39" y="2889249"/>
            <a:ext cx="2754312"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4206240" y="654952"/>
            <a:ext cx="7733348"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ru-RU" dirty="0">
                <a:solidFill>
                  <a:srgbClr val="002060"/>
                </a:solidFill>
                <a:latin typeface="Times New Roman" panose="02020603050405020304" pitchFamily="18" charset="0"/>
                <a:cs typeface="Times New Roman" panose="02020603050405020304" pitchFamily="18" charset="0"/>
              </a:rPr>
              <a:t>Opening the session, Acad. RAS </a:t>
            </a:r>
            <a:r>
              <a:rPr lang="en-US" altLang="ru-RU" b="1" dirty="0" err="1">
                <a:solidFill>
                  <a:srgbClr val="002060"/>
                </a:solidFill>
                <a:latin typeface="Times New Roman" panose="02020603050405020304" pitchFamily="18" charset="0"/>
                <a:cs typeface="Times New Roman" panose="02020603050405020304" pitchFamily="18" charset="0"/>
              </a:rPr>
              <a:t>A.Yu</a:t>
            </a:r>
            <a:r>
              <a:rPr lang="en-US" altLang="ru-RU" b="1" dirty="0">
                <a:solidFill>
                  <a:srgbClr val="002060"/>
                </a:solidFill>
                <a:latin typeface="Times New Roman" panose="02020603050405020304" pitchFamily="18" charset="0"/>
                <a:cs typeface="Times New Roman" panose="02020603050405020304" pitchFamily="18" charset="0"/>
              </a:rPr>
              <a:t>. </a:t>
            </a:r>
            <a:r>
              <a:rPr lang="en-US" altLang="ru-RU" b="1" dirty="0" err="1">
                <a:solidFill>
                  <a:srgbClr val="002060"/>
                </a:solidFill>
                <a:latin typeface="Times New Roman" panose="02020603050405020304" pitchFamily="18" charset="0"/>
                <a:cs typeface="Times New Roman" panose="02020603050405020304" pitchFamily="18" charset="0"/>
              </a:rPr>
              <a:t>Rozanov</a:t>
            </a:r>
            <a:r>
              <a:rPr lang="en-US" altLang="ru-RU" b="1" dirty="0">
                <a:solidFill>
                  <a:srgbClr val="002060"/>
                </a:solidFill>
                <a:latin typeface="Times New Roman" panose="02020603050405020304" pitchFamily="18" charset="0"/>
                <a:cs typeface="Times New Roman" panose="02020603050405020304" pitchFamily="18" charset="0"/>
              </a:rPr>
              <a:t> </a:t>
            </a:r>
            <a:r>
              <a:rPr lang="en-US" altLang="ru-RU" dirty="0">
                <a:solidFill>
                  <a:srgbClr val="002060"/>
                </a:solidFill>
                <a:latin typeface="Times New Roman" panose="02020603050405020304" pitchFamily="18" charset="0"/>
                <a:cs typeface="Times New Roman" panose="02020603050405020304" pitchFamily="18" charset="0"/>
              </a:rPr>
              <a:t>(</a:t>
            </a:r>
            <a:r>
              <a:rPr lang="en-US" altLang="ru-RU" dirty="0" err="1">
                <a:solidFill>
                  <a:srgbClr val="002060"/>
                </a:solidFill>
                <a:latin typeface="Times New Roman" panose="02020603050405020304" pitchFamily="18" charset="0"/>
                <a:cs typeface="Times New Roman" panose="02020603050405020304" pitchFamily="18" charset="0"/>
              </a:rPr>
              <a:t>Borisyak</a:t>
            </a:r>
            <a:r>
              <a:rPr lang="en-US" altLang="ru-RU" dirty="0">
                <a:solidFill>
                  <a:srgbClr val="002060"/>
                </a:solidFill>
                <a:latin typeface="Times New Roman" panose="02020603050405020304" pitchFamily="18" charset="0"/>
                <a:cs typeface="Times New Roman" panose="02020603050405020304" pitchFamily="18" charset="0"/>
              </a:rPr>
              <a:t> Paleontological Institute RAS and the LRB JINR) said, "JINR is one of the few institutions in our country which have still kept the ability to be fully active in science." In his opinion, the research performed at the LRB JINR's Astrobiology Sector is an example of the emergence of such a paradigm, and it yields an ever increasing number of documented facts in favor of the panspermia theory.</a:t>
            </a:r>
          </a:p>
          <a:p>
            <a:pPr algn="just"/>
            <a:endParaRPr lang="ru-RU" altLang="ru-RU" dirty="0">
              <a:solidFill>
                <a:srgbClr val="002060"/>
              </a:solidFill>
              <a:latin typeface="Times New Roman" panose="02020603050405020304" pitchFamily="18" charset="0"/>
              <a:cs typeface="Times New Roman" panose="02020603050405020304" pitchFamily="18" charset="0"/>
            </a:endParaRPr>
          </a:p>
          <a:p>
            <a:pPr algn="just"/>
            <a:r>
              <a:rPr lang="en-US" altLang="ru-RU" b="1" dirty="0">
                <a:solidFill>
                  <a:srgbClr val="002060"/>
                </a:solidFill>
                <a:latin typeface="Times New Roman" panose="02020603050405020304" pitchFamily="18" charset="0"/>
                <a:cs typeface="Times New Roman" panose="02020603050405020304" pitchFamily="18" charset="0"/>
              </a:rPr>
              <a:t>M.V. </a:t>
            </a:r>
            <a:r>
              <a:rPr lang="en-US" altLang="ru-RU" b="1" dirty="0" err="1">
                <a:solidFill>
                  <a:srgbClr val="002060"/>
                </a:solidFill>
                <a:latin typeface="Times New Roman" panose="02020603050405020304" pitchFamily="18" charset="0"/>
                <a:cs typeface="Times New Roman" panose="02020603050405020304" pitchFamily="18" charset="0"/>
              </a:rPr>
              <a:t>Ragulskaya</a:t>
            </a:r>
            <a:r>
              <a:rPr lang="en-US" altLang="ru-RU" b="1" dirty="0">
                <a:solidFill>
                  <a:srgbClr val="002060"/>
                </a:solidFill>
                <a:latin typeface="Times New Roman" panose="02020603050405020304" pitchFamily="18" charset="0"/>
                <a:cs typeface="Times New Roman" panose="02020603050405020304" pitchFamily="18" charset="0"/>
              </a:rPr>
              <a:t> </a:t>
            </a:r>
            <a:r>
              <a:rPr lang="en-US" altLang="ru-RU" dirty="0">
                <a:solidFill>
                  <a:srgbClr val="002060"/>
                </a:solidFill>
                <a:latin typeface="Times New Roman" panose="02020603050405020304" pitchFamily="18" charset="0"/>
                <a:cs typeface="Times New Roman" panose="02020603050405020304" pitchFamily="18" charset="0"/>
              </a:rPr>
              <a:t>(the Institute of Terrestrial Magnetism, Ionosphere, and Radio Wave Propagation, </a:t>
            </a:r>
            <a:r>
              <a:rPr lang="en-US" altLang="ru-RU" dirty="0" err="1">
                <a:solidFill>
                  <a:srgbClr val="002060"/>
                </a:solidFill>
                <a:latin typeface="Times New Roman" panose="02020603050405020304" pitchFamily="18" charset="0"/>
                <a:cs typeface="Times New Roman" panose="02020603050405020304" pitchFamily="18" charset="0"/>
              </a:rPr>
              <a:t>Troitsk</a:t>
            </a:r>
            <a:r>
              <a:rPr lang="en-US" altLang="ru-RU" dirty="0">
                <a:solidFill>
                  <a:srgbClr val="002060"/>
                </a:solidFill>
                <a:latin typeface="Times New Roman" panose="02020603050405020304" pitchFamily="18" charset="0"/>
                <a:cs typeface="Times New Roman" panose="02020603050405020304" pitchFamily="18" charset="0"/>
              </a:rPr>
              <a:t>) in her talk entitled "Origin of life. IAU-2018, Vienna: impressions and questions" spoke about the main trends in astrobiology. </a:t>
            </a:r>
          </a:p>
          <a:p>
            <a:pPr algn="just"/>
            <a:endParaRPr lang="en-US" altLang="ru-RU" dirty="0">
              <a:solidFill>
                <a:srgbClr val="002060"/>
              </a:solidFill>
              <a:latin typeface="Times New Roman" panose="02020603050405020304" pitchFamily="18" charset="0"/>
              <a:cs typeface="Times New Roman" panose="02020603050405020304" pitchFamily="18" charset="0"/>
            </a:endParaRPr>
          </a:p>
          <a:p>
            <a:pPr algn="just"/>
            <a:r>
              <a:rPr lang="en-US" altLang="ru-RU" b="1" dirty="0">
                <a:solidFill>
                  <a:srgbClr val="002060"/>
                </a:solidFill>
                <a:latin typeface="Times New Roman" panose="02020603050405020304" pitchFamily="18" charset="0"/>
                <a:cs typeface="Times New Roman" panose="02020603050405020304" pitchFamily="18" charset="0"/>
              </a:rPr>
              <a:t>G.G. </a:t>
            </a:r>
            <a:r>
              <a:rPr lang="en-US" altLang="ru-RU" b="1" dirty="0" err="1">
                <a:solidFill>
                  <a:srgbClr val="002060"/>
                </a:solidFill>
                <a:latin typeface="Times New Roman" panose="02020603050405020304" pitchFamily="18" charset="0"/>
                <a:cs typeface="Times New Roman" panose="02020603050405020304" pitchFamily="18" charset="0"/>
              </a:rPr>
              <a:t>Managadze</a:t>
            </a:r>
            <a:r>
              <a:rPr lang="en-US" altLang="ru-RU" b="1" dirty="0">
                <a:solidFill>
                  <a:srgbClr val="002060"/>
                </a:solidFill>
                <a:latin typeface="Times New Roman" panose="02020603050405020304" pitchFamily="18" charset="0"/>
                <a:cs typeface="Times New Roman" panose="02020603050405020304" pitchFamily="18" charset="0"/>
              </a:rPr>
              <a:t> </a:t>
            </a:r>
            <a:r>
              <a:rPr lang="en-US" altLang="ru-RU" dirty="0">
                <a:solidFill>
                  <a:srgbClr val="002060"/>
                </a:solidFill>
                <a:latin typeface="Times New Roman" panose="02020603050405020304" pitchFamily="18" charset="0"/>
                <a:cs typeface="Times New Roman" panose="02020603050405020304" pitchFamily="18" charset="0"/>
              </a:rPr>
              <a:t>(Institute of Space Research RAS, Moscow) presented arguments in favor of the formation of the "correct" chirality of molecules during the meteorite impact exposure of the Earth surface. </a:t>
            </a:r>
          </a:p>
          <a:p>
            <a:pPr algn="just"/>
            <a:endParaRPr lang="en-US" altLang="ru-RU" dirty="0">
              <a:solidFill>
                <a:srgbClr val="002060"/>
              </a:solidFill>
              <a:latin typeface="Times New Roman" panose="02020603050405020304" pitchFamily="18" charset="0"/>
              <a:cs typeface="Times New Roman" panose="02020603050405020304" pitchFamily="18" charset="0"/>
            </a:endParaRPr>
          </a:p>
          <a:p>
            <a:pPr algn="just"/>
            <a:r>
              <a:rPr lang="en-US" altLang="ru-RU" b="1" dirty="0">
                <a:solidFill>
                  <a:srgbClr val="002060"/>
                </a:solidFill>
                <a:latin typeface="Times New Roman" panose="02020603050405020304" pitchFamily="18" charset="0"/>
                <a:cs typeface="Times New Roman" panose="02020603050405020304" pitchFamily="18" charset="0"/>
              </a:rPr>
              <a:t>V.A. </a:t>
            </a:r>
            <a:r>
              <a:rPr lang="en-US" altLang="ru-RU" b="1" dirty="0" err="1">
                <a:solidFill>
                  <a:srgbClr val="002060"/>
                </a:solidFill>
                <a:latin typeface="Times New Roman" panose="02020603050405020304" pitchFamily="18" charset="0"/>
                <a:cs typeface="Times New Roman" panose="02020603050405020304" pitchFamily="18" charset="0"/>
              </a:rPr>
              <a:t>Tselmovich</a:t>
            </a:r>
            <a:r>
              <a:rPr lang="en-US" altLang="ru-RU" dirty="0">
                <a:solidFill>
                  <a:srgbClr val="002060"/>
                </a:solidFill>
                <a:latin typeface="Times New Roman" panose="02020603050405020304" pitchFamily="18" charset="0"/>
                <a:cs typeface="Times New Roman" panose="02020603050405020304" pitchFamily="18" charset="0"/>
              </a:rPr>
              <a:t> (the </a:t>
            </a:r>
            <a:r>
              <a:rPr lang="en-US" altLang="ru-RU" dirty="0" err="1">
                <a:solidFill>
                  <a:srgbClr val="002060"/>
                </a:solidFill>
                <a:latin typeface="Times New Roman" panose="02020603050405020304" pitchFamily="18" charset="0"/>
                <a:cs typeface="Times New Roman" panose="02020603050405020304" pitchFamily="18" charset="0"/>
              </a:rPr>
              <a:t>Borok</a:t>
            </a:r>
            <a:r>
              <a:rPr lang="en-US" altLang="ru-RU" dirty="0">
                <a:solidFill>
                  <a:srgbClr val="002060"/>
                </a:solidFill>
                <a:latin typeface="Times New Roman" panose="02020603050405020304" pitchFamily="18" charset="0"/>
                <a:cs typeface="Times New Roman" panose="02020603050405020304" pitchFamily="18" charset="0"/>
              </a:rPr>
              <a:t> Geophysical Observatory, Yaroslavl Oblast) presented interesting results of space dust research and the evidence base confirming the extraterrestrial origin of different cataclysms on Earth (the Caroline Base phenomenon, Tungus meteorite, and </a:t>
            </a:r>
            <a:r>
              <a:rPr lang="en-US" altLang="ru-RU" dirty="0" err="1">
                <a:solidFill>
                  <a:srgbClr val="002060"/>
                </a:solidFill>
                <a:latin typeface="Times New Roman" panose="02020603050405020304" pitchFamily="18" charset="0"/>
                <a:cs typeface="Times New Roman" panose="02020603050405020304" pitchFamily="18" charset="0"/>
              </a:rPr>
              <a:t>Uchur</a:t>
            </a:r>
            <a:r>
              <a:rPr lang="en-US" altLang="ru-RU" dirty="0">
                <a:solidFill>
                  <a:srgbClr val="002060"/>
                </a:solidFill>
                <a:latin typeface="Times New Roman" panose="02020603050405020304" pitchFamily="18" charset="0"/>
                <a:cs typeface="Times New Roman" panose="02020603050405020304" pitchFamily="18" charset="0"/>
              </a:rPr>
              <a:t> space body). In all these locations, traces of pure nickel were found, which could have emerged only due to the fractioning of the matter of a low flying comet.</a:t>
            </a:r>
            <a:endParaRPr lang="ru-RU" altLang="ru-RU"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284" y="4903525"/>
            <a:ext cx="2754000" cy="1836000"/>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284" y="870776"/>
            <a:ext cx="2754000" cy="1836000"/>
          </a:xfrm>
          <a:prstGeom prst="rect">
            <a:avLst/>
          </a:prstGeom>
        </p:spPr>
      </p:pic>
    </p:spTree>
    <p:extLst>
      <p:ext uri="{BB962C8B-B14F-4D97-AF65-F5344CB8AC3E}">
        <p14:creationId xmlns:p14="http://schemas.microsoft.com/office/powerpoint/2010/main" val="170643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874150" y="3538329"/>
            <a:ext cx="7140271" cy="1938992"/>
          </a:xfrm>
          <a:prstGeom prst="rect">
            <a:avLst/>
          </a:prstGeom>
        </p:spPr>
        <p:txBody>
          <a:bodyPr wrap="square">
            <a:spAutoFit/>
          </a:bodyPr>
          <a:lstStyle/>
          <a:p>
            <a:pPr algn="just"/>
            <a:r>
              <a:rPr lang="en-US" sz="2000" dirty="0">
                <a:solidFill>
                  <a:srgbClr val="002060"/>
                </a:solidFill>
                <a:latin typeface="Times New Roman" panose="02020603050405020304" pitchFamily="18" charset="0"/>
                <a:ea typeface="Times New Roman" panose="02020603050405020304" pitchFamily="18" charset="0"/>
              </a:rPr>
              <a:t>Concluding the conference, </a:t>
            </a:r>
            <a:r>
              <a:rPr lang="en-US" sz="2000" b="1" dirty="0">
                <a:solidFill>
                  <a:srgbClr val="002060"/>
                </a:solidFill>
                <a:latin typeface="Times New Roman" panose="02020603050405020304" pitchFamily="18" charset="0"/>
                <a:ea typeface="Times New Roman" panose="02020603050405020304" pitchFamily="18" charset="0"/>
              </a:rPr>
              <a:t>E.A. </a:t>
            </a:r>
            <a:r>
              <a:rPr lang="en-US" sz="2000" b="1" dirty="0" err="1" smtClean="0">
                <a:solidFill>
                  <a:srgbClr val="002060"/>
                </a:solidFill>
                <a:latin typeface="Times New Roman" panose="02020603050405020304" pitchFamily="18" charset="0"/>
                <a:ea typeface="Times New Roman" panose="02020603050405020304" pitchFamily="18" charset="0"/>
              </a:rPr>
              <a:t>Krasavin</a:t>
            </a:r>
            <a:r>
              <a:rPr lang="en-US" sz="2000" dirty="0" smtClean="0">
                <a:solidFill>
                  <a:srgbClr val="002060"/>
                </a:solidFill>
                <a:latin typeface="Times New Roman" panose="02020603050405020304" pitchFamily="18" charset="0"/>
                <a:ea typeface="Times New Roman" panose="02020603050405020304" pitchFamily="18" charset="0"/>
              </a:rPr>
              <a:t>, </a:t>
            </a:r>
            <a:r>
              <a:rPr lang="en-US" sz="2000" dirty="0">
                <a:solidFill>
                  <a:srgbClr val="002060"/>
                </a:solidFill>
                <a:latin typeface="Times New Roman" panose="02020603050405020304" pitchFamily="18" charset="0"/>
                <a:ea typeface="Times New Roman" panose="02020603050405020304" pitchFamily="18" charset="0"/>
              </a:rPr>
              <a:t>noted that although its thematic fields seemed to be different (radiobiology and astrobiology), they are complementary. They have their common beginnings in space radiation, which, on the one hand, </a:t>
            </a:r>
            <a:r>
              <a:rPr lang="en-US" sz="2000" dirty="0">
                <a:solidFill>
                  <a:srgbClr val="002060"/>
                </a:solidFill>
                <a:latin typeface="Times New Roman" panose="02020603050405020304" pitchFamily="18" charset="0"/>
                <a:ea typeface="Times New Roman" panose="02020603050405020304" pitchFamily="18" charset="0"/>
              </a:rPr>
              <a:t>is an adverse factor for the living </a:t>
            </a:r>
            <a:r>
              <a:rPr lang="en-US" sz="2000" dirty="0" smtClean="0">
                <a:solidFill>
                  <a:srgbClr val="002060"/>
                </a:solidFill>
                <a:latin typeface="Times New Roman" panose="02020603050405020304" pitchFamily="18" charset="0"/>
                <a:ea typeface="Times New Roman" panose="02020603050405020304" pitchFamily="18" charset="0"/>
              </a:rPr>
              <a:t>systems</a:t>
            </a:r>
            <a:r>
              <a:rPr lang="en-US" sz="2000" dirty="0" smtClean="0">
                <a:solidFill>
                  <a:srgbClr val="002060"/>
                </a:solidFill>
                <a:latin typeface="Times New Roman" panose="02020603050405020304" pitchFamily="18" charset="0"/>
                <a:ea typeface="Times New Roman" panose="02020603050405020304" pitchFamily="18" charset="0"/>
              </a:rPr>
              <a:t>; </a:t>
            </a:r>
            <a:r>
              <a:rPr lang="en-US" sz="2000" dirty="0">
                <a:solidFill>
                  <a:srgbClr val="002060"/>
                </a:solidFill>
                <a:latin typeface="Times New Roman" panose="02020603050405020304" pitchFamily="18" charset="0"/>
                <a:ea typeface="Times New Roman" panose="02020603050405020304" pitchFamily="18" charset="0"/>
              </a:rPr>
              <a:t>on the other</a:t>
            </a:r>
            <a:r>
              <a:rPr lang="en-US" sz="2000" dirty="0">
                <a:solidFill>
                  <a:srgbClr val="002060"/>
                </a:solidFill>
                <a:latin typeface="Times New Roman" panose="02020603050405020304" pitchFamily="18" charset="0"/>
                <a:ea typeface="Times New Roman" panose="02020603050405020304" pitchFamily="18" charset="0"/>
              </a:rPr>
              <a:t>, is a factor contributing to the formation of prebiotic structures.</a:t>
            </a:r>
            <a:endParaRPr lang="ru-RU" sz="2000" dirty="0">
              <a:solidFill>
                <a:srgbClr val="002060"/>
              </a:solidFill>
            </a:endParaRPr>
          </a:p>
        </p:txBody>
      </p:sp>
      <p:sp>
        <p:nvSpPr>
          <p:cNvPr id="5" name="Прямоугольник 4"/>
          <p:cNvSpPr/>
          <p:nvPr/>
        </p:nvSpPr>
        <p:spPr>
          <a:xfrm>
            <a:off x="4874150" y="275734"/>
            <a:ext cx="7140271" cy="2862322"/>
          </a:xfrm>
          <a:prstGeom prst="rect">
            <a:avLst/>
          </a:prstGeom>
        </p:spPr>
        <p:txBody>
          <a:bodyPr wrap="square">
            <a:spAutoFit/>
          </a:bodyPr>
          <a:lstStyle/>
          <a:p>
            <a:pPr algn="just"/>
            <a:r>
              <a:rPr lang="en-US" sz="2000" dirty="0">
                <a:solidFill>
                  <a:srgbClr val="002060"/>
                </a:solidFill>
                <a:latin typeface="Times New Roman" panose="02020603050405020304" pitchFamily="18" charset="0"/>
                <a:cs typeface="Times New Roman" panose="02020603050405020304" pitchFamily="18" charset="0"/>
              </a:rPr>
              <a:t>At the end of the conference on the general </a:t>
            </a:r>
            <a:r>
              <a:rPr lang="en-US" sz="2000" dirty="0" smtClean="0">
                <a:solidFill>
                  <a:srgbClr val="002060"/>
                </a:solidFill>
                <a:latin typeface="Times New Roman" panose="02020603050405020304" pitchFamily="18" charset="0"/>
                <a:cs typeface="Times New Roman" panose="02020603050405020304" pitchFamily="18" charset="0"/>
              </a:rPr>
              <a:t>discussion </a:t>
            </a:r>
            <a:r>
              <a:rPr lang="en-US" sz="2000" b="1" dirty="0" smtClean="0">
                <a:solidFill>
                  <a:srgbClr val="002060"/>
                </a:solidFill>
                <a:latin typeface="Times New Roman" panose="02020603050405020304" pitchFamily="18" charset="0"/>
                <a:cs typeface="Times New Roman" panose="02020603050405020304" pitchFamily="18" charset="0"/>
              </a:rPr>
              <a:t>S.V. </a:t>
            </a:r>
            <a:r>
              <a:rPr lang="en-US" sz="2000" b="1" dirty="0" err="1" smtClean="0">
                <a:solidFill>
                  <a:srgbClr val="002060"/>
                </a:solidFill>
                <a:latin typeface="Times New Roman" panose="02020603050405020304" pitchFamily="18" charset="0"/>
                <a:cs typeface="Times New Roman" panose="02020603050405020304" pitchFamily="18" charset="0"/>
              </a:rPr>
              <a:t>Avdeev</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said</a:t>
            </a:r>
            <a:r>
              <a:rPr lang="en-US" sz="2000" b="1" dirty="0" smtClean="0">
                <a:solidFill>
                  <a:srgbClr val="002060"/>
                </a:solidFill>
                <a:latin typeface="Times New Roman" panose="02020603050405020304" pitchFamily="18" charset="0"/>
                <a:cs typeface="Times New Roman" panose="02020603050405020304" pitchFamily="18" charset="0"/>
              </a:rPr>
              <a:t>:</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a:t>
            </a:r>
            <a:r>
              <a:rPr lang="en-US" sz="2000" dirty="0" smtClean="0">
                <a:solidFill>
                  <a:srgbClr val="002060"/>
                </a:solidFill>
                <a:latin typeface="Times New Roman" panose="02020603050405020304" pitchFamily="18" charset="0"/>
                <a:cs typeface="Times New Roman" panose="02020603050405020304" pitchFamily="18" charset="0"/>
              </a:rPr>
              <a:t>The </a:t>
            </a:r>
            <a:r>
              <a:rPr lang="en-US" sz="2000" dirty="0">
                <a:solidFill>
                  <a:srgbClr val="002060"/>
                </a:solidFill>
                <a:latin typeface="Times New Roman" panose="02020603050405020304" pitchFamily="18" charset="0"/>
                <a:cs typeface="Times New Roman" panose="02020603050405020304" pitchFamily="18" charset="0"/>
              </a:rPr>
              <a:t>more I </a:t>
            </a:r>
            <a:r>
              <a:rPr lang="en-US" sz="2000" dirty="0" smtClean="0">
                <a:solidFill>
                  <a:srgbClr val="002060"/>
                </a:solidFill>
                <a:latin typeface="Times New Roman" panose="02020603050405020304" pitchFamily="18" charset="0"/>
                <a:cs typeface="Times New Roman" panose="02020603050405020304" pitchFamily="18" charset="0"/>
              </a:rPr>
              <a:t>visit </a:t>
            </a:r>
            <a:r>
              <a:rPr lang="en-US" sz="2000" dirty="0" err="1">
                <a:solidFill>
                  <a:srgbClr val="002060"/>
                </a:solidFill>
                <a:latin typeface="Times New Roman" panose="02020603050405020304" pitchFamily="18" charset="0"/>
                <a:cs typeface="Times New Roman" panose="02020603050405020304" pitchFamily="18" charset="0"/>
              </a:rPr>
              <a:t>Dubna</a:t>
            </a:r>
            <a:r>
              <a:rPr lang="en-US" sz="2000" dirty="0">
                <a:solidFill>
                  <a:srgbClr val="002060"/>
                </a:solidFill>
                <a:latin typeface="Times New Roman" panose="02020603050405020304" pitchFamily="18" charset="0"/>
                <a:cs typeface="Times New Roman" panose="02020603050405020304" pitchFamily="18" charset="0"/>
              </a:rPr>
              <a:t>, the more I become convinced that not only Mars, but also the Moon </a:t>
            </a:r>
            <a:r>
              <a:rPr lang="en-US" sz="2000" dirty="0" smtClean="0">
                <a:solidFill>
                  <a:srgbClr val="002060"/>
                </a:solidFill>
                <a:latin typeface="Times New Roman" panose="02020603050405020304" pitchFamily="18" charset="0"/>
                <a:cs typeface="Times New Roman" panose="02020603050405020304" pitchFamily="18" charset="0"/>
              </a:rPr>
              <a:t>is a deadly thing for </a:t>
            </a:r>
            <a:r>
              <a:rPr lang="en-US" sz="2000" dirty="0">
                <a:solidFill>
                  <a:srgbClr val="002060"/>
                </a:solidFill>
                <a:latin typeface="Times New Roman" panose="02020603050405020304" pitchFamily="18" charset="0"/>
                <a:cs typeface="Times New Roman" panose="02020603050405020304" pitchFamily="18" charset="0"/>
              </a:rPr>
              <a:t>manned </a:t>
            </a:r>
            <a:r>
              <a:rPr lang="en-US" sz="2000" dirty="0" smtClean="0">
                <a:solidFill>
                  <a:srgbClr val="002060"/>
                </a:solidFill>
                <a:latin typeface="Times New Roman" panose="02020603050405020304" pitchFamily="18" charset="0"/>
                <a:cs typeface="Times New Roman" panose="02020603050405020304" pitchFamily="18" charset="0"/>
              </a:rPr>
              <a:t>flights. </a:t>
            </a:r>
            <a:r>
              <a:rPr lang="en-US" sz="2000" dirty="0">
                <a:solidFill>
                  <a:srgbClr val="002060"/>
                </a:solidFill>
                <a:latin typeface="Times New Roman" panose="02020603050405020304" pitchFamily="18" charset="0"/>
                <a:cs typeface="Times New Roman" panose="02020603050405020304" pitchFamily="18" charset="0"/>
              </a:rPr>
              <a:t>There is also a positive side - now we know much more than before, but this knowledge, already acquired and </a:t>
            </a:r>
            <a:r>
              <a:rPr lang="en-US" sz="2000" dirty="0" smtClean="0">
                <a:solidFill>
                  <a:srgbClr val="002060"/>
                </a:solidFill>
                <a:latin typeface="Times New Roman" panose="02020603050405020304" pitchFamily="18" charset="0"/>
                <a:cs typeface="Times New Roman" panose="02020603050405020304" pitchFamily="18" charset="0"/>
              </a:rPr>
              <a:t>the one </a:t>
            </a:r>
            <a:r>
              <a:rPr lang="en-US" sz="2000" dirty="0">
                <a:solidFill>
                  <a:srgbClr val="002060"/>
                </a:solidFill>
                <a:latin typeface="Times New Roman" panose="02020603050405020304" pitchFamily="18" charset="0"/>
                <a:cs typeface="Times New Roman" panose="02020603050405020304" pitchFamily="18" charset="0"/>
              </a:rPr>
              <a:t>that </a:t>
            </a:r>
            <a:r>
              <a:rPr lang="en-US" sz="2000" dirty="0" smtClean="0">
                <a:solidFill>
                  <a:srgbClr val="002060"/>
                </a:solidFill>
                <a:latin typeface="Times New Roman" panose="02020603050405020304" pitchFamily="18" charset="0"/>
                <a:cs typeface="Times New Roman" panose="02020603050405020304" pitchFamily="18" charset="0"/>
              </a:rPr>
              <a:t>is </a:t>
            </a:r>
            <a:r>
              <a:rPr lang="en-US" sz="2000" dirty="0">
                <a:solidFill>
                  <a:srgbClr val="002060"/>
                </a:solidFill>
                <a:latin typeface="Times New Roman" panose="02020603050405020304" pitchFamily="18" charset="0"/>
                <a:cs typeface="Times New Roman" panose="02020603050405020304" pitchFamily="18" charset="0"/>
              </a:rPr>
              <a:t>now being reported here, must sober up our rosy dreams. It requires a normal, </a:t>
            </a:r>
            <a:r>
              <a:rPr lang="en-US" sz="2000" dirty="0" smtClean="0">
                <a:solidFill>
                  <a:srgbClr val="002060"/>
                </a:solidFill>
                <a:latin typeface="Times New Roman" panose="02020603050405020304" pitchFamily="18" charset="0"/>
                <a:cs typeface="Times New Roman" panose="02020603050405020304" pitchFamily="18" charset="0"/>
              </a:rPr>
              <a:t>reasonable </a:t>
            </a:r>
            <a:r>
              <a:rPr lang="en-US" sz="2000" dirty="0">
                <a:solidFill>
                  <a:srgbClr val="002060"/>
                </a:solidFill>
                <a:latin typeface="Times New Roman" panose="02020603050405020304" pitchFamily="18" charset="0"/>
                <a:cs typeface="Times New Roman" panose="02020603050405020304" pitchFamily="18" charset="0"/>
              </a:rPr>
              <a:t>conclusion from the work that is being carried out by experts who have gathered here and others who work with biological objects, and even more so with people</a:t>
            </a:r>
            <a:r>
              <a:rPr lang="en-US" sz="2000" dirty="0" smtClean="0">
                <a:solidFill>
                  <a:srgbClr val="002060"/>
                </a:solidFill>
                <a:latin typeface="Times New Roman" panose="02020603050405020304" pitchFamily="18" charset="0"/>
                <a:cs typeface="Times New Roman" panose="02020603050405020304" pitchFamily="18" charset="0"/>
              </a:rPr>
              <a:t>.”</a:t>
            </a:r>
            <a:endParaRPr lang="ru-RU" sz="2000" dirty="0">
              <a:solidFill>
                <a:srgbClr val="00206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664" y="3401972"/>
            <a:ext cx="4511374" cy="3007582"/>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664" y="267171"/>
            <a:ext cx="4511373" cy="3007582"/>
          </a:xfrm>
          <a:prstGeom prst="rect">
            <a:avLst/>
          </a:prstGeom>
        </p:spPr>
      </p:pic>
    </p:spTree>
    <p:extLst>
      <p:ext uri="{BB962C8B-B14F-4D97-AF65-F5344CB8AC3E}">
        <p14:creationId xmlns:p14="http://schemas.microsoft.com/office/powerpoint/2010/main" val="2279645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631247"/>
            <a:ext cx="10515600" cy="1325563"/>
          </a:xfrm>
        </p:spPr>
        <p:txBody>
          <a:bodyPr/>
          <a:lstStyle/>
          <a:p>
            <a:pPr algn="ctr"/>
            <a:r>
              <a:rPr lang="en-US" b="1" dirty="0" smtClean="0">
                <a:solidFill>
                  <a:srgbClr val="002060"/>
                </a:solidFill>
                <a:latin typeface="Times New Roman" panose="02020603050405020304" pitchFamily="18" charset="0"/>
                <a:cs typeface="Times New Roman" panose="02020603050405020304" pitchFamily="18" charset="0"/>
              </a:rPr>
              <a:t>Thank you for attention!</a:t>
            </a:r>
            <a:endParaRPr lang="ru-RU"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155023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840</Words>
  <Application>Microsoft Office PowerPoint</Application>
  <PresentationFormat>Широкоэкранный</PresentationFormat>
  <Paragraphs>21</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Calibri</vt:lpstr>
      <vt:lpstr>Calibri Light</vt:lpstr>
      <vt:lpstr>Times New Roman</vt:lpstr>
      <vt:lpstr>Тема Office</vt:lpstr>
      <vt:lpstr>Презентация PowerPoint</vt:lpstr>
      <vt:lpstr>Areas of the scientific program</vt:lpstr>
      <vt:lpstr>Презентация PowerPoint</vt:lpstr>
      <vt:lpstr>Презентация PowerPoint</vt:lpstr>
      <vt:lpstr>Презентация PowerPoint</vt:lpstr>
      <vt:lpstr>Astrobiological researches</vt:lpstr>
      <vt:lpstr>Презентация PowerPoint</vt:lpstr>
      <vt:lpstr>Thank you for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Sart</dc:creator>
  <cp:lastModifiedBy>Sart</cp:lastModifiedBy>
  <cp:revision>21</cp:revision>
  <dcterms:created xsi:type="dcterms:W3CDTF">2019-01-22T10:42:52Z</dcterms:created>
  <dcterms:modified xsi:type="dcterms:W3CDTF">2019-01-24T09:02:45Z</dcterms:modified>
</cp:coreProperties>
</file>