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97" r:id="rId3"/>
    <p:sldId id="323" r:id="rId4"/>
    <p:sldId id="324" r:id="rId5"/>
    <p:sldId id="326" r:id="rId6"/>
    <p:sldId id="327" r:id="rId7"/>
    <p:sldId id="313" r:id="rId8"/>
    <p:sldId id="321" r:id="rId9"/>
    <p:sldId id="328" r:id="rId10"/>
    <p:sldId id="318" r:id="rId11"/>
    <p:sldId id="273" r:id="rId12"/>
    <p:sldId id="32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7" autoAdjust="0"/>
    <p:restoredTop sz="86171" autoAdjust="0"/>
  </p:normalViewPr>
  <p:slideViewPr>
    <p:cSldViewPr>
      <p:cViewPr varScale="1">
        <p:scale>
          <a:sx n="63" d="100"/>
          <a:sy n="63" d="100"/>
        </p:scale>
        <p:origin x="-17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9430AD-E966-47CF-9278-8EF1D5DAA31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7B3ABE-AFBA-4BB4-B2E0-35CF945ED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80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B3ABE-AFBA-4BB4-B2E0-35CF945ED59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4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B3ABE-AFBA-4BB4-B2E0-35CF945ED59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9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B3ABE-AFBA-4BB4-B2E0-35CF945ED59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34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B3ABE-AFBA-4BB4-B2E0-35CF945ED59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3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ru-RU" b="0" dirty="0" smtClean="0">
              <a:solidFill>
                <a:srgbClr val="FF0000"/>
              </a:solidFill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A08BBB-A28B-4C94-A401-590F20C770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ru-RU" b="0" dirty="0" smtClean="0">
              <a:solidFill>
                <a:srgbClr val="FF0000"/>
              </a:solidFill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A08BBB-A28B-4C94-A401-590F20C770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ru-RU" b="0" dirty="0" smtClean="0">
              <a:solidFill>
                <a:srgbClr val="FF0000"/>
              </a:solidFill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A08BBB-A28B-4C94-A401-590F20C770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ru-RU" b="0" dirty="0" smtClean="0">
              <a:solidFill>
                <a:srgbClr val="FF0000"/>
              </a:solidFill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A08BBB-A28B-4C94-A401-590F20C770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ru-RU" b="0" dirty="0" smtClean="0">
              <a:solidFill>
                <a:srgbClr val="FF0000"/>
              </a:solidFill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A08BBB-A28B-4C94-A401-590F20C770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ru-RU" b="0" dirty="0" smtClean="0">
              <a:solidFill>
                <a:srgbClr val="FF0000"/>
              </a:solidFill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A08BBB-A28B-4C94-A401-590F20C770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endParaRPr lang="ru-RU" b="0" dirty="0" smtClean="0">
              <a:solidFill>
                <a:srgbClr val="FF0000"/>
              </a:solidFill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A08BBB-A28B-4C94-A401-590F20C770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B3ABE-AFBA-4BB4-B2E0-35CF945ED59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9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5D00-A472-481C-8ECA-5DAAEF9F4F07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8D6A-0D05-4B85-9645-BED825005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EAEE-3688-4E3B-B0D4-EBD325EE07BC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61DF3-2BB6-4F11-A10C-1F0858DBB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B148-E04B-4359-8F6F-4EDFBA702DB5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D3E3-C9BF-45D5-94BC-02C959A7A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BEBA-F25D-4C9D-BEBA-907A297695CA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A85F-0514-4485-BDE7-38C6EB436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D254-6DE4-4FF9-950F-2734E4C27D71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E4C0-80D7-452C-BEB7-0A79CF19F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9239-4856-4060-8809-1F752BEF2123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F24F-C4AE-41CA-8DF6-565FD6935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05925-3597-49FA-BDB7-915C42FA830D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999B-18BC-49C7-8B0C-9A62CB1D2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E1D2-C2CC-4A9F-8D1D-34F9ED290DD9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4ED6-C2AD-41E5-89B0-7F1550A92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8066-CE03-40A5-81FD-D8F4DC308D37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54F5-6405-4246-BDAA-4F42E81C3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51EE-83C6-43D3-B578-6F60E08E4A36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A4D3-5015-444B-B10C-C34E1EEF5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68D5-7F0A-4614-9349-54D0B6E8FFDD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BB7A-F728-4723-92B2-EF83376E8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9217B7-DEEB-45EC-960C-A0B307A01EC0}" type="datetime1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352868-5DC0-4B01-AA46-F8F2A24B2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gif"/><Relationship Id="rId10" Type="http://schemas.openxmlformats.org/officeDocument/2006/relationships/image" Target="../media/image45.png"/><Relationship Id="rId4" Type="http://schemas.openxmlformats.org/officeDocument/2006/relationships/image" Target="../media/image39.gif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796" y="213285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abnormal behavior of the resistive transition to the normal state of superconducting high-textured Nb-Ti tapes just below H</a:t>
            </a:r>
            <a:r>
              <a:rPr lang="en-US" sz="36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c2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424908"/>
            <a:ext cx="7813153" cy="1584176"/>
          </a:xfrm>
        </p:spPr>
        <p:txBody>
          <a:bodyPr/>
          <a:lstStyle/>
          <a:p>
            <a:pPr algn="r"/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Valentin Guryev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Sergey Shavkin, Vitaliy Kruglov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NRC “Kurchatov institute”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07" y="6387496"/>
            <a:ext cx="914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2018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6632"/>
            <a:ext cx="8946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 XXII International Scientific Conference of Young Scientists and Specialists (AYSS-2018)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1209675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000" y="6480000"/>
            <a:ext cx="2133600" cy="365125"/>
          </a:xfrm>
        </p:spPr>
        <p:txBody>
          <a:bodyPr/>
          <a:lstStyle/>
          <a:p>
            <a:pPr>
              <a:defRPr/>
            </a:pPr>
            <a:fld id="{941D855B-EF76-450A-ACB8-4A53F22D3959}" type="slidenum">
              <a:rPr lang="ru-RU" sz="2000"/>
              <a:pPr>
                <a:defRPr/>
              </a:pPr>
              <a:t>10</a:t>
            </a:fld>
            <a:endParaRPr lang="ru-RU" sz="2000" dirty="0"/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0" y="185870"/>
            <a:ext cx="9177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Conclusions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6181" y="1124744"/>
            <a:ext cx="8784976" cy="1440160"/>
          </a:xfrm>
        </p:spPr>
        <p:txBody>
          <a:bodyPr/>
          <a:lstStyle/>
          <a:p>
            <a:pPr marL="0" lvl="6" indent="0" algn="just" fontAlgn="base">
              <a:spcBef>
                <a:spcPts val="1000"/>
              </a:spcBef>
              <a:spcAft>
                <a:spcPct val="0"/>
              </a:spcAft>
              <a:buNone/>
            </a:pPr>
            <a:r>
              <a:rPr lang="en-US" sz="2800" dirty="0" smtClean="0"/>
              <a:t>1</a:t>
            </a:r>
            <a:r>
              <a:rPr lang="ru-RU" sz="2800" dirty="0" smtClean="0"/>
              <a:t>) </a:t>
            </a:r>
            <a:r>
              <a:rPr lang="en-US" sz="2800" dirty="0" smtClean="0"/>
              <a:t>The abnormal </a:t>
            </a:r>
            <a:r>
              <a:rPr lang="en-US" sz="2800" dirty="0"/>
              <a:t>hysteresis of the current-voltage </a:t>
            </a:r>
            <a:r>
              <a:rPr lang="en-US" sz="2800" dirty="0" smtClean="0"/>
              <a:t>characteristics was detected in high </a:t>
            </a:r>
            <a:r>
              <a:rPr lang="en-US" sz="2800" dirty="0"/>
              <a:t>magnetic fields (just below H</a:t>
            </a:r>
            <a:r>
              <a:rPr lang="en-US" sz="2800" baseline="-25000" dirty="0"/>
              <a:t>c2</a:t>
            </a:r>
            <a:r>
              <a:rPr lang="en-US" sz="2800" dirty="0"/>
              <a:t>) </a:t>
            </a:r>
            <a:r>
              <a:rPr lang="en-US" sz="2800" dirty="0" smtClean="0"/>
              <a:t>on Nb-Ti tapes.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120" y="2845095"/>
            <a:ext cx="8709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+mn-lt"/>
              </a:rPr>
              <a:t>2) An interpretation of this hysteresis is proposed in the framework of the </a:t>
            </a:r>
            <a:r>
              <a:rPr lang="en-US" sz="2800" dirty="0" smtClean="0">
                <a:latin typeface="+mn-lt"/>
              </a:rPr>
              <a:t>granular superconductor model</a:t>
            </a:r>
            <a:r>
              <a:rPr lang="en-US" sz="2800" dirty="0">
                <a:latin typeface="+mn-lt"/>
              </a:rPr>
              <a:t>. This model is an alternative to the widespread idea of a phase transition </a:t>
            </a:r>
            <a:r>
              <a:rPr lang="en-US" sz="2800" dirty="0" smtClean="0">
                <a:latin typeface="+mn-lt"/>
              </a:rPr>
              <a:t>in the vortex matter.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028" y="4941168"/>
            <a:ext cx="8673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This interpretation is in good agreement with the experimental data obtained in our group earlier</a:t>
            </a:r>
          </a:p>
        </p:txBody>
      </p:sp>
    </p:spTree>
    <p:extLst>
      <p:ext uri="{BB962C8B-B14F-4D97-AF65-F5344CB8AC3E}">
        <p14:creationId xmlns:p14="http://schemas.microsoft.com/office/powerpoint/2010/main" val="9846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38" y="836613"/>
            <a:ext cx="8524875" cy="57610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ru-RU" sz="2400" dirty="0" smtClean="0"/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ru-RU" sz="2400" dirty="0" smtClean="0"/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000" y="6480000"/>
            <a:ext cx="2133600" cy="365125"/>
          </a:xfrm>
        </p:spPr>
        <p:txBody>
          <a:bodyPr/>
          <a:lstStyle/>
          <a:p>
            <a:pPr>
              <a:defRPr/>
            </a:pPr>
            <a:fld id="{9356CF64-28BF-4038-B0FB-EA6C020DEC80}" type="slidenum">
              <a:rPr lang="ru-RU" sz="2000"/>
              <a:pPr>
                <a:defRPr/>
              </a:pPr>
              <a:t>11</a:t>
            </a:fld>
            <a:endParaRPr lang="ru-RU" sz="2000" dirty="0"/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0" y="2780928"/>
            <a:ext cx="91773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 for attention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38" y="836613"/>
            <a:ext cx="8524875" cy="57610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ru-RU" sz="2400" dirty="0" smtClean="0"/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000" y="6480000"/>
            <a:ext cx="2133600" cy="365125"/>
          </a:xfrm>
        </p:spPr>
        <p:txBody>
          <a:bodyPr/>
          <a:lstStyle/>
          <a:p>
            <a:pPr>
              <a:defRPr/>
            </a:pPr>
            <a:fld id="{9356CF64-28BF-4038-B0FB-EA6C020DEC80}" type="slidenum">
              <a:rPr lang="ru-RU" sz="2000"/>
              <a:pPr>
                <a:defRPr/>
              </a:pPr>
              <a:t>12</a:t>
            </a:fld>
            <a:endParaRPr lang="ru-RU" sz="2000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848656" y="2268166"/>
            <a:ext cx="504056" cy="57606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5" y="1510201"/>
            <a:ext cx="2448272" cy="20919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12" y="1566198"/>
            <a:ext cx="2350020" cy="19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87" y="1566198"/>
            <a:ext cx="2342869" cy="1980000"/>
          </a:xfrm>
          <a:prstGeom prst="rect">
            <a:avLst/>
          </a:prstGeom>
        </p:spPr>
      </p:pic>
      <p:sp>
        <p:nvSpPr>
          <p:cNvPr id="27" name="Стрелка вправо 26"/>
          <p:cNvSpPr/>
          <p:nvPr/>
        </p:nvSpPr>
        <p:spPr>
          <a:xfrm>
            <a:off x="5915331" y="2268166"/>
            <a:ext cx="504056" cy="57606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28907" y="3797134"/>
                <a:ext cx="17786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latin typeface="Cambria Math"/>
                        </a:rPr>
                        <m:t>&lt;&lt;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7" y="3797134"/>
                <a:ext cx="177862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006044" y="3800930"/>
                <a:ext cx="15461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latin typeface="Cambria Math"/>
                        </a:rPr>
                        <m:t>≲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44" y="3800930"/>
                <a:ext cx="154619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367785" y="3769876"/>
                <a:ext cx="27233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&lt;</m:t>
                      </m:r>
                      <m:r>
                        <a:rPr lang="ru-RU" sz="2400" i="1">
                          <a:latin typeface="Cambria Math"/>
                        </a:rPr>
                        <m:t>𝐵</m:t>
                      </m:r>
                      <m:r>
                        <a:rPr lang="ru-RU" sz="2400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85" y="3769876"/>
                <a:ext cx="272331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7020272" y="5027767"/>
                <a:ext cx="1418337" cy="546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ru-RU" sz="2400" i="1">
                              <a:latin typeface="Cambria Math"/>
                            </a:rPr>
                            <m:t>→0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27767"/>
                <a:ext cx="1418337" cy="5468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6368093" y="4293096"/>
            <a:ext cx="0" cy="20162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4006044" y="4581128"/>
                <a:ext cx="1444498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ru-RU" sz="2400" i="1">
                              <a:latin typeface="Cambria Math"/>
                            </a:rPr>
                            <m:t>→0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44" y="4581128"/>
                <a:ext cx="1444498" cy="491417"/>
              </a:xfrm>
              <a:prstGeom prst="rect">
                <a:avLst/>
              </a:prstGeom>
              <a:blipFill rotWithShape="1">
                <a:blip r:embed="rId10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006044" y="5618901"/>
                <a:ext cx="1473352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ru-RU" sz="2400" i="1">
                              <a:latin typeface="Cambria Math"/>
                            </a:rPr>
                            <m:t>→0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→0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44" y="5618901"/>
                <a:ext cx="1473352" cy="491417"/>
              </a:xfrm>
              <a:prstGeom prst="rect">
                <a:avLst/>
              </a:prstGeom>
              <a:blipFill rotWithShape="1">
                <a:blip r:embed="rId11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742720" y="5031406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8458" y="4596003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Giant Flux Creep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78783" y="5567300"/>
            <a:ext cx="3080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Phase transition in the vortex matter</a:t>
            </a: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-16669" y="188640"/>
            <a:ext cx="9177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Thermal fluctuations</a:t>
            </a:r>
            <a:endParaRPr lang="ru-RU" sz="20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99" y="2060848"/>
            <a:ext cx="5760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TextBox 7"/>
          <p:cNvSpPr txBox="1">
            <a:spLocks noChangeArrowheads="1"/>
          </p:cNvSpPr>
          <p:nvPr/>
        </p:nvSpPr>
        <p:spPr bwMode="auto">
          <a:xfrm>
            <a:off x="327819" y="116632"/>
            <a:ext cx="8488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Introduction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000" y="6480000"/>
            <a:ext cx="2133600" cy="365125"/>
          </a:xfrm>
        </p:spPr>
        <p:txBody>
          <a:bodyPr/>
          <a:lstStyle/>
          <a:p>
            <a:pPr>
              <a:defRPr/>
            </a:pPr>
            <a:fld id="{13B4B030-33F6-4E99-BEB8-4DCE9FC3FC09}" type="slidenum">
              <a:rPr lang="ru-RU" sz="2000"/>
              <a:pPr>
                <a:defRPr/>
              </a:pPr>
              <a:t>2</a:t>
            </a:fld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3999"/>
            <a:ext cx="4545905" cy="392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44967" y="4732309"/>
                <a:ext cx="2685607" cy="124412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𝑄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32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𝑅𝑑𝑡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67" y="4732309"/>
                <a:ext cx="2685607" cy="12441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44517" y="1857648"/>
            <a:ext cx="37475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phase transition</a:t>
            </a:r>
          </a:p>
          <a:p>
            <a:pPr algn="r"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phase transition</a:t>
            </a:r>
          </a:p>
          <a:p>
            <a:pPr algn="r"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phase transition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99" y="2796883"/>
            <a:ext cx="5760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58553" y="35100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7"/>
          <p:cNvSpPr txBox="1">
            <a:spLocks noChangeArrowheads="1"/>
          </p:cNvSpPr>
          <p:nvPr/>
        </p:nvSpPr>
        <p:spPr bwMode="auto">
          <a:xfrm>
            <a:off x="327819" y="116632"/>
            <a:ext cx="8488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Object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of </a:t>
            </a:r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study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000" y="6480000"/>
            <a:ext cx="2133600" cy="365125"/>
          </a:xfrm>
        </p:spPr>
        <p:txBody>
          <a:bodyPr/>
          <a:lstStyle/>
          <a:p>
            <a:pPr>
              <a:defRPr/>
            </a:pPr>
            <a:fld id="{13B4B030-33F6-4E99-BEB8-4DCE9FC3FC09}" type="slidenum">
              <a:rPr lang="ru-RU" sz="2000"/>
              <a:pPr>
                <a:defRPr/>
              </a:pPr>
              <a:t>3</a:t>
            </a:fld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23727" y="1172409"/>
            <a:ext cx="6863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Cold rolled single-phase </a:t>
            </a:r>
            <a:r>
              <a:rPr lang="el-GR" sz="2400" dirty="0" smtClean="0"/>
              <a:t>β</a:t>
            </a:r>
            <a:r>
              <a:rPr lang="en-US" sz="2400" dirty="0" smtClean="0"/>
              <a:t>-</a:t>
            </a:r>
            <a:r>
              <a:rPr lang="en-US" sz="2400" dirty="0" err="1" smtClean="0"/>
              <a:t>Nb-Ti</a:t>
            </a:r>
            <a:r>
              <a:rPr lang="en-US" sz="2400" dirty="0" smtClean="0"/>
              <a:t> </a:t>
            </a:r>
            <a:r>
              <a:rPr lang="en-US" sz="2400" dirty="0"/>
              <a:t>tape of </a:t>
            </a:r>
            <a:r>
              <a:rPr lang="en-US" sz="2400" dirty="0" smtClean="0"/>
              <a:t>Nb-50 mass% </a:t>
            </a:r>
            <a:r>
              <a:rPr lang="en-US" sz="2400" dirty="0" err="1" smtClean="0"/>
              <a:t>Ti</a:t>
            </a:r>
            <a:r>
              <a:rPr lang="en-US" sz="2400" dirty="0" smtClean="0"/>
              <a:t> </a:t>
            </a:r>
            <a:r>
              <a:rPr lang="en-US" sz="2400" dirty="0"/>
              <a:t>alloy</a:t>
            </a:r>
            <a:endParaRPr lang="ru-RU" sz="2400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8897" y="908720"/>
            <a:ext cx="1942745" cy="36004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7" y="4653135"/>
            <a:ext cx="1870815" cy="208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8209" y="2060848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1"/>
                </a:solidFill>
              </a:rPr>
              <a:t>The well-developed technology for manufacturing </a:t>
            </a:r>
            <a:r>
              <a:rPr lang="en-US" sz="2400" dirty="0" err="1">
                <a:solidFill>
                  <a:schemeClr val="accent1"/>
                </a:solidFill>
              </a:rPr>
              <a:t>Nb-Ti</a:t>
            </a:r>
            <a:r>
              <a:rPr lang="en-US" sz="2400" dirty="0">
                <a:solidFill>
                  <a:schemeClr val="accent1"/>
                </a:solidFill>
              </a:rPr>
              <a:t> superconductors can guarantee the </a:t>
            </a:r>
            <a:r>
              <a:rPr lang="en-US" sz="2400" dirty="0">
                <a:solidFill>
                  <a:schemeClr val="accent1"/>
                </a:solidFill>
              </a:rPr>
              <a:t>homogeneity </a:t>
            </a:r>
            <a:r>
              <a:rPr lang="en-US" sz="2400" dirty="0">
                <a:solidFill>
                  <a:schemeClr val="accent1"/>
                </a:solidFill>
              </a:rPr>
              <a:t>of the tape, which ensures the reproducibility of the results of experimental studies, allowing to study physical patterns, rather than individual features of specific samples.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341023"/>
            <a:ext cx="6457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A pure superconductor is in </a:t>
            </a:r>
            <a:r>
              <a:rPr lang="en-US" sz="2000" dirty="0">
                <a:solidFill>
                  <a:srgbClr val="00B050"/>
                </a:solidFill>
              </a:rPr>
              <a:t>the place of the measuring </a:t>
            </a:r>
            <a:r>
              <a:rPr lang="en-US" sz="2000" dirty="0" smtClean="0">
                <a:solidFill>
                  <a:srgbClr val="00B050"/>
                </a:solidFill>
              </a:rPr>
              <a:t>bridge. </a:t>
            </a:r>
            <a:r>
              <a:rPr lang="en-US" sz="2000" dirty="0">
                <a:solidFill>
                  <a:srgbClr val="00B050"/>
                </a:solidFill>
              </a:rPr>
              <a:t>There are no shunting layers of copper.</a:t>
            </a:r>
            <a:endParaRPr lang="ru-RU" sz="2000" dirty="0">
              <a:solidFill>
                <a:srgbClr val="00B05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23728" y="569496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1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64443"/>
            <a:ext cx="7344816" cy="49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TextBox 7"/>
          <p:cNvSpPr txBox="1">
            <a:spLocks noChangeArrowheads="1"/>
          </p:cNvSpPr>
          <p:nvPr/>
        </p:nvSpPr>
        <p:spPr bwMode="auto">
          <a:xfrm>
            <a:off x="327819" y="116632"/>
            <a:ext cx="8488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Critical current vs magnetic field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000" y="6480000"/>
            <a:ext cx="2133600" cy="365125"/>
          </a:xfrm>
        </p:spPr>
        <p:txBody>
          <a:bodyPr/>
          <a:lstStyle/>
          <a:p>
            <a:pPr>
              <a:defRPr/>
            </a:pPr>
            <a:fld id="{13B4B030-33F6-4E99-BEB8-4DCE9FC3FC09}" type="slidenum">
              <a:rPr lang="ru-RU" sz="2000"/>
              <a:pPr>
                <a:defRPr/>
              </a:pPr>
              <a:t>4</a:t>
            </a:fld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91880" y="5858569"/>
                <a:ext cx="130670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𝐻</m:t>
                      </m:r>
                      <m:r>
                        <a:rPr lang="en-US" sz="2400" i="1">
                          <a:latin typeface="Cambria Math"/>
                        </a:rPr>
                        <m:t> (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858569"/>
                <a:ext cx="1306704" cy="494815"/>
              </a:xfrm>
              <a:prstGeom prst="rect">
                <a:avLst/>
              </a:prstGeom>
              <a:blipFill rotWithShape="1">
                <a:blip r:embed="rId4"/>
                <a:stretch>
                  <a:fillRect r="-46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 rot="16200000">
                <a:off x="204241" y="3290325"/>
                <a:ext cx="10213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(</m:t>
                      </m:r>
                      <m:r>
                        <a:rPr lang="en-US" sz="2400" i="1">
                          <a:latin typeface="Cambria Math"/>
                        </a:rPr>
                        <m:t>𝐴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241" y="3290325"/>
                <a:ext cx="102137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198" r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5796136" y="2564904"/>
            <a:ext cx="0" cy="280831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507807" y="2564904"/>
            <a:ext cx="0" cy="288032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 rot="5400000">
                <a:off x="7779207" y="3382845"/>
                <a:ext cx="16135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𝜌</m:t>
                      </m:r>
                      <m:r>
                        <a:rPr lang="en-US" sz="2400" i="1">
                          <a:latin typeface="Cambria Math"/>
                        </a:rPr>
                        <m:t> (</m:t>
                      </m:r>
                      <m:r>
                        <a:rPr lang="en-US" sz="2400" i="1">
                          <a:latin typeface="Cambria Math"/>
                        </a:rPr>
                        <m:t>𝜇𝛺</m:t>
                      </m:r>
                      <m:r>
                        <a:rPr lang="en-US" sz="2400" i="1">
                          <a:latin typeface="Cambria Math"/>
                        </a:rPr>
                        <m:t>∙</m:t>
                      </m:r>
                      <m:r>
                        <a:rPr lang="en-US" sz="2400" i="1"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79207" y="3382845"/>
                <a:ext cx="1613519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333" b="-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56000" y="1116000"/>
                <a:ext cx="687945" cy="497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00" y="1116000"/>
                <a:ext cx="687945" cy="497829"/>
              </a:xfrm>
              <a:prstGeom prst="rect">
                <a:avLst/>
              </a:prstGeom>
              <a:blipFill rotWithShape="1">
                <a:blip r:embed="rId7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 flipV="1">
            <a:off x="5796136" y="5589240"/>
            <a:ext cx="0" cy="269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467488" y="5858569"/>
                <a:ext cx="6572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𝑖𝑟𝑟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88" y="5858569"/>
                <a:ext cx="65729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29791" y="4365104"/>
                <a:ext cx="1537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=4.2 </m:t>
                      </m:r>
                      <m:r>
                        <a:rPr lang="en-US" sz="2400" i="1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91" y="4365104"/>
                <a:ext cx="153702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0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77" y="1207456"/>
            <a:ext cx="6270048" cy="45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TextBox 7"/>
          <p:cNvSpPr txBox="1">
            <a:spLocks noChangeArrowheads="1"/>
          </p:cNvSpPr>
          <p:nvPr/>
        </p:nvSpPr>
        <p:spPr bwMode="auto">
          <a:xfrm>
            <a:off x="327819" y="116632"/>
            <a:ext cx="8488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Current-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oltage Characteristic at high magnetic field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000" y="6480000"/>
            <a:ext cx="2133600" cy="365125"/>
          </a:xfrm>
        </p:spPr>
        <p:txBody>
          <a:bodyPr/>
          <a:lstStyle/>
          <a:p>
            <a:pPr>
              <a:defRPr/>
            </a:pPr>
            <a:fld id="{13B4B030-33F6-4E99-BEB8-4DCE9FC3FC09}" type="slidenum">
              <a:rPr lang="ru-RU" sz="2000"/>
              <a:pPr>
                <a:defRPr/>
              </a:pPr>
              <a:t>5</a:t>
            </a:fld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83569" y="5691900"/>
                <a:ext cx="11768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 (</m:t>
                      </m:r>
                      <m:r>
                        <a:rPr lang="en-US" sz="2400" b="0" i="1" smtClean="0">
                          <a:latin typeface="Cambria Math"/>
                        </a:rPr>
                        <m:t>𝑚𝐴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569" y="5691900"/>
                <a:ext cx="117686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 rot="16200000">
                <a:off x="726093" y="3290325"/>
                <a:ext cx="11814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  <m:r>
                        <a:rPr lang="en-US" sz="2400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μ</m:t>
                      </m:r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6093" y="3290325"/>
                <a:ext cx="118147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515" r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7704" y="4283804"/>
                <a:ext cx="1558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=1 </m:t>
                      </m:r>
                      <m:r>
                        <a:rPr lang="el-GR" i="1">
                          <a:latin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/</m:t>
                      </m:r>
                      <m:r>
                        <a:rPr lang="en-US" i="1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283804"/>
                <a:ext cx="155844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5580112" y="4653136"/>
            <a:ext cx="0" cy="5354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652120" y="4690010"/>
                <a:ext cx="5019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690010"/>
                <a:ext cx="50199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796997" y="2669722"/>
                <a:ext cx="23571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=11.2 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997" y="2669722"/>
                <a:ext cx="235712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V="1">
            <a:off x="2051720" y="1389189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05481" y="1143548"/>
            <a:ext cx="473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ru-RU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2" y="902065"/>
            <a:ext cx="7732613" cy="531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0" y="824400"/>
            <a:ext cx="7884000" cy="549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TextBox 7"/>
          <p:cNvSpPr txBox="1">
            <a:spLocks noChangeArrowheads="1"/>
          </p:cNvSpPr>
          <p:nvPr/>
        </p:nvSpPr>
        <p:spPr bwMode="auto">
          <a:xfrm>
            <a:off x="323528" y="177375"/>
            <a:ext cx="8488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Hysteresis of the </a:t>
            </a:r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Current-Voltage Characteristics 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000" y="6480000"/>
            <a:ext cx="2133600" cy="365125"/>
          </a:xfrm>
        </p:spPr>
        <p:txBody>
          <a:bodyPr/>
          <a:lstStyle/>
          <a:p>
            <a:pPr>
              <a:defRPr/>
            </a:pPr>
            <a:fld id="{13B4B030-33F6-4E99-BEB8-4DCE9FC3FC09}" type="slidenum">
              <a:rPr lang="ru-RU" sz="2000"/>
              <a:pPr>
                <a:defRPr/>
              </a:pPr>
              <a:t>6</a:t>
            </a:fld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931728" y="3811715"/>
            <a:ext cx="22121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588224" y="4941168"/>
                <a:ext cx="24169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2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=11. 2 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941168"/>
                <a:ext cx="24169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55976" y="6093296"/>
                <a:ext cx="1039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𝐼</m:t>
                      </m:r>
                      <m:r>
                        <a:rPr lang="en-US" sz="2800" b="0" i="1" smtClean="0"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6093296"/>
                <a:ext cx="103958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 rot="16200000">
                <a:off x="-110034" y="3259548"/>
                <a:ext cx="11504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𝑈</m:t>
                      </m:r>
                      <m:r>
                        <a:rPr lang="en-US" sz="2800" b="0" i="1" smtClean="0"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latin typeface="Cambria Math"/>
                        </a:rPr>
                        <m:t>𝑉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10034" y="3259548"/>
                <a:ext cx="115044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 flipH="1">
            <a:off x="5580112" y="4017492"/>
            <a:ext cx="216024" cy="419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1403648" y="2132856"/>
            <a:ext cx="5760640" cy="3561296"/>
          </a:xfrm>
          <a:custGeom>
            <a:avLst/>
            <a:gdLst>
              <a:gd name="connsiteX0" fmla="*/ 0 w 4981575"/>
              <a:gd name="connsiteY0" fmla="*/ 2933700 h 2933700"/>
              <a:gd name="connsiteX1" fmla="*/ 2247900 w 4981575"/>
              <a:gd name="connsiteY1" fmla="*/ 2600325 h 2933700"/>
              <a:gd name="connsiteX2" fmla="*/ 3238500 w 4981575"/>
              <a:gd name="connsiteY2" fmla="*/ 1314450 h 2933700"/>
              <a:gd name="connsiteX3" fmla="*/ 4981575 w 4981575"/>
              <a:gd name="connsiteY3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1575" h="2933700">
                <a:moveTo>
                  <a:pt x="0" y="2933700"/>
                </a:moveTo>
                <a:cubicBezTo>
                  <a:pt x="854075" y="2901950"/>
                  <a:pt x="1708150" y="2870200"/>
                  <a:pt x="2247900" y="2600325"/>
                </a:cubicBezTo>
                <a:cubicBezTo>
                  <a:pt x="2787650" y="2330450"/>
                  <a:pt x="2782888" y="1747837"/>
                  <a:pt x="3238500" y="1314450"/>
                </a:cubicBezTo>
                <a:cubicBezTo>
                  <a:pt x="3694113" y="881062"/>
                  <a:pt x="4889500" y="6350"/>
                  <a:pt x="4981575" y="0"/>
                </a:cubicBezTo>
              </a:path>
            </a:pathLst>
          </a:cu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4499992" y="4096380"/>
            <a:ext cx="216024" cy="412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608570">
            <a:off x="7134961" y="87896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7"/>
          <p:cNvSpPr txBox="1">
            <a:spLocks noChangeArrowheads="1"/>
          </p:cNvSpPr>
          <p:nvPr/>
        </p:nvSpPr>
        <p:spPr bwMode="auto">
          <a:xfrm>
            <a:off x="0" y="116632"/>
            <a:ext cx="91440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1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From </a:t>
            </a:r>
            <a:r>
              <a:rPr lang="en-US" sz="31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CVC </a:t>
            </a:r>
            <a:r>
              <a:rPr lang="en-US" sz="31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to </a:t>
            </a:r>
            <a:r>
              <a:rPr lang="en-US" sz="31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Current-Resistivity Characteristics</a:t>
            </a:r>
            <a:endParaRPr lang="ru-RU" sz="31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000" y="6480000"/>
            <a:ext cx="2133600" cy="365125"/>
          </a:xfrm>
        </p:spPr>
        <p:txBody>
          <a:bodyPr/>
          <a:lstStyle/>
          <a:p>
            <a:pPr>
              <a:defRPr/>
            </a:pPr>
            <a:fld id="{13B4B030-33F6-4E99-BEB8-4DCE9FC3FC09}" type="slidenum">
              <a:rPr lang="ru-RU" sz="2000"/>
              <a:pPr>
                <a:defRPr/>
              </a:pPr>
              <a:t>7</a:t>
            </a:fld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8520"/>
            <a:ext cx="7092169" cy="541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8656"/>
            <a:ext cx="7128792" cy="560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2635399"/>
            <a:ext cx="1318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0.2 </a:t>
            </a:r>
            <a:r>
              <a:rPr lang="en-US" sz="2000" dirty="0"/>
              <a:t>T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15031" y="3382843"/>
            <a:ext cx="1318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step 0.2 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70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000" y="6480000"/>
            <a:ext cx="2133600" cy="365125"/>
          </a:xfrm>
        </p:spPr>
        <p:txBody>
          <a:bodyPr/>
          <a:lstStyle/>
          <a:p>
            <a:pPr>
              <a:defRPr/>
            </a:pPr>
            <a:fld id="{13B4B030-33F6-4E99-BEB8-4DCE9FC3FC09}" type="slidenum">
              <a:rPr lang="ru-RU" sz="2000"/>
              <a:pPr>
                <a:defRPr/>
              </a:pPr>
              <a:t>8</a:t>
            </a:fld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1" y="720000"/>
            <a:ext cx="8001749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7999099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7999200" cy="612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8002800" cy="61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8007718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8007718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975291" y="5247208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38615" y="49010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6" name="Овал 15"/>
          <p:cNvSpPr/>
          <p:nvPr/>
        </p:nvSpPr>
        <p:spPr>
          <a:xfrm>
            <a:off x="5292080" y="1700808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38168" y="13006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8" name="Овал 17"/>
          <p:cNvSpPr/>
          <p:nvPr/>
        </p:nvSpPr>
        <p:spPr>
          <a:xfrm>
            <a:off x="3659809" y="4220096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767809" y="42200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7524328" y="1394961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164288" y="9948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4063" y="6304924"/>
                <a:ext cx="90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𝐼</m:t>
                      </m:r>
                      <m:r>
                        <a:rPr lang="en-US" sz="2400" i="1">
                          <a:latin typeface="Cambria Math"/>
                        </a:rPr>
                        <m:t> (А)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063" y="6304924"/>
                <a:ext cx="902811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351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273918" y="3338769"/>
                <a:ext cx="16308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𝜌</m:t>
                      </m:r>
                      <m:r>
                        <a:rPr lang="en-US" sz="2400" i="1">
                          <a:latin typeface="Cambria Math"/>
                        </a:rPr>
                        <m:t> (</m:t>
                      </m:r>
                      <m:r>
                        <a:rPr lang="en-US" sz="2400" i="1">
                          <a:latin typeface="Cambria Math"/>
                        </a:rPr>
                        <m:t>𝜇𝛺</m:t>
                      </m:r>
                      <m:r>
                        <a:rPr lang="en-US" sz="2400" i="1">
                          <a:latin typeface="Cambria Math"/>
                        </a:rPr>
                        <m:t>∙</m:t>
                      </m:r>
                      <m:r>
                        <a:rPr lang="en-US" sz="2400" i="1"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918" y="3338769"/>
                <a:ext cx="1630831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5806" y="4274096"/>
                <a:ext cx="2043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=11.5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806" y="4274096"/>
                <a:ext cx="204325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611560" y="701407"/>
            <a:ext cx="360040" cy="351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TextBox 7"/>
          <p:cNvSpPr txBox="1">
            <a:spLocks noChangeArrowheads="1"/>
          </p:cNvSpPr>
          <p:nvPr/>
        </p:nvSpPr>
        <p:spPr bwMode="auto">
          <a:xfrm>
            <a:off x="107504" y="116632"/>
            <a:ext cx="8928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Common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features of hysteresis of </a:t>
            </a:r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the Current-Resistivity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Characteristics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000" y="6480000"/>
            <a:ext cx="2133600" cy="365125"/>
          </a:xfrm>
        </p:spPr>
        <p:txBody>
          <a:bodyPr/>
          <a:lstStyle/>
          <a:p>
            <a:pPr>
              <a:defRPr/>
            </a:pPr>
            <a:fld id="{941D855B-EF76-450A-ACB8-4A53F22D3959}" type="slidenum">
              <a:rPr lang="ru-RU" sz="2000"/>
              <a:pPr>
                <a:defRPr/>
              </a:pPr>
              <a:t>9</a:t>
            </a:fld>
            <a:endParaRPr lang="ru-RU" sz="2000" dirty="0"/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0" y="185870"/>
            <a:ext cx="9177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nterpretation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41" y="980727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2"/>
                </a:solidFill>
              </a:rPr>
              <a:t>T</a:t>
            </a:r>
            <a:r>
              <a:rPr lang="en-US" sz="2200" dirty="0" smtClean="0">
                <a:solidFill>
                  <a:schemeClr val="tx2"/>
                </a:solidFill>
              </a:rPr>
              <a:t>he same behavior was </a:t>
            </a:r>
            <a:r>
              <a:rPr lang="en-US" sz="2200" dirty="0">
                <a:solidFill>
                  <a:schemeClr val="tx2"/>
                </a:solidFill>
              </a:rPr>
              <a:t>observed on granular </a:t>
            </a:r>
            <a:r>
              <a:rPr lang="en-US" sz="2200" dirty="0" smtClean="0">
                <a:solidFill>
                  <a:schemeClr val="tx2"/>
                </a:solidFill>
              </a:rPr>
              <a:t>superconductors*. </a:t>
            </a:r>
            <a:endParaRPr lang="ru-RU" sz="2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2" y="6285081"/>
            <a:ext cx="898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*-</a:t>
            </a:r>
            <a:r>
              <a:rPr lang="en-US" sz="1600" dirty="0" err="1"/>
              <a:t>Turutanov</a:t>
            </a:r>
            <a:r>
              <a:rPr lang="en-US" sz="1600" dirty="0"/>
              <a:t> O.G</a:t>
            </a:r>
            <a:r>
              <a:rPr lang="en-US" sz="1600" dirty="0" smtClean="0"/>
              <a:t>. ”Abnormal (non-thermal) hysteresis at </a:t>
            </a:r>
            <a:r>
              <a:rPr lang="en-US" sz="1600" dirty="0"/>
              <a:t>c</a:t>
            </a:r>
            <a:r>
              <a:rPr lang="en-US" sz="1600" dirty="0" smtClean="0"/>
              <a:t>urrent-voltage characteristics of granulated vanadium thin films in magnetic fields” // </a:t>
            </a:r>
            <a:r>
              <a:rPr lang="en-US" sz="1600" dirty="0" err="1" smtClean="0"/>
              <a:t>Bul.Zap.Nat.Uni</a:t>
            </a:r>
            <a:r>
              <a:rPr lang="en-US" sz="1600" dirty="0" smtClean="0"/>
              <a:t>. (2015) </a:t>
            </a:r>
            <a:r>
              <a:rPr lang="ru-RU" sz="1600" dirty="0" smtClean="0"/>
              <a:t>№</a:t>
            </a:r>
            <a:r>
              <a:rPr lang="en-US" sz="1600" dirty="0" smtClean="0"/>
              <a:t>3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" y="2175002"/>
            <a:ext cx="30294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28" y="3154397"/>
            <a:ext cx="4284671" cy="11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092996" y="370528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98932" y="2638226"/>
            <a:ext cx="44644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55176" y="217500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rolling direction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427984" y="4366418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02543" y="4366418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&gt;=3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740352" y="3585300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63428" y="354465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&lt;d&gt;=65 nm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00" y="3154954"/>
            <a:ext cx="4284000" cy="1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6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4810</TotalTime>
  <Words>543</Words>
  <Application>Microsoft Office PowerPoint</Application>
  <PresentationFormat>Экран (4:3)</PresentationFormat>
  <Paragraphs>99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The abnormal behavior of the resistive transition to the normal state of superconducting high-textured Nb-Ti tapes just below Hc2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Гурьев</dc:creator>
  <cp:lastModifiedBy>Valentin</cp:lastModifiedBy>
  <cp:revision>309</cp:revision>
  <dcterms:created xsi:type="dcterms:W3CDTF">2013-11-13T12:49:33Z</dcterms:created>
  <dcterms:modified xsi:type="dcterms:W3CDTF">2018-04-23T10:45:58Z</dcterms:modified>
</cp:coreProperties>
</file>