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370" r:id="rId2"/>
    <p:sldId id="573" r:id="rId3"/>
    <p:sldId id="598" r:id="rId4"/>
    <p:sldId id="574" r:id="rId5"/>
    <p:sldId id="578" r:id="rId6"/>
    <p:sldId id="599" r:id="rId7"/>
    <p:sldId id="559" r:id="rId8"/>
    <p:sldId id="600" r:id="rId9"/>
    <p:sldId id="601" r:id="rId10"/>
    <p:sldId id="564" r:id="rId11"/>
    <p:sldId id="604" r:id="rId12"/>
    <p:sldId id="603" r:id="rId13"/>
    <p:sldId id="592" r:id="rId14"/>
    <p:sldId id="597" r:id="rId15"/>
    <p:sldId id="606" r:id="rId16"/>
    <p:sldId id="568" r:id="rId17"/>
    <p:sldId id="569" r:id="rId18"/>
    <p:sldId id="570" r:id="rId19"/>
    <p:sldId id="571" r:id="rId20"/>
    <p:sldId id="494"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zhak" initials="I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6461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04" autoAdjust="0"/>
    <p:restoredTop sz="92366" autoAdjust="0"/>
  </p:normalViewPr>
  <p:slideViewPr>
    <p:cSldViewPr>
      <p:cViewPr>
        <p:scale>
          <a:sx n="100" d="100"/>
          <a:sy n="100" d="100"/>
        </p:scale>
        <p:origin x="-848" y="-192"/>
      </p:cViewPr>
      <p:guideLst>
        <p:guide orient="horz" pos="2160"/>
        <p:guide pos="2880"/>
      </p:guideLst>
    </p:cSldViewPr>
  </p:slideViewPr>
  <p:outlineViewPr>
    <p:cViewPr>
      <p:scale>
        <a:sx n="33" d="100"/>
        <a:sy n="33" d="100"/>
      </p:scale>
      <p:origin x="0" y="20136"/>
    </p:cViewPr>
  </p:outlineViewPr>
  <p:notesTextViewPr>
    <p:cViewPr>
      <p:scale>
        <a:sx n="100" d="100"/>
        <a:sy n="100" d="100"/>
      </p:scale>
      <p:origin x="0" y="0"/>
    </p:cViewPr>
  </p:notesTextViewPr>
  <p:sorterViewPr>
    <p:cViewPr>
      <p:scale>
        <a:sx n="200" d="100"/>
        <a:sy n="200" d="100"/>
      </p:scale>
      <p:origin x="0" y="771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57B11F-1872-FF4E-8417-E8326F7E5C7D}" type="datetimeFigureOut">
              <a:rPr lang="en-US" smtClean="0"/>
              <a:t>2/23/17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F40A13-A293-E34A-9031-D4F6BB95F3F5}" type="slidenum">
              <a:rPr lang="en-US" smtClean="0"/>
              <a:t>‹#›</a:t>
            </a:fld>
            <a:endParaRPr lang="en-US"/>
          </a:p>
        </p:txBody>
      </p:sp>
    </p:spTree>
    <p:extLst>
      <p:ext uri="{BB962C8B-B14F-4D97-AF65-F5344CB8AC3E}">
        <p14:creationId xmlns:p14="http://schemas.microsoft.com/office/powerpoint/2010/main" val="2016223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1E4A4F9-A070-414F-BF03-02A213254846}" type="datetimeFigureOut">
              <a:rPr lang="fr-FR"/>
              <a:pPr>
                <a:defRPr/>
              </a:pPr>
              <a:t>2/23/17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E3898CE-70A6-4B1D-B309-B108AE0FB14F}" type="slidenum">
              <a:rPr lang="fr-FR"/>
              <a:pPr>
                <a:defRPr/>
              </a:pPr>
              <a:t>‹#›</a:t>
            </a:fld>
            <a:endParaRPr lang="fr-FR"/>
          </a:p>
        </p:txBody>
      </p:sp>
    </p:spTree>
    <p:extLst>
      <p:ext uri="{BB962C8B-B14F-4D97-AF65-F5344CB8AC3E}">
        <p14:creationId xmlns:p14="http://schemas.microsoft.com/office/powerpoint/2010/main" val="2678199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4</a:t>
            </a:fld>
            <a:endParaRPr lang="fr-FR"/>
          </a:p>
        </p:txBody>
      </p:sp>
    </p:spTree>
    <p:extLst>
      <p:ext uri="{BB962C8B-B14F-4D97-AF65-F5344CB8AC3E}">
        <p14:creationId xmlns:p14="http://schemas.microsoft.com/office/powerpoint/2010/main" val="106437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6</a:t>
            </a:fld>
            <a:endParaRPr lang="fr-FR"/>
          </a:p>
        </p:txBody>
      </p:sp>
    </p:spTree>
    <p:extLst>
      <p:ext uri="{BB962C8B-B14F-4D97-AF65-F5344CB8AC3E}">
        <p14:creationId xmlns:p14="http://schemas.microsoft.com/office/powerpoint/2010/main" val="33760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7</a:t>
            </a:fld>
            <a:endParaRPr lang="fr-FR"/>
          </a:p>
        </p:txBody>
      </p:sp>
    </p:spTree>
    <p:extLst>
      <p:ext uri="{BB962C8B-B14F-4D97-AF65-F5344CB8AC3E}">
        <p14:creationId xmlns:p14="http://schemas.microsoft.com/office/powerpoint/2010/main" val="244731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8</a:t>
            </a:fld>
            <a:endParaRPr lang="fr-FR"/>
          </a:p>
        </p:txBody>
      </p:sp>
    </p:spTree>
    <p:extLst>
      <p:ext uri="{BB962C8B-B14F-4D97-AF65-F5344CB8AC3E}">
        <p14:creationId xmlns:p14="http://schemas.microsoft.com/office/powerpoint/2010/main" val="244731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9</a:t>
            </a:fld>
            <a:endParaRPr lang="fr-FR"/>
          </a:p>
        </p:txBody>
      </p:sp>
    </p:spTree>
    <p:extLst>
      <p:ext uri="{BB962C8B-B14F-4D97-AF65-F5344CB8AC3E}">
        <p14:creationId xmlns:p14="http://schemas.microsoft.com/office/powerpoint/2010/main" val="244731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14</a:t>
            </a:fld>
            <a:endParaRPr lang="fr-FR"/>
          </a:p>
        </p:txBody>
      </p:sp>
    </p:spTree>
    <p:extLst>
      <p:ext uri="{BB962C8B-B14F-4D97-AF65-F5344CB8AC3E}">
        <p14:creationId xmlns:p14="http://schemas.microsoft.com/office/powerpoint/2010/main" val="294877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6pPr>
            <a:lvl7pPr marL="29718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7pPr>
            <a:lvl8pPr marL="34290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8pPr>
            <a:lvl9pPr marL="38862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9pPr>
          </a:lstStyle>
          <a:p>
            <a:fld id="{B9D2F29B-A39A-954A-9216-BC27B1EF4E6A}" type="slidenum">
              <a:rPr lang="en-US" sz="1200"/>
              <a:pPr/>
              <a:t>20</a:t>
            </a:fld>
            <a:endParaRPr 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cs typeface="Arial"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smtClean="0"/>
              <a:t>121st SC JINR, February 23, 2017</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2AA5F94-DAA2-4BB4-9AAA-475D9D2882F0}" type="slidenum">
              <a:rPr lang="fr-FR"/>
              <a:pPr>
                <a:defRPr/>
              </a:pPr>
              <a:t>‹#›</a:t>
            </a:fld>
            <a:endParaRPr lang="fr-FR"/>
          </a:p>
        </p:txBody>
      </p:sp>
    </p:spTree>
    <p:extLst>
      <p:ext uri="{BB962C8B-B14F-4D97-AF65-F5344CB8AC3E}">
        <p14:creationId xmlns:p14="http://schemas.microsoft.com/office/powerpoint/2010/main" val="185718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smtClean="0"/>
              <a:t>121st SC JINR, February 23, 2017</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198D737-4228-4C38-B33A-4B49E5614A7B}" type="slidenum">
              <a:rPr lang="fr-FR"/>
              <a:pPr>
                <a:defRPr/>
              </a:pPr>
              <a:t>‹#›</a:t>
            </a:fld>
            <a:endParaRPr lang="fr-FR"/>
          </a:p>
        </p:txBody>
      </p:sp>
    </p:spTree>
    <p:extLst>
      <p:ext uri="{BB962C8B-B14F-4D97-AF65-F5344CB8AC3E}">
        <p14:creationId xmlns:p14="http://schemas.microsoft.com/office/powerpoint/2010/main" val="135555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smtClean="0"/>
              <a:t>121st SC JINR, February 23, 2017</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DF4E4E-0493-4C8B-A2F2-AEEF986F6E52}" type="slidenum">
              <a:rPr lang="fr-FR"/>
              <a:pPr>
                <a:defRPr/>
              </a:pPr>
              <a:t>‹#›</a:t>
            </a:fld>
            <a:endParaRPr lang="fr-FR"/>
          </a:p>
        </p:txBody>
      </p:sp>
    </p:spTree>
    <p:extLst>
      <p:ext uri="{BB962C8B-B14F-4D97-AF65-F5344CB8AC3E}">
        <p14:creationId xmlns:p14="http://schemas.microsoft.com/office/powerpoint/2010/main" val="47916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smtClean="0"/>
              <a:t>121st SC JINR, February 23, 2017</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AAA047-8AEF-4C69-86C3-C9A280890182}" type="slidenum">
              <a:rPr lang="fr-FR"/>
              <a:pPr>
                <a:defRPr/>
              </a:pPr>
              <a:t>‹#›</a:t>
            </a:fld>
            <a:endParaRPr lang="fr-FR"/>
          </a:p>
        </p:txBody>
      </p:sp>
    </p:spTree>
    <p:extLst>
      <p:ext uri="{BB962C8B-B14F-4D97-AF65-F5344CB8AC3E}">
        <p14:creationId xmlns:p14="http://schemas.microsoft.com/office/powerpoint/2010/main" val="41458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smtClean="0"/>
              <a:t>121st SC JINR, February 23, 2017</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F620F82-76D5-4D77-BC21-5A4268D496F6}" type="slidenum">
              <a:rPr lang="fr-FR"/>
              <a:pPr>
                <a:defRPr/>
              </a:pPr>
              <a:t>‹#›</a:t>
            </a:fld>
            <a:endParaRPr lang="fr-FR"/>
          </a:p>
        </p:txBody>
      </p:sp>
    </p:spTree>
    <p:extLst>
      <p:ext uri="{BB962C8B-B14F-4D97-AF65-F5344CB8AC3E}">
        <p14:creationId xmlns:p14="http://schemas.microsoft.com/office/powerpoint/2010/main" val="424159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smtClean="0"/>
              <a:t>121st SC JINR, February 23, 2017</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9240E01-1DDF-4704-8DDC-978A7A0AD2EC}" type="slidenum">
              <a:rPr lang="fr-FR"/>
              <a:pPr>
                <a:defRPr/>
              </a:pPr>
              <a:t>‹#›</a:t>
            </a:fld>
            <a:endParaRPr lang="fr-FR"/>
          </a:p>
        </p:txBody>
      </p:sp>
    </p:spTree>
    <p:extLst>
      <p:ext uri="{BB962C8B-B14F-4D97-AF65-F5344CB8AC3E}">
        <p14:creationId xmlns:p14="http://schemas.microsoft.com/office/powerpoint/2010/main" val="285070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en-US" smtClean="0"/>
              <a:t>121st SC JINR, February 23, 2017</a:t>
            </a: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718A4F5-7B53-4BFD-86F4-1EDCF116CB5F}" type="slidenum">
              <a:rPr lang="fr-FR"/>
              <a:pPr>
                <a:defRPr/>
              </a:pPr>
              <a:t>‹#›</a:t>
            </a:fld>
            <a:endParaRPr lang="fr-FR"/>
          </a:p>
        </p:txBody>
      </p:sp>
    </p:spTree>
    <p:extLst>
      <p:ext uri="{BB962C8B-B14F-4D97-AF65-F5344CB8AC3E}">
        <p14:creationId xmlns:p14="http://schemas.microsoft.com/office/powerpoint/2010/main" val="386174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en-US" smtClean="0"/>
              <a:t>121st SC JINR, February 23, 2017</a:t>
            </a: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51AD37E-EE59-41F9-9DC3-0CD03DC07E77}" type="slidenum">
              <a:rPr lang="fr-FR"/>
              <a:pPr>
                <a:defRPr/>
              </a:pPr>
              <a:t>‹#›</a:t>
            </a:fld>
            <a:endParaRPr lang="fr-FR"/>
          </a:p>
        </p:txBody>
      </p:sp>
    </p:spTree>
    <p:extLst>
      <p:ext uri="{BB962C8B-B14F-4D97-AF65-F5344CB8AC3E}">
        <p14:creationId xmlns:p14="http://schemas.microsoft.com/office/powerpoint/2010/main" val="196479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en-US" smtClean="0"/>
              <a:t>121st SC JINR, February 23, 2017</a:t>
            </a: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F10942A-3396-4E26-B660-1DA9C9F599E0}" type="slidenum">
              <a:rPr lang="fr-FR"/>
              <a:pPr>
                <a:defRPr/>
              </a:pPr>
              <a:t>‹#›</a:t>
            </a:fld>
            <a:endParaRPr lang="fr-FR"/>
          </a:p>
        </p:txBody>
      </p:sp>
    </p:spTree>
    <p:extLst>
      <p:ext uri="{BB962C8B-B14F-4D97-AF65-F5344CB8AC3E}">
        <p14:creationId xmlns:p14="http://schemas.microsoft.com/office/powerpoint/2010/main" val="159433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smtClean="0"/>
              <a:t>121st SC JINR, February 23, 2017</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B9DE9A2-7386-464B-8932-B8D904D0A66D}" type="slidenum">
              <a:rPr lang="fr-FR"/>
              <a:pPr>
                <a:defRPr/>
              </a:pPr>
              <a:t>‹#›</a:t>
            </a:fld>
            <a:endParaRPr lang="fr-FR"/>
          </a:p>
        </p:txBody>
      </p:sp>
    </p:spTree>
    <p:extLst>
      <p:ext uri="{BB962C8B-B14F-4D97-AF65-F5344CB8AC3E}">
        <p14:creationId xmlns:p14="http://schemas.microsoft.com/office/powerpoint/2010/main" val="296229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smtClean="0"/>
              <a:t>121st SC JINR, February 23, 2017</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FE13C74-01FF-4C14-995A-2652EA7BD551}" type="slidenum">
              <a:rPr lang="fr-FR"/>
              <a:pPr>
                <a:defRPr/>
              </a:pPr>
              <a:t>‹#›</a:t>
            </a:fld>
            <a:endParaRPr lang="fr-FR"/>
          </a:p>
        </p:txBody>
      </p:sp>
    </p:spTree>
    <p:extLst>
      <p:ext uri="{BB962C8B-B14F-4D97-AF65-F5344CB8AC3E}">
        <p14:creationId xmlns:p14="http://schemas.microsoft.com/office/powerpoint/2010/main" val="16731915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t>Itzhak Tserruya</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121st SC JINR, February 23, 2017</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354CB46-E9BE-4A8A-A36A-EAF21D934587}"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INR.jpg"/>
          <p:cNvPicPr>
            <a:picLocks noChangeAspect="1"/>
          </p:cNvPicPr>
          <p:nvPr/>
        </p:nvPicPr>
        <p:blipFill rotWithShape="1">
          <a:blip r:embed="rId2">
            <a:alphaModFix amt="34000"/>
            <a:extLst>
              <a:ext uri="{28A0092B-C50C-407E-A947-70E740481C1C}">
                <a14:useLocalDpi xmlns:a14="http://schemas.microsoft.com/office/drawing/2010/main" val="0"/>
              </a:ext>
            </a:extLst>
          </a:blip>
          <a:srcRect t="50230" r="71199"/>
          <a:stretch/>
        </p:blipFill>
        <p:spPr>
          <a:xfrm>
            <a:off x="0" y="0"/>
            <a:ext cx="9143999" cy="6858000"/>
          </a:xfrm>
          <a:prstGeom prst="rect">
            <a:avLst/>
          </a:prstGeom>
        </p:spPr>
      </p:pic>
      <p:sp>
        <p:nvSpPr>
          <p:cNvPr id="3" name="Subtitle 2"/>
          <p:cNvSpPr>
            <a:spLocks noGrp="1"/>
          </p:cNvSpPr>
          <p:nvPr>
            <p:ph type="subTitle" idx="1"/>
          </p:nvPr>
        </p:nvSpPr>
        <p:spPr>
          <a:xfrm>
            <a:off x="755576" y="5517232"/>
            <a:ext cx="7560840" cy="1224136"/>
          </a:xfrm>
        </p:spPr>
        <p:txBody>
          <a:bodyPr/>
          <a:lstStyle/>
          <a:p>
            <a:r>
              <a:rPr lang="fr-FR" b="1" dirty="0" smtClean="0">
                <a:solidFill>
                  <a:srgbClr val="000090"/>
                </a:solidFill>
              </a:rPr>
              <a:t>Itzhak </a:t>
            </a:r>
            <a:r>
              <a:rPr lang="fr-FR" b="1" dirty="0" err="1" smtClean="0">
                <a:solidFill>
                  <a:srgbClr val="000090"/>
                </a:solidFill>
              </a:rPr>
              <a:t>Tserruya</a:t>
            </a:r>
            <a:endParaRPr lang="fr-FR" b="1" dirty="0" smtClean="0">
              <a:solidFill>
                <a:srgbClr val="000090"/>
              </a:solidFill>
            </a:endParaRPr>
          </a:p>
          <a:p>
            <a:r>
              <a:rPr lang="fr-FR" sz="2400" b="1" dirty="0" smtClean="0">
                <a:solidFill>
                  <a:srgbClr val="000090"/>
                </a:solidFill>
              </a:rPr>
              <a:t>Weizmann Institute of Science</a:t>
            </a:r>
            <a:endParaRPr lang="en-US" sz="2400" b="1" dirty="0">
              <a:solidFill>
                <a:srgbClr val="000090"/>
              </a:solidFill>
            </a:endParaRPr>
          </a:p>
        </p:txBody>
      </p:sp>
      <p:sp>
        <p:nvSpPr>
          <p:cNvPr id="8" name="TextBox 7"/>
          <p:cNvSpPr txBox="1"/>
          <p:nvPr/>
        </p:nvSpPr>
        <p:spPr>
          <a:xfrm>
            <a:off x="2987824" y="2708920"/>
            <a:ext cx="2776346" cy="369332"/>
          </a:xfrm>
          <a:prstGeom prst="rect">
            <a:avLst/>
          </a:prstGeom>
          <a:noFill/>
        </p:spPr>
        <p:txBody>
          <a:bodyPr wrap="none" rtlCol="0">
            <a:spAutoFit/>
          </a:bodyPr>
          <a:lstStyle/>
          <a:p>
            <a:r>
              <a:rPr lang="en-US" dirty="0" smtClean="0"/>
              <a:t>JINR,  February 23, 2017</a:t>
            </a:r>
            <a:endParaRPr lang="en-US" dirty="0"/>
          </a:p>
        </p:txBody>
      </p:sp>
      <p:sp>
        <p:nvSpPr>
          <p:cNvPr id="9" name="AutoShape 18"/>
          <p:cNvSpPr>
            <a:spLocks noChangeArrowheads="1"/>
          </p:cNvSpPr>
          <p:nvPr/>
        </p:nvSpPr>
        <p:spPr bwMode="auto">
          <a:xfrm>
            <a:off x="611560" y="404664"/>
            <a:ext cx="7920880" cy="2043113"/>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4000" dirty="0" smtClean="0">
                <a:solidFill>
                  <a:srgbClr val="FFFF00"/>
                </a:solidFill>
              </a:rPr>
              <a:t>PAC  on Particle Physics</a:t>
            </a:r>
          </a:p>
          <a:p>
            <a:pPr algn="ctr"/>
            <a:r>
              <a:rPr lang="en-US" sz="4000" dirty="0" smtClean="0">
                <a:solidFill>
                  <a:srgbClr val="FFFF00"/>
                </a:solidFill>
              </a:rPr>
              <a:t>46</a:t>
            </a:r>
            <a:r>
              <a:rPr lang="en-US" sz="4000" baseline="30000" dirty="0" smtClean="0">
                <a:solidFill>
                  <a:srgbClr val="FFFF00"/>
                </a:solidFill>
              </a:rPr>
              <a:t>th</a:t>
            </a:r>
            <a:r>
              <a:rPr lang="en-US" sz="4000" dirty="0" smtClean="0">
                <a:solidFill>
                  <a:srgbClr val="FFFF00"/>
                </a:solidFill>
              </a:rPr>
              <a:t> Meeting </a:t>
            </a:r>
          </a:p>
          <a:p>
            <a:pPr algn="ctr"/>
            <a:r>
              <a:rPr lang="en-US" sz="4000" dirty="0" smtClean="0">
                <a:solidFill>
                  <a:srgbClr val="FFFF00"/>
                </a:solidFill>
              </a:rPr>
              <a:t>Report to Scientific Council</a:t>
            </a:r>
            <a:endParaRPr lang="fr-FR" sz="4000" dirty="0">
              <a:solidFill>
                <a:srgbClr val="FFFF00"/>
              </a:solidFill>
            </a:endParaRPr>
          </a:p>
        </p:txBody>
      </p:sp>
      <p:pic>
        <p:nvPicPr>
          <p:cNvPr id="10" name="Рисунок 9"/>
          <p:cNvPicPr>
            <a:picLocks noChangeAspect="1" noChangeArrowheads="1"/>
          </p:cNvPicPr>
          <p:nvPr/>
        </p:nvPicPr>
        <p:blipFill>
          <a:blip r:embed="rId3">
            <a:extLst>
              <a:ext uri="{28A0092B-C50C-407E-A947-70E740481C1C}">
                <a14:useLocalDpi xmlns:a14="http://schemas.microsoft.com/office/drawing/2010/main" val="0"/>
              </a:ext>
            </a:extLst>
          </a:blip>
          <a:srcRect l="70155" t="27695" r="16621" b="56345"/>
          <a:stretch>
            <a:fillRect/>
          </a:stretch>
        </p:blipFill>
        <p:spPr bwMode="auto">
          <a:xfrm>
            <a:off x="3419872" y="3140968"/>
            <a:ext cx="243215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4380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Itzhak Tserruya</a:t>
            </a:r>
            <a:endParaRPr lang="fr-FR" dirty="0"/>
          </a:p>
        </p:txBody>
      </p:sp>
      <p:sp>
        <p:nvSpPr>
          <p:cNvPr id="3" name="Footer Placeholder 2"/>
          <p:cNvSpPr>
            <a:spLocks noGrp="1"/>
          </p:cNvSpPr>
          <p:nvPr>
            <p:ph type="ftr" sz="quarter" idx="11"/>
          </p:nvPr>
        </p:nvSpPr>
        <p:spPr/>
        <p:txBody>
          <a:bodyPr/>
          <a:lstStyle/>
          <a:p>
            <a:pPr>
              <a:defRPr/>
            </a:pPr>
            <a:r>
              <a:rPr lang="en-US" smtClean="0"/>
              <a:t>121st SC JINR, February 23, 2017</a:t>
            </a:r>
            <a:endParaRPr lang="fr-FR"/>
          </a:p>
        </p:txBody>
      </p:sp>
      <p:sp>
        <p:nvSpPr>
          <p:cNvPr id="10" name="AutoShape 18"/>
          <p:cNvSpPr>
            <a:spLocks noGrp="1" noChangeArrowheads="1"/>
          </p:cNvSpPr>
          <p:nvPr>
            <p:ph type="title"/>
          </p:nvPr>
        </p:nvSpPr>
        <p:spPr bwMode="auto">
          <a:xfrm>
            <a:off x="2555776" y="260648"/>
            <a:ext cx="4104456" cy="756000"/>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600" u="sng" dirty="0" smtClean="0">
                <a:solidFill>
                  <a:srgbClr val="FFFF00"/>
                </a:solidFill>
              </a:rPr>
              <a:t>MPD  </a:t>
            </a:r>
          </a:p>
        </p:txBody>
      </p:sp>
      <p:sp>
        <p:nvSpPr>
          <p:cNvPr id="11" name="TextBox 10"/>
          <p:cNvSpPr txBox="1"/>
          <p:nvPr/>
        </p:nvSpPr>
        <p:spPr>
          <a:xfrm>
            <a:off x="7380312" y="404664"/>
            <a:ext cx="1648525" cy="307777"/>
          </a:xfrm>
          <a:prstGeom prst="rect">
            <a:avLst/>
          </a:prstGeom>
          <a:noFill/>
        </p:spPr>
        <p:txBody>
          <a:bodyPr wrap="none" rtlCol="0">
            <a:spAutoFit/>
          </a:bodyPr>
          <a:lstStyle/>
          <a:p>
            <a:r>
              <a:rPr lang="en-US" sz="1400" i="1" dirty="0" err="1" smtClean="0"/>
              <a:t>Vadim</a:t>
            </a:r>
            <a:r>
              <a:rPr lang="en-US" sz="1400" i="1" dirty="0" smtClean="0"/>
              <a:t> </a:t>
            </a:r>
            <a:r>
              <a:rPr lang="en-US" sz="1400" i="1" dirty="0" err="1" smtClean="0"/>
              <a:t>Kolesnikov</a:t>
            </a:r>
            <a:endParaRPr lang="en-US" sz="1400" i="1" dirty="0"/>
          </a:p>
        </p:txBody>
      </p:sp>
      <p:sp>
        <p:nvSpPr>
          <p:cNvPr id="12" name="TextBox 11"/>
          <p:cNvSpPr txBox="1"/>
          <p:nvPr/>
        </p:nvSpPr>
        <p:spPr>
          <a:xfrm>
            <a:off x="107504" y="3861048"/>
            <a:ext cx="8928992" cy="2123658"/>
          </a:xfrm>
          <a:prstGeom prst="rect">
            <a:avLst/>
          </a:prstGeom>
          <a:noFill/>
        </p:spPr>
        <p:txBody>
          <a:bodyPr wrap="square" rtlCol="0">
            <a:spAutoFit/>
          </a:bodyPr>
          <a:lstStyle/>
          <a:p>
            <a:pPr>
              <a:spcAft>
                <a:spcPts val="1200"/>
              </a:spcAft>
            </a:pPr>
            <a:r>
              <a:rPr lang="en-US" sz="1600" dirty="0" smtClean="0"/>
              <a:t>A meeting of the MPD DAC and the MPD team was held on January 17, 2017:   </a:t>
            </a:r>
            <a:endParaRPr lang="en-US" sz="1600" dirty="0"/>
          </a:p>
          <a:p>
            <a:pPr>
              <a:spcAft>
                <a:spcPts val="1200"/>
              </a:spcAft>
            </a:pPr>
            <a:r>
              <a:rPr lang="en-US" sz="1600" b="1" dirty="0" smtClean="0"/>
              <a:t>Main objective: </a:t>
            </a:r>
            <a:r>
              <a:rPr lang="en-US" sz="1600" dirty="0" smtClean="0"/>
              <a:t>Continuation of the </a:t>
            </a:r>
            <a:r>
              <a:rPr lang="en-US" sz="1600" dirty="0"/>
              <a:t>d</a:t>
            </a:r>
            <a:r>
              <a:rPr lang="en-US" sz="1600" dirty="0" smtClean="0"/>
              <a:t>etailed review process of current versions of the different detector subsystems TDRs. In particular the TDRs of the FHCAL (Forward Hadron Calorimeter),   ECAL (Electron Calorimeter), TOF (Time Of Flight)  and FFD (Fast Forward Detector) were reviewed. </a:t>
            </a:r>
            <a:endParaRPr lang="en-US" sz="1600" dirty="0"/>
          </a:p>
          <a:p>
            <a:r>
              <a:rPr lang="en-US" sz="1600" b="1" dirty="0" smtClean="0"/>
              <a:t>One of the main outcomes</a:t>
            </a:r>
            <a:r>
              <a:rPr lang="en-US" sz="1600" dirty="0" smtClean="0"/>
              <a:t>: the TDR </a:t>
            </a:r>
            <a:r>
              <a:rPr lang="en-US" sz="1600" dirty="0"/>
              <a:t>for the </a:t>
            </a:r>
            <a:r>
              <a:rPr lang="en-US" sz="1600" dirty="0" smtClean="0"/>
              <a:t>TOF </a:t>
            </a:r>
            <a:r>
              <a:rPr lang="en-US" sz="1600" dirty="0"/>
              <a:t>detector is </a:t>
            </a:r>
            <a:r>
              <a:rPr lang="en-US" sz="1600" dirty="0" smtClean="0"/>
              <a:t>getting very close </a:t>
            </a:r>
            <a:r>
              <a:rPr lang="en-US" sz="1600" dirty="0"/>
              <a:t>to the </a:t>
            </a:r>
            <a:r>
              <a:rPr lang="en-US" sz="1600" dirty="0" smtClean="0"/>
              <a:t>level where it can get green light.    </a:t>
            </a:r>
            <a:endParaRPr lang="en-US" sz="1600" dirty="0"/>
          </a:p>
        </p:txBody>
      </p:sp>
      <p:sp>
        <p:nvSpPr>
          <p:cNvPr id="13" name="TextBox 12"/>
          <p:cNvSpPr txBox="1"/>
          <p:nvPr/>
        </p:nvSpPr>
        <p:spPr>
          <a:xfrm>
            <a:off x="251520" y="1772816"/>
            <a:ext cx="8568952" cy="1723549"/>
          </a:xfrm>
          <a:prstGeom prst="rect">
            <a:avLst/>
          </a:prstGeom>
          <a:noFill/>
        </p:spPr>
        <p:txBody>
          <a:bodyPr wrap="square" rtlCol="0">
            <a:spAutoFit/>
          </a:bodyPr>
          <a:lstStyle/>
          <a:p>
            <a:pPr marL="342900" indent="-342900">
              <a:spcBef>
                <a:spcPts val="1200"/>
              </a:spcBef>
              <a:buSzPct val="75000"/>
              <a:buFont typeface="Wingdings" charset="2"/>
              <a:buChar char="u"/>
            </a:pPr>
            <a:r>
              <a:rPr lang="en-US" sz="1600" dirty="0" smtClean="0"/>
              <a:t>The </a:t>
            </a:r>
            <a:r>
              <a:rPr lang="en-US" sz="1600" dirty="0"/>
              <a:t>PAC appreciates the ongoing efforts for the preparation of the technical design reports for the different subsystems foreseen in Stage 1 as well as the progress in the preparations for mass production of detector elements. </a:t>
            </a:r>
            <a:endParaRPr lang="en-US" sz="1600" dirty="0" smtClean="0"/>
          </a:p>
          <a:p>
            <a:pPr marL="342900" indent="-342900">
              <a:spcBef>
                <a:spcPts val="1200"/>
              </a:spcBef>
              <a:buSzPct val="75000"/>
              <a:buFont typeface="Wingdings" charset="2"/>
              <a:buChar char="u"/>
            </a:pPr>
            <a:r>
              <a:rPr lang="en-US" sz="1600" dirty="0" smtClean="0"/>
              <a:t>The </a:t>
            </a:r>
            <a:r>
              <a:rPr lang="en-US" sz="1600" dirty="0"/>
              <a:t>PAC congratulates the MPD management for the progress in attracting new outside </a:t>
            </a:r>
            <a:r>
              <a:rPr lang="en-US" sz="1600" dirty="0" smtClean="0"/>
              <a:t>collaborators  and </a:t>
            </a:r>
            <a:r>
              <a:rPr lang="en-US" sz="1600" dirty="0"/>
              <a:t>encourages further </a:t>
            </a:r>
            <a:r>
              <a:rPr lang="en-US" sz="1600" dirty="0" smtClean="0"/>
              <a:t>efforts in this direction. </a:t>
            </a:r>
            <a:endParaRPr lang="en-US" sz="1600" dirty="0"/>
          </a:p>
          <a:p>
            <a:endParaRPr lang="en-US" sz="1600" dirty="0"/>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10</a:t>
            </a:fld>
            <a:endParaRPr lang="fr-FR"/>
          </a:p>
        </p:txBody>
      </p:sp>
    </p:spTree>
    <p:extLst>
      <p:ext uri="{BB962C8B-B14F-4D97-AF65-F5344CB8AC3E}">
        <p14:creationId xmlns:p14="http://schemas.microsoft.com/office/powerpoint/2010/main" val="312724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8632" y="332656"/>
            <a:ext cx="4660300" cy="6336704"/>
            <a:chOff x="2123728" y="404664"/>
            <a:chExt cx="4660300" cy="6336704"/>
          </a:xfrm>
        </p:grpSpPr>
        <p:pic>
          <p:nvPicPr>
            <p:cNvPr id="14" name="Рисунок 3" descr="L102059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636912"/>
              <a:ext cx="4660300"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491880" y="2276872"/>
              <a:ext cx="2088232" cy="369332"/>
            </a:xfrm>
            <a:prstGeom prst="rect">
              <a:avLst/>
            </a:prstGeom>
            <a:solidFill>
              <a:schemeClr val="accent5">
                <a:lumMod val="40000"/>
                <a:lumOff val="60000"/>
              </a:schemeClr>
            </a:solidFill>
          </p:spPr>
          <p:txBody>
            <a:bodyPr wrap="square" rtlCol="0">
              <a:spAutoFit/>
            </a:bodyPr>
            <a:lstStyle/>
            <a:p>
              <a:r>
                <a:rPr lang="en-US" dirty="0" smtClean="0">
                  <a:solidFill>
                    <a:srgbClr val="0000FF"/>
                  </a:solidFill>
                </a:rPr>
                <a:t>Forging production</a:t>
              </a:r>
              <a:endParaRPr lang="ru-RU" dirty="0">
                <a:solidFill>
                  <a:srgbClr val="0000FF"/>
                </a:solidFill>
              </a:endParaRPr>
            </a:p>
          </p:txBody>
        </p:sp>
        <p:sp>
          <p:nvSpPr>
            <p:cNvPr id="16" name="TextBox 15"/>
            <p:cNvSpPr txBox="1"/>
            <p:nvPr/>
          </p:nvSpPr>
          <p:spPr>
            <a:xfrm>
              <a:off x="2294608" y="1196752"/>
              <a:ext cx="4314297" cy="971198"/>
            </a:xfrm>
            <a:prstGeom prst="rect">
              <a:avLst/>
            </a:prstGeom>
            <a:noFill/>
          </p:spPr>
          <p:txBody>
            <a:bodyPr wrap="none" rtlCol="0">
              <a:spAutoFit/>
            </a:bodyPr>
            <a:lstStyle/>
            <a:p>
              <a:pPr algn="ctr"/>
              <a:r>
                <a:rPr lang="en-US" dirty="0">
                  <a:latin typeface="Arial Narrow" pitchFamily="34" charset="0"/>
                </a:rPr>
                <a:t>D</a:t>
              </a:r>
              <a:r>
                <a:rPr lang="en-US" dirty="0" smtClean="0">
                  <a:latin typeface="Arial Narrow" pitchFamily="34" charset="0"/>
                </a:rPr>
                <a:t>etailed action plan for MPD magnet yoke</a:t>
              </a:r>
            </a:p>
            <a:p>
              <a:pPr algn="ctr"/>
              <a:r>
                <a:rPr lang="en-US" dirty="0" smtClean="0">
                  <a:latin typeface="Arial Narrow" pitchFamily="34" charset="0"/>
                </a:rPr>
                <a:t> manufacturing &amp; test is ready</a:t>
              </a:r>
              <a:endParaRPr lang="ru-RU" dirty="0">
                <a:latin typeface="Arial Narrow" pitchFamily="34" charset="0"/>
              </a:endParaRPr>
            </a:p>
          </p:txBody>
        </p:sp>
        <p:sp>
          <p:nvSpPr>
            <p:cNvPr id="31" name="AutoShape 18"/>
            <p:cNvSpPr txBox="1">
              <a:spLocks noChangeArrowheads="1"/>
            </p:cNvSpPr>
            <p:nvPr/>
          </p:nvSpPr>
          <p:spPr bwMode="auto">
            <a:xfrm>
              <a:off x="2438624" y="404664"/>
              <a:ext cx="4131320" cy="612934"/>
            </a:xfrm>
            <a:prstGeom prst="roundRect">
              <a:avLst>
                <a:gd name="adj" fmla="val 16667"/>
              </a:avLst>
            </a:prstGeom>
            <a:solidFill>
              <a:srgbClr val="000090"/>
            </a:solidFill>
            <a:ln w="38100">
              <a:solidFill>
                <a:srgbClr val="FF0000"/>
              </a:solidFill>
              <a:round/>
              <a:headEnd/>
              <a:tailEnd/>
            </a:ln>
            <a:effectLst/>
            <a:extLst/>
          </p:spPr>
          <p:txBody>
            <a:bodyPr vert="horz" wrap="square" lIns="0" tIns="0" rIns="0" bIns="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u="sng" dirty="0" smtClean="0">
                  <a:solidFill>
                    <a:srgbClr val="FFFF00"/>
                  </a:solidFill>
                </a:rPr>
                <a:t>Magnet   </a:t>
              </a:r>
            </a:p>
          </p:txBody>
        </p:sp>
      </p:grpSp>
      <p:grpSp>
        <p:nvGrpSpPr>
          <p:cNvPr id="17" name="Group 16"/>
          <p:cNvGrpSpPr/>
          <p:nvPr/>
        </p:nvGrpSpPr>
        <p:grpSpPr>
          <a:xfrm>
            <a:off x="4932040" y="332656"/>
            <a:ext cx="4536504" cy="5908724"/>
            <a:chOff x="2483768" y="1268760"/>
            <a:chExt cx="4536504" cy="5908724"/>
          </a:xfrm>
        </p:grpSpPr>
        <p:pic>
          <p:nvPicPr>
            <p:cNvPr id="18"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1916832"/>
              <a:ext cx="3445603" cy="2448000"/>
            </a:xfrm>
            <a:prstGeom prst="rect">
              <a:avLst/>
            </a:prstGeom>
          </p:spPr>
        </p:pic>
        <p:sp>
          <p:nvSpPr>
            <p:cNvPr id="19" name="AutoShape 18"/>
            <p:cNvSpPr txBox="1">
              <a:spLocks noChangeArrowheads="1"/>
            </p:cNvSpPr>
            <p:nvPr/>
          </p:nvSpPr>
          <p:spPr bwMode="auto">
            <a:xfrm>
              <a:off x="2483768" y="1268760"/>
              <a:ext cx="4104456" cy="612934"/>
            </a:xfrm>
            <a:prstGeom prst="roundRect">
              <a:avLst>
                <a:gd name="adj" fmla="val 16667"/>
              </a:avLst>
            </a:prstGeom>
            <a:solidFill>
              <a:srgbClr val="000090"/>
            </a:solidFill>
            <a:ln w="38100">
              <a:solidFill>
                <a:srgbClr val="FF0000"/>
              </a:solidFill>
              <a:round/>
              <a:headEnd/>
              <a:tailEnd/>
            </a:ln>
            <a:effectLst/>
            <a:extLst/>
          </p:spPr>
          <p:txBody>
            <a:bodyPr vert="horz" wrap="square" lIns="0" tIns="0" rIns="0" bIns="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u="sng" dirty="0" smtClean="0">
                  <a:solidFill>
                    <a:srgbClr val="FFFF00"/>
                  </a:solidFill>
                </a:rPr>
                <a:t>TPC   </a:t>
              </a:r>
            </a:p>
          </p:txBody>
        </p:sp>
        <p:sp>
          <p:nvSpPr>
            <p:cNvPr id="20" name="TextBox 3"/>
            <p:cNvSpPr txBox="1">
              <a:spLocks noChangeArrowheads="1"/>
            </p:cNvSpPr>
            <p:nvPr/>
          </p:nvSpPr>
          <p:spPr bwMode="auto">
            <a:xfrm>
              <a:off x="2699792" y="4869160"/>
              <a:ext cx="4320480" cy="2308324"/>
            </a:xfrm>
            <a:prstGeom prst="rect">
              <a:avLst/>
            </a:prstGeom>
            <a:solidFill>
              <a:schemeClr val="accent5">
                <a:lumMod val="20000"/>
                <a:lumOff val="80000"/>
              </a:schemeClr>
            </a:solid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0"/>
                </a:spcBef>
                <a:spcAft>
                  <a:spcPts val="0"/>
                </a:spcAft>
              </a:pPr>
              <a:r>
                <a:rPr lang="en-US" dirty="0" smtClean="0">
                  <a:solidFill>
                    <a:srgbClr val="CC0000"/>
                  </a:solidFill>
                  <a:latin typeface="Arial Narrow"/>
                  <a:cs typeface="Arial Narrow"/>
                </a:rPr>
                <a:t>TDR: </a:t>
              </a:r>
              <a:r>
                <a:rPr lang="en-US" dirty="0" smtClean="0">
                  <a:solidFill>
                    <a:srgbClr val="000090"/>
                  </a:solidFill>
                  <a:latin typeface="Arial Narrow"/>
                  <a:cs typeface="Arial Narrow"/>
                </a:rPr>
                <a:t>well  advanced</a:t>
              </a:r>
            </a:p>
            <a:p>
              <a:pPr eaLnBrk="1" hangingPunct="1">
                <a:spcBef>
                  <a:spcPts val="0"/>
                </a:spcBef>
                <a:spcAft>
                  <a:spcPts val="0"/>
                </a:spcAft>
              </a:pPr>
              <a:r>
                <a:rPr lang="en-US" dirty="0" smtClean="0">
                  <a:solidFill>
                    <a:srgbClr val="CC0000"/>
                  </a:solidFill>
                  <a:latin typeface="Arial Narrow"/>
                  <a:cs typeface="Arial Narrow"/>
                </a:rPr>
                <a:t>Assembling tooling: </a:t>
              </a:r>
              <a:r>
                <a:rPr lang="en-US" dirty="0" smtClean="0">
                  <a:solidFill>
                    <a:srgbClr val="002060"/>
                  </a:solidFill>
                  <a:latin typeface="Arial Narrow"/>
                  <a:cs typeface="Arial Narrow"/>
                </a:rPr>
                <a:t>In progress</a:t>
              </a:r>
              <a:endParaRPr lang="en-US" dirty="0">
                <a:solidFill>
                  <a:srgbClr val="002060"/>
                </a:solidFill>
                <a:latin typeface="Arial Narrow"/>
                <a:cs typeface="Arial Narrow"/>
              </a:endParaRPr>
            </a:p>
            <a:p>
              <a:pPr eaLnBrk="1" hangingPunct="1">
                <a:spcBef>
                  <a:spcPts val="0"/>
                </a:spcBef>
                <a:spcAft>
                  <a:spcPts val="0"/>
                </a:spcAft>
              </a:pPr>
              <a:r>
                <a:rPr lang="en-US" dirty="0" err="1" smtClean="0">
                  <a:solidFill>
                    <a:srgbClr val="CC0000"/>
                  </a:solidFill>
                  <a:latin typeface="Arial Narrow"/>
                  <a:cs typeface="Arial Narrow"/>
                </a:rPr>
                <a:t>RoC</a:t>
              </a:r>
              <a:r>
                <a:rPr lang="en-US" dirty="0" smtClean="0">
                  <a:latin typeface="Arial Narrow"/>
                  <a:cs typeface="Arial Narrow"/>
                </a:rPr>
                <a:t>  </a:t>
              </a:r>
              <a:r>
                <a:rPr lang="en-US" dirty="0">
                  <a:solidFill>
                    <a:srgbClr val="CC0000"/>
                  </a:solidFill>
                  <a:latin typeface="Arial Narrow"/>
                  <a:cs typeface="Arial Narrow"/>
                </a:rPr>
                <a:t>&amp;</a:t>
              </a:r>
              <a:r>
                <a:rPr lang="en-US" dirty="0" smtClean="0">
                  <a:solidFill>
                    <a:srgbClr val="CC0000"/>
                  </a:solidFill>
                  <a:latin typeface="Arial Narrow"/>
                  <a:cs typeface="Arial Narrow"/>
                </a:rPr>
                <a:t> </a:t>
              </a:r>
              <a:r>
                <a:rPr lang="en-US" dirty="0" err="1" smtClean="0">
                  <a:solidFill>
                    <a:srgbClr val="CC0000"/>
                  </a:solidFill>
                  <a:latin typeface="Arial Narrow"/>
                  <a:cs typeface="Arial Narrow"/>
                </a:rPr>
                <a:t>Padplanes</a:t>
              </a:r>
              <a:r>
                <a:rPr lang="en-US" dirty="0">
                  <a:solidFill>
                    <a:srgbClr val="CC0000"/>
                  </a:solidFill>
                  <a:latin typeface="Arial Narrow"/>
                  <a:cs typeface="Arial Narrow"/>
                </a:rPr>
                <a:t>:</a:t>
              </a:r>
              <a:r>
                <a:rPr lang="en-US" dirty="0" smtClean="0">
                  <a:latin typeface="Arial Narrow"/>
                  <a:cs typeface="Arial Narrow"/>
                </a:rPr>
                <a:t> </a:t>
              </a:r>
              <a:r>
                <a:rPr lang="en-US" dirty="0" smtClean="0">
                  <a:solidFill>
                    <a:srgbClr val="002060"/>
                  </a:solidFill>
                  <a:latin typeface="Arial Narrow"/>
                  <a:cs typeface="Arial Narrow"/>
                </a:rPr>
                <a:t>Successful  prototype production and testing</a:t>
              </a:r>
            </a:p>
            <a:p>
              <a:pPr eaLnBrk="1" hangingPunct="1">
                <a:spcBef>
                  <a:spcPts val="0"/>
                </a:spcBef>
                <a:spcAft>
                  <a:spcPts val="0"/>
                </a:spcAft>
              </a:pPr>
              <a:r>
                <a:rPr lang="en-US" dirty="0" smtClean="0">
                  <a:solidFill>
                    <a:srgbClr val="FF0000"/>
                  </a:solidFill>
                  <a:latin typeface="Arial Narrow"/>
                  <a:cs typeface="Arial Narrow"/>
                </a:rPr>
                <a:t>FEE:</a:t>
              </a:r>
              <a:r>
                <a:rPr lang="en-US" dirty="0" smtClean="0">
                  <a:latin typeface="Arial Narrow"/>
                  <a:cs typeface="Arial Narrow"/>
                </a:rPr>
                <a:t> </a:t>
              </a:r>
              <a:r>
                <a:rPr lang="en-US" dirty="0" smtClean="0">
                  <a:solidFill>
                    <a:srgbClr val="002060"/>
                  </a:solidFill>
                  <a:latin typeface="Arial Narrow"/>
                  <a:cs typeface="Arial Narrow"/>
                </a:rPr>
                <a:t>Tests of  SAMPA chips ongoing</a:t>
              </a:r>
              <a:endParaRPr lang="en-US" dirty="0">
                <a:solidFill>
                  <a:srgbClr val="002060"/>
                </a:solidFill>
                <a:latin typeface="Arial Narrow"/>
                <a:cs typeface="Arial Narrow"/>
              </a:endParaRPr>
            </a:p>
            <a:p>
              <a:pPr eaLnBrk="1" hangingPunct="1">
                <a:spcBef>
                  <a:spcPts val="0"/>
                </a:spcBef>
                <a:spcAft>
                  <a:spcPts val="0"/>
                </a:spcAft>
              </a:pPr>
              <a:r>
                <a:rPr lang="en-US" dirty="0" smtClean="0">
                  <a:solidFill>
                    <a:srgbClr val="CC0000"/>
                  </a:solidFill>
                  <a:latin typeface="Arial Narrow"/>
                  <a:cs typeface="Arial Narrow"/>
                </a:rPr>
                <a:t>Service systems (gas, cooling):</a:t>
              </a:r>
              <a:r>
                <a:rPr lang="en-US" dirty="0" smtClean="0">
                  <a:solidFill>
                    <a:srgbClr val="002060"/>
                  </a:solidFill>
                  <a:latin typeface="Arial Narrow"/>
                  <a:cs typeface="Arial Narrow"/>
                </a:rPr>
                <a:t>  In production</a:t>
              </a:r>
              <a:endParaRPr lang="en-US" dirty="0">
                <a:solidFill>
                  <a:srgbClr val="C00000"/>
                </a:solidFill>
                <a:latin typeface="Arial Narrow"/>
                <a:cs typeface="Arial Narrow"/>
              </a:endParaRPr>
            </a:p>
            <a:p>
              <a:pPr eaLnBrk="1" hangingPunct="1">
                <a:spcBef>
                  <a:spcPts val="0"/>
                </a:spcBef>
                <a:spcAft>
                  <a:spcPts val="0"/>
                </a:spcAft>
              </a:pPr>
              <a:r>
                <a:rPr lang="en-US" dirty="0" smtClean="0">
                  <a:solidFill>
                    <a:srgbClr val="C00000"/>
                  </a:solidFill>
                  <a:latin typeface="Arial Narrow"/>
                  <a:cs typeface="Arial Narrow"/>
                </a:rPr>
                <a:t>TPC Integration: </a:t>
              </a:r>
              <a:r>
                <a:rPr lang="en-US" dirty="0" smtClean="0">
                  <a:solidFill>
                    <a:srgbClr val="002060"/>
                  </a:solidFill>
                  <a:latin typeface="Arial Narrow"/>
                  <a:cs typeface="Arial Narrow"/>
                </a:rPr>
                <a:t> In progress </a:t>
              </a:r>
              <a:endParaRPr lang="en-US" dirty="0">
                <a:solidFill>
                  <a:srgbClr val="002060"/>
                </a:solidFill>
                <a:latin typeface="Arial Narrow"/>
                <a:cs typeface="Arial Narrow"/>
              </a:endParaRPr>
            </a:p>
            <a:p>
              <a:pPr eaLnBrk="1" hangingPunct="1">
                <a:spcBef>
                  <a:spcPts val="0"/>
                </a:spcBef>
                <a:spcAft>
                  <a:spcPts val="0"/>
                </a:spcAft>
              </a:pPr>
              <a:r>
                <a:rPr lang="en-US" dirty="0" smtClean="0">
                  <a:solidFill>
                    <a:srgbClr val="C00000"/>
                  </a:solidFill>
                  <a:latin typeface="Arial Narrow"/>
                  <a:cs typeface="Arial Narrow"/>
                </a:rPr>
                <a:t>Clean Room: </a:t>
              </a:r>
              <a:r>
                <a:rPr lang="en-US" dirty="0" smtClean="0">
                  <a:solidFill>
                    <a:srgbClr val="002060"/>
                  </a:solidFill>
                  <a:latin typeface="Arial Narrow"/>
                  <a:cs typeface="Arial Narrow"/>
                </a:rPr>
                <a:t>Close to completion</a:t>
              </a:r>
              <a:endParaRPr lang="en-US" dirty="0">
                <a:solidFill>
                  <a:srgbClr val="002060"/>
                </a:solidFill>
                <a:latin typeface="Arial Narrow"/>
                <a:cs typeface="Arial Narrow"/>
              </a:endParaRPr>
            </a:p>
          </p:txBody>
        </p:sp>
      </p:gr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11</a:t>
            </a:fld>
            <a:endParaRPr lang="fr-FR"/>
          </a:p>
        </p:txBody>
      </p:sp>
    </p:spTree>
    <p:extLst>
      <p:ext uri="{BB962C8B-B14F-4D97-AF65-F5344CB8AC3E}">
        <p14:creationId xmlns:p14="http://schemas.microsoft.com/office/powerpoint/2010/main" val="3409336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18"/>
          <p:cNvSpPr txBox="1">
            <a:spLocks noChangeArrowheads="1"/>
          </p:cNvSpPr>
          <p:nvPr/>
        </p:nvSpPr>
        <p:spPr bwMode="auto">
          <a:xfrm>
            <a:off x="179512" y="82581"/>
            <a:ext cx="4536504" cy="681038"/>
          </a:xfrm>
          <a:prstGeom prst="roundRect">
            <a:avLst>
              <a:gd name="adj" fmla="val 16667"/>
            </a:avLst>
          </a:prstGeom>
          <a:solidFill>
            <a:srgbClr val="000090"/>
          </a:solidFill>
          <a:ln w="38100">
            <a:solidFill>
              <a:srgbClr val="FF0000"/>
            </a:solidFill>
            <a:round/>
            <a:headEnd/>
            <a:tailEnd/>
          </a:ln>
          <a:effectLst/>
          <a:extLst/>
        </p:spPr>
        <p:txBody>
          <a:bodyPr vert="horz" wrap="square" lIns="0" tIns="0" rIns="0" bIns="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u="sng" dirty="0" smtClean="0">
                <a:solidFill>
                  <a:srgbClr val="FFFF00"/>
                </a:solidFill>
              </a:rPr>
              <a:t>TOF mass production   </a:t>
            </a:r>
          </a:p>
        </p:txBody>
      </p:sp>
      <p:sp>
        <p:nvSpPr>
          <p:cNvPr id="23" name="Прямоугольник 8"/>
          <p:cNvSpPr/>
          <p:nvPr/>
        </p:nvSpPr>
        <p:spPr>
          <a:xfrm>
            <a:off x="251520" y="3789040"/>
            <a:ext cx="4104456" cy="2662267"/>
          </a:xfrm>
          <a:prstGeom prst="rect">
            <a:avLst/>
          </a:prstGeom>
        </p:spPr>
        <p:txBody>
          <a:bodyPr wrap="square">
            <a:spAutoFit/>
          </a:bodyPr>
          <a:lstStyle/>
          <a:p>
            <a:pPr marL="285750" indent="-285750">
              <a:buFont typeface="Wingdings" charset="2"/>
              <a:buChar char="q"/>
            </a:pPr>
            <a:r>
              <a:rPr lang="en-US" sz="1700" b="1" dirty="0">
                <a:latin typeface="Arial Narrow" pitchFamily="34" charset="0"/>
                <a:cs typeface="Times New Roman" panose="02020603050405020304" pitchFamily="18" charset="0"/>
              </a:rPr>
              <a:t>Materials </a:t>
            </a:r>
            <a:r>
              <a:rPr lang="en-US" sz="1700" b="1" dirty="0" smtClean="0">
                <a:latin typeface="Arial Narrow" pitchFamily="34" charset="0"/>
                <a:cs typeface="Times New Roman" panose="02020603050405020304" pitchFamily="18" charset="0"/>
              </a:rPr>
              <a:t>already bought for assembling </a:t>
            </a:r>
            <a:r>
              <a:rPr lang="en-US" sz="1700" b="1" dirty="0">
                <a:latin typeface="Arial Narrow" pitchFamily="34" charset="0"/>
                <a:cs typeface="Times New Roman" panose="02020603050405020304" pitchFamily="18" charset="0"/>
              </a:rPr>
              <a:t>of </a:t>
            </a:r>
            <a:r>
              <a:rPr lang="en-US" sz="1700" b="1" dirty="0" smtClean="0">
                <a:solidFill>
                  <a:srgbClr val="FF0000"/>
                </a:solidFill>
                <a:latin typeface="Arial Narrow" pitchFamily="34" charset="0"/>
                <a:cs typeface="Times New Roman" panose="02020603050405020304" pitchFamily="18" charset="0"/>
              </a:rPr>
              <a:t>50 </a:t>
            </a:r>
            <a:r>
              <a:rPr lang="en-US" sz="1700" b="1" dirty="0">
                <a:solidFill>
                  <a:srgbClr val="FF0000"/>
                </a:solidFill>
                <a:latin typeface="Arial Narrow" pitchFamily="34" charset="0"/>
                <a:cs typeface="Times New Roman" panose="02020603050405020304" pitchFamily="18" charset="0"/>
              </a:rPr>
              <a:t>MRPC </a:t>
            </a:r>
            <a:r>
              <a:rPr lang="en-US" sz="1700" b="1" dirty="0" smtClean="0">
                <a:solidFill>
                  <a:srgbClr val="FF0000"/>
                </a:solidFill>
                <a:latin typeface="Arial Narrow" pitchFamily="34" charset="0"/>
                <a:cs typeface="Times New Roman" panose="02020603050405020304" pitchFamily="18" charset="0"/>
              </a:rPr>
              <a:t>(5 </a:t>
            </a:r>
            <a:r>
              <a:rPr lang="en-US" sz="1700" b="1" dirty="0">
                <a:solidFill>
                  <a:srgbClr val="FF0000"/>
                </a:solidFill>
                <a:latin typeface="Arial Narrow" pitchFamily="34" charset="0"/>
                <a:cs typeface="Times New Roman" panose="02020603050405020304" pitchFamily="18" charset="0"/>
              </a:rPr>
              <a:t>mod):</a:t>
            </a:r>
          </a:p>
          <a:p>
            <a:r>
              <a:rPr lang="en-US" sz="1700" dirty="0" smtClean="0">
                <a:latin typeface="Arial Narrow" pitchFamily="34" charset="0"/>
                <a:cs typeface="Times New Roman" panose="02020603050405020304" pitchFamily="18" charset="0"/>
              </a:rPr>
              <a:t> </a:t>
            </a:r>
          </a:p>
          <a:p>
            <a:pPr marL="285750" indent="-285750">
              <a:buFont typeface="Wingdings" charset="2"/>
              <a:buChar char="q"/>
            </a:pPr>
            <a:r>
              <a:rPr lang="en-US" sz="1700" b="1" dirty="0" smtClean="0">
                <a:latin typeface="Arial Narrow" pitchFamily="34" charset="0"/>
                <a:cs typeface="Times New Roman" panose="02020603050405020304" pitchFamily="18" charset="0"/>
              </a:rPr>
              <a:t>Rest of materials to be purchased in 2017 </a:t>
            </a:r>
          </a:p>
          <a:p>
            <a:endParaRPr lang="en-US" sz="1700" b="1" dirty="0">
              <a:latin typeface="Arial Narrow" pitchFamily="34" charset="0"/>
              <a:cs typeface="Times New Roman" panose="02020603050405020304" pitchFamily="18" charset="0"/>
            </a:endParaRPr>
          </a:p>
          <a:p>
            <a:pPr marL="285750" indent="-285750">
              <a:buFont typeface="Wingdings" charset="2"/>
              <a:buChar char="q"/>
            </a:pPr>
            <a:r>
              <a:rPr lang="en-US" sz="1700" b="1" dirty="0" smtClean="0">
                <a:latin typeface="Arial Narrow" pitchFamily="34" charset="0"/>
                <a:cs typeface="Times New Roman" panose="02020603050405020304" pitchFamily="18" charset="0"/>
              </a:rPr>
              <a:t>Production rate: </a:t>
            </a:r>
            <a:r>
              <a:rPr lang="en-US" sz="1600" dirty="0" smtClean="0">
                <a:solidFill>
                  <a:schemeClr val="accent1"/>
                </a:solidFill>
                <a:latin typeface="Times New Roman" panose="02020603050405020304" pitchFamily="18" charset="0"/>
                <a:cs typeface="Times New Roman" panose="02020603050405020304" pitchFamily="18" charset="0"/>
              </a:rPr>
              <a:t>:</a:t>
            </a:r>
          </a:p>
          <a:p>
            <a:r>
              <a:rPr lang="en-US" sz="1600" dirty="0" smtClean="0">
                <a:latin typeface="Times New Roman" panose="02020603050405020304" pitchFamily="18" charset="0"/>
                <a:cs typeface="Times New Roman" panose="02020603050405020304" pitchFamily="18" charset="0"/>
              </a:rPr>
              <a:t>1 detector </a:t>
            </a:r>
            <a:r>
              <a:rPr lang="en-US" sz="1600" dirty="0">
                <a:latin typeface="Times New Roman" panose="02020603050405020304" pitchFamily="18" charset="0"/>
                <a:cs typeface="Times New Roman" panose="02020603050405020304" pitchFamily="18" charset="0"/>
              </a:rPr>
              <a:t>per day (1 module/2 weeks). </a:t>
            </a:r>
          </a:p>
          <a:p>
            <a:r>
              <a:rPr lang="en-US" sz="1600" dirty="0">
                <a:latin typeface="Times New Roman" panose="02020603050405020304" pitchFamily="18" charset="0"/>
                <a:cs typeface="Times New Roman" panose="02020603050405020304" pitchFamily="18" charset="0"/>
              </a:rPr>
              <a:t>~ 1 year and 2 months </a:t>
            </a:r>
            <a:r>
              <a:rPr lang="en-US" sz="1600" dirty="0" smtClean="0">
                <a:latin typeface="Times New Roman" panose="02020603050405020304" pitchFamily="18" charset="0"/>
                <a:cs typeface="Times New Roman" panose="02020603050405020304" pitchFamily="18" charset="0"/>
              </a:rPr>
              <a:t>to produce the entire TOF </a:t>
            </a:r>
            <a:r>
              <a:rPr lang="en-US" sz="1600" dirty="0">
                <a:latin typeface="Times New Roman" panose="02020603050405020304" pitchFamily="18" charset="0"/>
                <a:cs typeface="Times New Roman" panose="02020603050405020304" pitchFamily="18" charset="0"/>
              </a:rPr>
              <a:t>system</a:t>
            </a:r>
            <a:endParaRPr lang="en-US" sz="1700" b="1" dirty="0" smtClean="0">
              <a:latin typeface="Arial Narrow" pitchFamily="34" charset="0"/>
              <a:cs typeface="Times New Roman" panose="02020603050405020304" pitchFamily="18" charset="0"/>
            </a:endParaRPr>
          </a:p>
          <a:p>
            <a:r>
              <a:rPr lang="en-US" sz="1700" dirty="0" smtClean="0">
                <a:latin typeface="Arial Narrow" pitchFamily="34" charset="0"/>
                <a:cs typeface="Times New Roman" panose="02020603050405020304" pitchFamily="18" charset="0"/>
              </a:rPr>
              <a:t> </a:t>
            </a:r>
            <a:endParaRPr lang="en-US" sz="1700" dirty="0">
              <a:latin typeface="Arial Narrow" pitchFamily="34" charset="0"/>
              <a:cs typeface="Times New Roman" panose="02020603050405020304" pitchFamily="18" charset="0"/>
            </a:endParaRPr>
          </a:p>
        </p:txBody>
      </p:sp>
      <p:pic>
        <p:nvPicPr>
          <p:cNvPr id="24"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1" y="908720"/>
            <a:ext cx="3840427" cy="2880320"/>
          </a:xfrm>
          <a:prstGeom prst="rect">
            <a:avLst/>
          </a:prstGeom>
        </p:spPr>
      </p:pic>
      <p:grpSp>
        <p:nvGrpSpPr>
          <p:cNvPr id="4" name="Group 3"/>
          <p:cNvGrpSpPr/>
          <p:nvPr/>
        </p:nvGrpSpPr>
        <p:grpSpPr>
          <a:xfrm>
            <a:off x="4499992" y="116632"/>
            <a:ext cx="4644008" cy="6730032"/>
            <a:chOff x="4499992" y="116632"/>
            <a:chExt cx="4644008" cy="6730032"/>
          </a:xfrm>
        </p:grpSpPr>
        <p:sp>
          <p:nvSpPr>
            <p:cNvPr id="25" name="AutoShape 18"/>
            <p:cNvSpPr txBox="1">
              <a:spLocks noChangeArrowheads="1"/>
            </p:cNvSpPr>
            <p:nvPr/>
          </p:nvSpPr>
          <p:spPr bwMode="auto">
            <a:xfrm>
              <a:off x="5076056" y="116632"/>
              <a:ext cx="3960440" cy="681038"/>
            </a:xfrm>
            <a:prstGeom prst="roundRect">
              <a:avLst>
                <a:gd name="adj" fmla="val 16667"/>
              </a:avLst>
            </a:prstGeom>
            <a:solidFill>
              <a:srgbClr val="000090"/>
            </a:solidFill>
            <a:ln w="38100">
              <a:solidFill>
                <a:srgbClr val="FF0000"/>
              </a:solidFill>
              <a:round/>
              <a:headEnd/>
              <a:tailEnd/>
            </a:ln>
            <a:effectLst/>
            <a:extLst/>
          </p:spPr>
          <p:txBody>
            <a:bodyPr vert="horz" wrap="square" lIns="0" tIns="0" rIns="0" bIns="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u="sng" dirty="0" smtClean="0">
                  <a:solidFill>
                    <a:srgbClr val="FFFF00"/>
                  </a:solidFill>
                </a:rPr>
                <a:t>FFD   </a:t>
              </a:r>
            </a:p>
          </p:txBody>
        </p:sp>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052736"/>
              <a:ext cx="4184479"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Прямоугольник 8"/>
            <p:cNvSpPr/>
            <p:nvPr/>
          </p:nvSpPr>
          <p:spPr>
            <a:xfrm>
              <a:off x="4932040" y="6231111"/>
              <a:ext cx="4104456" cy="615553"/>
            </a:xfrm>
            <a:prstGeom prst="rect">
              <a:avLst/>
            </a:prstGeom>
          </p:spPr>
          <p:txBody>
            <a:bodyPr wrap="square">
              <a:spAutoFit/>
            </a:bodyPr>
            <a:lstStyle/>
            <a:p>
              <a:pPr marL="285750" indent="-285750">
                <a:buFont typeface="Wingdings" charset="2"/>
                <a:buChar char="q"/>
              </a:pPr>
              <a:r>
                <a:rPr lang="en-US" sz="1700" b="1" dirty="0" smtClean="0">
                  <a:latin typeface="Arial Narrow" pitchFamily="34" charset="0"/>
                  <a:cs typeface="Times New Roman" panose="02020603050405020304" pitchFamily="18" charset="0"/>
                </a:rPr>
                <a:t>TDR well advanced</a:t>
              </a:r>
              <a:endParaRPr lang="en-US" sz="1700" b="1" dirty="0">
                <a:solidFill>
                  <a:srgbClr val="FF0000"/>
                </a:solidFill>
                <a:latin typeface="Arial Narrow" pitchFamily="34" charset="0"/>
                <a:cs typeface="Times New Roman" panose="02020603050405020304" pitchFamily="18" charset="0"/>
              </a:endParaRPr>
            </a:p>
            <a:p>
              <a:r>
                <a:rPr lang="en-US" sz="1700" dirty="0" smtClean="0">
                  <a:latin typeface="Arial Narrow" pitchFamily="34" charset="0"/>
                  <a:cs typeface="Times New Roman" panose="02020603050405020304" pitchFamily="18" charset="0"/>
                </a:rPr>
                <a:t>  </a:t>
              </a:r>
              <a:endParaRPr lang="en-US" sz="1700" dirty="0">
                <a:latin typeface="Arial Narrow" pitchFamily="34" charset="0"/>
                <a:cs typeface="Times New Roman" panose="02020603050405020304" pitchFamily="18" charset="0"/>
              </a:endParaRPr>
            </a:p>
          </p:txBody>
        </p:sp>
        <p:pic>
          <p:nvPicPr>
            <p:cNvPr id="28"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l="7441" t="8366" r="11753" b="4942"/>
            <a:stretch/>
          </p:blipFill>
          <p:spPr>
            <a:xfrm>
              <a:off x="4499992" y="3212976"/>
              <a:ext cx="2697092" cy="2952328"/>
            </a:xfrm>
            <a:prstGeom prst="rect">
              <a:avLst/>
            </a:prstGeom>
          </p:spPr>
        </p:pic>
        <p:sp>
          <p:nvSpPr>
            <p:cNvPr id="29" name="TextBox 28"/>
            <p:cNvSpPr txBox="1"/>
            <p:nvPr/>
          </p:nvSpPr>
          <p:spPr>
            <a:xfrm>
              <a:off x="7127776" y="3789040"/>
              <a:ext cx="2016224" cy="1200329"/>
            </a:xfrm>
            <a:prstGeom prst="rect">
              <a:avLst/>
            </a:prstGeom>
            <a:solidFill>
              <a:schemeClr val="accent5">
                <a:lumMod val="40000"/>
                <a:lumOff val="60000"/>
              </a:schemeClr>
            </a:solidFill>
          </p:spPr>
          <p:txBody>
            <a:bodyPr wrap="square" rtlCol="0">
              <a:spAutoFit/>
            </a:bodyPr>
            <a:lstStyle/>
            <a:p>
              <a:pPr algn="ctr"/>
              <a:r>
                <a:rPr lang="en-US" dirty="0" smtClean="0">
                  <a:latin typeface="Arial Narrow" pitchFamily="34" charset="0"/>
                </a:rPr>
                <a:t>44 </a:t>
              </a:r>
              <a:r>
                <a:rPr lang="en-US" dirty="0" err="1" smtClean="0">
                  <a:latin typeface="Arial Narrow" pitchFamily="34" charset="0"/>
                </a:rPr>
                <a:t>ps</a:t>
              </a:r>
              <a:r>
                <a:rPr lang="en-US" dirty="0" smtClean="0">
                  <a:latin typeface="Arial Narrow" pitchFamily="34" charset="0"/>
                </a:rPr>
                <a:t> </a:t>
              </a:r>
              <a:r>
                <a:rPr lang="en-US" dirty="0">
                  <a:latin typeface="Arial Narrow" pitchFamily="34" charset="0"/>
                </a:rPr>
                <a:t>time resolution </a:t>
              </a:r>
              <a:r>
                <a:rPr lang="en-US" dirty="0" smtClean="0">
                  <a:latin typeface="Arial Narrow" pitchFamily="34" charset="0"/>
                </a:rPr>
                <a:t>achieved</a:t>
              </a:r>
              <a:endParaRPr lang="en-US" dirty="0">
                <a:latin typeface="Arial Narrow" pitchFamily="34" charset="0"/>
              </a:endParaRPr>
            </a:p>
            <a:p>
              <a:pPr algn="ctr"/>
              <a:r>
                <a:rPr lang="en-US" dirty="0">
                  <a:latin typeface="Arial Narrow" pitchFamily="34" charset="0"/>
                </a:rPr>
                <a:t>with deuteron beam in Dec. 2016</a:t>
              </a:r>
              <a:endParaRPr lang="ru-RU" dirty="0">
                <a:latin typeface="Arial Narrow" pitchFamily="34" charset="0"/>
              </a:endParaRPr>
            </a:p>
          </p:txBody>
        </p:sp>
      </p:grpSp>
      <p:sp>
        <p:nvSpPr>
          <p:cNvPr id="6" name="Slide Number Placeholder 5"/>
          <p:cNvSpPr>
            <a:spLocks noGrp="1"/>
          </p:cNvSpPr>
          <p:nvPr>
            <p:ph type="sldNum" sz="quarter" idx="12"/>
          </p:nvPr>
        </p:nvSpPr>
        <p:spPr/>
        <p:txBody>
          <a:bodyPr/>
          <a:lstStyle/>
          <a:p>
            <a:pPr>
              <a:defRPr/>
            </a:pPr>
            <a:fld id="{16AAA047-8AEF-4C69-86C3-C9A280890182}" type="slidenum">
              <a:rPr lang="fr-FR" smtClean="0"/>
              <a:pPr>
                <a:defRPr/>
              </a:pPr>
              <a:t>12</a:t>
            </a:fld>
            <a:endParaRPr lang="fr-FR"/>
          </a:p>
        </p:txBody>
      </p:sp>
    </p:spTree>
    <p:extLst>
      <p:ext uri="{BB962C8B-B14F-4D97-AF65-F5344CB8AC3E}">
        <p14:creationId xmlns:p14="http://schemas.microsoft.com/office/powerpoint/2010/main" val="4017343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2267744" y="116632"/>
            <a:ext cx="4464496" cy="612934"/>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600" u="sng" dirty="0" smtClean="0">
                <a:solidFill>
                  <a:srgbClr val="FFFF00"/>
                </a:solidFill>
              </a:rPr>
              <a:t>BM@N</a:t>
            </a:r>
          </a:p>
        </p:txBody>
      </p:sp>
      <p:sp>
        <p:nvSpPr>
          <p:cNvPr id="11" name="TextBox 10"/>
          <p:cNvSpPr txBox="1"/>
          <p:nvPr/>
        </p:nvSpPr>
        <p:spPr>
          <a:xfrm>
            <a:off x="7524328" y="332656"/>
            <a:ext cx="1525445" cy="307777"/>
          </a:xfrm>
          <a:prstGeom prst="rect">
            <a:avLst/>
          </a:prstGeom>
          <a:noFill/>
        </p:spPr>
        <p:txBody>
          <a:bodyPr wrap="none" rtlCol="0">
            <a:spAutoFit/>
          </a:bodyPr>
          <a:lstStyle/>
          <a:p>
            <a:r>
              <a:rPr lang="en-US" sz="1400" i="1" dirty="0" smtClean="0"/>
              <a:t>Mikhail </a:t>
            </a:r>
            <a:r>
              <a:rPr lang="en-US" sz="1400" i="1" dirty="0" err="1" smtClean="0"/>
              <a:t>Kapishin</a:t>
            </a:r>
            <a:endParaRPr lang="en-US" sz="1400" i="1" dirty="0"/>
          </a:p>
        </p:txBody>
      </p:sp>
      <p:sp>
        <p:nvSpPr>
          <p:cNvPr id="14" name="TextBox 13"/>
          <p:cNvSpPr txBox="1"/>
          <p:nvPr/>
        </p:nvSpPr>
        <p:spPr>
          <a:xfrm>
            <a:off x="395536" y="836712"/>
            <a:ext cx="8208912" cy="2185214"/>
          </a:xfrm>
          <a:prstGeom prst="rect">
            <a:avLst/>
          </a:prstGeom>
          <a:noFill/>
        </p:spPr>
        <p:txBody>
          <a:bodyPr wrap="square" rtlCol="0">
            <a:spAutoFit/>
          </a:bodyPr>
          <a:lstStyle/>
          <a:p>
            <a:pPr marL="342900" indent="-342900">
              <a:spcBef>
                <a:spcPts val="1200"/>
              </a:spcBef>
              <a:buSzPct val="75000"/>
              <a:buFont typeface="Wingdings" charset="2"/>
              <a:buChar char="u"/>
            </a:pPr>
            <a:r>
              <a:rPr lang="en-US" dirty="0" smtClean="0"/>
              <a:t>The </a:t>
            </a:r>
            <a:r>
              <a:rPr lang="en-US" dirty="0"/>
              <a:t>PAC is pleased to note the commissioning of the internal GEM-tracker and congratulates the team for the first successful run with a set-up that </a:t>
            </a:r>
            <a:r>
              <a:rPr lang="en-US" i="1" u="sng" dirty="0"/>
              <a:t>included all subsystems </a:t>
            </a:r>
            <a:r>
              <a:rPr lang="en-US" dirty="0"/>
              <a:t>in which significant statistics was collected to address various methodological and detector issues. </a:t>
            </a:r>
            <a:endParaRPr lang="en-US" dirty="0" smtClean="0"/>
          </a:p>
          <a:p>
            <a:pPr marL="342900" indent="-342900">
              <a:spcBef>
                <a:spcPts val="1200"/>
              </a:spcBef>
              <a:buSzPct val="75000"/>
              <a:buFont typeface="Wingdings" charset="2"/>
              <a:buChar char="u"/>
            </a:pPr>
            <a:r>
              <a:rPr lang="en-US" dirty="0" smtClean="0"/>
              <a:t>The </a:t>
            </a:r>
            <a:r>
              <a:rPr lang="en-US" dirty="0"/>
              <a:t>PAC is concerned by the half-a-year delay in the project realization that resulted from the low availability of beam test and the lengthy internal tendering procedures</a:t>
            </a:r>
            <a:r>
              <a:rPr lang="en-US" dirty="0" smtClean="0"/>
              <a:t>. </a:t>
            </a:r>
            <a:endParaRPr lang="en-US" dirty="0"/>
          </a:p>
        </p:txBody>
      </p:sp>
      <p:pic>
        <p:nvPicPr>
          <p:cNvPr id="18" name="Picture 17"/>
          <p:cNvPicPr>
            <a:picLocks noChangeAspect="1"/>
          </p:cNvPicPr>
          <p:nvPr/>
        </p:nvPicPr>
        <p:blipFill rotWithShape="1">
          <a:blip r:embed="rId2"/>
          <a:srcRect t="6167" r="12428" b="60872"/>
          <a:stretch/>
        </p:blipFill>
        <p:spPr>
          <a:xfrm>
            <a:off x="0" y="3501008"/>
            <a:ext cx="9038463" cy="2366144"/>
          </a:xfrm>
          <a:prstGeom prst="rect">
            <a:avLst/>
          </a:prstGeom>
        </p:spPr>
      </p:pic>
      <p:sp>
        <p:nvSpPr>
          <p:cNvPr id="4" name="TextBox 3"/>
          <p:cNvSpPr txBox="1"/>
          <p:nvPr/>
        </p:nvSpPr>
        <p:spPr>
          <a:xfrm>
            <a:off x="1619672" y="2996952"/>
            <a:ext cx="6053648" cy="369332"/>
          </a:xfrm>
          <a:prstGeom prst="rect">
            <a:avLst/>
          </a:prstGeom>
          <a:solidFill>
            <a:srgbClr val="FFFF00"/>
          </a:solidFill>
        </p:spPr>
        <p:txBody>
          <a:bodyPr wrap="none" rtlCol="0">
            <a:spAutoFit/>
          </a:bodyPr>
          <a:lstStyle/>
          <a:p>
            <a:r>
              <a:rPr lang="en-US" b="1" dirty="0" smtClean="0"/>
              <a:t>BM@N configuration in technical run December, 2016</a:t>
            </a:r>
            <a:endParaRPr lang="en-US" b="1" dirty="0"/>
          </a:p>
        </p:txBody>
      </p:sp>
      <p:sp>
        <p:nvSpPr>
          <p:cNvPr id="5" name="TextBox 4"/>
          <p:cNvSpPr txBox="1"/>
          <p:nvPr/>
        </p:nvSpPr>
        <p:spPr>
          <a:xfrm>
            <a:off x="323528" y="5931842"/>
            <a:ext cx="8676456" cy="923330"/>
          </a:xfrm>
          <a:prstGeom prst="rect">
            <a:avLst/>
          </a:prstGeom>
          <a:noFill/>
        </p:spPr>
        <p:txBody>
          <a:bodyPr wrap="square" rtlCol="0">
            <a:spAutoFit/>
          </a:bodyPr>
          <a:lstStyle/>
          <a:p>
            <a:pPr marL="285750" indent="-285750">
              <a:buFont typeface="Wingdings" charset="2"/>
              <a:buChar char="q"/>
            </a:pPr>
            <a:r>
              <a:rPr lang="en-US" dirty="0" smtClean="0"/>
              <a:t>Good performance of DC, TOF and ZDC subsystems </a:t>
            </a:r>
          </a:p>
          <a:p>
            <a:pPr marL="285750" indent="-285750">
              <a:buFont typeface="Wingdings" charset="2"/>
              <a:buChar char="q"/>
            </a:pPr>
            <a:r>
              <a:rPr lang="en-US" dirty="0" smtClean="0"/>
              <a:t>Measure </a:t>
            </a:r>
            <a:r>
              <a:rPr lang="en-US" dirty="0" smtClean="0"/>
              <a:t>inelastic reactions d + target </a:t>
            </a:r>
            <a:r>
              <a:rPr lang="en-US" dirty="0" smtClean="0">
                <a:sym typeface="Wingdings"/>
              </a:rPr>
              <a:t> X with deuteron beam of T = 4 </a:t>
            </a:r>
            <a:r>
              <a:rPr lang="en-US" dirty="0" err="1" smtClean="0">
                <a:sym typeface="Wingdings"/>
              </a:rPr>
              <a:t>GeV</a:t>
            </a:r>
            <a:r>
              <a:rPr lang="en-US" dirty="0" smtClean="0">
                <a:sym typeface="Wingdings"/>
              </a:rPr>
              <a:t>/u on targets (CH</a:t>
            </a:r>
            <a:r>
              <a:rPr lang="en-US" baseline="-25000" dirty="0" smtClean="0">
                <a:sym typeface="Wingdings"/>
              </a:rPr>
              <a:t>2</a:t>
            </a:r>
            <a:r>
              <a:rPr lang="en-US" dirty="0" smtClean="0">
                <a:sym typeface="Wingdings"/>
              </a:rPr>
              <a:t>, C, Cu and </a:t>
            </a:r>
            <a:r>
              <a:rPr lang="en-US" dirty="0" err="1" smtClean="0">
                <a:sym typeface="Wingdings"/>
              </a:rPr>
              <a:t>Pb</a:t>
            </a:r>
            <a:r>
              <a:rPr lang="en-US" dirty="0" smtClean="0">
                <a:sym typeface="Wingdings"/>
              </a:rPr>
              <a:t>) in magnetic field of 0.75 T</a:t>
            </a:r>
            <a:endParaRPr lang="en-US" dirty="0"/>
          </a:p>
        </p:txBody>
      </p:sp>
      <p:sp>
        <p:nvSpPr>
          <p:cNvPr id="6" name="Slide Number Placeholder 5"/>
          <p:cNvSpPr>
            <a:spLocks noGrp="1"/>
          </p:cNvSpPr>
          <p:nvPr>
            <p:ph type="sldNum" sz="quarter" idx="12"/>
          </p:nvPr>
        </p:nvSpPr>
        <p:spPr/>
        <p:txBody>
          <a:bodyPr/>
          <a:lstStyle/>
          <a:p>
            <a:pPr>
              <a:defRPr/>
            </a:pPr>
            <a:fld id="{16AAA047-8AEF-4C69-86C3-C9A280890182}" type="slidenum">
              <a:rPr lang="fr-FR" smtClean="0"/>
              <a:pPr>
                <a:defRPr/>
              </a:pPr>
              <a:t>13</a:t>
            </a:fld>
            <a:endParaRPr lang="fr-FR"/>
          </a:p>
        </p:txBody>
      </p:sp>
    </p:spTree>
    <p:extLst>
      <p:ext uri="{BB962C8B-B14F-4D97-AF65-F5344CB8AC3E}">
        <p14:creationId xmlns:p14="http://schemas.microsoft.com/office/powerpoint/2010/main" val="16213559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07504" y="116632"/>
            <a:ext cx="8928992" cy="953452"/>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spcAft>
                <a:spcPts val="0"/>
              </a:spcAft>
            </a:pPr>
            <a:r>
              <a:rPr lang="en-US" sz="2800" u="sng" dirty="0" smtClean="0">
                <a:solidFill>
                  <a:srgbClr val="FFFF00"/>
                </a:solidFill>
              </a:rPr>
              <a:t> Recommendations on </a:t>
            </a:r>
            <a:r>
              <a:rPr lang="en-US" sz="2800" u="sng" dirty="0">
                <a:solidFill>
                  <a:srgbClr val="FFFF00"/>
                </a:solidFill>
              </a:rPr>
              <a:t>p</a:t>
            </a:r>
            <a:r>
              <a:rPr lang="en-US" sz="2800" u="sng" dirty="0" smtClean="0">
                <a:solidFill>
                  <a:srgbClr val="FFFF00"/>
                </a:solidFill>
              </a:rPr>
              <a:t>rojects approved for completion  in 2016 and proposed for continuation </a:t>
            </a:r>
          </a:p>
        </p:txBody>
      </p:sp>
      <p:sp>
        <p:nvSpPr>
          <p:cNvPr id="8" name="Content Placeholder 7"/>
          <p:cNvSpPr txBox="1">
            <a:spLocks noGrp="1"/>
          </p:cNvSpPr>
          <p:nvPr>
            <p:ph idx="1"/>
          </p:nvPr>
        </p:nvSpPr>
        <p:spPr>
          <a:xfrm>
            <a:off x="179512" y="1196752"/>
            <a:ext cx="8856984" cy="1588127"/>
          </a:xfrm>
          <a:prstGeom prst="rect">
            <a:avLst/>
          </a:prstGeom>
          <a:noFill/>
        </p:spPr>
        <p:txBody>
          <a:bodyPr wrap="square" rtlCol="0">
            <a:spAutoFit/>
          </a:bodyPr>
          <a:lstStyle/>
          <a:p>
            <a:pPr>
              <a:buFont typeface="Wingdings" charset="2"/>
              <a:buChar char="q"/>
            </a:pPr>
            <a:r>
              <a:rPr lang="en-US" sz="1800" b="1" dirty="0" smtClean="0"/>
              <a:t>COMET experiment at JPARC</a:t>
            </a:r>
            <a:r>
              <a:rPr lang="en-US" sz="1800" dirty="0" smtClean="0"/>
              <a:t>, aiming at the search </a:t>
            </a:r>
            <a:r>
              <a:rPr lang="en-US" sz="1800" dirty="0"/>
              <a:t>for </a:t>
            </a:r>
            <a:r>
              <a:rPr lang="en-US" sz="1800" dirty="0" err="1"/>
              <a:t>muon</a:t>
            </a:r>
            <a:r>
              <a:rPr lang="en-US" sz="1800" dirty="0"/>
              <a:t>-to-electron conversion</a:t>
            </a:r>
            <a:r>
              <a:rPr lang="en-US" sz="1800" dirty="0" smtClean="0"/>
              <a:t>.</a:t>
            </a:r>
          </a:p>
          <a:p>
            <a:pPr marL="0" indent="0">
              <a:buNone/>
            </a:pPr>
            <a:r>
              <a:rPr lang="en-US" sz="1800" dirty="0" smtClean="0"/>
              <a:t> </a:t>
            </a:r>
            <a:r>
              <a:rPr lang="en-US" sz="1800" dirty="0"/>
              <a:t>The </a:t>
            </a:r>
            <a:r>
              <a:rPr lang="en-US" sz="1800" dirty="0" smtClean="0"/>
              <a:t>JINR participants have </a:t>
            </a:r>
            <a:r>
              <a:rPr lang="en-US" sz="1800" dirty="0"/>
              <a:t>made important technical </a:t>
            </a:r>
            <a:r>
              <a:rPr lang="en-US" sz="1800" dirty="0" smtClean="0"/>
              <a:t>contributions (construction of </a:t>
            </a:r>
            <a:r>
              <a:rPr lang="en-US" sz="1800" dirty="0"/>
              <a:t>a straw tube detector and </a:t>
            </a:r>
            <a:r>
              <a:rPr lang="en-US" sz="1800" dirty="0" smtClean="0"/>
              <a:t> supply </a:t>
            </a:r>
            <a:r>
              <a:rPr lang="en-US" sz="1800" dirty="0"/>
              <a:t>and </a:t>
            </a:r>
            <a:r>
              <a:rPr lang="en-US" sz="1800" dirty="0" smtClean="0"/>
              <a:t>test of </a:t>
            </a:r>
            <a:r>
              <a:rPr lang="en-US" sz="1800" dirty="0"/>
              <a:t>scintillating crystals for the COMET </a:t>
            </a:r>
            <a:r>
              <a:rPr lang="en-US" sz="1800" dirty="0" smtClean="0"/>
              <a:t>calorimeter).</a:t>
            </a:r>
          </a:p>
          <a:p>
            <a:pPr marL="0" indent="0">
              <a:buNone/>
            </a:pPr>
            <a:r>
              <a:rPr lang="en-US" sz="1800" dirty="0" smtClean="0"/>
              <a:t>The </a:t>
            </a:r>
            <a:r>
              <a:rPr lang="en-US" sz="1800" dirty="0"/>
              <a:t>PAC </a:t>
            </a:r>
            <a:r>
              <a:rPr lang="en-US" sz="1800" dirty="0" smtClean="0"/>
              <a:t>approved the </a:t>
            </a:r>
            <a:r>
              <a:rPr lang="en-US" sz="1800" dirty="0"/>
              <a:t>continuation of this project for three years until the end of 2019, and encourages the team to take active roles in physics analyses. </a:t>
            </a:r>
            <a:endParaRPr lang="en-US" sz="1800" dirty="0" smtClean="0"/>
          </a:p>
        </p:txBody>
      </p:sp>
      <p:sp>
        <p:nvSpPr>
          <p:cNvPr id="2" name="Date Placeholder 1"/>
          <p:cNvSpPr>
            <a:spLocks noGrp="1"/>
          </p:cNvSpPr>
          <p:nvPr>
            <p:ph type="dt" sz="half" idx="10"/>
          </p:nvPr>
        </p:nvSpPr>
        <p:spPr/>
        <p:txBody>
          <a:bodyPr/>
          <a:lstStyle/>
          <a:p>
            <a:pPr>
              <a:defRPr/>
            </a:pPr>
            <a:r>
              <a:rPr lang="en-US" smtClean="0"/>
              <a:t>Itzhak Tserruya</a:t>
            </a:r>
            <a:endParaRPr lang="fr-FR" dirty="0"/>
          </a:p>
        </p:txBody>
      </p:sp>
      <p:sp>
        <p:nvSpPr>
          <p:cNvPr id="3" name="Footer Placeholder 2"/>
          <p:cNvSpPr>
            <a:spLocks noGrp="1"/>
          </p:cNvSpPr>
          <p:nvPr>
            <p:ph type="ftr" sz="quarter" idx="11"/>
          </p:nvPr>
        </p:nvSpPr>
        <p:spPr/>
        <p:txBody>
          <a:bodyPr/>
          <a:lstStyle/>
          <a:p>
            <a:pPr>
              <a:defRPr/>
            </a:pPr>
            <a:r>
              <a:rPr lang="en-US" smtClean="0"/>
              <a:t>121st SC JINR, February 23, 2017</a:t>
            </a:r>
            <a:endParaRPr lang="fr-FR"/>
          </a:p>
        </p:txBody>
      </p:sp>
      <p:grpSp>
        <p:nvGrpSpPr>
          <p:cNvPr id="4" name="Group 3"/>
          <p:cNvGrpSpPr/>
          <p:nvPr/>
        </p:nvGrpSpPr>
        <p:grpSpPr>
          <a:xfrm>
            <a:off x="107504" y="3030380"/>
            <a:ext cx="8856984" cy="2749916"/>
            <a:chOff x="107504" y="3030380"/>
            <a:chExt cx="8856984" cy="2749916"/>
          </a:xfrm>
        </p:grpSpPr>
        <p:sp>
          <p:nvSpPr>
            <p:cNvPr id="9" name="AutoShape 18"/>
            <p:cNvSpPr txBox="1">
              <a:spLocks noChangeArrowheads="1"/>
            </p:cNvSpPr>
            <p:nvPr/>
          </p:nvSpPr>
          <p:spPr bwMode="auto">
            <a:xfrm>
              <a:off x="539552" y="3030380"/>
              <a:ext cx="8229600" cy="619200"/>
            </a:xfrm>
            <a:prstGeom prst="roundRect">
              <a:avLst>
                <a:gd name="adj" fmla="val 16667"/>
              </a:avLst>
            </a:prstGeom>
            <a:solidFill>
              <a:srgbClr val="000090"/>
            </a:solidFill>
            <a:ln w="38100">
              <a:solidFill>
                <a:srgbClr val="FF0000"/>
              </a:solidFill>
              <a:round/>
              <a:headEnd/>
              <a:tailEnd/>
            </a:ln>
            <a:effectLst/>
            <a:extLst/>
          </p:spPr>
          <p:txBody>
            <a:bodyPr vert="horz" wrap="square" lIns="0" tIns="0" rIns="0" bIns="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Aft>
                  <a:spcPts val="0"/>
                </a:spcAft>
              </a:pPr>
              <a:r>
                <a:rPr lang="en-US" sz="2800" u="sng" dirty="0" smtClean="0">
                  <a:solidFill>
                    <a:srgbClr val="FFFF00"/>
                  </a:solidFill>
                </a:rPr>
                <a:t>Recommendations on new projects   </a:t>
              </a:r>
            </a:p>
          </p:txBody>
        </p:sp>
        <p:sp>
          <p:nvSpPr>
            <p:cNvPr id="11" name="Content Placeholder 7"/>
            <p:cNvSpPr txBox="1">
              <a:spLocks/>
            </p:cNvSpPr>
            <p:nvPr/>
          </p:nvSpPr>
          <p:spPr bwMode="auto">
            <a:xfrm>
              <a:off x="107504" y="4149080"/>
              <a:ext cx="885698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Font typeface="Wingdings" charset="2"/>
                <a:buChar char="q"/>
              </a:pPr>
              <a:r>
                <a:rPr lang="en-US" sz="1800" b="1" dirty="0" smtClean="0"/>
                <a:t> NA64 experiment at CERN </a:t>
              </a:r>
              <a:r>
                <a:rPr lang="en-US" sz="1800" dirty="0" smtClean="0"/>
                <a:t> </a:t>
              </a:r>
            </a:p>
            <a:p>
              <a:pPr marL="0" indent="0">
                <a:spcBef>
                  <a:spcPts val="0"/>
                </a:spcBef>
                <a:spcAft>
                  <a:spcPts val="600"/>
                </a:spcAft>
                <a:buNone/>
              </a:pPr>
              <a:r>
                <a:rPr lang="en-US" sz="1800" dirty="0" smtClean="0"/>
                <a:t>The </a:t>
              </a:r>
              <a:r>
                <a:rPr lang="en-US" sz="1800" dirty="0"/>
                <a:t>proposed contribution of JINR to NA64, an interesting project with high scientific potential, is the delivery and operation of a straw-tube tracking detector, with modest but adequate resources requested for the next three years. </a:t>
              </a:r>
              <a:endParaRPr lang="en-US" sz="1800" dirty="0" smtClean="0"/>
            </a:p>
            <a:p>
              <a:pPr marL="0" indent="0">
                <a:spcBef>
                  <a:spcPts val="0"/>
                </a:spcBef>
                <a:spcAft>
                  <a:spcPts val="600"/>
                </a:spcAft>
                <a:buNone/>
              </a:pPr>
              <a:r>
                <a:rPr lang="en-US" sz="1800" dirty="0" smtClean="0"/>
                <a:t>The </a:t>
              </a:r>
              <a:r>
                <a:rPr lang="en-US" sz="1800" dirty="0"/>
                <a:t>PAC </a:t>
              </a:r>
              <a:r>
                <a:rPr lang="en-US" sz="1800" dirty="0" smtClean="0"/>
                <a:t>approved of </a:t>
              </a:r>
              <a:r>
                <a:rPr lang="en-US" sz="1800" dirty="0"/>
                <a:t>the project for three years until the end of 2019. </a:t>
              </a:r>
            </a:p>
          </p:txBody>
        </p:sp>
      </p:grpSp>
      <p:sp>
        <p:nvSpPr>
          <p:cNvPr id="6" name="Slide Number Placeholder 5"/>
          <p:cNvSpPr>
            <a:spLocks noGrp="1"/>
          </p:cNvSpPr>
          <p:nvPr>
            <p:ph type="sldNum" sz="quarter" idx="12"/>
          </p:nvPr>
        </p:nvSpPr>
        <p:spPr/>
        <p:txBody>
          <a:bodyPr/>
          <a:lstStyle/>
          <a:p>
            <a:pPr>
              <a:defRPr/>
            </a:pPr>
            <a:fld id="{16AAA047-8AEF-4C69-86C3-C9A280890182}" type="slidenum">
              <a:rPr lang="fr-FR" smtClean="0"/>
              <a:pPr>
                <a:defRPr/>
              </a:pPr>
              <a:t>14</a:t>
            </a:fld>
            <a:endParaRPr lang="fr-FR"/>
          </a:p>
        </p:txBody>
      </p:sp>
    </p:spTree>
    <p:extLst>
      <p:ext uri="{BB962C8B-B14F-4D97-AF65-F5344CB8AC3E}">
        <p14:creationId xmlns:p14="http://schemas.microsoft.com/office/powerpoint/2010/main" val="4174960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07504" y="188640"/>
            <a:ext cx="8928992" cy="795600"/>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spcAft>
                <a:spcPts val="0"/>
              </a:spcAft>
            </a:pPr>
            <a:r>
              <a:rPr lang="en-US" sz="3200" u="sng" dirty="0" smtClean="0">
                <a:solidFill>
                  <a:srgbClr val="FFFF00"/>
                </a:solidFill>
              </a:rPr>
              <a:t> JINR participation in the COMPASS experiment</a:t>
            </a:r>
          </a:p>
        </p:txBody>
      </p:sp>
      <p:sp>
        <p:nvSpPr>
          <p:cNvPr id="2" name="Date Placeholder 1"/>
          <p:cNvSpPr>
            <a:spLocks noGrp="1"/>
          </p:cNvSpPr>
          <p:nvPr>
            <p:ph type="dt" sz="half" idx="10"/>
          </p:nvPr>
        </p:nvSpPr>
        <p:spPr/>
        <p:txBody>
          <a:bodyPr/>
          <a:lstStyle/>
          <a:p>
            <a:pPr>
              <a:defRPr/>
            </a:pPr>
            <a:r>
              <a:rPr lang="en-US" smtClean="0"/>
              <a:t>Itzhak Tserruya</a:t>
            </a:r>
            <a:endParaRPr lang="fr-FR" dirty="0"/>
          </a:p>
        </p:txBody>
      </p:sp>
      <p:sp>
        <p:nvSpPr>
          <p:cNvPr id="3" name="Footer Placeholder 2"/>
          <p:cNvSpPr>
            <a:spLocks noGrp="1"/>
          </p:cNvSpPr>
          <p:nvPr>
            <p:ph type="ftr" sz="quarter" idx="11"/>
          </p:nvPr>
        </p:nvSpPr>
        <p:spPr/>
        <p:txBody>
          <a:bodyPr/>
          <a:lstStyle/>
          <a:p>
            <a:pPr>
              <a:defRPr/>
            </a:pPr>
            <a:r>
              <a:rPr lang="en-US" smtClean="0"/>
              <a:t>121st SC JINR, February 23, 2017</a:t>
            </a:r>
            <a:endParaRPr lang="fr-FR"/>
          </a:p>
        </p:txBody>
      </p:sp>
      <p:sp>
        <p:nvSpPr>
          <p:cNvPr id="6" name="Slide Number Placeholder 5"/>
          <p:cNvSpPr>
            <a:spLocks noGrp="1"/>
          </p:cNvSpPr>
          <p:nvPr>
            <p:ph type="sldNum" sz="quarter" idx="12"/>
          </p:nvPr>
        </p:nvSpPr>
        <p:spPr/>
        <p:txBody>
          <a:bodyPr/>
          <a:lstStyle/>
          <a:p>
            <a:pPr>
              <a:defRPr/>
            </a:pPr>
            <a:fld id="{16AAA047-8AEF-4C69-86C3-C9A280890182}" type="slidenum">
              <a:rPr lang="fr-FR" smtClean="0"/>
              <a:pPr>
                <a:defRPr/>
              </a:pPr>
              <a:t>15</a:t>
            </a:fld>
            <a:endParaRPr lang="fr-FR"/>
          </a:p>
        </p:txBody>
      </p:sp>
      <p:sp>
        <p:nvSpPr>
          <p:cNvPr id="12" name="Rectangle 11"/>
          <p:cNvSpPr/>
          <p:nvPr/>
        </p:nvSpPr>
        <p:spPr>
          <a:xfrm>
            <a:off x="3324" y="1124744"/>
            <a:ext cx="9144000" cy="5355313"/>
          </a:xfrm>
          <a:prstGeom prst="rect">
            <a:avLst/>
          </a:prstGeom>
        </p:spPr>
        <p:txBody>
          <a:bodyPr wrap="square">
            <a:spAutoFit/>
          </a:bodyPr>
          <a:lstStyle/>
          <a:p>
            <a:pPr marL="285750" indent="-285750">
              <a:buFont typeface="Wingdings" charset="2"/>
              <a:buChar char="q"/>
            </a:pPr>
            <a:r>
              <a:rPr lang="en-US" dirty="0" smtClean="0"/>
              <a:t>Two proposals </a:t>
            </a:r>
            <a:r>
              <a:rPr lang="en-US" dirty="0"/>
              <a:t>on JINR’s participation in the COMPASS </a:t>
            </a:r>
            <a:r>
              <a:rPr lang="en-US" dirty="0" smtClean="0"/>
              <a:t>experiment were presented to the PAC:</a:t>
            </a:r>
          </a:p>
          <a:p>
            <a:pPr lvl="1"/>
            <a:r>
              <a:rPr lang="en-US" dirty="0"/>
              <a:t> </a:t>
            </a:r>
            <a:r>
              <a:rPr lang="en-US" dirty="0" smtClean="0"/>
              <a:t>   - “</a:t>
            </a:r>
            <a:r>
              <a:rPr lang="en-US" dirty="0"/>
              <a:t>COMPASS-II” presented by A. </a:t>
            </a:r>
            <a:r>
              <a:rPr lang="en-US" dirty="0" err="1"/>
              <a:t>Nagaytsev</a:t>
            </a:r>
            <a:r>
              <a:rPr lang="en-US" dirty="0"/>
              <a:t> </a:t>
            </a:r>
            <a:r>
              <a:rPr lang="en-US" dirty="0" smtClean="0"/>
              <a:t> </a:t>
            </a:r>
          </a:p>
          <a:p>
            <a:pPr lvl="1"/>
            <a:r>
              <a:rPr lang="en-US" dirty="0"/>
              <a:t> </a:t>
            </a:r>
            <a:r>
              <a:rPr lang="en-US" dirty="0" smtClean="0"/>
              <a:t>   - “</a:t>
            </a:r>
            <a:r>
              <a:rPr lang="en-US" dirty="0"/>
              <a:t>Hadron physics in the COMPASS experiment: status and proposal on </a:t>
            </a:r>
            <a:r>
              <a:rPr lang="en-US" dirty="0" smtClean="0"/>
              <a:t>  </a:t>
            </a:r>
          </a:p>
          <a:p>
            <a:pPr lvl="1"/>
            <a:r>
              <a:rPr lang="en-US" dirty="0"/>
              <a:t> </a:t>
            </a:r>
            <a:r>
              <a:rPr lang="en-US" dirty="0" smtClean="0"/>
              <a:t>   organizational matter</a:t>
            </a:r>
            <a:r>
              <a:rPr lang="en-US" dirty="0"/>
              <a:t>” presented by A. </a:t>
            </a:r>
            <a:r>
              <a:rPr lang="en-US" dirty="0" err="1"/>
              <a:t>Guskov</a:t>
            </a:r>
            <a:r>
              <a:rPr lang="en-US" dirty="0"/>
              <a:t>. </a:t>
            </a:r>
          </a:p>
          <a:p>
            <a:pPr marL="285750" indent="-285750">
              <a:buFont typeface="Wingdings" charset="2"/>
              <a:buChar char="q"/>
            </a:pPr>
            <a:endParaRPr lang="en-US" dirty="0" smtClean="0"/>
          </a:p>
          <a:p>
            <a:pPr marL="285750" indent="-285750">
              <a:buFont typeface="Wingdings" charset="2"/>
              <a:buChar char="q"/>
            </a:pPr>
            <a:r>
              <a:rPr lang="en-US" dirty="0" smtClean="0"/>
              <a:t>The </a:t>
            </a:r>
            <a:r>
              <a:rPr lang="en-US" dirty="0"/>
              <a:t>PAC appreciates the important role </a:t>
            </a:r>
            <a:r>
              <a:rPr lang="en-US" dirty="0" smtClean="0"/>
              <a:t>of JINR </a:t>
            </a:r>
            <a:r>
              <a:rPr lang="en-US" dirty="0"/>
              <a:t>in </a:t>
            </a:r>
            <a:r>
              <a:rPr lang="en-US" dirty="0" smtClean="0"/>
              <a:t>COMPASS </a:t>
            </a:r>
            <a:r>
              <a:rPr lang="en-US" dirty="0"/>
              <a:t>in data taking and detector maintenance as well as </a:t>
            </a:r>
            <a:r>
              <a:rPr lang="en-US" dirty="0" smtClean="0"/>
              <a:t>in </a:t>
            </a:r>
            <a:r>
              <a:rPr lang="en-US" dirty="0"/>
              <a:t>physics </a:t>
            </a:r>
            <a:r>
              <a:rPr lang="en-US" dirty="0" smtClean="0"/>
              <a:t>analyses. </a:t>
            </a:r>
          </a:p>
          <a:p>
            <a:pPr marL="285750" indent="-285750">
              <a:buFont typeface="Wingdings" charset="2"/>
              <a:buChar char="q"/>
            </a:pPr>
            <a:endParaRPr lang="en-US" dirty="0" smtClean="0"/>
          </a:p>
          <a:p>
            <a:pPr marL="285750" indent="-285750">
              <a:buFont typeface="Wingdings" charset="2"/>
              <a:buChar char="q"/>
            </a:pPr>
            <a:r>
              <a:rPr lang="en-US" dirty="0" smtClean="0"/>
              <a:t>However</a:t>
            </a:r>
            <a:r>
              <a:rPr lang="en-US" dirty="0"/>
              <a:t>, the PAC considers it unjustified to have two different JINR groups participating in the same experiment. </a:t>
            </a:r>
          </a:p>
          <a:p>
            <a:pPr marL="285750" indent="-285750">
              <a:buFont typeface="Wingdings" charset="2"/>
              <a:buChar char="q"/>
            </a:pPr>
            <a:endParaRPr lang="en-US" dirty="0" smtClean="0"/>
          </a:p>
          <a:p>
            <a:pPr marL="285750" indent="-285750">
              <a:buFont typeface="Wingdings" charset="2"/>
              <a:buChar char="q"/>
            </a:pPr>
            <a:r>
              <a:rPr lang="en-US" dirty="0" smtClean="0"/>
              <a:t>The </a:t>
            </a:r>
            <a:r>
              <a:rPr lang="en-US" dirty="0"/>
              <a:t>PAC recommends that the two JINR groups resubmit one single proposal not later than the next PAC meeting, outlining the JINR strategy and goals for the next three years of the COMPASS II </a:t>
            </a:r>
            <a:r>
              <a:rPr lang="en-US" dirty="0" smtClean="0"/>
              <a:t>experiment</a:t>
            </a:r>
            <a:r>
              <a:rPr lang="en-US" dirty="0"/>
              <a:t> </a:t>
            </a:r>
            <a:r>
              <a:rPr lang="en-US" dirty="0" smtClean="0"/>
              <a:t>and providing </a:t>
            </a:r>
            <a:r>
              <a:rPr lang="en-US" smtClean="0"/>
              <a:t>justification for </a:t>
            </a:r>
            <a:r>
              <a:rPr lang="en-US" dirty="0" smtClean="0"/>
              <a:t>the requested resources.</a:t>
            </a:r>
          </a:p>
          <a:p>
            <a:pPr marL="285750" indent="-285750">
              <a:buFont typeface="Wingdings" charset="2"/>
              <a:buChar char="q"/>
            </a:pPr>
            <a:endParaRPr lang="en-US" dirty="0"/>
          </a:p>
          <a:p>
            <a:pPr marL="285750" indent="-285750">
              <a:buFont typeface="Wingdings" charset="2"/>
              <a:buChar char="q"/>
            </a:pPr>
            <a:r>
              <a:rPr lang="en-US" dirty="0" smtClean="0"/>
              <a:t>In </a:t>
            </a:r>
            <a:r>
              <a:rPr lang="en-US" dirty="0"/>
              <a:t>the meantime the Laboratory directors should provide to the groups the minimal support that will allow them to continue fulfilling their obligations in COMPASS. </a:t>
            </a:r>
          </a:p>
        </p:txBody>
      </p:sp>
    </p:spTree>
    <p:extLst>
      <p:ext uri="{BB962C8B-B14F-4D97-AF65-F5344CB8AC3E}">
        <p14:creationId xmlns:p14="http://schemas.microsoft.com/office/powerpoint/2010/main" val="7381197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Itzhak Tserruya</a:t>
            </a:r>
            <a:endParaRPr lang="fr-FR" dirty="0"/>
          </a:p>
        </p:txBody>
      </p:sp>
      <p:sp>
        <p:nvSpPr>
          <p:cNvPr id="3" name="Footer Placeholder 2"/>
          <p:cNvSpPr>
            <a:spLocks noGrp="1"/>
          </p:cNvSpPr>
          <p:nvPr>
            <p:ph type="ftr" sz="quarter" idx="11"/>
          </p:nvPr>
        </p:nvSpPr>
        <p:spPr/>
        <p:txBody>
          <a:bodyPr/>
          <a:lstStyle/>
          <a:p>
            <a:pPr>
              <a:defRPr/>
            </a:pPr>
            <a:r>
              <a:rPr lang="en-US" smtClean="0"/>
              <a:t>121st SC JINR, February 23, 2017</a:t>
            </a:r>
            <a:endParaRPr lang="fr-FR"/>
          </a:p>
        </p:txBody>
      </p:sp>
      <p:sp>
        <p:nvSpPr>
          <p:cNvPr id="12" name="AutoShape 18"/>
          <p:cNvSpPr>
            <a:spLocks noGrp="1" noChangeArrowheads="1"/>
          </p:cNvSpPr>
          <p:nvPr>
            <p:ph type="title"/>
          </p:nvPr>
        </p:nvSpPr>
        <p:spPr bwMode="auto">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noAutofit/>
          </a:bodyPr>
          <a:lstStyle/>
          <a:p>
            <a:pPr algn="ctr">
              <a:spcAft>
                <a:spcPts val="0"/>
              </a:spcAft>
            </a:pPr>
            <a:r>
              <a:rPr lang="en-US" sz="3600" u="sng" dirty="0" smtClean="0">
                <a:solidFill>
                  <a:srgbClr val="FFFF00"/>
                </a:solidFill>
              </a:rPr>
              <a:t> Reports of the LHC experiments</a:t>
            </a:r>
          </a:p>
        </p:txBody>
      </p:sp>
      <p:sp>
        <p:nvSpPr>
          <p:cNvPr id="13" name="AutoShape 18"/>
          <p:cNvSpPr>
            <a:spLocks noChangeArrowheads="1"/>
          </p:cNvSpPr>
          <p:nvPr/>
        </p:nvSpPr>
        <p:spPr bwMode="auto">
          <a:xfrm>
            <a:off x="395536" y="1844824"/>
            <a:ext cx="8352928" cy="3745706"/>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spcBef>
                <a:spcPts val="1200"/>
              </a:spcBef>
              <a:buSzPct val="130000"/>
            </a:pPr>
            <a:r>
              <a:rPr lang="en-US" sz="2000" dirty="0"/>
              <a:t>The PAC heard with interest the new results obtained by the JINR groups in the ALICE, ATLAS, and CMS experiments, as reported by E. </a:t>
            </a:r>
            <a:r>
              <a:rPr lang="en-US" sz="2000" dirty="0" err="1"/>
              <a:t>Rogochaya</a:t>
            </a:r>
            <a:r>
              <a:rPr lang="en-US" sz="2000" dirty="0"/>
              <a:t>, A. </a:t>
            </a:r>
            <a:r>
              <a:rPr lang="en-US" sz="2000" dirty="0" err="1"/>
              <a:t>Soloshenko</a:t>
            </a:r>
            <a:r>
              <a:rPr lang="en-US" sz="2000" dirty="0"/>
              <a:t>, and V. </a:t>
            </a:r>
            <a:r>
              <a:rPr lang="en-US" sz="2000" dirty="0" err="1"/>
              <a:t>Aleksakhin</a:t>
            </a:r>
            <a:r>
              <a:rPr lang="en-US" sz="2000" dirty="0"/>
              <a:t>, respectively. </a:t>
            </a:r>
            <a:endParaRPr lang="en-US" sz="2000" dirty="0" smtClean="0"/>
          </a:p>
          <a:p>
            <a:pPr>
              <a:spcBef>
                <a:spcPts val="1200"/>
              </a:spcBef>
              <a:buSzPct val="130000"/>
            </a:pPr>
            <a:r>
              <a:rPr lang="en-US" sz="2000" dirty="0" smtClean="0"/>
              <a:t>The </a:t>
            </a:r>
            <a:r>
              <a:rPr lang="en-US" sz="2000" dirty="0"/>
              <a:t>PAC appreciates the new interesting results </a:t>
            </a:r>
            <a:r>
              <a:rPr lang="en-US" sz="2000" dirty="0" smtClean="0"/>
              <a:t>on:</a:t>
            </a:r>
          </a:p>
          <a:p>
            <a:pPr marL="342900" indent="-342900">
              <a:spcBef>
                <a:spcPts val="1200"/>
              </a:spcBef>
              <a:buSzPct val="130000"/>
              <a:buFont typeface="Wingdings" charset="2"/>
              <a:buChar char="v"/>
            </a:pPr>
            <a:r>
              <a:rPr lang="en-US" sz="2000" dirty="0" smtClean="0"/>
              <a:t> </a:t>
            </a:r>
            <a:r>
              <a:rPr lang="en-US" sz="2000" dirty="0" err="1"/>
              <a:t>femtoscopic</a:t>
            </a:r>
            <a:r>
              <a:rPr lang="en-US" sz="2000" dirty="0"/>
              <a:t> </a:t>
            </a:r>
            <a:r>
              <a:rPr lang="en-US" sz="2000" dirty="0" err="1"/>
              <a:t>kaon</a:t>
            </a:r>
            <a:r>
              <a:rPr lang="en-US" sz="2000" dirty="0"/>
              <a:t> </a:t>
            </a:r>
            <a:r>
              <a:rPr lang="en-US" sz="2000" dirty="0" smtClean="0"/>
              <a:t>correlations</a:t>
            </a:r>
            <a:r>
              <a:rPr lang="en-US" sz="2000" dirty="0"/>
              <a:t> </a:t>
            </a:r>
            <a:r>
              <a:rPr lang="en-US" sz="2000" dirty="0" smtClean="0"/>
              <a:t>and the </a:t>
            </a:r>
            <a:r>
              <a:rPr lang="en-US" sz="2000" dirty="0"/>
              <a:t>results obtained during the module testing of the electromagnetic calorimeter PHOS </a:t>
            </a:r>
            <a:r>
              <a:rPr lang="en-US" sz="2000" dirty="0" smtClean="0"/>
              <a:t>in the ALICE experiment </a:t>
            </a:r>
          </a:p>
          <a:p>
            <a:pPr marL="342900" indent="-342900">
              <a:spcBef>
                <a:spcPts val="1200"/>
              </a:spcBef>
              <a:buSzPct val="130000"/>
              <a:buFont typeface="Wingdings" charset="2"/>
              <a:buChar char="v"/>
            </a:pPr>
            <a:r>
              <a:rPr lang="en-US" sz="2000" dirty="0" smtClean="0"/>
              <a:t>the </a:t>
            </a:r>
            <a:r>
              <a:rPr lang="en-US" sz="2000" dirty="0"/>
              <a:t>search for </a:t>
            </a:r>
            <a:r>
              <a:rPr lang="en-US" sz="2000" dirty="0" err="1"/>
              <a:t>pentaquarks</a:t>
            </a:r>
            <a:r>
              <a:rPr lang="en-US" sz="2000" dirty="0"/>
              <a:t> in </a:t>
            </a:r>
            <a:r>
              <a:rPr lang="en-US" sz="2000" dirty="0" err="1"/>
              <a:t>Λ</a:t>
            </a:r>
            <a:r>
              <a:rPr lang="en-US" sz="2000" baseline="-25000" dirty="0" err="1"/>
              <a:t>b</a:t>
            </a:r>
            <a:r>
              <a:rPr lang="en-US" sz="2000" dirty="0"/>
              <a:t>-decays in the ATLAS experiment</a:t>
            </a:r>
            <a:r>
              <a:rPr lang="en-US" sz="2000" dirty="0" smtClean="0"/>
              <a:t>,</a:t>
            </a:r>
          </a:p>
          <a:p>
            <a:pPr marL="342900" indent="-342900">
              <a:spcBef>
                <a:spcPts val="1200"/>
              </a:spcBef>
              <a:buSzPct val="130000"/>
              <a:buFont typeface="Wingdings" charset="2"/>
              <a:buChar char="v"/>
            </a:pPr>
            <a:r>
              <a:rPr lang="en-US" sz="2000" dirty="0" smtClean="0"/>
              <a:t> </a:t>
            </a:r>
            <a:r>
              <a:rPr lang="en-US" sz="2000" dirty="0"/>
              <a:t>the study of </a:t>
            </a:r>
            <a:r>
              <a:rPr lang="en-US" sz="2000" dirty="0" err="1"/>
              <a:t>muon</a:t>
            </a:r>
            <a:r>
              <a:rPr lang="en-US" sz="2000" dirty="0"/>
              <a:t> pair production in the CMS experiment</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16</a:t>
            </a:fld>
            <a:endParaRPr lang="fr-FR"/>
          </a:p>
        </p:txBody>
      </p:sp>
    </p:spTree>
    <p:extLst>
      <p:ext uri="{BB962C8B-B14F-4D97-AF65-F5344CB8AC3E}">
        <p14:creationId xmlns:p14="http://schemas.microsoft.com/office/powerpoint/2010/main" val="26820019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Itzhak Tserruya</a:t>
            </a:r>
            <a:endParaRPr lang="fr-FR" dirty="0"/>
          </a:p>
        </p:txBody>
      </p:sp>
      <p:sp>
        <p:nvSpPr>
          <p:cNvPr id="3" name="Footer Placeholder 2"/>
          <p:cNvSpPr>
            <a:spLocks noGrp="1"/>
          </p:cNvSpPr>
          <p:nvPr>
            <p:ph type="ftr" sz="quarter" idx="11"/>
          </p:nvPr>
        </p:nvSpPr>
        <p:spPr/>
        <p:txBody>
          <a:bodyPr/>
          <a:lstStyle/>
          <a:p>
            <a:pPr>
              <a:defRPr/>
            </a:pPr>
            <a:r>
              <a:rPr lang="en-US" smtClean="0"/>
              <a:t>121st SC JINR, February 23, 2017</a:t>
            </a:r>
            <a:endParaRPr lang="fr-FR"/>
          </a:p>
        </p:txBody>
      </p:sp>
      <p:sp>
        <p:nvSpPr>
          <p:cNvPr id="8" name="AutoShape 18"/>
          <p:cNvSpPr>
            <a:spLocks noGrp="1" noChangeArrowheads="1"/>
          </p:cNvSpPr>
          <p:nvPr>
            <p:ph type="title"/>
          </p:nvPr>
        </p:nvSpPr>
        <p:spPr bwMode="auto">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200" u="sng" smtClean="0">
                <a:solidFill>
                  <a:srgbClr val="FFFF00"/>
                </a:solidFill>
              </a:rPr>
              <a:t>Scientific Reports</a:t>
            </a:r>
            <a:endParaRPr lang="en-US" sz="3200" u="sng" dirty="0" smtClean="0">
              <a:solidFill>
                <a:srgbClr val="FFFF00"/>
              </a:solidFill>
            </a:endParaRPr>
          </a:p>
        </p:txBody>
      </p:sp>
      <p:sp>
        <p:nvSpPr>
          <p:cNvPr id="9" name="AutoShape 18"/>
          <p:cNvSpPr>
            <a:spLocks noChangeArrowheads="1"/>
          </p:cNvSpPr>
          <p:nvPr/>
        </p:nvSpPr>
        <p:spPr bwMode="auto">
          <a:xfrm>
            <a:off x="467544" y="1886688"/>
            <a:ext cx="8352928" cy="3881914"/>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spcBef>
                <a:spcPts val="1200"/>
              </a:spcBef>
              <a:spcAft>
                <a:spcPts val="1200"/>
              </a:spcAft>
            </a:pPr>
            <a:r>
              <a:rPr lang="en-US" sz="2400" dirty="0" smtClean="0"/>
              <a:t>The </a:t>
            </a:r>
            <a:r>
              <a:rPr lang="en-US" sz="2400" dirty="0"/>
              <a:t>PAC </a:t>
            </a:r>
            <a:r>
              <a:rPr lang="en-US" sz="2400" dirty="0" smtClean="0"/>
              <a:t>heard two reports:</a:t>
            </a:r>
          </a:p>
          <a:p>
            <a:pPr marL="342900" indent="-342900">
              <a:spcBef>
                <a:spcPts val="1200"/>
              </a:spcBef>
              <a:spcAft>
                <a:spcPts val="1200"/>
              </a:spcAft>
              <a:buFont typeface="Wingdings" charset="2"/>
              <a:buChar char="v"/>
            </a:pPr>
            <a:r>
              <a:rPr lang="en-US" sz="2400" dirty="0" smtClean="0"/>
              <a:t> </a:t>
            </a:r>
            <a:r>
              <a:rPr lang="en-US" sz="2400" dirty="0"/>
              <a:t>“JINR neutrino </a:t>
            </a:r>
            <a:r>
              <a:rPr lang="en-US" sz="2400" dirty="0" err="1"/>
              <a:t>programme</a:t>
            </a:r>
            <a:r>
              <a:rPr lang="en-US" sz="2400" dirty="0"/>
              <a:t>. </a:t>
            </a:r>
            <a:r>
              <a:rPr lang="en-US" sz="2400" dirty="0" err="1"/>
              <a:t>Daya</a:t>
            </a:r>
            <a:r>
              <a:rPr lang="en-US" sz="2400" dirty="0"/>
              <a:t> Bay and JUNO: precision measurements with reactor neutrinos” presented by M. </a:t>
            </a:r>
            <a:r>
              <a:rPr lang="en-US" sz="2400" dirty="0" err="1"/>
              <a:t>Gonchar</a:t>
            </a:r>
            <a:r>
              <a:rPr lang="en-US" sz="2400" dirty="0"/>
              <a:t> </a:t>
            </a:r>
            <a:r>
              <a:rPr lang="en-US" sz="2400" dirty="0" smtClean="0"/>
              <a:t> </a:t>
            </a:r>
          </a:p>
          <a:p>
            <a:pPr marL="342900" indent="-342900">
              <a:spcBef>
                <a:spcPts val="1200"/>
              </a:spcBef>
              <a:spcAft>
                <a:spcPts val="1200"/>
              </a:spcAft>
              <a:buFont typeface="Wingdings" charset="2"/>
              <a:buChar char="v"/>
            </a:pPr>
            <a:r>
              <a:rPr lang="en-US" sz="2400" dirty="0" smtClean="0"/>
              <a:t> </a:t>
            </a:r>
            <a:r>
              <a:rPr lang="en-US" sz="2400" dirty="0"/>
              <a:t>“Electromagnetic and gravitational effects for spin dynamics in accelerators” presented by A. </a:t>
            </a:r>
            <a:r>
              <a:rPr lang="en-US" sz="2400" dirty="0" err="1"/>
              <a:t>Silenko</a:t>
            </a:r>
            <a:r>
              <a:rPr lang="en-US" sz="2400" dirty="0" smtClean="0"/>
              <a:t>,</a:t>
            </a:r>
          </a:p>
          <a:p>
            <a:pPr>
              <a:spcBef>
                <a:spcPts val="1200"/>
              </a:spcBef>
              <a:spcAft>
                <a:spcPts val="1200"/>
              </a:spcAft>
            </a:pPr>
            <a:r>
              <a:rPr lang="en-US" sz="2400" dirty="0" smtClean="0"/>
              <a:t>and thanked both </a:t>
            </a:r>
            <a:r>
              <a:rPr lang="en-US" sz="2400" dirty="0"/>
              <a:t>speakers for their presentations</a:t>
            </a:r>
            <a:r>
              <a:rPr lang="en-US" sz="2400" dirty="0" smtClean="0"/>
              <a:t>.</a:t>
            </a:r>
            <a:endParaRPr lang="en-US" sz="2400" dirty="0"/>
          </a:p>
        </p:txBody>
      </p:sp>
      <p:sp>
        <p:nvSpPr>
          <p:cNvPr id="5" name="Slide Number Placeholder 4"/>
          <p:cNvSpPr>
            <a:spLocks noGrp="1"/>
          </p:cNvSpPr>
          <p:nvPr>
            <p:ph type="sldNum" sz="quarter" idx="12"/>
          </p:nvPr>
        </p:nvSpPr>
        <p:spPr/>
        <p:txBody>
          <a:bodyPr/>
          <a:lstStyle/>
          <a:p>
            <a:pPr>
              <a:defRPr/>
            </a:pPr>
            <a:fld id="{16AAA047-8AEF-4C69-86C3-C9A280890182}" type="slidenum">
              <a:rPr lang="fr-FR" smtClean="0"/>
              <a:pPr>
                <a:defRPr/>
              </a:pPr>
              <a:t>17</a:t>
            </a:fld>
            <a:endParaRPr lang="fr-FR"/>
          </a:p>
        </p:txBody>
      </p:sp>
    </p:spTree>
    <p:extLst>
      <p:ext uri="{BB962C8B-B14F-4D97-AF65-F5344CB8AC3E}">
        <p14:creationId xmlns:p14="http://schemas.microsoft.com/office/powerpoint/2010/main" val="36127560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Itzhak Tserruya</a:t>
            </a:r>
            <a:endParaRPr lang="fr-FR" dirty="0"/>
          </a:p>
        </p:txBody>
      </p:sp>
      <p:sp>
        <p:nvSpPr>
          <p:cNvPr id="3" name="Footer Placeholder 2"/>
          <p:cNvSpPr>
            <a:spLocks noGrp="1"/>
          </p:cNvSpPr>
          <p:nvPr>
            <p:ph type="ftr" sz="quarter" idx="11"/>
          </p:nvPr>
        </p:nvSpPr>
        <p:spPr/>
        <p:txBody>
          <a:bodyPr/>
          <a:lstStyle/>
          <a:p>
            <a:pPr>
              <a:defRPr/>
            </a:pPr>
            <a:r>
              <a:rPr lang="en-US" smtClean="0"/>
              <a:t>121st SC JINR, February 23, 2017</a:t>
            </a:r>
            <a:endParaRPr lang="fr-FR"/>
          </a:p>
        </p:txBody>
      </p:sp>
      <p:sp>
        <p:nvSpPr>
          <p:cNvPr id="6" name="AutoShape 18"/>
          <p:cNvSpPr>
            <a:spLocks noGrp="1" noChangeArrowheads="1"/>
          </p:cNvSpPr>
          <p:nvPr>
            <p:ph type="title"/>
          </p:nvPr>
        </p:nvSpPr>
        <p:spPr bwMode="auto">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200" u="sng" dirty="0" smtClean="0">
                <a:solidFill>
                  <a:srgbClr val="FFFF00"/>
                </a:solidFill>
              </a:rPr>
              <a:t>Presentations by young scientists</a:t>
            </a:r>
          </a:p>
        </p:txBody>
      </p:sp>
      <p:sp>
        <p:nvSpPr>
          <p:cNvPr id="8" name="AutoShape 18"/>
          <p:cNvSpPr>
            <a:spLocks noChangeArrowheads="1"/>
          </p:cNvSpPr>
          <p:nvPr/>
        </p:nvSpPr>
        <p:spPr bwMode="auto">
          <a:xfrm>
            <a:off x="323528" y="1916832"/>
            <a:ext cx="8533456" cy="4426744"/>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marL="342900" indent="-342900">
              <a:spcBef>
                <a:spcPts val="1200"/>
              </a:spcBef>
              <a:buFont typeface="Wingdings" charset="2"/>
              <a:buChar char="v"/>
            </a:pPr>
            <a:r>
              <a:rPr lang="en-US" sz="2400" dirty="0"/>
              <a:t>The PAC </a:t>
            </a:r>
            <a:r>
              <a:rPr lang="en-US" sz="2400" dirty="0" smtClean="0"/>
              <a:t>reviewed 26 </a:t>
            </a:r>
            <a:r>
              <a:rPr lang="en-US" sz="2400" dirty="0"/>
              <a:t>poster presentations in particle physics by young scientists from </a:t>
            </a:r>
            <a:r>
              <a:rPr lang="en-US" sz="2400" dirty="0" smtClean="0"/>
              <a:t>DLNP, VBLHEP and LIT Laboratories</a:t>
            </a:r>
          </a:p>
          <a:p>
            <a:pPr marL="342900" indent="-342900">
              <a:spcBef>
                <a:spcPts val="1200"/>
              </a:spcBef>
              <a:buFont typeface="Wingdings" charset="2"/>
              <a:buChar char="v"/>
            </a:pPr>
            <a:r>
              <a:rPr lang="en-US" sz="2400" dirty="0" smtClean="0"/>
              <a:t>The </a:t>
            </a:r>
            <a:r>
              <a:rPr lang="en-US" sz="2400" dirty="0"/>
              <a:t>PAC is very pleased with the large number of posters presented and by their overall very good </a:t>
            </a:r>
            <a:r>
              <a:rPr lang="en-US" sz="2400" dirty="0" smtClean="0"/>
              <a:t>quality.</a:t>
            </a:r>
          </a:p>
          <a:p>
            <a:pPr marL="342900" indent="-342900">
              <a:spcBef>
                <a:spcPts val="1200"/>
              </a:spcBef>
              <a:buFont typeface="Wingdings" charset="2"/>
              <a:buChar char="v"/>
            </a:pPr>
            <a:r>
              <a:rPr lang="en-US" sz="2400" dirty="0" smtClean="0"/>
              <a:t>The </a:t>
            </a:r>
            <a:r>
              <a:rPr lang="en-US" sz="2400" dirty="0"/>
              <a:t>PAC </a:t>
            </a:r>
            <a:r>
              <a:rPr lang="en-US" sz="2400" dirty="0" smtClean="0"/>
              <a:t>selected </a:t>
            </a:r>
            <a:r>
              <a:rPr lang="en-US" sz="2400" dirty="0"/>
              <a:t>the poster “Multimedia exhibition «Main facilities at JINR»” presented by N. </a:t>
            </a:r>
            <a:r>
              <a:rPr lang="en-US" sz="2400" dirty="0" err="1"/>
              <a:t>Sidorov</a:t>
            </a:r>
            <a:r>
              <a:rPr lang="en-US" sz="2400" dirty="0"/>
              <a:t> and the poster “</a:t>
            </a:r>
            <a:r>
              <a:rPr lang="en-US" sz="2400" dirty="0" err="1"/>
              <a:t>Charmonium</a:t>
            </a:r>
            <a:r>
              <a:rPr lang="en-US" sz="2400" dirty="0"/>
              <a:t>-like states at COMPASS” presented by A. </a:t>
            </a:r>
            <a:r>
              <a:rPr lang="en-US" sz="2400" dirty="0" err="1"/>
              <a:t>Gridin</a:t>
            </a:r>
            <a:r>
              <a:rPr lang="en-US" sz="2400" dirty="0"/>
              <a:t> to be reported at </a:t>
            </a:r>
            <a:r>
              <a:rPr lang="en-US" sz="2400" dirty="0" smtClean="0"/>
              <a:t>this </a:t>
            </a:r>
            <a:r>
              <a:rPr lang="en-US" sz="2400" dirty="0"/>
              <a:t>session of the Scientific </a:t>
            </a:r>
            <a:r>
              <a:rPr lang="en-US" sz="2400" dirty="0" smtClean="0"/>
              <a:t>Council.</a:t>
            </a:r>
            <a:endParaRPr lang="en-US" sz="2400" dirty="0"/>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18</a:t>
            </a:fld>
            <a:endParaRPr lang="fr-FR"/>
          </a:p>
        </p:txBody>
      </p:sp>
    </p:spTree>
    <p:extLst>
      <p:ext uri="{BB962C8B-B14F-4D97-AF65-F5344CB8AC3E}">
        <p14:creationId xmlns:p14="http://schemas.microsoft.com/office/powerpoint/2010/main" val="36481950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Itzhak Tserruya</a:t>
            </a:r>
            <a:endParaRPr lang="fr-FR" dirty="0"/>
          </a:p>
        </p:txBody>
      </p:sp>
      <p:sp>
        <p:nvSpPr>
          <p:cNvPr id="3" name="Footer Placeholder 2"/>
          <p:cNvSpPr>
            <a:spLocks noGrp="1"/>
          </p:cNvSpPr>
          <p:nvPr>
            <p:ph type="ftr" sz="quarter" idx="11"/>
          </p:nvPr>
        </p:nvSpPr>
        <p:spPr/>
        <p:txBody>
          <a:bodyPr/>
          <a:lstStyle/>
          <a:p>
            <a:pPr>
              <a:defRPr/>
            </a:pPr>
            <a:r>
              <a:rPr lang="en-US" smtClean="0"/>
              <a:t>121st SC JINR, February 23, 2017</a:t>
            </a:r>
            <a:endParaRPr lang="fr-FR"/>
          </a:p>
        </p:txBody>
      </p:sp>
      <p:sp>
        <p:nvSpPr>
          <p:cNvPr id="9" name="AutoShape 18"/>
          <p:cNvSpPr>
            <a:spLocks noGrp="1" noChangeArrowheads="1"/>
          </p:cNvSpPr>
          <p:nvPr>
            <p:ph type="title"/>
          </p:nvPr>
        </p:nvSpPr>
        <p:spPr bwMode="auto">
          <a:xfrm>
            <a:off x="467544" y="332656"/>
            <a:ext cx="8229600" cy="544830"/>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200" dirty="0" smtClean="0">
                <a:solidFill>
                  <a:srgbClr val="FFFF00"/>
                </a:solidFill>
              </a:rPr>
              <a:t>Next PAC-PP  Meeting – January 16-17, 2017</a:t>
            </a:r>
          </a:p>
        </p:txBody>
      </p:sp>
      <p:sp>
        <p:nvSpPr>
          <p:cNvPr id="10" name="Rectangle 9"/>
          <p:cNvSpPr/>
          <p:nvPr/>
        </p:nvSpPr>
        <p:spPr>
          <a:xfrm>
            <a:off x="0" y="1556792"/>
            <a:ext cx="9036496" cy="3985707"/>
          </a:xfrm>
          <a:prstGeom prst="rect">
            <a:avLst/>
          </a:prstGeom>
        </p:spPr>
        <p:txBody>
          <a:bodyPr wrap="square">
            <a:spAutoFit/>
          </a:bodyPr>
          <a:lstStyle/>
          <a:p>
            <a:pPr marL="285750" indent="-285750">
              <a:spcBef>
                <a:spcPts val="600"/>
              </a:spcBef>
              <a:spcAft>
                <a:spcPts val="600"/>
              </a:spcAft>
              <a:buFont typeface="Arial"/>
              <a:buChar char="•"/>
            </a:pPr>
            <a:r>
              <a:rPr lang="en-US" dirty="0">
                <a:latin typeface="Arial"/>
                <a:cs typeface="Arial"/>
              </a:rPr>
              <a:t>The next meeting of the </a:t>
            </a:r>
            <a:r>
              <a:rPr lang="en-US" dirty="0" smtClean="0">
                <a:latin typeface="Arial"/>
                <a:cs typeface="Arial"/>
              </a:rPr>
              <a:t>PAC-PP will </a:t>
            </a:r>
            <a:r>
              <a:rPr lang="en-US" dirty="0">
                <a:latin typeface="Arial"/>
                <a:cs typeface="Arial"/>
              </a:rPr>
              <a:t>be held </a:t>
            </a:r>
            <a:r>
              <a:rPr lang="en-US" b="1" i="1" u="sng" dirty="0" smtClean="0">
                <a:latin typeface="Arial"/>
                <a:cs typeface="Arial"/>
              </a:rPr>
              <a:t>on June 26-27, 2017</a:t>
            </a:r>
          </a:p>
          <a:p>
            <a:pPr marL="285750" indent="-285750">
              <a:spcBef>
                <a:spcPts val="600"/>
              </a:spcBef>
              <a:spcAft>
                <a:spcPts val="600"/>
              </a:spcAft>
              <a:buFont typeface="Arial"/>
              <a:buChar char="•"/>
            </a:pPr>
            <a:r>
              <a:rPr lang="en-US" dirty="0" smtClean="0">
                <a:latin typeface="Arial"/>
                <a:cs typeface="Arial"/>
              </a:rPr>
              <a:t>The </a:t>
            </a:r>
            <a:r>
              <a:rPr lang="en-US" dirty="0">
                <a:latin typeface="Arial"/>
                <a:cs typeface="Arial"/>
              </a:rPr>
              <a:t>following items are proposed to be included in the </a:t>
            </a:r>
            <a:r>
              <a:rPr lang="en-US" dirty="0" smtClean="0">
                <a:latin typeface="Arial"/>
                <a:cs typeface="Arial"/>
              </a:rPr>
              <a:t>agenda:</a:t>
            </a:r>
          </a:p>
          <a:p>
            <a:pPr marL="742950" lvl="1" indent="-285750">
              <a:spcAft>
                <a:spcPts val="600"/>
              </a:spcAft>
              <a:buFont typeface="Wingdings" charset="2"/>
              <a:buChar char="²"/>
            </a:pPr>
            <a:r>
              <a:rPr lang="en-US" dirty="0" smtClean="0">
                <a:latin typeface="Arial"/>
                <a:cs typeface="Arial"/>
              </a:rPr>
              <a:t>Follow</a:t>
            </a:r>
            <a:r>
              <a:rPr lang="en-US" dirty="0">
                <a:latin typeface="Arial"/>
                <a:cs typeface="Arial"/>
              </a:rPr>
              <a:t>-up on the to-do-list from this PAC </a:t>
            </a:r>
            <a:r>
              <a:rPr lang="en-US" dirty="0" smtClean="0">
                <a:latin typeface="Arial"/>
                <a:cs typeface="Arial"/>
              </a:rPr>
              <a:t>meeting </a:t>
            </a:r>
            <a:endParaRPr lang="en-US" b="1" i="1" dirty="0">
              <a:latin typeface="Arial"/>
              <a:cs typeface="Arial"/>
            </a:endParaRPr>
          </a:p>
          <a:p>
            <a:pPr marL="742950" lvl="1" indent="-285750">
              <a:spcAft>
                <a:spcPts val="600"/>
              </a:spcAft>
              <a:buFont typeface="Wingdings" charset="2"/>
              <a:buChar char="²"/>
            </a:pPr>
            <a:r>
              <a:rPr lang="en-US" dirty="0" smtClean="0">
                <a:latin typeface="Arial"/>
                <a:cs typeface="Arial"/>
              </a:rPr>
              <a:t>Consideration </a:t>
            </a:r>
            <a:r>
              <a:rPr lang="en-US" dirty="0">
                <a:latin typeface="Arial"/>
                <a:cs typeface="Arial"/>
              </a:rPr>
              <a:t>of new </a:t>
            </a:r>
            <a:r>
              <a:rPr lang="en-US" dirty="0" smtClean="0">
                <a:latin typeface="Arial"/>
                <a:cs typeface="Arial"/>
              </a:rPr>
              <a:t>projects</a:t>
            </a:r>
          </a:p>
          <a:p>
            <a:pPr marL="742950" lvl="1" indent="-285750">
              <a:spcAft>
                <a:spcPts val="600"/>
              </a:spcAft>
              <a:buFont typeface="Wingdings" charset="2"/>
              <a:buChar char="²"/>
            </a:pPr>
            <a:r>
              <a:rPr lang="en-US" dirty="0" smtClean="0">
                <a:latin typeface="Arial"/>
                <a:cs typeface="Arial"/>
              </a:rPr>
              <a:t>Reports </a:t>
            </a:r>
            <a:r>
              <a:rPr lang="en-US" dirty="0">
                <a:latin typeface="Arial"/>
                <a:cs typeface="Arial"/>
              </a:rPr>
              <a:t>and recommendations on the projects to be completed in </a:t>
            </a:r>
            <a:r>
              <a:rPr lang="en-US" dirty="0" smtClean="0">
                <a:latin typeface="Arial"/>
                <a:cs typeface="Arial"/>
              </a:rPr>
              <a:t>2017</a:t>
            </a:r>
          </a:p>
          <a:p>
            <a:pPr marL="742950" lvl="1" indent="-285750">
              <a:spcAft>
                <a:spcPts val="600"/>
              </a:spcAft>
              <a:buFont typeface="Wingdings" charset="2"/>
              <a:buChar char="²"/>
            </a:pPr>
            <a:r>
              <a:rPr lang="en-US" dirty="0" smtClean="0">
                <a:latin typeface="Arial"/>
                <a:cs typeface="Arial"/>
              </a:rPr>
              <a:t>Status report </a:t>
            </a:r>
            <a:r>
              <a:rPr lang="en-US" dirty="0">
                <a:latin typeface="Arial"/>
                <a:cs typeface="Arial"/>
              </a:rPr>
              <a:t>on the </a:t>
            </a:r>
            <a:r>
              <a:rPr lang="en-US" dirty="0" err="1">
                <a:latin typeface="Arial"/>
                <a:cs typeface="Arial"/>
              </a:rPr>
              <a:t>Nuclotron</a:t>
            </a:r>
            <a:r>
              <a:rPr lang="en-US" dirty="0">
                <a:latin typeface="Arial"/>
                <a:cs typeface="Arial"/>
              </a:rPr>
              <a:t>-NICA </a:t>
            </a:r>
            <a:r>
              <a:rPr lang="en-US" dirty="0" smtClean="0">
                <a:latin typeface="Arial"/>
                <a:cs typeface="Arial"/>
              </a:rPr>
              <a:t>project</a:t>
            </a:r>
          </a:p>
          <a:p>
            <a:pPr marL="742950" lvl="1" indent="-285750">
              <a:spcAft>
                <a:spcPts val="600"/>
              </a:spcAft>
              <a:buFont typeface="Wingdings" charset="2"/>
              <a:buChar char="²"/>
            </a:pPr>
            <a:r>
              <a:rPr lang="en-US" dirty="0">
                <a:latin typeface="Arial"/>
                <a:cs typeface="Arial"/>
              </a:rPr>
              <a:t>Status reports on the </a:t>
            </a:r>
            <a:r>
              <a:rPr lang="en-US" dirty="0" smtClean="0">
                <a:latin typeface="Arial"/>
                <a:cs typeface="Arial"/>
              </a:rPr>
              <a:t>MPD project including simulation results</a:t>
            </a:r>
            <a:endParaRPr lang="en-US" dirty="0">
              <a:latin typeface="Arial"/>
              <a:cs typeface="Arial"/>
            </a:endParaRPr>
          </a:p>
          <a:p>
            <a:pPr marL="742950" lvl="1" indent="-285750">
              <a:spcAft>
                <a:spcPts val="600"/>
              </a:spcAft>
              <a:buFont typeface="Wingdings" charset="2"/>
              <a:buChar char="²"/>
            </a:pPr>
            <a:r>
              <a:rPr lang="en-US" dirty="0">
                <a:latin typeface="Arial"/>
                <a:cs typeface="Arial"/>
              </a:rPr>
              <a:t>Status report on infrastructure issues including </a:t>
            </a:r>
            <a:r>
              <a:rPr lang="en-US" dirty="0" err="1">
                <a:latin typeface="Arial"/>
                <a:cs typeface="Arial"/>
              </a:rPr>
              <a:t>Nuclotron</a:t>
            </a:r>
            <a:endParaRPr lang="en-US" dirty="0">
              <a:latin typeface="Arial"/>
              <a:cs typeface="Arial"/>
            </a:endParaRPr>
          </a:p>
          <a:p>
            <a:pPr marL="742950" lvl="1" indent="-285750">
              <a:spcAft>
                <a:spcPts val="600"/>
              </a:spcAft>
              <a:buFont typeface="Wingdings" charset="2"/>
              <a:buChar char="²"/>
            </a:pPr>
            <a:r>
              <a:rPr lang="en-US" dirty="0" smtClean="0">
                <a:latin typeface="Arial"/>
                <a:cs typeface="Arial"/>
              </a:rPr>
              <a:t>Report </a:t>
            </a:r>
            <a:r>
              <a:rPr lang="en-US" dirty="0">
                <a:latin typeface="Arial"/>
                <a:cs typeface="Arial"/>
              </a:rPr>
              <a:t>from the Coordinator of </a:t>
            </a:r>
            <a:r>
              <a:rPr lang="en-US" dirty="0" smtClean="0">
                <a:latin typeface="Arial"/>
                <a:cs typeface="Arial"/>
              </a:rPr>
              <a:t>the </a:t>
            </a:r>
            <a:r>
              <a:rPr lang="en-US" dirty="0" err="1" smtClean="0">
                <a:latin typeface="Arial"/>
                <a:cs typeface="Arial"/>
              </a:rPr>
              <a:t>Nuclotron</a:t>
            </a:r>
            <a:r>
              <a:rPr lang="en-US" dirty="0" smtClean="0">
                <a:latin typeface="Arial"/>
                <a:cs typeface="Arial"/>
              </a:rPr>
              <a:t> experimental </a:t>
            </a:r>
            <a:r>
              <a:rPr lang="en-US" dirty="0" err="1" smtClean="0">
                <a:latin typeface="Arial"/>
                <a:cs typeface="Arial"/>
              </a:rPr>
              <a:t>programme</a:t>
            </a:r>
            <a:endParaRPr lang="en-US" dirty="0" smtClean="0">
              <a:latin typeface="Arial"/>
              <a:cs typeface="Arial"/>
            </a:endParaRPr>
          </a:p>
          <a:p>
            <a:pPr marL="742950" lvl="1" indent="-285750">
              <a:spcAft>
                <a:spcPts val="600"/>
              </a:spcAft>
              <a:buFont typeface="Wingdings" charset="2"/>
              <a:buChar char="²"/>
            </a:pPr>
            <a:r>
              <a:rPr lang="en-US" dirty="0" smtClean="0">
                <a:latin typeface="Arial"/>
                <a:cs typeface="Arial"/>
              </a:rPr>
              <a:t>Report </a:t>
            </a:r>
            <a:r>
              <a:rPr lang="en-US" dirty="0">
                <a:latin typeface="Arial"/>
                <a:cs typeface="Arial"/>
              </a:rPr>
              <a:t>on the BM@N </a:t>
            </a:r>
            <a:r>
              <a:rPr lang="en-US" dirty="0" smtClean="0">
                <a:latin typeface="Arial"/>
                <a:cs typeface="Arial"/>
              </a:rPr>
              <a:t>project including simulation results</a:t>
            </a:r>
            <a:endParaRPr lang="en-US" dirty="0">
              <a:latin typeface="Arial"/>
              <a:cs typeface="Arial"/>
            </a:endParaRPr>
          </a:p>
          <a:p>
            <a:pPr marL="742950" lvl="1" indent="-285750">
              <a:spcAft>
                <a:spcPts val="600"/>
              </a:spcAft>
              <a:buFont typeface="Wingdings" charset="2"/>
              <a:buChar char="²"/>
            </a:pPr>
            <a:r>
              <a:rPr lang="en-US" dirty="0" smtClean="0">
                <a:latin typeface="Arial"/>
                <a:cs typeface="Arial"/>
              </a:rPr>
              <a:t>Posters </a:t>
            </a:r>
            <a:r>
              <a:rPr lang="en-US" dirty="0">
                <a:latin typeface="Arial"/>
                <a:cs typeface="Arial"/>
              </a:rPr>
              <a:t>from young physicists </a:t>
            </a:r>
            <a:r>
              <a:rPr lang="en-US" dirty="0" smtClean="0">
                <a:latin typeface="Arial"/>
                <a:cs typeface="Arial"/>
              </a:rPr>
              <a:t> </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19</a:t>
            </a:fld>
            <a:endParaRPr lang="fr-FR"/>
          </a:p>
        </p:txBody>
      </p:sp>
    </p:spTree>
    <p:extLst>
      <p:ext uri="{BB962C8B-B14F-4D97-AF65-F5344CB8AC3E}">
        <p14:creationId xmlns:p14="http://schemas.microsoft.com/office/powerpoint/2010/main" val="18802602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46_PAC_PP_Agenda.pdf"/>
          <p:cNvPicPr>
            <a:picLocks noChangeAspect="1"/>
          </p:cNvPicPr>
          <p:nvPr/>
        </p:nvPicPr>
        <p:blipFill rotWithShape="1">
          <a:blip r:embed="rId2">
            <a:extLst>
              <a:ext uri="{28A0092B-C50C-407E-A947-70E740481C1C}">
                <a14:useLocalDpi xmlns:a14="http://schemas.microsoft.com/office/drawing/2010/main" val="0"/>
              </a:ext>
            </a:extLst>
          </a:blip>
          <a:srcRect l="5645" t="6218" r="5371" b="7563"/>
          <a:stretch/>
        </p:blipFill>
        <p:spPr>
          <a:xfrm>
            <a:off x="4716016" y="980728"/>
            <a:ext cx="4216401" cy="5781251"/>
          </a:xfrm>
          <a:prstGeom prst="rect">
            <a:avLst/>
          </a:prstGeom>
          <a:ln>
            <a:solidFill>
              <a:schemeClr val="tx1"/>
            </a:solidFill>
          </a:ln>
        </p:spPr>
      </p:pic>
      <p:pic>
        <p:nvPicPr>
          <p:cNvPr id="6" name="Picture 5" descr="46_PAC_PP_Agenda.pdf"/>
          <p:cNvPicPr>
            <a:picLocks noChangeAspect="1"/>
          </p:cNvPicPr>
          <p:nvPr/>
        </p:nvPicPr>
        <p:blipFill rotWithShape="1">
          <a:blip r:embed="rId3">
            <a:extLst>
              <a:ext uri="{28A0092B-C50C-407E-A947-70E740481C1C}">
                <a14:useLocalDpi xmlns:a14="http://schemas.microsoft.com/office/drawing/2010/main" val="0"/>
              </a:ext>
            </a:extLst>
          </a:blip>
          <a:srcRect l="5464" t="5643" r="4373" b="5731"/>
          <a:stretch/>
        </p:blipFill>
        <p:spPr>
          <a:xfrm>
            <a:off x="251520" y="979586"/>
            <a:ext cx="4176464" cy="5809476"/>
          </a:xfrm>
          <a:prstGeom prst="rect">
            <a:avLst/>
          </a:prstGeom>
          <a:ln>
            <a:solidFill>
              <a:schemeClr val="tx1"/>
            </a:solidFill>
          </a:ln>
        </p:spPr>
      </p:pic>
      <p:sp>
        <p:nvSpPr>
          <p:cNvPr id="9" name="AutoShape 18"/>
          <p:cNvSpPr>
            <a:spLocks noGrp="1" noChangeArrowheads="1"/>
          </p:cNvSpPr>
          <p:nvPr>
            <p:ph type="title"/>
          </p:nvPr>
        </p:nvSpPr>
        <p:spPr bwMode="auto">
          <a:xfrm>
            <a:off x="323528" y="116632"/>
            <a:ext cx="8496944" cy="794544"/>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smtClean="0">
                <a:solidFill>
                  <a:srgbClr val="FFFF00"/>
                </a:solidFill>
              </a:rPr>
              <a:t>46</a:t>
            </a:r>
            <a:r>
              <a:rPr lang="en-US" sz="4000" u="sng" baseline="30000" dirty="0" smtClean="0">
                <a:solidFill>
                  <a:srgbClr val="FFFF00"/>
                </a:solidFill>
              </a:rPr>
              <a:t>th</a:t>
            </a:r>
            <a:r>
              <a:rPr lang="en-US" sz="4000" u="sng" dirty="0" smtClean="0">
                <a:solidFill>
                  <a:srgbClr val="FFFF00"/>
                </a:solidFill>
              </a:rPr>
              <a:t> PAC-PP </a:t>
            </a:r>
            <a:r>
              <a:rPr lang="en-US" sz="4000" u="sng" dirty="0">
                <a:solidFill>
                  <a:srgbClr val="FFFF00"/>
                </a:solidFill>
              </a:rPr>
              <a:t>agenda </a:t>
            </a:r>
            <a:r>
              <a:rPr lang="en-US" sz="4000" u="sng" dirty="0" smtClean="0">
                <a:solidFill>
                  <a:srgbClr val="FFFF00"/>
                </a:solidFill>
              </a:rPr>
              <a:t>January 16-17, 2017 </a:t>
            </a:r>
          </a:p>
        </p:txBody>
      </p:sp>
      <p:sp>
        <p:nvSpPr>
          <p:cNvPr id="8" name="AutoShape 18"/>
          <p:cNvSpPr>
            <a:spLocks noChangeArrowheads="1"/>
          </p:cNvSpPr>
          <p:nvPr/>
        </p:nvSpPr>
        <p:spPr bwMode="auto">
          <a:xfrm>
            <a:off x="539552" y="2089529"/>
            <a:ext cx="8064896" cy="2635615"/>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lnSpc>
                <a:spcPct val="130000"/>
              </a:lnSpc>
            </a:pPr>
            <a:r>
              <a:rPr lang="en-US" sz="2400" b="1" i="1" dirty="0" smtClean="0">
                <a:solidFill>
                  <a:srgbClr val="000090"/>
                </a:solidFill>
              </a:rPr>
              <a:t>Highlights of 46</a:t>
            </a:r>
            <a:r>
              <a:rPr lang="en-US" sz="2400" b="1" i="1" baseline="30000" dirty="0" smtClean="0">
                <a:solidFill>
                  <a:srgbClr val="000090"/>
                </a:solidFill>
              </a:rPr>
              <a:t>th</a:t>
            </a:r>
            <a:r>
              <a:rPr lang="en-US" sz="2400" b="1" i="1" dirty="0" smtClean="0">
                <a:solidFill>
                  <a:srgbClr val="000090"/>
                </a:solidFill>
              </a:rPr>
              <a:t> PAC-PP meeting: </a:t>
            </a:r>
            <a:endParaRPr lang="en-US" sz="2400" b="1" i="1" dirty="0">
              <a:solidFill>
                <a:srgbClr val="000090"/>
              </a:solidFill>
            </a:endParaRPr>
          </a:p>
          <a:p>
            <a:pPr marL="342900" indent="-342900">
              <a:lnSpc>
                <a:spcPct val="130000"/>
              </a:lnSpc>
              <a:buFont typeface="Wingdings" charset="2"/>
              <a:buChar char="v"/>
            </a:pPr>
            <a:r>
              <a:rPr lang="en-US" sz="2400" b="1" i="1" dirty="0" smtClean="0">
                <a:solidFill>
                  <a:srgbClr val="000090"/>
                </a:solidFill>
              </a:rPr>
              <a:t>Update Reports on NICA, MPD and BM@N</a:t>
            </a:r>
            <a:r>
              <a:rPr lang="he-IL" sz="2400" b="1" i="1" dirty="0" smtClean="0">
                <a:solidFill>
                  <a:srgbClr val="000090"/>
                </a:solidFill>
              </a:rPr>
              <a:t> </a:t>
            </a:r>
            <a:endParaRPr lang="en-US" sz="2400" b="1" i="1" dirty="0" smtClean="0">
              <a:solidFill>
                <a:srgbClr val="000090"/>
              </a:solidFill>
            </a:endParaRPr>
          </a:p>
          <a:p>
            <a:pPr marL="342900" indent="-342900">
              <a:lnSpc>
                <a:spcPct val="130000"/>
              </a:lnSpc>
              <a:buFont typeface="Wingdings" charset="2"/>
              <a:buChar char="v"/>
            </a:pPr>
            <a:r>
              <a:rPr lang="en-US" sz="2400" b="1" i="1" dirty="0" smtClean="0">
                <a:solidFill>
                  <a:srgbClr val="000090"/>
                </a:solidFill>
              </a:rPr>
              <a:t>Reports on the 2016 </a:t>
            </a:r>
            <a:r>
              <a:rPr lang="en-US" sz="2400" b="1" i="1" dirty="0" err="1" smtClean="0">
                <a:solidFill>
                  <a:srgbClr val="000090"/>
                </a:solidFill>
              </a:rPr>
              <a:t>Nuclotron</a:t>
            </a:r>
            <a:r>
              <a:rPr lang="en-US" sz="2400" b="1" i="1" dirty="0" smtClean="0">
                <a:solidFill>
                  <a:srgbClr val="000090"/>
                </a:solidFill>
              </a:rPr>
              <a:t> runs</a:t>
            </a:r>
          </a:p>
          <a:p>
            <a:pPr marL="342900" indent="-342900">
              <a:lnSpc>
                <a:spcPct val="130000"/>
              </a:lnSpc>
              <a:buFont typeface="Wingdings" charset="2"/>
              <a:buChar char="v"/>
            </a:pPr>
            <a:r>
              <a:rPr lang="en-US" sz="2400" b="1" i="1" dirty="0" smtClean="0">
                <a:solidFill>
                  <a:srgbClr val="000090"/>
                </a:solidFill>
              </a:rPr>
              <a:t>Reports from ALICE, ATLAS and CMS</a:t>
            </a:r>
          </a:p>
          <a:p>
            <a:pPr marL="342900" indent="-342900">
              <a:lnSpc>
                <a:spcPct val="130000"/>
              </a:lnSpc>
              <a:buFont typeface="Wingdings" charset="2"/>
              <a:buChar char="v"/>
            </a:pPr>
            <a:r>
              <a:rPr lang="en-US" sz="2400" b="1" i="1" dirty="0" smtClean="0">
                <a:solidFill>
                  <a:srgbClr val="000090"/>
                </a:solidFill>
              </a:rPr>
              <a:t>New projects and projects seeking continuation</a:t>
            </a:r>
          </a:p>
        </p:txBody>
      </p:sp>
    </p:spTree>
    <p:extLst>
      <p:ext uri="{BB962C8B-B14F-4D97-AF65-F5344CB8AC3E}">
        <p14:creationId xmlns:p14="http://schemas.microsoft.com/office/powerpoint/2010/main" val="1527046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pPr eaLnBrk="1" hangingPunct="1">
              <a:defRPr/>
            </a:pPr>
            <a:endParaRPr lang="en-US" dirty="0" smtClean="0">
              <a:ea typeface="+mj-ea"/>
            </a:endParaRPr>
          </a:p>
        </p:txBody>
      </p:sp>
      <p:sp>
        <p:nvSpPr>
          <p:cNvPr id="734211" name="Rectangle 3"/>
          <p:cNvSpPr>
            <a:spLocks noGrp="1" noChangeArrowheads="1"/>
          </p:cNvSpPr>
          <p:nvPr>
            <p:ph type="body" idx="1"/>
          </p:nvPr>
        </p:nvSpPr>
        <p:spPr>
          <a:xfrm>
            <a:off x="381000" y="2438400"/>
            <a:ext cx="8305800" cy="1828800"/>
          </a:xfrm>
        </p:spPr>
        <p:txBody>
          <a:bodyPr/>
          <a:lstStyle/>
          <a:p>
            <a:pPr marL="0" indent="0" algn="ctr" eaLnBrk="1" hangingPunct="1">
              <a:buNone/>
            </a:pPr>
            <a:r>
              <a:rPr lang="en-US" sz="8800" i="1" dirty="0" smtClean="0">
                <a:latin typeface="Arial" charset="0"/>
                <a:cs typeface="Arial" charset="0"/>
              </a:rPr>
              <a:t>Thank you! </a:t>
            </a:r>
            <a:endParaRPr lang="en-US" sz="8800" i="1" dirty="0">
              <a:latin typeface="Arial" charset="0"/>
              <a:cs typeface="Arial" charset="0"/>
            </a:endParaRPr>
          </a:p>
          <a:p>
            <a:pPr algn="ctr" eaLnBrk="1" hangingPunct="1">
              <a:buFont typeface="Wingdings" charset="0"/>
              <a:buNone/>
            </a:pPr>
            <a:r>
              <a:rPr lang="en-US" sz="8800" i="1" dirty="0">
                <a:latin typeface="Arial" charset="0"/>
                <a:cs typeface="Arial" charset="0"/>
              </a:rPr>
              <a:t> </a:t>
            </a:r>
          </a:p>
        </p:txBody>
      </p:sp>
      <p:sp>
        <p:nvSpPr>
          <p:cNvPr id="2" name="Date Placeholder 1"/>
          <p:cNvSpPr>
            <a:spLocks noGrp="1"/>
          </p:cNvSpPr>
          <p:nvPr>
            <p:ph type="dt" sz="half" idx="10"/>
          </p:nvPr>
        </p:nvSpPr>
        <p:spPr/>
        <p:txBody>
          <a:bodyPr/>
          <a:lstStyle/>
          <a:p>
            <a:r>
              <a:rPr lang="en-US" smtClean="0"/>
              <a:t>Itzhak Tserruya</a:t>
            </a:r>
            <a:endParaRPr lang="en-US"/>
          </a:p>
        </p:txBody>
      </p:sp>
      <p:sp>
        <p:nvSpPr>
          <p:cNvPr id="3" name="Footer Placeholder 2"/>
          <p:cNvSpPr>
            <a:spLocks noGrp="1"/>
          </p:cNvSpPr>
          <p:nvPr>
            <p:ph type="ftr" sz="quarter" idx="11"/>
          </p:nvPr>
        </p:nvSpPr>
        <p:spPr/>
        <p:txBody>
          <a:bodyPr/>
          <a:lstStyle/>
          <a:p>
            <a:r>
              <a:rPr lang="en-US" smtClean="0"/>
              <a:t>121st SC JINR, February 23, 2017</a:t>
            </a:r>
            <a:endParaRPr lang="en-US"/>
          </a:p>
        </p:txBody>
      </p:sp>
      <p:sp>
        <p:nvSpPr>
          <p:cNvPr id="5" name="Slide Number Placeholder 4"/>
          <p:cNvSpPr>
            <a:spLocks noGrp="1"/>
          </p:cNvSpPr>
          <p:nvPr>
            <p:ph type="sldNum" sz="quarter" idx="12"/>
          </p:nvPr>
        </p:nvSpPr>
        <p:spPr/>
        <p:txBody>
          <a:bodyPr/>
          <a:lstStyle/>
          <a:p>
            <a:pPr>
              <a:defRPr/>
            </a:pPr>
            <a:fld id="{16AAA047-8AEF-4C69-86C3-C9A280890182}" type="slidenum">
              <a:rPr lang="fr-FR" smtClean="0"/>
              <a:pPr>
                <a:defRPr/>
              </a:pPr>
              <a:t>20</a:t>
            </a:fld>
            <a:endParaRPr lang="fr-FR"/>
          </a:p>
        </p:txBody>
      </p:sp>
    </p:spTree>
    <p:extLst>
      <p:ext uri="{BB962C8B-B14F-4D97-AF65-F5344CB8AC3E}">
        <p14:creationId xmlns:p14="http://schemas.microsoft.com/office/powerpoint/2010/main" val="310930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8"/>
          <p:cNvSpPr>
            <a:spLocks noGrp="1" noChangeArrowheads="1"/>
          </p:cNvSpPr>
          <p:nvPr>
            <p:ph type="title"/>
          </p:nvPr>
        </p:nvSpPr>
        <p:spPr bwMode="auto">
          <a:xfrm>
            <a:off x="971600" y="260648"/>
            <a:ext cx="6984776" cy="681038"/>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200" u="sng" dirty="0" smtClean="0">
                <a:solidFill>
                  <a:srgbClr val="FFFF00"/>
                </a:solidFill>
              </a:rPr>
              <a:t>Report on the </a:t>
            </a:r>
            <a:r>
              <a:rPr lang="en-US" sz="3200" u="sng" dirty="0" err="1" smtClean="0">
                <a:solidFill>
                  <a:srgbClr val="FFFF00"/>
                </a:solidFill>
              </a:rPr>
              <a:t>Nuclotron</a:t>
            </a:r>
            <a:r>
              <a:rPr lang="en-US" sz="3200" u="sng" dirty="0" smtClean="0">
                <a:solidFill>
                  <a:srgbClr val="FFFF00"/>
                </a:solidFill>
              </a:rPr>
              <a:t>-NICA project</a:t>
            </a:r>
          </a:p>
          <a:p>
            <a:pPr algn="ctr"/>
            <a:endParaRPr lang="en-US" sz="800" u="sng" dirty="0" smtClean="0">
              <a:solidFill>
                <a:srgbClr val="FFFF00"/>
              </a:solidFill>
            </a:endParaRPr>
          </a:p>
        </p:txBody>
      </p:sp>
      <p:sp>
        <p:nvSpPr>
          <p:cNvPr id="13" name="AutoShape 7"/>
          <p:cNvSpPr>
            <a:spLocks noChangeArrowheads="1"/>
          </p:cNvSpPr>
          <p:nvPr/>
        </p:nvSpPr>
        <p:spPr bwMode="auto">
          <a:xfrm>
            <a:off x="251520" y="1124744"/>
            <a:ext cx="8740080" cy="1980000"/>
          </a:xfrm>
          <a:prstGeom prst="flowChartAlternateProcess">
            <a:avLst/>
          </a:prstGeom>
          <a:solidFill>
            <a:srgbClr val="FFFF00"/>
          </a:solidFill>
          <a:ln w="57150">
            <a:solidFill>
              <a:srgbClr val="FF0000"/>
            </a:solidFill>
            <a:miter lim="800000"/>
            <a:headEnd/>
            <a:tailEnd/>
          </a:ln>
        </p:spPr>
        <p:txBody>
          <a:bodyPr anchor="ctr" anchorCtr="1"/>
          <a:lstStyle/>
          <a:p>
            <a:pPr marL="342900" indent="-342900">
              <a:spcAft>
                <a:spcPts val="1800"/>
              </a:spcAft>
              <a:buFont typeface="Wingdings" charset="2"/>
              <a:buChar char="q"/>
            </a:pPr>
            <a:r>
              <a:rPr lang="en-US" sz="2000" dirty="0" smtClean="0"/>
              <a:t>The </a:t>
            </a:r>
            <a:r>
              <a:rPr lang="en-US" sz="2000" dirty="0"/>
              <a:t>PAC is very pleased with the successful commissioning of the linear accelerator of heavy ions </a:t>
            </a:r>
            <a:r>
              <a:rPr lang="en-US" sz="2000" dirty="0" err="1"/>
              <a:t>HILac</a:t>
            </a:r>
            <a:r>
              <a:rPr lang="en-US" sz="2000" dirty="0"/>
              <a:t> and the preparations for the </a:t>
            </a:r>
            <a:r>
              <a:rPr lang="en-US" sz="2000" dirty="0" smtClean="0"/>
              <a:t>construction of the Booster and of the BM@N beam line.  </a:t>
            </a:r>
          </a:p>
          <a:p>
            <a:pPr marL="285750" indent="-285750">
              <a:spcAft>
                <a:spcPts val="1800"/>
              </a:spcAft>
              <a:buFont typeface="Wingdings" charset="2"/>
              <a:buChar char="q"/>
            </a:pPr>
            <a:r>
              <a:rPr lang="en-US" sz="2000" dirty="0"/>
              <a:t>T</a:t>
            </a:r>
            <a:r>
              <a:rPr lang="en-US" sz="2000" dirty="0" smtClean="0"/>
              <a:t>he </a:t>
            </a:r>
            <a:r>
              <a:rPr lang="en-US" sz="2000" dirty="0"/>
              <a:t>PAC appreciates the significant progress achieved in the </a:t>
            </a:r>
            <a:r>
              <a:rPr lang="en-US" sz="2000" dirty="0" err="1"/>
              <a:t>Nuclotron</a:t>
            </a:r>
            <a:r>
              <a:rPr lang="en-US" sz="2000" dirty="0"/>
              <a:t> operation during the 52</a:t>
            </a:r>
            <a:r>
              <a:rPr lang="en-US" sz="2000" baseline="30000" dirty="0"/>
              <a:t>nd</a:t>
            </a:r>
            <a:r>
              <a:rPr lang="en-US" sz="2000" dirty="0"/>
              <a:t> and 53</a:t>
            </a:r>
            <a:r>
              <a:rPr lang="en-US" sz="2000" baseline="30000" dirty="0"/>
              <a:t>rd</a:t>
            </a:r>
            <a:r>
              <a:rPr lang="en-US" sz="2000" dirty="0"/>
              <a:t> runs</a:t>
            </a:r>
            <a:r>
              <a:rPr lang="en-US" sz="2000" dirty="0" smtClean="0"/>
              <a:t>.</a:t>
            </a:r>
            <a:endParaRPr lang="en-US" sz="2000" dirty="0"/>
          </a:p>
        </p:txBody>
      </p:sp>
      <p:sp>
        <p:nvSpPr>
          <p:cNvPr id="8" name="TextBox 7"/>
          <p:cNvSpPr txBox="1"/>
          <p:nvPr/>
        </p:nvSpPr>
        <p:spPr>
          <a:xfrm>
            <a:off x="8028384" y="404664"/>
            <a:ext cx="1006560" cy="307777"/>
          </a:xfrm>
          <a:prstGeom prst="rect">
            <a:avLst/>
          </a:prstGeom>
          <a:noFill/>
        </p:spPr>
        <p:txBody>
          <a:bodyPr wrap="none" rtlCol="0">
            <a:spAutoFit/>
          </a:bodyPr>
          <a:lstStyle/>
          <a:p>
            <a:r>
              <a:rPr lang="en-US" sz="1400" i="1" dirty="0" smtClean="0"/>
              <a:t>A. </a:t>
            </a:r>
            <a:r>
              <a:rPr lang="en-US" sz="1400" i="1" dirty="0" err="1" smtClean="0"/>
              <a:t>Sidorin</a:t>
            </a:r>
            <a:endParaRPr lang="en-US" sz="1400" i="1" dirty="0"/>
          </a:p>
        </p:txBody>
      </p:sp>
      <p:pic>
        <p:nvPicPr>
          <p:cNvPr id="9" name="Picture 5" descr="LHEAC"/>
          <p:cNvPicPr>
            <a:picLocks noChangeAspect="1" noChangeArrowheads="1"/>
          </p:cNvPicPr>
          <p:nvPr/>
        </p:nvPicPr>
        <p:blipFill>
          <a:blip r:embed="rId2">
            <a:extLst>
              <a:ext uri="{28A0092B-C50C-407E-A947-70E740481C1C}">
                <a14:useLocalDpi xmlns:a14="http://schemas.microsoft.com/office/drawing/2010/main" val="0"/>
              </a:ext>
            </a:extLst>
          </a:blip>
          <a:srcRect l="2283" r="2283"/>
          <a:stretch>
            <a:fillRect/>
          </a:stretch>
        </p:blipFill>
        <p:spPr bwMode="auto">
          <a:xfrm>
            <a:off x="611560" y="3212976"/>
            <a:ext cx="5786165" cy="351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5183560" y="3429000"/>
            <a:ext cx="3960440" cy="132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err="1">
                <a:solidFill>
                  <a:srgbClr val="000090"/>
                </a:solidFill>
              </a:rPr>
              <a:t>Nuclotron</a:t>
            </a:r>
            <a:r>
              <a:rPr lang="en-US" sz="2000" b="1" dirty="0">
                <a:solidFill>
                  <a:srgbClr val="000090"/>
                </a:solidFill>
              </a:rPr>
              <a:t> to BM@N beam line</a:t>
            </a:r>
            <a:r>
              <a:rPr lang="en-US" sz="2000" b="1" dirty="0" smtClean="0">
                <a:solidFill>
                  <a:srgbClr val="000090"/>
                </a:solidFill>
              </a:rPr>
              <a:t>:</a:t>
            </a:r>
            <a:endParaRPr lang="ru-RU" sz="2000" b="1" dirty="0">
              <a:solidFill>
                <a:srgbClr val="000090"/>
              </a:solidFill>
            </a:endParaRPr>
          </a:p>
          <a:p>
            <a:pPr eaLnBrk="1" hangingPunct="1"/>
            <a:r>
              <a:rPr lang="en-US" sz="2000" b="1" i="1" dirty="0">
                <a:solidFill>
                  <a:srgbClr val="000090"/>
                </a:solidFill>
              </a:rPr>
              <a:t>26</a:t>
            </a:r>
            <a:r>
              <a:rPr lang="en-US" sz="2000" i="1" dirty="0">
                <a:solidFill>
                  <a:srgbClr val="000090"/>
                </a:solidFill>
              </a:rPr>
              <a:t> elements of magnetic optics:</a:t>
            </a:r>
          </a:p>
          <a:p>
            <a:pPr eaLnBrk="1" hangingPunct="1"/>
            <a:r>
              <a:rPr lang="en-US" sz="2000" i="1" dirty="0">
                <a:solidFill>
                  <a:srgbClr val="000090"/>
                </a:solidFill>
              </a:rPr>
              <a:t>→  </a:t>
            </a:r>
            <a:r>
              <a:rPr lang="en-US" sz="2000" b="1" i="1" dirty="0">
                <a:solidFill>
                  <a:srgbClr val="000090"/>
                </a:solidFill>
              </a:rPr>
              <a:t>8</a:t>
            </a:r>
            <a:r>
              <a:rPr lang="en-US" sz="2000" i="1" dirty="0">
                <a:solidFill>
                  <a:srgbClr val="000090"/>
                </a:solidFill>
              </a:rPr>
              <a:t> dipole magnets</a:t>
            </a:r>
          </a:p>
          <a:p>
            <a:pPr eaLnBrk="1" hangingPunct="1"/>
            <a:r>
              <a:rPr lang="en-US" sz="2000" i="1" dirty="0">
                <a:solidFill>
                  <a:srgbClr val="000090"/>
                </a:solidFill>
              </a:rPr>
              <a:t>→ </a:t>
            </a:r>
            <a:r>
              <a:rPr lang="en-US" sz="2000" b="1" i="1" dirty="0">
                <a:solidFill>
                  <a:srgbClr val="000090"/>
                </a:solidFill>
              </a:rPr>
              <a:t>18</a:t>
            </a:r>
            <a:r>
              <a:rPr lang="en-US" sz="2000" i="1" dirty="0">
                <a:solidFill>
                  <a:srgbClr val="000090"/>
                </a:solidFill>
              </a:rPr>
              <a:t> quadruple lenses</a:t>
            </a:r>
          </a:p>
        </p:txBody>
      </p:sp>
      <p:sp>
        <p:nvSpPr>
          <p:cNvPr id="11" name="Rectangle 27"/>
          <p:cNvSpPr>
            <a:spLocks noChangeArrowheads="1"/>
          </p:cNvSpPr>
          <p:nvPr/>
        </p:nvSpPr>
        <p:spPr bwMode="auto">
          <a:xfrm>
            <a:off x="6588224" y="5949280"/>
            <a:ext cx="765689"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r>
              <a:rPr lang="en-US" sz="1400" b="1" dirty="0">
                <a:solidFill>
                  <a:srgbClr val="000090"/>
                </a:solidFill>
              </a:rPr>
              <a:t>BM@N</a:t>
            </a:r>
            <a:endParaRPr lang="ru-RU" sz="1400" b="1" dirty="0">
              <a:solidFill>
                <a:srgbClr val="000090"/>
              </a:solidFill>
            </a:endParaRPr>
          </a:p>
        </p:txBody>
      </p:sp>
      <p:sp>
        <p:nvSpPr>
          <p:cNvPr id="14" name="Rectangle 18"/>
          <p:cNvSpPr>
            <a:spLocks noChangeArrowheads="1"/>
          </p:cNvSpPr>
          <p:nvPr/>
        </p:nvSpPr>
        <p:spPr bwMode="auto">
          <a:xfrm>
            <a:off x="3779912" y="6309320"/>
            <a:ext cx="707969"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r>
              <a:rPr lang="en-US" sz="1200" b="1" dirty="0">
                <a:solidFill>
                  <a:schemeClr val="hlink"/>
                </a:solidFill>
              </a:rPr>
              <a:t>~160 m</a:t>
            </a:r>
            <a:endParaRPr lang="ru-RU" sz="1200" b="1" dirty="0">
              <a:solidFill>
                <a:schemeClr val="hlink"/>
              </a:solidFill>
            </a:endParaRPr>
          </a:p>
        </p:txBody>
      </p:sp>
      <p:sp>
        <p:nvSpPr>
          <p:cNvPr id="15" name="Line 29"/>
          <p:cNvSpPr>
            <a:spLocks noChangeShapeType="1"/>
          </p:cNvSpPr>
          <p:nvPr/>
        </p:nvSpPr>
        <p:spPr bwMode="auto">
          <a:xfrm flipH="1" flipV="1">
            <a:off x="5724128" y="5589240"/>
            <a:ext cx="864096" cy="57606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US"/>
          </a:p>
        </p:txBody>
      </p:sp>
      <p:sp>
        <p:nvSpPr>
          <p:cNvPr id="16" name="Rectangle 11"/>
          <p:cNvSpPr>
            <a:spLocks noChangeArrowheads="1"/>
          </p:cNvSpPr>
          <p:nvPr/>
        </p:nvSpPr>
        <p:spPr bwMode="auto">
          <a:xfrm>
            <a:off x="1979712" y="4653136"/>
            <a:ext cx="1029471"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r>
              <a:rPr lang="en-US" sz="1400" b="1" dirty="0" err="1">
                <a:solidFill>
                  <a:schemeClr val="hlink"/>
                </a:solidFill>
              </a:rPr>
              <a:t>Nuclotron</a:t>
            </a:r>
            <a:endParaRPr lang="ru-RU" sz="1400" b="1" dirty="0">
              <a:solidFill>
                <a:schemeClr val="hlink"/>
              </a:solidFill>
            </a:endParaRPr>
          </a:p>
        </p:txBody>
      </p:sp>
      <p:sp>
        <p:nvSpPr>
          <p:cNvPr id="17" name="Rectangle 22"/>
          <p:cNvSpPr>
            <a:spLocks noChangeArrowheads="1"/>
          </p:cNvSpPr>
          <p:nvPr/>
        </p:nvSpPr>
        <p:spPr bwMode="auto">
          <a:xfrm>
            <a:off x="3995936" y="4581128"/>
            <a:ext cx="1096672"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r>
              <a:rPr lang="en-US" sz="1200" b="1" dirty="0">
                <a:solidFill>
                  <a:srgbClr val="000090"/>
                </a:solidFill>
              </a:rPr>
              <a:t>Building 205</a:t>
            </a:r>
            <a:endParaRPr lang="ru-RU" sz="1200" b="1" dirty="0">
              <a:solidFill>
                <a:srgbClr val="000090"/>
              </a:solidFill>
            </a:endParaRP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3</a:t>
            </a:fld>
            <a:endParaRPr lang="fr-FR"/>
          </a:p>
        </p:txBody>
      </p:sp>
    </p:spTree>
    <p:extLst>
      <p:ext uri="{BB962C8B-B14F-4D97-AF65-F5344CB8AC3E}">
        <p14:creationId xmlns:p14="http://schemas.microsoft.com/office/powerpoint/2010/main" val="28310980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Itzhak Tserruya</a:t>
            </a:r>
            <a:endParaRPr lang="fr-FR" dirty="0"/>
          </a:p>
        </p:txBody>
      </p:sp>
      <p:sp>
        <p:nvSpPr>
          <p:cNvPr id="3" name="Footer Placeholder 2"/>
          <p:cNvSpPr>
            <a:spLocks noGrp="1"/>
          </p:cNvSpPr>
          <p:nvPr>
            <p:ph type="ftr" sz="quarter" idx="11"/>
          </p:nvPr>
        </p:nvSpPr>
        <p:spPr/>
        <p:txBody>
          <a:bodyPr/>
          <a:lstStyle/>
          <a:p>
            <a:pPr>
              <a:defRPr/>
            </a:pPr>
            <a:r>
              <a:rPr lang="en-US" smtClean="0"/>
              <a:t>121st SC JINR, February 23, 2017</a:t>
            </a:r>
            <a:endParaRPr lang="fr-FR"/>
          </a:p>
        </p:txBody>
      </p:sp>
      <p:sp>
        <p:nvSpPr>
          <p:cNvPr id="12" name="AutoShape 18"/>
          <p:cNvSpPr>
            <a:spLocks noGrp="1" noChangeArrowheads="1"/>
          </p:cNvSpPr>
          <p:nvPr>
            <p:ph type="title"/>
          </p:nvPr>
        </p:nvSpPr>
        <p:spPr bwMode="auto">
          <a:xfrm>
            <a:off x="611560" y="260648"/>
            <a:ext cx="4104456" cy="681038"/>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200" u="sng" dirty="0" err="1" smtClean="0">
                <a:solidFill>
                  <a:srgbClr val="FFFF00"/>
                </a:solidFill>
              </a:rPr>
              <a:t>HILac</a:t>
            </a:r>
            <a:r>
              <a:rPr lang="en-US" sz="3200" u="sng" dirty="0" smtClean="0">
                <a:solidFill>
                  <a:srgbClr val="FFFF00"/>
                </a:solidFill>
              </a:rPr>
              <a:t> commissioning</a:t>
            </a:r>
          </a:p>
          <a:p>
            <a:pPr algn="ctr"/>
            <a:endParaRPr lang="en-US" sz="800" u="sng" dirty="0" smtClean="0">
              <a:solidFill>
                <a:srgbClr val="FFFF00"/>
              </a:solidFill>
            </a:endParaRPr>
          </a:p>
        </p:txBody>
      </p:sp>
      <p:sp>
        <p:nvSpPr>
          <p:cNvPr id="8" name="AutoShape 18"/>
          <p:cNvSpPr txBox="1">
            <a:spLocks noChangeArrowheads="1"/>
          </p:cNvSpPr>
          <p:nvPr/>
        </p:nvSpPr>
        <p:spPr bwMode="auto">
          <a:xfrm>
            <a:off x="5796136" y="260648"/>
            <a:ext cx="2664296" cy="681038"/>
          </a:xfrm>
          <a:prstGeom prst="roundRect">
            <a:avLst>
              <a:gd name="adj" fmla="val 16667"/>
            </a:avLst>
          </a:prstGeom>
          <a:solidFill>
            <a:srgbClr val="000090"/>
          </a:solidFill>
          <a:ln w="38100">
            <a:solidFill>
              <a:srgbClr val="FF0000"/>
            </a:solidFill>
            <a:round/>
            <a:headEnd/>
            <a:tailEnd/>
          </a:ln>
          <a:effectLst/>
          <a:extLst/>
        </p:spPr>
        <p:txBody>
          <a:bodyPr vert="horz" wrap="square" lIns="0" tIns="0" rIns="0" bIns="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u="sng" dirty="0" smtClean="0">
                <a:solidFill>
                  <a:srgbClr val="FFFF00"/>
                </a:solidFill>
              </a:rPr>
              <a:t>Plans</a:t>
            </a:r>
          </a:p>
          <a:p>
            <a:endParaRPr lang="en-US" sz="800" u="sng" dirty="0" smtClean="0">
              <a:solidFill>
                <a:srgbClr val="FFFF00"/>
              </a:solidFill>
            </a:endParaRPr>
          </a:p>
        </p:txBody>
      </p:sp>
      <p:pic>
        <p:nvPicPr>
          <p:cNvPr id="9" name="Рисунок 6" descr="IMG_799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75" y="1700808"/>
            <a:ext cx="5256584" cy="394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395536" y="1700808"/>
            <a:ext cx="41758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rgbClr val="000090"/>
                </a:solidFill>
              </a:rPr>
              <a:t>3.2 MeV/u, Au</a:t>
            </a:r>
            <a:r>
              <a:rPr lang="en-US" sz="2800" b="1" baseline="30000" dirty="0">
                <a:solidFill>
                  <a:srgbClr val="000090"/>
                </a:solidFill>
              </a:rPr>
              <a:t>31+</a:t>
            </a:r>
            <a:r>
              <a:rPr lang="en-US" sz="2800" b="1" dirty="0">
                <a:solidFill>
                  <a:srgbClr val="000090"/>
                </a:solidFill>
              </a:rPr>
              <a:t>, 10 mA </a:t>
            </a:r>
          </a:p>
          <a:p>
            <a:pPr eaLnBrk="1" hangingPunct="1"/>
            <a:endParaRPr lang="ru-RU" sz="1600" dirty="0">
              <a:solidFill>
                <a:srgbClr val="000090"/>
              </a:solidFill>
            </a:endParaRPr>
          </a:p>
        </p:txBody>
      </p:sp>
      <p:sp>
        <p:nvSpPr>
          <p:cNvPr id="11" name="TextBox 8"/>
          <p:cNvSpPr txBox="1">
            <a:spLocks noChangeArrowheads="1"/>
          </p:cNvSpPr>
          <p:nvPr/>
        </p:nvSpPr>
        <p:spPr bwMode="auto">
          <a:xfrm>
            <a:off x="179512" y="5733256"/>
            <a:ext cx="51480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October </a:t>
            </a:r>
            <a:r>
              <a:rPr lang="en-US" sz="1800" dirty="0"/>
              <a:t>2016 – </a:t>
            </a:r>
          </a:p>
          <a:p>
            <a:pPr algn="ctr" eaLnBrk="1" hangingPunct="1"/>
            <a:r>
              <a:rPr lang="en-US" sz="1800" baseline="30000" dirty="0" smtClean="0"/>
              <a:t>12</a:t>
            </a:r>
            <a:r>
              <a:rPr lang="en-US" sz="1800" dirty="0" smtClean="0"/>
              <a:t>C beam accelerated up </a:t>
            </a:r>
            <a:r>
              <a:rPr lang="en-US" sz="1800" dirty="0"/>
              <a:t>to design energy </a:t>
            </a:r>
          </a:p>
        </p:txBody>
      </p:sp>
      <p:sp>
        <p:nvSpPr>
          <p:cNvPr id="14" name="TextBox 4"/>
          <p:cNvSpPr txBox="1">
            <a:spLocks noChangeArrowheads="1"/>
          </p:cNvSpPr>
          <p:nvPr/>
        </p:nvSpPr>
        <p:spPr bwMode="auto">
          <a:xfrm>
            <a:off x="5399112" y="1484784"/>
            <a:ext cx="3779912" cy="498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CC3300"/>
                </a:solidFill>
              </a:rPr>
              <a:t>                   </a:t>
            </a:r>
            <a:r>
              <a:rPr lang="en-US" b="1" dirty="0" smtClean="0">
                <a:solidFill>
                  <a:srgbClr val="CC3300"/>
                </a:solidFill>
              </a:rPr>
              <a:t>  2017:</a:t>
            </a:r>
            <a:endParaRPr lang="en-US" sz="1800" dirty="0"/>
          </a:p>
          <a:p>
            <a:pPr marL="285750" indent="-285750" eaLnBrk="1" hangingPunct="1">
              <a:buFont typeface="Wingdings" charset="2"/>
              <a:buChar char="u"/>
            </a:pPr>
            <a:r>
              <a:rPr lang="en-US" sz="1800" b="1" dirty="0"/>
              <a:t>Preparation </a:t>
            </a:r>
            <a:r>
              <a:rPr lang="en-US" sz="1800" b="1" dirty="0" smtClean="0"/>
              <a:t>for </a:t>
            </a:r>
            <a:r>
              <a:rPr lang="en-US" sz="1800" b="1" dirty="0"/>
              <a:t>Booster construction </a:t>
            </a:r>
            <a:endParaRPr lang="en-US" sz="1800" b="1" dirty="0" smtClean="0"/>
          </a:p>
          <a:p>
            <a:pPr marL="285750" indent="-285750" eaLnBrk="1" hangingPunct="1">
              <a:buFont typeface="Wingdings" charset="2"/>
              <a:buChar char="u"/>
            </a:pPr>
            <a:r>
              <a:rPr lang="en-US" sz="1800" b="1" dirty="0" smtClean="0"/>
              <a:t>Start </a:t>
            </a:r>
            <a:r>
              <a:rPr lang="en-US" sz="1800" b="1" dirty="0"/>
              <a:t>of BM@N </a:t>
            </a:r>
            <a:r>
              <a:rPr lang="en-US" sz="1800" b="1" dirty="0" smtClean="0"/>
              <a:t>experiment</a:t>
            </a:r>
          </a:p>
          <a:p>
            <a:pPr eaLnBrk="1" hangingPunct="1"/>
            <a:endParaRPr lang="en-US" sz="1800" b="1" dirty="0" smtClean="0"/>
          </a:p>
          <a:p>
            <a:pPr marL="285750" indent="-285750" eaLnBrk="1" hangingPunct="1">
              <a:buFont typeface="Wingdings" charset="2"/>
              <a:buChar char="u"/>
            </a:pPr>
            <a:r>
              <a:rPr lang="en-US" sz="1800" dirty="0" smtClean="0"/>
              <a:t>Two </a:t>
            </a:r>
            <a:r>
              <a:rPr lang="en-US" sz="1800" dirty="0" err="1"/>
              <a:t>Nuclotron</a:t>
            </a:r>
            <a:r>
              <a:rPr lang="en-US" sz="1800" dirty="0"/>
              <a:t> runs</a:t>
            </a:r>
          </a:p>
          <a:p>
            <a:pPr lvl="1" eaLnBrk="1" hangingPunct="1">
              <a:buFontTx/>
              <a:buChar char="-"/>
            </a:pPr>
            <a:r>
              <a:rPr lang="en-US" sz="1800" dirty="0"/>
              <a:t>February – March</a:t>
            </a:r>
          </a:p>
          <a:p>
            <a:pPr eaLnBrk="1" hangingPunct="1"/>
            <a:r>
              <a:rPr lang="en-US" sz="1800" dirty="0" smtClean="0"/>
              <a:t>            SPI </a:t>
            </a:r>
            <a:r>
              <a:rPr lang="en-US" sz="1800" dirty="0"/>
              <a:t>- polarized d (p), laser </a:t>
            </a:r>
            <a:endParaRPr lang="en-US" sz="1800" dirty="0" smtClean="0"/>
          </a:p>
          <a:p>
            <a:pPr eaLnBrk="1" hangingPunct="1"/>
            <a:r>
              <a:rPr lang="en-US" sz="1800" dirty="0"/>
              <a:t> </a:t>
            </a:r>
            <a:r>
              <a:rPr lang="en-US" sz="1800" dirty="0" smtClean="0"/>
              <a:t>            source </a:t>
            </a:r>
            <a:r>
              <a:rPr lang="en-US" sz="1800" dirty="0"/>
              <a:t>Li, </a:t>
            </a:r>
            <a:r>
              <a:rPr lang="en-US" sz="1800" dirty="0" smtClean="0"/>
              <a:t>C</a:t>
            </a:r>
            <a:endParaRPr lang="en-US" sz="1800" dirty="0"/>
          </a:p>
          <a:p>
            <a:pPr eaLnBrk="1" hangingPunct="1"/>
            <a:endParaRPr lang="en-US" sz="1800" dirty="0"/>
          </a:p>
          <a:p>
            <a:pPr lvl="1" eaLnBrk="1" hangingPunct="1">
              <a:buFontTx/>
              <a:buChar char="-"/>
            </a:pPr>
            <a:r>
              <a:rPr lang="en-US" sz="1800" dirty="0"/>
              <a:t>November – December</a:t>
            </a:r>
          </a:p>
          <a:p>
            <a:pPr eaLnBrk="1" hangingPunct="1"/>
            <a:r>
              <a:rPr lang="en-US" sz="1800" dirty="0" smtClean="0"/>
              <a:t>            KRION </a:t>
            </a:r>
            <a:r>
              <a:rPr lang="en-US" sz="1800" dirty="0"/>
              <a:t>source, </a:t>
            </a:r>
            <a:r>
              <a:rPr lang="ru-RU" sz="1800" dirty="0" err="1">
                <a:solidFill>
                  <a:srgbClr val="17375E"/>
                </a:solidFill>
              </a:rPr>
              <a:t>Kr</a:t>
            </a:r>
            <a:r>
              <a:rPr lang="ru-RU" sz="1800" dirty="0">
                <a:solidFill>
                  <a:srgbClr val="17375E"/>
                </a:solidFill>
              </a:rPr>
              <a:t>, </a:t>
            </a:r>
            <a:r>
              <a:rPr lang="ru-RU" sz="1800" dirty="0" err="1" smtClean="0">
                <a:solidFill>
                  <a:srgbClr val="17375E"/>
                </a:solidFill>
              </a:rPr>
              <a:t>Ar</a:t>
            </a:r>
            <a:endParaRPr lang="en-US" sz="1800" dirty="0"/>
          </a:p>
          <a:p>
            <a:pPr eaLnBrk="1" hangingPunct="1">
              <a:buFontTx/>
              <a:buChar char="-"/>
            </a:pPr>
            <a:endParaRPr lang="en-US" sz="1800" dirty="0"/>
          </a:p>
          <a:p>
            <a:pPr algn="ctr" eaLnBrk="1" hangingPunct="1"/>
            <a:r>
              <a:rPr lang="en-US" b="1" dirty="0">
                <a:solidFill>
                  <a:srgbClr val="CC3300"/>
                </a:solidFill>
              </a:rPr>
              <a:t>2018</a:t>
            </a:r>
            <a:r>
              <a:rPr lang="en-US" b="1" dirty="0" smtClean="0">
                <a:solidFill>
                  <a:srgbClr val="CC3300"/>
                </a:solidFill>
              </a:rPr>
              <a:t>:</a:t>
            </a:r>
            <a:endParaRPr lang="en-US" sz="1800" dirty="0"/>
          </a:p>
          <a:p>
            <a:pPr marL="285750" indent="-285750" eaLnBrk="1" hangingPunct="1">
              <a:buFont typeface="Wingdings" charset="2"/>
              <a:buChar char="u"/>
            </a:pPr>
            <a:r>
              <a:rPr lang="en-US" sz="1800" b="1" dirty="0"/>
              <a:t>Booster assembly and commissioning</a:t>
            </a:r>
          </a:p>
          <a:p>
            <a:pPr eaLnBrk="1" hangingPunct="1"/>
            <a:r>
              <a:rPr lang="en-US" sz="1800" dirty="0"/>
              <a:t>  </a:t>
            </a:r>
            <a:endParaRPr lang="ru-RU" sz="1800" dirty="0"/>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4</a:t>
            </a:fld>
            <a:endParaRPr lang="fr-FR"/>
          </a:p>
        </p:txBody>
      </p:sp>
    </p:spTree>
    <p:extLst>
      <p:ext uri="{BB962C8B-B14F-4D97-AF65-F5344CB8AC3E}">
        <p14:creationId xmlns:p14="http://schemas.microsoft.com/office/powerpoint/2010/main" val="3702563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Itzhak Tserruya</a:t>
            </a:r>
            <a:endParaRPr lang="fr-FR" dirty="0"/>
          </a:p>
        </p:txBody>
      </p:sp>
      <p:sp>
        <p:nvSpPr>
          <p:cNvPr id="3" name="Footer Placeholder 2"/>
          <p:cNvSpPr>
            <a:spLocks noGrp="1"/>
          </p:cNvSpPr>
          <p:nvPr>
            <p:ph type="ftr" sz="quarter" idx="11"/>
          </p:nvPr>
        </p:nvSpPr>
        <p:spPr/>
        <p:txBody>
          <a:bodyPr/>
          <a:lstStyle/>
          <a:p>
            <a:pPr>
              <a:defRPr/>
            </a:pPr>
            <a:r>
              <a:rPr lang="en-US" smtClean="0"/>
              <a:t>121st SC JINR, February 23, 2017</a:t>
            </a:r>
            <a:endParaRPr lang="fr-FR"/>
          </a:p>
        </p:txBody>
      </p:sp>
      <p:sp>
        <p:nvSpPr>
          <p:cNvPr id="10" name="AutoShape 18"/>
          <p:cNvSpPr>
            <a:spLocks noGrp="1" noChangeArrowheads="1"/>
          </p:cNvSpPr>
          <p:nvPr>
            <p:ph type="title"/>
          </p:nvPr>
        </p:nvSpPr>
        <p:spPr bwMode="auto">
          <a:xfrm>
            <a:off x="2267744" y="188640"/>
            <a:ext cx="5040560" cy="1080000"/>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spcBef>
                <a:spcPts val="600"/>
              </a:spcBef>
              <a:spcAft>
                <a:spcPts val="600"/>
              </a:spcAft>
            </a:pPr>
            <a:r>
              <a:rPr lang="en-US" sz="3600" u="sng" dirty="0" err="1" smtClean="0">
                <a:solidFill>
                  <a:srgbClr val="FFFF00"/>
                </a:solidFill>
              </a:rPr>
              <a:t>Nuclotron</a:t>
            </a:r>
            <a:r>
              <a:rPr lang="en-US" sz="3600" u="sng" dirty="0" smtClean="0">
                <a:solidFill>
                  <a:srgbClr val="FFFF00"/>
                </a:solidFill>
              </a:rPr>
              <a:t> beam use</a:t>
            </a:r>
          </a:p>
        </p:txBody>
      </p:sp>
      <p:sp>
        <p:nvSpPr>
          <p:cNvPr id="11" name="TextBox 10"/>
          <p:cNvSpPr txBox="1"/>
          <p:nvPr/>
        </p:nvSpPr>
        <p:spPr>
          <a:xfrm>
            <a:off x="7803558" y="332656"/>
            <a:ext cx="1325658" cy="307777"/>
          </a:xfrm>
          <a:prstGeom prst="rect">
            <a:avLst/>
          </a:prstGeom>
          <a:noFill/>
        </p:spPr>
        <p:txBody>
          <a:bodyPr wrap="none" rtlCol="0">
            <a:spAutoFit/>
          </a:bodyPr>
          <a:lstStyle/>
          <a:p>
            <a:r>
              <a:rPr lang="en-US" sz="1400" i="1" dirty="0" smtClean="0"/>
              <a:t>E. </a:t>
            </a:r>
            <a:r>
              <a:rPr lang="en-US" sz="1400" i="1" dirty="0" err="1" smtClean="0"/>
              <a:t>Strokovsky</a:t>
            </a:r>
            <a:endParaRPr lang="en-US" sz="1400" i="1" dirty="0"/>
          </a:p>
        </p:txBody>
      </p:sp>
      <p:sp>
        <p:nvSpPr>
          <p:cNvPr id="12" name="TextBox 11"/>
          <p:cNvSpPr txBox="1"/>
          <p:nvPr/>
        </p:nvSpPr>
        <p:spPr>
          <a:xfrm>
            <a:off x="179512" y="2060848"/>
            <a:ext cx="8568952" cy="2831544"/>
          </a:xfrm>
          <a:prstGeom prst="rect">
            <a:avLst/>
          </a:prstGeom>
          <a:noFill/>
        </p:spPr>
        <p:txBody>
          <a:bodyPr wrap="square" rtlCol="0">
            <a:spAutoFit/>
          </a:bodyPr>
          <a:lstStyle/>
          <a:p>
            <a:pPr marL="342900" indent="-342900">
              <a:spcBef>
                <a:spcPts val="1200"/>
              </a:spcBef>
              <a:buSzPct val="75000"/>
              <a:buFont typeface="Wingdings" charset="2"/>
              <a:buChar char="u"/>
            </a:pPr>
            <a:r>
              <a:rPr lang="en-US" sz="2400" dirty="0" smtClean="0"/>
              <a:t>The </a:t>
            </a:r>
            <a:r>
              <a:rPr lang="en-US" sz="2400" dirty="0"/>
              <a:t>PAC is pleased to note that a beam of polarized </a:t>
            </a:r>
            <a:r>
              <a:rPr lang="en-US" sz="2400" dirty="0" smtClean="0"/>
              <a:t>deuterons </a:t>
            </a:r>
            <a:r>
              <a:rPr lang="en-US" sz="2400" dirty="0"/>
              <a:t>was accelerated during the 53rd </a:t>
            </a:r>
            <a:r>
              <a:rPr lang="en-US" sz="2400" dirty="0" err="1"/>
              <a:t>Nuclotron</a:t>
            </a:r>
            <a:r>
              <a:rPr lang="en-US" sz="2400" dirty="0"/>
              <a:t> run for the first time after a hiatus of 15 years and was delivered to the experiments with a polarization up to 60% and an intensity up to 7·10</a:t>
            </a:r>
            <a:r>
              <a:rPr lang="en-US" sz="2400" baseline="30000" dirty="0"/>
              <a:t>8</a:t>
            </a:r>
            <a:r>
              <a:rPr lang="en-US" sz="2400" dirty="0"/>
              <a:t> ions. </a:t>
            </a:r>
            <a:endParaRPr lang="en-US" sz="2400" dirty="0" smtClean="0"/>
          </a:p>
          <a:p>
            <a:pPr marL="342900" indent="-342900">
              <a:spcBef>
                <a:spcPts val="1200"/>
              </a:spcBef>
              <a:buSzPct val="75000"/>
              <a:buFont typeface="Wingdings" charset="2"/>
              <a:buChar char="u"/>
            </a:pPr>
            <a:r>
              <a:rPr lang="en-US" sz="2400" dirty="0" smtClean="0"/>
              <a:t>The </a:t>
            </a:r>
            <a:r>
              <a:rPr lang="en-US" sz="2400" dirty="0"/>
              <a:t>PAC also notes that the latest run had a record duration of 1412 hours of stable operation</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5</a:t>
            </a:fld>
            <a:endParaRPr lang="fr-FR"/>
          </a:p>
        </p:txBody>
      </p:sp>
    </p:spTree>
    <p:extLst>
      <p:ext uri="{BB962C8B-B14F-4D97-AF65-F5344CB8AC3E}">
        <p14:creationId xmlns:p14="http://schemas.microsoft.com/office/powerpoint/2010/main" val="42806502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611560" y="404664"/>
            <a:ext cx="2664296" cy="612934"/>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spcBef>
                <a:spcPts val="600"/>
              </a:spcBef>
              <a:spcAft>
                <a:spcPts val="600"/>
              </a:spcAft>
            </a:pPr>
            <a:r>
              <a:rPr lang="en-US" sz="3600" u="sng" dirty="0" smtClean="0">
                <a:solidFill>
                  <a:srgbClr val="FFFF00"/>
                </a:solidFill>
              </a:rPr>
              <a:t>Run 52</a:t>
            </a:r>
          </a:p>
        </p:txBody>
      </p:sp>
      <p:sp>
        <p:nvSpPr>
          <p:cNvPr id="12" name="TextBox 11"/>
          <p:cNvSpPr txBox="1"/>
          <p:nvPr/>
        </p:nvSpPr>
        <p:spPr>
          <a:xfrm>
            <a:off x="0" y="1340768"/>
            <a:ext cx="4464496" cy="5170647"/>
          </a:xfrm>
          <a:prstGeom prst="rect">
            <a:avLst/>
          </a:prstGeom>
          <a:noFill/>
        </p:spPr>
        <p:txBody>
          <a:bodyPr wrap="square" rtlCol="0">
            <a:spAutoFit/>
          </a:bodyPr>
          <a:lstStyle/>
          <a:p>
            <a:pPr marL="198000" indent="-198000">
              <a:spcBef>
                <a:spcPts val="0"/>
              </a:spcBef>
              <a:buSzPct val="75000"/>
              <a:buFont typeface="Wingdings" charset="2"/>
              <a:buChar char="u"/>
            </a:pPr>
            <a:r>
              <a:rPr lang="en-US" sz="1600" dirty="0" smtClean="0"/>
              <a:t>Planned 2.6.2016  </a:t>
            </a:r>
            <a:r>
              <a:rPr lang="en-US" sz="1600" dirty="0" smtClean="0">
                <a:sym typeface="Wingdings"/>
              </a:rPr>
              <a:t>  8.7.2016                               (In fact run stopped on 1.7.2016 due to unexpected machine problem.)</a:t>
            </a:r>
          </a:p>
          <a:p>
            <a:pPr>
              <a:spcBef>
                <a:spcPts val="0"/>
              </a:spcBef>
              <a:buSzPct val="75000"/>
            </a:pPr>
            <a:r>
              <a:rPr lang="en-US" sz="1600" dirty="0" smtClean="0">
                <a:sym typeface="Wingdings"/>
              </a:rPr>
              <a:t>      Time requested by users: 768 h</a:t>
            </a:r>
          </a:p>
          <a:p>
            <a:pPr>
              <a:spcBef>
                <a:spcPts val="0"/>
              </a:spcBef>
              <a:buSzPct val="75000"/>
            </a:pPr>
            <a:r>
              <a:rPr lang="en-US" sz="1600" dirty="0" smtClean="0">
                <a:sym typeface="Wingdings"/>
              </a:rPr>
              <a:t>      Time scheduled for users: 456 h</a:t>
            </a:r>
          </a:p>
          <a:p>
            <a:pPr>
              <a:spcBef>
                <a:spcPts val="0"/>
              </a:spcBef>
              <a:buSzPct val="75000"/>
            </a:pPr>
            <a:r>
              <a:rPr lang="en-US" sz="1600" dirty="0" smtClean="0">
                <a:sym typeface="Wingdings"/>
              </a:rPr>
              <a:t>      Time delivered to users: 120h                                                  </a:t>
            </a:r>
            <a:endParaRPr lang="en-US" sz="1600" dirty="0" smtClean="0"/>
          </a:p>
          <a:p>
            <a:pPr marL="198000" indent="-198000">
              <a:spcBef>
                <a:spcPts val="1200"/>
              </a:spcBef>
              <a:buSzPct val="75000"/>
              <a:buFont typeface="Wingdings" charset="2"/>
              <a:buChar char="u"/>
            </a:pPr>
            <a:r>
              <a:rPr lang="en-US" sz="1600" dirty="0" smtClean="0"/>
              <a:t>Primarily a technical run with the following goals: </a:t>
            </a:r>
          </a:p>
          <a:p>
            <a:pPr marL="742950" lvl="1" indent="-285750">
              <a:spcBef>
                <a:spcPts val="0"/>
              </a:spcBef>
              <a:buSzPct val="75000"/>
              <a:buFont typeface="Wingdings" charset="2"/>
              <a:buChar char="§"/>
            </a:pPr>
            <a:r>
              <a:rPr lang="en-US" sz="1600" dirty="0"/>
              <a:t>P</a:t>
            </a:r>
            <a:r>
              <a:rPr lang="en-US" sz="1600" dirty="0" smtClean="0"/>
              <a:t>roduction of polarized deuteron beam in the multi-</a:t>
            </a:r>
            <a:r>
              <a:rPr lang="en-US" sz="1600" dirty="0" err="1" smtClean="0"/>
              <a:t>GeV</a:t>
            </a:r>
            <a:r>
              <a:rPr lang="en-US" sz="1600" dirty="0" smtClean="0"/>
              <a:t> range</a:t>
            </a:r>
          </a:p>
          <a:p>
            <a:pPr marL="742950" lvl="1" indent="-285750">
              <a:spcBef>
                <a:spcPts val="0"/>
              </a:spcBef>
              <a:buSzPct val="75000"/>
              <a:buFont typeface="Wingdings" charset="2"/>
              <a:buChar char="§"/>
            </a:pPr>
            <a:r>
              <a:rPr lang="en-US" sz="1600" dirty="0" smtClean="0"/>
              <a:t>Start physics program with polarized nucleon and deuteron beams</a:t>
            </a:r>
          </a:p>
          <a:p>
            <a:pPr marL="742950" lvl="1" indent="-285750">
              <a:spcBef>
                <a:spcPts val="0"/>
              </a:spcBef>
              <a:buSzPct val="75000"/>
              <a:buFont typeface="Wingdings" charset="2"/>
              <a:buChar char="§"/>
            </a:pPr>
            <a:r>
              <a:rPr lang="en-US" sz="1600" dirty="0" smtClean="0"/>
              <a:t>Detector R&amp;D and calibrations (BM@N, MPD, FAZA, </a:t>
            </a:r>
            <a:r>
              <a:rPr lang="en-US" sz="1600" dirty="0" err="1" smtClean="0"/>
              <a:t>HyperNIS</a:t>
            </a:r>
            <a:r>
              <a:rPr lang="en-US" sz="1600" dirty="0" smtClean="0"/>
              <a:t>)</a:t>
            </a:r>
          </a:p>
          <a:p>
            <a:pPr marL="742950" lvl="1" indent="-285750">
              <a:spcBef>
                <a:spcPts val="0"/>
              </a:spcBef>
              <a:buSzPct val="75000"/>
              <a:buFont typeface="Wingdings" charset="2"/>
              <a:buChar char="§"/>
            </a:pPr>
            <a:endParaRPr lang="en-US" sz="1600" dirty="0"/>
          </a:p>
          <a:p>
            <a:pPr marL="285750" indent="-285750">
              <a:spcBef>
                <a:spcPts val="0"/>
              </a:spcBef>
              <a:buSzPct val="75000"/>
              <a:buFont typeface="Wingdings" charset="2"/>
              <a:buChar char="u"/>
            </a:pPr>
            <a:r>
              <a:rPr lang="en-US" sz="1600" dirty="0" smtClean="0"/>
              <a:t>First two goals achieved</a:t>
            </a:r>
          </a:p>
          <a:p>
            <a:pPr marL="742950" lvl="1" indent="-285750">
              <a:spcBef>
                <a:spcPts val="0"/>
              </a:spcBef>
              <a:buSzPct val="75000"/>
              <a:buFont typeface="Wingdings" charset="2"/>
              <a:buChar char="§"/>
            </a:pPr>
            <a:r>
              <a:rPr lang="en-US" sz="1600" dirty="0" smtClean="0"/>
              <a:t>With the new source of polarized ions </a:t>
            </a:r>
          </a:p>
          <a:p>
            <a:pPr marL="742950" lvl="1" indent="-285750">
              <a:spcBef>
                <a:spcPts val="0"/>
              </a:spcBef>
              <a:buSzPct val="75000"/>
              <a:buFont typeface="Wingdings" charset="2"/>
              <a:buChar char="§"/>
            </a:pPr>
            <a:r>
              <a:rPr lang="en-US" sz="1600" dirty="0" smtClean="0"/>
              <a:t>With the new injection system:</a:t>
            </a:r>
          </a:p>
          <a:p>
            <a:pPr marL="285750" indent="-285750">
              <a:spcBef>
                <a:spcPts val="0"/>
              </a:spcBef>
              <a:buSzPct val="75000"/>
              <a:buFont typeface="Wingdings" charset="2"/>
              <a:buChar char="§"/>
            </a:pPr>
            <a:endParaRPr lang="en-US" sz="1600" dirty="0"/>
          </a:p>
          <a:p>
            <a:pPr>
              <a:spcBef>
                <a:spcPts val="0"/>
              </a:spcBef>
              <a:buSzPct val="75000"/>
            </a:pPr>
            <a:r>
              <a:rPr lang="en-US" sz="1600" dirty="0" smtClean="0"/>
              <a:t>            SPI </a:t>
            </a:r>
            <a:r>
              <a:rPr lang="en-US" sz="1600" dirty="0" smtClean="0">
                <a:sym typeface="Wingdings"/>
              </a:rPr>
              <a:t> RFQ  LU-20  </a:t>
            </a:r>
            <a:r>
              <a:rPr lang="en-US" sz="1600" dirty="0" err="1" smtClean="0">
                <a:sym typeface="Wingdings"/>
              </a:rPr>
              <a:t>Nuclotron</a:t>
            </a:r>
            <a:endParaRPr lang="en-US" sz="1600" dirty="0" smtClean="0"/>
          </a:p>
        </p:txBody>
      </p:sp>
      <p:sp>
        <p:nvSpPr>
          <p:cNvPr id="8" name="AutoShape 18"/>
          <p:cNvSpPr txBox="1">
            <a:spLocks noChangeArrowheads="1"/>
          </p:cNvSpPr>
          <p:nvPr/>
        </p:nvSpPr>
        <p:spPr bwMode="auto">
          <a:xfrm>
            <a:off x="5940152" y="404664"/>
            <a:ext cx="2664296" cy="612934"/>
          </a:xfrm>
          <a:prstGeom prst="roundRect">
            <a:avLst>
              <a:gd name="adj" fmla="val 16667"/>
            </a:avLst>
          </a:prstGeom>
          <a:solidFill>
            <a:srgbClr val="000090"/>
          </a:solidFill>
          <a:ln w="38100">
            <a:solidFill>
              <a:srgbClr val="FF0000"/>
            </a:solidFill>
            <a:round/>
            <a:headEnd/>
            <a:tailEnd/>
          </a:ln>
          <a:effectLst/>
          <a:extLst/>
        </p:spPr>
        <p:txBody>
          <a:bodyPr vert="horz" wrap="square" lIns="0" tIns="0" rIns="0" bIns="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600"/>
              </a:spcBef>
              <a:spcAft>
                <a:spcPts val="600"/>
              </a:spcAft>
            </a:pPr>
            <a:r>
              <a:rPr lang="en-US" sz="3600" u="sng" dirty="0" smtClean="0">
                <a:solidFill>
                  <a:srgbClr val="FFFF00"/>
                </a:solidFill>
              </a:rPr>
              <a:t>Run 53</a:t>
            </a:r>
          </a:p>
        </p:txBody>
      </p:sp>
      <p:sp>
        <p:nvSpPr>
          <p:cNvPr id="13" name="TextBox 12"/>
          <p:cNvSpPr txBox="1"/>
          <p:nvPr/>
        </p:nvSpPr>
        <p:spPr>
          <a:xfrm>
            <a:off x="4679504" y="1340768"/>
            <a:ext cx="4464496" cy="3108543"/>
          </a:xfrm>
          <a:prstGeom prst="rect">
            <a:avLst/>
          </a:prstGeom>
          <a:noFill/>
        </p:spPr>
        <p:txBody>
          <a:bodyPr wrap="square" rtlCol="0">
            <a:spAutoFit/>
          </a:bodyPr>
          <a:lstStyle/>
          <a:p>
            <a:pPr marL="198000" indent="-198000">
              <a:spcBef>
                <a:spcPts val="1200"/>
              </a:spcBef>
              <a:buSzPct val="75000"/>
              <a:buFont typeface="Wingdings" charset="2"/>
              <a:buChar char="u"/>
            </a:pPr>
            <a:r>
              <a:rPr lang="en-US" sz="1600" dirty="0" smtClean="0"/>
              <a:t>Planned 27.10.2016 </a:t>
            </a:r>
            <a:r>
              <a:rPr lang="en-US" sz="1600" dirty="0" smtClean="0">
                <a:sym typeface="Wingdings"/>
              </a:rPr>
              <a:t> 25.12.2016                               Record Run duration ~1400 h</a:t>
            </a:r>
          </a:p>
          <a:p>
            <a:pPr>
              <a:spcBef>
                <a:spcPts val="0"/>
              </a:spcBef>
              <a:buSzPct val="75000"/>
            </a:pPr>
            <a:r>
              <a:rPr lang="en-US" sz="1600" dirty="0" smtClean="0"/>
              <a:t>   ~ 78% for users and machine development</a:t>
            </a:r>
          </a:p>
          <a:p>
            <a:pPr>
              <a:spcBef>
                <a:spcPts val="0"/>
              </a:spcBef>
              <a:buSzPct val="75000"/>
            </a:pPr>
            <a:r>
              <a:rPr lang="en-US" sz="1600" dirty="0" smtClean="0"/>
              <a:t>   Users received ~90% or more of their    </a:t>
            </a:r>
          </a:p>
          <a:p>
            <a:pPr>
              <a:spcBef>
                <a:spcPts val="0"/>
              </a:spcBef>
              <a:buSzPct val="75000"/>
            </a:pPr>
            <a:r>
              <a:rPr lang="en-US" sz="1600" dirty="0"/>
              <a:t> </a:t>
            </a:r>
            <a:r>
              <a:rPr lang="en-US" sz="1600" dirty="0" smtClean="0"/>
              <a:t>  planned beam time.</a:t>
            </a:r>
          </a:p>
          <a:p>
            <a:pPr marL="285750" indent="-285750">
              <a:spcBef>
                <a:spcPts val="1200"/>
              </a:spcBef>
              <a:buSzPct val="75000"/>
              <a:buFont typeface="Wingdings" charset="2"/>
              <a:buChar char="u"/>
            </a:pPr>
            <a:r>
              <a:rPr lang="en-US" sz="1600" dirty="0" smtClean="0"/>
              <a:t>Polarized deuteron beam with intensity up to ~</a:t>
            </a:r>
            <a:r>
              <a:rPr lang="en-US" sz="1600" dirty="0"/>
              <a:t>7</a:t>
            </a:r>
            <a:r>
              <a:rPr lang="en-US" sz="1600" dirty="0" smtClean="0"/>
              <a:t>x10</a:t>
            </a:r>
            <a:r>
              <a:rPr lang="en-US" sz="1600" baseline="30000" dirty="0" smtClean="0"/>
              <a:t>8 </a:t>
            </a:r>
            <a:r>
              <a:rPr lang="en-US" sz="1600" dirty="0" smtClean="0"/>
              <a:t>/s and polarization up to 60%</a:t>
            </a:r>
          </a:p>
          <a:p>
            <a:pPr marL="198000" indent="-198000">
              <a:spcBef>
                <a:spcPts val="1200"/>
              </a:spcBef>
              <a:buSzPct val="75000"/>
              <a:buFont typeface="Wingdings" charset="2"/>
              <a:buChar char="u"/>
            </a:pPr>
            <a:r>
              <a:rPr lang="en-US" sz="1600" dirty="0" smtClean="0"/>
              <a:t>Main goals:</a:t>
            </a:r>
          </a:p>
          <a:p>
            <a:pPr marL="742950" lvl="1" indent="-285750">
              <a:spcBef>
                <a:spcPts val="0"/>
              </a:spcBef>
              <a:buSzPct val="75000"/>
              <a:buFont typeface="Wingdings" charset="2"/>
              <a:buChar char="§"/>
            </a:pPr>
            <a:r>
              <a:rPr lang="en-US" sz="1600" dirty="0" smtClean="0"/>
              <a:t>Physics with polarized deuteron beams (ALPOM-2 and DSS experiments).</a:t>
            </a:r>
          </a:p>
          <a:p>
            <a:pPr marL="742950" lvl="1" indent="-285750">
              <a:spcBef>
                <a:spcPts val="0"/>
              </a:spcBef>
              <a:buSzPct val="75000"/>
              <a:buFont typeface="Wingdings" charset="2"/>
              <a:buChar char="§"/>
            </a:pPr>
            <a:r>
              <a:rPr lang="en-US" sz="1600" dirty="0" smtClean="0"/>
              <a:t>Detector R&amp;D (BM@N, MPD</a:t>
            </a:r>
          </a:p>
        </p:txBody>
      </p:sp>
      <p:pic>
        <p:nvPicPr>
          <p:cNvPr id="4" name="Picture 3"/>
          <p:cNvPicPr>
            <a:picLocks noChangeAspect="1"/>
          </p:cNvPicPr>
          <p:nvPr/>
        </p:nvPicPr>
        <p:blipFill>
          <a:blip r:embed="rId3"/>
          <a:stretch>
            <a:fillRect/>
          </a:stretch>
        </p:blipFill>
        <p:spPr>
          <a:xfrm>
            <a:off x="5220072" y="4597264"/>
            <a:ext cx="3779912" cy="2258363"/>
          </a:xfrm>
          <a:prstGeom prst="rect">
            <a:avLst/>
          </a:prstGeom>
        </p:spPr>
      </p:pic>
    </p:spTree>
    <p:extLst>
      <p:ext uri="{BB962C8B-B14F-4D97-AF65-F5344CB8AC3E}">
        <p14:creationId xmlns:p14="http://schemas.microsoft.com/office/powerpoint/2010/main" val="1377437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ChangeArrowheads="1"/>
          </p:cNvSpPr>
          <p:nvPr/>
        </p:nvSpPr>
        <p:spPr bwMode="auto">
          <a:xfrm>
            <a:off x="683568" y="188640"/>
            <a:ext cx="7128792" cy="681038"/>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4000" u="sng" dirty="0" smtClean="0">
                <a:solidFill>
                  <a:srgbClr val="FFFF00"/>
                </a:solidFill>
              </a:rPr>
              <a:t>Infrastructure Developments           </a:t>
            </a:r>
            <a:endParaRPr lang="en-US" sz="4000" u="sng" kern="100" dirty="0" smtClean="0">
              <a:solidFill>
                <a:srgbClr val="FFFF00"/>
              </a:solidFill>
            </a:endParaRPr>
          </a:p>
        </p:txBody>
      </p:sp>
      <p:sp>
        <p:nvSpPr>
          <p:cNvPr id="2" name="TextBox 1"/>
          <p:cNvSpPr txBox="1"/>
          <p:nvPr/>
        </p:nvSpPr>
        <p:spPr>
          <a:xfrm>
            <a:off x="7812360" y="404664"/>
            <a:ext cx="1059860" cy="307777"/>
          </a:xfrm>
          <a:prstGeom prst="rect">
            <a:avLst/>
          </a:prstGeom>
          <a:noFill/>
        </p:spPr>
        <p:txBody>
          <a:bodyPr wrap="none" rtlCol="0">
            <a:spAutoFit/>
          </a:bodyPr>
          <a:lstStyle/>
          <a:p>
            <a:r>
              <a:rPr lang="en-US" sz="1400" i="1" dirty="0" smtClean="0"/>
              <a:t>N. </a:t>
            </a:r>
            <a:r>
              <a:rPr lang="en-US" sz="1400" i="1" dirty="0" err="1" smtClean="0"/>
              <a:t>Agapov</a:t>
            </a:r>
            <a:endParaRPr lang="en-US" sz="1400" i="1" dirty="0"/>
          </a:p>
        </p:txBody>
      </p:sp>
      <p:sp>
        <p:nvSpPr>
          <p:cNvPr id="8" name="Rectangle 7"/>
          <p:cNvSpPr>
            <a:spLocks noChangeArrowheads="1"/>
          </p:cNvSpPr>
          <p:nvPr/>
        </p:nvSpPr>
        <p:spPr bwMode="auto">
          <a:xfrm>
            <a:off x="35496" y="980728"/>
            <a:ext cx="9001000"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spcBef>
                <a:spcPts val="0"/>
              </a:spcBef>
              <a:spcAft>
                <a:spcPts val="600"/>
              </a:spcAft>
              <a:buSzPct val="80000"/>
              <a:buFont typeface="Wingdings" charset="2"/>
              <a:buChar char="u"/>
              <a:defRPr/>
            </a:pPr>
            <a:r>
              <a:rPr lang="en-US" dirty="0" smtClean="0"/>
              <a:t>The </a:t>
            </a:r>
            <a:r>
              <a:rPr lang="en-US" dirty="0"/>
              <a:t>PAC notes with satisfaction the significant progress in upgrading the NICA complex infrastructure: </a:t>
            </a:r>
          </a:p>
          <a:p>
            <a:pPr marL="742950" lvl="1" indent="-285750">
              <a:spcBef>
                <a:spcPts val="0"/>
              </a:spcBef>
              <a:spcAft>
                <a:spcPts val="600"/>
              </a:spcAft>
              <a:buSzPct val="80000"/>
              <a:buFont typeface="Wingdings" charset="2"/>
              <a:buChar char="Ø"/>
              <a:defRPr/>
            </a:pPr>
            <a:r>
              <a:rPr lang="en-US" dirty="0"/>
              <a:t>the progress in the modernization of electrical systems and heating </a:t>
            </a:r>
            <a:r>
              <a:rPr lang="en-US" dirty="0" smtClean="0"/>
              <a:t>facilities</a:t>
            </a:r>
          </a:p>
          <a:p>
            <a:pPr marL="742950" lvl="1" indent="-285750">
              <a:spcBef>
                <a:spcPts val="0"/>
              </a:spcBef>
              <a:spcAft>
                <a:spcPts val="600"/>
              </a:spcAft>
              <a:buSzPct val="80000"/>
              <a:buFont typeface="Wingdings" charset="2"/>
              <a:buChar char="Ø"/>
              <a:defRPr/>
            </a:pPr>
            <a:r>
              <a:rPr lang="en-US" dirty="0" smtClean="0"/>
              <a:t>the </a:t>
            </a:r>
            <a:r>
              <a:rPr lang="en-US" dirty="0"/>
              <a:t>progress in the civil construction work of the collider building</a:t>
            </a:r>
          </a:p>
          <a:p>
            <a:pPr lvl="1">
              <a:spcBef>
                <a:spcPts val="0"/>
              </a:spcBef>
              <a:spcAft>
                <a:spcPts val="600"/>
              </a:spcAft>
              <a:buSzPct val="80000"/>
              <a:defRPr/>
            </a:pPr>
            <a:endParaRPr lang="en-US" dirty="0" smtClean="0"/>
          </a:p>
        </p:txBody>
      </p:sp>
      <p:pic>
        <p:nvPicPr>
          <p:cNvPr id="6" name="Picture 1" descr="Снимок экрана 2016-09-20 в 9.54.5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50064"/>
            <a:ext cx="8595072" cy="450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399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ChangeArrowheads="1"/>
          </p:cNvSpPr>
          <p:nvPr/>
        </p:nvSpPr>
        <p:spPr bwMode="auto">
          <a:xfrm>
            <a:off x="683568" y="188640"/>
            <a:ext cx="7128792" cy="681038"/>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4000" u="sng" dirty="0" smtClean="0">
                <a:solidFill>
                  <a:srgbClr val="FFFF00"/>
                </a:solidFill>
              </a:rPr>
              <a:t>Infrastructure Developments           </a:t>
            </a:r>
            <a:endParaRPr lang="en-US" sz="4000" u="sng" kern="100" dirty="0" smtClean="0">
              <a:solidFill>
                <a:srgbClr val="FFFF00"/>
              </a:solidFill>
            </a:endParaRPr>
          </a:p>
        </p:txBody>
      </p:sp>
      <p:sp>
        <p:nvSpPr>
          <p:cNvPr id="2" name="TextBox 1"/>
          <p:cNvSpPr txBox="1"/>
          <p:nvPr/>
        </p:nvSpPr>
        <p:spPr>
          <a:xfrm>
            <a:off x="7812360" y="404664"/>
            <a:ext cx="1059860" cy="307777"/>
          </a:xfrm>
          <a:prstGeom prst="rect">
            <a:avLst/>
          </a:prstGeom>
          <a:noFill/>
        </p:spPr>
        <p:txBody>
          <a:bodyPr wrap="none" rtlCol="0">
            <a:spAutoFit/>
          </a:bodyPr>
          <a:lstStyle/>
          <a:p>
            <a:r>
              <a:rPr lang="en-US" sz="1400" i="1" dirty="0" smtClean="0"/>
              <a:t>N. </a:t>
            </a:r>
            <a:r>
              <a:rPr lang="en-US" sz="1400" i="1" dirty="0" err="1" smtClean="0"/>
              <a:t>Agapov</a:t>
            </a:r>
            <a:endParaRPr lang="en-US" sz="1400" i="1" dirty="0"/>
          </a:p>
        </p:txBody>
      </p:sp>
      <p:sp>
        <p:nvSpPr>
          <p:cNvPr id="8" name="Rectangle 7"/>
          <p:cNvSpPr>
            <a:spLocks noChangeArrowheads="1"/>
          </p:cNvSpPr>
          <p:nvPr/>
        </p:nvSpPr>
        <p:spPr bwMode="auto">
          <a:xfrm>
            <a:off x="35496" y="980728"/>
            <a:ext cx="9001000"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spcBef>
                <a:spcPts val="0"/>
              </a:spcBef>
              <a:spcAft>
                <a:spcPts val="600"/>
              </a:spcAft>
              <a:buSzPct val="80000"/>
              <a:buFont typeface="Wingdings" charset="2"/>
              <a:buChar char="u"/>
              <a:defRPr/>
            </a:pPr>
            <a:r>
              <a:rPr lang="en-US" dirty="0" smtClean="0"/>
              <a:t>The </a:t>
            </a:r>
            <a:r>
              <a:rPr lang="en-US" dirty="0"/>
              <a:t>PAC notes with satisfaction the significant progress in upgrading the NICA complex infrastructure: </a:t>
            </a:r>
          </a:p>
          <a:p>
            <a:pPr marL="742950" lvl="1" indent="-285750">
              <a:spcBef>
                <a:spcPts val="0"/>
              </a:spcBef>
              <a:spcAft>
                <a:spcPts val="600"/>
              </a:spcAft>
              <a:buSzPct val="80000"/>
              <a:buFont typeface="Wingdings" charset="2"/>
              <a:buChar char="Ø"/>
              <a:defRPr/>
            </a:pPr>
            <a:r>
              <a:rPr lang="en-US" dirty="0"/>
              <a:t>the progress in the modernization of electrical systems and heating </a:t>
            </a:r>
            <a:r>
              <a:rPr lang="en-US" dirty="0" smtClean="0"/>
              <a:t>facilities</a:t>
            </a:r>
          </a:p>
          <a:p>
            <a:pPr marL="742950" lvl="1" indent="-285750">
              <a:spcBef>
                <a:spcPts val="0"/>
              </a:spcBef>
              <a:spcAft>
                <a:spcPts val="600"/>
              </a:spcAft>
              <a:buSzPct val="80000"/>
              <a:buFont typeface="Wingdings" charset="2"/>
              <a:buChar char="Ø"/>
              <a:defRPr/>
            </a:pPr>
            <a:r>
              <a:rPr lang="en-US" dirty="0" smtClean="0"/>
              <a:t>the </a:t>
            </a:r>
            <a:r>
              <a:rPr lang="en-US" dirty="0"/>
              <a:t>progress in the civil construction work of the collider building</a:t>
            </a:r>
          </a:p>
          <a:p>
            <a:pPr marL="742950" lvl="1" indent="-285750">
              <a:spcBef>
                <a:spcPts val="0"/>
              </a:spcBef>
              <a:spcAft>
                <a:spcPts val="600"/>
              </a:spcAft>
              <a:buSzPct val="80000"/>
              <a:buFont typeface="Wingdings" charset="2"/>
              <a:buChar char="Ø"/>
              <a:defRPr/>
            </a:pPr>
            <a:r>
              <a:rPr lang="en-US" dirty="0" smtClean="0"/>
              <a:t>the official start of the assembly and testing line for superconducting magnets</a:t>
            </a:r>
          </a:p>
        </p:txBody>
      </p:sp>
      <p:pic>
        <p:nvPicPr>
          <p:cNvPr id="6" name="Изображение 3"/>
          <p:cNvPicPr>
            <a:picLocks noChangeAspect="1"/>
          </p:cNvPicPr>
          <p:nvPr/>
        </p:nvPicPr>
        <p:blipFill rotWithShape="1">
          <a:blip r:embed="rId3">
            <a:extLst>
              <a:ext uri="{28A0092B-C50C-407E-A947-70E740481C1C}">
                <a14:useLocalDpi xmlns:a14="http://schemas.microsoft.com/office/drawing/2010/main" val="0"/>
              </a:ext>
            </a:extLst>
          </a:blip>
          <a:srcRect l="13550"/>
          <a:stretch/>
        </p:blipFill>
        <p:spPr>
          <a:xfrm>
            <a:off x="107504" y="3717031"/>
            <a:ext cx="5373445" cy="3107845"/>
          </a:xfrm>
          <a:prstGeom prst="rect">
            <a:avLst/>
          </a:prstGeom>
        </p:spPr>
      </p:pic>
      <p:sp>
        <p:nvSpPr>
          <p:cNvPr id="10" name="Rectangle 4"/>
          <p:cNvSpPr txBox="1">
            <a:spLocks noChangeArrowheads="1"/>
          </p:cNvSpPr>
          <p:nvPr/>
        </p:nvSpPr>
        <p:spPr bwMode="auto">
          <a:xfrm>
            <a:off x="-5267" y="2780928"/>
            <a:ext cx="5585379"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800" b="1" dirty="0" smtClean="0">
                <a:solidFill>
                  <a:srgbClr val="660066"/>
                </a:solidFill>
                <a:latin typeface="Arial"/>
                <a:cs typeface="Arial"/>
              </a:rPr>
              <a:t>November 28, 2016: Official ceremony of launching the assembling and testing line of SC magnets  for NICA and FAIR.  </a:t>
            </a:r>
            <a:endParaRPr lang="ru-RU" sz="2400" b="1" dirty="0">
              <a:solidFill>
                <a:srgbClr val="660066"/>
              </a:solidFill>
              <a:latin typeface="Arial"/>
              <a:cs typeface="Arial"/>
            </a:endParaRPr>
          </a:p>
        </p:txBody>
      </p:sp>
      <p:sp>
        <p:nvSpPr>
          <p:cNvPr id="11" name="TextBox 10"/>
          <p:cNvSpPr txBox="1"/>
          <p:nvPr/>
        </p:nvSpPr>
        <p:spPr>
          <a:xfrm>
            <a:off x="5577656" y="3501008"/>
            <a:ext cx="3563888" cy="3016210"/>
          </a:xfrm>
          <a:prstGeom prst="rect">
            <a:avLst/>
          </a:prstGeom>
          <a:noFill/>
        </p:spPr>
        <p:txBody>
          <a:bodyPr wrap="square" rtlCol="0">
            <a:spAutoFit/>
          </a:bodyPr>
          <a:lstStyle/>
          <a:p>
            <a:r>
              <a:rPr lang="en-US" altLang="ru-RU" sz="1600" dirty="0" smtClean="0">
                <a:effectLst>
                  <a:outerShdw blurRad="38100" dist="38100" dir="2700000" algn="tl">
                    <a:srgbClr val="000000">
                      <a:alpha val="43137"/>
                    </a:srgbClr>
                  </a:outerShdw>
                </a:effectLst>
                <a:latin typeface="Arial"/>
                <a:cs typeface="Arial"/>
              </a:rPr>
              <a:t>Production tasks:</a:t>
            </a:r>
          </a:p>
          <a:p>
            <a:r>
              <a:rPr lang="ru-RU" altLang="ru-RU" sz="1600" dirty="0" smtClean="0">
                <a:effectLst>
                  <a:outerShdw blurRad="38100" dist="38100" dir="2700000" algn="tl">
                    <a:srgbClr val="000000">
                      <a:alpha val="43137"/>
                    </a:srgbClr>
                  </a:outerShdw>
                </a:effectLst>
                <a:latin typeface="Arial"/>
                <a:cs typeface="Arial"/>
              </a:rPr>
              <a:t>40 </a:t>
            </a:r>
            <a:r>
              <a:rPr lang="en-US" altLang="ru-RU" sz="1600" dirty="0">
                <a:latin typeface="Arial"/>
                <a:cs typeface="Arial"/>
              </a:rPr>
              <a:t>dipole magnets for NICA Booster</a:t>
            </a:r>
          </a:p>
          <a:p>
            <a:r>
              <a:rPr lang="ru-RU" altLang="ru-RU" sz="1600" dirty="0">
                <a:effectLst>
                  <a:outerShdw blurRad="38100" dist="38100" dir="2700000" algn="tl">
                    <a:srgbClr val="000000">
                      <a:alpha val="43137"/>
                    </a:srgbClr>
                  </a:outerShdw>
                </a:effectLst>
                <a:latin typeface="Arial"/>
                <a:cs typeface="Arial"/>
              </a:rPr>
              <a:t>48 </a:t>
            </a:r>
            <a:r>
              <a:rPr lang="en-US" altLang="ru-RU" sz="1600" dirty="0" err="1">
                <a:latin typeface="Arial"/>
                <a:cs typeface="Arial"/>
              </a:rPr>
              <a:t>quadrupole</a:t>
            </a:r>
            <a:r>
              <a:rPr lang="en-US" altLang="ru-RU" sz="1600" dirty="0">
                <a:latin typeface="Arial"/>
                <a:cs typeface="Arial"/>
              </a:rPr>
              <a:t> magnets with </a:t>
            </a:r>
            <a:r>
              <a:rPr lang="en-US" altLang="ru-RU" sz="1600" dirty="0" err="1" smtClean="0">
                <a:latin typeface="Arial"/>
                <a:cs typeface="Arial"/>
              </a:rPr>
              <a:t>multipole</a:t>
            </a:r>
            <a:r>
              <a:rPr lang="en-US" altLang="ru-RU" sz="1600" dirty="0" smtClean="0">
                <a:latin typeface="Arial"/>
                <a:cs typeface="Arial"/>
              </a:rPr>
              <a:t> </a:t>
            </a:r>
            <a:r>
              <a:rPr lang="en-US" altLang="ru-RU" sz="1600" dirty="0">
                <a:latin typeface="Arial"/>
                <a:cs typeface="Arial"/>
              </a:rPr>
              <a:t>correctors for NICA Booster</a:t>
            </a:r>
            <a:endParaRPr lang="ru-RU" altLang="ru-RU" sz="1600" dirty="0">
              <a:latin typeface="Arial"/>
              <a:cs typeface="Arial"/>
            </a:endParaRPr>
          </a:p>
          <a:p>
            <a:r>
              <a:rPr lang="ru-RU" altLang="ru-RU" sz="1600" dirty="0">
                <a:effectLst>
                  <a:outerShdw blurRad="38100" dist="38100" dir="2700000" algn="tl">
                    <a:srgbClr val="000000">
                      <a:alpha val="43137"/>
                    </a:srgbClr>
                  </a:outerShdw>
                </a:effectLst>
                <a:latin typeface="Arial"/>
                <a:cs typeface="Arial"/>
              </a:rPr>
              <a:t>80 </a:t>
            </a:r>
            <a:r>
              <a:rPr lang="en-US" altLang="ru-RU" sz="1600" dirty="0">
                <a:latin typeface="Arial"/>
                <a:cs typeface="Arial"/>
              </a:rPr>
              <a:t>dipole magnets for NICA </a:t>
            </a:r>
            <a:r>
              <a:rPr lang="en-US" altLang="ru-RU" sz="1600" dirty="0" smtClean="0">
                <a:latin typeface="Arial"/>
                <a:cs typeface="Arial"/>
              </a:rPr>
              <a:t>Collider</a:t>
            </a:r>
          </a:p>
          <a:p>
            <a:r>
              <a:rPr lang="ru-RU" altLang="ru-RU" sz="1600" dirty="0">
                <a:effectLst>
                  <a:outerShdw blurRad="38100" dist="38100" dir="2700000" algn="tl">
                    <a:srgbClr val="000000">
                      <a:alpha val="43137"/>
                    </a:srgbClr>
                  </a:outerShdw>
                </a:effectLst>
                <a:latin typeface="Arial"/>
                <a:cs typeface="Arial"/>
              </a:rPr>
              <a:t>86 </a:t>
            </a:r>
            <a:r>
              <a:rPr lang="en-US" altLang="ru-RU" sz="1600" dirty="0" err="1">
                <a:latin typeface="Arial"/>
                <a:cs typeface="Arial"/>
              </a:rPr>
              <a:t>quadrupole</a:t>
            </a:r>
            <a:r>
              <a:rPr lang="en-US" altLang="ru-RU" sz="1600" dirty="0">
                <a:latin typeface="Arial"/>
                <a:cs typeface="Arial"/>
              </a:rPr>
              <a:t> magnets with </a:t>
            </a:r>
            <a:r>
              <a:rPr lang="en-US" altLang="ru-RU" sz="1600" dirty="0" err="1">
                <a:latin typeface="Arial"/>
                <a:cs typeface="Arial"/>
              </a:rPr>
              <a:t>multipole</a:t>
            </a:r>
            <a:r>
              <a:rPr lang="en-US" altLang="ru-RU" sz="1600" dirty="0">
                <a:latin typeface="Arial"/>
                <a:cs typeface="Arial"/>
              </a:rPr>
              <a:t> correctors for NICA </a:t>
            </a:r>
            <a:r>
              <a:rPr lang="en-US" altLang="ru-RU" sz="1600" dirty="0" smtClean="0">
                <a:latin typeface="Arial"/>
                <a:cs typeface="Arial"/>
              </a:rPr>
              <a:t>Collider</a:t>
            </a:r>
          </a:p>
          <a:p>
            <a:r>
              <a:rPr lang="ru-RU" altLang="ru-RU" sz="1600" dirty="0">
                <a:effectLst>
                  <a:outerShdw blurRad="38100" dist="38100" dir="2700000" algn="tl">
                    <a:srgbClr val="000000">
                      <a:alpha val="43137"/>
                    </a:srgbClr>
                  </a:outerShdw>
                </a:effectLst>
                <a:latin typeface="Arial"/>
                <a:cs typeface="Arial"/>
              </a:rPr>
              <a:t>175 </a:t>
            </a:r>
            <a:r>
              <a:rPr lang="en-US" altLang="ru-RU" sz="1600" dirty="0" err="1">
                <a:latin typeface="Arial"/>
                <a:cs typeface="Arial"/>
              </a:rPr>
              <a:t>quadrupole</a:t>
            </a:r>
            <a:r>
              <a:rPr lang="en-US" altLang="ru-RU" sz="1600" dirty="0">
                <a:latin typeface="Arial"/>
                <a:cs typeface="Arial"/>
              </a:rPr>
              <a:t> magnets with </a:t>
            </a:r>
            <a:r>
              <a:rPr lang="en-US" altLang="ru-RU" sz="1600" dirty="0" err="1">
                <a:latin typeface="Arial"/>
                <a:cs typeface="Arial"/>
              </a:rPr>
              <a:t>multipole</a:t>
            </a:r>
            <a:r>
              <a:rPr lang="en-US" altLang="ru-RU" sz="1600" dirty="0">
                <a:latin typeface="Arial"/>
                <a:cs typeface="Arial"/>
              </a:rPr>
              <a:t> correctors for </a:t>
            </a:r>
            <a:r>
              <a:rPr lang="en-US" altLang="ru-RU" sz="1600" dirty="0" smtClean="0">
                <a:latin typeface="Arial"/>
                <a:cs typeface="Arial"/>
              </a:rPr>
              <a:t>FAIR SIS100 </a:t>
            </a:r>
          </a:p>
          <a:p>
            <a:endParaRPr lang="en-US" altLang="ru-RU" sz="1600" dirty="0">
              <a:latin typeface="Arial"/>
              <a:cs typeface="Arial"/>
            </a:endParaRPr>
          </a:p>
          <a:p>
            <a:r>
              <a:rPr lang="en-US" altLang="ru-RU" sz="1600" dirty="0" smtClean="0">
                <a:latin typeface="Arial"/>
                <a:cs typeface="Arial"/>
              </a:rPr>
              <a:t>Total  </a:t>
            </a:r>
            <a:r>
              <a:rPr lang="en-US" altLang="ru-RU" sz="1600" dirty="0" smtClean="0">
                <a:effectLst>
                  <a:outerShdw blurRad="38100" dist="38100" dir="2700000" algn="tl">
                    <a:srgbClr val="000000">
                      <a:alpha val="43137"/>
                    </a:srgbClr>
                  </a:outerShdw>
                </a:effectLst>
                <a:latin typeface="Arial"/>
                <a:cs typeface="Arial"/>
              </a:rPr>
              <a:t>429 magnets</a:t>
            </a:r>
            <a:endParaRPr lang="ru-RU" altLang="ru-RU" sz="1600" dirty="0">
              <a:effectLst>
                <a:outerShdw blurRad="38100" dist="38100" dir="2700000" algn="tl">
                  <a:srgbClr val="000000">
                    <a:alpha val="43137"/>
                  </a:srgbClr>
                </a:outerShdw>
              </a:effectLst>
              <a:latin typeface="Arial"/>
              <a:cs typeface="Arial"/>
            </a:endParaRPr>
          </a:p>
          <a:p>
            <a:endParaRPr lang="ru-RU" sz="1400" dirty="0">
              <a:latin typeface="Arial"/>
              <a:cs typeface="Arial"/>
            </a:endParaRPr>
          </a:p>
        </p:txBody>
      </p:sp>
    </p:spTree>
    <p:extLst>
      <p:ext uri="{BB962C8B-B14F-4D97-AF65-F5344CB8AC3E}">
        <p14:creationId xmlns:p14="http://schemas.microsoft.com/office/powerpoint/2010/main" val="3098965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ChangeArrowheads="1"/>
          </p:cNvSpPr>
          <p:nvPr/>
        </p:nvSpPr>
        <p:spPr bwMode="auto">
          <a:xfrm>
            <a:off x="755576" y="116632"/>
            <a:ext cx="7128792" cy="824400"/>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4000" u="sng" dirty="0" smtClean="0">
                <a:solidFill>
                  <a:srgbClr val="FFFF00"/>
                </a:solidFill>
              </a:rPr>
              <a:t>NICA Center</a:t>
            </a:r>
            <a:endParaRPr lang="en-US" sz="4000" u="sng" kern="100" dirty="0" smtClean="0">
              <a:solidFill>
                <a:srgbClr val="FFFF00"/>
              </a:solidFill>
            </a:endParaRPr>
          </a:p>
        </p:txBody>
      </p:sp>
      <p:pic>
        <p:nvPicPr>
          <p:cNvPr id="6" name="Picture 3"/>
          <p:cNvPicPr>
            <a:picLocks noChangeAspect="1"/>
          </p:cNvPicPr>
          <p:nvPr/>
        </p:nvPicPr>
        <p:blipFill>
          <a:blip r:embed="rId3"/>
          <a:stretch>
            <a:fillRect/>
          </a:stretch>
        </p:blipFill>
        <p:spPr>
          <a:xfrm>
            <a:off x="-30460" y="1052736"/>
            <a:ext cx="5053566" cy="3385945"/>
          </a:xfrm>
          <a:prstGeom prst="rect">
            <a:avLst/>
          </a:prstGeom>
        </p:spPr>
      </p:pic>
      <p:pic>
        <p:nvPicPr>
          <p:cNvPr id="10" name="Picture 4" descr="Screen Shot 2016-12-19 at 22.24.26.png"/>
          <p:cNvPicPr>
            <a:picLocks noChangeAspect="1"/>
          </p:cNvPicPr>
          <p:nvPr/>
        </p:nvPicPr>
        <p:blipFill rotWithShape="1">
          <a:blip r:embed="rId4">
            <a:extLst>
              <a:ext uri="{28A0092B-C50C-407E-A947-70E740481C1C}">
                <a14:useLocalDpi xmlns:a14="http://schemas.microsoft.com/office/drawing/2010/main" val="0"/>
              </a:ext>
            </a:extLst>
          </a:blip>
          <a:srcRect l="3932"/>
          <a:stretch/>
        </p:blipFill>
        <p:spPr>
          <a:xfrm>
            <a:off x="3429000" y="3784903"/>
            <a:ext cx="5715000" cy="3060025"/>
          </a:xfrm>
          <a:prstGeom prst="rect">
            <a:avLst/>
          </a:prstGeom>
        </p:spPr>
      </p:pic>
      <p:sp>
        <p:nvSpPr>
          <p:cNvPr id="11" name="TextBox 10"/>
          <p:cNvSpPr txBox="1"/>
          <p:nvPr/>
        </p:nvSpPr>
        <p:spPr>
          <a:xfrm>
            <a:off x="5220072" y="1628800"/>
            <a:ext cx="3672408" cy="1354217"/>
          </a:xfrm>
          <a:prstGeom prst="rect">
            <a:avLst/>
          </a:prstGeom>
          <a:noFill/>
        </p:spPr>
        <p:txBody>
          <a:bodyPr wrap="square" rtlCol="0">
            <a:spAutoFit/>
          </a:bodyPr>
          <a:lstStyle/>
          <a:p>
            <a:pPr algn="ctr"/>
            <a:r>
              <a:rPr lang="en-US" b="1" dirty="0" smtClean="0">
                <a:solidFill>
                  <a:srgbClr val="7030A0"/>
                </a:solidFill>
              </a:rPr>
              <a:t>Several </a:t>
            </a:r>
            <a:r>
              <a:rPr lang="en-US" b="1" dirty="0">
                <a:solidFill>
                  <a:srgbClr val="7030A0"/>
                </a:solidFill>
              </a:rPr>
              <a:t>architectural solutions </a:t>
            </a:r>
            <a:r>
              <a:rPr lang="en-US" b="1" dirty="0" smtClean="0">
                <a:solidFill>
                  <a:srgbClr val="7030A0"/>
                </a:solidFill>
              </a:rPr>
              <a:t> are currently being discussed.</a:t>
            </a:r>
          </a:p>
          <a:p>
            <a:pPr algn="ctr">
              <a:spcBef>
                <a:spcPts val="1200"/>
              </a:spcBef>
            </a:pPr>
            <a:r>
              <a:rPr lang="en-US" b="1" dirty="0" smtClean="0">
                <a:solidFill>
                  <a:srgbClr val="7030A0"/>
                </a:solidFill>
              </a:rPr>
              <a:t>Here </a:t>
            </a:r>
            <a:r>
              <a:rPr lang="en-US" b="1" dirty="0">
                <a:solidFill>
                  <a:srgbClr val="7030A0"/>
                </a:solidFill>
              </a:rPr>
              <a:t>are two examples of </a:t>
            </a:r>
            <a:r>
              <a:rPr lang="en-US" b="1" dirty="0" smtClean="0">
                <a:solidFill>
                  <a:srgbClr val="7030A0"/>
                </a:solidFill>
              </a:rPr>
              <a:t> proposed </a:t>
            </a:r>
            <a:r>
              <a:rPr lang="en-US" b="1" dirty="0">
                <a:solidFill>
                  <a:srgbClr val="7030A0"/>
                </a:solidFill>
              </a:rPr>
              <a:t>solutions</a:t>
            </a:r>
            <a:r>
              <a:rPr lang="en-US" b="1" dirty="0" smtClean="0">
                <a:solidFill>
                  <a:srgbClr val="7030A0"/>
                </a:solidFill>
              </a:rPr>
              <a:t>.</a:t>
            </a:r>
            <a:endParaRPr lang="ru-RU" dirty="0">
              <a:solidFill>
                <a:srgbClr val="7030A0"/>
              </a:solidFill>
            </a:endParaRPr>
          </a:p>
        </p:txBody>
      </p:sp>
    </p:spTree>
    <p:extLst>
      <p:ext uri="{BB962C8B-B14F-4D97-AF65-F5344CB8AC3E}">
        <p14:creationId xmlns:p14="http://schemas.microsoft.com/office/powerpoint/2010/main" val="36423825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36449</TotalTime>
  <Words>1684</Words>
  <Application>Microsoft Macintosh PowerPoint</Application>
  <PresentationFormat>On-screen Show (4:3)</PresentationFormat>
  <Paragraphs>233</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Thème Office</vt:lpstr>
      <vt:lpstr>PowerPoint Presentation</vt:lpstr>
      <vt:lpstr>46th PAC-PP agenda January 16-17, 2017 </vt:lpstr>
      <vt:lpstr>Report on the Nuclotron-NICA project </vt:lpstr>
      <vt:lpstr>HILac commissioning </vt:lpstr>
      <vt:lpstr>Nuclotron beam use</vt:lpstr>
      <vt:lpstr>Run 52</vt:lpstr>
      <vt:lpstr>PowerPoint Presentation</vt:lpstr>
      <vt:lpstr>PowerPoint Presentation</vt:lpstr>
      <vt:lpstr>PowerPoint Presentation</vt:lpstr>
      <vt:lpstr>MPD  </vt:lpstr>
      <vt:lpstr>PowerPoint Presentation</vt:lpstr>
      <vt:lpstr>PowerPoint Presentation</vt:lpstr>
      <vt:lpstr>BM@N</vt:lpstr>
      <vt:lpstr> Recommendations on projects approved for completion  in 2016 and proposed for continuation </vt:lpstr>
      <vt:lpstr> JINR participation in the COMPASS experiment</vt:lpstr>
      <vt:lpstr> Reports of the LHC experiments</vt:lpstr>
      <vt:lpstr>Scientific Reports</vt:lpstr>
      <vt:lpstr>Presentations by young scientists</vt:lpstr>
      <vt:lpstr>Next PAC-PP  Meeting – January 16-17, 2017</vt:lpstr>
      <vt:lpstr>PowerPoint Presentation</vt:lpstr>
    </vt:vector>
  </TitlesOfParts>
  <Company>cea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 on the implementation of the PAC 31st meeting and on the work towards optimization of the research programme</dc:title>
  <dc:creator>egle</dc:creator>
  <cp:lastModifiedBy>Itzhak</cp:lastModifiedBy>
  <cp:revision>1189</cp:revision>
  <cp:lastPrinted>2015-02-17T16:45:31Z</cp:lastPrinted>
  <dcterms:created xsi:type="dcterms:W3CDTF">2010-01-13T11:24:08Z</dcterms:created>
  <dcterms:modified xsi:type="dcterms:W3CDTF">2017-02-23T12:01:16Z</dcterms:modified>
</cp:coreProperties>
</file>