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56" r:id="rId2"/>
    <p:sldId id="279" r:id="rId3"/>
    <p:sldId id="281" r:id="rId4"/>
    <p:sldId id="273" r:id="rId5"/>
    <p:sldId id="267" r:id="rId6"/>
    <p:sldId id="292" r:id="rId7"/>
    <p:sldId id="299" r:id="rId8"/>
    <p:sldId id="297" r:id="rId9"/>
    <p:sldId id="298" r:id="rId10"/>
    <p:sldId id="301" r:id="rId11"/>
    <p:sldId id="302" r:id="rId12"/>
    <p:sldId id="28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0"/>
    <a:srgbClr val="D20000"/>
    <a:srgbClr val="0000B4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70" autoAdjust="0"/>
  </p:normalViewPr>
  <p:slideViewPr>
    <p:cSldViewPr>
      <p:cViewPr varScale="1">
        <p:scale>
          <a:sx n="72" d="100"/>
          <a:sy n="72" d="100"/>
        </p:scale>
        <p:origin x="-9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8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C0C154-2588-4B60-A189-5FBD5D93F4F3}" type="datetimeFigureOut">
              <a:rPr lang="en-US" smtClean="0"/>
              <a:t>4/12/2018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8E1694-F39F-4E16-920B-C7BCFD5B5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27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199" cy="1143000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391399" cy="45259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34200" y="6492875"/>
            <a:ext cx="2133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4" descr="校徽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142999" cy="114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1143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r>
              <a:rPr lang="en-US" dirty="0" smtClean="0"/>
              <a:t> / xx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9144000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142999"/>
            <a:ext cx="1143000" cy="53340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D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png"/><Relationship Id="rId5" Type="http://schemas.openxmlformats.org/officeDocument/2006/relationships/image" Target="../media/image10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5.jpeg"/><Relationship Id="rId5" Type="http://schemas.openxmlformats.org/officeDocument/2006/relationships/image" Target="../media/image13.png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3226904" y="2133600"/>
                <a:ext cx="5501454" cy="1470025"/>
              </a:xfrm>
            </p:spPr>
            <p:txBody>
              <a:bodyPr>
                <a:noAutofit/>
              </a:bodyPr>
              <a:lstStyle/>
              <a:p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48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6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48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Consortium</a:t>
                </a:r>
                <a:endParaRPr lang="en-US" sz="48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3226904" y="2133600"/>
                <a:ext cx="5501454" cy="1470025"/>
              </a:xfrm>
              <a:blipFill rotWithShape="1">
                <a:blip r:embed="rId2"/>
                <a:stretch>
                  <a:fillRect l="-3101" r="-3101" b="-4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4114800"/>
            <a:ext cx="6400800" cy="11430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Fuqiang 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Wang (</a:t>
            </a:r>
            <a:r>
              <a:rPr lang="en-US" sz="2800" dirty="0" err="1" smtClean="0">
                <a:solidFill>
                  <a:schemeClr val="bg1">
                    <a:lumMod val="50000"/>
                  </a:schemeClr>
                </a:solidFill>
              </a:rPr>
              <a:t>Huzhou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University)</a:t>
            </a:r>
          </a:p>
          <a:p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On behalf of the Chinese institutions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3" name="Picture 4" descr="校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31"/>
            <a:ext cx="1158054" cy="1157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55" y="2447373"/>
            <a:ext cx="185064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19600" y="2477189"/>
            <a:ext cx="152400" cy="152400"/>
          </a:xfrm>
          <a:prstGeom prst="ellipse">
            <a:avLst/>
          </a:prstGeom>
          <a:solidFill>
            <a:srgbClr val="D2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26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NICA-China Consortium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1" y="1570037"/>
            <a:ext cx="739139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Stage I (2019-2021)</a:t>
            </a:r>
          </a:p>
          <a:p>
            <a:pPr lvl="1"/>
            <a:r>
              <a:rPr lang="en-US" sz="2000" dirty="0" smtClean="0"/>
              <a:t>ECAL</a:t>
            </a:r>
          </a:p>
          <a:p>
            <a:pPr lvl="1"/>
            <a:r>
              <a:rPr lang="en-US" sz="2000" dirty="0" smtClean="0"/>
              <a:t>ITS R&amp;D</a:t>
            </a:r>
          </a:p>
          <a:p>
            <a:pPr lvl="1"/>
            <a:r>
              <a:rPr lang="en-US" sz="2000" dirty="0" smtClean="0"/>
              <a:t>TOF R&amp;D</a:t>
            </a:r>
          </a:p>
          <a:p>
            <a:pPr lvl="1"/>
            <a:r>
              <a:rPr lang="en-US" sz="2000" dirty="0"/>
              <a:t>Fast Readout R&amp;D</a:t>
            </a:r>
          </a:p>
          <a:p>
            <a:pPr lvl="1"/>
            <a:r>
              <a:rPr lang="en-US" sz="2000" dirty="0" smtClean="0"/>
              <a:t>Computing</a:t>
            </a:r>
          </a:p>
          <a:p>
            <a:pPr lvl="1"/>
            <a:endParaRPr lang="en-US" sz="2000" dirty="0" smtClean="0"/>
          </a:p>
          <a:p>
            <a:r>
              <a:rPr lang="en-US" sz="2400" dirty="0" smtClean="0"/>
              <a:t>Stage II (2021-2025)</a:t>
            </a:r>
          </a:p>
          <a:p>
            <a:pPr lvl="1"/>
            <a:r>
              <a:rPr lang="en-US" sz="2000" dirty="0" smtClean="0"/>
              <a:t>ITS production</a:t>
            </a:r>
          </a:p>
          <a:p>
            <a:pPr lvl="1"/>
            <a:r>
              <a:rPr lang="en-US" sz="2000" dirty="0" smtClean="0"/>
              <a:t>TOF</a:t>
            </a:r>
            <a:endParaRPr 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905000" y="5769114"/>
            <a:ext cx="7086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April 3, 2018: </a:t>
            </a:r>
            <a:r>
              <a:rPr lang="en-US" sz="2000" dirty="0" smtClean="0"/>
              <a:t>Expert Panel meeting at Tsinghua University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Mid</a:t>
            </a:r>
            <a:r>
              <a:rPr lang="en-US" sz="2000" dirty="0"/>
              <a:t>. June, 2018: </a:t>
            </a:r>
            <a:r>
              <a:rPr lang="en-US" sz="2000" dirty="0" smtClean="0"/>
              <a:t>Expert Panel </a:t>
            </a:r>
            <a:r>
              <a:rPr lang="en-US" sz="2000" dirty="0"/>
              <a:t>meeting at JINR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628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600200"/>
            <a:ext cx="7543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 smtClean="0"/>
              <a:t>Institutions who want to join NICA/MPD Collaboration now: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Tsinghua University (THU)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University of Science and Technology of China (USTC)</a:t>
            </a:r>
          </a:p>
          <a:p>
            <a:pPr lvl="1"/>
            <a:r>
              <a:rPr lang="en-US" dirty="0" err="1" smtClean="0">
                <a:solidFill>
                  <a:srgbClr val="0000D0"/>
                </a:solidFill>
              </a:rPr>
              <a:t>Huzhou</a:t>
            </a:r>
            <a:r>
              <a:rPr lang="en-US" dirty="0" smtClean="0">
                <a:solidFill>
                  <a:srgbClr val="0000D0"/>
                </a:solidFill>
              </a:rPr>
              <a:t> University (HU)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Shandong University (SDU)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Central China Normal University (CCNU)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Shanghai Institute of Nuclear &amp; Applied Physics (SINAP), Chinese Academy of Science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Southern China University (SCU)</a:t>
            </a:r>
          </a:p>
          <a:p>
            <a:pPr lvl="1"/>
            <a:r>
              <a:rPr lang="en-US" dirty="0" smtClean="0">
                <a:solidFill>
                  <a:srgbClr val="0000D0"/>
                </a:solidFill>
              </a:rPr>
              <a:t>Institute of High Energy Physics (IHEP), </a:t>
            </a:r>
            <a:r>
              <a:rPr lang="en-US" dirty="0">
                <a:solidFill>
                  <a:srgbClr val="0000D0"/>
                </a:solidFill>
              </a:rPr>
              <a:t>Chinese Academy of </a:t>
            </a:r>
            <a:r>
              <a:rPr lang="en-US" dirty="0" smtClean="0">
                <a:solidFill>
                  <a:srgbClr val="0000D0"/>
                </a:solidFill>
              </a:rPr>
              <a:t>Science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Five more institutions who expressed interest and may join at later time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itle 1"/>
              <p:cNvSpPr txBox="1">
                <a:spLocks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rgbClr val="0000D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Consortium</a:t>
                </a:r>
                <a:endParaRPr 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0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  <a:blipFill rotWithShape="1">
                <a:blip r:embed="rId2"/>
                <a:stretch>
                  <a:fillRect l="-5210" r="-2718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55" y="85173"/>
            <a:ext cx="185064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val 11"/>
          <p:cNvSpPr/>
          <p:nvPr/>
        </p:nvSpPr>
        <p:spPr>
          <a:xfrm>
            <a:off x="4419600" y="114989"/>
            <a:ext cx="152400" cy="152400"/>
          </a:xfrm>
          <a:prstGeom prst="ellipse">
            <a:avLst/>
          </a:prstGeom>
          <a:solidFill>
            <a:srgbClr val="D2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02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493837"/>
            <a:ext cx="7391399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Rich physics at NICA</a:t>
            </a:r>
          </a:p>
          <a:p>
            <a:pPr lvl="1"/>
            <a:r>
              <a:rPr lang="en-US" sz="2400" b="1" dirty="0">
                <a:solidFill>
                  <a:srgbClr val="C00000"/>
                </a:solidFill>
              </a:rPr>
              <a:t>New state of matter</a:t>
            </a:r>
          </a:p>
          <a:p>
            <a:pPr marL="914400" lvl="2" indent="0">
              <a:buNone/>
            </a:pPr>
            <a:r>
              <a:rPr lang="en-US" sz="2000" dirty="0" smtClean="0"/>
              <a:t>Collectivity, Criticality, Chirality</a:t>
            </a:r>
            <a:endParaRPr lang="en-US" sz="2000" dirty="0"/>
          </a:p>
          <a:p>
            <a:pPr lvl="1"/>
            <a:r>
              <a:rPr lang="en-US" sz="2400" b="1" dirty="0" smtClean="0">
                <a:solidFill>
                  <a:srgbClr val="C00000"/>
                </a:solidFill>
              </a:rPr>
              <a:t>Exotic </a:t>
            </a:r>
            <a:r>
              <a:rPr lang="en-US" sz="2400" b="1" dirty="0">
                <a:solidFill>
                  <a:srgbClr val="C00000"/>
                </a:solidFill>
              </a:rPr>
              <a:t>particles</a:t>
            </a:r>
          </a:p>
          <a:p>
            <a:pPr marL="914400" lvl="2" indent="0">
              <a:buNone/>
            </a:pPr>
            <a:r>
              <a:rPr lang="en-US" sz="2000" dirty="0" err="1" smtClean="0"/>
              <a:t>multiquark</a:t>
            </a:r>
            <a:r>
              <a:rPr lang="en-US" sz="2000" dirty="0" smtClean="0"/>
              <a:t>, </a:t>
            </a:r>
            <a:r>
              <a:rPr lang="en-US" sz="2000" dirty="0" err="1" smtClean="0"/>
              <a:t>dibaryon</a:t>
            </a:r>
            <a:r>
              <a:rPr lang="en-US" sz="2000" dirty="0" smtClean="0"/>
              <a:t>, </a:t>
            </a:r>
            <a:r>
              <a:rPr lang="en-US" sz="2000" dirty="0" err="1" smtClean="0"/>
              <a:t>hypernuclei</a:t>
            </a:r>
            <a:endParaRPr lang="en-US" sz="2000" dirty="0"/>
          </a:p>
          <a:p>
            <a:endParaRPr lang="en-US" sz="1800" dirty="0" smtClean="0"/>
          </a:p>
          <a:p>
            <a:r>
              <a:rPr lang="en-US" sz="2800" dirty="0"/>
              <a:t>NICA Consortium </a:t>
            </a:r>
            <a:r>
              <a:rPr lang="en-US" sz="2800" dirty="0" smtClean="0"/>
              <a:t>in </a:t>
            </a:r>
            <a:r>
              <a:rPr lang="en-US" sz="2800" dirty="0" smtClean="0"/>
              <a:t>China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(</a:t>
            </a:r>
            <a:r>
              <a:rPr lang="en-US" sz="2800" dirty="0" smtClean="0"/>
              <a:t>exp</a:t>
            </a:r>
            <a:r>
              <a:rPr lang="en-US" sz="2800" dirty="0" smtClean="0"/>
              <a:t>. + theory</a:t>
            </a:r>
            <a:r>
              <a:rPr lang="en-US" sz="2800" dirty="0" smtClean="0"/>
              <a:t>)</a:t>
            </a:r>
          </a:p>
          <a:p>
            <a:endParaRPr lang="en-US" sz="1800" dirty="0" smtClean="0"/>
          </a:p>
          <a:p>
            <a:r>
              <a:rPr lang="en-US" sz="2800" dirty="0" smtClean="0"/>
              <a:t>Looking forward to the </a:t>
            </a:r>
            <a:br>
              <a:rPr lang="en-US" sz="2800" dirty="0" smtClean="0"/>
            </a:br>
            <a:r>
              <a:rPr lang="en-US" sz="2800" dirty="0" smtClean="0"/>
              <a:t>collaboration &amp; physics…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877" y="4876800"/>
            <a:ext cx="2286000" cy="146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:\Users\fqwang\HZTC\NICA\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077" y="3427563"/>
            <a:ext cx="2613323" cy="129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023" y="1447800"/>
            <a:ext cx="230617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itle 1"/>
              <p:cNvSpPr txBox="1">
                <a:spLocks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l" defTabSz="914400" rtl="0" eaLnBrk="1" latinLnBrk="0" hangingPunct="1">
                  <a:spcBef>
                    <a:spcPct val="0"/>
                  </a:spcBef>
                  <a:buNone/>
                  <a:defRPr sz="4400" b="1" kern="1200">
                    <a:solidFill>
                      <a:srgbClr val="0000D0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-C</a:t>
                </a:r>
                <a14:m>
                  <m:oMath xmlns:m="http://schemas.openxmlformats.org/officeDocument/2006/math">
                    <m:r>
                      <a:rPr lang="en-US" sz="48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imes New Roman" panose="02020603050405020304" pitchFamily="18" charset="0"/>
                      </a:rPr>
                      <m:t>ℏ</m:t>
                    </m:r>
                  </m:oMath>
                </a14:m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6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 Consortium</a:t>
                </a:r>
                <a:endParaRPr lang="en-US" sz="4800" b="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6" name="Title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9548" y="-228600"/>
                <a:ext cx="5383696" cy="1470025"/>
              </a:xfrm>
              <a:prstGeom prst="rect">
                <a:avLst/>
              </a:prstGeom>
              <a:blipFill rotWithShape="1">
                <a:blip r:embed="rId5"/>
                <a:stretch>
                  <a:fillRect l="-5210" r="-2718" b="-4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3" descr="C:\Users\fqwang\HZTC\NICA\NICA Logo_RG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8355" y="85173"/>
            <a:ext cx="1850645" cy="96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/>
          <p:cNvSpPr/>
          <p:nvPr/>
        </p:nvSpPr>
        <p:spPr>
          <a:xfrm>
            <a:off x="4419600" y="114989"/>
            <a:ext cx="152400" cy="152400"/>
          </a:xfrm>
          <a:prstGeom prst="ellipse">
            <a:avLst/>
          </a:prstGeom>
          <a:solidFill>
            <a:srgbClr val="D20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0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Why are we interested?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1951037"/>
            <a:ext cx="7391399" cy="4525963"/>
          </a:xfrm>
        </p:spPr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New state of matter</a:t>
            </a:r>
          </a:p>
          <a:p>
            <a:pPr lvl="1"/>
            <a:r>
              <a:rPr lang="en-US" dirty="0" smtClean="0"/>
              <a:t>Collectivity</a:t>
            </a:r>
          </a:p>
          <a:p>
            <a:pPr lvl="1"/>
            <a:r>
              <a:rPr lang="en-US" dirty="0"/>
              <a:t>Criticality</a:t>
            </a:r>
          </a:p>
          <a:p>
            <a:pPr lvl="1"/>
            <a:r>
              <a:rPr lang="en-US" dirty="0" smtClean="0"/>
              <a:t>Chirality</a:t>
            </a:r>
          </a:p>
          <a:p>
            <a:endParaRPr lang="en-US" sz="1600" dirty="0"/>
          </a:p>
          <a:p>
            <a:r>
              <a:rPr lang="en-US" b="1" dirty="0" smtClean="0">
                <a:solidFill>
                  <a:srgbClr val="C00000"/>
                </a:solidFill>
              </a:rPr>
              <a:t>Exotic particles</a:t>
            </a:r>
          </a:p>
          <a:p>
            <a:pPr lvl="1"/>
            <a:r>
              <a:rPr lang="en-US" dirty="0" err="1"/>
              <a:t>t</a:t>
            </a:r>
            <a:r>
              <a:rPr lang="en-US" dirty="0" err="1" smtClean="0"/>
              <a:t>etraquark</a:t>
            </a:r>
            <a:r>
              <a:rPr lang="en-US" dirty="0" smtClean="0"/>
              <a:t>, </a:t>
            </a:r>
            <a:r>
              <a:rPr lang="en-US" dirty="0" err="1" smtClean="0"/>
              <a:t>pentaquark</a:t>
            </a:r>
            <a:endParaRPr lang="en-US" dirty="0" smtClean="0"/>
          </a:p>
          <a:p>
            <a:pPr lvl="1"/>
            <a:r>
              <a:rPr lang="en-US" dirty="0" err="1"/>
              <a:t>d</a:t>
            </a:r>
            <a:r>
              <a:rPr lang="en-US" dirty="0" err="1" smtClean="0"/>
              <a:t>ibaryon</a:t>
            </a:r>
            <a:endParaRPr lang="en-US" dirty="0" smtClean="0"/>
          </a:p>
          <a:p>
            <a:pPr lvl="1"/>
            <a:r>
              <a:rPr lang="en-US" dirty="0" err="1" smtClean="0"/>
              <a:t>hypernuclei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0600" y="121473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/>
              <a:t>QCD emergent properties at high baryon density</a:t>
            </a:r>
            <a:endParaRPr lang="en-US" sz="2400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829" y="4191000"/>
            <a:ext cx="2920571" cy="186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30722" name="Picture 2" descr="C:\Users\fqwang\HZTC\NICA\NIC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070750"/>
            <a:ext cx="3044189" cy="151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38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Collectivity</a:t>
            </a:r>
            <a:endParaRPr lang="en-US" sz="54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pic>
        <p:nvPicPr>
          <p:cNvPr id="7" name="Picture 2" descr="C:\Users\fqwang\SkyDrive\Research\Talks\PICTURES\research_related\v2_excitation_func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3276600"/>
            <a:ext cx="2861699" cy="290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fqwang\SkyDrive\Research\Talks\PICTURES\research_related\overlap_ellipse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51" r="14078"/>
          <a:stretch/>
        </p:blipFill>
        <p:spPr bwMode="auto">
          <a:xfrm>
            <a:off x="2345745" y="1600200"/>
            <a:ext cx="1845255" cy="14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912907" y="1630740"/>
            <a:ext cx="385009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New state of matter: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Highest baryon density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Soft equation of state?</a:t>
            </a:r>
            <a:endParaRPr lang="en-US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Hydrodynamic properties?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6" name="Picture 21" descr="frz1.png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4" r="683"/>
          <a:stretch/>
        </p:blipFill>
        <p:spPr bwMode="auto">
          <a:xfrm>
            <a:off x="5257800" y="3581400"/>
            <a:ext cx="3333657" cy="242556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4724400" y="0"/>
            <a:ext cx="4307294" cy="1143000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NICA energy </a:t>
            </a:r>
            <a:r>
              <a:rPr lang="en-US" sz="3600" b="1" dirty="0" smtClean="0">
                <a:solidFill>
                  <a:srgbClr val="C00000"/>
                </a:solidFill>
              </a:rPr>
              <a:t>region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will be the softest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97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199" cy="1143000"/>
          </a:xfrm>
        </p:spPr>
        <p:txBody>
          <a:bodyPr>
            <a:normAutofit/>
          </a:bodyPr>
          <a:lstStyle/>
          <a:p>
            <a:pPr algn="l"/>
            <a:r>
              <a:rPr lang="en-US" sz="5400" dirty="0" smtClean="0"/>
              <a:t>Criticality</a:t>
            </a:r>
            <a:endParaRPr lang="en-US" sz="5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149627"/>
            <a:ext cx="3200400" cy="243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4495799" y="1196876"/>
            <a:ext cx="44196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Near the critical point, several properties of the system diverge.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Large correlation length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Observables </a:t>
            </a:r>
            <a:r>
              <a:rPr lang="en-US" dirty="0" smtClean="0"/>
              <a:t>should show large </a:t>
            </a:r>
            <a:r>
              <a:rPr lang="en-US" dirty="0" smtClean="0"/>
              <a:t>fluctuations.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1610329"/>
              </p:ext>
            </p:extLst>
          </p:nvPr>
        </p:nvGraphicFramePr>
        <p:xfrm>
          <a:off x="6939400" y="2106613"/>
          <a:ext cx="151880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9" name="Equation" r:id="rId4" imgW="977760" imgH="507960" progId="Equation.DSMT4">
                  <p:embed/>
                </p:oleObj>
              </mc:Choice>
              <mc:Fallback>
                <p:oleObj name="Equation" r:id="rId4" imgW="977760" imgH="507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939400" y="2106613"/>
                        <a:ext cx="1518800" cy="788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t="17689" r="10439" b="25967"/>
          <a:stretch/>
        </p:blipFill>
        <p:spPr bwMode="auto">
          <a:xfrm>
            <a:off x="2514600" y="3774439"/>
            <a:ext cx="4800600" cy="2702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Content Placeholder 2"/>
          <p:cNvSpPr txBox="1">
            <a:spLocks/>
          </p:cNvSpPr>
          <p:nvPr/>
        </p:nvSpPr>
        <p:spPr>
          <a:xfrm>
            <a:off x="4724400" y="0"/>
            <a:ext cx="4307294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NICA energy region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will be critical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64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Chirality</a:t>
            </a:r>
            <a:endParaRPr lang="en-US" sz="4000" b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pic>
        <p:nvPicPr>
          <p:cNvPr id="11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269706"/>
            <a:ext cx="4495800" cy="254029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" name="Objec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8881631"/>
              </p:ext>
            </p:extLst>
          </p:nvPr>
        </p:nvGraphicFramePr>
        <p:xfrm>
          <a:off x="1166191" y="4191000"/>
          <a:ext cx="26670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r:id="rId4" imgW="3696020" imgH="2994920" progId="PBrush">
                  <p:embed/>
                </p:oleObj>
              </mc:Choice>
              <mc:Fallback>
                <p:oleObj r:id="rId4" imgW="3696020" imgH="2994920" progId="PBrush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6191" y="4191000"/>
                        <a:ext cx="26670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4724400" y="0"/>
            <a:ext cx="4307294" cy="1143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Font typeface="Arial" pitchFamily="34" charset="0"/>
              <a:buNone/>
            </a:pPr>
            <a:r>
              <a:rPr lang="en-US" sz="3600" b="1" dirty="0" smtClean="0">
                <a:solidFill>
                  <a:srgbClr val="C00000"/>
                </a:solidFill>
              </a:rPr>
              <a:t>NICA energy region</a:t>
            </a:r>
            <a:br>
              <a:rPr lang="en-US" sz="3600" b="1" dirty="0" smtClean="0">
                <a:solidFill>
                  <a:srgbClr val="C00000"/>
                </a:solidFill>
              </a:rPr>
            </a:br>
            <a:r>
              <a:rPr lang="en-US" sz="3600" b="1" dirty="0" smtClean="0">
                <a:solidFill>
                  <a:srgbClr val="C00000"/>
                </a:solidFill>
              </a:rPr>
              <a:t>will be the sweetest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pic>
        <p:nvPicPr>
          <p:cNvPr id="20" name="Picture 2" descr="C:\Users\fqwang\dumpster\NatureCover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9592" y="3441819"/>
            <a:ext cx="2309608" cy="3035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900530" y="1337608"/>
            <a:ext cx="316727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Strong 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Quark </a:t>
            </a:r>
            <a:r>
              <a:rPr lang="en-US" sz="2000" dirty="0"/>
              <a:t>degree of freedom, </a:t>
            </a:r>
            <a:r>
              <a:rPr lang="en-US" sz="2000" dirty="0" smtClean="0">
                <a:latin typeface="Symbol" panose="05050102010706020507" pitchFamily="18" charset="2"/>
              </a:rPr>
              <a:t>c</a:t>
            </a:r>
            <a:r>
              <a:rPr lang="en-US" sz="2000" dirty="0" smtClean="0"/>
              <a:t>-symmetry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QCD vacuum fluctuations, </a:t>
            </a:r>
            <a:br>
              <a:rPr lang="en-US" sz="2000" dirty="0" smtClean="0"/>
            </a:br>
            <a:r>
              <a:rPr lang="en-US" sz="2000" dirty="0" smtClean="0"/>
              <a:t>Topological gluon </a:t>
            </a:r>
            <a:r>
              <a:rPr lang="en-US" sz="2000" dirty="0" smtClean="0"/>
              <a:t>field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Local P, CP violations</a:t>
            </a:r>
          </a:p>
        </p:txBody>
      </p:sp>
      <p:pic>
        <p:nvPicPr>
          <p:cNvPr id="2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775" y="3962400"/>
            <a:ext cx="2403825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</p:spPr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90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Exotic Particles</a:t>
            </a:r>
            <a:endParaRPr lang="en-US" sz="4000" b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314575"/>
            <a:ext cx="3355220" cy="332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reeform 9"/>
          <p:cNvSpPr/>
          <p:nvPr/>
        </p:nvSpPr>
        <p:spPr>
          <a:xfrm>
            <a:off x="6128237" y="2702201"/>
            <a:ext cx="2544418" cy="2040835"/>
          </a:xfrm>
          <a:custGeom>
            <a:avLst/>
            <a:gdLst>
              <a:gd name="connsiteX0" fmla="*/ 2544418 w 2544418"/>
              <a:gd name="connsiteY0" fmla="*/ 0 h 2040835"/>
              <a:gd name="connsiteX1" fmla="*/ 2173357 w 2544418"/>
              <a:gd name="connsiteY1" fmla="*/ 13252 h 2040835"/>
              <a:gd name="connsiteX2" fmla="*/ 2080592 w 2544418"/>
              <a:gd name="connsiteY2" fmla="*/ 39757 h 2040835"/>
              <a:gd name="connsiteX3" fmla="*/ 1974574 w 2544418"/>
              <a:gd name="connsiteY3" fmla="*/ 66261 h 2040835"/>
              <a:gd name="connsiteX4" fmla="*/ 1855305 w 2544418"/>
              <a:gd name="connsiteY4" fmla="*/ 106017 h 2040835"/>
              <a:gd name="connsiteX5" fmla="*/ 1789044 w 2544418"/>
              <a:gd name="connsiteY5" fmla="*/ 119270 h 2040835"/>
              <a:gd name="connsiteX6" fmla="*/ 1749287 w 2544418"/>
              <a:gd name="connsiteY6" fmla="*/ 132522 h 2040835"/>
              <a:gd name="connsiteX7" fmla="*/ 1696279 w 2544418"/>
              <a:gd name="connsiteY7" fmla="*/ 145774 h 2040835"/>
              <a:gd name="connsiteX8" fmla="*/ 1616766 w 2544418"/>
              <a:gd name="connsiteY8" fmla="*/ 172278 h 2040835"/>
              <a:gd name="connsiteX9" fmla="*/ 1537253 w 2544418"/>
              <a:gd name="connsiteY9" fmla="*/ 198783 h 2040835"/>
              <a:gd name="connsiteX10" fmla="*/ 1484244 w 2544418"/>
              <a:gd name="connsiteY10" fmla="*/ 212035 h 2040835"/>
              <a:gd name="connsiteX11" fmla="*/ 1404731 w 2544418"/>
              <a:gd name="connsiteY11" fmla="*/ 238539 h 2040835"/>
              <a:gd name="connsiteX12" fmla="*/ 1325218 w 2544418"/>
              <a:gd name="connsiteY12" fmla="*/ 265044 h 2040835"/>
              <a:gd name="connsiteX13" fmla="*/ 1285461 w 2544418"/>
              <a:gd name="connsiteY13" fmla="*/ 278296 h 2040835"/>
              <a:gd name="connsiteX14" fmla="*/ 1245705 w 2544418"/>
              <a:gd name="connsiteY14" fmla="*/ 304800 h 2040835"/>
              <a:gd name="connsiteX15" fmla="*/ 1205948 w 2544418"/>
              <a:gd name="connsiteY15" fmla="*/ 318052 h 2040835"/>
              <a:gd name="connsiteX16" fmla="*/ 1139687 w 2544418"/>
              <a:gd name="connsiteY16" fmla="*/ 357809 h 2040835"/>
              <a:gd name="connsiteX17" fmla="*/ 1086679 w 2544418"/>
              <a:gd name="connsiteY17" fmla="*/ 424070 h 2040835"/>
              <a:gd name="connsiteX18" fmla="*/ 1007166 w 2544418"/>
              <a:gd name="connsiteY18" fmla="*/ 477078 h 2040835"/>
              <a:gd name="connsiteX19" fmla="*/ 967409 w 2544418"/>
              <a:gd name="connsiteY19" fmla="*/ 503583 h 2040835"/>
              <a:gd name="connsiteX20" fmla="*/ 887896 w 2544418"/>
              <a:gd name="connsiteY20" fmla="*/ 556591 h 2040835"/>
              <a:gd name="connsiteX21" fmla="*/ 821635 w 2544418"/>
              <a:gd name="connsiteY21" fmla="*/ 596348 h 2040835"/>
              <a:gd name="connsiteX22" fmla="*/ 781879 w 2544418"/>
              <a:gd name="connsiteY22" fmla="*/ 636104 h 2040835"/>
              <a:gd name="connsiteX23" fmla="*/ 728870 w 2544418"/>
              <a:gd name="connsiteY23" fmla="*/ 715617 h 2040835"/>
              <a:gd name="connsiteX24" fmla="*/ 689113 w 2544418"/>
              <a:gd name="connsiteY24" fmla="*/ 781878 h 2040835"/>
              <a:gd name="connsiteX25" fmla="*/ 662609 w 2544418"/>
              <a:gd name="connsiteY25" fmla="*/ 861391 h 2040835"/>
              <a:gd name="connsiteX26" fmla="*/ 609600 w 2544418"/>
              <a:gd name="connsiteY26" fmla="*/ 980661 h 2040835"/>
              <a:gd name="connsiteX27" fmla="*/ 556592 w 2544418"/>
              <a:gd name="connsiteY27" fmla="*/ 1139687 h 2040835"/>
              <a:gd name="connsiteX28" fmla="*/ 530087 w 2544418"/>
              <a:gd name="connsiteY28" fmla="*/ 1166191 h 2040835"/>
              <a:gd name="connsiteX29" fmla="*/ 516835 w 2544418"/>
              <a:gd name="connsiteY29" fmla="*/ 1205948 h 2040835"/>
              <a:gd name="connsiteX30" fmla="*/ 450574 w 2544418"/>
              <a:gd name="connsiteY30" fmla="*/ 1272209 h 2040835"/>
              <a:gd name="connsiteX31" fmla="*/ 397566 w 2544418"/>
              <a:gd name="connsiteY31" fmla="*/ 1404731 h 2040835"/>
              <a:gd name="connsiteX32" fmla="*/ 371061 w 2544418"/>
              <a:gd name="connsiteY32" fmla="*/ 1431235 h 2040835"/>
              <a:gd name="connsiteX33" fmla="*/ 318053 w 2544418"/>
              <a:gd name="connsiteY33" fmla="*/ 1590261 h 2040835"/>
              <a:gd name="connsiteX34" fmla="*/ 291548 w 2544418"/>
              <a:gd name="connsiteY34" fmla="*/ 1616765 h 2040835"/>
              <a:gd name="connsiteX35" fmla="*/ 225287 w 2544418"/>
              <a:gd name="connsiteY35" fmla="*/ 1722783 h 2040835"/>
              <a:gd name="connsiteX36" fmla="*/ 159026 w 2544418"/>
              <a:gd name="connsiteY36" fmla="*/ 1789044 h 2040835"/>
              <a:gd name="connsiteX37" fmla="*/ 119270 w 2544418"/>
              <a:gd name="connsiteY37" fmla="*/ 1868557 h 2040835"/>
              <a:gd name="connsiteX38" fmla="*/ 79513 w 2544418"/>
              <a:gd name="connsiteY38" fmla="*/ 1948070 h 2040835"/>
              <a:gd name="connsiteX39" fmla="*/ 66261 w 2544418"/>
              <a:gd name="connsiteY39" fmla="*/ 1987826 h 2040835"/>
              <a:gd name="connsiteX40" fmla="*/ 0 w 2544418"/>
              <a:gd name="connsiteY40" fmla="*/ 2040835 h 2040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544418" h="2040835">
                <a:moveTo>
                  <a:pt x="2544418" y="0"/>
                </a:moveTo>
                <a:cubicBezTo>
                  <a:pt x="2420731" y="4417"/>
                  <a:pt x="2296882" y="5532"/>
                  <a:pt x="2173357" y="13252"/>
                </a:cubicBezTo>
                <a:cubicBezTo>
                  <a:pt x="2144713" y="15042"/>
                  <a:pt x="2108546" y="32133"/>
                  <a:pt x="2080592" y="39757"/>
                </a:cubicBezTo>
                <a:cubicBezTo>
                  <a:pt x="2045449" y="49342"/>
                  <a:pt x="2009132" y="54742"/>
                  <a:pt x="1974574" y="66261"/>
                </a:cubicBezTo>
                <a:lnTo>
                  <a:pt x="1855305" y="106017"/>
                </a:lnTo>
                <a:cubicBezTo>
                  <a:pt x="1833936" y="113140"/>
                  <a:pt x="1810896" y="113807"/>
                  <a:pt x="1789044" y="119270"/>
                </a:cubicBezTo>
                <a:cubicBezTo>
                  <a:pt x="1775492" y="122658"/>
                  <a:pt x="1762719" y="128684"/>
                  <a:pt x="1749287" y="132522"/>
                </a:cubicBezTo>
                <a:cubicBezTo>
                  <a:pt x="1731775" y="137525"/>
                  <a:pt x="1713724" y="140541"/>
                  <a:pt x="1696279" y="145774"/>
                </a:cubicBezTo>
                <a:cubicBezTo>
                  <a:pt x="1669519" y="153802"/>
                  <a:pt x="1643270" y="163443"/>
                  <a:pt x="1616766" y="172278"/>
                </a:cubicBezTo>
                <a:lnTo>
                  <a:pt x="1537253" y="198783"/>
                </a:lnTo>
                <a:cubicBezTo>
                  <a:pt x="1519974" y="204543"/>
                  <a:pt x="1501689" y="206801"/>
                  <a:pt x="1484244" y="212035"/>
                </a:cubicBezTo>
                <a:cubicBezTo>
                  <a:pt x="1457484" y="220063"/>
                  <a:pt x="1431235" y="229704"/>
                  <a:pt x="1404731" y="238539"/>
                </a:cubicBezTo>
                <a:lnTo>
                  <a:pt x="1325218" y="265044"/>
                </a:lnTo>
                <a:lnTo>
                  <a:pt x="1285461" y="278296"/>
                </a:lnTo>
                <a:cubicBezTo>
                  <a:pt x="1272209" y="287131"/>
                  <a:pt x="1259951" y="297677"/>
                  <a:pt x="1245705" y="304800"/>
                </a:cubicBezTo>
                <a:cubicBezTo>
                  <a:pt x="1233211" y="311047"/>
                  <a:pt x="1217926" y="310865"/>
                  <a:pt x="1205948" y="318052"/>
                </a:cubicBezTo>
                <a:cubicBezTo>
                  <a:pt x="1114993" y="372626"/>
                  <a:pt x="1252313" y="320268"/>
                  <a:pt x="1139687" y="357809"/>
                </a:cubicBezTo>
                <a:cubicBezTo>
                  <a:pt x="1122302" y="383887"/>
                  <a:pt x="1111854" y="405188"/>
                  <a:pt x="1086679" y="424070"/>
                </a:cubicBezTo>
                <a:cubicBezTo>
                  <a:pt x="1061196" y="443183"/>
                  <a:pt x="1033670" y="459409"/>
                  <a:pt x="1007166" y="477078"/>
                </a:cubicBezTo>
                <a:cubicBezTo>
                  <a:pt x="993914" y="485913"/>
                  <a:pt x="978671" y="492321"/>
                  <a:pt x="967409" y="503583"/>
                </a:cubicBezTo>
                <a:cubicBezTo>
                  <a:pt x="917775" y="553217"/>
                  <a:pt x="945432" y="537413"/>
                  <a:pt x="887896" y="556591"/>
                </a:cubicBezTo>
                <a:cubicBezTo>
                  <a:pt x="805359" y="639131"/>
                  <a:pt x="924848" y="527540"/>
                  <a:pt x="821635" y="596348"/>
                </a:cubicBezTo>
                <a:cubicBezTo>
                  <a:pt x="806041" y="606744"/>
                  <a:pt x="795131" y="622852"/>
                  <a:pt x="781879" y="636104"/>
                </a:cubicBezTo>
                <a:cubicBezTo>
                  <a:pt x="750365" y="730640"/>
                  <a:pt x="795051" y="616344"/>
                  <a:pt x="728870" y="715617"/>
                </a:cubicBezTo>
                <a:cubicBezTo>
                  <a:pt x="660062" y="818830"/>
                  <a:pt x="771653" y="699341"/>
                  <a:pt x="689113" y="781878"/>
                </a:cubicBezTo>
                <a:cubicBezTo>
                  <a:pt x="680278" y="808382"/>
                  <a:pt x="678106" y="838145"/>
                  <a:pt x="662609" y="861391"/>
                </a:cubicBezTo>
                <a:cubicBezTo>
                  <a:pt x="620608" y="924394"/>
                  <a:pt x="641141" y="886039"/>
                  <a:pt x="609600" y="980661"/>
                </a:cubicBezTo>
                <a:lnTo>
                  <a:pt x="556592" y="1139687"/>
                </a:lnTo>
                <a:cubicBezTo>
                  <a:pt x="552641" y="1151540"/>
                  <a:pt x="538922" y="1157356"/>
                  <a:pt x="530087" y="1166191"/>
                </a:cubicBezTo>
                <a:cubicBezTo>
                  <a:pt x="525670" y="1179443"/>
                  <a:pt x="525216" y="1194773"/>
                  <a:pt x="516835" y="1205948"/>
                </a:cubicBezTo>
                <a:cubicBezTo>
                  <a:pt x="498094" y="1230937"/>
                  <a:pt x="450574" y="1272209"/>
                  <a:pt x="450574" y="1272209"/>
                </a:cubicBezTo>
                <a:cubicBezTo>
                  <a:pt x="436208" y="1315308"/>
                  <a:pt x="423564" y="1365734"/>
                  <a:pt x="397566" y="1404731"/>
                </a:cubicBezTo>
                <a:cubicBezTo>
                  <a:pt x="390635" y="1415127"/>
                  <a:pt x="379896" y="1422400"/>
                  <a:pt x="371061" y="1431235"/>
                </a:cubicBezTo>
                <a:lnTo>
                  <a:pt x="318053" y="1590261"/>
                </a:lnTo>
                <a:cubicBezTo>
                  <a:pt x="314102" y="1602114"/>
                  <a:pt x="300383" y="1607930"/>
                  <a:pt x="291548" y="1616765"/>
                </a:cubicBezTo>
                <a:cubicBezTo>
                  <a:pt x="249173" y="1743891"/>
                  <a:pt x="294466" y="1662251"/>
                  <a:pt x="225287" y="1722783"/>
                </a:cubicBezTo>
                <a:cubicBezTo>
                  <a:pt x="201780" y="1743352"/>
                  <a:pt x="159026" y="1789044"/>
                  <a:pt x="159026" y="1789044"/>
                </a:cubicBezTo>
                <a:cubicBezTo>
                  <a:pt x="125717" y="1888971"/>
                  <a:pt x="170649" y="1765799"/>
                  <a:pt x="119270" y="1868557"/>
                </a:cubicBezTo>
                <a:cubicBezTo>
                  <a:pt x="64408" y="1978282"/>
                  <a:pt x="155468" y="1834139"/>
                  <a:pt x="79513" y="1948070"/>
                </a:cubicBezTo>
                <a:cubicBezTo>
                  <a:pt x="75096" y="1961322"/>
                  <a:pt x="74009" y="1976203"/>
                  <a:pt x="66261" y="1987826"/>
                </a:cubicBezTo>
                <a:cubicBezTo>
                  <a:pt x="42890" y="2022884"/>
                  <a:pt x="30951" y="2025360"/>
                  <a:pt x="0" y="2040835"/>
                </a:cubicBez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459911" y="2543175"/>
            <a:ext cx="848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? ? ?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295401" y="1600200"/>
            <a:ext cx="4038599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Examples: </a:t>
            </a:r>
            <a:r>
              <a:rPr lang="en-US" sz="2400" dirty="0" err="1" smtClean="0"/>
              <a:t>tetraquark</a:t>
            </a:r>
            <a:r>
              <a:rPr lang="en-US" sz="2400" dirty="0"/>
              <a:t>, </a:t>
            </a:r>
            <a:r>
              <a:rPr lang="en-US" sz="2400" dirty="0" err="1" smtClean="0"/>
              <a:t>pentaquark</a:t>
            </a:r>
            <a:r>
              <a:rPr lang="en-US" sz="2400" dirty="0" smtClean="0"/>
              <a:t>, …</a:t>
            </a:r>
          </a:p>
          <a:p>
            <a:r>
              <a:rPr lang="en-US" sz="2400" dirty="0" smtClean="0"/>
              <a:t>Traditionally, compare measurements to model calculations of mass, decay BR’s, etc.</a:t>
            </a:r>
          </a:p>
          <a:p>
            <a:endParaRPr lang="en-US" sz="2400" dirty="0"/>
          </a:p>
          <a:p>
            <a:r>
              <a:rPr lang="en-US" sz="2400" dirty="0" smtClean="0"/>
              <a:t>We have a new tool in heavy ion collisions: the Number of Constituent Quark scaling of elliptic flow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3192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Russia-China Government Agreement on JINR/NICA Collaboration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540" y="1143000"/>
            <a:ext cx="3377486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25" y="1143000"/>
            <a:ext cx="3367975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4572000" y="5421868"/>
            <a:ext cx="41013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Expert </a:t>
            </a:r>
            <a:r>
              <a:rPr lang="en-US" dirty="0" smtClean="0"/>
              <a:t>Panel </a:t>
            </a:r>
            <a:r>
              <a:rPr lang="en-US" dirty="0"/>
              <a:t>(Russia &amp; China) </a:t>
            </a:r>
            <a:r>
              <a:rPr lang="en-US" dirty="0" smtClean="0"/>
              <a:t>was formed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65288" y="57544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January 2018: </a:t>
            </a:r>
            <a:r>
              <a:rPr lang="en-US" dirty="0" smtClean="0"/>
              <a:t>Expert Panel </a:t>
            </a:r>
            <a:r>
              <a:rPr lang="en-US" dirty="0"/>
              <a:t>meeting with Chinese MOST funding agency</a:t>
            </a:r>
          </a:p>
        </p:txBody>
      </p:sp>
    </p:spTree>
    <p:extLst>
      <p:ext uri="{BB962C8B-B14F-4D97-AF65-F5344CB8AC3E}">
        <p14:creationId xmlns:p14="http://schemas.microsoft.com/office/powerpoint/2010/main" val="235239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err="1" smtClean="0"/>
              <a:t>Huzhou</a:t>
            </a:r>
            <a:r>
              <a:rPr lang="en-US" sz="4800" dirty="0" smtClean="0"/>
              <a:t> NICA Workshop</a:t>
            </a:r>
            <a:endParaRPr lang="en-US" sz="4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pic>
        <p:nvPicPr>
          <p:cNvPr id="7" name="Picture 6" descr="C:\Users\fqwang\HZTC\NICA\Consortium\2018-03-13-会议合影-修改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219200"/>
            <a:ext cx="4800600" cy="242030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1368947" y="1232164"/>
            <a:ext cx="24410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 err="1" smtClean="0"/>
              <a:t>Huzhou</a:t>
            </a:r>
            <a:r>
              <a:rPr lang="en-US" dirty="0" smtClean="0"/>
              <a:t> NICA workshop</a:t>
            </a:r>
          </a:p>
          <a:p>
            <a:pPr algn="r"/>
            <a:r>
              <a:rPr lang="en-US" dirty="0" smtClean="0"/>
              <a:t>March 10-11, 2018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1368946" y="3715704"/>
            <a:ext cx="7546454" cy="2837496"/>
          </a:xfrm>
        </p:spPr>
        <p:txBody>
          <a:bodyPr>
            <a:normAutofit fontScale="92500"/>
          </a:bodyPr>
          <a:lstStyle/>
          <a:p>
            <a:r>
              <a:rPr lang="en-US" sz="2400" b="1" dirty="0" smtClean="0"/>
              <a:t>1</a:t>
            </a:r>
            <a:r>
              <a:rPr lang="en-US" altLang="zh-CN" sz="2400" b="1" dirty="0" smtClean="0"/>
              <a:t>3</a:t>
            </a:r>
            <a:r>
              <a:rPr lang="en-US" sz="2400" b="1" dirty="0" smtClean="0"/>
              <a:t> institutions (so far):</a:t>
            </a:r>
            <a:br>
              <a:rPr lang="en-US" sz="2400" b="1" dirty="0" smtClean="0"/>
            </a:br>
            <a:r>
              <a:rPr lang="zh-CN" altLang="en-US" sz="1800" dirty="0"/>
              <a:t>中科院高能物理研究所、中科院近代物理研究所、中科院上海应用物理研究</a:t>
            </a:r>
            <a:r>
              <a:rPr lang="zh-CN" altLang="en-US" sz="1800" dirty="0" smtClean="0"/>
              <a:t>所、华</a:t>
            </a:r>
            <a:r>
              <a:rPr lang="zh-CN" altLang="en-US" sz="1800" dirty="0"/>
              <a:t>中师范大学</a:t>
            </a:r>
            <a:r>
              <a:rPr lang="zh-CN" altLang="en-US" sz="1800" dirty="0" smtClean="0"/>
              <a:t>、复</a:t>
            </a:r>
            <a:r>
              <a:rPr lang="zh-CN" altLang="en-US" sz="1800" dirty="0"/>
              <a:t>旦大学、</a:t>
            </a:r>
            <a:r>
              <a:rPr lang="zh-CN" altLang="en-US" sz="1800" dirty="0" smtClean="0"/>
              <a:t>湖</a:t>
            </a:r>
            <a:r>
              <a:rPr lang="zh-CN" altLang="en-US" sz="1800" dirty="0"/>
              <a:t>州师范学院</a:t>
            </a:r>
            <a:r>
              <a:rPr lang="zh-CN" altLang="en-US" sz="1800" dirty="0" smtClean="0"/>
              <a:t>、</a:t>
            </a:r>
            <a:r>
              <a:rPr lang="zh-CN" altLang="en-US" sz="1800" dirty="0"/>
              <a:t>北京大学、</a:t>
            </a:r>
            <a:r>
              <a:rPr lang="zh-CN" altLang="en-US" sz="1800" dirty="0" smtClean="0"/>
              <a:t>南</a:t>
            </a:r>
            <a:r>
              <a:rPr lang="zh-CN" altLang="en-US" sz="1800" dirty="0"/>
              <a:t>华大学</a:t>
            </a:r>
            <a:r>
              <a:rPr lang="zh-CN" altLang="en-US" sz="1800" dirty="0" smtClean="0"/>
              <a:t>、山</a:t>
            </a:r>
            <a:r>
              <a:rPr lang="zh-CN" altLang="en-US" sz="1800" dirty="0"/>
              <a:t>东大学、上海交通大学</a:t>
            </a:r>
            <a:r>
              <a:rPr lang="zh-CN" altLang="en-US" sz="1800" dirty="0" smtClean="0"/>
              <a:t>、三峡大学、清</a:t>
            </a:r>
            <a:r>
              <a:rPr lang="zh-CN" altLang="en-US" sz="1800" dirty="0"/>
              <a:t>华大学、</a:t>
            </a:r>
            <a:r>
              <a:rPr lang="zh-CN" altLang="en-US" sz="1800" dirty="0" smtClean="0"/>
              <a:t>中</a:t>
            </a:r>
            <a:r>
              <a:rPr lang="zh-CN" altLang="en-US" sz="1800" dirty="0"/>
              <a:t>国科学技术大</a:t>
            </a:r>
            <a:r>
              <a:rPr lang="zh-CN" altLang="en-US" sz="1800" dirty="0" smtClean="0"/>
              <a:t>学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600" dirty="0"/>
              <a:t>CAS IHEP, CAS Inst Modern Phys, CAS Shanghai Inst </a:t>
            </a:r>
            <a:r>
              <a:rPr lang="en-US" altLang="zh-CN" sz="1600" dirty="0" err="1"/>
              <a:t>Nucl</a:t>
            </a:r>
            <a:r>
              <a:rPr lang="en-US" altLang="zh-CN" sz="1600" dirty="0"/>
              <a:t> &amp; Applied </a:t>
            </a:r>
            <a:r>
              <a:rPr lang="en-US" altLang="zh-CN" sz="1600" dirty="0" smtClean="0"/>
              <a:t>Phys, Central </a:t>
            </a:r>
            <a:r>
              <a:rPr lang="en-US" altLang="zh-CN" sz="1600" dirty="0"/>
              <a:t>China Normal </a:t>
            </a:r>
            <a:r>
              <a:rPr lang="en-US" altLang="zh-CN" sz="1600" dirty="0" err="1"/>
              <a:t>Univ</a:t>
            </a:r>
            <a:r>
              <a:rPr lang="en-US" altLang="zh-CN" sz="1600" dirty="0"/>
              <a:t>, </a:t>
            </a:r>
            <a:r>
              <a:rPr lang="en-US" altLang="zh-CN" sz="1600" dirty="0" err="1" smtClean="0"/>
              <a:t>Fudan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, </a:t>
            </a:r>
            <a:r>
              <a:rPr lang="en-US" altLang="zh-CN" sz="1600" dirty="0" err="1" smtClean="0"/>
              <a:t>Huzhou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, </a:t>
            </a:r>
            <a:r>
              <a:rPr lang="en-US" altLang="zh-CN" sz="1600" dirty="0"/>
              <a:t>Peking </a:t>
            </a:r>
            <a:r>
              <a:rPr lang="en-US" altLang="zh-CN" sz="1600" dirty="0" err="1"/>
              <a:t>Univ</a:t>
            </a:r>
            <a:r>
              <a:rPr lang="en-US" altLang="zh-CN" sz="1600" dirty="0"/>
              <a:t>, </a:t>
            </a:r>
            <a:r>
              <a:rPr lang="en-US" altLang="zh-CN" sz="1600" dirty="0" smtClean="0"/>
              <a:t>South China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, Shandong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, Shanghai </a:t>
            </a:r>
            <a:r>
              <a:rPr lang="en-US" altLang="zh-CN" sz="1600" dirty="0" err="1" smtClean="0"/>
              <a:t>Jiaotong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, Three Gorge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, Tsinghua </a:t>
            </a:r>
            <a:r>
              <a:rPr lang="en-US" altLang="zh-CN" sz="1600" dirty="0" err="1"/>
              <a:t>Univ</a:t>
            </a:r>
            <a:r>
              <a:rPr lang="en-US" altLang="zh-CN" sz="1600" dirty="0"/>
              <a:t>, </a:t>
            </a:r>
            <a:r>
              <a:rPr lang="en-US" altLang="zh-CN" sz="1600" dirty="0" err="1" smtClean="0"/>
              <a:t>Univ</a:t>
            </a:r>
            <a:r>
              <a:rPr lang="en-US" altLang="zh-CN" sz="1600" dirty="0" smtClean="0"/>
              <a:t> </a:t>
            </a:r>
            <a:r>
              <a:rPr lang="en-US" altLang="zh-CN" sz="1600" dirty="0" err="1" smtClean="0"/>
              <a:t>Sci</a:t>
            </a:r>
            <a:r>
              <a:rPr lang="en-US" altLang="zh-CN" sz="1600" dirty="0" smtClean="0"/>
              <a:t> &amp; Tech China</a:t>
            </a:r>
          </a:p>
          <a:p>
            <a:r>
              <a:rPr lang="en-US" altLang="zh-CN" sz="2000" dirty="0" smtClean="0"/>
              <a:t>Total ~60 collaborators</a:t>
            </a:r>
          </a:p>
          <a:p>
            <a:r>
              <a:rPr lang="en-US" sz="2000" dirty="0" smtClean="0"/>
              <a:t>Both experimental and theoretical efforts</a:t>
            </a:r>
            <a:endParaRPr lang="en-US" sz="2000" dirty="0"/>
          </a:p>
          <a:p>
            <a:endParaRPr lang="en-US" sz="2400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00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Tsinghua NICA </a:t>
            </a:r>
            <a:r>
              <a:rPr lang="en-US" sz="4800" dirty="0"/>
              <a:t>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Fuqiang Wang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en-US" smtClean="0"/>
              <a:t>The first Collaboration meeting of the MPD and BM@N experiment at the NICA Facility, April 11-13,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1746" name="Picture 2" descr="C:\Users\fqwang\HZTC\NICA\workshop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524000"/>
            <a:ext cx="8001000" cy="4500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6096000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Also had Expert Panel </a:t>
            </a:r>
            <a:r>
              <a:rPr lang="en-US" dirty="0"/>
              <a:t>meeting </a:t>
            </a:r>
            <a:r>
              <a:rPr lang="en-US" dirty="0" smtClean="0"/>
              <a:t>@ Tsinghua University on </a:t>
            </a:r>
            <a:r>
              <a:rPr lang="en-US" dirty="0"/>
              <a:t>April 3, </a:t>
            </a:r>
            <a:r>
              <a:rPr lang="en-US" dirty="0" smtClean="0"/>
              <a:t>2018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3001" y="1143000"/>
            <a:ext cx="800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Tsinghua NICA workshop, April 2-3, </a:t>
            </a:r>
            <a:r>
              <a:rPr lang="en-US" dirty="0" smtClean="0"/>
              <a:t>2018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58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8822</TotalTime>
  <Words>621</Words>
  <Application>Microsoft Office PowerPoint</Application>
  <PresentationFormat>On-screen Show (4:3)</PresentationFormat>
  <Paragraphs>121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Office Theme</vt:lpstr>
      <vt:lpstr>Equation</vt:lpstr>
      <vt:lpstr>-CℏI NA Consortium</vt:lpstr>
      <vt:lpstr>Why are we interested?</vt:lpstr>
      <vt:lpstr>Collectivity</vt:lpstr>
      <vt:lpstr>Criticality</vt:lpstr>
      <vt:lpstr>Chirality</vt:lpstr>
      <vt:lpstr>Exotic Particles</vt:lpstr>
      <vt:lpstr>Russia-China Government Agreement on JINR/NICA Collaboration</vt:lpstr>
      <vt:lpstr>Huzhou NICA Workshop</vt:lpstr>
      <vt:lpstr>Tsinghua NICA Workshop</vt:lpstr>
      <vt:lpstr>NICA-China Consortium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fqwang</dc:creator>
  <cp:lastModifiedBy>fqwang</cp:lastModifiedBy>
  <cp:revision>114</cp:revision>
  <dcterms:created xsi:type="dcterms:W3CDTF">2006-08-16T00:00:00Z</dcterms:created>
  <dcterms:modified xsi:type="dcterms:W3CDTF">2018-04-11T22:18:55Z</dcterms:modified>
</cp:coreProperties>
</file>