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78" r:id="rId3"/>
    <p:sldId id="479" r:id="rId4"/>
    <p:sldId id="483" r:id="rId5"/>
    <p:sldId id="532" r:id="rId6"/>
    <p:sldId id="533" r:id="rId7"/>
    <p:sldId id="529" r:id="rId8"/>
    <p:sldId id="510" r:id="rId9"/>
    <p:sldId id="538" r:id="rId10"/>
    <p:sldId id="530" r:id="rId11"/>
    <p:sldId id="534" r:id="rId12"/>
    <p:sldId id="536" r:id="rId13"/>
    <p:sldId id="535" r:id="rId14"/>
    <p:sldId id="537" r:id="rId15"/>
    <p:sldId id="448" r:id="rId16"/>
    <p:sldId id="44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5" autoAdjust="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900D4-7612-4EB6-B432-ACB0B5D9720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50A47C-75D3-4BDF-80DE-0054AE5C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9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1D88-3F22-4FF5-84E2-7B42D38844B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2E87-D646-43C5-8D84-5E3749FF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9A73-F466-455B-B80B-5BC65C6A32B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8A27-47E0-4D84-8584-510BBDFBC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2D51-AD1A-4F96-B6C1-43401F755CC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398B-C58D-483F-B9D3-613E9353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5DAE-3658-4A7B-BB3A-4246D567C794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72CE-8ADD-4AC1-BFE4-9918CD691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B355-02EE-4CD6-B51D-0FE0E86DEF2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21BE0-8866-40B6-B1AF-862D62E8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5BAB-D307-4E77-ACB6-75A324EF661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F7CC-F624-4363-9CFA-4A955B33B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5333-25D1-4635-9DDB-91BF0ADB0BDA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A2C3-6061-41CC-9664-3AD76C9B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0338-6671-4BCB-B864-9263297017A6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5CD-48ED-4F4D-8FBB-4ACE64AB2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708B-95BE-47F3-AA55-888FF9930041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F6E3-63C9-44B1-8CC7-ADEF4A5C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2418-3659-47C4-9547-4F25B2013D2B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13A2-5C51-4F64-A66A-4B423719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E15-4C81-4ED7-9675-5C115D61F65D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8789-C1C7-442D-8375-75B485C8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0C001-12E8-464E-A34C-51706E2E1B20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3B1679-43F0-4505-B902-F5DE8540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9" r:id="rId9"/>
    <p:sldLayoutId id="2147483897" r:id="rId10"/>
    <p:sldLayoutId id="2147483898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5" Type="http://schemas.openxmlformats.org/officeDocument/2006/relationships/image" Target="../media/image8.wmf"/><Relationship Id="rId10" Type="http://schemas.openxmlformats.org/officeDocument/2006/relationships/image" Target="../media/image18.png"/><Relationship Id="rId19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86874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effectLst/>
              </a:rPr>
              <a:t>Magnetization reversal by the pulse of external magnetic field in </a:t>
            </a:r>
            <a:r>
              <a:rPr lang="en-US" sz="3600" dirty="0" err="1">
                <a:effectLst/>
              </a:rPr>
              <a:t>rf</a:t>
            </a:r>
            <a:r>
              <a:rPr lang="en-US" sz="3600" dirty="0">
                <a:effectLst/>
              </a:rPr>
              <a:t>-SQUID with Phi-0 Josephson junction</a:t>
            </a:r>
            <a:endParaRPr lang="ru-RU" sz="3600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542" y="3212976"/>
            <a:ext cx="8643938" cy="936104"/>
          </a:xfrm>
        </p:spPr>
        <p:txBody>
          <a:bodyPr/>
          <a:lstStyle/>
          <a:p>
            <a:pPr marR="0" algn="ctr" eaLnBrk="1" hangingPunct="1"/>
            <a:r>
              <a:rPr lang="en-US" sz="2800" b="1" u="sng" dirty="0" smtClean="0"/>
              <a:t>Ilhom Rahmonov </a:t>
            </a:r>
            <a:r>
              <a:rPr lang="en-US" sz="2800" b="1" baseline="30000" dirty="0" err="1" smtClean="0"/>
              <a:t>a,b</a:t>
            </a:r>
            <a:r>
              <a:rPr lang="ru-RU" sz="2800" b="1" dirty="0" smtClean="0"/>
              <a:t>,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Yury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Shukrinov</a:t>
            </a:r>
            <a:r>
              <a:rPr lang="en-US" sz="2800" b="1" dirty="0" smtClean="0"/>
              <a:t>, </a:t>
            </a:r>
            <a:r>
              <a:rPr lang="en-US" sz="2800" b="1" baseline="30000" dirty="0" err="1" smtClean="0"/>
              <a:t>a,c</a:t>
            </a:r>
            <a:endParaRPr lang="ru-RU" sz="2800" b="1" dirty="0" smtClean="0"/>
          </a:p>
          <a:p>
            <a:pPr marR="0" algn="l" eaLnBrk="1" hangingPunct="1"/>
            <a:endParaRPr lang="ru-RU" sz="28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XXII International Scientific Conference of Young Scientists and Specialists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AYSS-2018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7614" y="4725144"/>
            <a:ext cx="8966386" cy="792088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oint Institute for Nuclear Research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Russia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Umarov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Physical and Technical Institute,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Dushanbe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Tajikistan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 eaLnBrk="0" hangingPunct="0">
              <a:defRPr/>
            </a:pPr>
            <a:r>
              <a:rPr lang="en-US" sz="1400" baseline="30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State University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Russia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093296"/>
            <a:ext cx="9144000" cy="53144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23 - 27 April 201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8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Dubna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  <a:cs typeface="Times New Roman" pitchFamily="18" charset="0"/>
              </a:rPr>
              <a:t>Results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707972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Magnetization reversal in case of the small amplitude pulse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4" name="Picture 6" descr="E:\works-ilhom\works-2018\conf_nijniy_novgorod\presentation\results\sis_rf-squid\effect_of_A\L1-0_G10-0_r0-1_A_1-5\mx_Is_L1-0_G10-0_r0-1_A_1-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328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works-ilhom\works-2018\conf_nijniy_novgorod\presentation\results\sis_rf-squid\effect_of_A\L1-0_G10-0_r0-1_A_1-5\mx_my_mz_L1-0_G10-0_r0-1_A_1-5_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7032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works-ilhom\works-2018\conf_nijniy_novgorod\presentation\results\sis_rf-squid\effect_of_A\L1-0_G10-0_r0-1_A_1-5\mx_my_mz_L1-0_G10-0_r0-1_A_1-5_b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06" y="820776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works-ilhom\works-2018\conf_nijniy_novgorod\presentation\results\sis_rf-squid\effect_of_A\L1-0_G10-0_r0-1_A_1-5\my_Is_L1-0_G10-0_r0-1_A_1-5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84" y="3861048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works-ilhom\works-2018\conf_nijniy_novgorod\presentation\results\sis_rf-squid\effect_of_A\L1-0_G10-0_r0-1_A_1-5\mz_Is_L1-0_G10-0_r0-1_A_1-5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20" y="3861048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0101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Magnetization reversal in case 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big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amplitude pulse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E:\works-ilhom\works-2018\conf_nijniy_novgorod\presentation\results\sis_rf-squid\effect_of_A\L1-0_G10-0_r0-1_A_9-0\mx_Is_L1-0_G10-0_r0-1_A_9-0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works-ilhom\works-2018\conf_nijniy_novgorod\presentation\results\sis_rf-squid\effect_of_A\L1-0_G10-0_r0-1_A_9-0\mx_my_mz_L1-0_G10-0_r0-1_A_9-0_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1498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works-ilhom\works-2018\conf_nijniy_novgorod\presentation\results\sis_rf-squid\effect_of_A\L1-0_G10-0_r0-1_A_9-0\mx_my_mz_L1-0_G10-0_r0-1_A_9-0_b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1498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works-ilhom\works-2018\conf_nijniy_novgorod\presentation\results\sis_rf-squid\effect_of_A\L1-0_G10-0_r0-1_A_9-0\my_Is_L1-0_G10-0_r0-1_A_9-0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2" y="4077072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works-ilhom\works-2018\conf_nijniy_novgorod\presentation\results\sis_rf-squid\effect_of_A\L1-0_G10-0_r0-1_A_9-0\mz_Is_L1-0_G10-0_r0-1_A_9-0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28" y="4077072"/>
            <a:ext cx="2833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740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Influence of the spin-orbital coupling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E:\works-ilhom\works-2018\conf_nijniy_novgorod\presentation\r_dep_large_G_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s-ilhom\works-2018\conf_nijniy_novgorod\presentation\r_dep_large_G_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works-ilhom\works-2018\conf_nijniy_novgorod\presentation\r_dep_small_G_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works-ilhom\works-2018\conf_nijniy_novgorod\presentation\r_dep_small_G_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65" y="476672"/>
            <a:ext cx="323813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882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Influence of the energy relation on the magnetization reversal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 descr="E:\works-ilhom\works-2018\conf_nijniy_novgorod\presentation\results\sis_rf-squid\effect_of_G\G_de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08534"/>
            <a:ext cx="4133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works-ilhom\works-2018\conf_nijniy_novgorod\presentation\t0_25_t01_260\double_reversa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30" y="1399872"/>
            <a:ext cx="4133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85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4282" y="144016"/>
            <a:ext cx="8715436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Conclusion</a:t>
            </a:r>
            <a:endParaRPr kumimoji="0" lang="ru-RU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9512" y="1196752"/>
            <a:ext cx="8641594" cy="720080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demonstrated the possibility of the  full magnetization reversal in the RF-SQUID by the magnetic field pulse.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9512" y="2204864"/>
            <a:ext cx="8856984" cy="792088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influence of the model parameters on the magnetization reversal was demonstrated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710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48" y="2996952"/>
            <a:ext cx="7772400" cy="82182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691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44624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Outline</a:t>
            </a:r>
            <a:endParaRPr kumimoji="0" lang="ru-RU" sz="3200" b="0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62771" y="1169368"/>
            <a:ext cx="8639944" cy="2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Introduction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Phi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-0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Josephson junction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Magnetization reversal by the current pulse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Results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Magnetization reversa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by the magnetic field pulse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Influence of the model parameters on the magnetization reversal</a:t>
            </a:r>
            <a:endParaRPr lang="ru-RU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Conclusion</a:t>
            </a:r>
            <a:r>
              <a:rPr lang="ru-RU" sz="24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US" sz="2000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057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6874" cy="16561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  <a:cs typeface="Times New Roman" pitchFamily="18" charset="0"/>
              </a:rPr>
              <a:t>Introduction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94332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Phi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-0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Josephson junction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179512" y="548680"/>
            <a:ext cx="8856984" cy="129614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SFS Josephson junction, spin orbit coupling in the ferromagnetic layer</a:t>
            </a:r>
            <a:r>
              <a:rPr lang="ru-RU" sz="2000" dirty="0" smtClean="0"/>
              <a:t>, </a:t>
            </a:r>
            <a:r>
              <a:rPr lang="en-US" sz="2000" dirty="0" smtClean="0"/>
              <a:t>leads to the mechanism</a:t>
            </a:r>
            <a:r>
              <a:rPr lang="ru-RU" sz="2000" dirty="0" smtClean="0"/>
              <a:t> </a:t>
            </a:r>
            <a:r>
              <a:rPr lang="en-US" sz="2000" dirty="0" smtClean="0"/>
              <a:t>of direct coupling between magnetic moment and superconducting current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143508" y="4474648"/>
            <a:ext cx="8856984" cy="970576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This type of the Josephson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junction is called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Phi-0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unction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176464" cy="185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43508" y="5842800"/>
            <a:ext cx="8856984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Buzdin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Phys. Rev.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101, 107005 (2008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/>
              <a:t>F. </a:t>
            </a:r>
            <a:r>
              <a:rPr lang="en-US" sz="2000" dirty="0" err="1"/>
              <a:t>Konschelle</a:t>
            </a:r>
            <a:r>
              <a:rPr lang="en-US" sz="2000" dirty="0"/>
              <a:t> and A. </a:t>
            </a:r>
            <a:r>
              <a:rPr lang="en-US" sz="2000" dirty="0" err="1" smtClean="0"/>
              <a:t>Buzdin</a:t>
            </a:r>
            <a:r>
              <a:rPr lang="en-US" sz="2000" dirty="0" smtClean="0"/>
              <a:t>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</a:t>
            </a:r>
            <a:r>
              <a:rPr lang="ru-RU" sz="2000" b="1" dirty="0"/>
              <a:t>102</a:t>
            </a:r>
            <a:r>
              <a:rPr lang="ru-RU" sz="2000" dirty="0"/>
              <a:t>, 017001 (2009)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619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Magnetization reversal by the current pulse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8" name="Picture 6" descr="E:\works-ilhom\works-2017\appl_phys_lett\arxiv_org_last\for-cond-mat-revised\fig2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6455"/>
            <a:ext cx="3389710" cy="29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works-ilhom\works-2017\appl_phys_lett\arxiv_org_last\for-cond-mat-revised\fig2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0977"/>
            <a:ext cx="335359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611560" y="5589240"/>
            <a:ext cx="7380312" cy="82656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Yu. M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Shukrinov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I. R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Rahmonov, </a:t>
            </a:r>
            <a:r>
              <a:rPr lang="en-US" dirty="0">
                <a:latin typeface="Arial" pitchFamily="34" charset="0"/>
                <a:cs typeface="Arial" pitchFamily="34" charset="0"/>
              </a:rPr>
              <a:t>K.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Sengupta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Buzdin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dirty="0">
                <a:latin typeface="Arial" pitchFamily="34" charset="0"/>
                <a:cs typeface="Arial" pitchFamily="34" charset="0"/>
              </a:rPr>
              <a:t>. Phys.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dirty="0">
                <a:latin typeface="Arial" pitchFamily="34" charset="0"/>
                <a:cs typeface="Arial" pitchFamily="34" charset="0"/>
              </a:rPr>
              <a:t>. 110,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182407 (2017).</a:t>
            </a:r>
          </a:p>
        </p:txBody>
      </p:sp>
    </p:spTree>
    <p:extLst>
      <p:ext uri="{BB962C8B-B14F-4D97-AF65-F5344CB8AC3E}">
        <p14:creationId xmlns:p14="http://schemas.microsoft.com/office/powerpoint/2010/main" val="16023406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works-ilhom\works-2017\appl_phys_lett\arxiv_org_last\for-cond-mat-revised\fig1_su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3254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works-ilhom\works-2017\appl_phys_lett\arxiv_org_last\for-cond-mat-revised\fig2_su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7980"/>
            <a:ext cx="32391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works-ilhom\works-2017\appl_phys_lett\arxiv_org_last\for-cond-mat-revised\fig3_sup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2391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970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Motivation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05014" y="1124744"/>
            <a:ext cx="8856984" cy="1656184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it possible to realize 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full magnetization reversal in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-SQUID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pulse of the a magnetic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field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works-ilhom\works-2018\conf_nijniy_novgorod\presentation\rf-SQ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27" y="2704306"/>
            <a:ext cx="4129958" cy="36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4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Theoretical model and equations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45032" cy="20139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51" y="463327"/>
            <a:ext cx="41814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8187"/>
            <a:ext cx="3590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54" y="1891434"/>
            <a:ext cx="1733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96" y="1816249"/>
            <a:ext cx="2362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51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32" y="4509120"/>
            <a:ext cx="129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82" y="4530090"/>
            <a:ext cx="1354294" cy="2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06389"/>
            <a:ext cx="1440000" cy="3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6" y="6007417"/>
            <a:ext cx="1794524" cy="5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95213"/>
            <a:ext cx="1285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62003"/>
              </p:ext>
            </p:extLst>
          </p:nvPr>
        </p:nvGraphicFramePr>
        <p:xfrm>
          <a:off x="2534350" y="5010423"/>
          <a:ext cx="4357920" cy="79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Формула" r:id="rId14" imgW="2019300" imgH="368300" progId="Equation.3">
                  <p:embed/>
                </p:oleObj>
              </mc:Choice>
              <mc:Fallback>
                <p:oleObj name="Формула" r:id="rId14" imgW="20193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350" y="5010423"/>
                        <a:ext cx="4357920" cy="7948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849550"/>
              </p:ext>
            </p:extLst>
          </p:nvPr>
        </p:nvGraphicFramePr>
        <p:xfrm>
          <a:off x="7111231" y="5802262"/>
          <a:ext cx="1853257" cy="76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Формула" r:id="rId16" imgW="952087" imgH="393529" progId="Equation.3">
                  <p:embed/>
                </p:oleObj>
              </mc:Choice>
              <mc:Fallback>
                <p:oleObj name="Формула" r:id="rId16" imgW="952087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231" y="5802262"/>
                        <a:ext cx="1853257" cy="766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79023"/>
              </p:ext>
            </p:extLst>
          </p:nvPr>
        </p:nvGraphicFramePr>
        <p:xfrm>
          <a:off x="5652120" y="5890636"/>
          <a:ext cx="1440160" cy="74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Формула" r:id="rId18" imgW="761669" imgH="393529" progId="Equation.3">
                  <p:embed/>
                </p:oleObj>
              </mc:Choice>
              <mc:Fallback>
                <p:oleObj name="Формула" r:id="rId18" imgW="761669" imgH="39352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890636"/>
                        <a:ext cx="1440160" cy="744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152400" y="54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539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36933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 a </a:t>
            </a:r>
            <a:r>
              <a:rPr lang="en-US" b="1" dirty="0" smtClean="0"/>
              <a:t>ferromagnetic material we </a:t>
            </a:r>
            <a:r>
              <a:rPr lang="en-US" b="1" dirty="0"/>
              <a:t>propose to use a very thin </a:t>
            </a:r>
            <a:r>
              <a:rPr lang="en-US" b="1" dirty="0" smtClean="0"/>
              <a:t>F layer </a:t>
            </a:r>
            <a:r>
              <a:rPr lang="en-US" b="1" dirty="0"/>
              <a:t>on dielectric substrate. </a:t>
            </a:r>
            <a:endParaRPr lang="ru-RU" b="1" dirty="0" smtClean="0"/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appropriate candidate is a </a:t>
            </a:r>
            <a:r>
              <a:rPr lang="en-US" b="1" dirty="0" err="1" smtClean="0"/>
              <a:t>permalloy</a:t>
            </a:r>
            <a:r>
              <a:rPr lang="ru-RU" b="1" dirty="0" smtClean="0"/>
              <a:t> </a:t>
            </a:r>
            <a:r>
              <a:rPr lang="en-US" b="1" dirty="0" smtClean="0"/>
              <a:t>doped </a:t>
            </a:r>
            <a:r>
              <a:rPr lang="en-US" b="1" dirty="0"/>
              <a:t>with </a:t>
            </a:r>
            <a:r>
              <a:rPr lang="en-US" b="1" dirty="0" err="1" smtClean="0"/>
              <a:t>Pt</a:t>
            </a:r>
            <a:r>
              <a:rPr lang="en-US" b="1" dirty="0"/>
              <a:t> </a:t>
            </a:r>
            <a:r>
              <a:rPr lang="en-US" b="1" dirty="0" smtClean="0"/>
              <a:t>, which has spin-orbit coupling with r </a:t>
            </a:r>
            <a:r>
              <a:rPr lang="en-US" b="1" dirty="0"/>
              <a:t>∼ 0.1.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Hrabec</a:t>
            </a:r>
            <a:r>
              <a:rPr lang="en-US" dirty="0"/>
              <a:t>, F. J. T. </a:t>
            </a:r>
            <a:r>
              <a:rPr lang="en-US" dirty="0" err="1"/>
              <a:t>Goncalves</a:t>
            </a:r>
            <a:r>
              <a:rPr lang="en-US" dirty="0"/>
              <a:t>, C. S. Spencer, E. </a:t>
            </a:r>
            <a:r>
              <a:rPr lang="en-US" dirty="0" err="1"/>
              <a:t>Arenholz</a:t>
            </a:r>
            <a:r>
              <a:rPr lang="en-US" dirty="0"/>
              <a:t>, A. </a:t>
            </a:r>
            <a:r>
              <a:rPr lang="en-US" dirty="0" smtClean="0"/>
              <a:t>T. N. </a:t>
            </a:r>
            <a:r>
              <a:rPr lang="en-US" dirty="0" err="1" smtClean="0"/>
              <a:t>Diaye</a:t>
            </a:r>
            <a:r>
              <a:rPr lang="en-US" dirty="0"/>
              <a:t>, R. L. Stamps and Christopher H. Marrows, Phys. Rev</a:t>
            </a:r>
            <a:r>
              <a:rPr lang="en-US" dirty="0" smtClean="0"/>
              <a:t>. B </a:t>
            </a:r>
            <a:r>
              <a:rPr lang="en-US" dirty="0"/>
              <a:t>93, 014432 (2016).</a:t>
            </a:r>
          </a:p>
          <a:p>
            <a:endParaRPr lang="en-US" dirty="0" smtClean="0"/>
          </a:p>
          <a:p>
            <a:r>
              <a:rPr lang="en-US" b="1" dirty="0" smtClean="0"/>
              <a:t>Another </a:t>
            </a:r>
            <a:r>
              <a:rPr lang="en-US" b="1" dirty="0"/>
              <a:t>suitable candidate may be a </a:t>
            </a:r>
            <a:r>
              <a:rPr lang="en-US" b="1" dirty="0" err="1"/>
              <a:t>Pt</a:t>
            </a:r>
            <a:r>
              <a:rPr lang="en-US" b="1" dirty="0"/>
              <a:t>/Co bilayer, </a:t>
            </a:r>
            <a:r>
              <a:rPr lang="en-US" b="1" dirty="0" err="1" smtClean="0"/>
              <a:t>ferromagnet</a:t>
            </a:r>
            <a:r>
              <a:rPr lang="en-US" b="1" dirty="0" smtClean="0"/>
              <a:t>  without  inversion </a:t>
            </a:r>
            <a:r>
              <a:rPr lang="en-US" b="1" dirty="0"/>
              <a:t>symmetry like </a:t>
            </a:r>
            <a:r>
              <a:rPr lang="en-US" b="1" dirty="0" err="1"/>
              <a:t>MnSi</a:t>
            </a:r>
            <a:r>
              <a:rPr lang="en-US" b="1" dirty="0"/>
              <a:t> or </a:t>
            </a:r>
            <a:r>
              <a:rPr lang="en-US" b="1" dirty="0" err="1"/>
              <a:t>FeGe</a:t>
            </a:r>
            <a:r>
              <a:rPr lang="en-US" b="1" dirty="0" smtClean="0"/>
              <a:t>. The </a:t>
            </a:r>
            <a:r>
              <a:rPr lang="en-US" b="1" dirty="0"/>
              <a:t>parameter G </a:t>
            </a:r>
            <a:r>
              <a:rPr lang="en-US" b="1" dirty="0" smtClean="0"/>
              <a:t>has been evaluated for </a:t>
            </a:r>
            <a:r>
              <a:rPr lang="en-US" b="1" dirty="0"/>
              <a:t>weak magnetic anisotropy </a:t>
            </a:r>
            <a:r>
              <a:rPr lang="en-US" b="1" dirty="0" smtClean="0"/>
              <a:t>of </a:t>
            </a:r>
            <a:r>
              <a:rPr lang="en-US" b="1" dirty="0" err="1" smtClean="0"/>
              <a:t>permalloy</a:t>
            </a:r>
            <a:r>
              <a:rPr lang="en-US" b="1" dirty="0" smtClean="0"/>
              <a:t> </a:t>
            </a:r>
            <a:r>
              <a:rPr lang="en-US" b="1" dirty="0"/>
              <a:t>K ∼ 4×10−5K ·˚</a:t>
            </a:r>
            <a:r>
              <a:rPr lang="en-US" b="1" dirty="0" smtClean="0"/>
              <a:t>A</a:t>
            </a:r>
            <a:r>
              <a:rPr lang="en-US" b="1" baseline="30000" dirty="0" smtClean="0"/>
              <a:t>−3 </a:t>
            </a:r>
            <a:r>
              <a:rPr lang="en-US" b="1" dirty="0" smtClean="0"/>
              <a:t>and S/F/S junction with </a:t>
            </a:r>
            <a:r>
              <a:rPr lang="en-US" b="1" dirty="0" err="1" smtClean="0"/>
              <a:t>Tc</a:t>
            </a:r>
            <a:r>
              <a:rPr lang="en-US" b="1" dirty="0" smtClean="0"/>
              <a:t> </a:t>
            </a:r>
            <a:r>
              <a:rPr lang="en-US" b="1" dirty="0"/>
              <a:t>∼ 10K as G ∼ 100. </a:t>
            </a:r>
            <a:r>
              <a:rPr lang="en-US" b="1" dirty="0" smtClean="0"/>
              <a:t>For stronger </a:t>
            </a:r>
            <a:r>
              <a:rPr lang="en-US" b="1" dirty="0"/>
              <a:t>anisotropy we may expect </a:t>
            </a:r>
            <a:r>
              <a:rPr lang="en-US" b="1" dirty="0" smtClean="0"/>
              <a:t>G∼1.</a:t>
            </a:r>
          </a:p>
          <a:p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Konschelle</a:t>
            </a:r>
            <a:r>
              <a:rPr lang="en-US" dirty="0"/>
              <a:t>, A. </a:t>
            </a:r>
            <a:r>
              <a:rPr lang="en-US" dirty="0" err="1"/>
              <a:t>Buzdin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 ., 102 , 017001 (2009).</a:t>
            </a:r>
          </a:p>
          <a:p>
            <a:r>
              <a:rPr lang="en-US" dirty="0" smtClean="0"/>
              <a:t>A</a:t>
            </a:r>
            <a:r>
              <a:rPr lang="en-US" dirty="0"/>
              <a:t>. Yu. </a:t>
            </a:r>
            <a:r>
              <a:rPr lang="en-US" dirty="0" err="1"/>
              <a:t>Rusanov</a:t>
            </a:r>
            <a:r>
              <a:rPr lang="en-US" dirty="0"/>
              <a:t>, M. </a:t>
            </a:r>
            <a:r>
              <a:rPr lang="en-US" dirty="0" err="1"/>
              <a:t>Hesselberth</a:t>
            </a:r>
            <a:r>
              <a:rPr lang="en-US" dirty="0"/>
              <a:t>, J. </a:t>
            </a:r>
            <a:r>
              <a:rPr lang="en-US" dirty="0" err="1"/>
              <a:t>Aarts</a:t>
            </a:r>
            <a:r>
              <a:rPr lang="en-US" dirty="0"/>
              <a:t>, A. I. </a:t>
            </a:r>
            <a:r>
              <a:rPr lang="en-US" dirty="0" err="1"/>
              <a:t>Buzdin</a:t>
            </a:r>
            <a:r>
              <a:rPr lang="en-US" dirty="0"/>
              <a:t>, </a:t>
            </a:r>
            <a:r>
              <a:rPr lang="en-US" dirty="0" smtClean="0"/>
              <a:t>Phys. Rev</a:t>
            </a:r>
            <a:r>
              <a:rPr lang="en-US" dirty="0"/>
              <a:t>.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b="1" dirty="0"/>
              <a:t>93</a:t>
            </a:r>
            <a:r>
              <a:rPr lang="en-US" dirty="0"/>
              <a:t>, 057002 (2004).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7258"/>
      </p:ext>
    </p:extLst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7984</TotalTime>
  <Words>485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Формула</vt:lpstr>
      <vt:lpstr>Magnetization reversal by the pulse of external magnetic field in rf-SQUID with Phi-0 Josephson junction</vt:lpstr>
      <vt:lpstr>Презентация PowerPoint</vt:lpstr>
      <vt:lpstr>Introduction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Results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ilhom</dc:creator>
  <cp:lastModifiedBy>Ilhom Rahmonov</cp:lastModifiedBy>
  <cp:revision>1452</cp:revision>
  <dcterms:created xsi:type="dcterms:W3CDTF">2009-11-04T18:19:33Z</dcterms:created>
  <dcterms:modified xsi:type="dcterms:W3CDTF">2018-04-23T11:29:16Z</dcterms:modified>
</cp:coreProperties>
</file>