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683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67" r:id="rId14"/>
    <p:sldId id="268" r:id="rId15"/>
    <p:sldId id="274" r:id="rId16"/>
    <p:sldId id="270" r:id="rId17"/>
    <p:sldId id="269" r:id="rId18"/>
    <p:sldId id="271" r:id="rId19"/>
    <p:sldId id="272" r:id="rId20"/>
    <p:sldId id="273" r:id="rId2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86" autoAdjust="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/>
          </a:p>
        </p:txBody>
      </p:sp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ru-RU" sz="1100" b="0" i="0" u="none" strike="noStrike" cap="none" baseline="0"/>
              <a:t>Наглядная демонстрация того как делается анализ с помощью Монте-Карло симуляции.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ru-RU" sz="1100" b="0" i="0" u="none" strike="noStrike" cap="none" baseline="0"/>
              <a:t>Кулоновская диссоциация 17 неона на тяжелой мишени 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ru-RU" sz="1100" b="0" i="0" u="none" strike="noStrike" cap="none" baseline="0"/>
              <a:t>Рассмотрим корреляции на диапазоне энергий 0-1.4 МэВ: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Теоретические модели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Одной из важнейших целей текущей экспериментальной деятельности в GSI и на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будущей установке ФАИР является достижение границ ядерной стабильности. В этой области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мы часто имеем дело с распадами и реакциями, заселяющими нестабильные ядерные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системы, дающие три и более фрагмента в конечном состоянии. Трехчастичная динамика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имеет множество сложных и не до конца ясных аспектов и теория реакций в случае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заселения трехчастичного континуума также развита слабо. Предлагаемые теоретические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разработки сконцентрированы на изучении теории реакций для реакций, заселяющих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трехчастичный континуум. В настоящий момент наши планы в развитии теории реакций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включают минималистичный подход к различным механизмам реакций, релевантным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экспериментальной программе на FRS/SuperFRS/R3B/ACCULINNA. Говоря прагматически, мы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собираемся предоставлять теоретический формализм и программы в форме, подходящей для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использования в качестве входных данных для МК симуляции, описанной выше.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В особой области трехчастичного распада и изучения спектра возбуждения этот код не имеет аналогов в мире и позволяет описывать трехчастичную динамику в полной мере, если имеются соответствующие теоретические ​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План дальнейших работ для этой программы:​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(i) Включить различные широко распространенные реакционные механизмы с последовательным учетом интерференционных эффектов для состояний с различной спин-индуцированных механизмом реакции для состояний с J &gt; 1/2. До сих пор мы использовали в спектре возбуждения и последовательным учетом эффектов от выстроенности, блоки, ответственные за эти эффекты в тестовом режиме, что позволило понять масштаб эффекта путем изучения предельных случаев, подобно ситуациям «без интерференции», «усиливающей интерференции» и «ослабляющей интерференции», а также «невыстроенной системы» против «полностью выстроенной системы». Масштаб этих эффектов оказался очень значительным для последовательной обработки экспериментальных данных [L.V. Grigorenko, et al. Phys. Rev. C 86 (2012) 061602(R)]. Эти процессы требуют, во-первых, соответствующих теоретических разработок (см. ниже), а также обширных процедур тестирования, чтобы получить понимание различных качественных аспектов, связанных с этими явлениями.​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 (ii) Развить универсальное описание для распределений в системе центра масс. До сих пор ​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мы использовали программные блоки, описывающие движение в системе центра масс, ​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которые были адаптированы для определенных типов реакций: реакций передачи и ​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выбивания, Coulex и зарядо-обменных реакций. Это связано с техническими особенностями ​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каждого типа реакции. В результате база кода была раздроблена и надо согласовать версии ​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кода с несколько иной функциональностью в одном пакете. ​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(iii) Планируется создать последовательное описание кода ТГС-РПР и выпустить ​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техническую публикацию в соответствующем журнале. Удобная в использовании упрощенная ​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версия кода разрабатывается для всеобщего пользования.​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​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​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Теоретические модели​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Одной из важнейших целей текущей экспериментальной деятельности в GSI и на будущей установке ФАИР является достижение границ ядерной стабильности. В этой области мы часто имеем дело с распадами и реакциями, заселяющими нестабильные ядерные системы, дающие три и более фрагмента в конечном состоянии. Трехчастичная динамика имеет множество сложных и не до конца ясных аспектов и теория реакций в случае заселения трехчастичного континуума также развита слабо. Предлагаемые теоретические разработки сконцентрированы на изучении теории реакций для реакций, заселяющих трехчастичный континуум. В настоящий момент наши планы в развитии теории реакций включают минималистичный подход к различным механизмам реакций, релевантным экспериментальной программе на FRS/SuperFRS/R3B/ACCULINNA. Говоря прагматически, мы собираемся предоставлять теоретический формализм и программы в форме, подходящей для использования в качестве входных данных для МК симуляции, описанной выше.​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baseline="0">
                <a:latin typeface="Arial"/>
                <a:ea typeface="Arial"/>
                <a:cs typeface="Arial"/>
                <a:sym typeface="Arial"/>
              </a:rPr>
              <a:t>​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/>
          </a:p>
        </p:txBody>
      </p:sp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1100" b="0" i="0" u="none" strike="noStrike" cap="none" baseline="0" dirty="0"/>
              <a:t>На данный момент достигнуты границы ядерной стабильности для протонно-избыточной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1100" b="0" i="0" u="none" strike="noStrike" cap="none" baseline="0" dirty="0"/>
              <a:t>стороны карты нуклидов до  Z=50 и для нейтронно-избыточной стороны до  N=28. С этим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1100" b="0" i="0" u="none" strike="noStrike" cap="none" baseline="0" dirty="0"/>
              <a:t>прогрессом   интерес   естественно   сместился   от   изучения   границ   стабильности   к   изучению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1100" b="0" i="0" u="none" strike="noStrike" cap="none" baseline="0" dirty="0"/>
              <a:t>систем,   нестабильных   относительно   испускания   частиц   (уже   основные   состояния   здесь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1100" b="0" i="0" u="none" strike="noStrike" cap="none" baseline="0" dirty="0"/>
              <a:t>являются   резонансами).   Из-за   парного   взаимодействия   практически   половина   систем   на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1100" b="0" i="0" u="none" strike="noStrike" cap="none" baseline="0" dirty="0"/>
              <a:t>границе   стабильности   демонстрирует   формы   динамики,   которые   могут   пониматься   как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1100" b="0" i="0" u="none" strike="noStrike" cap="none" baseline="0" dirty="0"/>
              <a:t>специфичное   </a:t>
            </a:r>
            <a:r>
              <a:rPr lang="ru-RU" sz="1100" b="0" i="0" u="none" strike="noStrike" cap="none" baseline="0" dirty="0" err="1"/>
              <a:t>трехчастичное</a:t>
            </a:r>
            <a:r>
              <a:rPr lang="ru-RU" sz="1100" b="0" i="0" u="none" strike="noStrike" cap="none" baseline="0" dirty="0"/>
              <a:t>   (</a:t>
            </a:r>
            <a:r>
              <a:rPr lang="ru-RU" sz="1100" b="0" i="0" u="none" strike="noStrike" cap="none" baseline="0" dirty="0" err="1"/>
              <a:t>малочастичное</a:t>
            </a:r>
            <a:r>
              <a:rPr lang="ru-RU" sz="1100" b="0" i="0" u="none" strike="noStrike" cap="none" baseline="0" dirty="0"/>
              <a:t>   в   общем   случае)   явление.  Наиболее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1100" b="0" i="0" u="none" strike="noStrike" cap="none" baseline="0" dirty="0"/>
              <a:t>чувствительный   инструмент   для   изучения   таких   нестабильных   ядер,   который   дает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1100" b="0" i="0" u="none" strike="noStrike" cap="none" baseline="0" dirty="0"/>
              <a:t>информацию о структуре  и механизме  реакции,  это измерение энергетических и угловых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1100" b="0" i="0" u="none" strike="noStrike" cap="none" baseline="0" dirty="0"/>
              <a:t>корреляционных     данных.   Эти   измерения   стали   доступны   благодаря   современной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1100" b="0" i="0" u="none" strike="noStrike" cap="none" baseline="0" dirty="0"/>
              <a:t>экспериментальной   технике,   на   которой   исследуются   реакции   и   распады   с   тремя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1100" b="0" i="0" u="none" strike="noStrike" cap="none" baseline="0" dirty="0"/>
              <a:t>фрагментами в конечном состоянии.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 dirty="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ru-RU" sz="1100" b="0" i="0" u="none" strike="noStrike" cap="none" baseline="0" dirty="0"/>
              <a:t>Особенности: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ru-RU" sz="1100" b="0" i="0" u="none" strike="noStrike" cap="none" baseline="0" dirty="0"/>
              <a:t>малое время жизни (характерные времена жизни)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ru-RU" sz="1100" b="0" i="0" u="none" strike="noStrike" cap="none" baseline="0" dirty="0" err="1"/>
              <a:t>ассиметрия</a:t>
            </a:r>
            <a:r>
              <a:rPr lang="ru-RU" sz="1100" b="0" i="0" u="none" strike="noStrike" cap="none" baseline="0" dirty="0"/>
              <a:t> ядерной материи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ru-RU" sz="1100" b="0" i="0" u="none" strike="noStrike" cap="none" baseline="0" dirty="0"/>
              <a:t>кластеризация 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ru-RU" sz="1100" b="0" i="0" u="none" strike="noStrike" cap="none" baseline="0" dirty="0"/>
              <a:t>использование </a:t>
            </a:r>
            <a:r>
              <a:rPr lang="ru-RU" sz="1100" b="0" i="0" u="none" strike="noStrike" cap="none" baseline="0" dirty="0" err="1"/>
              <a:t>few-body</a:t>
            </a:r>
            <a:r>
              <a:rPr lang="ru-RU" sz="1100" b="0" i="0" u="none" strike="noStrike" cap="none" baseline="0" dirty="0"/>
              <a:t> для описания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ru-RU" sz="1100" b="0" i="0" u="none" strike="noStrike" cap="none" baseline="0" dirty="0"/>
              <a:t>Состояние в непрерывном спектре - влияние механизма реакции</a:t>
            </a:r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ru-RU" sz="1100" b="0" i="0" u="none" strike="noStrike" cap="none" baseline="0"/>
              <a:t>Прямые реакции являются мощным инструментом для изучения ядерных систем, находящихся за границей ядерной стабильности. При прямых реакциях энергия перераспределяется в основном между одним или малым количеством нуклонов (р. срыва)Привести примеры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2246964" y="685800"/>
            <a:ext cx="2363999" cy="34286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A broader view of the true 2p decay phenomenon is provided here. 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The lifetime range for the known true 2p emitters spans about 20 orders of the magnitude. 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This plot emphasizes the complexity of the problem requiring a variety of experimental methods to cover the possible lifetime range. 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For the Be6 lifetime is also predicted here.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Здесь представлена общая схема исследования, включающая в себя сравнение теоретических и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экспериментальных данных. Для реакций с </a:t>
            </a:r>
            <a:r>
              <a:rPr lang="ru-RU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трехчастичной</a:t>
            </a:r>
            <a:r>
              <a:rPr lang="ru-RU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динамикой такое сравнение напрямую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невозможно.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(Теоретические расчеты закладываются в полностью (последовательно) квантово-механический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МК генератор. Из которого получаются наборы теоретических событий.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другой стороны данные о детектирующих установках вносятся в виртуальную модель установки.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затем теоретические события пробиваются через виртуальную установку. Только после этого,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полученные данные сравниваются с экспериментальными и делаются выводы. 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Это довольно сложная схема в которой получается совместная обработка данных и теоретики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работают вплотную с экспериментаторами.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Разработка такого метода анализа началась давно. И я принимала участие в последних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работах, и занималась разработкой МК генератора событий, в котором есть учет </a:t>
            </a:r>
            <a:r>
              <a:rPr lang="ru-RU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выстроенности</a:t>
            </a:r>
            <a:r>
              <a:rPr lang="ru-RU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интерференции состояний.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Таким образом был создан уникальный инструментарий для анализа и интерпретации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экспериментальных данных, когда симуляция эксперимента основана на теоретических расчетах.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сегодняшний день только в нашей группе реализован подобный метод анализа для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трехчастичных</a:t>
            </a:r>
            <a:r>
              <a:rPr lang="ru-RU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задач, который с успехом применяется в работе.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Разработки в этой области поддерживаются финансово русско-немецким проектом «</a:t>
            </a:r>
            <a:r>
              <a:rPr lang="ru-RU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Фаир</a:t>
            </a:r>
            <a:r>
              <a:rPr lang="ru-RU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Россия» и были с успехом опробованы в ряде совместных работ, как с </a:t>
            </a:r>
            <a:r>
              <a:rPr lang="ru-RU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ЛЯРом</a:t>
            </a:r>
            <a:r>
              <a:rPr lang="ru-RU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так и с такими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крупнейшими международными центрами как ГСИ и МСЮ.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Shape 3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ru-RU" sz="1800" b="0" i="0" u="none" strike="noStrike" cap="none" baseline="0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/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8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8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42912" y="103188"/>
            <a:ext cx="8243999" cy="131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215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215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3"/>
          </p:nvPr>
        </p:nvSpPr>
        <p:spPr>
          <a:xfrm>
            <a:off x="457200" y="3903662"/>
            <a:ext cx="4038598" cy="21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4"/>
          </p:nvPr>
        </p:nvSpPr>
        <p:spPr>
          <a:xfrm>
            <a:off x="4648200" y="3903662"/>
            <a:ext cx="4038598" cy="21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457200" y="3938587"/>
            <a:ext cx="8229600" cy="21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42912" y="103188"/>
            <a:ext cx="8243999" cy="59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21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21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3"/>
          </p:nvPr>
        </p:nvSpPr>
        <p:spPr>
          <a:xfrm>
            <a:off x="457200" y="3938587"/>
            <a:ext cx="8229600" cy="21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 rot="5400000">
            <a:off x="4732349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42912" y="103188"/>
            <a:ext cx="8243999" cy="131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215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5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3"/>
          </p:nvPr>
        </p:nvSpPr>
        <p:spPr>
          <a:xfrm>
            <a:off x="457200" y="3903662"/>
            <a:ext cx="4038599" cy="21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4"/>
          </p:nvPr>
        </p:nvSpPr>
        <p:spPr>
          <a:xfrm>
            <a:off x="4648200" y="3903662"/>
            <a:ext cx="4038599" cy="21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Монте-Карло генератор для описания трехчастичных распадов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ru-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И. А. Егорова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ru-RU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Алушта - 2014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251519" y="104772"/>
            <a:ext cx="4464495" cy="947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Calibri"/>
              <a:buNone/>
            </a:pPr>
            <a:r>
              <a:rPr lang="ru-RU" sz="2800" b="0" i="0" u="none" strike="noStrike" cap="none" baseline="30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ru-RU" sz="2800" b="0" i="0" u="none" strike="noStrike" cap="none" baseline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Be at MSU: correlations   </a:t>
            </a:r>
            <a:br>
              <a:rPr lang="ru-RU" sz="2800" b="0" i="0" u="none" strike="noStrike" cap="none" baseline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b="0" i="0" u="none" strike="noStrike" cap="none" baseline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 on resonance</a:t>
            </a:r>
          </a:p>
        </p:txBody>
      </p:sp>
      <p:sp>
        <p:nvSpPr>
          <p:cNvPr id="374" name="Shape 374"/>
          <p:cNvSpPr/>
          <p:nvPr/>
        </p:nvSpPr>
        <p:spPr>
          <a:xfrm>
            <a:off x="387287" y="1844824"/>
            <a:ext cx="4176464" cy="12241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Char char="➢"/>
            </a:pPr>
            <a:r>
              <a:rPr lang="ru-RU" sz="1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ru-RU" sz="1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r>
              <a:rPr lang="ru-RU" sz="1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statistics</a:t>
            </a:r>
            <a:r>
              <a:rPr lang="ru-RU" sz="1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(~10</a:t>
            </a:r>
            <a:r>
              <a:rPr lang="ru-RU" sz="15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ru-RU" sz="1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r>
              <a:rPr lang="ru-RU" sz="1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-RU" sz="1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</a:t>
            </a:r>
            <a:r>
              <a:rPr lang="ru-RU" sz="1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Char char="➢"/>
            </a:pPr>
            <a:r>
              <a:rPr lang="ru-RU" sz="1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ru-RU" sz="1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r>
              <a:rPr lang="ru-RU" sz="1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resolution</a:t>
            </a:r>
            <a:endParaRPr lang="ru-RU" sz="15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Char char="➢"/>
            </a:pPr>
            <a:r>
              <a:rPr lang="ru-RU" sz="1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ru-RU" sz="1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Nice</a:t>
            </a:r>
            <a:r>
              <a:rPr lang="ru-RU" sz="1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agreement</a:t>
            </a:r>
            <a:r>
              <a:rPr lang="ru-RU" sz="1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ru-RU" sz="1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ru-RU" sz="1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ru-RU" sz="1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</a:t>
            </a:r>
            <a:r>
              <a:rPr lang="ru-RU" sz="1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Texas</a:t>
            </a:r>
            <a:r>
              <a:rPr lang="ru-RU" sz="1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A&amp;M,  </a:t>
            </a:r>
            <a:r>
              <a:rPr lang="ru-RU" sz="1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Dubna</a:t>
            </a:r>
            <a:r>
              <a:rPr lang="ru-RU" sz="1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ru-RU" sz="1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experimental</a:t>
            </a:r>
            <a:r>
              <a:rPr lang="ru-RU" sz="1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lang="ru-RU" sz="15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375" name="Shape 375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395536" y="3573016"/>
            <a:ext cx="8428035" cy="3179563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Shape 376"/>
          <p:cNvSpPr/>
          <p:nvPr/>
        </p:nvSpPr>
        <p:spPr>
          <a:xfrm>
            <a:off x="419199" y="1016833"/>
            <a:ext cx="4144687" cy="1008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Experiment: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R. Charity and coworkers, MSU </a:t>
            </a:r>
            <a:r>
              <a:rPr lang="ru-RU" sz="16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Be(</a:t>
            </a:r>
            <a:r>
              <a:rPr lang="ru-RU" sz="16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Be,X)</a:t>
            </a:r>
            <a:r>
              <a:rPr lang="ru-RU" sz="16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</a:p>
        </p:txBody>
      </p:sp>
      <p:sp>
        <p:nvSpPr>
          <p:cNvPr id="377" name="Shape 377"/>
          <p:cNvSpPr/>
          <p:nvPr/>
        </p:nvSpPr>
        <p:spPr>
          <a:xfrm>
            <a:off x="4932040" y="2924944"/>
            <a:ext cx="3744416" cy="504056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EBFFBF"/>
              </a:gs>
              <a:gs pos="35000">
                <a:srgbClr val="F0FFD3"/>
              </a:gs>
              <a:gs pos="100000">
                <a:srgbClr val="F9FFEF"/>
              </a:gs>
            </a:gsLst>
            <a:lin ang="16200000" scaled="0"/>
          </a:gradFill>
          <a:ln w="9525" cap="flat">
            <a:solidFill>
              <a:srgbClr val="98B95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ru-RU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I. </a:t>
            </a:r>
            <a:r>
              <a:rPr lang="ru-RU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Egorova</a:t>
            </a:r>
            <a:r>
              <a:rPr lang="ru-RU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et</a:t>
            </a:r>
            <a:r>
              <a:rPr lang="ru-RU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</a:t>
            </a:r>
            <a:r>
              <a:rPr lang="ru-RU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., PRL </a:t>
            </a:r>
            <a:r>
              <a:rPr lang="ru-RU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109 </a:t>
            </a:r>
            <a:r>
              <a:rPr lang="ru-RU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(2012) 202502.</a:t>
            </a:r>
          </a:p>
        </p:txBody>
      </p:sp>
      <p:pic>
        <p:nvPicPr>
          <p:cNvPr id="378" name="Shape 378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4578432" y="332656"/>
            <a:ext cx="4400699" cy="26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251519" y="104775"/>
            <a:ext cx="8424935" cy="5879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Calibri"/>
              <a:buNone/>
            </a:pPr>
            <a:r>
              <a:rPr lang="ru-RU" sz="2800" b="0" i="0" u="none" strike="noStrike" cap="none" baseline="30000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ru-RU" sz="2800" b="0" i="0" u="none" strike="noStrike" cap="none" baseline="0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Be </a:t>
            </a:r>
            <a:r>
              <a:rPr lang="ru-RU" sz="2800" b="0" i="0" u="none" strike="noStrike" cap="none" baseline="0" dirty="0" err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ru-RU" sz="2800" b="0" i="0" u="none" strike="noStrike" cap="none" baseline="0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MSU: </a:t>
            </a:r>
            <a:r>
              <a:rPr lang="ru-RU" sz="2800" b="0" i="0" u="none" strike="noStrike" cap="none" baseline="0" dirty="0" err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ru-RU" sz="2800" b="0" i="0" u="none" strike="noStrike" cap="none" baseline="0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0" i="0" u="none" strike="noStrike" cap="none" baseline="0" dirty="0" err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ru-RU" sz="2800" b="0" i="0" u="none" strike="noStrike" cap="none" baseline="0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0" i="0" u="none" strike="noStrike" cap="none" baseline="0" dirty="0" err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borderline</a:t>
            </a:r>
            <a:r>
              <a:rPr lang="ru-RU" sz="2800" b="0" i="0" u="none" strike="noStrike" cap="none" baseline="0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0" i="0" u="none" strike="noStrike" cap="none" baseline="0" dirty="0" err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democratic</a:t>
            </a:r>
            <a:r>
              <a:rPr lang="ru-RU" sz="2800" b="0" i="0" u="none" strike="noStrike" cap="none" baseline="0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-RU" sz="2800" b="0" i="0" u="none" strike="noStrike" cap="none" baseline="0" dirty="0" err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sequential</a:t>
            </a:r>
            <a:r>
              <a:rPr lang="ru-RU" sz="2800" b="0" i="0" u="none" strike="noStrike" cap="none" baseline="0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384" name="Shape 384"/>
          <p:cNvSpPr/>
          <p:nvPr/>
        </p:nvSpPr>
        <p:spPr>
          <a:xfrm>
            <a:off x="5090928" y="3068958"/>
            <a:ext cx="3991404" cy="2391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Char char="➢"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Sequential decay pattern in energy  </a:t>
            </a:r>
            <a:b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distribution is formed at 6-9 meV.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Char char="➢"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Is the decay sequential? NO.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Char char="➢"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Angular correlation is complex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Char char="➢"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Energy angular correlations elucidate the  actual situation: mixture of p-p  and </a:t>
            </a:r>
            <a:r>
              <a:rPr lang="ru-RU" sz="1600" b="0" i="0" u="none" strike="noStrike" cap="none" baseline="0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α</a:t>
            </a: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-p </a:t>
            </a:r>
            <a:b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FSIs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385" name="Shape 385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79510" y="980729"/>
            <a:ext cx="4911416" cy="206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Shape 386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364087" y="980728"/>
            <a:ext cx="3560021" cy="1920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Shape 387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251527" y="3455353"/>
            <a:ext cx="4392488" cy="28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Shape 388"/>
          <p:cNvSpPr/>
          <p:nvPr/>
        </p:nvSpPr>
        <p:spPr>
          <a:xfrm>
            <a:off x="5185498" y="5301207"/>
            <a:ext cx="3706979" cy="1280645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00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ru-RU" sz="18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It seem that for democratic decay systems the pure sequential decay mechanism is not taking over even at very high decay energies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320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Alignment and interference effects demonstration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0" y="1570025"/>
            <a:ext cx="4495800" cy="49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ru-RU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Information about reaction mechanism is also concluded in density matrix in cross section.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ru-RU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sudden-removal model : there is no alignment of the ﬁnal state. However, it is clear that some alignment should be introduced by a realistic reaction mechanism. 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ru-RU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Two limiting forms of the density matrix are used, which correspond to the no alignment of the ﬁnal state and the completely alignment case:We kept φ20 as a parameter in both cases.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ru-RU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Alignment and interference effects are observable in experimental data due to the unavoidable experimental bias. 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ru-RU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were found to have an important  impact on the measured three-body correlations.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ru-RU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scale of local variations in the MC distributions is about 20%.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Shape 396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4728287" y="3112589"/>
            <a:ext cx="3942600" cy="27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Shape 397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4880675" y="2151972"/>
            <a:ext cx="3800100" cy="53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Shape 40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5" name="Shape 405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79512" y="207050"/>
            <a:ext cx="8927973" cy="6318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Shape 406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2061925" y="276973"/>
            <a:ext cx="2701449" cy="155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Shape 407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2116525" y="1989253"/>
            <a:ext cx="2627125" cy="1511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Shape 408"/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5316773" y="384818"/>
            <a:ext cx="2701449" cy="1449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Shape 409"/>
          <p:cNvPicPr preferRelativeResize="0"/>
          <p:nvPr/>
        </p:nvPicPr>
        <p:blipFill rotWithShape="1">
          <a:blip r:embed="rId7"/>
          <a:srcRect/>
          <a:stretch/>
        </p:blipFill>
        <p:spPr>
          <a:xfrm>
            <a:off x="5353937" y="1928625"/>
            <a:ext cx="2627135" cy="1554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Shape 410"/>
          <p:cNvPicPr preferRelativeResize="0"/>
          <p:nvPr/>
        </p:nvPicPr>
        <p:blipFill rotWithShape="1">
          <a:blip r:embed="rId8"/>
          <a:srcRect/>
          <a:stretch/>
        </p:blipFill>
        <p:spPr>
          <a:xfrm>
            <a:off x="5289500" y="3506300"/>
            <a:ext cx="2727365" cy="1614148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Shape 411"/>
          <p:cNvSpPr/>
          <p:nvPr/>
        </p:nvSpPr>
        <p:spPr>
          <a:xfrm>
            <a:off x="914500" y="63025"/>
            <a:ext cx="1149598" cy="6272699"/>
          </a:xfrm>
          <a:prstGeom prst="rect">
            <a:avLst/>
          </a:prstGeom>
          <a:noFill/>
          <a:ln w="1905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Shape 412"/>
          <p:cNvSpPr txBox="1"/>
          <p:nvPr/>
        </p:nvSpPr>
        <p:spPr>
          <a:xfrm>
            <a:off x="7289100" y="5143575"/>
            <a:ext cx="1397700" cy="96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ru-RU" sz="14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Теория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ru-RU" sz="1400" b="1" i="0" u="none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Симуляция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1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Эксперимент</a:t>
            </a:r>
          </a:p>
        </p:txBody>
      </p:sp>
      <p:sp>
        <p:nvSpPr>
          <p:cNvPr id="413" name="Shape 413"/>
          <p:cNvSpPr txBox="1"/>
          <p:nvPr/>
        </p:nvSpPr>
        <p:spPr>
          <a:xfrm rot="-5400000">
            <a:off x="4573123" y="881161"/>
            <a:ext cx="9339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ru-RU" sz="14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Теория</a:t>
            </a:r>
          </a:p>
        </p:txBody>
      </p:sp>
      <p:sp>
        <p:nvSpPr>
          <p:cNvPr id="414" name="Shape 414"/>
          <p:cNvSpPr txBox="1"/>
          <p:nvPr/>
        </p:nvSpPr>
        <p:spPr>
          <a:xfrm rot="-5400000">
            <a:off x="4477125" y="2537777"/>
            <a:ext cx="1125898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ru-RU" sz="1400" b="0" i="0" u="none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Симуляция</a:t>
            </a:r>
          </a:p>
        </p:txBody>
      </p:sp>
      <p:sp>
        <p:nvSpPr>
          <p:cNvPr id="415" name="Shape 415"/>
          <p:cNvSpPr txBox="1"/>
          <p:nvPr/>
        </p:nvSpPr>
        <p:spPr>
          <a:xfrm rot="-5400000">
            <a:off x="4308525" y="4186800"/>
            <a:ext cx="1463098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14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Эксперимент</a:t>
            </a:r>
            <a:endParaRPr lang="ru-RU" sz="14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7965240" y="620688"/>
            <a:ext cx="1143264" cy="7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ru-RU" sz="1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МК генератор </a:t>
            </a:r>
            <a:r>
              <a:rPr lang="ru-RU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событий</a:t>
            </a:r>
            <a:endParaRPr lang="en-US" sz="1400" b="0" i="0" u="none" strike="noStrike" cap="none" baseline="0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FF0000"/>
                </a:solidFill>
              </a:rPr>
              <a:t>N=100%</a:t>
            </a:r>
            <a:endParaRPr lang="ru-RU" sz="14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298412" y="2915071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Events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283968" y="6453336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E, </a:t>
            </a:r>
            <a:r>
              <a:rPr lang="en-US" dirty="0" err="1" smtClean="0"/>
              <a:t>MeV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347864" y="1700808"/>
            <a:ext cx="263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 smtClean="0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ε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613042" y="5085184"/>
            <a:ext cx="263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 smtClean="0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ε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131840" y="3429000"/>
            <a:ext cx="7200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cos(</a:t>
            </a:r>
            <a:r>
              <a:rPr lang="ru-RU" i="1" dirty="0" err="1" smtClean="0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θ</a:t>
            </a:r>
            <a:r>
              <a:rPr lang="ru-RU" sz="700" i="1" dirty="0" err="1" smtClean="0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 </a:t>
            </a:r>
            <a:r>
              <a:rPr lang="ru-RU" i="1" baseline="-250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635896" y="3841303"/>
            <a:ext cx="86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r>
              <a:rPr lang="en-US" sz="2400" dirty="0" smtClean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ru-RU" sz="2400" dirty="0" err="1" smtClean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 rot="19569532">
            <a:off x="3142964" y="4728468"/>
            <a:ext cx="1915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 results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318669" y="476672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5/2 +1/2 </a:t>
            </a:r>
            <a:endParaRPr lang="ru-RU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47248" cy="45261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Создание единого универсального пакета, который может применяться для разных типов реакции.</a:t>
            </a:r>
          </a:p>
          <a:p>
            <a:pPr>
              <a:buNone/>
            </a:pPr>
            <a:r>
              <a:rPr lang="ru-RU" dirty="0" smtClean="0"/>
              <a:t>Преимущества:</a:t>
            </a:r>
          </a:p>
          <a:p>
            <a:r>
              <a:rPr lang="ru-RU" dirty="0" smtClean="0"/>
              <a:t>Быстродействие (первичный анализ на основе простых моделей)</a:t>
            </a:r>
          </a:p>
          <a:p>
            <a:r>
              <a:rPr lang="ru-RU" dirty="0" smtClean="0"/>
              <a:t>Удобный интерфейс</a:t>
            </a:r>
          </a:p>
          <a:p>
            <a:r>
              <a:rPr lang="ru-RU" dirty="0" smtClean="0"/>
              <a:t>Многозадачность и универсальность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Shape 432"/>
          <p:cNvSpPr txBox="1">
            <a:spLocks/>
          </p:cNvSpPr>
          <p:nvPr/>
        </p:nvSpPr>
        <p:spPr>
          <a:xfrm>
            <a:off x="322925" y="71595"/>
            <a:ext cx="8229600" cy="7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ru-RU" sz="2400" dirty="0" smtClean="0">
                <a:solidFill>
                  <a:srgbClr val="0000FF"/>
                </a:solidFill>
              </a:rPr>
              <a:t>Дальнейшие перспективы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title"/>
          </p:nvPr>
        </p:nvSpPr>
        <p:spPr>
          <a:xfrm>
            <a:off x="322925" y="71595"/>
            <a:ext cx="8229600" cy="7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2400" b="0" i="0" u="none" strike="noStrike" cap="none" baseline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Основные выводы и результаты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256025" y="728700"/>
            <a:ext cx="8705100" cy="5400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✓"/>
            </a:pPr>
            <a:r>
              <a:rPr lang="ru-RU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Область интересов нашей теоретической группы связана с динамикой нескольких тел вблизи границы ядерной стабильности. Множество систем здесь демонстрируют необычные свойства.</a:t>
            </a:r>
          </a:p>
          <a:p>
            <a:pPr marL="3429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✓"/>
            </a:pPr>
            <a:r>
              <a:rPr lang="ru-RU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Обсуждались такие явления, как демократический распад и мягкая дипольная мода на примерах недавно изученных ядер </a:t>
            </a:r>
            <a:r>
              <a:rPr lang="ru-RU" sz="1800" b="1" i="0" u="none" strike="noStrike" cap="none" baseline="30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ru-RU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Be,</a:t>
            </a:r>
            <a:r>
              <a:rPr lang="ru-RU" sz="1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baseline="30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lang="ru-RU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He,</a:t>
            </a:r>
            <a:r>
              <a:rPr lang="ru-RU" sz="1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baseline="30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r>
            <a:r>
              <a:rPr lang="ru-RU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Ne.</a:t>
            </a:r>
            <a:r>
              <a:rPr lang="ru-RU" sz="1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</a:p>
          <a:p>
            <a:pPr marL="3429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✓"/>
            </a:pPr>
            <a:r>
              <a:rPr lang="ru-RU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Для </a:t>
            </a:r>
            <a:r>
              <a:rPr lang="ru-RU" sz="1800" b="1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ru-RU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</a:t>
            </a:r>
            <a:r>
              <a:rPr lang="ru-RU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было продемонстрировано, что динамика распада остается сложной (трехчастичной) вплоть до очень высоких энергий возбуждения (MSU). </a:t>
            </a:r>
          </a:p>
          <a:p>
            <a:pPr marL="3429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✓"/>
            </a:pPr>
            <a:r>
              <a:rPr lang="ru-RU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Новая мода возбуждения была была открыта в </a:t>
            </a:r>
            <a:r>
              <a:rPr lang="ru-RU" sz="1800" b="1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ru-RU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</a:t>
            </a:r>
            <a:r>
              <a:rPr lang="ru-RU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(ACCULINNA). </a:t>
            </a:r>
            <a:r>
              <a:rPr lang="ru-RU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ИзоВекторная Мягкая Дипольная мода</a:t>
            </a:r>
            <a:r>
              <a:rPr lang="ru-RU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как вариант мягкой дипольной моды, может проявляться в системах с несвязанным основным состоянием.</a:t>
            </a:r>
          </a:p>
          <a:p>
            <a:pPr marL="3429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✓"/>
            </a:pPr>
            <a:r>
              <a:rPr lang="ru-RU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В </a:t>
            </a:r>
            <a:r>
              <a:rPr lang="ru-RU" sz="1800" b="1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lang="ru-RU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</a:t>
            </a:r>
            <a:r>
              <a:rPr lang="ru-RU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 найден необычный порядок уровней, при котором первым возбужденным состоянием является состояние 1-. Это вляется индикатором нарушения стандартного заполнения оболочек для дваждымагического ядра </a:t>
            </a:r>
            <a:r>
              <a:rPr lang="ru-RU" sz="1800" b="1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lang="ru-RU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lang="ru-RU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3429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✓"/>
            </a:pPr>
            <a:r>
              <a:rPr lang="ru-RU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Описанные результаты еще раз подчеркивают важность теоретического анализа в интерпретации сложных и необычных явлений в экзотических системах.</a:t>
            </a:r>
          </a:p>
          <a:p>
            <a:pPr marL="3429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✓"/>
            </a:pPr>
            <a:r>
              <a:rPr lang="ru-RU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Перспективы изучения легких ядер в Дубне: новый фрагмент-сепаратор </a:t>
            </a:r>
            <a:r>
              <a:rPr lang="ru-RU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ACCULINNA-2 заработает в этом году.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ru-RU" sz="20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142843" y="142852"/>
            <a:ext cx="5437199" cy="59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CC"/>
              </a:buClr>
              <a:buSzPct val="25000"/>
              <a:buFont typeface="Calibri"/>
              <a:buNone/>
            </a:pPr>
            <a:r>
              <a:rPr lang="ru-RU" sz="2500" b="0" i="0" u="none" strike="noStrike" cap="none" baseline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Long-range character of three-body Coulomb by example of </a:t>
            </a:r>
            <a:r>
              <a:rPr lang="ru-RU" sz="2500" b="0" i="0" u="none" strike="noStrike" cap="none" baseline="30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45</a:t>
            </a:r>
            <a:r>
              <a:rPr lang="ru-RU" sz="2500" b="0" i="0" u="none" strike="noStrike" cap="none" baseline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</a:p>
        </p:txBody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179500" y="1107975"/>
            <a:ext cx="4286399" cy="173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alibri"/>
              <a:buChar char="➢"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point for extrapolation: typical range of </a:t>
            </a:r>
            <a:r>
              <a:rPr lang="ru-RU" sz="1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1000 fm  </a:t>
            </a: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 </a:t>
            </a:r>
            <a:r>
              <a:rPr lang="ru-RU" sz="1600" b="0" i="1" u="none" strike="noStrike" cap="none" baseline="0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ρ</a:t>
            </a: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value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320"/>
              </a:spcBef>
              <a:buClr>
                <a:schemeClr val="accent2"/>
              </a:buClr>
              <a:buSzPct val="100000"/>
              <a:buFont typeface="Calibri"/>
              <a:buChar char="➢"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point for extrapolation: typical range of </a:t>
            </a:r>
            <a:r>
              <a:rPr lang="ru-RU" sz="1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100000 fm  </a:t>
            </a: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 </a:t>
            </a:r>
            <a:r>
              <a:rPr lang="ru-RU" sz="1600" b="0" i="1" u="none" strike="noStrike" cap="none" baseline="0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ρ</a:t>
            </a: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value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320"/>
              </a:spcBef>
              <a:buClr>
                <a:schemeClr val="accent2"/>
              </a:buClr>
              <a:buSzPct val="100000"/>
              <a:buFont typeface="Calibri"/>
              <a:buChar char="➢"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Complicated treatment of experimental effects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320"/>
              </a:spcBef>
              <a:buClr>
                <a:schemeClr val="accent2"/>
              </a:buClr>
              <a:buFont typeface="Calibri"/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Shape 423"/>
          <p:cNvSpPr txBox="1"/>
          <p:nvPr/>
        </p:nvSpPr>
        <p:spPr>
          <a:xfrm>
            <a:off x="6706817" y="188640"/>
            <a:ext cx="2185800" cy="369299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45</a:t>
            </a:r>
            <a:r>
              <a:rPr lang="ru-RU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Fe, </a:t>
            </a:r>
            <a:r>
              <a:rPr lang="ru-RU" sz="1800" b="0" i="1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ru-RU" sz="1800" b="0" i="1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</a:t>
            </a:r>
            <a:r>
              <a:rPr lang="ru-RU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1.154 MeV</a:t>
            </a:r>
          </a:p>
        </p:txBody>
      </p:sp>
      <p:pic>
        <p:nvPicPr>
          <p:cNvPr id="424" name="Shape 424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360098" y="764704"/>
            <a:ext cx="3388500" cy="29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436094" y="3781780"/>
            <a:ext cx="3338700" cy="30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Shape 426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214282" y="2734816"/>
            <a:ext cx="4794000" cy="3149999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Shape 427"/>
          <p:cNvSpPr/>
          <p:nvPr/>
        </p:nvSpPr>
        <p:spPr>
          <a:xfrm>
            <a:off x="1156707" y="5971455"/>
            <a:ext cx="3629400" cy="503999"/>
          </a:xfrm>
          <a:prstGeom prst="horizontalScroll">
            <a:avLst>
              <a:gd name="adj" fmla="val 6715"/>
            </a:avLst>
          </a:prstGeom>
          <a:gradFill>
            <a:gsLst>
              <a:gs pos="0">
                <a:srgbClr val="EBFFBF"/>
              </a:gs>
              <a:gs pos="35000">
                <a:srgbClr val="F0FFD3"/>
              </a:gs>
              <a:gs pos="100000">
                <a:srgbClr val="F9FFEF"/>
              </a:gs>
            </a:gsLst>
            <a:lin ang="16200037" scaled="0"/>
          </a:gradFill>
          <a:ln w="9525" cap="flat">
            <a:solidFill>
              <a:srgbClr val="98B95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5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5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5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500" b="0" i="0" u="none" strike="noStrike" cap="none" baseline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L.  Grigorenko et al., PRC </a:t>
            </a:r>
            <a:r>
              <a:rPr lang="ru-RU" sz="1500" b="1" i="0" u="none" strike="noStrike" cap="none" baseline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82</a:t>
            </a:r>
            <a:r>
              <a:rPr lang="ru-RU" sz="1500" b="0" i="0" u="none" strike="noStrike" cap="none" baseline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(2010) 014615</a:t>
            </a:r>
            <a:r>
              <a:rPr lang="ru-RU" sz="15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ru-RU" sz="15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5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457200" y="238125"/>
            <a:ext cx="8482013" cy="65842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особой области трехчастичного распада и изучения спектра возбуждения этот код не имеет аналогов в мире и позволяет описывать трехчастичную динамику в полной мере, если имеются соответствующие теоретические 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План дальнейших работ для этой программы: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(i) Включить различные широко распространенные реакционные механизмы с последовательным учетом интерференционных эффектов для состояний с различной спин-индуцированных механизмом реакции для состояний с J &gt; 1/2. До сих пор мы использовали в спектре возбуждения и последовательным учетом эффектов от выстроенности, блоки, ответственные за эти эффекты в тестовом режиме, что позволило понять масштаб эффекта путем изучения предельных случаев, подобно ситуациям «без интерференции», «усиливающей интерференции» и «ослабляющей интерференции», а также «невыстроенной системы» против «полностью выстроенной системы». Масштаб этих эффектов оказался очень значительным для последовательной обработки экспериментальных данных [L.V. Grigorenko, et al. Phys. Rev. C 86 (2012) 061602(R)]. Эти процессы требуют, во-первых, соответствующих теоретических разработок (см. ниже), а также обширных процедур тестирования, чтобы получить понимание различных качественных аспектов, связанных с этими явлениями.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(ii) Развить универсальное описание для распределений в системе центра масс. До сих пор 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мы использовали программные блоки, описывающие движение в системе центра масс, 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которые были адаптированы для определенных типов реакций: реакций передачи и 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выбивания, Coulex и зарядо-обменных реакций. Это связано с техническими особенностями 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каждого типа реакции. В результате база кода была раздроблена и надо согласовать версии 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кода с несколько иной функциональностью в одном пакете. 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(iii) Планируется создать последовательное описание кода ТГС-РПР и выпустить 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техническую публикацию в соответствующем журнале. Удобная в использовании упрощенная 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версия кода разрабатывается для всеобщего пользования.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Теоретические модели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Одной из важнейших целей текущей экспериментальной деятельности в GSI и на будущей установке ФАИР является достижение границ ядерной стабильности. В этой области мы часто имеем дело с распадами и реакциями, заселяющими нестабильные ядерные системы, дающие три и более фрагмента в конечном состоянии. Трехчастичная динамика имеет множество сложных и не до конца ясных аспектов и теория реакций в случае заселения трехчастичного континуума также развита слабо. Предлагаемые теоретические разработки сконцентрированы на изучении теории реакций для реакций, заселяющих трехчастичный континуум. В настоящий момент наши планы в развитии теории реакций включают минималистичный подход к различным механизмам реакций, релевантным экспериментальной программе на FRS/SuperFRS/R3B/ACCULINNA. Говоря прагматически, мы собираемся предоставлять теоретический формализм и программы в форме, подходящей для использования в качестве входных данных для МК симуляции, описанной выше.</a:t>
            </a:r>
          </a:p>
          <a:p>
            <a:pPr marL="342900" marR="0" lvl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Shape 4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Shape 441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8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title"/>
          </p:nvPr>
        </p:nvSpPr>
        <p:spPr>
          <a:xfrm>
            <a:off x="179510" y="188640"/>
            <a:ext cx="5699100" cy="562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Calibri"/>
              <a:buNone/>
            </a:pPr>
            <a:r>
              <a:rPr lang="ru-RU" sz="2800" b="1" i="0" u="none" strike="noStrike" cap="none" baseline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ru-RU" sz="2800" b="0" i="0" u="none" strike="noStrike" cap="none" baseline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lang="ru-RU" sz="2800" b="1" i="0" u="none" strike="noStrike" cap="none" baseline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ru-RU" sz="2800" b="0" i="0" u="none" strike="noStrike" cap="none" baseline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ector </a:t>
            </a:r>
            <a:r>
              <a:rPr lang="ru-RU" sz="2800" b="1" i="0" u="none" strike="noStrike" cap="none" baseline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ru-RU" sz="2800" b="0" i="0" u="none" strike="noStrike" cap="none" baseline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oft </a:t>
            </a:r>
            <a:r>
              <a:rPr lang="ru-RU" sz="2800" b="1" i="0" u="none" strike="noStrike" cap="none" baseline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ru-RU" sz="2800" b="0" i="0" u="none" strike="noStrike" cap="none" baseline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ipole </a:t>
            </a:r>
            <a:r>
              <a:rPr lang="ru-RU" sz="2800" b="1" i="0" u="none" strike="noStrike" cap="none" baseline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ru-RU" sz="2800" b="0" i="0" u="none" strike="noStrike" cap="none" baseline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ode in </a:t>
            </a:r>
            <a:r>
              <a:rPr lang="ru-RU" sz="2800" b="0" i="0" u="none" strike="noStrike" cap="none" baseline="30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ru-RU" sz="2800" b="0" i="0" u="none" strike="noStrike" cap="none" baseline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</a:p>
        </p:txBody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3203848" y="2863358"/>
            <a:ext cx="2694899" cy="3085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Char char="➢"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cross section above 2</a:t>
            </a:r>
            <a:r>
              <a:rPr lang="ru-RU" sz="16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no resonance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➢"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Δ</a:t>
            </a:r>
            <a:r>
              <a:rPr lang="ru-RU" sz="1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ru-RU" sz="1600" b="0" i="1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1</a:t>
            </a: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identification – some kind of dipole response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Char char="➢"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particle stable g.s. – can not be built on spatially extended g.s. WF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Char char="➢"/>
            </a:pP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Built on the spatially extended </a:t>
            </a:r>
            <a:r>
              <a:rPr lang="ru-RU" sz="16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ru-RU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 g.s. </a:t>
            </a:r>
          </a:p>
          <a:p>
            <a:pPr marL="342900" marR="0" lvl="0" indent="-38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8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5436096" y="188640"/>
            <a:ext cx="3456298" cy="708600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EBFFBF"/>
              </a:gs>
              <a:gs pos="35000">
                <a:srgbClr val="F0FFD3"/>
              </a:gs>
              <a:gs pos="100000">
                <a:srgbClr val="F9FFEF"/>
              </a:gs>
            </a:gsLst>
            <a:lin ang="16200037" scaled="0"/>
          </a:gradFill>
          <a:ln w="9525" cap="flat">
            <a:solidFill>
              <a:srgbClr val="98B95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ru-RU" sz="1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A.S.Fomichev et al., PLB </a:t>
            </a:r>
            <a:r>
              <a:rPr lang="ru-RU" sz="16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708</a:t>
            </a:r>
            <a:r>
              <a:rPr lang="ru-RU" sz="1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(2012) 6.</a:t>
            </a:r>
          </a:p>
        </p:txBody>
      </p:sp>
      <p:pic>
        <p:nvPicPr>
          <p:cNvPr id="449" name="Shape 449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4788023" y="1124744"/>
            <a:ext cx="3519661" cy="126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Shape 45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395536" y="950983"/>
            <a:ext cx="3240359" cy="1901951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Shape 451"/>
          <p:cNvSpPr/>
          <p:nvPr/>
        </p:nvSpPr>
        <p:spPr>
          <a:xfrm>
            <a:off x="3563887" y="6021287"/>
            <a:ext cx="5400598" cy="648000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37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ru-RU" sz="18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Experimentally observed and theoretically discussed: IVSDM as a specific form of SDM</a:t>
            </a:r>
          </a:p>
        </p:txBody>
      </p:sp>
      <p:pic>
        <p:nvPicPr>
          <p:cNvPr id="452" name="Shape 452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6054746" y="2564902"/>
            <a:ext cx="2830236" cy="330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/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251517" y="3034175"/>
            <a:ext cx="2664295" cy="3635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467543" y="11663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Calibri"/>
              <a:buNone/>
            </a:pPr>
            <a:r>
              <a:rPr lang="ru-RU" sz="2800" b="0" i="0" u="none" strike="noStrike" cap="none" baseline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Soft dipole mode in </a:t>
            </a:r>
            <a:r>
              <a:rPr lang="ru-RU" sz="2800" b="0" i="0" u="none" strike="noStrike" cap="none" baseline="30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r>
              <a:rPr lang="ru-RU" sz="2800" b="0" i="0" u="none" strike="noStrike" cap="none" baseline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Ne</a:t>
            </a:r>
          </a:p>
        </p:txBody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323528" y="773033"/>
            <a:ext cx="4248472" cy="16561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➢"/>
            </a:pPr>
            <a:r>
              <a:rPr lang="ru-RU" sz="1400" b="0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L.V.Grigorenko, K.Langanke, N.B.Shul’gina, M.V.Zhukov, PLB </a:t>
            </a:r>
            <a:r>
              <a:rPr lang="ru-RU" sz="14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641</a:t>
            </a:r>
            <a:r>
              <a:rPr lang="ru-RU" sz="1400" b="0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(2006) 254.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➢"/>
            </a:pPr>
            <a:r>
              <a:rPr lang="ru-RU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Very expressed soft dipole peak has been predicted for </a:t>
            </a:r>
            <a:r>
              <a:rPr lang="ru-RU" sz="14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r>
              <a:rPr lang="ru-RU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➢"/>
            </a:pPr>
            <a:r>
              <a:rPr lang="ru-RU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 recent results on GSI S318 experiment</a:t>
            </a:r>
          </a:p>
        </p:txBody>
      </p:sp>
      <p:sp>
        <p:nvSpPr>
          <p:cNvPr id="460" name="Shape 460"/>
          <p:cNvSpPr/>
          <p:nvPr/>
        </p:nvSpPr>
        <p:spPr>
          <a:xfrm>
            <a:off x="2881313" y="982662"/>
            <a:ext cx="315912" cy="250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1" name="Shape 461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611560" y="2420888"/>
            <a:ext cx="3676126" cy="252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Shape 462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35495" y="5212766"/>
            <a:ext cx="5112567" cy="15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Shape 463"/>
          <p:cNvSpPr txBox="1"/>
          <p:nvPr/>
        </p:nvSpPr>
        <p:spPr>
          <a:xfrm>
            <a:off x="5508103" y="5388573"/>
            <a:ext cx="3312366" cy="12807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82800" rIns="91425" bIns="118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ru-RU" sz="1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T. Oishi, K. Hagino,  and H. Sagawa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ru-RU" sz="1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PRC 84, 057301 (2011)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ru-RU" sz="1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“Effect of proton-proton Coulomb repulsion on soft dipole excitations of light proton-rich nuclei”</a:t>
            </a:r>
          </a:p>
        </p:txBody>
      </p:sp>
      <p:pic>
        <p:nvPicPr>
          <p:cNvPr id="464" name="Shape 464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5004048" y="2772824"/>
            <a:ext cx="3600399" cy="243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Shape 465"/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4572000" y="116631"/>
            <a:ext cx="4248471" cy="2752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179510" y="260646"/>
            <a:ext cx="4968551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Calibri"/>
              <a:buNone/>
            </a:pPr>
            <a:r>
              <a:rPr lang="ru-RU" sz="2600" b="0" i="0" u="none" strike="noStrike" cap="none" baseline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Few-body dynamics at the driplines</a:t>
            </a:r>
          </a:p>
        </p:txBody>
      </p:sp>
      <p:sp>
        <p:nvSpPr>
          <p:cNvPr id="256" name="Shape 256"/>
          <p:cNvSpPr/>
          <p:nvPr/>
        </p:nvSpPr>
        <p:spPr>
          <a:xfrm>
            <a:off x="550000" y="812382"/>
            <a:ext cx="4248600" cy="1368299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00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ru-RU" sz="16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Exotic phenomena in vicinity of driplines: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B8"/>
              </a:buClr>
              <a:buSzPct val="25000"/>
              <a:buFont typeface="Calibri"/>
              <a:buNone/>
            </a:pPr>
            <a:r>
              <a:rPr lang="ru-RU" sz="1600" b="1" i="0" u="none" strike="noStrike" cap="none" baseline="0">
                <a:solidFill>
                  <a:srgbClr val="0000B8"/>
                </a:solidFill>
                <a:latin typeface="Calibri"/>
                <a:ea typeface="Calibri"/>
                <a:cs typeface="Calibri"/>
                <a:sym typeface="Calibri"/>
              </a:rPr>
              <a:t>Haloes </a:t>
            </a:r>
            <a:r>
              <a:rPr lang="ru-RU" sz="1600" b="1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(green)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B8"/>
              </a:buClr>
              <a:buSzPct val="25000"/>
              <a:buFont typeface="Calibri"/>
              <a:buNone/>
            </a:pPr>
            <a:r>
              <a:rPr lang="ru-RU" sz="1600" b="1" i="0" u="none" strike="noStrike" cap="none" baseline="0">
                <a:solidFill>
                  <a:srgbClr val="0000B8"/>
                </a:solidFill>
                <a:latin typeface="Calibri"/>
                <a:ea typeface="Calibri"/>
                <a:cs typeface="Calibri"/>
                <a:sym typeface="Calibri"/>
              </a:rPr>
              <a:t>True 2p/2n decays </a:t>
            </a:r>
            <a:r>
              <a:rPr lang="ru-RU" sz="16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(red)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B8"/>
              </a:buClr>
              <a:buSzPct val="25000"/>
              <a:buFont typeface="Calibri"/>
              <a:buNone/>
            </a:pPr>
            <a:r>
              <a:rPr lang="ru-RU" sz="1600" b="1" i="0" u="none" strike="noStrike" cap="none" baseline="0">
                <a:solidFill>
                  <a:srgbClr val="0000B8"/>
                </a:solidFill>
                <a:latin typeface="Calibri"/>
                <a:ea typeface="Calibri"/>
                <a:cs typeface="Calibri"/>
                <a:sym typeface="Calibri"/>
              </a:rPr>
              <a:t>4p/4n emitters (blue)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B8"/>
              </a:buClr>
              <a:buSzPct val="25000"/>
              <a:buFont typeface="Calibri"/>
              <a:buNone/>
            </a:pPr>
            <a:r>
              <a:rPr lang="ru-RU" sz="1600" b="1" i="0" u="none" strike="noStrike" cap="none" baseline="0">
                <a:solidFill>
                  <a:srgbClr val="0000B8"/>
                </a:solidFill>
                <a:latin typeface="Calibri"/>
                <a:ea typeface="Calibri"/>
                <a:cs typeface="Calibri"/>
                <a:sym typeface="Calibri"/>
              </a:rPr>
              <a:t>NOT INVESTIGATED </a:t>
            </a:r>
            <a:r>
              <a:rPr lang="ru-RU" sz="1600" b="1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(gray)  </a:t>
            </a:r>
          </a:p>
        </p:txBody>
      </p:sp>
      <p:sp>
        <p:nvSpPr>
          <p:cNvPr id="257" name="Shape 257"/>
          <p:cNvSpPr/>
          <p:nvPr/>
        </p:nvSpPr>
        <p:spPr>
          <a:xfrm>
            <a:off x="539550" y="5883576"/>
            <a:ext cx="4248600" cy="719999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00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B8"/>
              </a:buClr>
              <a:buSzPct val="25000"/>
              <a:buFont typeface="Calibri"/>
              <a:buNone/>
            </a:pPr>
            <a:r>
              <a:rPr lang="ru-RU" sz="1600" b="1" i="0" u="none" strike="noStrike" cap="none" baseline="0">
                <a:solidFill>
                  <a:srgbClr val="0000B8"/>
                </a:solidFill>
                <a:latin typeface="Calibri"/>
                <a:ea typeface="Calibri"/>
                <a:cs typeface="Calibri"/>
                <a:sym typeface="Calibri"/>
              </a:rPr>
              <a:t>Modern RIB research: move towards and beyond the driplines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B8"/>
              </a:buClr>
              <a:buSzPct val="25000"/>
              <a:buFont typeface="Calibri"/>
              <a:buNone/>
            </a:pPr>
            <a:r>
              <a:rPr lang="ru-RU" sz="1600" b="1">
                <a:solidFill>
                  <a:srgbClr val="0000B8"/>
                </a:solidFill>
                <a:latin typeface="Calibri"/>
                <a:ea typeface="Calibri"/>
                <a:cs typeface="Calibri"/>
                <a:sym typeface="Calibri"/>
              </a:rPr>
              <a:t>FLNR, ACCULINNA group (ACC-2 in progress)</a:t>
            </a: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206937" y="116631"/>
            <a:ext cx="3685542" cy="663397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/>
          <p:nvPr/>
        </p:nvSpPr>
        <p:spPr>
          <a:xfrm>
            <a:off x="539487" y="3985430"/>
            <a:ext cx="4248600" cy="719999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00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B8"/>
              </a:buClr>
              <a:buSzPct val="25000"/>
              <a:buFont typeface="Calibri"/>
              <a:buNone/>
            </a:pPr>
            <a:r>
              <a:rPr lang="ru-RU" sz="1600" b="1" i="0" u="none" strike="noStrike" cap="none" baseline="0">
                <a:solidFill>
                  <a:srgbClr val="0000B8"/>
                </a:solidFill>
                <a:latin typeface="Calibri"/>
                <a:ea typeface="Calibri"/>
                <a:cs typeface="Calibri"/>
                <a:sym typeface="Calibri"/>
              </a:rPr>
              <a:t>Few-body dynamics at the driplines as consequence of corresponding clusterization (core+</a:t>
            </a:r>
            <a:r>
              <a:rPr lang="ru-RU" sz="1600" b="1">
                <a:solidFill>
                  <a:srgbClr val="0000B8"/>
                </a:solidFill>
                <a:latin typeface="Calibri"/>
                <a:ea typeface="Calibri"/>
                <a:cs typeface="Calibri"/>
                <a:sym typeface="Calibri"/>
              </a:rPr>
              <a:t>N+N)</a:t>
            </a:r>
            <a:r>
              <a:rPr lang="ru-RU" sz="1600" b="1" i="0" u="none" strike="noStrike" cap="none" baseline="0">
                <a:solidFill>
                  <a:srgbClr val="0000B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60" name="Shape 260"/>
          <p:cNvSpPr/>
          <p:nvPr/>
        </p:nvSpPr>
        <p:spPr>
          <a:xfrm>
            <a:off x="550000" y="4771382"/>
            <a:ext cx="4248600" cy="1007999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00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ru-RU" sz="16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 SO EXOTIC: </a:t>
            </a:r>
            <a:r>
              <a:rPr lang="ru-RU" sz="1600" b="1" i="0" u="none" strike="noStrike" cap="none" baseline="0">
                <a:solidFill>
                  <a:srgbClr val="0000B8"/>
                </a:solidFill>
                <a:latin typeface="Calibri"/>
                <a:ea typeface="Calibri"/>
                <a:cs typeface="Calibri"/>
                <a:sym typeface="Calibri"/>
              </a:rPr>
              <a:t>More or less every second isotope in vicinity of the driplines has features connected to few-body dynamics</a:t>
            </a: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1120400" y="2267650"/>
            <a:ext cx="2857499" cy="167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274644"/>
            <a:ext cx="8229600" cy="71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2400" b="0" i="0" u="none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Способ изучения - прямые реакции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57200" y="986850"/>
            <a:ext cx="8464799" cy="84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Энергия перераспределяется в основном между одним или несколькими нуклонами</a:t>
            </a:r>
          </a:p>
          <a:p>
            <a:pPr marL="342900" marR="0" lvl="0" indent="-25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199000" y="1708675"/>
            <a:ext cx="2016600" cy="132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296675" y="5488750"/>
            <a:ext cx="2727600" cy="9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/>
          <p:nvPr/>
        </p:nvSpPr>
        <p:spPr>
          <a:xfrm>
            <a:off x="533402" y="1781490"/>
            <a:ext cx="3384300" cy="494100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37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ru-RU" sz="1400" b="1" i="0" u="none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Реакции выбивания</a:t>
            </a:r>
          </a:p>
        </p:txBody>
      </p:sp>
      <p:sp>
        <p:nvSpPr>
          <p:cNvPr id="271" name="Shape 271"/>
          <p:cNvSpPr/>
          <p:nvPr/>
        </p:nvSpPr>
        <p:spPr>
          <a:xfrm>
            <a:off x="533402" y="3726314"/>
            <a:ext cx="3384300" cy="494100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37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ru-RU" sz="1400" b="1" i="0" u="none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Реакции перезарядки</a:t>
            </a:r>
          </a:p>
        </p:txBody>
      </p:sp>
      <p:sp>
        <p:nvSpPr>
          <p:cNvPr id="272" name="Shape 272"/>
          <p:cNvSpPr/>
          <p:nvPr/>
        </p:nvSpPr>
        <p:spPr>
          <a:xfrm>
            <a:off x="592224" y="5576975"/>
            <a:ext cx="3841500" cy="494100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37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ru-RU" sz="1400" b="1" i="0" u="none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Реакции квазисвободного рассеяния</a:t>
            </a: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5275200" y="3817300"/>
            <a:ext cx="2492999" cy="4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/>
        </p:nvSpPr>
        <p:spPr>
          <a:xfrm>
            <a:off x="609600" y="2438400"/>
            <a:ext cx="3481200" cy="653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25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ru-RU"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     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-n</a:t>
            </a:r>
            <a:r>
              <a:rPr lang="ru-RU"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ru-RU" sz="225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ru-RU"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</a:p>
        </p:txBody>
      </p:sp>
      <p:cxnSp>
        <p:nvCxnSpPr>
          <p:cNvPr id="275" name="Shape 275"/>
          <p:cNvCxnSpPr/>
          <p:nvPr/>
        </p:nvCxnSpPr>
        <p:spPr>
          <a:xfrm>
            <a:off x="1096225" y="2751125"/>
            <a:ext cx="1203300" cy="13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6" name="Shape 276"/>
          <p:cNvSpPr txBox="1"/>
          <p:nvPr/>
        </p:nvSpPr>
        <p:spPr>
          <a:xfrm>
            <a:off x="533400" y="4419600"/>
            <a:ext cx="3998400" cy="653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25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ru-RU"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Li(5p,2n)      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-n,+p</a:t>
            </a:r>
            <a:r>
              <a:rPr lang="ru-RU"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ru-RU" sz="225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ru-RU"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Be(4p,2n)</a:t>
            </a:r>
          </a:p>
        </p:txBody>
      </p:sp>
      <p:cxnSp>
        <p:nvCxnSpPr>
          <p:cNvPr id="277" name="Shape 277"/>
          <p:cNvCxnSpPr/>
          <p:nvPr/>
        </p:nvCxnSpPr>
        <p:spPr>
          <a:xfrm>
            <a:off x="1767325" y="4739700"/>
            <a:ext cx="1203300" cy="13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-36511" y="-27383"/>
            <a:ext cx="4032299" cy="93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3250" b="0" i="0" u="none" strike="noStrike" cap="none" baseline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General systematics of 2p lifetimes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-36511" y="1145076"/>
            <a:ext cx="4032299" cy="215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ru-RU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lifetime range for the known true 2p emitters spans about 20 orders of the magnitude. 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5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body" idx="3"/>
          </p:nvPr>
        </p:nvSpPr>
        <p:spPr>
          <a:xfrm>
            <a:off x="23697" y="3270988"/>
            <a:ext cx="4116299" cy="2152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ru-RU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complexity of the problem requiring a variety of experimental methods to cover the possible lifetime range. 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4"/>
          </p:nvPr>
        </p:nvSpPr>
        <p:spPr>
          <a:xfrm>
            <a:off x="4648200" y="3903662"/>
            <a:ext cx="4038599" cy="2152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Shape 2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995935" y="44623"/>
            <a:ext cx="5040559" cy="650303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42925" y="103199"/>
            <a:ext cx="82439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>
                <a:solidFill>
                  <a:srgbClr val="0033CC"/>
                </a:solidFill>
              </a:rPr>
              <a:t>Общая схема анализа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533401" y="4149080"/>
            <a:ext cx="4038599" cy="81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/>
              <a:t>Моделирование экспериментальной установки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5" name="Shape 295"/>
          <p:cNvSpPr txBox="1">
            <a:spLocks noGrp="1"/>
          </p:cNvSpPr>
          <p:nvPr>
            <p:ph type="body" idx="2"/>
          </p:nvPr>
        </p:nvSpPr>
        <p:spPr>
          <a:xfrm>
            <a:off x="4249825" y="4149080"/>
            <a:ext cx="2810999" cy="1088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/>
              <a:t>Моделирование детекторной системы (N&lt;100%) 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3"/>
          </p:nvPr>
        </p:nvSpPr>
        <p:spPr>
          <a:xfrm>
            <a:off x="533401" y="5517232"/>
            <a:ext cx="4038599" cy="61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/>
              <a:t>Описание источника: внезапный срыв нейтрона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4"/>
          </p:nvPr>
        </p:nvSpPr>
        <p:spPr>
          <a:xfrm>
            <a:off x="4267200" y="5517232"/>
            <a:ext cx="4038599" cy="61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/>
              <a:t>Получение ВФ и генерация событий (</a:t>
            </a:r>
            <a:r>
              <a:rPr lang="ru-RU" dirty="0">
                <a:solidFill>
                  <a:schemeClr val="dk1"/>
                </a:solidFill>
              </a:rPr>
              <a:t>N=100%)</a:t>
            </a:r>
            <a:r>
              <a:rPr lang="ru-RU" dirty="0"/>
              <a:t> </a:t>
            </a:r>
          </a:p>
        </p:txBody>
      </p:sp>
      <p:pic>
        <p:nvPicPr>
          <p:cNvPr id="298" name="Shape 29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63633" y="1487853"/>
            <a:ext cx="6480719" cy="2636310"/>
          </a:xfrm>
          <a:prstGeom prst="rect">
            <a:avLst/>
          </a:prstGeom>
        </p:spPr>
      </p:pic>
      <p:sp>
        <p:nvSpPr>
          <p:cNvPr id="299" name="Shape 299"/>
          <p:cNvSpPr/>
          <p:nvPr/>
        </p:nvSpPr>
        <p:spPr>
          <a:xfrm rot="-5400532">
            <a:off x="5967874" y="2465924"/>
            <a:ext cx="1937700" cy="4785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800"/>
              <a:t>Детекторы</a:t>
            </a:r>
          </a:p>
        </p:txBody>
      </p:sp>
      <p:sp>
        <p:nvSpPr>
          <p:cNvPr id="300" name="Shape 300"/>
          <p:cNvSpPr/>
          <p:nvPr/>
        </p:nvSpPr>
        <p:spPr>
          <a:xfrm>
            <a:off x="963050" y="926950"/>
            <a:ext cx="2450999" cy="494100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37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ru-RU" b="1">
                <a:solidFill>
                  <a:srgbClr val="0000FF"/>
                </a:solidFill>
              </a:rPr>
              <a:t>реакция</a:t>
            </a:r>
          </a:p>
        </p:txBody>
      </p:sp>
      <p:sp>
        <p:nvSpPr>
          <p:cNvPr id="301" name="Shape 301"/>
          <p:cNvSpPr/>
          <p:nvPr/>
        </p:nvSpPr>
        <p:spPr>
          <a:xfrm>
            <a:off x="4279825" y="891875"/>
            <a:ext cx="2401200" cy="494100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37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ru-RU" b="1">
                <a:solidFill>
                  <a:srgbClr val="0000FF"/>
                </a:solidFill>
              </a:rPr>
              <a:t>распад</a:t>
            </a: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611560" y="6093296"/>
            <a:ext cx="3024336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/>
          <p:nvPr/>
        </p:nvSpPr>
        <p:spPr>
          <a:xfrm>
            <a:off x="7092280" y="4077072"/>
            <a:ext cx="1872208" cy="720080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37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ru-RU" b="1" dirty="0">
                <a:solidFill>
                  <a:srgbClr val="0000FF"/>
                </a:solidFill>
              </a:rPr>
              <a:t>проект </a:t>
            </a:r>
            <a:r>
              <a:rPr lang="ru-RU" b="1" dirty="0" err="1">
                <a:solidFill>
                  <a:srgbClr val="0000FF"/>
                </a:solidFill>
              </a:rPr>
              <a:t>Simone</a:t>
            </a:r>
            <a:endParaRPr lang="ru-RU" b="1" dirty="0">
              <a:solidFill>
                <a:srgbClr val="0000FF"/>
              </a:solidFill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ru-RU" b="1" dirty="0" smtClean="0">
                <a:solidFill>
                  <a:srgbClr val="0000FF"/>
                </a:solidFill>
              </a:rPr>
              <a:t>В</a:t>
            </a:r>
            <a:r>
              <a:rPr lang="ru-RU" b="1" dirty="0">
                <a:solidFill>
                  <a:srgbClr val="0000FF"/>
                </a:solidFill>
              </a:rPr>
              <a:t>. Худобы</a:t>
            </a:r>
          </a:p>
        </p:txBody>
      </p:sp>
      <p:cxnSp>
        <p:nvCxnSpPr>
          <p:cNvPr id="304" name="Shape 304"/>
          <p:cNvCxnSpPr>
            <a:stCxn id="301" idx="1"/>
          </p:cNvCxnSpPr>
          <p:nvPr/>
        </p:nvCxnSpPr>
        <p:spPr>
          <a:xfrm flipH="1">
            <a:off x="4276525" y="1138925"/>
            <a:ext cx="3299" cy="5392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5" name="Shape 305"/>
          <p:cNvCxnSpPr/>
          <p:nvPr/>
        </p:nvCxnSpPr>
        <p:spPr>
          <a:xfrm>
            <a:off x="57550" y="5445224"/>
            <a:ext cx="8459700" cy="156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06" name="Shape 306"/>
          <p:cNvSpPr txBox="1">
            <a:spLocks noGrp="1"/>
          </p:cNvSpPr>
          <p:nvPr>
            <p:ph type="body" idx="5"/>
          </p:nvPr>
        </p:nvSpPr>
        <p:spPr>
          <a:xfrm>
            <a:off x="7297825" y="2215725"/>
            <a:ext cx="1857599" cy="125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/>
              <a:t>Экспериментальные данные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dirty="0">
                <a:solidFill>
                  <a:schemeClr val="dk1"/>
                </a:solidFill>
              </a:rPr>
              <a:t>(N&lt;100%) </a:t>
            </a:r>
          </a:p>
        </p:txBody>
      </p:sp>
      <p:pic>
        <p:nvPicPr>
          <p:cNvPr id="17" name="Shape 318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4644008" y="6165304"/>
            <a:ext cx="2088232" cy="36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Выгнутая влево стрелка 17"/>
          <p:cNvSpPr/>
          <p:nvPr/>
        </p:nvSpPr>
        <p:spPr>
          <a:xfrm rot="10800000">
            <a:off x="7956376" y="4869160"/>
            <a:ext cx="731520" cy="1216152"/>
          </a:xfrm>
          <a:prstGeom prst="curvedRightArrow">
            <a:avLst>
              <a:gd name="adj1" fmla="val 17468"/>
              <a:gd name="adj2" fmla="val 48147"/>
              <a:gd name="adj3" fmla="val 305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457200" y="196270"/>
            <a:ext cx="8229600" cy="809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2400" b="0" i="0" u="none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Теория прямых реакций</a:t>
            </a:r>
          </a:p>
        </p:txBody>
      </p:sp>
      <p:sp>
        <p:nvSpPr>
          <p:cNvPr id="312" name="Shape 312"/>
          <p:cNvSpPr/>
          <p:nvPr/>
        </p:nvSpPr>
        <p:spPr>
          <a:xfrm>
            <a:off x="510450" y="1623975"/>
            <a:ext cx="3468300" cy="1143000"/>
          </a:xfrm>
          <a:prstGeom prst="bracePair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669737" y="1728631"/>
            <a:ext cx="3149724" cy="9336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" name="Shape 314"/>
          <p:cNvCxnSpPr/>
          <p:nvPr/>
        </p:nvCxnSpPr>
        <p:spPr>
          <a:xfrm>
            <a:off x="4018000" y="2184425"/>
            <a:ext cx="1910700" cy="1319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315" name="Shape 315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4061000" y="1749175"/>
            <a:ext cx="1584403" cy="44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6004950" y="1942701"/>
            <a:ext cx="2356825" cy="398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739050" y="3460226"/>
            <a:ext cx="2030265" cy="44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/>
        </p:nvPicPr>
        <p:blipFill rotWithShape="1">
          <a:blip r:embed="rId7"/>
          <a:srcRect/>
          <a:stretch/>
        </p:blipFill>
        <p:spPr>
          <a:xfrm>
            <a:off x="499575" y="4519175"/>
            <a:ext cx="2356820" cy="44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/>
          <p:nvPr/>
        </p:nvSpPr>
        <p:spPr>
          <a:xfrm>
            <a:off x="552452" y="1004365"/>
            <a:ext cx="3384300" cy="494100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37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ru-RU" sz="1400" b="1" i="0" u="none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Пертубативное приближение</a:t>
            </a:r>
          </a:p>
        </p:txBody>
      </p:sp>
      <p:sp>
        <p:nvSpPr>
          <p:cNvPr id="320" name="Shape 320"/>
          <p:cNvSpPr/>
          <p:nvPr/>
        </p:nvSpPr>
        <p:spPr>
          <a:xfrm>
            <a:off x="257500" y="2892475"/>
            <a:ext cx="3384300" cy="494100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37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ru-RU" sz="1400" b="1" i="0" u="none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Факторизуем быстрые и медленные степени свободы</a:t>
            </a:r>
          </a:p>
        </p:txBody>
      </p:sp>
      <p:sp>
        <p:nvSpPr>
          <p:cNvPr id="321" name="Shape 321"/>
          <p:cNvSpPr/>
          <p:nvPr/>
        </p:nvSpPr>
        <p:spPr>
          <a:xfrm>
            <a:off x="181300" y="3959275"/>
            <a:ext cx="3384300" cy="494100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37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ru-RU" sz="1400" b="1" i="0" u="none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Уравнение с источником</a:t>
            </a:r>
          </a:p>
        </p:txBody>
      </p:sp>
      <p:sp>
        <p:nvSpPr>
          <p:cNvPr id="322" name="Shape 322"/>
          <p:cNvSpPr/>
          <p:nvPr/>
        </p:nvSpPr>
        <p:spPr>
          <a:xfrm>
            <a:off x="257500" y="5095140"/>
            <a:ext cx="3384300" cy="494100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37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ru-RU" sz="1400" b="1" i="0" u="none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Дифференциальное сечение</a:t>
            </a: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8"/>
          <a:srcRect/>
          <a:stretch/>
        </p:blipFill>
        <p:spPr>
          <a:xfrm>
            <a:off x="374800" y="5721885"/>
            <a:ext cx="3149700" cy="60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 rotWithShape="1">
          <a:blip r:embed="rId9"/>
          <a:srcRect/>
          <a:stretch/>
        </p:blipFill>
        <p:spPr>
          <a:xfrm>
            <a:off x="7556300" y="5816401"/>
            <a:ext cx="934599" cy="32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 rotWithShape="1">
          <a:blip r:embed="rId10"/>
          <a:srcRect/>
          <a:stretch/>
        </p:blipFill>
        <p:spPr>
          <a:xfrm>
            <a:off x="4154987" y="5731975"/>
            <a:ext cx="295275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/>
          <p:nvPr/>
        </p:nvSpPr>
        <p:spPr>
          <a:xfrm>
            <a:off x="4779625" y="3214925"/>
            <a:ext cx="3149700" cy="1070100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37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ru-RU" sz="1400" b="1" i="0" u="none" strike="noStrike" cap="none" baseline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Конкретный вид источника </a:t>
            </a:r>
            <a:r>
              <a:rPr lang="ru-RU" sz="1400" b="1" i="0" u="none" strike="noStrike" cap="none" baseline="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опр</a:t>
            </a:r>
            <a:r>
              <a:rPr lang="ru-RU" b="1" dirty="0" smtClean="0">
                <a:solidFill>
                  <a:srgbClr val="0000FF"/>
                </a:solidFill>
              </a:rPr>
              <a:t>е</a:t>
            </a:r>
            <a:r>
              <a:rPr lang="ru-RU" sz="1400" b="1" i="0" u="none" strike="noStrike" cap="none" baseline="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деляется </a:t>
            </a:r>
            <a:r>
              <a:rPr lang="ru-RU" sz="1400" b="1" i="0" u="none" strike="noStrike" cap="none" baseline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из условий реакций в каждом случае отдельно</a:t>
            </a:r>
          </a:p>
        </p:txBody>
      </p:sp>
      <p:sp>
        <p:nvSpPr>
          <p:cNvPr id="327" name="Shape 327"/>
          <p:cNvSpPr/>
          <p:nvPr/>
        </p:nvSpPr>
        <p:spPr>
          <a:xfrm>
            <a:off x="4855825" y="4624975"/>
            <a:ext cx="2952600" cy="782099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37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ru-RU" sz="1400" b="1" i="0" u="none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+ МГГ+ граничные условия для кулона</a:t>
            </a:r>
          </a:p>
        </p:txBody>
      </p:sp>
      <p:sp>
        <p:nvSpPr>
          <p:cNvPr id="328" name="Shape 328"/>
          <p:cNvSpPr/>
          <p:nvPr/>
        </p:nvSpPr>
        <p:spPr>
          <a:xfrm>
            <a:off x="4663475" y="196275"/>
            <a:ext cx="4265700" cy="1070100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37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ru-RU" sz="1400" b="1" i="0" u="none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Трехкластерная квантово-механическая модель </a:t>
            </a:r>
          </a:p>
          <a:p>
            <a:pPr marL="342900" marR="0" lvl="0" indent="-1397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ru-RU" sz="1400" b="1" i="0" u="none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(М.В. Жуков, Б.В. Данилин, С.Н. Ершов)</a:t>
            </a:r>
          </a:p>
        </p:txBody>
      </p:sp>
      <p:cxnSp>
        <p:nvCxnSpPr>
          <p:cNvPr id="329" name="Shape 329"/>
          <p:cNvCxnSpPr/>
          <p:nvPr/>
        </p:nvCxnSpPr>
        <p:spPr>
          <a:xfrm>
            <a:off x="3586750" y="5994400"/>
            <a:ext cx="494700" cy="13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30" name="Shape 330"/>
          <p:cNvSpPr/>
          <p:nvPr/>
        </p:nvSpPr>
        <p:spPr>
          <a:xfrm>
            <a:off x="4276525" y="3214925"/>
            <a:ext cx="217799" cy="2420700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0" y="-27382"/>
            <a:ext cx="9144000" cy="85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800" b="0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Interface between theory and experiment. </a:t>
            </a:r>
            <a:br>
              <a:rPr lang="ru-RU" sz="2800" b="0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b="0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Monte-Carlo codes.</a:t>
            </a:r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337121" y="1097158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Char char="➢"/>
            </a:pPr>
            <a:r>
              <a:rPr lang="ru-RU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Density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matrix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formalism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342900" marR="0" lvl="0" indent="-25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Char char="➢"/>
            </a:pPr>
            <a:r>
              <a:rPr lang="ru-RU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Density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matrix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especially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transferred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momentum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reactions</a:t>
            </a:r>
            <a:endParaRPr lang="ru-RU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Char char="➢"/>
            </a:pPr>
            <a:r>
              <a:rPr lang="ru-RU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Three-body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decay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-&gt;  </a:t>
            </a:r>
            <a:r>
              <a:rPr lang="ru-RU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deal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eightfold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differential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</a:t>
            </a:r>
            <a:endParaRPr lang="ru-RU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Shape 365"/>
          <p:cNvSpPr/>
          <p:nvPr/>
        </p:nvSpPr>
        <p:spPr>
          <a:xfrm>
            <a:off x="4716016" y="4445496"/>
            <a:ext cx="4176598" cy="2108100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EBFFBF"/>
              </a:gs>
              <a:gs pos="35000">
                <a:srgbClr val="F0FFD3"/>
              </a:gs>
              <a:gs pos="100000">
                <a:srgbClr val="F9FFEF"/>
              </a:gs>
            </a:gsLst>
            <a:lin ang="16200037" scaled="0"/>
          </a:gradFill>
          <a:ln w="9525" cap="flat">
            <a:solidFill>
              <a:srgbClr val="98B95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ru-RU" sz="1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M.S.Golovkov et al., PRL </a:t>
            </a:r>
            <a:r>
              <a:rPr lang="ru-RU" sz="16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93</a:t>
            </a:r>
            <a:r>
              <a:rPr lang="ru-RU" sz="1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(2004) 262501 </a:t>
            </a:r>
            <a:br>
              <a:rPr lang="ru-RU" sz="1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M.S.Golovkov et al., PRC </a:t>
            </a:r>
            <a:r>
              <a:rPr lang="ru-RU" sz="16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72</a:t>
            </a:r>
            <a:r>
              <a:rPr lang="ru-RU" sz="1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(2005) 064612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ru-RU" sz="1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L.V.Grigorenko et al., PRC </a:t>
            </a:r>
            <a:r>
              <a:rPr lang="ru-RU" sz="16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82</a:t>
            </a:r>
            <a:r>
              <a:rPr lang="ru-RU" sz="1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(2010) 014615</a:t>
            </a:r>
            <a:br>
              <a:rPr lang="ru-RU" sz="1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A.S.Fomichev et al., PLB </a:t>
            </a:r>
            <a:r>
              <a:rPr lang="ru-RU" sz="16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708</a:t>
            </a:r>
            <a:r>
              <a:rPr lang="ru-RU" sz="1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(2012) 6</a:t>
            </a:r>
            <a:br>
              <a:rPr lang="ru-RU" sz="1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I.A. Egorova et al., PRL </a:t>
            </a:r>
            <a:r>
              <a:rPr lang="ru-RU" sz="16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109</a:t>
            </a:r>
            <a:r>
              <a:rPr lang="ru-RU" sz="1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(2012) 202502</a:t>
            </a:r>
          </a:p>
        </p:txBody>
      </p:sp>
      <p:pic>
        <p:nvPicPr>
          <p:cNvPr id="366" name="Shape 366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440507" y="1664479"/>
            <a:ext cx="4176599" cy="10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/>
          <p:nvPr/>
        </p:nvSpPr>
        <p:spPr>
          <a:xfrm>
            <a:off x="5328025" y="1192850"/>
            <a:ext cx="3427200" cy="2430599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37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➢"/>
            </a:pPr>
            <a:r>
              <a:rPr lang="ru-RU" sz="1800" b="1">
                <a:solidFill>
                  <a:srgbClr val="0000FF"/>
                </a:solidFill>
              </a:rPr>
              <a:t>Описание различных типов реакций</a:t>
            </a:r>
          </a:p>
          <a:p>
            <a:pPr marL="4572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➢"/>
            </a:pPr>
            <a:r>
              <a:rPr lang="ru-RU" sz="1800" b="1">
                <a:solidFill>
                  <a:srgbClr val="0000FF"/>
                </a:solidFill>
              </a:rPr>
              <a:t>Учет выстроенности и интерференции состояний</a:t>
            </a:r>
          </a:p>
          <a:p>
            <a:pPr marL="4572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➢"/>
            </a:pPr>
            <a:r>
              <a:rPr lang="ru-RU" sz="1800" b="1">
                <a:solidFill>
                  <a:srgbClr val="0000FF"/>
                </a:solidFill>
              </a:rPr>
              <a:t>Coulex: поворот и буст</a:t>
            </a:r>
          </a:p>
        </p:txBody>
      </p:sp>
      <p:sp>
        <p:nvSpPr>
          <p:cNvPr id="7" name="Shape 358"/>
          <p:cNvSpPr/>
          <p:nvPr/>
        </p:nvSpPr>
        <p:spPr>
          <a:xfrm>
            <a:off x="971600" y="4941168"/>
            <a:ext cx="2952600" cy="782099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37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ru-RU" b="1" dirty="0">
                <a:solidFill>
                  <a:srgbClr val="0000FF"/>
                </a:solidFill>
              </a:rPr>
              <a:t>9 с.с.: как работать и как визуализировать?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323528" y="191527"/>
            <a:ext cx="8003231" cy="582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Calibri"/>
              <a:buNone/>
            </a:pPr>
            <a:r>
              <a:rPr lang="ru-RU" sz="2800" b="0" i="0" u="none" strike="noStrike" cap="none" baseline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МГГ метод</a:t>
            </a:r>
          </a:p>
        </p:txBody>
      </p:sp>
      <p:pic>
        <p:nvPicPr>
          <p:cNvPr id="336" name="Shape 336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897852" y="1968420"/>
            <a:ext cx="3645000" cy="503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/>
          <p:nvPr/>
        </p:nvSpPr>
        <p:spPr>
          <a:xfrm>
            <a:off x="540527" y="2754303"/>
            <a:ext cx="3384300" cy="494100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00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B8"/>
              </a:buClr>
              <a:buSzPct val="25000"/>
              <a:buFont typeface="Calibri"/>
              <a:buNone/>
            </a:pPr>
            <a:r>
              <a:rPr lang="ru-RU" sz="1600" b="1" i="0" u="none" strike="noStrike" cap="none" baseline="0">
                <a:solidFill>
                  <a:srgbClr val="0000B8"/>
                </a:solidFill>
                <a:latin typeface="Calibri"/>
                <a:ea typeface="Calibri"/>
                <a:cs typeface="Calibri"/>
                <a:sym typeface="Calibri"/>
              </a:rPr>
              <a:t>Гиперсферические переменные</a:t>
            </a: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388135" y="4072688"/>
            <a:ext cx="3444300" cy="126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657535" y="3376500"/>
            <a:ext cx="2845499" cy="53789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/>
          <p:nvPr/>
        </p:nvSpPr>
        <p:spPr>
          <a:xfrm>
            <a:off x="540521" y="908720"/>
            <a:ext cx="7418400" cy="902263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00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B8"/>
              </a:buClr>
              <a:buSzPct val="25000"/>
              <a:buFont typeface="Calibri"/>
              <a:buNone/>
            </a:pPr>
            <a:r>
              <a:rPr lang="ru-RU" sz="1600" b="1">
                <a:solidFill>
                  <a:srgbClr val="0000B8"/>
                </a:solidFill>
                <a:latin typeface="Calibri"/>
                <a:ea typeface="Calibri"/>
                <a:cs typeface="Calibri"/>
                <a:sym typeface="Calibri"/>
              </a:rPr>
              <a:t>ГГ разложение трехчастичной волновой функции - это</a:t>
            </a:r>
            <a:r>
              <a:rPr lang="ru-RU" sz="1600" b="1" i="0" u="none" strike="noStrike" cap="none" baseline="0">
                <a:solidFill>
                  <a:srgbClr val="0000B8"/>
                </a:solidFill>
                <a:latin typeface="Calibri"/>
                <a:ea typeface="Calibri"/>
                <a:cs typeface="Calibri"/>
                <a:sym typeface="Calibri"/>
              </a:rPr>
              <a:t> обобщение разложения ВФ по сферическим гармоникам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405750" y="5486400"/>
            <a:ext cx="3657600" cy="72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/>
              <a:t>2 </a:t>
            </a:r>
            <a:r>
              <a:rPr lang="ru-RU" dirty="0" smtClean="0"/>
              <a:t>вектора (</a:t>
            </a:r>
            <a:r>
              <a:rPr lang="en-US" b="1" dirty="0" smtClean="0"/>
              <a:t>X</a:t>
            </a:r>
            <a:r>
              <a:rPr lang="en-US" dirty="0" smtClean="0"/>
              <a:t>,</a:t>
            </a:r>
            <a:r>
              <a:rPr lang="en-US" b="1" dirty="0" smtClean="0"/>
              <a:t>Y</a:t>
            </a:r>
            <a:r>
              <a:rPr lang="ru-RU" dirty="0" smtClean="0"/>
              <a:t>): </a:t>
            </a:r>
            <a:r>
              <a:rPr lang="ru-RU" dirty="0"/>
              <a:t>6 степеней свободы</a:t>
            </a:r>
          </a:p>
          <a:p>
            <a:pPr>
              <a:spcBef>
                <a:spcPts val="0"/>
              </a:spcBef>
              <a:buNone/>
            </a:pPr>
            <a:r>
              <a:rPr lang="ru-RU" dirty="0"/>
              <a:t>Параметризация двумя параметрами:</a:t>
            </a:r>
          </a:p>
        </p:txBody>
      </p:sp>
      <p:sp>
        <p:nvSpPr>
          <p:cNvPr id="342" name="Shape 342"/>
          <p:cNvSpPr/>
          <p:nvPr/>
        </p:nvSpPr>
        <p:spPr>
          <a:xfrm>
            <a:off x="4960128" y="2754303"/>
            <a:ext cx="3384300" cy="494100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37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B8"/>
              </a:buClr>
              <a:buSzPct val="25000"/>
              <a:buFont typeface="Calibri"/>
              <a:buNone/>
            </a:pPr>
            <a:r>
              <a:rPr lang="ru-RU" sz="1600" b="1">
                <a:solidFill>
                  <a:srgbClr val="0000B8"/>
                </a:solidFill>
                <a:latin typeface="Calibri"/>
                <a:ea typeface="Calibri"/>
                <a:cs typeface="Calibri"/>
                <a:sym typeface="Calibri"/>
              </a:rPr>
              <a:t>Система координат Якоби</a:t>
            </a:r>
          </a:p>
        </p:txBody>
      </p:sp>
      <p:pic>
        <p:nvPicPr>
          <p:cNvPr id="343" name="Shape 343"/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4133528" y="3598726"/>
            <a:ext cx="4432499" cy="278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/>
          <p:nvPr/>
        </p:nvSpPr>
        <p:spPr>
          <a:xfrm>
            <a:off x="4779632" y="4025280"/>
            <a:ext cx="806700" cy="156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7BFF"/>
              </a:buClr>
              <a:buSzPct val="25000"/>
              <a:buFont typeface="Calibri"/>
              <a:buNone/>
            </a:pPr>
            <a:r>
              <a:rPr lang="ru-RU" sz="9600" b="1" i="0" u="none" strike="noStrike" cap="none" baseline="0">
                <a:solidFill>
                  <a:srgbClr val="207BFF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</a:p>
        </p:txBody>
      </p:sp>
      <p:sp>
        <p:nvSpPr>
          <p:cNvPr id="345" name="Shape 345"/>
          <p:cNvSpPr/>
          <p:nvPr/>
        </p:nvSpPr>
        <p:spPr>
          <a:xfrm>
            <a:off x="6890790" y="4552235"/>
            <a:ext cx="837000" cy="156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7BFF"/>
              </a:buClr>
              <a:buSzPct val="25000"/>
              <a:buFont typeface="Calibri"/>
              <a:buNone/>
            </a:pPr>
            <a:r>
              <a:rPr lang="ru-RU" sz="9600" b="1" i="0" u="none" strike="noStrike" cap="none" baseline="0">
                <a:solidFill>
                  <a:srgbClr val="207BFF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457200" y="6096000"/>
            <a:ext cx="3444300" cy="66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800" i="1" dirty="0" err="1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ε</a:t>
            </a:r>
            <a:r>
              <a:rPr lang="ru-RU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ru-RU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ru-RU" sz="1600" i="1" baseline="-25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ru-RU" sz="1600" i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E</a:t>
            </a:r>
            <a:r>
              <a:rPr lang="ru-RU" sz="1600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  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-RU" sz="1600" i="1" dirty="0" err="1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θ</a:t>
            </a:r>
            <a:r>
              <a:rPr lang="ru-RU" sz="800" i="1" dirty="0" err="1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 </a:t>
            </a:r>
            <a:r>
              <a:rPr lang="ru-RU" sz="1600" i="1" baseline="-25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= (</a:t>
            </a:r>
            <a:r>
              <a:rPr lang="ru-RU" sz="1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ru-RU" sz="1600" i="1" baseline="-25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ru-RU" sz="1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ru-RU" sz="1600" i="1" baseline="-25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)/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ru-RU" sz="1600" i="1" baseline="-25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ru-RU" sz="1600" i="1" baseline="-25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 lang="ru-RU" sz="1600" i="1" baseline="-25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ctrTitle"/>
          </p:nvPr>
        </p:nvSpPr>
        <p:spPr>
          <a:xfrm>
            <a:off x="306468" y="157068"/>
            <a:ext cx="7865929" cy="5356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Calibri"/>
              <a:buNone/>
            </a:pPr>
            <a:r>
              <a:rPr lang="ru-RU" sz="2800" b="0" i="0" u="none" strike="noStrike" cap="none" baseline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Three-body correlations in decays and reactions</a:t>
            </a:r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74575" y="2157875"/>
            <a:ext cx="4947000" cy="365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/>
          <p:nvPr/>
        </p:nvSpPr>
        <p:spPr>
          <a:xfrm>
            <a:off x="2935938" y="908720"/>
            <a:ext cx="2607000" cy="973499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00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25000"/>
              <a:buFont typeface="Calibri"/>
              <a:buNone/>
            </a:pPr>
            <a:r>
              <a:rPr lang="ru-RU" sz="1500" b="1" i="0" u="sng" strike="noStrike" cap="none" baseline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3-body decays:</a:t>
            </a:r>
            <a:r>
              <a:rPr lang="ru-RU" sz="1500" b="1" i="0" u="none" strike="noStrike" cap="none" baseline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                        2-dimensional “internal”       3-body correlations</a:t>
            </a:r>
          </a:p>
        </p:txBody>
      </p:sp>
      <p:sp>
        <p:nvSpPr>
          <p:cNvPr id="354" name="Shape 354"/>
          <p:cNvSpPr/>
          <p:nvPr/>
        </p:nvSpPr>
        <p:spPr>
          <a:xfrm>
            <a:off x="5779180" y="908720"/>
            <a:ext cx="3231000" cy="973499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00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25000"/>
              <a:buFont typeface="Calibri"/>
              <a:buNone/>
            </a:pPr>
            <a:r>
              <a:rPr lang="ru-RU" sz="1500" b="1" i="0" u="sng" strike="noStrike" cap="none" baseline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3-body continuum in reactions:</a:t>
            </a:r>
            <a:r>
              <a:rPr lang="ru-RU" sz="1500" b="1" i="0" u="none" strike="noStrike" cap="none" baseline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there is a selected direction. 5-dimensional correlations: “internal” + “external”</a:t>
            </a:r>
          </a:p>
        </p:txBody>
      </p:sp>
      <p:sp>
        <p:nvSpPr>
          <p:cNvPr id="355" name="Shape 355"/>
          <p:cNvSpPr/>
          <p:nvPr/>
        </p:nvSpPr>
        <p:spPr>
          <a:xfrm>
            <a:off x="6011700" y="2098250"/>
            <a:ext cx="2998499" cy="973499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00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25000"/>
              <a:buFont typeface="Calibri"/>
              <a:buNone/>
            </a:pPr>
            <a:r>
              <a:rPr lang="ru-RU" sz="1500" b="1" i="0" u="none" strike="noStrike" cap="none" baseline="0" dirty="0" err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ru-RU" sz="1500" b="1" i="0" u="none" strike="noStrike" cap="none" baseline="0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500" b="1" i="0" u="sng" strike="noStrike" cap="none" baseline="0" dirty="0" err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direct</a:t>
            </a:r>
            <a:r>
              <a:rPr lang="ru-RU" sz="1500" b="1" i="0" u="sng" strike="noStrike" cap="none" baseline="0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500" b="1" i="0" u="sng" strike="noStrike" cap="none" baseline="0" dirty="0" err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reactions</a:t>
            </a:r>
            <a:r>
              <a:rPr lang="ru-RU" sz="1500" b="1" i="0" u="sng" strike="noStrike" cap="none" baseline="0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500" b="1" i="0" u="none" strike="noStrike" cap="none" baseline="0" dirty="0" err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ru-RU" sz="1500" b="1" i="0" u="none" strike="noStrike" cap="none" baseline="0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500" b="1" i="0" u="none" strike="noStrike" cap="none" baseline="0" dirty="0" err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selected</a:t>
            </a:r>
            <a:r>
              <a:rPr lang="ru-RU" sz="1500" b="1" i="0" u="none" strike="noStrike" cap="none" baseline="0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500" b="1" i="0" u="none" strike="noStrike" cap="none" baseline="0" dirty="0" err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direction</a:t>
            </a:r>
            <a:r>
              <a:rPr lang="ru-RU" sz="1500" b="1" i="0" u="none" strike="noStrike" cap="none" baseline="0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500" b="1" i="0" u="none" strike="noStrike" cap="none" baseline="0" dirty="0" err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ru-RU" sz="1500" b="1" i="0" u="none" strike="noStrike" cap="none" baseline="0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500" b="1" i="0" u="none" strike="noStrike" cap="none" baseline="0" dirty="0" err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momentum</a:t>
            </a:r>
            <a:r>
              <a:rPr lang="ru-RU" sz="1500" b="1" i="0" u="none" strike="noStrike" cap="none" baseline="0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500" b="1" i="0" u="none" strike="noStrike" cap="none" baseline="0" dirty="0" err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transfer</a:t>
            </a:r>
            <a:r>
              <a:rPr lang="ru-RU" sz="1500" b="1" i="0" u="none" strike="noStrike" cap="none" baseline="0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500" b="1" i="0" u="none" strike="noStrike" cap="none" baseline="0" dirty="0" err="1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vector</a:t>
            </a:r>
            <a:r>
              <a:rPr lang="en-US" sz="1500" b="1" i="0" u="none" strike="noStrike" cap="none" baseline="0" dirty="0" smtClea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(in rho-matrix)</a:t>
            </a:r>
            <a:endParaRPr lang="ru-RU" sz="1500" b="1" i="0" u="none" strike="noStrike" cap="none" baseline="0" dirty="0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174575" y="908725"/>
            <a:ext cx="2130900" cy="842099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37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25000"/>
              <a:buFont typeface="Calibri"/>
              <a:buNone/>
            </a:pPr>
            <a:r>
              <a:rPr lang="ru-RU" sz="15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9 = 6+3</a:t>
            </a:r>
          </a:p>
        </p:txBody>
      </p:sp>
      <p:pic>
        <p:nvPicPr>
          <p:cNvPr id="357" name="Shape 357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458925" y="3487374"/>
            <a:ext cx="3551099" cy="29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/>
          <p:nvPr/>
        </p:nvSpPr>
        <p:spPr>
          <a:xfrm>
            <a:off x="1259360" y="5920375"/>
            <a:ext cx="2952600" cy="782099"/>
          </a:xfrm>
          <a:prstGeom prst="flowChartAlternateProcess">
            <a:avLst/>
          </a:prstGeom>
          <a:gradFill>
            <a:gsLst>
              <a:gs pos="0">
                <a:srgbClr val="BFF1FF"/>
              </a:gs>
              <a:gs pos="35000">
                <a:srgbClr val="D2F5FF"/>
              </a:gs>
              <a:gs pos="100000">
                <a:srgbClr val="EFFBFF"/>
              </a:gs>
            </a:gsLst>
            <a:lin ang="16200037" scaled="0"/>
          </a:gradFill>
          <a:ln w="9525" cap="flat">
            <a:solidFill>
              <a:srgbClr val="45AAC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ru-RU" b="1" dirty="0">
                <a:solidFill>
                  <a:srgbClr val="0000FF"/>
                </a:solidFill>
              </a:rPr>
              <a:t>9 с.с.: как работать и как визуализировать?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2163</Words>
  <Application>Microsoft Office PowerPoint</Application>
  <PresentationFormat>Экран (4:3)</PresentationFormat>
  <Paragraphs>260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Тема Office</vt:lpstr>
      <vt:lpstr>Монте-Карло генератор для описания трехчастичных распадов</vt:lpstr>
      <vt:lpstr>Few-body dynamics at the driplines</vt:lpstr>
      <vt:lpstr>Способ изучения - прямые реакции</vt:lpstr>
      <vt:lpstr>General systematics of 2p lifetimes</vt:lpstr>
      <vt:lpstr>Общая схема анализа</vt:lpstr>
      <vt:lpstr>Теория прямых реакций</vt:lpstr>
      <vt:lpstr>Interface between theory and experiment.  Monte-Carlo codes.</vt:lpstr>
      <vt:lpstr>МГГ метод</vt:lpstr>
      <vt:lpstr>Three-body correlations in decays and reactions</vt:lpstr>
      <vt:lpstr>6Be at MSU: correlations      on resonance</vt:lpstr>
      <vt:lpstr>6Be at MSU: where is borderline democratic/sequential?</vt:lpstr>
      <vt:lpstr>Alignment and interference effects demonstration </vt:lpstr>
      <vt:lpstr>Слайд 13</vt:lpstr>
      <vt:lpstr>Слайд 14</vt:lpstr>
      <vt:lpstr>Основные выводы и результаты</vt:lpstr>
      <vt:lpstr>Long-range character of three-body Coulomb by example of 45Fe</vt:lpstr>
      <vt:lpstr>Слайд 17</vt:lpstr>
      <vt:lpstr>IsoVector Soft Dipole Mode in 6Be</vt:lpstr>
      <vt:lpstr>Soft dipole mode in 17Ne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Монте-Карло генератор для описания трехчастичных распадов</dc:title>
  <cp:lastModifiedBy>Кузьмина Анна</cp:lastModifiedBy>
  <cp:revision>11</cp:revision>
  <dcterms:modified xsi:type="dcterms:W3CDTF">2014-06-04T07:03:55Z</dcterms:modified>
</cp:coreProperties>
</file>