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6" r:id="rId4"/>
    <p:sldId id="271" r:id="rId5"/>
    <p:sldId id="272" r:id="rId6"/>
    <p:sldId id="266" r:id="rId7"/>
    <p:sldId id="265" r:id="rId8"/>
    <p:sldId id="267" r:id="rId9"/>
    <p:sldId id="273" r:id="rId10"/>
    <p:sldId id="274" r:id="rId11"/>
    <p:sldId id="257" r:id="rId12"/>
    <p:sldId id="258" r:id="rId13"/>
    <p:sldId id="259" r:id="rId14"/>
    <p:sldId id="260" r:id="rId15"/>
    <p:sldId id="261" r:id="rId16"/>
    <p:sldId id="262" r:id="rId17"/>
    <p:sldId id="270" r:id="rId18"/>
    <p:sldId id="26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4.emf"/><Relationship Id="rId7" Type="http://schemas.openxmlformats.org/officeDocument/2006/relationships/image" Target="../media/image5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1.emf"/><Relationship Id="rId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4.png"/><Relationship Id="rId7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0.emf"/><Relationship Id="rId5" Type="http://schemas.openxmlformats.org/officeDocument/2006/relationships/image" Target="../media/image76.png"/><Relationship Id="rId10" Type="http://schemas.openxmlformats.org/officeDocument/2006/relationships/image" Target="../media/image58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media" Target="../media/media2.mp4"/><Relationship Id="rId7" Type="http://schemas.openxmlformats.org/officeDocument/2006/relationships/image" Target="../media/image81.png"/><Relationship Id="rId12" Type="http://schemas.openxmlformats.org/officeDocument/2006/relationships/image" Target="../media/image7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3.png"/><Relationship Id="rId4" Type="http://schemas.openxmlformats.org/officeDocument/2006/relationships/video" Target="../media/media2.mp4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7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17" Type="http://schemas.openxmlformats.org/officeDocument/2006/relationships/image" Target="../media/image44.emf"/><Relationship Id="rId2" Type="http://schemas.openxmlformats.org/officeDocument/2006/relationships/image" Target="../media/image29.png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em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62637" y="1131328"/>
            <a:ext cx="10067813" cy="23876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FARADAY ROTATION IN GRAPHENE</a:t>
            </a:r>
            <a:r>
              <a:rPr lang="en-US" b="0" dirty="0"/>
              <a:t>	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5269" y="3834050"/>
            <a:ext cx="9001462" cy="1655762"/>
          </a:xfrm>
        </p:spPr>
        <p:txBody>
          <a:bodyPr/>
          <a:lstStyle/>
          <a:p>
            <a:r>
              <a:rPr lang="pt-PT" u="sng" dirty="0" smtClean="0">
                <a:solidFill>
                  <a:srgbClr val="FFFF00"/>
                </a:solidFill>
              </a:rPr>
              <a:t>Yuliy V. Bludov</a:t>
            </a:r>
          </a:p>
          <a:p>
            <a:r>
              <a:rPr lang="pt-PT" dirty="0" smtClean="0">
                <a:solidFill>
                  <a:srgbClr val="92D050"/>
                </a:solidFill>
              </a:rPr>
              <a:t>Universidade do Minho, Braga, Portugal</a:t>
            </a:r>
            <a:endParaRPr lang="pt-PT" dirty="0">
              <a:solidFill>
                <a:srgbClr val="92D05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30878" y="5489812"/>
            <a:ext cx="9812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Low-dimensional materials: theory, modeling, experiment</a:t>
            </a:r>
            <a:r>
              <a:rPr lang="en-GB" sz="2800" dirty="0" smtClean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July 9-12, 2018, </a:t>
            </a:r>
            <a:r>
              <a:rPr lang="en-GB" sz="2800" dirty="0" err="1" smtClean="0">
                <a:solidFill>
                  <a:schemeClr val="tx2"/>
                </a:solidFill>
              </a:rPr>
              <a:t>Dubna</a:t>
            </a:r>
            <a:r>
              <a:rPr lang="en-GB" sz="2800" dirty="0" smtClean="0">
                <a:solidFill>
                  <a:schemeClr val="tx2"/>
                </a:solidFill>
              </a:rPr>
              <a:t>, Russia</a:t>
            </a:r>
            <a:endParaRPr lang="pt-PT" sz="2800" dirty="0">
              <a:solidFill>
                <a:schemeClr val="tx2"/>
              </a:solidFill>
            </a:endParaRPr>
          </a:p>
        </p:txBody>
      </p:sp>
      <p:pic>
        <p:nvPicPr>
          <p:cNvPr id="5" name="Imagem 3" descr="U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511" y="186294"/>
            <a:ext cx="15478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1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4153708" y="3753548"/>
            <a:ext cx="7742285" cy="3063465"/>
            <a:chOff x="4153708" y="3753548"/>
            <a:chExt cx="7742285" cy="3063465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2614" y="5091502"/>
              <a:ext cx="3273438" cy="1453997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2693" y="3753548"/>
              <a:ext cx="3543300" cy="3063465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4153708" y="4284829"/>
              <a:ext cx="4005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/>
                <a:t>Ju</a:t>
              </a:r>
              <a:r>
                <a:rPr lang="pt-PT" dirty="0"/>
                <a:t>, L., </a:t>
              </a:r>
              <a:r>
                <a:rPr lang="pt-PT" dirty="0" err="1" smtClean="0"/>
                <a:t>et</a:t>
              </a:r>
              <a:r>
                <a:rPr lang="pt-PT" dirty="0" smtClean="0"/>
                <a:t> al., </a:t>
              </a:r>
              <a:r>
                <a:rPr lang="pt-PT" i="1" dirty="0" err="1"/>
                <a:t>Nature</a:t>
              </a:r>
              <a:r>
                <a:rPr lang="pt-PT" i="1" dirty="0"/>
                <a:t> </a:t>
              </a:r>
              <a:r>
                <a:rPr lang="pt-PT" i="1" dirty="0" err="1" smtClean="0"/>
                <a:t>Nanotechnology</a:t>
              </a:r>
              <a:r>
                <a:rPr lang="pt-PT" dirty="0" smtClean="0"/>
                <a:t> </a:t>
              </a:r>
              <a:r>
                <a:rPr lang="pt-PT" i="1" dirty="0" smtClean="0"/>
                <a:t>6</a:t>
              </a:r>
              <a:r>
                <a:rPr lang="pt-PT" dirty="0" smtClean="0"/>
                <a:t>, 630 (</a:t>
              </a:r>
              <a:r>
                <a:rPr lang="pt-PT" dirty="0"/>
                <a:t>2011</a:t>
              </a:r>
              <a:r>
                <a:rPr lang="pt-PT" dirty="0" smtClean="0"/>
                <a:t>)</a:t>
              </a:r>
              <a:endParaRPr lang="pt-PT" dirty="0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1445759" y="47488"/>
            <a:ext cx="9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>
                <a:solidFill>
                  <a:srgbClr val="FF0000"/>
                </a:solidFill>
              </a:rPr>
              <a:t>Introduction</a:t>
            </a:r>
            <a:r>
              <a:rPr lang="pt-PT" sz="2800" dirty="0">
                <a:solidFill>
                  <a:srgbClr val="FF0000"/>
                </a:solidFill>
              </a:rPr>
              <a:t> – </a:t>
            </a:r>
            <a:r>
              <a:rPr lang="pt-PT" sz="2800" dirty="0" err="1">
                <a:solidFill>
                  <a:srgbClr val="FF0000"/>
                </a:solidFill>
              </a:rPr>
              <a:t>properties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of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surface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plasmon-polaritons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73" y="1211836"/>
            <a:ext cx="3382104" cy="295553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35032" y="840077"/>
            <a:ext cx="167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rgbClr val="00B050"/>
                </a:solidFill>
              </a:rPr>
              <a:t>Graphene</a:t>
            </a:r>
            <a:endParaRPr lang="pt-PT" dirty="0">
              <a:solidFill>
                <a:srgbClr val="00B05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3" y="4810371"/>
            <a:ext cx="2857958" cy="502451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698264" y="587758"/>
            <a:ext cx="8061814" cy="3157868"/>
            <a:chOff x="3698264" y="587758"/>
            <a:chExt cx="8061814" cy="3157868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9687" y="587758"/>
              <a:ext cx="5020391" cy="2724150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8264" y="608718"/>
              <a:ext cx="2966305" cy="2248432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5194988" y="3376294"/>
              <a:ext cx="5155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dirty="0"/>
                <a:t>C. Sorger, </a:t>
              </a:r>
              <a:r>
                <a:rPr lang="pt-PT" dirty="0" err="1"/>
                <a:t>et</a:t>
              </a:r>
              <a:r>
                <a:rPr lang="pt-PT" dirty="0"/>
                <a:t> al., </a:t>
              </a:r>
              <a:r>
                <a:rPr lang="en-US" dirty="0"/>
                <a:t>New J. Phys. </a:t>
              </a:r>
              <a:r>
                <a:rPr lang="en-US" b="1" dirty="0"/>
                <a:t>17</a:t>
              </a:r>
              <a:r>
                <a:rPr lang="en-US" dirty="0"/>
                <a:t>, 053045 (2015)</a:t>
              </a:r>
              <a:r>
                <a:rPr lang="pt-PT" dirty="0"/>
                <a:t>.</a:t>
              </a:r>
              <a:r>
                <a:rPr lang="pt-PT" b="1" dirty="0"/>
                <a:t> </a:t>
              </a:r>
              <a:endParaRPr lang="ru-RU" dirty="0">
                <a:latin typeface="CMR10" charset="0"/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06" y="4217318"/>
            <a:ext cx="2491788" cy="5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2" y="1349498"/>
            <a:ext cx="3063246" cy="34351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2" y="1349497"/>
            <a:ext cx="3063246" cy="343510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85775" y="171450"/>
            <a:ext cx="1162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Magnetoplasmon-assisted</a:t>
            </a:r>
            <a:r>
              <a:rPr lang="pt-PT" sz="2800" dirty="0" smtClean="0">
                <a:solidFill>
                  <a:srgbClr val="FF0000"/>
                </a:solidFill>
              </a:rPr>
              <a:t> 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transmitted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linearly-polarized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wave</a:t>
            </a:r>
            <a:endParaRPr lang="pt-PT" sz="2800" dirty="0">
              <a:solidFill>
                <a:srgbClr val="FF000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09563" y="1349497"/>
            <a:ext cx="3781424" cy="4698283"/>
            <a:chOff x="309563" y="939922"/>
            <a:chExt cx="3781424" cy="4698283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52" y="939922"/>
              <a:ext cx="3063246" cy="3435103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309563" y="4714875"/>
              <a:ext cx="378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00"/>
                  </a:solidFill>
                </a:rPr>
                <a:t>Metal </a:t>
              </a:r>
              <a:r>
                <a:rPr lang="pt-PT" dirty="0" err="1" smtClean="0">
                  <a:solidFill>
                    <a:srgbClr val="FFFF00"/>
                  </a:solidFill>
                </a:rPr>
                <a:t>film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perforated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with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the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array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of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square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holes</a:t>
              </a:r>
              <a:r>
                <a:rPr lang="pt-PT" dirty="0" smtClean="0">
                  <a:solidFill>
                    <a:srgbClr val="FFFF00"/>
                  </a:solidFill>
                </a:rPr>
                <a:t>, </a:t>
              </a:r>
              <a:r>
                <a:rPr lang="pt-PT" dirty="0" err="1" smtClean="0">
                  <a:solidFill>
                    <a:srgbClr val="FFFF00"/>
                  </a:solidFill>
                </a:rPr>
                <a:t>and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deposited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on</a:t>
              </a:r>
              <a:r>
                <a:rPr lang="pt-PT" dirty="0" smtClean="0">
                  <a:solidFill>
                    <a:srgbClr val="FFFF00"/>
                  </a:solidFill>
                </a:rPr>
                <a:t> top </a:t>
              </a:r>
              <a:r>
                <a:rPr lang="pt-PT" dirty="0" err="1" smtClean="0">
                  <a:solidFill>
                    <a:srgbClr val="FFFF00"/>
                  </a:solidFill>
                </a:rPr>
                <a:t>of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the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graphene</a:t>
              </a:r>
              <a:endParaRPr lang="pt-PT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85774" y="3430585"/>
            <a:ext cx="3303274" cy="3310986"/>
            <a:chOff x="485774" y="3021010"/>
            <a:chExt cx="3303274" cy="3310986"/>
          </a:xfrm>
        </p:grpSpPr>
        <p:grpSp>
          <p:nvGrpSpPr>
            <p:cNvPr id="11" name="Grupo 10"/>
            <p:cNvGrpSpPr/>
            <p:nvPr/>
          </p:nvGrpSpPr>
          <p:grpSpPr>
            <a:xfrm>
              <a:off x="3389580" y="3021010"/>
              <a:ext cx="399468" cy="1041991"/>
              <a:chOff x="3389580" y="3021010"/>
              <a:chExt cx="399468" cy="1041991"/>
            </a:xfrm>
          </p:grpSpPr>
          <p:cxnSp>
            <p:nvCxnSpPr>
              <p:cNvPr id="9" name="Conexão reta unidirecional 8"/>
              <p:cNvCxnSpPr/>
              <p:nvPr/>
            </p:nvCxnSpPr>
            <p:spPr>
              <a:xfrm>
                <a:off x="3424042" y="3021010"/>
                <a:ext cx="0" cy="104199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ixaDeTexto 9"/>
              <p:cNvSpPr txBox="1"/>
              <p:nvPr/>
            </p:nvSpPr>
            <p:spPr>
              <a:xfrm>
                <a:off x="3389580" y="3330222"/>
                <a:ext cx="3994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400" b="1" dirty="0" smtClean="0">
                    <a:solidFill>
                      <a:srgbClr val="FF0000"/>
                    </a:solidFill>
                  </a:rPr>
                  <a:t>B</a:t>
                </a:r>
                <a:endParaRPr lang="pt-PT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CaixaDeTexto 11"/>
            <p:cNvSpPr txBox="1"/>
            <p:nvPr/>
          </p:nvSpPr>
          <p:spPr>
            <a:xfrm>
              <a:off x="485774" y="5747221"/>
              <a:ext cx="2938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Magnetic field is directed  perpendicularly to graphene</a:t>
              </a:r>
              <a:endParaRPr lang="pt-PT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3953468" y="916871"/>
            <a:ext cx="7381281" cy="5720710"/>
            <a:chOff x="3953468" y="916871"/>
            <a:chExt cx="7381281" cy="572071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468" y="916871"/>
              <a:ext cx="2094314" cy="1639452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74" y="3092010"/>
              <a:ext cx="6696075" cy="3545571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5295900" y="2605061"/>
              <a:ext cx="2225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=50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=0.9 </a:t>
              </a:r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8401050" y="2605061"/>
              <a:ext cx="2509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=0.175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=0.55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638674" y="1136777"/>
            <a:ext cx="7256896" cy="5494808"/>
            <a:chOff x="4638674" y="1136777"/>
            <a:chExt cx="7256896" cy="5494808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608" y="1136777"/>
              <a:ext cx="2193962" cy="1353071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74" y="3086013"/>
              <a:ext cx="6696077" cy="3545572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2" y="3080016"/>
            <a:ext cx="6696077" cy="3545572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646762" y="3207222"/>
            <a:ext cx="4463909" cy="1628998"/>
            <a:chOff x="5172308" y="4770507"/>
            <a:chExt cx="4463909" cy="1628998"/>
          </a:xfrm>
        </p:grpSpPr>
        <p:sp>
          <p:nvSpPr>
            <p:cNvPr id="19" name="CaixaDeTexto 18"/>
            <p:cNvSpPr txBox="1"/>
            <p:nvPr/>
          </p:nvSpPr>
          <p:spPr>
            <a:xfrm>
              <a:off x="5172308" y="4770507"/>
              <a:ext cx="12458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=1.5</a:t>
              </a:r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T, </a:t>
              </a:r>
            </a:p>
            <a:p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=50 </a:t>
              </a:r>
              <a:r>
                <a:rPr lang="pt-PT" sz="20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t-P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630347" y="5999395"/>
              <a:ext cx="2005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=7</a:t>
              </a:r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T, </a:t>
              </a:r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=10 </a:t>
              </a:r>
              <a:r>
                <a:rPr lang="pt-PT" sz="20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t-P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54" y="797524"/>
            <a:ext cx="2602997" cy="17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31" y="1125557"/>
            <a:ext cx="2202348" cy="1493161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3934535" y="717025"/>
            <a:ext cx="2200223" cy="1901693"/>
            <a:chOff x="3993473" y="4838081"/>
            <a:chExt cx="2200223" cy="1901693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473" y="5248053"/>
              <a:ext cx="2200223" cy="1491721"/>
            </a:xfrm>
            <a:prstGeom prst="rect">
              <a:avLst/>
            </a:prstGeom>
          </p:spPr>
        </p:pic>
        <p:sp>
          <p:nvSpPr>
            <p:cNvPr id="30" name="CaixaDeTexto 29"/>
            <p:cNvSpPr txBox="1"/>
            <p:nvPr/>
          </p:nvSpPr>
          <p:spPr>
            <a:xfrm>
              <a:off x="4129466" y="4838081"/>
              <a:ext cx="1889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00B050"/>
                  </a:solidFill>
                </a:rPr>
                <a:t>Faraday </a:t>
              </a:r>
              <a:r>
                <a:rPr lang="pt-PT" dirty="0" err="1" smtClean="0">
                  <a:solidFill>
                    <a:srgbClr val="00B050"/>
                  </a:solidFill>
                </a:rPr>
                <a:t>rotation</a:t>
              </a:r>
              <a:endParaRPr lang="pt-PT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85775" y="171450"/>
            <a:ext cx="1162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Magnetoplasmon-assisted</a:t>
            </a:r>
            <a:r>
              <a:rPr lang="pt-PT" sz="2800" dirty="0" smtClean="0">
                <a:solidFill>
                  <a:srgbClr val="FF0000"/>
                </a:solidFill>
              </a:rPr>
              <a:t> 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transmitted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linearly-polarized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wave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2778579"/>
            <a:ext cx="5541067" cy="3911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" y="1584101"/>
            <a:ext cx="3717140" cy="5244884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9216604" y="841449"/>
            <a:ext cx="2477687" cy="1749247"/>
            <a:chOff x="9216604" y="841449"/>
            <a:chExt cx="2477687" cy="174924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604" y="841449"/>
              <a:ext cx="2477687" cy="1749247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75146" y="1025911"/>
              <a:ext cx="832022" cy="453743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4291914" y="2576342"/>
            <a:ext cx="1613583" cy="920429"/>
            <a:chOff x="4291914" y="2576342"/>
            <a:chExt cx="1613583" cy="920429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0395" y="2924585"/>
              <a:ext cx="989486" cy="572186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4291914" y="2576342"/>
              <a:ext cx="1613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/>
                <a:t>Lattice</a:t>
              </a:r>
              <a:r>
                <a:rPr lang="pt-PT" dirty="0" smtClean="0"/>
                <a:t> vector</a:t>
              </a:r>
              <a:endParaRPr lang="pt-PT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075163" y="3293917"/>
            <a:ext cx="3898543" cy="2390191"/>
            <a:chOff x="2141838" y="3293917"/>
            <a:chExt cx="3898543" cy="2390191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1145" y="4144098"/>
              <a:ext cx="1969236" cy="753617"/>
            </a:xfrm>
            <a:prstGeom prst="rect">
              <a:avLst/>
            </a:prstGeom>
          </p:spPr>
        </p:pic>
        <p:cxnSp>
          <p:nvCxnSpPr>
            <p:cNvPr id="18" name="Conexão reta unidirecional 17"/>
            <p:cNvCxnSpPr/>
            <p:nvPr/>
          </p:nvCxnSpPr>
          <p:spPr>
            <a:xfrm flipH="1" flipV="1">
              <a:off x="2166551" y="3293917"/>
              <a:ext cx="1878227" cy="1030948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unidirecional 19"/>
            <p:cNvCxnSpPr/>
            <p:nvPr/>
          </p:nvCxnSpPr>
          <p:spPr>
            <a:xfrm flipH="1">
              <a:off x="2141838" y="4662616"/>
              <a:ext cx="1882144" cy="1021492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22"/>
          <p:cNvGrpSpPr/>
          <p:nvPr/>
        </p:nvGrpSpPr>
        <p:grpSpPr>
          <a:xfrm>
            <a:off x="5973706" y="3153274"/>
            <a:ext cx="1598669" cy="2656976"/>
            <a:chOff x="5973706" y="3153274"/>
            <a:chExt cx="1598669" cy="2656976"/>
          </a:xfrm>
        </p:grpSpPr>
        <p:cxnSp>
          <p:nvCxnSpPr>
            <p:cNvPr id="24" name="Conexão reta unidirecional 23"/>
            <p:cNvCxnSpPr/>
            <p:nvPr/>
          </p:nvCxnSpPr>
          <p:spPr>
            <a:xfrm flipV="1">
              <a:off x="5973706" y="5545042"/>
              <a:ext cx="1598669" cy="265208"/>
            </a:xfrm>
            <a:prstGeom prst="straightConnector1">
              <a:avLst/>
            </a:prstGeom>
            <a:ln w="317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xão reta unidirecional 25"/>
            <p:cNvCxnSpPr/>
            <p:nvPr/>
          </p:nvCxnSpPr>
          <p:spPr>
            <a:xfrm flipV="1">
              <a:off x="6000073" y="3153274"/>
              <a:ext cx="1124627" cy="2391768"/>
            </a:xfrm>
            <a:prstGeom prst="straightConnector1">
              <a:avLst/>
            </a:prstGeom>
            <a:ln w="317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777922" y="2238591"/>
            <a:ext cx="5222151" cy="4340993"/>
            <a:chOff x="777922" y="2238591"/>
            <a:chExt cx="5222151" cy="4340993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470" y="5348846"/>
              <a:ext cx="1995603" cy="1230738"/>
            </a:xfrm>
            <a:prstGeom prst="rect">
              <a:avLst/>
            </a:prstGeom>
          </p:spPr>
        </p:pic>
        <p:cxnSp>
          <p:nvCxnSpPr>
            <p:cNvPr id="25" name="Conexão reta unidirecional 24"/>
            <p:cNvCxnSpPr/>
            <p:nvPr/>
          </p:nvCxnSpPr>
          <p:spPr>
            <a:xfrm flipH="1" flipV="1">
              <a:off x="777922" y="2238591"/>
              <a:ext cx="3200181" cy="3571659"/>
            </a:xfrm>
            <a:prstGeom prst="straightConnector1">
              <a:avLst/>
            </a:prstGeom>
            <a:ln w="317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>
            <a:off x="6122100" y="960538"/>
            <a:ext cx="3730354" cy="1600295"/>
            <a:chOff x="6122100" y="960538"/>
            <a:chExt cx="3730354" cy="1600295"/>
          </a:xfrm>
        </p:grpSpPr>
        <p:grpSp>
          <p:nvGrpSpPr>
            <p:cNvPr id="12" name="Grupo 11"/>
            <p:cNvGrpSpPr/>
            <p:nvPr/>
          </p:nvGrpSpPr>
          <p:grpSpPr>
            <a:xfrm>
              <a:off x="6122100" y="960538"/>
              <a:ext cx="3730354" cy="1230727"/>
              <a:chOff x="6122100" y="960538"/>
              <a:chExt cx="3730354" cy="1230727"/>
            </a:xfrm>
          </p:grpSpPr>
          <p:cxnSp>
            <p:nvCxnSpPr>
              <p:cNvPr id="11" name="Conexão reta unidirecional 10"/>
              <p:cNvCxnSpPr/>
              <p:nvPr/>
            </p:nvCxnSpPr>
            <p:spPr>
              <a:xfrm>
                <a:off x="8509686" y="1909020"/>
                <a:ext cx="1342768" cy="2822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7" name="CaixaDeTexto 6"/>
              <p:cNvSpPr txBox="1"/>
              <p:nvPr/>
            </p:nvSpPr>
            <p:spPr>
              <a:xfrm>
                <a:off x="6122100" y="960538"/>
                <a:ext cx="31268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/>
                  <a:t>Low-frequency</a:t>
                </a:r>
                <a:r>
                  <a:rPr lang="pt-PT" dirty="0" smtClean="0"/>
                  <a:t> gap in </a:t>
                </a:r>
                <a:r>
                  <a:rPr lang="pt-PT" dirty="0" err="1" smtClean="0"/>
                  <a:t>magnetoplasmon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spectrum</a:t>
                </a:r>
                <a:endParaRPr lang="pt-PT" dirty="0"/>
              </a:p>
            </p:txBody>
          </p:sp>
        </p:grp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1373" y="1652619"/>
              <a:ext cx="2791426" cy="908214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24" y="2758586"/>
            <a:ext cx="2052157" cy="12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200" y="171450"/>
            <a:ext cx="1203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Magnetic</a:t>
            </a:r>
            <a:r>
              <a:rPr lang="pt-PT" sz="2800" dirty="0" smtClean="0">
                <a:solidFill>
                  <a:srgbClr val="FF0000"/>
                </a:solidFill>
              </a:rPr>
              <a:t> circular </a:t>
            </a:r>
            <a:r>
              <a:rPr lang="pt-PT" sz="2800" dirty="0" err="1" smtClean="0">
                <a:solidFill>
                  <a:srgbClr val="FF0000"/>
                </a:solidFill>
              </a:rPr>
              <a:t>dichroism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transmitted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circularly-polarized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wave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" y="960118"/>
            <a:ext cx="3758949" cy="30590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" y="960118"/>
            <a:ext cx="3758949" cy="3059098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4810898" y="693367"/>
            <a:ext cx="6236043" cy="3304317"/>
            <a:chOff x="4810898" y="693367"/>
            <a:chExt cx="6236043" cy="330431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898" y="1793243"/>
              <a:ext cx="6236043" cy="2204441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7270550" y="807897"/>
              <a:ext cx="2771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=-0.36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&lt;0,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=1.12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550" y="1868745"/>
              <a:ext cx="777819" cy="838733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022" y="1868745"/>
              <a:ext cx="779998" cy="838733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539" y="693367"/>
              <a:ext cx="1653396" cy="1019690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7419663" y="1229947"/>
              <a:ext cx="2042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rgbClr val="00B050"/>
                  </a:solidFill>
                </a:rPr>
                <a:t>doped</a:t>
              </a:r>
              <a:r>
                <a:rPr lang="pt-PT" dirty="0" smtClean="0">
                  <a:solidFill>
                    <a:srgbClr val="00B050"/>
                  </a:solidFill>
                </a:rPr>
                <a:t> </a:t>
              </a:r>
              <a:r>
                <a:rPr lang="pt-PT" dirty="0" err="1" smtClean="0">
                  <a:solidFill>
                    <a:srgbClr val="00B050"/>
                  </a:solidFill>
                </a:rPr>
                <a:t>with</a:t>
              </a:r>
              <a:r>
                <a:rPr lang="pt-PT" dirty="0" smtClean="0">
                  <a:solidFill>
                    <a:srgbClr val="00B050"/>
                  </a:solidFill>
                </a:rPr>
                <a:t> </a:t>
              </a:r>
              <a:r>
                <a:rPr lang="pt-PT" dirty="0" err="1" smtClean="0">
                  <a:solidFill>
                    <a:srgbClr val="00B050"/>
                  </a:solidFill>
                </a:rPr>
                <a:t>holes</a:t>
              </a:r>
              <a:endParaRPr lang="pt-PT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9150977" y="798486"/>
            <a:ext cx="2955297" cy="1126447"/>
            <a:chOff x="9150977" y="798486"/>
            <a:chExt cx="2955297" cy="1126447"/>
          </a:xfrm>
        </p:grpSpPr>
        <p:cxnSp>
          <p:nvCxnSpPr>
            <p:cNvPr id="14" name="Conexão reta unidirecional 13"/>
            <p:cNvCxnSpPr/>
            <p:nvPr/>
          </p:nvCxnSpPr>
          <p:spPr>
            <a:xfrm flipH="1">
              <a:off x="9150977" y="1246852"/>
              <a:ext cx="1599401" cy="6780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8022" y="798486"/>
              <a:ext cx="1988252" cy="450333"/>
            </a:xfrm>
            <a:prstGeom prst="rect">
              <a:avLst/>
            </a:prstGeom>
          </p:spPr>
        </p:pic>
      </p:grpSp>
      <p:grpSp>
        <p:nvGrpSpPr>
          <p:cNvPr id="30" name="Grupo 29"/>
          <p:cNvGrpSpPr/>
          <p:nvPr/>
        </p:nvGrpSpPr>
        <p:grpSpPr>
          <a:xfrm>
            <a:off x="1294270" y="3995494"/>
            <a:ext cx="9752671" cy="2204441"/>
            <a:chOff x="1294270" y="3995494"/>
            <a:chExt cx="9752671" cy="2204441"/>
          </a:xfrm>
        </p:grpSpPr>
        <p:sp>
          <p:nvSpPr>
            <p:cNvPr id="6" name="CaixaDeTexto 5"/>
            <p:cNvSpPr txBox="1"/>
            <p:nvPr/>
          </p:nvSpPr>
          <p:spPr>
            <a:xfrm>
              <a:off x="1294270" y="4124237"/>
              <a:ext cx="3446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=50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m, </a:t>
              </a:r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=18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897" y="3995494"/>
              <a:ext cx="6236044" cy="2204441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358" y="4588178"/>
              <a:ext cx="2006317" cy="1570567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9226378" y="5225757"/>
            <a:ext cx="2828559" cy="1597334"/>
            <a:chOff x="3211822" y="3300381"/>
            <a:chExt cx="2828559" cy="1597334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1145" y="4144098"/>
              <a:ext cx="1969236" cy="753617"/>
            </a:xfrm>
            <a:prstGeom prst="rect">
              <a:avLst/>
            </a:prstGeom>
          </p:spPr>
        </p:pic>
        <p:cxnSp>
          <p:nvCxnSpPr>
            <p:cNvPr id="26" name="Conexão reta unidirecional 25"/>
            <p:cNvCxnSpPr/>
            <p:nvPr/>
          </p:nvCxnSpPr>
          <p:spPr>
            <a:xfrm flipH="1" flipV="1">
              <a:off x="3211822" y="3300381"/>
              <a:ext cx="832957" cy="1024484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/>
          <p:cNvGrpSpPr/>
          <p:nvPr/>
        </p:nvGrpSpPr>
        <p:grpSpPr>
          <a:xfrm>
            <a:off x="229866" y="6158745"/>
            <a:ext cx="7699053" cy="646331"/>
            <a:chOff x="229866" y="6158745"/>
            <a:chExt cx="7699053" cy="646331"/>
          </a:xfrm>
        </p:grpSpPr>
        <p:sp>
          <p:nvSpPr>
            <p:cNvPr id="29" name="CaixaDeTexto 28"/>
            <p:cNvSpPr txBox="1"/>
            <p:nvPr/>
          </p:nvSpPr>
          <p:spPr>
            <a:xfrm>
              <a:off x="5708439" y="6326847"/>
              <a:ext cx="2220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rgbClr val="FFFF00"/>
                  </a:solidFill>
                </a:rPr>
                <a:t>Enhanced</a:t>
              </a:r>
              <a:r>
                <a:rPr lang="pt-PT" dirty="0" smtClean="0">
                  <a:solidFill>
                    <a:srgbClr val="FFFF00"/>
                  </a:solidFill>
                </a:rPr>
                <a:t> </a:t>
              </a:r>
              <a:r>
                <a:rPr lang="pt-PT" dirty="0" err="1" smtClean="0">
                  <a:solidFill>
                    <a:srgbClr val="FFFF00"/>
                  </a:solidFill>
                </a:rPr>
                <a:t>visibility</a:t>
              </a:r>
              <a:endParaRPr lang="pt-PT" dirty="0">
                <a:solidFill>
                  <a:srgbClr val="FFFF00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29866" y="6158745"/>
              <a:ext cx="4533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Yu. V</a:t>
              </a:r>
              <a:r>
                <a:rPr lang="en-US" dirty="0" smtClean="0"/>
                <a:t>. Bludov, </a:t>
              </a:r>
              <a:r>
                <a:rPr lang="en-US" dirty="0"/>
                <a:t>M. I</a:t>
              </a:r>
              <a:r>
                <a:rPr lang="en-US" dirty="0" smtClean="0"/>
                <a:t>. Vasilevskiy,</a:t>
              </a:r>
              <a:r>
                <a:rPr lang="en-US" dirty="0"/>
                <a:t> N. M. R.</a:t>
              </a:r>
              <a:r>
                <a:rPr lang="en-US" dirty="0" smtClean="0"/>
                <a:t> </a:t>
              </a:r>
              <a:r>
                <a:rPr lang="en-US" dirty="0"/>
                <a:t>Peres, </a:t>
              </a:r>
              <a:r>
                <a:rPr lang="en-US" i="1" dirty="0" smtClean="0"/>
                <a:t>Phys. Rev. B</a:t>
              </a:r>
              <a:r>
                <a:rPr lang="en-US" dirty="0" smtClean="0"/>
                <a:t> </a:t>
              </a:r>
              <a:r>
                <a:rPr lang="en-US" i="1" dirty="0" smtClean="0"/>
                <a:t>97</a:t>
              </a:r>
              <a:r>
                <a:rPr lang="en-US" dirty="0" smtClean="0"/>
                <a:t>, 45433 </a:t>
              </a:r>
              <a:r>
                <a:rPr lang="en-US" dirty="0"/>
                <a:t>(2018</a:t>
              </a:r>
              <a:r>
                <a:rPr lang="en-US" dirty="0" smtClean="0"/>
                <a:t>).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5538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749" y="2218037"/>
            <a:ext cx="4562441" cy="4562441"/>
          </a:xfrm>
          <a:prstGeom prst="rect">
            <a:avLst/>
          </a:prstGeom>
        </p:spPr>
      </p:pic>
      <p:pic>
        <p:nvPicPr>
          <p:cNvPr id="9" name="a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0191" y="2218037"/>
            <a:ext cx="4573324" cy="457332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6200" y="171450"/>
            <a:ext cx="1203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Magnetic</a:t>
            </a:r>
            <a:r>
              <a:rPr lang="pt-PT" sz="2800" dirty="0" smtClean="0">
                <a:solidFill>
                  <a:srgbClr val="FF0000"/>
                </a:solidFill>
              </a:rPr>
              <a:t> circular </a:t>
            </a:r>
            <a:r>
              <a:rPr lang="pt-PT" sz="2800" dirty="0" err="1" smtClean="0">
                <a:solidFill>
                  <a:srgbClr val="FF0000"/>
                </a:solidFill>
              </a:rPr>
              <a:t>dichroism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transmitted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circularly-polarized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wave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9" y="2218037"/>
            <a:ext cx="9135765" cy="45678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84" y="694670"/>
            <a:ext cx="4234250" cy="14968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84" y="694670"/>
            <a:ext cx="4234250" cy="14968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7" y="1684929"/>
            <a:ext cx="4365732" cy="47076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23" y="2029276"/>
            <a:ext cx="4057730" cy="43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200" y="171450"/>
            <a:ext cx="1203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Magnetic</a:t>
            </a:r>
            <a:r>
              <a:rPr lang="pt-PT" sz="2800" dirty="0" smtClean="0">
                <a:solidFill>
                  <a:srgbClr val="FF0000"/>
                </a:solidFill>
              </a:rPr>
              <a:t> circular </a:t>
            </a:r>
            <a:r>
              <a:rPr lang="pt-PT" sz="2800" dirty="0" err="1" smtClean="0">
                <a:solidFill>
                  <a:srgbClr val="FF0000"/>
                </a:solidFill>
              </a:rPr>
              <a:t>dichroism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transmitted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circularly-polarized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wave</a:t>
            </a:r>
            <a:endParaRPr lang="pt-PT" sz="2800" dirty="0">
              <a:solidFill>
                <a:srgbClr val="FF0000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5768565" y="1069728"/>
            <a:ext cx="6236044" cy="3195101"/>
            <a:chOff x="5910841" y="3606171"/>
            <a:chExt cx="6236044" cy="3195101"/>
          </a:xfrm>
        </p:grpSpPr>
        <p:grpSp>
          <p:nvGrpSpPr>
            <p:cNvPr id="13" name="Grupo 12"/>
            <p:cNvGrpSpPr/>
            <p:nvPr/>
          </p:nvGrpSpPr>
          <p:grpSpPr>
            <a:xfrm>
              <a:off x="5910841" y="4077429"/>
              <a:ext cx="6236044" cy="2723843"/>
              <a:chOff x="4810897" y="3476092"/>
              <a:chExt cx="6236044" cy="2723843"/>
            </a:xfrm>
          </p:grpSpPr>
          <p:sp>
            <p:nvSpPr>
              <p:cNvPr id="14" name="CaixaDeTexto 13"/>
              <p:cNvSpPr txBox="1"/>
              <p:nvPr/>
            </p:nvSpPr>
            <p:spPr>
              <a:xfrm>
                <a:off x="6691372" y="3476092"/>
                <a:ext cx="34467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=50 </a:t>
                </a:r>
                <a:r>
                  <a:rPr lang="pt-PT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pt-PT" sz="2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m, </a:t>
                </a:r>
                <a:r>
                  <a:rPr lang="pt-PT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=18 </a:t>
                </a:r>
                <a:r>
                  <a:rPr lang="pt-PT" sz="2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endPara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897" y="3995494"/>
                <a:ext cx="6236044" cy="2204441"/>
              </a:xfrm>
              <a:prstGeom prst="rect">
                <a:avLst/>
              </a:prstGeom>
            </p:spPr>
          </p:pic>
        </p:grpSp>
        <p:grpSp>
          <p:nvGrpSpPr>
            <p:cNvPr id="6" name="Grupo 5"/>
            <p:cNvGrpSpPr/>
            <p:nvPr/>
          </p:nvGrpSpPr>
          <p:grpSpPr>
            <a:xfrm>
              <a:off x="6742792" y="3606171"/>
              <a:ext cx="5152007" cy="1940450"/>
              <a:chOff x="5746013" y="767028"/>
              <a:chExt cx="5152007" cy="1940450"/>
            </a:xfrm>
          </p:grpSpPr>
          <p:sp>
            <p:nvSpPr>
              <p:cNvPr id="8" name="CaixaDeTexto 7"/>
              <p:cNvSpPr txBox="1"/>
              <p:nvPr/>
            </p:nvSpPr>
            <p:spPr>
              <a:xfrm>
                <a:off x="5746013" y="767028"/>
                <a:ext cx="277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=-0.36 </a:t>
                </a:r>
                <a:r>
                  <a:rPr lang="pt-PT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&lt;0, </a:t>
                </a:r>
                <a:r>
                  <a:rPr lang="pt-PT" sz="2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t</a:t>
                </a:r>
                <a:r>
                  <a:rPr lang="pt-PT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=1.12 </a:t>
                </a:r>
                <a:r>
                  <a:rPr lang="pt-PT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endPara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0550" y="1868745"/>
                <a:ext cx="777819" cy="838733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8022" y="1868745"/>
                <a:ext cx="779998" cy="838733"/>
              </a:xfrm>
              <a:prstGeom prst="rect">
                <a:avLst/>
              </a:prstGeom>
            </p:spPr>
          </p:pic>
          <p:sp>
            <p:nvSpPr>
              <p:cNvPr id="12" name="CaixaDeTexto 11"/>
              <p:cNvSpPr txBox="1"/>
              <p:nvPr/>
            </p:nvSpPr>
            <p:spPr>
              <a:xfrm>
                <a:off x="8789195" y="797806"/>
                <a:ext cx="20425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dirty="0" err="1" smtClean="0">
                    <a:solidFill>
                      <a:srgbClr val="00B050"/>
                    </a:solidFill>
                  </a:rPr>
                  <a:t>doped</a:t>
                </a:r>
                <a:r>
                  <a:rPr lang="pt-PT" dirty="0" smtClean="0">
                    <a:solidFill>
                      <a:srgbClr val="00B05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B050"/>
                    </a:solidFill>
                  </a:rPr>
                  <a:t>with</a:t>
                </a:r>
                <a:r>
                  <a:rPr lang="pt-PT" dirty="0" smtClean="0">
                    <a:solidFill>
                      <a:srgbClr val="00B05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B050"/>
                    </a:solidFill>
                  </a:rPr>
                  <a:t>holes</a:t>
                </a:r>
                <a:endParaRPr lang="pt-PT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27" name="Grupo 26"/>
          <p:cNvGrpSpPr/>
          <p:nvPr/>
        </p:nvGrpSpPr>
        <p:grpSpPr>
          <a:xfrm>
            <a:off x="2953371" y="4265522"/>
            <a:ext cx="9085026" cy="2473196"/>
            <a:chOff x="2953371" y="4265522"/>
            <a:chExt cx="9085026" cy="2473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287" y="4666807"/>
              <a:ext cx="6250110" cy="2071911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2953371" y="4265522"/>
              <a:ext cx="2815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=0.175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&gt;0, </a:t>
              </a:r>
              <a:r>
                <a:rPr lang="pt-PT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=0.55 </a:t>
              </a:r>
              <a:r>
                <a:rPr lang="pt-PT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788287" y="4280911"/>
              <a:ext cx="2427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rgbClr val="00B050"/>
                  </a:solidFill>
                </a:rPr>
                <a:t>doped</a:t>
              </a:r>
              <a:r>
                <a:rPr lang="pt-PT" dirty="0" smtClean="0">
                  <a:solidFill>
                    <a:srgbClr val="00B050"/>
                  </a:solidFill>
                </a:rPr>
                <a:t> </a:t>
              </a:r>
              <a:r>
                <a:rPr lang="pt-PT" dirty="0" err="1" smtClean="0">
                  <a:solidFill>
                    <a:srgbClr val="00B050"/>
                  </a:solidFill>
                </a:rPr>
                <a:t>with</a:t>
              </a:r>
              <a:r>
                <a:rPr lang="pt-PT" dirty="0" smtClean="0">
                  <a:solidFill>
                    <a:srgbClr val="00B050"/>
                  </a:solidFill>
                </a:rPr>
                <a:t> </a:t>
              </a:r>
              <a:r>
                <a:rPr lang="pt-PT" dirty="0" err="1" smtClean="0">
                  <a:solidFill>
                    <a:srgbClr val="00B050"/>
                  </a:solidFill>
                </a:rPr>
                <a:t>electrons</a:t>
              </a:r>
              <a:endParaRPr lang="pt-PT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05575" y="4665632"/>
            <a:ext cx="5520869" cy="2073086"/>
            <a:chOff x="105575" y="4665632"/>
            <a:chExt cx="5520869" cy="2073086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75" y="4665632"/>
              <a:ext cx="5520869" cy="2073086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838" y="4782669"/>
              <a:ext cx="777819" cy="838733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429" y="4782668"/>
              <a:ext cx="779998" cy="838733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105575" y="947420"/>
            <a:ext cx="2516473" cy="1925102"/>
            <a:chOff x="1695134" y="1319351"/>
            <a:chExt cx="2516473" cy="1925102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34" y="1319351"/>
              <a:ext cx="2516473" cy="1925102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577" y="1415857"/>
              <a:ext cx="816272" cy="866045"/>
            </a:xfrm>
            <a:prstGeom prst="rect">
              <a:avLst/>
            </a:prstGeom>
          </p:spPr>
        </p:pic>
      </p:grpSp>
      <p:sp>
        <p:nvSpPr>
          <p:cNvPr id="25" name="CaixaDeTexto 24"/>
          <p:cNvSpPr txBox="1"/>
          <p:nvPr/>
        </p:nvSpPr>
        <p:spPr>
          <a:xfrm>
            <a:off x="330891" y="3389831"/>
            <a:ext cx="202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rgbClr val="FFC000"/>
                </a:solidFill>
              </a:rPr>
              <a:t>increase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of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the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absorption</a:t>
            </a:r>
            <a:r>
              <a:rPr lang="pt-PT" sz="1600" dirty="0" smtClean="0">
                <a:solidFill>
                  <a:srgbClr val="FFC000"/>
                </a:solidFill>
              </a:rPr>
              <a:t> (</a:t>
            </a:r>
            <a:r>
              <a:rPr lang="pt-PT" sz="1600" dirty="0" err="1" smtClean="0">
                <a:solidFill>
                  <a:srgbClr val="FFC000"/>
                </a:solidFill>
              </a:rPr>
              <a:t>if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compared</a:t>
            </a:r>
            <a:r>
              <a:rPr lang="pt-PT" sz="1600" dirty="0" smtClean="0">
                <a:solidFill>
                  <a:srgbClr val="FFC000"/>
                </a:solidFill>
              </a:rPr>
              <a:t> to linear </a:t>
            </a:r>
            <a:r>
              <a:rPr lang="pt-PT" sz="1600" dirty="0" err="1" smtClean="0">
                <a:solidFill>
                  <a:srgbClr val="FFC000"/>
                </a:solidFill>
              </a:rPr>
              <a:t>polarization</a:t>
            </a:r>
            <a:r>
              <a:rPr lang="pt-PT" sz="1600" dirty="0" smtClean="0">
                <a:solidFill>
                  <a:srgbClr val="FFC000"/>
                </a:solidFill>
              </a:rPr>
              <a:t>)</a:t>
            </a:r>
            <a:endParaRPr lang="pt-PT" sz="1600" dirty="0">
              <a:solidFill>
                <a:srgbClr val="FFC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316939" y="3169523"/>
            <a:ext cx="202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rgbClr val="FFC000"/>
                </a:solidFill>
              </a:rPr>
              <a:t>decrease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of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the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absorption</a:t>
            </a:r>
            <a:r>
              <a:rPr lang="pt-PT" sz="1600" dirty="0" smtClean="0">
                <a:solidFill>
                  <a:srgbClr val="FFC000"/>
                </a:solidFill>
              </a:rPr>
              <a:t> (</a:t>
            </a:r>
            <a:r>
              <a:rPr lang="pt-PT" sz="1600" dirty="0" err="1" smtClean="0">
                <a:solidFill>
                  <a:srgbClr val="FFC000"/>
                </a:solidFill>
              </a:rPr>
              <a:t>if</a:t>
            </a:r>
            <a:r>
              <a:rPr lang="pt-PT" sz="1600" dirty="0" smtClean="0">
                <a:solidFill>
                  <a:srgbClr val="FFC000"/>
                </a:solidFill>
              </a:rPr>
              <a:t> </a:t>
            </a:r>
            <a:r>
              <a:rPr lang="pt-PT" sz="1600" dirty="0" err="1" smtClean="0">
                <a:solidFill>
                  <a:srgbClr val="FFC000"/>
                </a:solidFill>
              </a:rPr>
              <a:t>compared</a:t>
            </a:r>
            <a:r>
              <a:rPr lang="pt-PT" sz="1600" dirty="0" smtClean="0">
                <a:solidFill>
                  <a:srgbClr val="FFC000"/>
                </a:solidFill>
              </a:rPr>
              <a:t> to linear </a:t>
            </a:r>
            <a:r>
              <a:rPr lang="pt-PT" sz="1600" dirty="0" err="1" smtClean="0">
                <a:solidFill>
                  <a:srgbClr val="FFC000"/>
                </a:solidFill>
              </a:rPr>
              <a:t>polarization</a:t>
            </a:r>
            <a:r>
              <a:rPr lang="pt-PT" sz="1600" dirty="0" smtClean="0">
                <a:solidFill>
                  <a:srgbClr val="FFC000"/>
                </a:solidFill>
              </a:rPr>
              <a:t>)</a:t>
            </a:r>
            <a:endParaRPr lang="pt-PT" sz="1600" dirty="0">
              <a:solidFill>
                <a:srgbClr val="FFC000"/>
              </a:solidFill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50" y="779103"/>
            <a:ext cx="2354311" cy="23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5775" y="171450"/>
            <a:ext cx="1162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Spoof-plasmon-assisted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giant</a:t>
            </a:r>
            <a:r>
              <a:rPr lang="pt-PT" sz="2800" dirty="0" smtClean="0">
                <a:solidFill>
                  <a:srgbClr val="FF0000"/>
                </a:solidFill>
              </a:rPr>
              <a:t> 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1" y="856861"/>
            <a:ext cx="2187833" cy="1870319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57336" y="2889371"/>
            <a:ext cx="3940650" cy="3255741"/>
            <a:chOff x="257336" y="2889371"/>
            <a:chExt cx="3940650" cy="325574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" y="3363013"/>
              <a:ext cx="3940650" cy="2782099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30534" y="2889371"/>
              <a:ext cx="3594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=30 </a:t>
              </a:r>
              <a:r>
                <a:rPr lang="pt-PT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m, </a:t>
              </a:r>
              <a:r>
                <a:rPr lang="en-GB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=100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m, </a:t>
              </a:r>
              <a:r>
                <a:rPr lang="pt-PT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=40 </a:t>
              </a:r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129128" y="6144981"/>
            <a:ext cx="488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rgbClr val="00B050"/>
                </a:solidFill>
              </a:rPr>
              <a:t>Enhanced</a:t>
            </a:r>
            <a:r>
              <a:rPr lang="pt-PT" dirty="0" smtClean="0">
                <a:solidFill>
                  <a:srgbClr val="00B050"/>
                </a:solidFill>
              </a:rPr>
              <a:t> </a:t>
            </a:r>
            <a:r>
              <a:rPr lang="pt-PT" dirty="0" err="1" smtClean="0">
                <a:solidFill>
                  <a:srgbClr val="00B050"/>
                </a:solidFill>
              </a:rPr>
              <a:t>optical</a:t>
            </a:r>
            <a:r>
              <a:rPr lang="pt-PT" dirty="0" smtClean="0">
                <a:solidFill>
                  <a:srgbClr val="00B050"/>
                </a:solidFill>
              </a:rPr>
              <a:t> </a:t>
            </a:r>
            <a:r>
              <a:rPr lang="pt-PT" dirty="0" err="1" smtClean="0">
                <a:solidFill>
                  <a:srgbClr val="00B050"/>
                </a:solidFill>
              </a:rPr>
              <a:t>transmittance</a:t>
            </a:r>
            <a:r>
              <a:rPr lang="pt-PT" dirty="0" smtClean="0">
                <a:solidFill>
                  <a:srgbClr val="00B050"/>
                </a:solidFill>
              </a:rPr>
              <a:t> (EOT)</a:t>
            </a:r>
            <a:r>
              <a:rPr lang="en-US" dirty="0">
                <a:solidFill>
                  <a:srgbClr val="00B050"/>
                </a:solidFill>
              </a:rPr>
              <a:t> 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Ebbesen</a:t>
            </a:r>
            <a:r>
              <a:rPr lang="en-US" dirty="0">
                <a:solidFill>
                  <a:srgbClr val="FFFF00"/>
                </a:solidFill>
              </a:rPr>
              <a:t>, T. W., </a:t>
            </a:r>
            <a:r>
              <a:rPr lang="en-US" dirty="0" smtClean="0">
                <a:solidFill>
                  <a:srgbClr val="FFFF00"/>
                </a:solidFill>
              </a:rPr>
              <a:t>et al., </a:t>
            </a:r>
            <a:r>
              <a:rPr lang="en-US" i="1" dirty="0">
                <a:solidFill>
                  <a:srgbClr val="FFFF00"/>
                </a:solidFill>
              </a:rPr>
              <a:t>Nature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i="1" dirty="0" smtClean="0">
                <a:solidFill>
                  <a:srgbClr val="FFFF00"/>
                </a:solidFill>
              </a:rPr>
              <a:t>391</a:t>
            </a:r>
            <a:r>
              <a:rPr lang="en-US" dirty="0" smtClean="0">
                <a:solidFill>
                  <a:srgbClr val="FFFF00"/>
                </a:solidFill>
              </a:rPr>
              <a:t>, 667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smtClean="0">
                <a:solidFill>
                  <a:srgbClr val="FFFF00"/>
                </a:solidFill>
              </a:rPr>
              <a:t>1998).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09" y="856861"/>
            <a:ext cx="7380533" cy="28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5775" y="171450"/>
            <a:ext cx="1162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Spoof-plasmon-assisted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giant</a:t>
            </a:r>
            <a:r>
              <a:rPr lang="pt-PT" sz="2800" dirty="0" smtClean="0">
                <a:solidFill>
                  <a:srgbClr val="FF0000"/>
                </a:solidFill>
              </a:rPr>
              <a:t> 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034358"/>
            <a:ext cx="3886526" cy="5162698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326611" y="146669"/>
            <a:ext cx="4689377" cy="6637131"/>
            <a:chOff x="7326611" y="146669"/>
            <a:chExt cx="4689377" cy="663713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829" y="146669"/>
              <a:ext cx="3135159" cy="6637131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7326611" y="1034358"/>
              <a:ext cx="14484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=0.175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r>
                <a:rPr lang="pt-PT" sz="2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pt-PT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=0.55 </a:t>
              </a:r>
              <a:r>
                <a:rPr lang="pt-PT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pt-P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9503703" y="2889371"/>
              <a:ext cx="12875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=1.5</a:t>
              </a:r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T, </a:t>
              </a:r>
            </a:p>
            <a:p>
              <a:r>
                <a:rPr lang="pt-PT" sz="2000" i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i="1" baseline="-25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=10 </a:t>
              </a:r>
              <a:r>
                <a:rPr lang="pt-PT" sz="20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t-P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967677" y="4148919"/>
            <a:ext cx="2790472" cy="2642393"/>
            <a:chOff x="6967677" y="4148919"/>
            <a:chExt cx="2790472" cy="2642393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677" y="5403760"/>
              <a:ext cx="1686209" cy="1387552"/>
            </a:xfrm>
            <a:prstGeom prst="rect">
              <a:avLst/>
            </a:prstGeom>
          </p:spPr>
        </p:pic>
        <p:cxnSp>
          <p:nvCxnSpPr>
            <p:cNvPr id="10" name="Conexão reta unidirecional 9"/>
            <p:cNvCxnSpPr/>
            <p:nvPr/>
          </p:nvCxnSpPr>
          <p:spPr>
            <a:xfrm flipV="1">
              <a:off x="8653886" y="4148919"/>
              <a:ext cx="1104263" cy="17109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/>
          <p:cNvGrpSpPr/>
          <p:nvPr/>
        </p:nvGrpSpPr>
        <p:grpSpPr>
          <a:xfrm>
            <a:off x="5124108" y="2181317"/>
            <a:ext cx="5548441" cy="1994157"/>
            <a:chOff x="5124108" y="2181317"/>
            <a:chExt cx="5548441" cy="1994157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108" y="2181317"/>
              <a:ext cx="1823592" cy="1994157"/>
            </a:xfrm>
            <a:prstGeom prst="rect">
              <a:avLst/>
            </a:prstGeom>
          </p:spPr>
        </p:pic>
        <p:cxnSp>
          <p:nvCxnSpPr>
            <p:cNvPr id="13" name="Conexão reta unidirecional 12"/>
            <p:cNvCxnSpPr/>
            <p:nvPr/>
          </p:nvCxnSpPr>
          <p:spPr>
            <a:xfrm flipV="1">
              <a:off x="6881784" y="2727181"/>
              <a:ext cx="3790765" cy="1621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63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40" y="1048613"/>
            <a:ext cx="2879815" cy="382542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85775" y="171450"/>
            <a:ext cx="1162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Spoof-plasmon-assisted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giant</a:t>
            </a:r>
            <a:r>
              <a:rPr lang="pt-PT" sz="2800" dirty="0" smtClean="0">
                <a:solidFill>
                  <a:srgbClr val="FF0000"/>
                </a:solidFill>
              </a:rPr>
              <a:t> 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30" y="1139252"/>
            <a:ext cx="2666296" cy="564454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653949" y="340727"/>
            <a:ext cx="1448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=0.175 </a:t>
            </a:r>
            <a:r>
              <a:rPr lang="pt-P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pt-PT" sz="2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=0.55 </a:t>
            </a:r>
            <a:r>
              <a:rPr lang="pt-P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237743" y="3264125"/>
            <a:ext cx="1287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PT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pt-PT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</a:p>
          <a:p>
            <a:r>
              <a:rPr lang="pt-PT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PT" sz="2000" i="1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 </a:t>
            </a:r>
            <a:r>
              <a:rPr lang="pt-PT" sz="20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pt-P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PT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PT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6038799" y="1139252"/>
            <a:ext cx="2666296" cy="5644548"/>
            <a:chOff x="6038799" y="1139252"/>
            <a:chExt cx="2666296" cy="564454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799" y="1139252"/>
              <a:ext cx="2666296" cy="5644548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541750" y="3022335"/>
              <a:ext cx="12875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=7</a:t>
              </a:r>
              <a:r>
                <a:rPr lang="pt-PT" sz="20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T, </a:t>
              </a:r>
            </a:p>
            <a:p>
              <a:r>
                <a:rPr lang="pt-PT" sz="2000" i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PT" sz="2000" i="1" baseline="-25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pt-PT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=10 </a:t>
              </a:r>
              <a:r>
                <a:rPr lang="pt-PT" sz="20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pt-P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PT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t-P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531028" y="5156615"/>
            <a:ext cx="4227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For </a:t>
            </a:r>
            <a:r>
              <a:rPr lang="pt-PT" sz="2000" dirty="0" err="1" smtClean="0"/>
              <a:t>high</a:t>
            </a:r>
            <a:r>
              <a:rPr lang="pt-PT" sz="2000" dirty="0" smtClean="0"/>
              <a:t> </a:t>
            </a:r>
            <a:r>
              <a:rPr lang="pt-PT" sz="2000" dirty="0" err="1" smtClean="0"/>
              <a:t>magnetic</a:t>
            </a:r>
            <a:r>
              <a:rPr lang="pt-PT" sz="2000" dirty="0" smtClean="0"/>
              <a:t> </a:t>
            </a:r>
            <a:r>
              <a:rPr lang="pt-PT" sz="2000" dirty="0" err="1" smtClean="0"/>
              <a:t>field</a:t>
            </a:r>
            <a:r>
              <a:rPr lang="pt-PT" sz="2000" dirty="0" smtClean="0"/>
              <a:t> ~7 T </a:t>
            </a:r>
            <a:r>
              <a:rPr lang="pt-PT" sz="2000" dirty="0" err="1" smtClean="0"/>
              <a:t>it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possible</a:t>
            </a:r>
            <a:r>
              <a:rPr lang="pt-PT" sz="2000" dirty="0" smtClean="0"/>
              <a:t> to </a:t>
            </a:r>
            <a:r>
              <a:rPr lang="pt-PT" sz="2000" dirty="0" err="1" smtClean="0"/>
              <a:t>achieve</a:t>
            </a:r>
            <a:r>
              <a:rPr lang="pt-PT" sz="2000" dirty="0" smtClean="0"/>
              <a:t> </a:t>
            </a:r>
            <a:r>
              <a:rPr lang="pt-PT" sz="2000" dirty="0" err="1" smtClean="0"/>
              <a:t>any</a:t>
            </a:r>
            <a:r>
              <a:rPr lang="pt-PT" sz="2000" dirty="0" smtClean="0"/>
              <a:t> </a:t>
            </a:r>
            <a:r>
              <a:rPr lang="pt-PT" sz="2000" dirty="0" err="1" smtClean="0"/>
              <a:t>angle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Faraday </a:t>
            </a:r>
            <a:r>
              <a:rPr lang="pt-PT" sz="2000" dirty="0" err="1" smtClean="0"/>
              <a:t>rotation</a:t>
            </a:r>
            <a:r>
              <a:rPr lang="pt-PT" sz="2000" dirty="0" smtClean="0"/>
              <a:t>, [-90, 90] </a:t>
            </a:r>
            <a:r>
              <a:rPr lang="pt-PT" sz="2000" dirty="0" err="1" smtClean="0"/>
              <a:t>degrees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33503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5307" y="376"/>
            <a:ext cx="1085689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err="1" smtClean="0">
                <a:solidFill>
                  <a:srgbClr val="FF0000"/>
                </a:solidFill>
              </a:rPr>
              <a:t>Conclusions</a:t>
            </a:r>
            <a:endParaRPr lang="pt-PT" sz="3200" dirty="0" smtClean="0">
              <a:solidFill>
                <a:srgbClr val="FF0000"/>
              </a:solidFill>
            </a:endParaRPr>
          </a:p>
          <a:p>
            <a:endParaRPr lang="pt-PT" dirty="0"/>
          </a:p>
          <a:p>
            <a:pPr marL="342900" indent="-342900">
              <a:buAutoNum type="arabicPeriod"/>
            </a:pPr>
            <a:r>
              <a:rPr lang="en-US" sz="2300" dirty="0" smtClean="0"/>
              <a:t>The </a:t>
            </a:r>
            <a:r>
              <a:rPr lang="en-US" sz="2300" dirty="0"/>
              <a:t>Faraday rotation and MCD of an electromagnetic wave transmitted </a:t>
            </a:r>
            <a:r>
              <a:rPr lang="en-US" sz="2300" dirty="0" smtClean="0"/>
              <a:t>through a </a:t>
            </a:r>
            <a:r>
              <a:rPr lang="en-US" sz="2300" dirty="0"/>
              <a:t>graphene </a:t>
            </a:r>
            <a:r>
              <a:rPr lang="en-US" sz="2300" dirty="0" smtClean="0"/>
              <a:t>layer are </a:t>
            </a:r>
            <a:r>
              <a:rPr lang="en-US" sz="2300" dirty="0"/>
              <a:t>strongly influenced  by adding a periodically perforated metallic film (a 2D grating) on top of graphene. </a:t>
            </a:r>
            <a:endParaRPr lang="en-US" sz="2300" dirty="0" smtClean="0"/>
          </a:p>
          <a:p>
            <a:pPr marL="342900" indent="-342900">
              <a:buAutoNum type="arabicPeriod"/>
            </a:pPr>
            <a:r>
              <a:rPr lang="en-US" sz="2300" dirty="0" smtClean="0"/>
              <a:t>If </a:t>
            </a:r>
            <a:r>
              <a:rPr lang="en-US" sz="2300" dirty="0"/>
              <a:t>the width of the perforation holes is close to the array period (i.e. the grating looks like a thin metallic net),  </a:t>
            </a:r>
            <a:r>
              <a:rPr lang="en-US" sz="2300" dirty="0" smtClean="0"/>
              <a:t>and </a:t>
            </a:r>
            <a:r>
              <a:rPr lang="en-US" sz="2300" dirty="0"/>
              <a:t>the wave frequency is close to that of the </a:t>
            </a:r>
            <a:r>
              <a:rPr lang="en-US" sz="2300" dirty="0" err="1" smtClean="0"/>
              <a:t>magnetoplasmon</a:t>
            </a:r>
            <a:r>
              <a:rPr lang="en-US" sz="2300" dirty="0" smtClean="0"/>
              <a:t> </a:t>
            </a:r>
            <a:r>
              <a:rPr lang="en-US" sz="2300" dirty="0"/>
              <a:t>resonance </a:t>
            </a:r>
            <a:r>
              <a:rPr lang="en-US" sz="2300" dirty="0" smtClean="0"/>
              <a:t>one </a:t>
            </a:r>
            <a:r>
              <a:rPr lang="en-US" sz="2300" dirty="0"/>
              <a:t>can expect an increase of </a:t>
            </a:r>
            <a:r>
              <a:rPr lang="en-US" sz="2300" dirty="0" smtClean="0"/>
              <a:t>the Faraday </a:t>
            </a:r>
            <a:r>
              <a:rPr lang="en-US" sz="2300" dirty="0"/>
              <a:t>rotation angle, which is a result of the </a:t>
            </a:r>
            <a:r>
              <a:rPr lang="en-US" sz="2300" dirty="0" err="1"/>
              <a:t>magnetoplasmon</a:t>
            </a:r>
            <a:r>
              <a:rPr lang="en-US" sz="2300" dirty="0"/>
              <a:t>-mediated transmission. </a:t>
            </a:r>
            <a:endParaRPr lang="en-US" sz="2300" dirty="0" smtClean="0"/>
          </a:p>
          <a:p>
            <a:pPr marL="342900" indent="-342900">
              <a:buAutoNum type="arabicPeriod"/>
            </a:pPr>
            <a:r>
              <a:rPr lang="en-US" sz="2300" dirty="0" smtClean="0"/>
              <a:t>When the incident wavelength is close to the period of the 2D grating, and graphene layer is arranged in the center of cavity, the spoof </a:t>
            </a:r>
            <a:r>
              <a:rPr lang="en-US" sz="2300" dirty="0" err="1" smtClean="0"/>
              <a:t>plasmons</a:t>
            </a:r>
            <a:r>
              <a:rPr lang="en-US" sz="2300" dirty="0" smtClean="0"/>
              <a:t> and multiple passage of cavity wave results in giant Faraday rotation.</a:t>
            </a:r>
            <a:endParaRPr lang="pt-PT" sz="2300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792050" y="4815627"/>
            <a:ext cx="10483403" cy="9573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smtClean="0">
                <a:solidFill>
                  <a:srgbClr val="FFFF00"/>
                </a:solidFill>
              </a:rPr>
              <a:t>Nuno M.R. Peres. Mikhail I. Vasilevskiy, </a:t>
            </a:r>
            <a:r>
              <a:rPr lang="pt-PT" dirty="0">
                <a:solidFill>
                  <a:srgbClr val="92D050"/>
                </a:solidFill>
              </a:rPr>
              <a:t>Universidade do Minho, Braga, </a:t>
            </a:r>
            <a:r>
              <a:rPr lang="pt-PT" dirty="0" smtClean="0">
                <a:solidFill>
                  <a:srgbClr val="92D050"/>
                </a:solidFill>
              </a:rPr>
              <a:t>Portugal</a:t>
            </a:r>
          </a:p>
          <a:p>
            <a:pPr marL="0" indent="0">
              <a:buNone/>
            </a:pPr>
            <a:r>
              <a:rPr lang="pt-PT" dirty="0" smtClean="0">
                <a:solidFill>
                  <a:srgbClr val="FFFF00"/>
                </a:solidFill>
              </a:rPr>
              <a:t>Luis Martin-Moreno, </a:t>
            </a:r>
            <a:r>
              <a:rPr lang="pt-PT" dirty="0" err="1" smtClean="0">
                <a:solidFill>
                  <a:srgbClr val="FFFF00"/>
                </a:solidFill>
              </a:rPr>
              <a:t>Tatyana</a:t>
            </a:r>
            <a:r>
              <a:rPr lang="pt-PT" dirty="0" smtClean="0">
                <a:solidFill>
                  <a:srgbClr val="FFFF00"/>
                </a:solidFill>
              </a:rPr>
              <a:t> </a:t>
            </a:r>
            <a:r>
              <a:rPr lang="pt-PT" dirty="0" err="1" smtClean="0">
                <a:solidFill>
                  <a:srgbClr val="FFFF00"/>
                </a:solidFill>
              </a:rPr>
              <a:t>Slipchenko</a:t>
            </a:r>
            <a:r>
              <a:rPr lang="pt-PT" dirty="0" smtClean="0">
                <a:solidFill>
                  <a:srgbClr val="92D050"/>
                </a:solidFill>
              </a:rPr>
              <a:t>, </a:t>
            </a:r>
            <a:r>
              <a:rPr lang="pt-PT" dirty="0" err="1" smtClean="0">
                <a:solidFill>
                  <a:srgbClr val="92D050"/>
                </a:solidFill>
              </a:rPr>
              <a:t>University</a:t>
            </a:r>
            <a:r>
              <a:rPr lang="pt-PT" dirty="0" smtClean="0">
                <a:solidFill>
                  <a:srgbClr val="92D050"/>
                </a:solidFill>
              </a:rPr>
              <a:t> </a:t>
            </a:r>
            <a:r>
              <a:rPr lang="pt-PT" dirty="0" err="1" smtClean="0">
                <a:solidFill>
                  <a:srgbClr val="92D050"/>
                </a:solidFill>
              </a:rPr>
              <a:t>of</a:t>
            </a:r>
            <a:r>
              <a:rPr lang="pt-PT" dirty="0" smtClean="0">
                <a:solidFill>
                  <a:srgbClr val="92D050"/>
                </a:solidFill>
              </a:rPr>
              <a:t> Zaragoza, </a:t>
            </a:r>
            <a:r>
              <a:rPr lang="pt-PT" dirty="0" err="1" smtClean="0">
                <a:solidFill>
                  <a:srgbClr val="92D050"/>
                </a:solidFill>
              </a:rPr>
              <a:t>Spain</a:t>
            </a:r>
            <a:endParaRPr lang="pt-PT" dirty="0" smtClean="0">
              <a:solidFill>
                <a:srgbClr val="FFFF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847" y="5949996"/>
            <a:ext cx="32162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" descr="Portug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397" y="5865859"/>
            <a:ext cx="4318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2" descr="União Europe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8397" y="6238921"/>
            <a:ext cx="4318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8090197" y="6238921"/>
            <a:ext cx="24431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600" dirty="0">
                <a:latin typeface="+mj-lt"/>
                <a:ea typeface="Times New Roman" pitchFamily="18" charset="0"/>
              </a:rPr>
              <a:t>União Europeia — Fundos </a:t>
            </a:r>
            <a:endParaRPr lang="pt-PT" sz="1600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90197" y="5878559"/>
            <a:ext cx="29972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600" dirty="0">
                <a:latin typeface="+mj-lt"/>
                <a:ea typeface="Times New Roman" pitchFamily="18" charset="0"/>
              </a:rPr>
              <a:t>Governo da República Portuguesa</a:t>
            </a:r>
            <a:endParaRPr lang="pt-PT" sz="1600" dirty="0">
              <a:latin typeface="+mj-lt"/>
            </a:endParaRPr>
          </a:p>
        </p:txBody>
      </p:sp>
      <p:pic>
        <p:nvPicPr>
          <p:cNvPr id="9" name="Picture 2" descr="http://www.icmm.csic.es/graphesp2014/wp-content/uploads/2013/10/graph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47" y="5776958"/>
            <a:ext cx="207645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45057" y="102595"/>
            <a:ext cx="281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City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Braga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Se Catedral de Bra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8" y="171450"/>
            <a:ext cx="2866435" cy="38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72" y="4058191"/>
            <a:ext cx="4052795" cy="26969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78" y="171451"/>
            <a:ext cx="3891115" cy="380540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017593" y="1426281"/>
            <a:ext cx="453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B050"/>
                </a:solidFill>
              </a:rPr>
              <a:t>Bracara</a:t>
            </a:r>
            <a:r>
              <a:rPr lang="en-GB" sz="2400" dirty="0" smtClean="0">
                <a:solidFill>
                  <a:srgbClr val="00B050"/>
                </a:solidFill>
              </a:rPr>
              <a:t> Augusta – roman times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017593" y="1919094"/>
            <a:ext cx="5113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FF00"/>
                </a:solidFill>
              </a:rPr>
              <a:t>Portugues</a:t>
            </a:r>
            <a:r>
              <a:rPr lang="en-GB" sz="2400" dirty="0" smtClean="0">
                <a:solidFill>
                  <a:srgbClr val="FFFF00"/>
                </a:solidFill>
              </a:rPr>
              <a:t> Rome – similar architecture of the historic </a:t>
            </a:r>
            <a:r>
              <a:rPr lang="en-GB" sz="2400" dirty="0" err="1" smtClean="0">
                <a:solidFill>
                  <a:srgbClr val="FFFF00"/>
                </a:solidFill>
              </a:rPr>
              <a:t>center</a:t>
            </a:r>
            <a:r>
              <a:rPr lang="en-GB" sz="2400" dirty="0" smtClean="0">
                <a:solidFill>
                  <a:srgbClr val="FFFF00"/>
                </a:solidFill>
              </a:rPr>
              <a:t>, the highest density of </a:t>
            </a:r>
            <a:r>
              <a:rPr lang="en-GB" sz="2400" smtClean="0">
                <a:solidFill>
                  <a:srgbClr val="FFFF00"/>
                </a:solidFill>
              </a:rPr>
              <a:t>churches </a:t>
            </a:r>
            <a:r>
              <a:rPr lang="en-GB" sz="2400" smtClean="0">
                <a:solidFill>
                  <a:srgbClr val="FFFF00"/>
                </a:solidFill>
              </a:rPr>
              <a:t> </a:t>
            </a:r>
            <a:r>
              <a:rPr lang="en-GB" sz="2400" dirty="0" smtClean="0">
                <a:solidFill>
                  <a:srgbClr val="FFFF00"/>
                </a:solidFill>
              </a:rPr>
              <a:t>among all the cities in Portugal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06656" y="643191"/>
            <a:ext cx="518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176 thousands of habitants – third city in Portugal</a:t>
            </a:r>
            <a:endParaRPr lang="en-GB" sz="2400" dirty="0">
              <a:solidFill>
                <a:srgbClr val="FFC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0" y="3866647"/>
            <a:ext cx="3921658" cy="29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45057" y="102595"/>
            <a:ext cx="281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City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of</a:t>
            </a:r>
            <a:r>
              <a:rPr lang="pt-PT" sz="2800" dirty="0" smtClean="0">
                <a:solidFill>
                  <a:srgbClr val="FF0000"/>
                </a:solidFill>
              </a:rPr>
              <a:t> Braga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Se Catedral de Bra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8" y="171450"/>
            <a:ext cx="2866435" cy="38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7071994" y="3426819"/>
            <a:ext cx="4978174" cy="3297362"/>
            <a:chOff x="7071994" y="3426819"/>
            <a:chExt cx="4978174" cy="3297362"/>
          </a:xfrm>
        </p:grpSpPr>
        <p:pic>
          <p:nvPicPr>
            <p:cNvPr id="2050" name="Picture 2" descr="https://upload.wikimedia.org/wikipedia/commons/thumb/9/9f/Arco_da_porta_nova_Braga.jpg/220px-Arco_da_porta_nova_Brag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4333" y="3426819"/>
              <a:ext cx="2475835" cy="329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7071994" y="4269770"/>
              <a:ext cx="29828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Was you born inside the trolleybus?</a:t>
              </a:r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7071994" y="5756236"/>
              <a:ext cx="23457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FFFF00"/>
                  </a:solidFill>
                </a:rPr>
                <a:t>Are you from Braga?</a:t>
              </a:r>
              <a:endParaRPr lang="en-GB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6" y="4121623"/>
            <a:ext cx="4052795" cy="26969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78" y="171451"/>
            <a:ext cx="3891115" cy="380540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017593" y="1426281"/>
            <a:ext cx="453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B050"/>
                </a:solidFill>
              </a:rPr>
              <a:t>Bracara</a:t>
            </a:r>
            <a:r>
              <a:rPr lang="en-GB" sz="2400" dirty="0" smtClean="0">
                <a:solidFill>
                  <a:srgbClr val="00B050"/>
                </a:solidFill>
              </a:rPr>
              <a:t> Augusta – roman times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017593" y="1919094"/>
            <a:ext cx="5113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FF00"/>
                </a:solidFill>
              </a:rPr>
              <a:t>Portugues</a:t>
            </a:r>
            <a:r>
              <a:rPr lang="en-GB" sz="2400" dirty="0" smtClean="0">
                <a:solidFill>
                  <a:srgbClr val="FFFF00"/>
                </a:solidFill>
              </a:rPr>
              <a:t> Rome – similar architecture of the historic </a:t>
            </a:r>
            <a:r>
              <a:rPr lang="en-GB" sz="2400" dirty="0" err="1" smtClean="0">
                <a:solidFill>
                  <a:srgbClr val="FFFF00"/>
                </a:solidFill>
              </a:rPr>
              <a:t>center</a:t>
            </a:r>
            <a:r>
              <a:rPr lang="en-GB" sz="2400" dirty="0" smtClean="0">
                <a:solidFill>
                  <a:srgbClr val="FFFF00"/>
                </a:solidFill>
              </a:rPr>
              <a:t>, the highest density of churches per </a:t>
            </a:r>
            <a:r>
              <a:rPr lang="en-GB" sz="2400" dirty="0">
                <a:solidFill>
                  <a:srgbClr val="FFFF00"/>
                </a:solidFill>
              </a:rPr>
              <a:t>a</a:t>
            </a:r>
            <a:r>
              <a:rPr lang="en-GB" sz="2400" dirty="0" smtClean="0">
                <a:solidFill>
                  <a:srgbClr val="FFFF00"/>
                </a:solidFill>
              </a:rPr>
              <a:t>rea among all the cities in Portugal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06656" y="643191"/>
            <a:ext cx="518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176 thousands of habitants – third city in Portugal</a:t>
            </a:r>
            <a:endParaRPr lang="en-GB" sz="2400" dirty="0">
              <a:solidFill>
                <a:srgbClr val="FFC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29" y="4108530"/>
            <a:ext cx="3581251" cy="26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5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5395" y="171450"/>
            <a:ext cx="75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Graphene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without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external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magnetic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field</a:t>
            </a:r>
            <a:endParaRPr lang="pt-PT" sz="2800" dirty="0">
              <a:solidFill>
                <a:srgbClr val="FF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1244" y="1567076"/>
            <a:ext cx="4721593" cy="5235714"/>
            <a:chOff x="51244" y="1567076"/>
            <a:chExt cx="4721593" cy="5235714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46" y="1567076"/>
              <a:ext cx="4131000" cy="57033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4" y="2312377"/>
              <a:ext cx="4721593" cy="4490413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7086690" y="2137409"/>
            <a:ext cx="5372011" cy="4665382"/>
            <a:chOff x="7086690" y="2137409"/>
            <a:chExt cx="5372011" cy="4665382"/>
          </a:xfrm>
        </p:grpSpPr>
        <p:graphicFrame>
          <p:nvGraphicFramePr>
            <p:cNvPr id="6" name="Obje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2973066"/>
                </p:ext>
              </p:extLst>
            </p:nvPr>
          </p:nvGraphicFramePr>
          <p:xfrm>
            <a:off x="7086690" y="2959809"/>
            <a:ext cx="4973470" cy="3842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PHOTO-PAINT" r:id="rId5" imgW="10058040" imgH="7772040" progId="CorelPHOTOPAINT.Image.16">
                    <p:embed/>
                  </p:oleObj>
                </mc:Choice>
                <mc:Fallback>
                  <p:oleObj name="PHOTO-PAINT" r:id="rId5" imgW="10058040" imgH="777204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086690" y="2959809"/>
                          <a:ext cx="4973470" cy="38429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tângulo 2"/>
            <p:cNvSpPr/>
            <p:nvPr/>
          </p:nvSpPr>
          <p:spPr>
            <a:xfrm>
              <a:off x="7895981" y="2137409"/>
              <a:ext cx="4562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0" indent="-304800"/>
              <a:r>
                <a:rPr lang="pt-PT" dirty="0" err="1" smtClean="0"/>
                <a:t>Yu</a:t>
              </a:r>
              <a:r>
                <a:rPr lang="pt-PT" dirty="0" smtClean="0"/>
                <a:t>. V. Bludov, </a:t>
              </a:r>
              <a:r>
                <a:rPr lang="pt-PT" dirty="0" err="1" smtClean="0"/>
                <a:t>et</a:t>
              </a:r>
              <a:r>
                <a:rPr lang="pt-PT" dirty="0" smtClean="0"/>
                <a:t> al., </a:t>
              </a:r>
              <a:r>
                <a:rPr lang="pt-PT" i="1" dirty="0" err="1" smtClean="0"/>
                <a:t>Int</a:t>
              </a:r>
              <a:r>
                <a:rPr lang="pt-PT" i="1" dirty="0" smtClean="0"/>
                <a:t>. J. </a:t>
              </a:r>
              <a:r>
                <a:rPr lang="pt-PT" i="1" dirty="0" err="1" smtClean="0"/>
                <a:t>Mod</a:t>
              </a:r>
              <a:r>
                <a:rPr lang="pt-PT" i="1" dirty="0" smtClean="0"/>
                <a:t>. </a:t>
              </a:r>
              <a:r>
                <a:rPr lang="pt-PT" i="1" dirty="0" err="1" smtClean="0"/>
                <a:t>Phys</a:t>
              </a:r>
              <a:r>
                <a:rPr lang="pt-PT" i="1" dirty="0" smtClean="0"/>
                <a:t>. </a:t>
              </a:r>
              <a:r>
                <a:rPr lang="pt-PT" i="1" dirty="0"/>
                <a:t>B</a:t>
              </a:r>
              <a:r>
                <a:rPr lang="pt-PT" dirty="0"/>
                <a:t>, </a:t>
              </a:r>
              <a:endParaRPr lang="pt-PT" dirty="0" smtClean="0"/>
            </a:p>
            <a:p>
              <a:pPr marL="304800" indent="-304800"/>
              <a:r>
                <a:rPr lang="pt-PT" i="1" dirty="0" smtClean="0"/>
                <a:t>27</a:t>
              </a:r>
              <a:r>
                <a:rPr lang="pt-PT" dirty="0" smtClean="0"/>
                <a:t>, 1341001 (2013). </a:t>
              </a:r>
              <a:endParaRPr lang="pt-PT" dirty="0">
                <a:effectLst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4772837" y="1079878"/>
            <a:ext cx="6542863" cy="3500979"/>
            <a:chOff x="4772837" y="1079878"/>
            <a:chExt cx="6542863" cy="350097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72837" y="1259626"/>
              <a:ext cx="2444980" cy="3321231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7359161" y="1079878"/>
              <a:ext cx="39565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. </a:t>
              </a:r>
              <a:r>
                <a:rPr lang="en-US" dirty="0" err="1" smtClean="0"/>
                <a:t>Jablan</a:t>
              </a:r>
              <a:r>
                <a:rPr lang="en-US" dirty="0" smtClean="0"/>
                <a:t>, </a:t>
              </a:r>
              <a:r>
                <a:rPr lang="en-US" dirty="0"/>
                <a:t>H</a:t>
              </a:r>
              <a:r>
                <a:rPr lang="en-US" dirty="0" smtClean="0"/>
                <a:t>. </a:t>
              </a:r>
              <a:r>
                <a:rPr lang="en-US" dirty="0" err="1" smtClean="0"/>
                <a:t>Buljan</a:t>
              </a:r>
              <a:r>
                <a:rPr lang="en-US" dirty="0" smtClean="0"/>
                <a:t>, </a:t>
              </a:r>
              <a:r>
                <a:rPr lang="en-US" dirty="0"/>
                <a:t>&amp; </a:t>
              </a:r>
              <a:r>
                <a:rPr lang="en-US" dirty="0" err="1" smtClean="0"/>
                <a:t>Soljačić</a:t>
              </a:r>
              <a:r>
                <a:rPr lang="en-US" dirty="0" smtClean="0"/>
                <a:t>, </a:t>
              </a:r>
              <a:r>
                <a:rPr lang="en-US" i="1" dirty="0" smtClean="0"/>
                <a:t>Phys. Rev. B</a:t>
              </a:r>
              <a:r>
                <a:rPr lang="en-US" dirty="0" smtClean="0"/>
                <a:t> </a:t>
              </a:r>
              <a:r>
                <a:rPr lang="en-US" i="1" dirty="0" smtClean="0"/>
                <a:t>80, </a:t>
              </a:r>
              <a:r>
                <a:rPr lang="en-US" dirty="0" smtClean="0"/>
                <a:t>245435 (2009).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14724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4585906" y="628774"/>
            <a:ext cx="7494394" cy="1319392"/>
            <a:chOff x="4585906" y="628774"/>
            <a:chExt cx="7494394" cy="131939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3449" y="628774"/>
              <a:ext cx="4466851" cy="1319392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4585906" y="840403"/>
              <a:ext cx="29645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dirty="0" err="1" smtClean="0">
                  <a:solidFill>
                    <a:srgbClr val="FFFF00"/>
                  </a:solidFill>
                </a:rPr>
                <a:t>Conductivity</a:t>
              </a:r>
              <a:r>
                <a:rPr lang="pt-PT" sz="2400" dirty="0" smtClean="0">
                  <a:solidFill>
                    <a:srgbClr val="FFFF00"/>
                  </a:solidFill>
                </a:rPr>
                <a:t> tensor</a:t>
              </a:r>
              <a:endParaRPr lang="pt-PT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0" y="1474006"/>
            <a:ext cx="5568169" cy="5848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02" y="628774"/>
            <a:ext cx="1338750" cy="7056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205395" y="171450"/>
            <a:ext cx="758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FF0000"/>
                </a:solidFill>
              </a:rPr>
              <a:t>Graphene</a:t>
            </a:r>
            <a:r>
              <a:rPr lang="pt-PT" sz="2800" dirty="0" smtClean="0">
                <a:solidFill>
                  <a:srgbClr val="FF0000"/>
                </a:solidFill>
              </a:rPr>
              <a:t> in </a:t>
            </a:r>
            <a:r>
              <a:rPr lang="pt-PT" sz="2800" dirty="0" err="1" smtClean="0">
                <a:solidFill>
                  <a:srgbClr val="FF0000"/>
                </a:solidFill>
              </a:rPr>
              <a:t>the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external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magnetic</a:t>
            </a:r>
            <a:r>
              <a:rPr lang="pt-PT" sz="2800" dirty="0" smtClean="0">
                <a:solidFill>
                  <a:srgbClr val="FF0000"/>
                </a:solidFill>
              </a:rPr>
              <a:t> </a:t>
            </a:r>
            <a:r>
              <a:rPr lang="pt-PT" sz="2800" dirty="0" err="1" smtClean="0">
                <a:solidFill>
                  <a:srgbClr val="FF0000"/>
                </a:solidFill>
              </a:rPr>
              <a:t>field</a:t>
            </a:r>
            <a:endParaRPr lang="pt-PT" sz="2800" dirty="0">
              <a:solidFill>
                <a:srgbClr val="FF000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51739" y="2234823"/>
            <a:ext cx="4434167" cy="4471768"/>
            <a:chOff x="151739" y="2234823"/>
            <a:chExt cx="4434167" cy="447176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739" y="3039116"/>
              <a:ext cx="4434167" cy="3667475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193" y="2234823"/>
              <a:ext cx="841500" cy="628333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860" y="2123330"/>
            <a:ext cx="4835395" cy="3608881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7004262" y="2172801"/>
            <a:ext cx="4689110" cy="4590484"/>
            <a:chOff x="7004262" y="2172801"/>
            <a:chExt cx="4689110" cy="4590484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4262" y="2982420"/>
              <a:ext cx="4689110" cy="378086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6308" y="2172801"/>
              <a:ext cx="925031" cy="595422"/>
            </a:xfrm>
            <a:prstGeom prst="rect">
              <a:avLst/>
            </a:prstGeom>
          </p:spPr>
        </p:pic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311" y="4674017"/>
            <a:ext cx="4679890" cy="20325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615317" y="718074"/>
            <a:ext cx="297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. Ferreira, et al., </a:t>
            </a:r>
            <a:r>
              <a:rPr lang="en-US" i="1" dirty="0" smtClean="0"/>
              <a:t>Phys. Rev. B</a:t>
            </a:r>
            <a:r>
              <a:rPr lang="en-US" dirty="0" smtClean="0"/>
              <a:t> </a:t>
            </a:r>
            <a:r>
              <a:rPr lang="en-US" i="1" dirty="0" smtClean="0"/>
              <a:t>84</a:t>
            </a:r>
            <a:r>
              <a:rPr lang="en-US" dirty="0" smtClean="0"/>
              <a:t>, 235410 </a:t>
            </a:r>
            <a:r>
              <a:rPr lang="en-US" dirty="0"/>
              <a:t>(2011</a:t>
            </a:r>
            <a:r>
              <a:rPr lang="en-US" dirty="0" smtClean="0"/>
              <a:t>).</a:t>
            </a:r>
            <a:endParaRPr lang="pt-PT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5461" y="6002763"/>
            <a:ext cx="2068420" cy="5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4" y="694670"/>
            <a:ext cx="3671249" cy="50981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5" y="694670"/>
            <a:ext cx="3671249" cy="50981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05" y="694670"/>
            <a:ext cx="4049049" cy="2699366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92048" y="715576"/>
            <a:ext cx="7875373" cy="3591918"/>
            <a:chOff x="292048" y="715576"/>
            <a:chExt cx="7875373" cy="359191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909" y="715576"/>
              <a:ext cx="3681512" cy="3591918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292048" y="3392189"/>
              <a:ext cx="4251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I</a:t>
              </a:r>
              <a:r>
                <a:rPr lang="pt-PT" dirty="0" smtClean="0"/>
                <a:t>. </a:t>
              </a:r>
              <a:r>
                <a:rPr lang="pt-PT" dirty="0" err="1" smtClean="0"/>
                <a:t>Crassee</a:t>
              </a:r>
              <a:r>
                <a:rPr lang="pt-PT" dirty="0" smtClean="0"/>
                <a:t>, </a:t>
              </a:r>
              <a:r>
                <a:rPr lang="pt-PT" dirty="0" err="1" smtClean="0"/>
                <a:t>et</a:t>
              </a:r>
              <a:r>
                <a:rPr lang="pt-PT" dirty="0" smtClean="0"/>
                <a:t> al., </a:t>
              </a:r>
              <a:r>
                <a:rPr lang="pt-PT" i="1" dirty="0" err="1" smtClean="0"/>
                <a:t>Nat</a:t>
              </a:r>
              <a:r>
                <a:rPr lang="pt-PT" i="1" dirty="0" smtClean="0"/>
                <a:t>. </a:t>
              </a:r>
              <a:r>
                <a:rPr lang="pt-PT" i="1" dirty="0" err="1" smtClean="0"/>
                <a:t>Phys</a:t>
              </a:r>
              <a:r>
                <a:rPr lang="pt-PT" i="1" dirty="0" smtClean="0"/>
                <a:t>.</a:t>
              </a:r>
              <a:r>
                <a:rPr lang="pt-PT" dirty="0" smtClean="0"/>
                <a:t> </a:t>
              </a:r>
              <a:r>
                <a:rPr lang="pt-PT" i="1" dirty="0" smtClean="0"/>
                <a:t>7</a:t>
              </a:r>
              <a:r>
                <a:rPr lang="pt-PT" dirty="0" smtClean="0"/>
                <a:t>, 48 </a:t>
              </a:r>
              <a:r>
                <a:rPr lang="pt-PT" dirty="0"/>
                <a:t>(2010).</a:t>
              </a: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078855" y="171450"/>
            <a:ext cx="562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rgbClr val="FF0000"/>
                </a:solidFill>
              </a:rPr>
              <a:t>Faraday </a:t>
            </a:r>
            <a:r>
              <a:rPr lang="pt-PT" sz="2800" dirty="0" err="1" smtClean="0">
                <a:solidFill>
                  <a:srgbClr val="FF0000"/>
                </a:solidFill>
              </a:rPr>
              <a:t>rotation</a:t>
            </a:r>
            <a:r>
              <a:rPr lang="pt-PT" sz="2800" dirty="0" smtClean="0">
                <a:solidFill>
                  <a:srgbClr val="FF0000"/>
                </a:solidFill>
              </a:rPr>
              <a:t> in </a:t>
            </a:r>
            <a:r>
              <a:rPr lang="pt-PT" sz="2800" dirty="0" err="1" smtClean="0">
                <a:solidFill>
                  <a:srgbClr val="FF0000"/>
                </a:solidFill>
              </a:rPr>
              <a:t>graphene</a:t>
            </a:r>
            <a:endParaRPr lang="pt-PT" sz="2800" dirty="0">
              <a:solidFill>
                <a:srgbClr val="FF000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366074" y="694670"/>
            <a:ext cx="3671249" cy="5621392"/>
            <a:chOff x="8366074" y="694670"/>
            <a:chExt cx="3671249" cy="562139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074" y="694670"/>
              <a:ext cx="3671249" cy="5098172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8547842" y="5915952"/>
              <a:ext cx="3489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 err="1" smtClean="0">
                  <a:solidFill>
                    <a:srgbClr val="FFFF00"/>
                  </a:solidFill>
                </a:rPr>
                <a:t>Nonreciprocal</a:t>
              </a:r>
              <a:r>
                <a:rPr lang="pt-PT" sz="2000" dirty="0" smtClean="0">
                  <a:solidFill>
                    <a:srgbClr val="FFFF00"/>
                  </a:solidFill>
                </a:rPr>
                <a:t> </a:t>
              </a:r>
              <a:r>
                <a:rPr lang="pt-PT" sz="2000" dirty="0" err="1" smtClean="0">
                  <a:solidFill>
                    <a:srgbClr val="FFFF00"/>
                  </a:solidFill>
                </a:rPr>
                <a:t>phenomenon</a:t>
              </a:r>
              <a:endParaRPr lang="pt-PT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92048" y="3761521"/>
            <a:ext cx="7891474" cy="3100477"/>
            <a:chOff x="292048" y="3761521"/>
            <a:chExt cx="7891474" cy="310047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3967" y="4395297"/>
              <a:ext cx="4811840" cy="2097369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048" y="3761521"/>
              <a:ext cx="2255464" cy="3057317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3078855" y="6492666"/>
              <a:ext cx="5104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. Ferreira, et al., </a:t>
              </a:r>
              <a:r>
                <a:rPr lang="en-US" i="1" dirty="0" smtClean="0"/>
                <a:t>Phys. Rev. B</a:t>
              </a:r>
              <a:r>
                <a:rPr lang="en-US" dirty="0" smtClean="0"/>
                <a:t> </a:t>
              </a:r>
              <a:r>
                <a:rPr lang="en-US" i="1" dirty="0" smtClean="0"/>
                <a:t>84</a:t>
              </a:r>
              <a:r>
                <a:rPr lang="en-US" dirty="0" smtClean="0"/>
                <a:t>, 235410 </a:t>
              </a:r>
              <a:r>
                <a:rPr lang="en-US" dirty="0"/>
                <a:t>(2011</a:t>
              </a:r>
              <a:r>
                <a:rPr lang="en-US" dirty="0" smtClean="0"/>
                <a:t>).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98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211" y="1016022"/>
            <a:ext cx="117057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0000"/>
                </a:solidFill>
              </a:rPr>
              <a:t>Outline</a:t>
            </a:r>
            <a:r>
              <a:rPr lang="pt-PT" sz="3600" dirty="0" smtClean="0">
                <a:solidFill>
                  <a:srgbClr val="FF0000"/>
                </a:solidFill>
              </a:rPr>
              <a:t>:</a:t>
            </a:r>
          </a:p>
          <a:p>
            <a:endParaRPr lang="pt-PT" sz="3600" dirty="0" smtClean="0">
              <a:solidFill>
                <a:srgbClr val="FF0000"/>
              </a:solidFill>
            </a:endParaRPr>
          </a:p>
          <a:p>
            <a:endParaRPr lang="pt-PT" dirty="0"/>
          </a:p>
          <a:p>
            <a:pPr marL="514350" indent="-514350">
              <a:buAutoNum type="arabicPeriod"/>
            </a:pPr>
            <a:r>
              <a:rPr lang="pt-PT" sz="2800" dirty="0" err="1" smtClean="0">
                <a:solidFill>
                  <a:srgbClr val="FFFF00"/>
                </a:solidFill>
              </a:rPr>
              <a:t>Introduction</a:t>
            </a:r>
            <a:r>
              <a:rPr lang="pt-PT" sz="2800" dirty="0" smtClean="0">
                <a:solidFill>
                  <a:srgbClr val="FFFF00"/>
                </a:solidFill>
              </a:rPr>
              <a:t> – </a:t>
            </a:r>
            <a:r>
              <a:rPr lang="pt-PT" sz="2800" dirty="0" err="1" smtClean="0">
                <a:solidFill>
                  <a:srgbClr val="FFFF00"/>
                </a:solidFill>
              </a:rPr>
              <a:t>properties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  <a:r>
              <a:rPr lang="pt-PT" sz="2800" dirty="0" err="1" smtClean="0">
                <a:solidFill>
                  <a:srgbClr val="FFFF00"/>
                </a:solidFill>
              </a:rPr>
              <a:t>of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  <a:r>
              <a:rPr lang="pt-PT" sz="2800" dirty="0" err="1" smtClean="0">
                <a:solidFill>
                  <a:srgbClr val="FFFF00"/>
                </a:solidFill>
              </a:rPr>
              <a:t>surface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  <a:r>
              <a:rPr lang="pt-PT" sz="2800" dirty="0" err="1" smtClean="0">
                <a:solidFill>
                  <a:srgbClr val="FFFF00"/>
                </a:solidFill>
              </a:rPr>
              <a:t>plasmon-polaritons</a:t>
            </a:r>
            <a:endParaRPr lang="pt-PT" sz="2800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pt-PT" sz="2800" dirty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pt-PT" sz="2800" dirty="0" err="1" smtClean="0">
                <a:solidFill>
                  <a:srgbClr val="FFFF00"/>
                </a:solidFill>
              </a:rPr>
              <a:t>Magnetoplasmon-assisted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  <a:r>
              <a:rPr lang="pt-PT" sz="2800" dirty="0">
                <a:solidFill>
                  <a:srgbClr val="FFFF00"/>
                </a:solidFill>
              </a:rPr>
              <a:t>Faraday </a:t>
            </a:r>
            <a:r>
              <a:rPr lang="pt-PT" sz="2800" dirty="0" err="1">
                <a:solidFill>
                  <a:srgbClr val="FFFF00"/>
                </a:solidFill>
              </a:rPr>
              <a:t>rotation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of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the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transmitted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linearly-polarized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 smtClean="0">
                <a:solidFill>
                  <a:srgbClr val="FFFF00"/>
                </a:solidFill>
              </a:rPr>
              <a:t>wave</a:t>
            </a:r>
            <a:endParaRPr lang="pt-PT" sz="2800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pt-PT" sz="2800" dirty="0" smtClean="0">
              <a:solidFill>
                <a:srgbClr val="FFFF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pt-PT" sz="2800" dirty="0" err="1" smtClean="0">
                <a:solidFill>
                  <a:srgbClr val="FFFF00"/>
                </a:solidFill>
              </a:rPr>
              <a:t>Magnetic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  <a:r>
              <a:rPr lang="pt-PT" sz="2800" dirty="0">
                <a:solidFill>
                  <a:srgbClr val="FFFF00"/>
                </a:solidFill>
              </a:rPr>
              <a:t>circular </a:t>
            </a:r>
            <a:r>
              <a:rPr lang="pt-PT" sz="2800" dirty="0" err="1">
                <a:solidFill>
                  <a:srgbClr val="FFFF00"/>
                </a:solidFill>
              </a:rPr>
              <a:t>dichroism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of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the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transmitted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circularly-polarized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 smtClean="0">
                <a:solidFill>
                  <a:srgbClr val="FFFF00"/>
                </a:solidFill>
              </a:rPr>
              <a:t>wave</a:t>
            </a:r>
            <a:endParaRPr lang="pt-PT" sz="2800" dirty="0" smtClean="0">
              <a:solidFill>
                <a:srgbClr val="FFFF00"/>
              </a:solidFill>
            </a:endParaRPr>
          </a:p>
          <a:p>
            <a:pPr marL="514350" indent="-514350">
              <a:buFontTx/>
              <a:buAutoNum type="arabicPeriod"/>
            </a:pPr>
            <a:endParaRPr lang="pt-PT" sz="2800" dirty="0" smtClean="0">
              <a:solidFill>
                <a:srgbClr val="FFFF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pt-PT" sz="2800" dirty="0" err="1">
                <a:solidFill>
                  <a:srgbClr val="FFFF00"/>
                </a:solidFill>
              </a:rPr>
              <a:t>Spoof-plasmon-assisted</a:t>
            </a:r>
            <a:r>
              <a:rPr lang="pt-PT" sz="2800" dirty="0">
                <a:solidFill>
                  <a:srgbClr val="FFFF00"/>
                </a:solidFill>
              </a:rPr>
              <a:t> </a:t>
            </a:r>
            <a:r>
              <a:rPr lang="pt-PT" sz="2800" dirty="0" err="1">
                <a:solidFill>
                  <a:srgbClr val="FFFF00"/>
                </a:solidFill>
              </a:rPr>
              <a:t>giant</a:t>
            </a:r>
            <a:r>
              <a:rPr lang="pt-PT" sz="2800" dirty="0">
                <a:solidFill>
                  <a:srgbClr val="FFFF00"/>
                </a:solidFill>
              </a:rPr>
              <a:t> Faraday </a:t>
            </a:r>
            <a:r>
              <a:rPr lang="pt-PT" sz="2800" dirty="0" err="1" smtClean="0">
                <a:solidFill>
                  <a:srgbClr val="FFFF00"/>
                </a:solidFill>
              </a:rPr>
              <a:t>rotation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279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43" y="1769986"/>
            <a:ext cx="3161396" cy="374946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45759" y="47488"/>
            <a:ext cx="9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>
                <a:solidFill>
                  <a:srgbClr val="FF0000"/>
                </a:solidFill>
              </a:rPr>
              <a:t>Introduction</a:t>
            </a:r>
            <a:r>
              <a:rPr lang="pt-PT" sz="2800" dirty="0">
                <a:solidFill>
                  <a:srgbClr val="FF0000"/>
                </a:solidFill>
              </a:rPr>
              <a:t> – </a:t>
            </a:r>
            <a:r>
              <a:rPr lang="pt-PT" sz="2800" dirty="0" err="1">
                <a:solidFill>
                  <a:srgbClr val="FF0000"/>
                </a:solidFill>
              </a:rPr>
              <a:t>properties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of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surface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plasmon-polaritons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3" y="1766250"/>
            <a:ext cx="3164545" cy="37532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03" y="1769985"/>
            <a:ext cx="3161396" cy="37494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48" y="1769983"/>
            <a:ext cx="3161397" cy="374946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9" y="1074839"/>
            <a:ext cx="3405087" cy="2806576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3" y="4028251"/>
            <a:ext cx="3906408" cy="2717743"/>
          </a:xfrm>
          <a:prstGeom prst="rect">
            <a:avLst/>
          </a:prstGeom>
        </p:spPr>
      </p:pic>
      <p:grpSp>
        <p:nvGrpSpPr>
          <p:cNvPr id="53" name="Grupo 52"/>
          <p:cNvGrpSpPr/>
          <p:nvPr/>
        </p:nvGrpSpPr>
        <p:grpSpPr>
          <a:xfrm>
            <a:off x="3127054" y="4029894"/>
            <a:ext cx="840259" cy="2748993"/>
            <a:chOff x="10124303" y="3542270"/>
            <a:chExt cx="840259" cy="2748993"/>
          </a:xfrm>
        </p:grpSpPr>
        <p:sp>
          <p:nvSpPr>
            <p:cNvPr id="56" name="Forma livre 55"/>
            <p:cNvSpPr/>
            <p:nvPr/>
          </p:nvSpPr>
          <p:spPr>
            <a:xfrm>
              <a:off x="10124303" y="3542270"/>
              <a:ext cx="840259" cy="1771135"/>
            </a:xfrm>
            <a:custGeom>
              <a:avLst/>
              <a:gdLst>
                <a:gd name="connsiteX0" fmla="*/ 840259 w 840259"/>
                <a:gd name="connsiteY0" fmla="*/ 1771135 h 1771135"/>
                <a:gd name="connsiteX1" fmla="*/ 551935 w 840259"/>
                <a:gd name="connsiteY1" fmla="*/ 1532238 h 1771135"/>
                <a:gd name="connsiteX2" fmla="*/ 296562 w 840259"/>
                <a:gd name="connsiteY2" fmla="*/ 1087395 h 1771135"/>
                <a:gd name="connsiteX3" fmla="*/ 115329 w 840259"/>
                <a:gd name="connsiteY3" fmla="*/ 518984 h 1771135"/>
                <a:gd name="connsiteX4" fmla="*/ 0 w 840259"/>
                <a:gd name="connsiteY4" fmla="*/ 0 h 17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259" h="1771135">
                  <a:moveTo>
                    <a:pt x="840259" y="1771135"/>
                  </a:moveTo>
                  <a:cubicBezTo>
                    <a:pt x="741405" y="1708665"/>
                    <a:pt x="642551" y="1646195"/>
                    <a:pt x="551935" y="1532238"/>
                  </a:cubicBezTo>
                  <a:cubicBezTo>
                    <a:pt x="461319" y="1418281"/>
                    <a:pt x="369330" y="1256271"/>
                    <a:pt x="296562" y="1087395"/>
                  </a:cubicBezTo>
                  <a:cubicBezTo>
                    <a:pt x="223794" y="918519"/>
                    <a:pt x="164756" y="700216"/>
                    <a:pt x="115329" y="518984"/>
                  </a:cubicBezTo>
                  <a:cubicBezTo>
                    <a:pt x="65902" y="337751"/>
                    <a:pt x="32951" y="168875"/>
                    <a:pt x="0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1" name="Forma livre 60"/>
            <p:cNvSpPr/>
            <p:nvPr/>
          </p:nvSpPr>
          <p:spPr>
            <a:xfrm flipV="1">
              <a:off x="10234613" y="5321321"/>
              <a:ext cx="729949" cy="969942"/>
            </a:xfrm>
            <a:custGeom>
              <a:avLst/>
              <a:gdLst>
                <a:gd name="connsiteX0" fmla="*/ 840259 w 840259"/>
                <a:gd name="connsiteY0" fmla="*/ 1771135 h 1771135"/>
                <a:gd name="connsiteX1" fmla="*/ 551935 w 840259"/>
                <a:gd name="connsiteY1" fmla="*/ 1532238 h 1771135"/>
                <a:gd name="connsiteX2" fmla="*/ 296562 w 840259"/>
                <a:gd name="connsiteY2" fmla="*/ 1087395 h 1771135"/>
                <a:gd name="connsiteX3" fmla="*/ 115329 w 840259"/>
                <a:gd name="connsiteY3" fmla="*/ 518984 h 1771135"/>
                <a:gd name="connsiteX4" fmla="*/ 0 w 840259"/>
                <a:gd name="connsiteY4" fmla="*/ 0 h 17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259" h="1771135">
                  <a:moveTo>
                    <a:pt x="840259" y="1771135"/>
                  </a:moveTo>
                  <a:cubicBezTo>
                    <a:pt x="741405" y="1708665"/>
                    <a:pt x="642551" y="1646195"/>
                    <a:pt x="551935" y="1532238"/>
                  </a:cubicBezTo>
                  <a:cubicBezTo>
                    <a:pt x="461319" y="1418281"/>
                    <a:pt x="369330" y="1256271"/>
                    <a:pt x="296562" y="1087395"/>
                  </a:cubicBezTo>
                  <a:cubicBezTo>
                    <a:pt x="223794" y="918519"/>
                    <a:pt x="164756" y="700216"/>
                    <a:pt x="115329" y="518984"/>
                  </a:cubicBezTo>
                  <a:cubicBezTo>
                    <a:pt x="65902" y="337751"/>
                    <a:pt x="32951" y="168875"/>
                    <a:pt x="0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9" name="Imagem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9" y="1076834"/>
            <a:ext cx="3402666" cy="2804581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313" y="2535650"/>
            <a:ext cx="2558897" cy="1552197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8" y="1076834"/>
            <a:ext cx="3389653" cy="2793855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8804948" y="1470383"/>
            <a:ext cx="3160857" cy="4049067"/>
            <a:chOff x="8804948" y="1470383"/>
            <a:chExt cx="3160857" cy="4049067"/>
          </a:xfrm>
        </p:grpSpPr>
        <p:pic>
          <p:nvPicPr>
            <p:cNvPr id="62" name="Imagem 6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4948" y="1765671"/>
              <a:ext cx="3160857" cy="3753779"/>
            </a:xfrm>
            <a:prstGeom prst="rect">
              <a:avLst/>
            </a:prstGeom>
          </p:spPr>
        </p:pic>
        <p:cxnSp>
          <p:nvCxnSpPr>
            <p:cNvPr id="64" name="Conexão reta unidirecional 63"/>
            <p:cNvCxnSpPr/>
            <p:nvPr/>
          </p:nvCxnSpPr>
          <p:spPr>
            <a:xfrm flipH="1">
              <a:off x="10495128" y="1470383"/>
              <a:ext cx="163773" cy="9499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Imagem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6311" y="856195"/>
            <a:ext cx="4356379" cy="618516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6714070" y="3052255"/>
            <a:ext cx="2464263" cy="839852"/>
            <a:chOff x="6407350" y="3010108"/>
            <a:chExt cx="2464263" cy="839852"/>
          </a:xfrm>
        </p:grpSpPr>
        <p:cxnSp>
          <p:nvCxnSpPr>
            <p:cNvPr id="6" name="Conexão reta unidirecional 5"/>
            <p:cNvCxnSpPr/>
            <p:nvPr/>
          </p:nvCxnSpPr>
          <p:spPr>
            <a:xfrm flipV="1">
              <a:off x="7860146" y="3430034"/>
              <a:ext cx="1011467" cy="240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07350" y="3010108"/>
              <a:ext cx="1804483" cy="839852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5384186" y="3982665"/>
            <a:ext cx="3850783" cy="1230613"/>
            <a:chOff x="5384186" y="3982665"/>
            <a:chExt cx="3850783" cy="1230613"/>
          </a:xfrm>
        </p:grpSpPr>
        <p:grpSp>
          <p:nvGrpSpPr>
            <p:cNvPr id="52" name="Grupo 51"/>
            <p:cNvGrpSpPr/>
            <p:nvPr/>
          </p:nvGrpSpPr>
          <p:grpSpPr>
            <a:xfrm>
              <a:off x="5384186" y="3982665"/>
              <a:ext cx="3850783" cy="1230613"/>
              <a:chOff x="5309204" y="4146238"/>
              <a:chExt cx="3850783" cy="1230613"/>
            </a:xfrm>
          </p:grpSpPr>
          <p:cxnSp>
            <p:nvCxnSpPr>
              <p:cNvPr id="44" name="Conexão reta unidirecional 43"/>
              <p:cNvCxnSpPr/>
              <p:nvPr/>
            </p:nvCxnSpPr>
            <p:spPr>
              <a:xfrm flipV="1">
                <a:off x="6999559" y="4146238"/>
                <a:ext cx="2160428" cy="28748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ixaDeTexto 48"/>
              <p:cNvSpPr txBox="1"/>
              <p:nvPr/>
            </p:nvSpPr>
            <p:spPr>
              <a:xfrm>
                <a:off x="5309204" y="4915186"/>
                <a:ext cx="1746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400" dirty="0" err="1" smtClean="0">
                    <a:solidFill>
                      <a:srgbClr val="92D050"/>
                    </a:solidFill>
                  </a:rPr>
                  <a:t>Bulk</a:t>
                </a:r>
                <a:r>
                  <a:rPr lang="pt-PT" sz="2400" dirty="0" smtClean="0">
                    <a:solidFill>
                      <a:srgbClr val="92D050"/>
                    </a:solidFill>
                  </a:rPr>
                  <a:t> </a:t>
                </a:r>
                <a:r>
                  <a:rPr lang="pt-PT" sz="2400" dirty="0" err="1" smtClean="0">
                    <a:solidFill>
                      <a:srgbClr val="92D050"/>
                    </a:solidFill>
                  </a:rPr>
                  <a:t>waves</a:t>
                </a:r>
                <a:endParaRPr lang="pt-PT" sz="2400" dirty="0">
                  <a:solidFill>
                    <a:srgbClr val="92D050"/>
                  </a:solidFill>
                </a:endParaRPr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04513" y="4136769"/>
              <a:ext cx="1637571" cy="667388"/>
            </a:xfrm>
            <a:prstGeom prst="rect">
              <a:avLst/>
            </a:prstGeom>
          </p:spPr>
        </p:pic>
      </p:grpSp>
      <p:grpSp>
        <p:nvGrpSpPr>
          <p:cNvPr id="34" name="Grupo 33"/>
          <p:cNvGrpSpPr/>
          <p:nvPr/>
        </p:nvGrpSpPr>
        <p:grpSpPr>
          <a:xfrm>
            <a:off x="5792351" y="4087847"/>
            <a:ext cx="3603060" cy="1817817"/>
            <a:chOff x="5731440" y="3829051"/>
            <a:chExt cx="3603060" cy="1817817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31440" y="5002694"/>
              <a:ext cx="2303477" cy="644174"/>
            </a:xfrm>
            <a:prstGeom prst="rect">
              <a:avLst/>
            </a:prstGeom>
          </p:spPr>
        </p:pic>
        <p:cxnSp>
          <p:nvCxnSpPr>
            <p:cNvPr id="30" name="Conexão reta unidirecional 29"/>
            <p:cNvCxnSpPr>
              <a:stCxn id="27" idx="3"/>
            </p:cNvCxnSpPr>
            <p:nvPr/>
          </p:nvCxnSpPr>
          <p:spPr>
            <a:xfrm flipV="1">
              <a:off x="8034917" y="3829051"/>
              <a:ext cx="1299583" cy="14957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5404513" y="4459520"/>
            <a:ext cx="5410191" cy="2172568"/>
            <a:chOff x="5404513" y="4459520"/>
            <a:chExt cx="5410191" cy="2172568"/>
          </a:xfrm>
        </p:grpSpPr>
        <p:grpSp>
          <p:nvGrpSpPr>
            <p:cNvPr id="51" name="Grupo 50"/>
            <p:cNvGrpSpPr/>
            <p:nvPr/>
          </p:nvGrpSpPr>
          <p:grpSpPr>
            <a:xfrm>
              <a:off x="5404513" y="4459520"/>
              <a:ext cx="5410191" cy="2081929"/>
              <a:chOff x="5422070" y="4518808"/>
              <a:chExt cx="5410191" cy="2081929"/>
            </a:xfrm>
          </p:grpSpPr>
          <p:cxnSp>
            <p:nvCxnSpPr>
              <p:cNvPr id="47" name="Conexão reta unidirecional 46"/>
              <p:cNvCxnSpPr/>
              <p:nvPr/>
            </p:nvCxnSpPr>
            <p:spPr>
              <a:xfrm flipV="1">
                <a:off x="8523843" y="4518808"/>
                <a:ext cx="2308418" cy="151911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aixaDeTexto 49"/>
              <p:cNvSpPr txBox="1"/>
              <p:nvPr/>
            </p:nvSpPr>
            <p:spPr>
              <a:xfrm>
                <a:off x="5422070" y="6139072"/>
                <a:ext cx="2190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400" dirty="0" err="1" smtClean="0">
                    <a:solidFill>
                      <a:srgbClr val="92D050"/>
                    </a:solidFill>
                  </a:rPr>
                  <a:t>Surface</a:t>
                </a:r>
                <a:r>
                  <a:rPr lang="pt-PT" sz="2400" dirty="0" smtClean="0">
                    <a:solidFill>
                      <a:srgbClr val="92D050"/>
                    </a:solidFill>
                  </a:rPr>
                  <a:t> </a:t>
                </a:r>
                <a:r>
                  <a:rPr lang="pt-PT" sz="2400" dirty="0" err="1" smtClean="0">
                    <a:solidFill>
                      <a:srgbClr val="92D050"/>
                    </a:solidFill>
                  </a:rPr>
                  <a:t>waves</a:t>
                </a:r>
                <a:endParaRPr lang="pt-PT" sz="2400" dirty="0">
                  <a:solidFill>
                    <a:srgbClr val="92D050"/>
                  </a:solidFill>
                </a:endParaRPr>
              </a:p>
            </p:txBody>
          </p:sp>
        </p:grp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11315" y="6012771"/>
              <a:ext cx="1589942" cy="619317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9979378" y="3136391"/>
            <a:ext cx="1863247" cy="3596099"/>
            <a:chOff x="9863689" y="3196588"/>
            <a:chExt cx="1863247" cy="3596099"/>
          </a:xfrm>
        </p:grpSpPr>
        <p:cxnSp>
          <p:nvCxnSpPr>
            <p:cNvPr id="15" name="Conexão reta unidirecional 14"/>
            <p:cNvCxnSpPr/>
            <p:nvPr/>
          </p:nvCxnSpPr>
          <p:spPr>
            <a:xfrm flipH="1" flipV="1">
              <a:off x="9863689" y="3196588"/>
              <a:ext cx="337929" cy="25755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010720" y="5772151"/>
              <a:ext cx="1716216" cy="1020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1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45759" y="47488"/>
            <a:ext cx="9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>
                <a:solidFill>
                  <a:srgbClr val="FF0000"/>
                </a:solidFill>
              </a:rPr>
              <a:t>Introduction</a:t>
            </a:r>
            <a:r>
              <a:rPr lang="pt-PT" sz="2800" dirty="0">
                <a:solidFill>
                  <a:srgbClr val="FF0000"/>
                </a:solidFill>
              </a:rPr>
              <a:t> – </a:t>
            </a:r>
            <a:r>
              <a:rPr lang="pt-PT" sz="2800" dirty="0" err="1">
                <a:solidFill>
                  <a:srgbClr val="FF0000"/>
                </a:solidFill>
              </a:rPr>
              <a:t>properties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of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surface</a:t>
            </a:r>
            <a:r>
              <a:rPr lang="pt-PT" sz="2800" dirty="0">
                <a:solidFill>
                  <a:srgbClr val="FF0000"/>
                </a:solidFill>
              </a:rPr>
              <a:t> </a:t>
            </a:r>
            <a:r>
              <a:rPr lang="pt-PT" sz="2800" dirty="0" err="1">
                <a:solidFill>
                  <a:srgbClr val="FF0000"/>
                </a:solidFill>
              </a:rPr>
              <a:t>plasmon-polaritons</a:t>
            </a:r>
            <a:endParaRPr lang="pt-PT" sz="2800" dirty="0">
              <a:solidFill>
                <a:srgbClr val="FF0000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3" y="1211836"/>
            <a:ext cx="3382104" cy="2955535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935032" y="840077"/>
            <a:ext cx="167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rgbClr val="00B050"/>
                </a:solidFill>
              </a:rPr>
              <a:t>Graphene</a:t>
            </a:r>
            <a:endParaRPr lang="pt-PT" dirty="0">
              <a:solidFill>
                <a:srgbClr val="00B050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69531" y="5546496"/>
            <a:ext cx="11743372" cy="1141751"/>
            <a:chOff x="169531" y="5546496"/>
            <a:chExt cx="11743372" cy="1141751"/>
          </a:xfrm>
        </p:grpSpPr>
        <p:sp>
          <p:nvSpPr>
            <p:cNvPr id="22" name="Retângulo 21"/>
            <p:cNvSpPr/>
            <p:nvPr/>
          </p:nvSpPr>
          <p:spPr>
            <a:xfrm>
              <a:off x="169531" y="5996347"/>
              <a:ext cx="82593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dirty="0" err="1" smtClean="0">
                  <a:solidFill>
                    <a:srgbClr val="FF0000"/>
                  </a:solidFill>
                  <a:latin typeface="Proxima Nova"/>
                </a:rPr>
                <a:t>First</a:t>
              </a:r>
              <a:r>
                <a:rPr lang="pt-PT" dirty="0" smtClean="0">
                  <a:solidFill>
                    <a:srgbClr val="FF0000"/>
                  </a:solidFill>
                  <a:latin typeface="Proxima Nova"/>
                </a:rPr>
                <a:t> </a:t>
              </a:r>
              <a:r>
                <a:rPr lang="pt-PT" dirty="0" err="1" smtClean="0">
                  <a:solidFill>
                    <a:srgbClr val="FF0000"/>
                  </a:solidFill>
                  <a:latin typeface="Proxima Nova"/>
                </a:rPr>
                <a:t>work</a:t>
              </a:r>
              <a:r>
                <a:rPr lang="pt-PT" dirty="0" smtClean="0">
                  <a:solidFill>
                    <a:srgbClr val="FF0000"/>
                  </a:solidFill>
                  <a:latin typeface="Proxima Nova"/>
                </a:rPr>
                <a:t> </a:t>
              </a:r>
              <a:r>
                <a:rPr lang="pt-PT" dirty="0" err="1" smtClean="0">
                  <a:solidFill>
                    <a:srgbClr val="FF0000"/>
                  </a:solidFill>
                  <a:latin typeface="Proxima Nova"/>
                </a:rPr>
                <a:t>on</a:t>
              </a:r>
              <a:r>
                <a:rPr lang="pt-PT" dirty="0" smtClean="0">
                  <a:solidFill>
                    <a:srgbClr val="FF0000"/>
                  </a:solidFill>
                  <a:latin typeface="Proxima Nova"/>
                </a:rPr>
                <a:t> 2D </a:t>
              </a:r>
              <a:r>
                <a:rPr lang="pt-PT" dirty="0" err="1" smtClean="0">
                  <a:solidFill>
                    <a:srgbClr val="FF0000"/>
                  </a:solidFill>
                  <a:latin typeface="Proxima Nova"/>
                </a:rPr>
                <a:t>plasmons</a:t>
              </a:r>
              <a:r>
                <a:rPr lang="pt-PT" dirty="0" smtClean="0">
                  <a:solidFill>
                    <a:srgbClr val="FF0000"/>
                  </a:solidFill>
                  <a:latin typeface="Proxima Nova"/>
                </a:rPr>
                <a:t>:</a:t>
              </a:r>
              <a:endParaRPr lang="pt-PT" b="0" i="0" dirty="0">
                <a:effectLst/>
                <a:latin typeface="Proxima Nova"/>
              </a:endParaRP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2846893" y="5546496"/>
              <a:ext cx="9066010" cy="1141751"/>
              <a:chOff x="698777" y="5845859"/>
              <a:chExt cx="9066010" cy="1141751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5232" y="5973143"/>
                <a:ext cx="7346638" cy="1014467"/>
              </a:xfrm>
              <a:prstGeom prst="rect">
                <a:avLst/>
              </a:prstGeom>
            </p:spPr>
          </p:pic>
          <p:pic>
            <p:nvPicPr>
              <p:cNvPr id="25" name="Imagem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777" y="5845859"/>
                <a:ext cx="9066010" cy="332393"/>
              </a:xfrm>
              <a:prstGeom prst="rect">
                <a:avLst/>
              </a:prstGeom>
            </p:spPr>
          </p:pic>
        </p:grp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3" y="4810371"/>
            <a:ext cx="2857958" cy="502451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264" y="4230127"/>
            <a:ext cx="7501722" cy="1216495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3698264" y="587758"/>
            <a:ext cx="8061814" cy="3157868"/>
            <a:chOff x="3698264" y="587758"/>
            <a:chExt cx="8061814" cy="3157868"/>
          </a:xfrm>
        </p:grpSpPr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9687" y="587758"/>
              <a:ext cx="5020391" cy="2724150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98264" y="608718"/>
              <a:ext cx="2966305" cy="2248432"/>
            </a:xfrm>
            <a:prstGeom prst="rect">
              <a:avLst/>
            </a:prstGeom>
          </p:spPr>
        </p:pic>
        <p:sp>
          <p:nvSpPr>
            <p:cNvPr id="34" name="Retângulo 33"/>
            <p:cNvSpPr/>
            <p:nvPr/>
          </p:nvSpPr>
          <p:spPr>
            <a:xfrm>
              <a:off x="5194988" y="3376294"/>
              <a:ext cx="5155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dirty="0"/>
                <a:t>C. Sorger, </a:t>
              </a:r>
              <a:r>
                <a:rPr lang="pt-PT" dirty="0" err="1"/>
                <a:t>et</a:t>
              </a:r>
              <a:r>
                <a:rPr lang="pt-PT" dirty="0"/>
                <a:t> al., </a:t>
              </a:r>
              <a:r>
                <a:rPr lang="en-US" dirty="0"/>
                <a:t>New J. Phys. </a:t>
              </a:r>
              <a:r>
                <a:rPr lang="en-US" b="1" dirty="0"/>
                <a:t>17</a:t>
              </a:r>
              <a:r>
                <a:rPr lang="en-US" dirty="0"/>
                <a:t>, 053045 (2015)</a:t>
              </a:r>
              <a:r>
                <a:rPr lang="pt-PT" dirty="0"/>
                <a:t>.</a:t>
              </a:r>
              <a:r>
                <a:rPr lang="pt-PT" b="1" dirty="0"/>
                <a:t> </a:t>
              </a:r>
              <a:endParaRPr lang="ru-RU" dirty="0">
                <a:latin typeface="CMR10" charset="0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06" y="4217318"/>
            <a:ext cx="2491788" cy="5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Damasco</Template>
  <TotalTime>5395</TotalTime>
  <Words>813</Words>
  <Application>Microsoft Office PowerPoint</Application>
  <PresentationFormat>Ecrã Panorâmico</PresentationFormat>
  <Paragraphs>101</Paragraphs>
  <Slides>19</Slides>
  <Notes>0</Notes>
  <HiddenSlides>1</HiddenSlides>
  <MMClips>2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8" baseType="lpstr">
      <vt:lpstr>Arial</vt:lpstr>
      <vt:lpstr>Bookman Old Style</vt:lpstr>
      <vt:lpstr>CMR10</vt:lpstr>
      <vt:lpstr>Proxima Nova</vt:lpstr>
      <vt:lpstr>Rockwell</vt:lpstr>
      <vt:lpstr>Symbol</vt:lpstr>
      <vt:lpstr>Times New Roman</vt:lpstr>
      <vt:lpstr>Damask</vt:lpstr>
      <vt:lpstr>PHOTO-PAINT</vt:lpstr>
      <vt:lpstr>FARADAY ROTATION IN GRAPHENE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Faraday effect in graphene coated with a perforated metallic grating</dc:title>
  <dc:creator>Bludov Yuliy</dc:creator>
  <cp:lastModifiedBy>Bludov Yuliy</cp:lastModifiedBy>
  <cp:revision>132</cp:revision>
  <dcterms:created xsi:type="dcterms:W3CDTF">2017-12-13T10:51:29Z</dcterms:created>
  <dcterms:modified xsi:type="dcterms:W3CDTF">2018-07-10T08:40:13Z</dcterms:modified>
</cp:coreProperties>
</file>