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30" r:id="rId3"/>
    <p:sldId id="309" r:id="rId4"/>
    <p:sldId id="347" r:id="rId5"/>
    <p:sldId id="343" r:id="rId6"/>
    <p:sldId id="325" r:id="rId7"/>
    <p:sldId id="311" r:id="rId8"/>
    <p:sldId id="313" r:id="rId9"/>
    <p:sldId id="327" r:id="rId10"/>
    <p:sldId id="338" r:id="rId11"/>
    <p:sldId id="334" r:id="rId12"/>
    <p:sldId id="336" r:id="rId13"/>
    <p:sldId id="322" r:id="rId14"/>
    <p:sldId id="353" r:id="rId15"/>
    <p:sldId id="348" r:id="rId16"/>
    <p:sldId id="281" r:id="rId17"/>
    <p:sldId id="286" r:id="rId18"/>
    <p:sldId id="349" r:id="rId19"/>
    <p:sldId id="352" r:id="rId20"/>
    <p:sldId id="351" r:id="rId21"/>
    <p:sldId id="300" r:id="rId22"/>
    <p:sldId id="340" r:id="rId23"/>
  </p:sldIdLst>
  <p:sldSz cx="9144000" cy="6858000" type="screen4x3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17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jpeg"/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Relationship Id="rId9" Type="http://schemas.openxmlformats.org/officeDocument/2006/relationships/image" Target="../media/image6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641" cy="512143"/>
          </a:xfrm>
          <a:prstGeom prst="rect">
            <a:avLst/>
          </a:prstGeom>
        </p:spPr>
        <p:txBody>
          <a:bodyPr vert="horz" lIns="95354" tIns="47677" rIns="95354" bIns="47677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0990" y="0"/>
            <a:ext cx="3076641" cy="512143"/>
          </a:xfrm>
          <a:prstGeom prst="rect">
            <a:avLst/>
          </a:prstGeom>
        </p:spPr>
        <p:txBody>
          <a:bodyPr vert="horz" lIns="95354" tIns="47677" rIns="95354" bIns="47677" rtlCol="0"/>
          <a:lstStyle>
            <a:lvl1pPr algn="r">
              <a:defRPr sz="1300"/>
            </a:lvl1pPr>
          </a:lstStyle>
          <a:p>
            <a:fld id="{3EEEC752-937F-4205-B833-EB8181823A12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54" tIns="47677" rIns="95354" bIns="4767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764" y="4861235"/>
            <a:ext cx="5679440" cy="4605988"/>
          </a:xfrm>
          <a:prstGeom prst="rect">
            <a:avLst/>
          </a:prstGeom>
        </p:spPr>
        <p:txBody>
          <a:bodyPr vert="horz" lIns="95354" tIns="47677" rIns="95354" bIns="4767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0824"/>
            <a:ext cx="3076641" cy="512142"/>
          </a:xfrm>
          <a:prstGeom prst="rect">
            <a:avLst/>
          </a:prstGeom>
        </p:spPr>
        <p:txBody>
          <a:bodyPr vert="horz" lIns="95354" tIns="47677" rIns="95354" bIns="47677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0990" y="9720824"/>
            <a:ext cx="3076641" cy="512142"/>
          </a:xfrm>
          <a:prstGeom prst="rect">
            <a:avLst/>
          </a:prstGeom>
        </p:spPr>
        <p:txBody>
          <a:bodyPr vert="horz" lIns="95354" tIns="47677" rIns="95354" bIns="47677" rtlCol="0" anchor="b"/>
          <a:lstStyle>
            <a:lvl1pPr algn="r">
              <a:defRPr sz="1300"/>
            </a:lvl1pPr>
          </a:lstStyle>
          <a:p>
            <a:fld id="{D4E739DD-F789-4593-B237-5E413192F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D719-AA0C-47D5-AA79-C93A7A547A14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D673-E7BF-49DF-BB42-10FEBCCF4A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D719-AA0C-47D5-AA79-C93A7A547A14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D673-E7BF-49DF-BB42-10FEBCCF4A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D719-AA0C-47D5-AA79-C93A7A547A14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D673-E7BF-49DF-BB42-10FEBCCF4A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D719-AA0C-47D5-AA79-C93A7A547A14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D673-E7BF-49DF-BB42-10FEBCCF4A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D719-AA0C-47D5-AA79-C93A7A547A14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D673-E7BF-49DF-BB42-10FEBCCF4A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D719-AA0C-47D5-AA79-C93A7A547A14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D673-E7BF-49DF-BB42-10FEBCCF4A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D719-AA0C-47D5-AA79-C93A7A547A14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D673-E7BF-49DF-BB42-10FEBCCF4A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D719-AA0C-47D5-AA79-C93A7A547A14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D673-E7BF-49DF-BB42-10FEBCCF4A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D719-AA0C-47D5-AA79-C93A7A547A14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D673-E7BF-49DF-BB42-10FEBCCF4A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D719-AA0C-47D5-AA79-C93A7A547A14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D673-E7BF-49DF-BB42-10FEBCCF4A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D719-AA0C-47D5-AA79-C93A7A547A14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D673-E7BF-49DF-BB42-10FEBCCF4A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1D719-AA0C-47D5-AA79-C93A7A547A14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CD673-E7BF-49DF-BB42-10FEBCCF4A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tyra@jinr.r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Microsoft_Office_Word1.docx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10.bin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66.png"/><Relationship Id="rId5" Type="http://schemas.openxmlformats.org/officeDocument/2006/relationships/oleObject" Target="../embeddings/oleObject8.bin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8" y="142852"/>
            <a:ext cx="8858280" cy="65563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/>
              <a:t>An </a:t>
            </a:r>
            <a:r>
              <a:rPr lang="en-US" sz="1600" b="1" i="1" dirty="0" smtClean="0"/>
              <a:t>upgraded</a:t>
            </a:r>
            <a:r>
              <a:rPr lang="en-US" sz="1600" b="1" dirty="0" smtClean="0"/>
              <a:t> TOF-ΔE1-ΔE2-E (DSSSD) based spectrometer for heavy-element research</a:t>
            </a:r>
            <a:br>
              <a:rPr lang="en-US" sz="1600" b="1" dirty="0" smtClean="0"/>
            </a:br>
            <a:r>
              <a:rPr lang="en-US" sz="1600" b="1" dirty="0" smtClean="0"/>
              <a:t> at the </a:t>
            </a:r>
            <a:r>
              <a:rPr lang="en-US" sz="1600" b="1" dirty="0" err="1" smtClean="0"/>
              <a:t>Dubna</a:t>
            </a:r>
            <a:r>
              <a:rPr lang="en-US" sz="1600" b="1" dirty="0" smtClean="0"/>
              <a:t> Gas-Filled Recoil Separator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ru-RU" sz="1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8" y="2143116"/>
            <a:ext cx="5214942" cy="164307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 fontScale="85000" lnSpcReduction="10000"/>
          </a:bodyPr>
          <a:lstStyle/>
          <a:p>
            <a:pPr marL="342900" indent="-342900" algn="just"/>
            <a:r>
              <a:rPr lang="en-US" sz="1000" i="1" dirty="0" smtClean="0">
                <a:solidFill>
                  <a:schemeClr val="tx1"/>
                </a:solidFill>
              </a:rPr>
              <a:t>1</a:t>
            </a:r>
            <a:r>
              <a:rPr lang="en-US" sz="1100" i="1" dirty="0" smtClean="0">
                <a:solidFill>
                  <a:schemeClr val="tx1"/>
                </a:solidFill>
              </a:rPr>
              <a:t>. </a:t>
            </a:r>
            <a:r>
              <a:rPr lang="en-US" sz="1100" b="1" i="1" dirty="0" smtClean="0">
                <a:solidFill>
                  <a:schemeClr val="tx1"/>
                </a:solidFill>
              </a:rPr>
              <a:t>Introduction. Synthesis of SHE at the DGFRS. </a:t>
            </a:r>
            <a:endParaRPr lang="en-US" sz="1100" i="1" dirty="0" smtClean="0">
              <a:solidFill>
                <a:schemeClr val="tx1"/>
              </a:solidFill>
            </a:endParaRPr>
          </a:p>
          <a:p>
            <a:pPr marL="342900" indent="-342900" algn="just"/>
            <a:r>
              <a:rPr lang="en-US" sz="1100" i="1" dirty="0" smtClean="0">
                <a:solidFill>
                  <a:schemeClr val="tx1"/>
                </a:solidFill>
              </a:rPr>
              <a:t>2.</a:t>
            </a:r>
            <a:r>
              <a:rPr lang="ru-RU" sz="1100" i="1" dirty="0" smtClean="0">
                <a:solidFill>
                  <a:schemeClr val="tx1"/>
                </a:solidFill>
              </a:rPr>
              <a:t> </a:t>
            </a:r>
            <a:r>
              <a:rPr lang="en-US" sz="1100" b="1" i="1" dirty="0" smtClean="0">
                <a:solidFill>
                  <a:schemeClr val="tx1"/>
                </a:solidFill>
              </a:rPr>
              <a:t>DGFRS</a:t>
            </a:r>
            <a:r>
              <a:rPr lang="ru-RU" sz="1100" b="1" i="1" dirty="0" smtClean="0">
                <a:solidFill>
                  <a:schemeClr val="tx1"/>
                </a:solidFill>
              </a:rPr>
              <a:t>, </a:t>
            </a:r>
            <a:r>
              <a:rPr lang="en-US" sz="1100" b="1" i="1" dirty="0" smtClean="0">
                <a:solidFill>
                  <a:schemeClr val="tx1"/>
                </a:solidFill>
              </a:rPr>
              <a:t>detection system, real-time algorithm to search for ER-</a:t>
            </a:r>
            <a:r>
              <a:rPr lang="el-GR" sz="1100" b="1" i="1" dirty="0" smtClean="0">
                <a:solidFill>
                  <a:schemeClr val="tx1"/>
                </a:solidFill>
              </a:rPr>
              <a:t>α</a:t>
            </a:r>
            <a:r>
              <a:rPr lang="en-US" sz="1100" b="1" i="1" dirty="0" smtClean="0">
                <a:solidFill>
                  <a:schemeClr val="tx1"/>
                </a:solidFill>
              </a:rPr>
              <a:t> sequences</a:t>
            </a:r>
            <a:r>
              <a:rPr lang="ru-RU" sz="1100" i="1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just"/>
            <a:r>
              <a:rPr lang="en-US" sz="1100" i="1" dirty="0" smtClean="0">
                <a:solidFill>
                  <a:schemeClr val="tx1"/>
                </a:solidFill>
              </a:rPr>
              <a:t> </a:t>
            </a:r>
            <a:r>
              <a:rPr lang="en-US" sz="1100" b="1" i="1" dirty="0" smtClean="0">
                <a:solidFill>
                  <a:schemeClr val="tx1"/>
                </a:solidFill>
              </a:rPr>
              <a:t>Experiment </a:t>
            </a:r>
            <a:r>
              <a:rPr lang="en-US" sz="1100" b="1" i="1" baseline="30000" dirty="0" smtClean="0">
                <a:solidFill>
                  <a:schemeClr val="tx1"/>
                </a:solidFill>
              </a:rPr>
              <a:t>240</a:t>
            </a:r>
            <a:r>
              <a:rPr lang="en-US" sz="1100" b="1" i="1" dirty="0" smtClean="0">
                <a:solidFill>
                  <a:schemeClr val="tx1"/>
                </a:solidFill>
              </a:rPr>
              <a:t>Pu +</a:t>
            </a:r>
            <a:r>
              <a:rPr lang="en-US" sz="1100" b="1" i="1" baseline="30000" dirty="0" smtClean="0">
                <a:solidFill>
                  <a:schemeClr val="tx1"/>
                </a:solidFill>
              </a:rPr>
              <a:t>48</a:t>
            </a:r>
            <a:r>
              <a:rPr lang="en-US" sz="1100" b="1" i="1" dirty="0" smtClean="0">
                <a:solidFill>
                  <a:schemeClr val="tx1"/>
                </a:solidFill>
              </a:rPr>
              <a:t>Ca-&gt;*Fl  + some another examples of method of “active correlations” application</a:t>
            </a:r>
          </a:p>
          <a:p>
            <a:pPr marL="342900" indent="-342900" algn="just"/>
            <a:r>
              <a:rPr lang="en-US" sz="1100" b="1" i="1" dirty="0" smtClean="0">
                <a:solidFill>
                  <a:srgbClr val="0070C0"/>
                </a:solidFill>
              </a:rPr>
              <a:t>( in part : NEC’2015 &amp; MMCP’2017)</a:t>
            </a:r>
          </a:p>
          <a:p>
            <a:pPr marL="342900" indent="-342900" algn="just"/>
            <a:r>
              <a:rPr lang="en-US" sz="1500" b="1" i="1" dirty="0" smtClean="0">
                <a:solidFill>
                  <a:schemeClr val="tx1"/>
                </a:solidFill>
              </a:rPr>
              <a:t>3. </a:t>
            </a:r>
            <a:r>
              <a:rPr lang="en-US" sz="1500" i="1" dirty="0" smtClean="0">
                <a:solidFill>
                  <a:srgbClr val="C00000"/>
                </a:solidFill>
              </a:rPr>
              <a:t>(</a:t>
            </a:r>
            <a:r>
              <a:rPr lang="en-US" sz="1500" b="1" i="1" dirty="0" smtClean="0">
                <a:solidFill>
                  <a:srgbClr val="C00000"/>
                </a:solidFill>
              </a:rPr>
              <a:t>nearest future ~end 2017-18</a:t>
            </a:r>
            <a:r>
              <a:rPr lang="en-US" sz="1500" i="1" dirty="0" smtClean="0">
                <a:solidFill>
                  <a:srgbClr val="C00000"/>
                </a:solidFill>
              </a:rPr>
              <a:t>) </a:t>
            </a:r>
            <a:r>
              <a:rPr lang="en-US" sz="1500" b="1" i="1" dirty="0" smtClean="0">
                <a:solidFill>
                  <a:srgbClr val="C00000"/>
                </a:solidFill>
              </a:rPr>
              <a:t>Ultra high beam intensities  (specifics)</a:t>
            </a:r>
          </a:p>
          <a:p>
            <a:pPr marL="342900" indent="-342900" algn="just"/>
            <a:r>
              <a:rPr lang="en-US" sz="1500" i="1" dirty="0" smtClean="0">
                <a:solidFill>
                  <a:srgbClr val="C00000"/>
                </a:solidFill>
              </a:rPr>
              <a:t>      (JINR, </a:t>
            </a:r>
            <a:r>
              <a:rPr lang="en-US" sz="1500" b="1" i="1" dirty="0" smtClean="0">
                <a:solidFill>
                  <a:srgbClr val="C00000"/>
                </a:solidFill>
              </a:rPr>
              <a:t>FLNR DC-280 project</a:t>
            </a:r>
            <a:r>
              <a:rPr lang="en-US" sz="1500" i="1" dirty="0" smtClean="0">
                <a:solidFill>
                  <a:srgbClr val="C00000"/>
                </a:solidFill>
              </a:rPr>
              <a:t>)</a:t>
            </a:r>
            <a:r>
              <a:rPr lang="ru-RU" sz="1500" i="1" dirty="0" smtClean="0">
                <a:solidFill>
                  <a:srgbClr val="C00000"/>
                </a:solidFill>
              </a:rPr>
              <a:t>.</a:t>
            </a:r>
            <a:r>
              <a:rPr lang="en-US" sz="1500" i="1" dirty="0" smtClean="0">
                <a:solidFill>
                  <a:srgbClr val="C00000"/>
                </a:solidFill>
              </a:rPr>
              <a:t>  ~5-10 p</a:t>
            </a:r>
            <a:r>
              <a:rPr lang="el-GR" sz="1500" i="1" dirty="0" smtClean="0">
                <a:solidFill>
                  <a:srgbClr val="C00000"/>
                </a:solidFill>
              </a:rPr>
              <a:t>μ</a:t>
            </a:r>
            <a:r>
              <a:rPr lang="en-US" sz="1500" i="1" dirty="0" smtClean="0">
                <a:solidFill>
                  <a:srgbClr val="C00000"/>
                </a:solidFill>
              </a:rPr>
              <a:t>A </a:t>
            </a:r>
            <a:r>
              <a:rPr lang="en-US" sz="1500" i="1" baseline="30000" dirty="0" smtClean="0">
                <a:solidFill>
                  <a:srgbClr val="C00000"/>
                </a:solidFill>
              </a:rPr>
              <a:t>48</a:t>
            </a:r>
            <a:r>
              <a:rPr lang="en-US" sz="1500" i="1" dirty="0" smtClean="0">
                <a:solidFill>
                  <a:srgbClr val="C00000"/>
                </a:solidFill>
              </a:rPr>
              <a:t>Ca, </a:t>
            </a:r>
            <a:r>
              <a:rPr lang="en-US" sz="1500" i="1" baseline="30000" dirty="0" smtClean="0">
                <a:solidFill>
                  <a:srgbClr val="C00000"/>
                </a:solidFill>
              </a:rPr>
              <a:t>50</a:t>
            </a:r>
            <a:r>
              <a:rPr lang="en-US" sz="1500" i="1" dirty="0" smtClean="0">
                <a:solidFill>
                  <a:srgbClr val="C00000"/>
                </a:solidFill>
              </a:rPr>
              <a:t>Ti..</a:t>
            </a:r>
            <a:r>
              <a:rPr lang="en-US" sz="1500" b="1" i="1" dirty="0" smtClean="0">
                <a:solidFill>
                  <a:srgbClr val="C00000"/>
                </a:solidFill>
              </a:rPr>
              <a:t>!</a:t>
            </a:r>
            <a:endParaRPr lang="ru-RU" sz="1500" b="1" i="1" dirty="0" smtClean="0">
              <a:solidFill>
                <a:srgbClr val="C00000"/>
              </a:solidFill>
            </a:endParaRPr>
          </a:p>
          <a:p>
            <a:pPr marL="342900" indent="-342900" algn="just"/>
            <a:r>
              <a:rPr lang="en-US" sz="1500" b="1" i="1" dirty="0" smtClean="0">
                <a:solidFill>
                  <a:srgbClr val="C00000"/>
                </a:solidFill>
              </a:rPr>
              <a:t>+reasonable scenarios</a:t>
            </a:r>
          </a:p>
          <a:p>
            <a:pPr marL="342900" indent="-342900" algn="just"/>
            <a:r>
              <a:rPr lang="en-US" sz="1100" b="1" i="1" dirty="0" smtClean="0">
                <a:solidFill>
                  <a:schemeClr val="tx1"/>
                </a:solidFill>
              </a:rPr>
              <a:t>4.  Summary</a:t>
            </a:r>
          </a:p>
          <a:p>
            <a:pPr marL="342900" indent="-342900" algn="just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908763"/>
            <a:ext cx="525220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err="1" smtClean="0"/>
              <a:t>Yu</a:t>
            </a:r>
            <a:r>
              <a:rPr lang="en-US" sz="1400" b="1" i="1" u="sng" dirty="0" err="1" smtClean="0"/>
              <a:t>.S.Tsyganov</a:t>
            </a:r>
            <a:r>
              <a:rPr lang="en-US" sz="1400" b="1" i="1" dirty="0" smtClean="0"/>
              <a:t>, </a:t>
            </a:r>
            <a:r>
              <a:rPr lang="en-US" sz="1400" b="1" i="1" dirty="0" err="1" smtClean="0"/>
              <a:t>A.N.Polyakov</a:t>
            </a:r>
            <a:r>
              <a:rPr lang="en-US" sz="1400" b="1" i="1" dirty="0" smtClean="0"/>
              <a:t>, </a:t>
            </a:r>
            <a:r>
              <a:rPr lang="en-US" sz="1400" b="1" i="1" dirty="0" err="1" smtClean="0"/>
              <a:t>A.A.Voinov</a:t>
            </a:r>
            <a:r>
              <a:rPr lang="en-US" sz="1400" b="1" i="1" dirty="0" smtClean="0"/>
              <a:t>, </a:t>
            </a:r>
            <a:r>
              <a:rPr lang="en-US" sz="1400" b="1" i="1" dirty="0" err="1" smtClean="0"/>
              <a:t>L.Schlattauer</a:t>
            </a:r>
            <a:r>
              <a:rPr lang="en-US" sz="1400" b="1" i="1" dirty="0" smtClean="0"/>
              <a:t>, </a:t>
            </a:r>
            <a:r>
              <a:rPr lang="en-US" sz="1400" b="1" i="1" dirty="0" err="1" smtClean="0"/>
              <a:t>M.Shumeiko</a:t>
            </a:r>
            <a:endParaRPr lang="ru-RU" sz="1400" dirty="0" smtClean="0"/>
          </a:p>
          <a:p>
            <a:endParaRPr lang="en-US" sz="1400" b="1" dirty="0" smtClean="0"/>
          </a:p>
          <a:p>
            <a:r>
              <a:rPr lang="en-US" sz="1100" b="1" dirty="0" smtClean="0">
                <a:solidFill>
                  <a:schemeClr val="tx2">
                    <a:lumMod val="75000"/>
                  </a:schemeClr>
                </a:solidFill>
              </a:rPr>
              <a:t>FLNR, JINR +</a:t>
            </a:r>
          </a:p>
          <a:p>
            <a:endParaRPr lang="en-US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100" b="1" i="1" dirty="0" smtClean="0">
                <a:solidFill>
                  <a:schemeClr val="tx2">
                    <a:lumMod val="75000"/>
                  </a:schemeClr>
                </a:solidFill>
              </a:rPr>
              <a:t>@Collaboration </a:t>
            </a:r>
            <a:r>
              <a:rPr lang="en-US" sz="1100" b="1" i="1" dirty="0" err="1" smtClean="0">
                <a:solidFill>
                  <a:schemeClr val="tx2">
                    <a:lumMod val="75000"/>
                  </a:schemeClr>
                </a:solidFill>
              </a:rPr>
              <a:t>Dubna</a:t>
            </a:r>
            <a:r>
              <a:rPr lang="en-US" sz="1100" b="1" i="1" dirty="0" smtClean="0">
                <a:solidFill>
                  <a:schemeClr val="tx2">
                    <a:lumMod val="75000"/>
                  </a:schemeClr>
                </a:solidFill>
              </a:rPr>
              <a:t>-Livermore-Oak Ridge      (JINR-LLNL-ORNL)</a:t>
            </a:r>
            <a:endParaRPr lang="ru-RU" sz="11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200" i="1" dirty="0" smtClean="0">
                <a:hlinkClick r:id="rId2"/>
              </a:rPr>
              <a:t>tyra@jinr.ru</a:t>
            </a:r>
            <a:r>
              <a:rPr lang="en-US" sz="1200" i="1" dirty="0" smtClean="0"/>
              <a:t> </a:t>
            </a:r>
            <a:r>
              <a:rPr lang="en-US" sz="1000" i="1" dirty="0" smtClean="0"/>
              <a:t>,   +7-4962167590 </a:t>
            </a:r>
            <a:endParaRPr lang="ru-RU" sz="1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214546" y="1876000"/>
            <a:ext cx="1633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u="sng" dirty="0" smtClean="0"/>
              <a:t>Table of contents</a:t>
            </a:r>
            <a:endParaRPr lang="ru-RU" sz="1600" b="1" i="1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86710" y="142852"/>
            <a:ext cx="12144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800" b="1" cap="all" spc="0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  <a:cs typeface="Times New Roman" pitchFamily="18" charset="0"/>
              </a:rPr>
              <a:t>NEC’2017</a:t>
            </a:r>
          </a:p>
          <a:p>
            <a:pPr algn="ctr"/>
            <a:r>
              <a:rPr lang="en-US" sz="8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  <a:cs typeface="Times New Roman" pitchFamily="18" charset="0"/>
              </a:rPr>
              <a:t>Montenegro, BUDVA</a:t>
            </a:r>
          </a:p>
          <a:p>
            <a:pPr algn="ctr"/>
            <a:r>
              <a:rPr lang="en-US" sz="800" b="1" cap="all" spc="0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" pitchFamily="34" charset="0"/>
                <a:cs typeface="Times New Roman" pitchFamily="18" charset="0"/>
              </a:rPr>
              <a:t>SEPT. 26</a:t>
            </a:r>
          </a:p>
          <a:p>
            <a:pPr algn="ctr"/>
            <a:endParaRPr lang="ru-RU" sz="800" b="1" cap="all" spc="0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IMG_0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3857628"/>
            <a:ext cx="4285372" cy="2857519"/>
          </a:xfrm>
          <a:prstGeom prst="rect">
            <a:avLst/>
          </a:prstGeom>
        </p:spPr>
      </p:pic>
      <p:pic>
        <p:nvPicPr>
          <p:cNvPr id="13" name="Рисунок 12" descr="IMG_02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4956" y="3357562"/>
            <a:ext cx="5047640" cy="35004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571862" y="6263366"/>
            <a:ext cx="15007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1400" b="1" cap="all" spc="0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President IUPAC</a:t>
            </a:r>
          </a:p>
          <a:p>
            <a:pPr algn="ctr"/>
            <a:r>
              <a:rPr lang="en-US" sz="1400" b="1" cap="all" spc="0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Prof. </a:t>
            </a:r>
            <a:r>
              <a:rPr lang="en-US" sz="1400" b="1" cap="all" spc="0" dirty="0" err="1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Tarasova</a:t>
            </a:r>
            <a:endParaRPr lang="ru-RU" sz="1400" b="1" cap="all" spc="0" dirty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06" y="4000504"/>
            <a:ext cx="2225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/>
              <a:t>Russia Federation Science &amp; Education</a:t>
            </a:r>
          </a:p>
          <a:p>
            <a:r>
              <a:rPr lang="en-US" sz="1000" b="1" i="1" dirty="0" smtClean="0"/>
              <a:t>Minister  Mrs. </a:t>
            </a:r>
            <a:r>
              <a:rPr lang="en-US" sz="1000" b="1" i="1" dirty="0" err="1" smtClean="0"/>
              <a:t>Vasilieva</a:t>
            </a:r>
            <a:endParaRPr lang="ru-RU" sz="1000" b="1" i="1" dirty="0"/>
          </a:p>
        </p:txBody>
      </p:sp>
      <p:pic>
        <p:nvPicPr>
          <p:cNvPr id="17" name="Рисунок 16" descr="IMG_0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857232"/>
            <a:ext cx="3714776" cy="22348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29256" y="1000108"/>
            <a:ext cx="2897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Pesentation</a:t>
            </a:r>
            <a:r>
              <a:rPr lang="en-US" sz="1200" b="1" dirty="0" smtClean="0"/>
              <a:t>  of discoveries  Z=115,117,118</a:t>
            </a:r>
          </a:p>
          <a:p>
            <a:r>
              <a:rPr lang="en-US" sz="1200" b="1" dirty="0" smtClean="0"/>
              <a:t>Elements in Moscow scientific club</a:t>
            </a:r>
            <a:endParaRPr lang="ru-RU" sz="1200" b="1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rot="5400000">
            <a:off x="678629" y="1607331"/>
            <a:ext cx="2500330" cy="1588"/>
          </a:xfrm>
          <a:prstGeom prst="straightConnector1">
            <a:avLst/>
          </a:prstGeom>
          <a:ln w="12700">
            <a:prstDash val="sys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 txBox="1">
            <a:spLocks/>
          </p:cNvSpPr>
          <p:nvPr/>
        </p:nvSpPr>
        <p:spPr bwMode="auto">
          <a:xfrm>
            <a:off x="228600" y="152400"/>
            <a:ext cx="8686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SHE-factory:  High-current </a:t>
            </a:r>
            <a:r>
              <a:rPr kumimoji="1" lang="en-US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cyclotron </a:t>
            </a:r>
            <a:r>
              <a:rPr kumimoji="1" lang="en-US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DC280</a:t>
            </a:r>
          </a:p>
        </p:txBody>
      </p:sp>
      <p:graphicFrame>
        <p:nvGraphicFramePr>
          <p:cNvPr id="3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799295"/>
              </p:ext>
            </p:extLst>
          </p:nvPr>
        </p:nvGraphicFramePr>
        <p:xfrm>
          <a:off x="5508104" y="1556792"/>
          <a:ext cx="3313113" cy="4635526"/>
        </p:xfrm>
        <a:graphic>
          <a:graphicData uri="http://schemas.openxmlformats.org/drawingml/2006/table">
            <a:tbl>
              <a:tblPr/>
              <a:tblGrid>
                <a:gridCol w="877888"/>
                <a:gridCol w="1152525"/>
                <a:gridCol w="1282700"/>
              </a:tblGrid>
              <a:tr h="609527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DC280 (expected)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E=4÷8 MeV/A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86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 energy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[MeV/A]</a:t>
                      </a: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Output intensity</a:t>
                      </a: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08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1×10</a:t>
                      </a:r>
                      <a:r>
                        <a:rPr kumimoji="0" lang="en-GB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08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1×10</a:t>
                      </a:r>
                      <a:r>
                        <a:rPr kumimoji="0" lang="en-GB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08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6×10</a:t>
                      </a:r>
                      <a:r>
                        <a:rPr kumimoji="0" lang="en-GB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08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0,6-1,2×10</a:t>
                      </a:r>
                      <a:r>
                        <a:rPr kumimoji="0" lang="en-GB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08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2×10</a:t>
                      </a:r>
                      <a:r>
                        <a:rPr kumimoji="0" lang="en-GB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05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1×10</a:t>
                      </a:r>
                      <a:r>
                        <a:rPr kumimoji="0" lang="en-GB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08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2×10</a:t>
                      </a:r>
                      <a:r>
                        <a:rPr kumimoji="0" lang="en-GB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08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1×10</a:t>
                      </a:r>
                      <a:r>
                        <a:rPr kumimoji="0" lang="en-GB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08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5×10</a:t>
                      </a:r>
                      <a:r>
                        <a:rPr kumimoji="0" lang="en-GB" sz="1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GB" sz="17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>
                    <a:lnL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51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50228" name="Прямоугольник 1"/>
          <p:cNvSpPr>
            <a:spLocks noChangeArrowheads="1"/>
          </p:cNvSpPr>
          <p:nvPr/>
        </p:nvSpPr>
        <p:spPr bwMode="auto">
          <a:xfrm>
            <a:off x="179388" y="3933825"/>
            <a:ext cx="5184775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Main setups: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DGFRS (synthesis), GFS (chemistry), SHELS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ru-RU" sz="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Main tasks: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Synthesis of SHE.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Properties and Spectroscopy of SHE;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Chemistry of SHE;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Searching for new reactions leading to SHE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18234-1F14-4FCC-93A4-3C7784A039CF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3644"/>
            <a:ext cx="5040559" cy="3334523"/>
          </a:xfrm>
          <a:prstGeom prst="rect">
            <a:avLst/>
          </a:prstGeom>
          <a:noFill/>
          <a:ln>
            <a:noFill/>
          </a:ln>
          <a:effectLst>
            <a:outerShdw dist="50800" dir="2700000" algn="ctr" rotWithShape="0">
              <a:srgbClr val="00206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8104" y="790816"/>
            <a:ext cx="326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High voltage injection system</a:t>
            </a:r>
          </a:p>
          <a:p>
            <a:pPr algn="ctr"/>
            <a:r>
              <a:rPr lang="en-US" sz="1600" dirty="0" smtClean="0"/>
              <a:t>(2 platforms)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43570" y="6202940"/>
            <a:ext cx="223125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cap="none" spc="50" baseline="300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48</a:t>
            </a:r>
            <a:r>
              <a:rPr lang="en-US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Ca, </a:t>
            </a:r>
            <a:r>
              <a:rPr lang="en-US" b="1" cap="none" spc="50" baseline="300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50</a:t>
            </a:r>
            <a:r>
              <a:rPr lang="en-US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 ~ 5-10 </a:t>
            </a:r>
            <a:r>
              <a:rPr lang="en-US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pµA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0081587">
            <a:off x="857224" y="2967335"/>
            <a:ext cx="756232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If tomorrow comes</a:t>
            </a:r>
            <a:endParaRPr lang="ru-RU" sz="6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7028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masaga\Documents\China visit\20170620_120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88" y="0"/>
            <a:ext cx="9140179" cy="685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0706" name="TextBox 4"/>
          <p:cNvSpPr txBox="1">
            <a:spLocks noChangeArrowheads="1"/>
          </p:cNvSpPr>
          <p:nvPr/>
        </p:nvSpPr>
        <p:spPr bwMode="auto">
          <a:xfrm>
            <a:off x="214282" y="1089052"/>
            <a:ext cx="42417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building of the SHE-Factory </a:t>
            </a:r>
            <a:endParaRPr lang="ru-RU" altLang="ru-RU" sz="1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2017</a:t>
            </a:r>
            <a:r>
              <a:rPr lang="ru-RU" altLang="ru-RU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30052" y="6381327"/>
            <a:ext cx="462427" cy="340147"/>
          </a:xfrm>
        </p:spPr>
        <p:txBody>
          <a:bodyPr/>
          <a:lstStyle/>
          <a:p>
            <a:pPr>
              <a:defRPr/>
            </a:pPr>
            <a:fld id="{13818234-1F14-4FCC-93A4-3C7784A039CF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5" name="Рисунок 4" descr="DC280_photo.JPG"/>
          <p:cNvPicPr>
            <a:picLocks noChangeAspect="1"/>
          </p:cNvPicPr>
          <p:nvPr/>
        </p:nvPicPr>
        <p:blipFill>
          <a:blip r:embed="rId3" cstate="print"/>
          <a:srcRect l="1453" t="1938" b="1938"/>
          <a:stretch>
            <a:fillRect/>
          </a:stretch>
        </p:blipFill>
        <p:spPr>
          <a:xfrm>
            <a:off x="5955282" y="-24"/>
            <a:ext cx="3117311" cy="2462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6358" y="164305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11.09.2015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73465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381328"/>
            <a:ext cx="432048" cy="340147"/>
          </a:xfrm>
        </p:spPr>
        <p:txBody>
          <a:bodyPr/>
          <a:lstStyle/>
          <a:p>
            <a:pPr>
              <a:defRPr/>
            </a:pPr>
            <a:fld id="{13818234-1F14-4FCC-93A4-3C7784A039CF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700370" y="389855"/>
            <a:ext cx="57432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hall of DC-280 of the SHE-Factory</a:t>
            </a:r>
            <a:endParaRPr lang="ru-RU" altLang="ru-RU" sz="24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Roman\RAD-2017\snapshotDC280_22.05.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6" y="10527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00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3133" y="357166"/>
            <a:ext cx="548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Basic improvements in a nearest future 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1700" y="906362"/>
            <a:ext cx="74350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400" i="1" dirty="0" smtClean="0">
                <a:solidFill>
                  <a:srgbClr val="FF0000"/>
                </a:solidFill>
              </a:rPr>
              <a:t>“</a:t>
            </a:r>
            <a:r>
              <a:rPr lang="en-US" sz="1400" i="1" dirty="0" err="1" smtClean="0">
                <a:solidFill>
                  <a:srgbClr val="FF0000"/>
                </a:solidFill>
              </a:rPr>
              <a:t>TekhInvest</a:t>
            </a:r>
            <a:r>
              <a:rPr lang="en-US" sz="1400" i="1" dirty="0" smtClean="0">
                <a:solidFill>
                  <a:srgbClr val="FF0000"/>
                </a:solidFill>
              </a:rPr>
              <a:t>” ADP-16 1M </a:t>
            </a:r>
            <a:r>
              <a:rPr lang="en-US" sz="1400" i="1" dirty="0" smtClean="0">
                <a:solidFill>
                  <a:srgbClr val="0070C0"/>
                </a:solidFill>
              </a:rPr>
              <a:t>CAMAC+ </a:t>
            </a:r>
            <a:r>
              <a:rPr lang="en-US" sz="1400" dirty="0" smtClean="0"/>
              <a:t>high integration unit</a:t>
            </a:r>
          </a:p>
          <a:p>
            <a:pPr marL="342900" indent="-342900"/>
            <a:r>
              <a:rPr lang="en-US" sz="1400" dirty="0" smtClean="0"/>
              <a:t>      - 16 in from 16 out preamp</a:t>
            </a:r>
          </a:p>
          <a:p>
            <a:pPr marL="342900" indent="-342900"/>
            <a:r>
              <a:rPr lang="en-US" sz="1400" dirty="0" smtClean="0"/>
              <a:t>      - two scales (alpha + FF)</a:t>
            </a:r>
          </a:p>
          <a:p>
            <a:pPr marL="342900" indent="-342900"/>
            <a:r>
              <a:rPr lang="en-US" sz="1400" dirty="0" smtClean="0"/>
              <a:t>      - 8 x 2.5 </a:t>
            </a:r>
            <a:r>
              <a:rPr lang="el-GR" sz="1400" dirty="0" smtClean="0">
                <a:latin typeface="Calibri"/>
              </a:rPr>
              <a:t>μ</a:t>
            </a:r>
            <a:r>
              <a:rPr lang="en-US" sz="1400" dirty="0" smtClean="0">
                <a:latin typeface="Calibri"/>
              </a:rPr>
              <a:t>S hash internal memory (with time stamps),</a:t>
            </a:r>
          </a:p>
          <a:p>
            <a:pPr marL="342900" indent="-342900"/>
            <a:r>
              <a:rPr lang="en-US" sz="1400" dirty="0" smtClean="0">
                <a:latin typeface="Calibri"/>
              </a:rPr>
              <a:t>   i.e. sequence like </a:t>
            </a:r>
            <a:r>
              <a:rPr lang="en-US" sz="1400" dirty="0" smtClean="0">
                <a:solidFill>
                  <a:srgbClr val="FF0000"/>
                </a:solidFill>
                <a:latin typeface="Calibri"/>
              </a:rPr>
              <a:t>2.5-2.5-2.5-2.5-</a:t>
            </a:r>
            <a:r>
              <a:rPr lang="en-US" sz="1400" dirty="0" smtClean="0">
                <a:solidFill>
                  <a:srgbClr val="FF0000"/>
                </a:solidFill>
              </a:rPr>
              <a:t>2.5-2.5-2.5-2.5</a:t>
            </a:r>
            <a:r>
              <a:rPr lang="en-US" sz="1400" dirty="0" smtClean="0"/>
              <a:t> </a:t>
            </a:r>
            <a:r>
              <a:rPr lang="el-GR" sz="1400" dirty="0" smtClean="0">
                <a:solidFill>
                  <a:srgbClr val="FF0000"/>
                </a:solidFill>
                <a:latin typeface="Calibri"/>
              </a:rPr>
              <a:t>μ</a:t>
            </a:r>
            <a:r>
              <a:rPr lang="en-US" sz="1400" dirty="0" smtClean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1400" dirty="0" smtClean="0">
                <a:latin typeface="Calibri"/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is detectable</a:t>
            </a:r>
          </a:p>
          <a:p>
            <a:pPr marL="342900" indent="-342900"/>
            <a:r>
              <a:rPr lang="en-US" sz="1200" i="1" dirty="0" smtClean="0">
                <a:solidFill>
                  <a:srgbClr val="00B050"/>
                </a:solidFill>
              </a:rPr>
              <a:t>(~15-17 </a:t>
            </a:r>
            <a:r>
              <a:rPr lang="el-GR" sz="1200" i="1" dirty="0" smtClean="0">
                <a:solidFill>
                  <a:srgbClr val="00B050"/>
                </a:solidFill>
                <a:latin typeface="Calibri"/>
              </a:rPr>
              <a:t>μ</a:t>
            </a:r>
            <a:r>
              <a:rPr lang="en-US" sz="1200" i="1" dirty="0" smtClean="0">
                <a:solidFill>
                  <a:srgbClr val="00B050"/>
                </a:solidFill>
                <a:latin typeface="Calibri"/>
              </a:rPr>
              <a:t>S regular dead time</a:t>
            </a:r>
            <a:r>
              <a:rPr lang="en-US" sz="1400" dirty="0" smtClean="0">
                <a:latin typeface="Calibri"/>
              </a:rPr>
              <a:t>)</a:t>
            </a:r>
            <a:r>
              <a:rPr lang="en-US" sz="1400" dirty="0" smtClean="0"/>
              <a:t> </a:t>
            </a:r>
          </a:p>
          <a:p>
            <a:pPr marL="342900" indent="-342900"/>
            <a:r>
              <a:rPr lang="en-US" sz="1400" dirty="0" smtClean="0"/>
              <a:t>2) More extended RT algorithms</a:t>
            </a:r>
          </a:p>
          <a:p>
            <a:pPr marL="342900" indent="-342900"/>
            <a:r>
              <a:rPr lang="en-US" sz="1400" dirty="0" smtClean="0"/>
              <a:t>3) First test at alpha particle source in 2017 April – June…      </a:t>
            </a:r>
            <a:endParaRPr lang="ru-RU" sz="1400" dirty="0"/>
          </a:p>
        </p:txBody>
      </p:sp>
      <p:pic>
        <p:nvPicPr>
          <p:cNvPr id="6" name="Рисунок 5" descr="ADP_16_1.JPG"/>
          <p:cNvPicPr>
            <a:picLocks noChangeAspect="1"/>
          </p:cNvPicPr>
          <p:nvPr/>
        </p:nvPicPr>
        <p:blipFill>
          <a:blip r:embed="rId2"/>
          <a:srcRect l="697" r="15330" b="53936"/>
          <a:stretch>
            <a:fillRect/>
          </a:stretch>
        </p:blipFill>
        <p:spPr>
          <a:xfrm>
            <a:off x="5715008" y="1000108"/>
            <a:ext cx="3286148" cy="1257532"/>
          </a:xfrm>
          <a:prstGeom prst="rect">
            <a:avLst/>
          </a:prstGeom>
        </p:spPr>
      </p:pic>
      <p:pic>
        <p:nvPicPr>
          <p:cNvPr id="7" name="Рисунок 6" descr="May_07_Carlo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201310"/>
            <a:ext cx="6246824" cy="3513838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42910" y="5286388"/>
            <a:ext cx="642942" cy="7858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214414" y="4643446"/>
            <a:ext cx="1714512" cy="14287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406" y="71414"/>
            <a:ext cx="50648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ADP-16 1M unit </a:t>
            </a:r>
            <a:r>
              <a:rPr lang="en-US" sz="1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(“</a:t>
            </a:r>
            <a:r>
              <a:rPr lang="en-US" sz="1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TekhInvest</a:t>
            </a:r>
            <a:r>
              <a:rPr lang="en-US" sz="1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”, free economy zone “</a:t>
            </a:r>
            <a:r>
              <a:rPr lang="en-US" sz="1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Dubna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”)</a:t>
            </a:r>
            <a:endParaRPr lang="ru-RU" sz="1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Рисунок 10" descr="IMG_ADP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286512" y="3143225"/>
            <a:ext cx="2786082" cy="37147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86446" y="2500306"/>
            <a:ext cx="3143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48(</a:t>
            </a:r>
            <a:r>
              <a:rPr lang="en-US" sz="1200" dirty="0" err="1" smtClean="0"/>
              <a:t>fr</a:t>
            </a:r>
            <a:r>
              <a:rPr lang="en-US" sz="1200" dirty="0" smtClean="0"/>
              <a:t>) +128(</a:t>
            </a:r>
            <a:r>
              <a:rPr lang="en-US" sz="1200" dirty="0" err="1" smtClean="0"/>
              <a:t>bc</a:t>
            </a:r>
            <a:r>
              <a:rPr lang="en-US" sz="1200" dirty="0" smtClean="0"/>
              <a:t>)+48(s) =224 div 16= 14 units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690" name="Object 2"/>
          <p:cNvGraphicFramePr>
            <a:graphicFrameLocks noChangeAspect="1"/>
          </p:cNvGraphicFramePr>
          <p:nvPr/>
        </p:nvGraphicFramePr>
        <p:xfrm>
          <a:off x="4429125" y="1142984"/>
          <a:ext cx="2214578" cy="1034242"/>
        </p:xfrm>
        <a:graphic>
          <a:graphicData uri="http://schemas.openxmlformats.org/presentationml/2006/ole">
            <p:oleObj spid="_x0000_s114690" name="Формула" r:id="rId3" imgW="927100" imgH="431800" progId="Equation.3">
              <p:embed/>
            </p:oleObj>
          </a:graphicData>
        </a:graphic>
      </p:graphicFrame>
      <p:graphicFrame>
        <p:nvGraphicFramePr>
          <p:cNvPr id="114689" name="Object 1"/>
          <p:cNvGraphicFramePr>
            <a:graphicFrameLocks noChangeAspect="1"/>
          </p:cNvGraphicFramePr>
          <p:nvPr/>
        </p:nvGraphicFramePr>
        <p:xfrm>
          <a:off x="4458539" y="2428869"/>
          <a:ext cx="2185163" cy="1143008"/>
        </p:xfrm>
        <a:graphic>
          <a:graphicData uri="http://schemas.openxmlformats.org/presentationml/2006/ole">
            <p:oleObj spid="_x0000_s114689" name="Формула" r:id="rId4" imgW="800100" imgH="419100" progId="Equation.3">
              <p:embed/>
            </p:oleObj>
          </a:graphicData>
        </a:graphic>
      </p:graphicFrame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343301" y="1291224"/>
            <a:ext cx="387150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=2.5x8 + 25x8=220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μS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for ν=10</a:t>
            </a:r>
            <a:r>
              <a:rPr kumimoji="0" lang="en-US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Hz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λ=220 x10</a:t>
            </a:r>
            <a:r>
              <a:rPr kumimoji="0" lang="en-US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-6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x 10</a:t>
            </a:r>
            <a:r>
              <a:rPr kumimoji="0" lang="en-US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=0.22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2601" y="2786058"/>
            <a:ext cx="1106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where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19760" y="3711363"/>
            <a:ext cx="3052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P(&gt;9) =2.7 e-12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5214950"/>
            <a:ext cx="6244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Therefore:    dead time  t(dead) = 2.5 µS with probability 1- P(&gt;9)</a:t>
            </a:r>
          </a:p>
          <a:p>
            <a:r>
              <a:rPr lang="en-US" dirty="0" smtClean="0"/>
              <a:t> </a:t>
            </a:r>
            <a:r>
              <a:rPr lang="en-US" dirty="0" smtClean="0"/>
              <a:t>                                                        =  25 µS                              2.7e-12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142852"/>
            <a:ext cx="76587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New version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for “active correlations” method</a:t>
            </a:r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23522" y="2285992"/>
            <a:ext cx="11657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PC</a:t>
            </a:r>
            <a:endParaRPr lang="ru-RU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9648" y="5786454"/>
            <a:ext cx="7131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Totally</a:t>
            </a:r>
            <a:r>
              <a:rPr lang="ru-RU" dirty="0" smtClean="0"/>
              <a:t> : </a:t>
            </a:r>
            <a:r>
              <a:rPr lang="en-US" dirty="0" smtClean="0"/>
              <a:t>48+128+3+7= el. channels..  128 without amplitude (7+2 ) bits info</a:t>
            </a:r>
            <a:endParaRPr lang="ru-RU" dirty="0"/>
          </a:p>
        </p:txBody>
      </p:sp>
      <p:pic>
        <p:nvPicPr>
          <p:cNvPr id="12" name="Рисунок 11" descr="CRATE_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91" y="857232"/>
            <a:ext cx="6599953" cy="4604392"/>
          </a:xfrm>
          <a:prstGeom prst="rect">
            <a:avLst/>
          </a:prstGeom>
        </p:spPr>
      </p:pic>
      <p:sp>
        <p:nvSpPr>
          <p:cNvPr id="16" name="Двойная стрелка влево/вправо 15"/>
          <p:cNvSpPr/>
          <p:nvPr/>
        </p:nvSpPr>
        <p:spPr>
          <a:xfrm>
            <a:off x="6572264" y="2643182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786710" y="3429000"/>
            <a:ext cx="111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Windows X</a:t>
            </a:r>
            <a:r>
              <a:rPr lang="en-US" dirty="0" smtClean="0"/>
              <a:t>P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71414"/>
            <a:ext cx="7929618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  <a:r>
              <a:rPr lang="ru-RU" b="1" dirty="0" smtClean="0"/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DSSSD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Micron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Semiconductors (UK) –ORNL (USA, TN) application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9" y="642918"/>
            <a:ext cx="4071965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Main advantage</a:t>
            </a:r>
            <a:r>
              <a:rPr lang="ru-RU" sz="1100" b="1" dirty="0" smtClean="0"/>
              <a:t> – </a:t>
            </a:r>
            <a:r>
              <a:rPr lang="en-US" sz="1100" b="1" dirty="0" smtClean="0"/>
              <a:t>lover area of “elementary” cell (~1/10 83%  cases !)  and</a:t>
            </a:r>
          </a:p>
          <a:p>
            <a:r>
              <a:rPr lang="ru-RU" sz="1100" dirty="0" smtClean="0"/>
              <a:t>(</a:t>
            </a:r>
            <a:r>
              <a:rPr lang="en-US" sz="1100" i="1" dirty="0" smtClean="0"/>
              <a:t>significantly for the method of “ AC”</a:t>
            </a:r>
            <a:r>
              <a:rPr lang="en-US" sz="1100" dirty="0" smtClean="0"/>
              <a:t>)</a:t>
            </a:r>
            <a:r>
              <a:rPr lang="ru-RU" sz="1100" dirty="0" smtClean="0"/>
              <a:t> – </a:t>
            </a:r>
            <a:r>
              <a:rPr lang="en-US" sz="1100" dirty="0" smtClean="0"/>
              <a:t>practically ready ER matrix for use.</a:t>
            </a:r>
            <a:endParaRPr lang="ru-RU" sz="1100" i="1" dirty="0" smtClean="0"/>
          </a:p>
          <a:p>
            <a:endParaRPr lang="ru-RU" sz="1100" dirty="0" smtClean="0"/>
          </a:p>
          <a:p>
            <a:r>
              <a:rPr lang="en-US" sz="1100" b="1" dirty="0" smtClean="0"/>
              <a:t>But</a:t>
            </a:r>
            <a:r>
              <a:rPr lang="ru-RU" sz="1100" b="1" dirty="0" smtClean="0"/>
              <a:t>… </a:t>
            </a:r>
            <a:r>
              <a:rPr lang="en-US" sz="1100" b="1" dirty="0" smtClean="0"/>
              <a:t>from p-n junction side (back)</a:t>
            </a:r>
            <a:r>
              <a:rPr lang="ru-RU" sz="1100" b="1" dirty="0" smtClean="0"/>
              <a:t> </a:t>
            </a:r>
            <a:r>
              <a:rPr lang="en-US" sz="1100" b="1" dirty="0" smtClean="0">
                <a:sym typeface="Wingdings" pitchFamily="2" charset="2"/>
              </a:rPr>
              <a:t> edge effects </a:t>
            </a:r>
            <a:r>
              <a:rPr lang="en-US" sz="1100" dirty="0" smtClean="0">
                <a:sym typeface="Wingdings" pitchFamily="2" charset="2"/>
              </a:rPr>
              <a:t>between the neighbor strips</a:t>
            </a:r>
          </a:p>
          <a:p>
            <a:r>
              <a:rPr lang="en-US" sz="1100" dirty="0" smtClean="0">
                <a:sym typeface="Wingdings" pitchFamily="2" charset="2"/>
              </a:rPr>
              <a:t>~10% (</a:t>
            </a:r>
            <a:r>
              <a:rPr lang="el-GR" sz="1100" dirty="0" smtClean="0">
                <a:sym typeface="Wingdings" pitchFamily="2" charset="2"/>
              </a:rPr>
              <a:t>α</a:t>
            </a:r>
            <a:r>
              <a:rPr lang="en-US" sz="1100" dirty="0" smtClean="0">
                <a:sym typeface="Wingdings" pitchFamily="2" charset="2"/>
              </a:rPr>
              <a:t> 5.5 </a:t>
            </a:r>
            <a:r>
              <a:rPr lang="ru-RU" sz="1100" dirty="0" smtClean="0">
                <a:sym typeface="Wingdings" pitchFamily="2" charset="2"/>
              </a:rPr>
              <a:t>М</a:t>
            </a:r>
            <a:r>
              <a:rPr lang="en-US" sz="1100" dirty="0" err="1" smtClean="0">
                <a:sym typeface="Wingdings" pitchFamily="2" charset="2"/>
              </a:rPr>
              <a:t>eV</a:t>
            </a:r>
            <a:r>
              <a:rPr lang="en-US" sz="1100" dirty="0" smtClean="0">
                <a:sym typeface="Wingdings" pitchFamily="2" charset="2"/>
              </a:rPr>
              <a:t>, close to 2</a:t>
            </a:r>
            <a:r>
              <a:rPr lang="el-GR" sz="1100" dirty="0" smtClean="0">
                <a:sym typeface="Wingdings" pitchFamily="2" charset="2"/>
              </a:rPr>
              <a:t>π</a:t>
            </a:r>
            <a:r>
              <a:rPr lang="en-US" sz="1100" dirty="0" smtClean="0">
                <a:sym typeface="Wingdings" pitchFamily="2" charset="2"/>
              </a:rPr>
              <a:t> geometry</a:t>
            </a:r>
            <a:r>
              <a:rPr lang="ru-RU" sz="1100" dirty="0" smtClean="0">
                <a:sym typeface="Wingdings" pitchFamily="2" charset="2"/>
              </a:rPr>
              <a:t>)  128 </a:t>
            </a:r>
            <a:r>
              <a:rPr lang="en-US" sz="1100" dirty="0" smtClean="0">
                <a:sym typeface="Wingdings" pitchFamily="2" charset="2"/>
              </a:rPr>
              <a:t>strips.</a:t>
            </a:r>
          </a:p>
          <a:p>
            <a:endParaRPr lang="ru-RU" sz="1100" dirty="0" smtClean="0">
              <a:sym typeface="Wingdings" pitchFamily="2" charset="2"/>
            </a:endParaRPr>
          </a:p>
          <a:p>
            <a:r>
              <a:rPr lang="ru-RU" sz="1100" dirty="0" smtClean="0">
                <a:sym typeface="Wingdings" pitchFamily="2" charset="2"/>
              </a:rPr>
              <a:t>(</a:t>
            </a:r>
            <a:r>
              <a:rPr lang="en-US" sz="1100" i="1" dirty="0" smtClean="0">
                <a:sym typeface="Wingdings" pitchFamily="2" charset="2"/>
              </a:rPr>
              <a:t>as to </a:t>
            </a:r>
            <a:r>
              <a:rPr lang="en-US" sz="1100" i="1" dirty="0" err="1" smtClean="0">
                <a:sym typeface="Wingdings" pitchFamily="2" charset="2"/>
              </a:rPr>
              <a:t>ohmic</a:t>
            </a:r>
            <a:r>
              <a:rPr lang="en-US" sz="1100" i="1" dirty="0" smtClean="0">
                <a:sym typeface="Wingdings" pitchFamily="2" charset="2"/>
              </a:rPr>
              <a:t> contact side</a:t>
            </a:r>
            <a:r>
              <a:rPr lang="en-US" sz="1100" dirty="0" smtClean="0">
                <a:sym typeface="Wingdings" pitchFamily="2" charset="2"/>
              </a:rPr>
              <a:t>) edge effect is suppressed due to</a:t>
            </a:r>
            <a:r>
              <a:rPr lang="ru-RU" sz="1100" dirty="0" smtClean="0">
                <a:sym typeface="Wingdings" pitchFamily="2" charset="2"/>
              </a:rPr>
              <a:t> </a:t>
            </a:r>
            <a:r>
              <a:rPr lang="en-US" sz="1100" dirty="0" smtClean="0">
                <a:sym typeface="Wingdings" pitchFamily="2" charset="2"/>
              </a:rPr>
              <a:t> </a:t>
            </a:r>
            <a:r>
              <a:rPr lang="ru-RU" sz="1100" dirty="0" smtClean="0">
                <a:sym typeface="Wingdings" pitchFamily="2" charset="2"/>
              </a:rPr>
              <a:t> </a:t>
            </a:r>
            <a:r>
              <a:rPr 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P+</a:t>
            </a:r>
            <a:r>
              <a:rPr lang="en-US" sz="1100" dirty="0" smtClean="0">
                <a:sym typeface="Wingdings" pitchFamily="2" charset="2"/>
              </a:rPr>
              <a:t>  separation guard layer</a:t>
            </a:r>
          </a:p>
          <a:p>
            <a:r>
              <a:rPr lang="ru-RU" sz="1100" dirty="0" smtClean="0">
                <a:sym typeface="Wingdings" pitchFamily="2" charset="2"/>
              </a:rPr>
              <a:t> ( </a:t>
            </a:r>
            <a:r>
              <a:rPr lang="en-US" sz="1100" i="1" dirty="0" smtClean="0">
                <a:solidFill>
                  <a:srgbClr val="00B050"/>
                </a:solidFill>
                <a:sym typeface="Wingdings" pitchFamily="2" charset="2"/>
              </a:rPr>
              <a:t>Dr. Susanne Welsh, Micron </a:t>
            </a:r>
            <a:r>
              <a:rPr lang="en-US" sz="1100" i="1" dirty="0" err="1" smtClean="0">
                <a:solidFill>
                  <a:srgbClr val="00B050"/>
                </a:solidFill>
                <a:sym typeface="Wingdings" pitchFamily="2" charset="2"/>
              </a:rPr>
              <a:t>Scd’s</a:t>
            </a:r>
            <a:r>
              <a:rPr lang="en-US" sz="1100" i="1" dirty="0" smtClean="0">
                <a:solidFill>
                  <a:srgbClr val="00B050"/>
                </a:solidFill>
                <a:sym typeface="Wingdings" pitchFamily="2" charset="2"/>
              </a:rPr>
              <a:t> , UK// 2014.  private comm</a:t>
            </a:r>
            <a:r>
              <a:rPr lang="en-US" sz="1100" dirty="0" smtClean="0">
                <a:sym typeface="Wingdings" pitchFamily="2" charset="2"/>
              </a:rPr>
              <a:t>. // </a:t>
            </a:r>
            <a:r>
              <a:rPr lang="en-US" sz="1100" i="1" dirty="0" smtClean="0">
                <a:sym typeface="Wingdings" pitchFamily="2" charset="2"/>
              </a:rPr>
              <a:t>~ 0.1%  </a:t>
            </a:r>
            <a:r>
              <a:rPr lang="ru-RU" sz="1100" i="1" dirty="0" smtClean="0">
                <a:sym typeface="Wingdings" pitchFamily="2" charset="2"/>
              </a:rPr>
              <a:t> </a:t>
            </a:r>
            <a:r>
              <a:rPr lang="en-US" sz="1100" i="1" dirty="0" smtClean="0">
                <a:sym typeface="Wingdings" pitchFamily="2" charset="2"/>
              </a:rPr>
              <a:t>ORNL</a:t>
            </a:r>
            <a:endParaRPr lang="ru-RU" sz="1100" i="1" dirty="0" smtClean="0">
              <a:sym typeface="Wingdings" pitchFamily="2" charset="2"/>
            </a:endParaRPr>
          </a:p>
          <a:p>
            <a:r>
              <a:rPr lang="en-US" sz="1100" i="1" dirty="0" smtClean="0">
                <a:sym typeface="Wingdings" pitchFamily="2" charset="2"/>
              </a:rPr>
              <a:t>Front side</a:t>
            </a:r>
            <a:r>
              <a:rPr lang="ru-RU" sz="1100" i="1" dirty="0" smtClean="0">
                <a:sym typeface="Wingdings" pitchFamily="2" charset="2"/>
              </a:rPr>
              <a:t>.</a:t>
            </a:r>
          </a:p>
          <a:p>
            <a:r>
              <a:rPr lang="ru-RU" sz="1100" dirty="0" smtClean="0">
                <a:sym typeface="Wingdings" pitchFamily="2" charset="2"/>
              </a:rPr>
              <a:t>______________________________________________________</a:t>
            </a:r>
          </a:p>
          <a:p>
            <a:endParaRPr lang="ru-RU" sz="1100" b="1" dirty="0" smtClean="0">
              <a:solidFill>
                <a:srgbClr val="002060"/>
              </a:solidFill>
              <a:sym typeface="Wingdings" pitchFamily="2" charset="2"/>
            </a:endParaRPr>
          </a:p>
          <a:p>
            <a:r>
              <a:rPr lang="en-US" sz="1100" b="1" i="1" dirty="0" err="1" smtClean="0">
                <a:solidFill>
                  <a:srgbClr val="002060"/>
                </a:solidFill>
                <a:sym typeface="Wingdings" pitchFamily="2" charset="2"/>
              </a:rPr>
              <a:t>Yu.Tsyganov</a:t>
            </a:r>
            <a:r>
              <a:rPr lang="en-US" sz="1100" b="1" i="1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n-US" sz="1100" b="1" i="1" dirty="0" err="1" smtClean="0">
                <a:solidFill>
                  <a:srgbClr val="002060"/>
                </a:solidFill>
                <a:sym typeface="Wingdings" pitchFamily="2" charset="2"/>
              </a:rPr>
              <a:t>Lett</a:t>
            </a:r>
            <a:r>
              <a:rPr lang="en-US" sz="1100" b="1" i="1" dirty="0" smtClean="0">
                <a:solidFill>
                  <a:srgbClr val="002060"/>
                </a:solidFill>
                <a:sym typeface="Wingdings" pitchFamily="2" charset="2"/>
              </a:rPr>
              <a:t>.  to ECHAYA 2015.  v.12, no.1(192) 128-135, v.12 no.4 (195), pp.885-894</a:t>
            </a:r>
          </a:p>
          <a:p>
            <a:r>
              <a:rPr lang="en-US" sz="1100" b="1" i="1" dirty="0" smtClean="0">
                <a:solidFill>
                  <a:srgbClr val="002060"/>
                </a:solidFill>
                <a:sym typeface="Wingdings" pitchFamily="2" charset="2"/>
              </a:rPr>
              <a:t> &amp;  Cybernetics and Physics   2014. No.3 . Pp.85-90</a:t>
            </a:r>
            <a:endParaRPr lang="ru-RU" sz="1100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ont_b.JPG"/>
          <p:cNvPicPr>
            <a:picLocks noChangeAspect="1"/>
          </p:cNvPicPr>
          <p:nvPr/>
        </p:nvPicPr>
        <p:blipFill>
          <a:blip r:embed="rId2"/>
          <a:srcRect l="16027" t="11986" r="29266" b="41950"/>
          <a:stretch>
            <a:fillRect/>
          </a:stretch>
        </p:blipFill>
        <p:spPr>
          <a:xfrm>
            <a:off x="571471" y="4143380"/>
            <a:ext cx="3526791" cy="2071702"/>
          </a:xfrm>
          <a:prstGeom prst="rect">
            <a:avLst/>
          </a:prstGeom>
        </p:spPr>
      </p:pic>
      <p:pic>
        <p:nvPicPr>
          <p:cNvPr id="5" name="Рисунок 4" descr="cont_a.JPG"/>
          <p:cNvPicPr>
            <a:picLocks noChangeAspect="1"/>
          </p:cNvPicPr>
          <p:nvPr/>
        </p:nvPicPr>
        <p:blipFill>
          <a:blip r:embed="rId3"/>
          <a:srcRect l="18814" t="5993" r="9059" b="38954"/>
          <a:stretch>
            <a:fillRect/>
          </a:stretch>
        </p:blipFill>
        <p:spPr>
          <a:xfrm>
            <a:off x="4225505" y="3857628"/>
            <a:ext cx="4561338" cy="2428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662" y="635795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~0.1% sharing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357686" y="6357958"/>
            <a:ext cx="4740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~10%  </a:t>
            </a:r>
            <a:r>
              <a:rPr lang="el-GR" dirty="0" smtClean="0">
                <a:latin typeface="Calibri"/>
              </a:rPr>
              <a:t>α</a:t>
            </a:r>
            <a:r>
              <a:rPr lang="en-US" dirty="0" smtClean="0">
                <a:latin typeface="Calibri"/>
              </a:rPr>
              <a:t>-source 5.5 </a:t>
            </a:r>
            <a:r>
              <a:rPr lang="en-US" dirty="0" err="1" smtClean="0">
                <a:latin typeface="Calibri"/>
              </a:rPr>
              <a:t>MeV</a:t>
            </a:r>
            <a:r>
              <a:rPr lang="en-US" dirty="0" smtClean="0">
                <a:latin typeface="Calibri"/>
              </a:rPr>
              <a:t> ; close to 2</a:t>
            </a:r>
            <a:r>
              <a:rPr lang="el-GR" dirty="0" smtClean="0">
                <a:latin typeface="Calibri"/>
              </a:rPr>
              <a:t>π</a:t>
            </a:r>
            <a:r>
              <a:rPr lang="en-US" dirty="0" smtClean="0">
                <a:latin typeface="Calibri"/>
              </a:rPr>
              <a:t> geometry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2214546" y="5000636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643570" y="492919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214546" y="498849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29256" y="485776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99750" y="4357694"/>
            <a:ext cx="215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(el. Field)  </a:t>
            </a:r>
            <a:r>
              <a:rPr lang="en-US" b="1" i="1" dirty="0" err="1" smtClean="0">
                <a:solidFill>
                  <a:srgbClr val="FF0000"/>
                </a:solidFill>
              </a:rPr>
              <a:t>F</a:t>
            </a:r>
            <a:r>
              <a:rPr lang="en-US" b="1" i="1" baseline="-25000" dirty="0" err="1" smtClean="0">
                <a:solidFill>
                  <a:srgbClr val="FF0000"/>
                </a:solidFill>
              </a:rPr>
              <a:t>a</a:t>
            </a:r>
            <a:r>
              <a:rPr lang="en-US" b="1" i="1" baseline="-25000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&lt; F </a:t>
            </a:r>
            <a:r>
              <a:rPr lang="en-US" b="1" i="1" baseline="-25000" dirty="0" smtClean="0">
                <a:solidFill>
                  <a:srgbClr val="FF0000"/>
                </a:solidFill>
              </a:rPr>
              <a:t>b</a:t>
            </a:r>
            <a:endParaRPr lang="ru-RU" b="1" i="1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53879" y="6357958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</a:t>
            </a:r>
            <a:r>
              <a:rPr lang="en-US" sz="1600" dirty="0" smtClean="0">
                <a:solidFill>
                  <a:srgbClr val="7030A0"/>
                </a:solidFill>
                <a:sym typeface="Wingdings" pitchFamily="2" charset="2"/>
              </a:rPr>
              <a:t></a:t>
            </a:r>
            <a:r>
              <a:rPr lang="en-US" sz="1600" b="1" i="1" dirty="0" smtClean="0">
                <a:solidFill>
                  <a:srgbClr val="7030A0"/>
                </a:solidFill>
              </a:rPr>
              <a:t>As a result </a:t>
            </a:r>
            <a:r>
              <a:rPr lang="en-US" sz="1600" dirty="0" smtClean="0">
                <a:solidFill>
                  <a:srgbClr val="7030A0"/>
                </a:solidFill>
                <a:sym typeface="Wingdings" pitchFamily="2" charset="2"/>
              </a:rPr>
              <a:t></a:t>
            </a:r>
            <a:endParaRPr lang="ru-RU" sz="1600" dirty="0">
              <a:solidFill>
                <a:srgbClr val="7030A0"/>
              </a:solidFill>
            </a:endParaRPr>
          </a:p>
        </p:txBody>
      </p:sp>
      <p:pic>
        <p:nvPicPr>
          <p:cNvPr id="16" name="Рисунок 6" descr="A-394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500041"/>
            <a:ext cx="4643471" cy="333532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142852"/>
            <a:ext cx="8786874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Neighbor </a:t>
            </a:r>
            <a:r>
              <a:rPr lang="en-US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strips edge effect ( from p-n side)</a:t>
            </a:r>
            <a:endParaRPr lang="ru-RU" sz="2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3000364" y="4214818"/>
            <a:ext cx="4000500" cy="22145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b="1" dirty="0"/>
              <a:t>energy=0;  </a:t>
            </a:r>
            <a:r>
              <a:rPr lang="en-US" sz="800" b="1" dirty="0" err="1"/>
              <a:t>enb</a:t>
            </a:r>
            <a:r>
              <a:rPr lang="en-US" sz="800" b="1" dirty="0"/>
              <a:t>=0; enb1=0; enb2=0;</a:t>
            </a:r>
          </a:p>
          <a:p>
            <a:r>
              <a:rPr lang="en-US" sz="800" b="1" dirty="0"/>
              <a:t>  if (strip&gt;=0 &amp;&amp;strip&lt; 48) energy = (</a:t>
            </a:r>
            <a:r>
              <a:rPr lang="en-US" sz="800" b="1" dirty="0" err="1"/>
              <a:t>aa</a:t>
            </a:r>
            <a:r>
              <a:rPr lang="en-US" sz="800" b="1" dirty="0"/>
              <a:t>[strip]*float(</a:t>
            </a:r>
            <a:r>
              <a:rPr lang="en-US" sz="800" b="1" dirty="0" err="1"/>
              <a:t>wa</a:t>
            </a:r>
            <a:r>
              <a:rPr lang="en-US" sz="800" b="1" dirty="0"/>
              <a:t>)) +bb[strip];</a:t>
            </a:r>
          </a:p>
          <a:p>
            <a:r>
              <a:rPr lang="en-US" sz="800" b="1" dirty="0"/>
              <a:t>  if (strip_1 &gt;=0 &amp;&amp; strip_1 &lt; 128) enb1=EAB1[strip_1]*float(</a:t>
            </a:r>
            <a:r>
              <a:rPr lang="en-US" sz="800" b="1" dirty="0" err="1"/>
              <a:t>wab</a:t>
            </a:r>
            <a:r>
              <a:rPr lang="en-US" sz="800" b="1" dirty="0"/>
              <a:t>) +EAB0[strip_1];   </a:t>
            </a:r>
          </a:p>
          <a:p>
            <a:endParaRPr lang="en-US" sz="800" b="1" dirty="0"/>
          </a:p>
          <a:p>
            <a:r>
              <a:rPr lang="en-US" sz="800" b="1" dirty="0"/>
              <a:t>  if (strip_2 &gt;=0 &amp;&amp; strip_2 &lt; 128) enb2=EAB1[strip_2]*float(</a:t>
            </a:r>
            <a:r>
              <a:rPr lang="en-US" sz="800" b="1" dirty="0" err="1"/>
              <a:t>wab</a:t>
            </a:r>
            <a:r>
              <a:rPr lang="en-US" sz="800" b="1" dirty="0"/>
              <a:t>) +EAB0[strip_2];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</a:t>
            </a:r>
            <a:r>
              <a:rPr lang="en-US" sz="1200" b="1" i="1" dirty="0" err="1">
                <a:solidFill>
                  <a:srgbClr val="FF0000"/>
                </a:solidFill>
              </a:rPr>
              <a:t>enb</a:t>
            </a:r>
            <a:r>
              <a:rPr lang="en-US" sz="1200" b="1" i="1" dirty="0">
                <a:solidFill>
                  <a:srgbClr val="FF0000"/>
                </a:solidFill>
              </a:rPr>
              <a:t> = </a:t>
            </a:r>
            <a:r>
              <a:rPr lang="en-US" sz="1200" b="1" i="1" dirty="0" smtClean="0">
                <a:solidFill>
                  <a:srgbClr val="FF0000"/>
                </a:solidFill>
              </a:rPr>
              <a:t>enb1+enb2+ballistic_dfc;</a:t>
            </a:r>
            <a:endParaRPr lang="en-US" sz="1200" b="1" i="1" dirty="0">
              <a:solidFill>
                <a:srgbClr val="FF0000"/>
              </a:solidFill>
            </a:endParaRPr>
          </a:p>
          <a:p>
            <a:r>
              <a:rPr lang="en-US" sz="800" b="1" dirty="0"/>
              <a:t>  </a:t>
            </a:r>
          </a:p>
          <a:p>
            <a:endParaRPr lang="en-US" sz="800" b="1" dirty="0"/>
          </a:p>
          <a:p>
            <a:r>
              <a:rPr lang="en-US" sz="800" b="1" dirty="0"/>
              <a:t>  // ----------- </a:t>
            </a:r>
            <a:r>
              <a:rPr lang="ru-RU" sz="800" b="1" dirty="0"/>
              <a:t>начинаем </a:t>
            </a:r>
            <a:r>
              <a:rPr lang="ru-RU" sz="800" b="1" dirty="0" smtClean="0"/>
              <a:t>фильтровать</a:t>
            </a:r>
            <a:r>
              <a:rPr lang="en-US" sz="800" b="1" dirty="0" smtClean="0"/>
              <a:t> begin filtering </a:t>
            </a:r>
            <a:r>
              <a:rPr lang="ru-RU" sz="800" b="1" dirty="0" smtClean="0"/>
              <a:t>--------------------------------</a:t>
            </a:r>
            <a:endParaRPr lang="ru-RU" sz="800" b="1" dirty="0"/>
          </a:p>
          <a:p>
            <a:r>
              <a:rPr lang="ru-RU" sz="800" b="1" dirty="0"/>
              <a:t>  </a:t>
            </a:r>
            <a:r>
              <a:rPr lang="en-US" sz="800" b="1" dirty="0"/>
              <a:t>EVR=false; ALFA=false;</a:t>
            </a:r>
          </a:p>
          <a:p>
            <a:endParaRPr lang="en-US" sz="800" b="1" dirty="0"/>
          </a:p>
          <a:p>
            <a:r>
              <a:rPr lang="en-US" sz="800" b="1" dirty="0"/>
              <a:t>  if (</a:t>
            </a:r>
            <a:r>
              <a:rPr lang="en-US" sz="800" b="1" dirty="0" err="1"/>
              <a:t>tof</a:t>
            </a:r>
            <a:r>
              <a:rPr lang="en-US" sz="800" b="1" dirty="0"/>
              <a:t> &gt; TOF_MIN &amp;&amp; </a:t>
            </a:r>
            <a:r>
              <a:rPr lang="en-US" sz="800" b="1" dirty="0" err="1"/>
              <a:t>tof</a:t>
            </a:r>
            <a:r>
              <a:rPr lang="en-US" sz="800" b="1" dirty="0"/>
              <a:t> &lt; TOF_MAX &amp;&amp; energy &gt; ER_MIN &amp;&amp; energy &lt;=ER_MAX  )    EVR = true;</a:t>
            </a:r>
          </a:p>
          <a:p>
            <a:r>
              <a:rPr lang="en-US" sz="800" b="1" dirty="0"/>
              <a:t>  if (</a:t>
            </a:r>
            <a:r>
              <a:rPr lang="en-US" sz="800" b="1" dirty="0" err="1"/>
              <a:t>tof</a:t>
            </a:r>
            <a:r>
              <a:rPr lang="en-US" sz="800" b="1" dirty="0"/>
              <a:t>==0 &amp;&amp; energy &gt; MINALFA &amp;&amp; energy &lt;  EA_MAX)   ALFA= true;     </a:t>
            </a:r>
          </a:p>
          <a:p>
            <a:endParaRPr lang="en-US" sz="800" b="1" dirty="0"/>
          </a:p>
          <a:p>
            <a:r>
              <a:rPr lang="en-US" sz="800" b="1" dirty="0"/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if (</a:t>
            </a:r>
            <a:r>
              <a:rPr lang="en-US" sz="1200" b="1" dirty="0" err="1">
                <a:solidFill>
                  <a:srgbClr val="FF0000"/>
                </a:solidFill>
              </a:rPr>
              <a:t>fabs</a:t>
            </a:r>
            <a:r>
              <a:rPr lang="en-US" sz="1200" b="1" dirty="0">
                <a:solidFill>
                  <a:srgbClr val="FF0000"/>
                </a:solidFill>
              </a:rPr>
              <a:t>(energy-</a:t>
            </a:r>
            <a:r>
              <a:rPr lang="en-US" sz="1200" b="1" dirty="0" err="1">
                <a:solidFill>
                  <a:srgbClr val="FF0000"/>
                </a:solidFill>
              </a:rPr>
              <a:t>enb</a:t>
            </a:r>
            <a:r>
              <a:rPr lang="en-US" sz="1200" b="1" dirty="0">
                <a:solidFill>
                  <a:srgbClr val="FF0000"/>
                </a:solidFill>
              </a:rPr>
              <a:t>) &gt; D_ENERGY)       ALFA=false;            </a:t>
            </a:r>
            <a:r>
              <a:rPr lang="en-US" sz="1200" dirty="0">
                <a:solidFill>
                  <a:srgbClr val="FF0000"/>
                </a:solidFill>
              </a:rPr>
              <a:t>          </a:t>
            </a:r>
            <a:endParaRPr lang="ru-RU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00364" y="3926807"/>
            <a:ext cx="4000528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State register</a:t>
            </a:r>
            <a:r>
              <a:rPr lang="ru-RU" sz="800" b="1" dirty="0" smtClean="0"/>
              <a:t> (</a:t>
            </a:r>
            <a:r>
              <a:rPr lang="en-US" sz="800" b="1" dirty="0" smtClean="0"/>
              <a:t>positional code, test</a:t>
            </a:r>
            <a:r>
              <a:rPr lang="ru-RU" sz="800" b="1" dirty="0" smtClean="0"/>
              <a:t>)</a:t>
            </a:r>
            <a:r>
              <a:rPr lang="en-US" sz="800" b="1" dirty="0" smtClean="0"/>
              <a:t>powers of</a:t>
            </a:r>
            <a:r>
              <a:rPr lang="ru-RU" sz="800" b="1" dirty="0" smtClean="0"/>
              <a:t> 2 – </a:t>
            </a:r>
            <a:r>
              <a:rPr lang="en-US" sz="800" b="1" dirty="0" smtClean="0"/>
              <a:t>single signal</a:t>
            </a:r>
            <a:endParaRPr lang="ru-RU" sz="800" b="1" dirty="0" smtClean="0"/>
          </a:p>
          <a:p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786182" y="6500834"/>
            <a:ext cx="1622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C++ program fragment</a:t>
            </a:r>
            <a:endParaRPr lang="ru-RU" sz="1200" b="1" dirty="0"/>
          </a:p>
        </p:txBody>
      </p:sp>
      <p:pic>
        <p:nvPicPr>
          <p:cNvPr id="20" name="Рисунок 19" descr="Dbl_Alpha_Th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4" y="686772"/>
            <a:ext cx="3314921" cy="2313600"/>
          </a:xfrm>
          <a:prstGeom prst="rect">
            <a:avLst/>
          </a:prstGeom>
        </p:spPr>
      </p:pic>
      <p:cxnSp>
        <p:nvCxnSpPr>
          <p:cNvPr id="24" name="Прямая со стрелкой 23"/>
          <p:cNvCxnSpPr/>
          <p:nvPr/>
        </p:nvCxnSpPr>
        <p:spPr>
          <a:xfrm rot="16200000" flipV="1">
            <a:off x="1393009" y="3250405"/>
            <a:ext cx="2643206" cy="7143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26996" y="667060"/>
            <a:ext cx="1459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Extracted via ER-alpha</a:t>
            </a:r>
            <a:endParaRPr lang="ru-RU" sz="1100" dirty="0"/>
          </a:p>
        </p:txBody>
      </p:sp>
      <p:cxnSp>
        <p:nvCxnSpPr>
          <p:cNvPr id="26" name="Прямая со стрелкой 25"/>
          <p:cNvCxnSpPr/>
          <p:nvPr/>
        </p:nvCxnSpPr>
        <p:spPr>
          <a:xfrm rot="10800000">
            <a:off x="2643174" y="2285992"/>
            <a:ext cx="114300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Ballist_Eff.bmp"/>
          <p:cNvPicPr>
            <a:picLocks noChangeAspect="1"/>
          </p:cNvPicPr>
          <p:nvPr/>
        </p:nvPicPr>
        <p:blipFill>
          <a:blip r:embed="rId4"/>
          <a:srcRect l="3484" t="3995" r="64107" b="57931"/>
          <a:stretch>
            <a:fillRect/>
          </a:stretch>
        </p:blipFill>
        <p:spPr>
          <a:xfrm>
            <a:off x="6232790" y="700136"/>
            <a:ext cx="2696927" cy="215736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857356" y="1357298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/>
              <a:t>Ballistic dfc~29 </a:t>
            </a:r>
            <a:r>
              <a:rPr lang="en-US" sz="900" b="1" i="1" dirty="0" err="1" smtClean="0"/>
              <a:t>KeV</a:t>
            </a:r>
            <a:r>
              <a:rPr lang="en-US" sz="900" b="1" i="1" dirty="0" smtClean="0"/>
              <a:t>=0.3%</a:t>
            </a:r>
          </a:p>
          <a:p>
            <a:r>
              <a:rPr lang="en-US" sz="900" b="1" i="1" dirty="0" smtClean="0"/>
              <a:t>In average!</a:t>
            </a:r>
          </a:p>
          <a:p>
            <a:endParaRPr lang="ru-RU" dirty="0"/>
          </a:p>
        </p:txBody>
      </p:sp>
      <p:pic>
        <p:nvPicPr>
          <p:cNvPr id="28" name="Рисунок 27" descr="DSSSD_YURA.bmp"/>
          <p:cNvPicPr>
            <a:picLocks noChangeAspect="1"/>
          </p:cNvPicPr>
          <p:nvPr/>
        </p:nvPicPr>
        <p:blipFill>
          <a:blip r:embed="rId5"/>
          <a:srcRect l="2090" t="999" r="42506" b="52937"/>
          <a:stretch>
            <a:fillRect/>
          </a:stretch>
        </p:blipFill>
        <p:spPr>
          <a:xfrm>
            <a:off x="6500826" y="4071942"/>
            <a:ext cx="2571768" cy="1491744"/>
          </a:xfrm>
          <a:prstGeom prst="rect">
            <a:avLst/>
          </a:prstGeom>
        </p:spPr>
      </p:pic>
      <p:cxnSp>
        <p:nvCxnSpPr>
          <p:cNvPr id="30" name="Прямая со стрелкой 29"/>
          <p:cNvCxnSpPr/>
          <p:nvPr/>
        </p:nvCxnSpPr>
        <p:spPr>
          <a:xfrm flipV="1">
            <a:off x="4929190" y="4500570"/>
            <a:ext cx="1857388" cy="642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 descr="dbl_vs_vo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071942"/>
            <a:ext cx="3000363" cy="209405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00034" y="6215082"/>
            <a:ext cx="2071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Test for distance alpha source</a:t>
            </a:r>
            <a:endParaRPr lang="ru-RU" sz="12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96029" y="5263234"/>
            <a:ext cx="8612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Test June</a:t>
            </a:r>
          </a:p>
          <a:p>
            <a:pPr algn="ctr"/>
            <a:r>
              <a:rPr lang="en-U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2017</a:t>
            </a:r>
            <a:endParaRPr lang="ru-RU" sz="1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406" y="3929066"/>
            <a:ext cx="13051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% of double signals</a:t>
            </a:r>
          </a:p>
          <a:p>
            <a:r>
              <a:rPr lang="en-US" sz="1100" b="1" dirty="0" smtClean="0"/>
              <a:t>From p-n side</a:t>
            </a:r>
            <a:endParaRPr lang="ru-RU" sz="1100" b="1" dirty="0"/>
          </a:p>
        </p:txBody>
      </p:sp>
      <p:pic>
        <p:nvPicPr>
          <p:cNvPr id="18" name="Рисунок 17" descr="circuit.bmp"/>
          <p:cNvPicPr>
            <a:picLocks noChangeAspect="1"/>
          </p:cNvPicPr>
          <p:nvPr/>
        </p:nvPicPr>
        <p:blipFill>
          <a:blip r:embed="rId7"/>
          <a:srcRect l="11846" t="999" r="16027" b="26968"/>
          <a:stretch>
            <a:fillRect/>
          </a:stretch>
        </p:blipFill>
        <p:spPr>
          <a:xfrm>
            <a:off x="3458519" y="729369"/>
            <a:ext cx="2849336" cy="1985251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9" name="TextBox 18"/>
          <p:cNvSpPr txBox="1"/>
          <p:nvPr/>
        </p:nvSpPr>
        <p:spPr>
          <a:xfrm>
            <a:off x="3465470" y="968201"/>
            <a:ext cx="463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Q1(t)</a:t>
            </a:r>
            <a:endParaRPr lang="ru-RU" sz="1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822924" y="1000108"/>
            <a:ext cx="463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Q2(t)</a:t>
            </a:r>
            <a:endParaRPr lang="ru-RU" sz="10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357686" y="928670"/>
            <a:ext cx="1143008" cy="171451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3" name="Объект 32"/>
          <p:cNvGraphicFramePr>
            <a:graphicFrameLocks noChangeAspect="1"/>
          </p:cNvGraphicFramePr>
          <p:nvPr/>
        </p:nvGraphicFramePr>
        <p:xfrm>
          <a:off x="1295406" y="2740047"/>
          <a:ext cx="4133850" cy="3903663"/>
        </p:xfrm>
        <a:graphic>
          <a:graphicData uri="http://schemas.openxmlformats.org/presentationml/2006/ole">
            <p:oleObj spid="_x0000_s88065" name="Документ" r:id="rId8" imgW="4134429" imgH="3903258" progId="Word.Document.12">
              <p:embed/>
            </p:oleObj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6072198" y="3071810"/>
            <a:ext cx="224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!</a:t>
            </a:r>
            <a:r>
              <a:rPr lang="en-US" b="1" i="1" dirty="0" smtClean="0">
                <a:solidFill>
                  <a:srgbClr val="0070C0"/>
                </a:solidFill>
              </a:rPr>
              <a:t> Of course: r</a:t>
            </a:r>
            <a:r>
              <a:rPr lang="en-US" b="1" i="1" baseline="-25000" dirty="0" smtClean="0">
                <a:solidFill>
                  <a:srgbClr val="0070C0"/>
                </a:solidFill>
              </a:rPr>
              <a:t>1,2</a:t>
            </a:r>
            <a:r>
              <a:rPr lang="en-US" b="1" i="1" dirty="0" smtClean="0">
                <a:solidFill>
                  <a:srgbClr val="0070C0"/>
                </a:solidFill>
              </a:rPr>
              <a:t> = f (V)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71934" y="500042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</a:rPr>
              <a:t>p-n junction side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10740" y="6072206"/>
            <a:ext cx="141897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</a:rPr>
              <a:t>Ballistic Deficit</a:t>
            </a:r>
          </a:p>
          <a:p>
            <a:r>
              <a:rPr lang="en-US" sz="1100" dirty="0" smtClean="0">
                <a:solidFill>
                  <a:srgbClr val="002060"/>
                </a:solidFill>
              </a:rPr>
              <a:t>See: </a:t>
            </a:r>
            <a:r>
              <a:rPr lang="en-US" sz="1100" dirty="0" err="1" smtClean="0">
                <a:solidFill>
                  <a:srgbClr val="002060"/>
                </a:solidFill>
              </a:rPr>
              <a:t>A.Doehring</a:t>
            </a:r>
            <a:r>
              <a:rPr lang="en-US" sz="1100" dirty="0" smtClean="0">
                <a:solidFill>
                  <a:srgbClr val="002060"/>
                </a:solidFill>
              </a:rPr>
              <a:t> et al.</a:t>
            </a:r>
          </a:p>
          <a:p>
            <a:r>
              <a:rPr lang="en-US" sz="1100" dirty="0" smtClean="0">
                <a:solidFill>
                  <a:srgbClr val="002060"/>
                </a:solidFill>
              </a:rPr>
              <a:t>NIM 59(1968)49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6" name="Object 8"/>
          <p:cNvGraphicFramePr>
            <a:graphicFrameLocks noChangeAspect="1"/>
          </p:cNvGraphicFramePr>
          <p:nvPr/>
        </p:nvGraphicFramePr>
        <p:xfrm>
          <a:off x="849313" y="469900"/>
          <a:ext cx="2771775" cy="728663"/>
        </p:xfrm>
        <a:graphic>
          <a:graphicData uri="http://schemas.openxmlformats.org/presentationml/2006/ole">
            <p:oleObj spid="_x0000_s109576" name="Формула" r:id="rId3" imgW="1460160" imgH="380880" progId="Equation.3">
              <p:embed/>
            </p:oleObj>
          </a:graphicData>
        </a:graphic>
      </p:graphicFrame>
      <p:graphicFrame>
        <p:nvGraphicFramePr>
          <p:cNvPr id="109575" name="Object 7"/>
          <p:cNvGraphicFramePr>
            <a:graphicFrameLocks noChangeAspect="1"/>
          </p:cNvGraphicFramePr>
          <p:nvPr/>
        </p:nvGraphicFramePr>
        <p:xfrm>
          <a:off x="865188" y="1222375"/>
          <a:ext cx="2657475" cy="685800"/>
        </p:xfrm>
        <a:graphic>
          <a:graphicData uri="http://schemas.openxmlformats.org/presentationml/2006/ole">
            <p:oleObj spid="_x0000_s109575" name="Формула" r:id="rId4" imgW="1498320" imgH="380880" progId="Equation.3">
              <p:embed/>
            </p:oleObj>
          </a:graphicData>
        </a:graphic>
      </p:graphicFrame>
      <p:graphicFrame>
        <p:nvGraphicFramePr>
          <p:cNvPr id="109574" name="Object 6"/>
          <p:cNvGraphicFramePr>
            <a:graphicFrameLocks noChangeAspect="1"/>
          </p:cNvGraphicFramePr>
          <p:nvPr/>
        </p:nvGraphicFramePr>
        <p:xfrm>
          <a:off x="4078288" y="1919288"/>
          <a:ext cx="2625725" cy="1074737"/>
        </p:xfrm>
        <a:graphic>
          <a:graphicData uri="http://schemas.openxmlformats.org/presentationml/2006/ole">
            <p:oleObj spid="_x0000_s109574" name="Формула" r:id="rId5" imgW="1396800" imgH="571320" progId="Equation.3">
              <p:embed/>
            </p:oleObj>
          </a:graphicData>
        </a:graphic>
      </p:graphicFrame>
      <p:graphicFrame>
        <p:nvGraphicFramePr>
          <p:cNvPr id="109573" name="Object 5"/>
          <p:cNvGraphicFramePr>
            <a:graphicFrameLocks noChangeAspect="1"/>
          </p:cNvGraphicFramePr>
          <p:nvPr/>
        </p:nvGraphicFramePr>
        <p:xfrm>
          <a:off x="4149725" y="2994025"/>
          <a:ext cx="2890838" cy="1165225"/>
        </p:xfrm>
        <a:graphic>
          <a:graphicData uri="http://schemas.openxmlformats.org/presentationml/2006/ole">
            <p:oleObj spid="_x0000_s109573" name="Формула" r:id="rId6" imgW="1409400" imgH="571320" progId="Equation.3">
              <p:embed/>
            </p:oleObj>
          </a:graphicData>
        </a:graphic>
      </p:graphicFrame>
      <p:graphicFrame>
        <p:nvGraphicFramePr>
          <p:cNvPr id="109572" name="Object 4"/>
          <p:cNvGraphicFramePr>
            <a:graphicFrameLocks noChangeAspect="1"/>
          </p:cNvGraphicFramePr>
          <p:nvPr/>
        </p:nvGraphicFramePr>
        <p:xfrm>
          <a:off x="795326" y="4159250"/>
          <a:ext cx="2133600" cy="457200"/>
        </p:xfrm>
        <a:graphic>
          <a:graphicData uri="http://schemas.openxmlformats.org/presentationml/2006/ole">
            <p:oleObj spid="_x0000_s109572" name="Формула" r:id="rId7" imgW="1015559" imgH="215806" progId="Equation.3">
              <p:embed/>
            </p:oleObj>
          </a:graphicData>
        </a:graphic>
      </p:graphicFrame>
      <p:graphicFrame>
        <p:nvGraphicFramePr>
          <p:cNvPr id="109571" name="Object 3"/>
          <p:cNvGraphicFramePr>
            <a:graphicFrameLocks noChangeAspect="1"/>
          </p:cNvGraphicFramePr>
          <p:nvPr/>
        </p:nvGraphicFramePr>
        <p:xfrm>
          <a:off x="792145" y="4616450"/>
          <a:ext cx="1279525" cy="403225"/>
        </p:xfrm>
        <a:graphic>
          <a:graphicData uri="http://schemas.openxmlformats.org/presentationml/2006/ole">
            <p:oleObj spid="_x0000_s109571" name="Формула" r:id="rId8" imgW="672808" imgH="215806" progId="Equation.3">
              <p:embed/>
            </p:oleObj>
          </a:graphicData>
        </a:graphic>
      </p:graphicFrame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808021" y="5019675"/>
          <a:ext cx="1477963" cy="473075"/>
        </p:xfrm>
        <a:graphic>
          <a:graphicData uri="http://schemas.openxmlformats.org/presentationml/2006/ole">
            <p:oleObj spid="_x0000_s109570" name="Формула" r:id="rId9" imgW="672808" imgH="215806" progId="Equation.3">
              <p:embed/>
            </p:oleObj>
          </a:graphicData>
        </a:graphic>
      </p:graphicFrame>
      <p:graphicFrame>
        <p:nvGraphicFramePr>
          <p:cNvPr id="109569" name="Object 1"/>
          <p:cNvGraphicFramePr>
            <a:graphicFrameLocks noChangeAspect="1"/>
          </p:cNvGraphicFramePr>
          <p:nvPr/>
        </p:nvGraphicFramePr>
        <p:xfrm>
          <a:off x="500034" y="5786454"/>
          <a:ext cx="1844675" cy="473075"/>
        </p:xfrm>
        <a:graphic>
          <a:graphicData uri="http://schemas.openxmlformats.org/presentationml/2006/ole">
            <p:oleObj spid="_x0000_s109569" name="Формула" r:id="rId10" imgW="1053643" imgH="266584" progId="Equation.3">
              <p:embed/>
            </p:oleObj>
          </a:graphicData>
        </a:graphic>
      </p:graphicFrame>
      <p:sp>
        <p:nvSpPr>
          <p:cNvPr id="10957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9578" name="Rectangle 10"/>
          <p:cNvSpPr>
            <a:spLocks noChangeArrowheads="1"/>
          </p:cNvSpPr>
          <p:nvPr/>
        </p:nvSpPr>
        <p:spPr bwMode="auto">
          <a:xfrm>
            <a:off x="0" y="1211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79" name="Rectangle 11"/>
          <p:cNvSpPr>
            <a:spLocks noChangeArrowheads="1"/>
          </p:cNvSpPr>
          <p:nvPr/>
        </p:nvSpPr>
        <p:spPr bwMode="auto">
          <a:xfrm>
            <a:off x="0" y="1919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80" name="Rectangle 12"/>
          <p:cNvSpPr>
            <a:spLocks noChangeArrowheads="1"/>
          </p:cNvSpPr>
          <p:nvPr/>
        </p:nvSpPr>
        <p:spPr bwMode="auto">
          <a:xfrm>
            <a:off x="0" y="2994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81" name="Rectangle 13"/>
          <p:cNvSpPr>
            <a:spLocks noChangeArrowheads="1"/>
          </p:cNvSpPr>
          <p:nvPr/>
        </p:nvSpPr>
        <p:spPr bwMode="auto">
          <a:xfrm>
            <a:off x="0" y="4159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Where: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82" name="Rectangle 14"/>
          <p:cNvSpPr>
            <a:spLocks noChangeArrowheads="1"/>
          </p:cNvSpPr>
          <p:nvPr/>
        </p:nvSpPr>
        <p:spPr bwMode="auto">
          <a:xfrm>
            <a:off x="0" y="4616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83" name="Rectangle 15"/>
          <p:cNvSpPr>
            <a:spLocks noChangeArrowheads="1"/>
          </p:cNvSpPr>
          <p:nvPr/>
        </p:nvSpPr>
        <p:spPr bwMode="auto">
          <a:xfrm>
            <a:off x="0" y="5019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and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84" name="Rectangle 16"/>
          <p:cNvSpPr>
            <a:spLocks noChangeArrowheads="1"/>
          </p:cNvSpPr>
          <p:nvPr/>
        </p:nvSpPr>
        <p:spPr bwMode="auto">
          <a:xfrm>
            <a:off x="0" y="54927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 – capacity top strip rel bot strip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en-US" sz="18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pix</a:t>
            </a: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&lt;&lt; C &lt;&lt; C </a:t>
            </a:r>
            <a:r>
              <a:rPr kumimoji="0" lang="en-US" sz="18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str</a:t>
            </a:r>
            <a:r>
              <a:rPr kumimoji="0" lang="en-US" sz="16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(to a first appr-n, roughy –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85" name="Rectangle 17"/>
          <p:cNvSpPr>
            <a:spLocks noChangeArrowheads="1"/>
          </p:cNvSpPr>
          <p:nvPr/>
        </p:nvSpPr>
        <p:spPr bwMode="auto">
          <a:xfrm>
            <a:off x="0" y="6423025"/>
            <a:ext cx="32524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And 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(t)- is an incoming function variabl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55552" y="1000108"/>
            <a:ext cx="28312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Common solution</a:t>
            </a:r>
            <a:endParaRPr lang="ru-RU" sz="2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4165096" y="100010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Левая фигурная скобка 20"/>
          <p:cNvSpPr/>
          <p:nvPr/>
        </p:nvSpPr>
        <p:spPr>
          <a:xfrm>
            <a:off x="357158" y="571480"/>
            <a:ext cx="571504" cy="148590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357554" y="485776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 </a:t>
            </a:r>
            <a:r>
              <a:rPr lang="en-US" baseline="-25000" dirty="0" smtClean="0"/>
              <a:t>1,2</a:t>
            </a:r>
            <a:r>
              <a:rPr lang="en-US" dirty="0" smtClean="0"/>
              <a:t> = R(Voltage)</a:t>
            </a:r>
            <a:endParaRPr lang="ru-RU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68032" y="4143380"/>
            <a:ext cx="2449132" cy="242889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</p:spPr>
      </p:pic>
      <p:cxnSp>
        <p:nvCxnSpPr>
          <p:cNvPr id="27" name="Прямая со стрелкой 26"/>
          <p:cNvCxnSpPr>
            <a:stCxn id="109585" idx="3"/>
          </p:cNvCxnSpPr>
          <p:nvPr/>
        </p:nvCxnSpPr>
        <p:spPr>
          <a:xfrm flipV="1">
            <a:off x="3252493" y="6072206"/>
            <a:ext cx="2533953" cy="50470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Object 9"/>
          <p:cNvGraphicFramePr>
            <a:graphicFrameLocks noChangeAspect="1"/>
          </p:cNvGraphicFramePr>
          <p:nvPr/>
        </p:nvGraphicFramePr>
        <p:xfrm>
          <a:off x="814808" y="2285992"/>
          <a:ext cx="2042680" cy="642942"/>
        </p:xfrm>
        <a:graphic>
          <a:graphicData uri="http://schemas.openxmlformats.org/presentationml/2006/ole">
            <p:oleObj spid="_x0000_s109577" name="Формула" r:id="rId12" imgW="964781" imgH="304668" progId="Equation.3">
              <p:embed/>
            </p:oleObj>
          </a:graphicData>
        </a:graphic>
      </p:graphicFrame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60601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…OR ( in a numerical form of solution..)</a:t>
            </a:r>
            <a:endParaRPr lang="ru-RU" sz="2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13667" name="Object 3"/>
          <p:cNvGraphicFramePr>
            <a:graphicFrameLocks noChangeAspect="1"/>
          </p:cNvGraphicFramePr>
          <p:nvPr/>
        </p:nvGraphicFramePr>
        <p:xfrm>
          <a:off x="1011171" y="928671"/>
          <a:ext cx="4989589" cy="1143008"/>
        </p:xfrm>
        <a:graphic>
          <a:graphicData uri="http://schemas.openxmlformats.org/presentationml/2006/ole">
            <p:oleObj spid="_x0000_s113667" name="Формула" r:id="rId3" imgW="1726451" imgH="393529" progId="Equation.3">
              <p:embed/>
            </p:oleObj>
          </a:graphicData>
        </a:graphic>
      </p:graphicFrame>
      <p:graphicFrame>
        <p:nvGraphicFramePr>
          <p:cNvPr id="113666" name="Object 2"/>
          <p:cNvGraphicFramePr>
            <a:graphicFrameLocks noChangeAspect="1"/>
          </p:cNvGraphicFramePr>
          <p:nvPr/>
        </p:nvGraphicFramePr>
        <p:xfrm>
          <a:off x="990575" y="2285992"/>
          <a:ext cx="5010185" cy="1143008"/>
        </p:xfrm>
        <a:graphic>
          <a:graphicData uri="http://schemas.openxmlformats.org/presentationml/2006/ole">
            <p:oleObj spid="_x0000_s113666" name="Формула" r:id="rId4" imgW="1739900" imgH="393700" progId="Equation.3">
              <p:embed/>
            </p:oleObj>
          </a:graphicData>
        </a:graphic>
      </p:graphicFrame>
      <p:graphicFrame>
        <p:nvGraphicFramePr>
          <p:cNvPr id="113665" name="Object 1"/>
          <p:cNvGraphicFramePr>
            <a:graphicFrameLocks noChangeAspect="1"/>
          </p:cNvGraphicFramePr>
          <p:nvPr/>
        </p:nvGraphicFramePr>
        <p:xfrm>
          <a:off x="961529" y="3500439"/>
          <a:ext cx="3753347" cy="1390274"/>
        </p:xfrm>
        <a:graphic>
          <a:graphicData uri="http://schemas.openxmlformats.org/presentationml/2006/ole">
            <p:oleObj spid="_x0000_s113665" name="Формула" r:id="rId5" imgW="1548728" imgH="571252" progId="Equation.3">
              <p:embed/>
            </p:oleObj>
          </a:graphicData>
        </a:graphic>
      </p:graphicFrame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0" y="1317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0" y="2270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1357322" y="5329254"/>
            <a:ext cx="40719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 &lt;&lt; T</a:t>
            </a:r>
            <a:r>
              <a:rPr kumimoji="0" lang="en-US" sz="3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7871" y="6429396"/>
            <a:ext cx="290913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..taking into account that…</a:t>
            </a:r>
            <a:r>
              <a:rPr lang="en-US" dirty="0" smtClean="0">
                <a:solidFill>
                  <a:srgbClr val="00B050"/>
                </a:solidFill>
                <a:sym typeface="Wingdings" pitchFamily="2" charset="2"/>
              </a:rPr>
              <a:t>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4862" y="5467665"/>
            <a:ext cx="309315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i</a:t>
            </a:r>
            <a:r>
              <a:rPr lang="en-US" sz="2400" dirty="0" smtClean="0">
                <a:solidFill>
                  <a:srgbClr val="0070C0"/>
                </a:solidFill>
              </a:rPr>
              <a:t>(t) – incoming function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3" descr="z2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3" y="704850"/>
            <a:ext cx="8410575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25" y="71438"/>
            <a:ext cx="5214938" cy="5000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SHE synthesis : the DGFRS results</a:t>
            </a:r>
            <a:endPara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71414"/>
            <a:ext cx="4345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is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</a:t>
            </a:r>
            <a:r>
              <a:rPr lang="en-US" sz="3200" b="1" baseline="-250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(plasma time)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538443"/>
            <a:ext cx="2550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solidFill>
                  <a:schemeClr val="tx2">
                    <a:lumMod val="75000"/>
                  </a:schemeClr>
                </a:solidFill>
              </a:rPr>
              <a:t>W.Seibt</a:t>
            </a:r>
            <a:r>
              <a:rPr lang="en-US" sz="1200" b="1" i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1200" b="1" i="1" dirty="0" err="1" smtClean="0">
                <a:solidFill>
                  <a:schemeClr val="tx2">
                    <a:lumMod val="75000"/>
                  </a:schemeClr>
                </a:solidFill>
              </a:rPr>
              <a:t>K.E.Sundsroem</a:t>
            </a:r>
            <a:r>
              <a:rPr lang="en-US" sz="1200" b="1" i="1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n-US" sz="1200" b="1" i="1" dirty="0" err="1" smtClean="0">
                <a:solidFill>
                  <a:schemeClr val="tx2">
                    <a:lumMod val="75000"/>
                  </a:schemeClr>
                </a:solidFill>
              </a:rPr>
              <a:t>P.A.Tove</a:t>
            </a:r>
            <a:endParaRPr lang="en-US" sz="12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200" b="1" i="1" dirty="0" smtClean="0">
                <a:solidFill>
                  <a:schemeClr val="tx2">
                    <a:lumMod val="75000"/>
                  </a:schemeClr>
                </a:solidFill>
              </a:rPr>
              <a:t>NIM 113(1973)317-324</a:t>
            </a:r>
            <a:endParaRPr lang="ru-RU" sz="12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 descr="Tove_2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126" y="142852"/>
            <a:ext cx="3744468" cy="3721608"/>
          </a:xfrm>
          <a:prstGeom prst="rect">
            <a:avLst/>
          </a:prstGeom>
        </p:spPr>
      </p:pic>
      <p:pic>
        <p:nvPicPr>
          <p:cNvPr id="6" name="Рисунок 5" descr="seibt3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688" y="3643314"/>
            <a:ext cx="3332468" cy="2844548"/>
          </a:xfrm>
          <a:prstGeom prst="rect">
            <a:avLst/>
          </a:prstGeom>
        </p:spPr>
      </p:pic>
      <p:pic>
        <p:nvPicPr>
          <p:cNvPr id="7" name="Рисунок 6" descr="Tove_10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3786190"/>
            <a:ext cx="6076582" cy="30003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428604"/>
            <a:ext cx="139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SCLC track</a:t>
            </a:r>
          </a:p>
          <a:p>
            <a:r>
              <a:rPr lang="en-US" sz="1200" b="1" dirty="0" smtClean="0"/>
              <a:t> destruction model</a:t>
            </a:r>
            <a:endParaRPr lang="ru-RU" sz="1200" b="1" dirty="0"/>
          </a:p>
        </p:txBody>
      </p:sp>
      <p:pic>
        <p:nvPicPr>
          <p:cNvPr id="9" name="Рисунок 8" descr="F_eff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07" y="1071546"/>
            <a:ext cx="4357718" cy="28620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0" name="Овал 9"/>
          <p:cNvSpPr/>
          <p:nvPr/>
        </p:nvSpPr>
        <p:spPr>
          <a:xfrm>
            <a:off x="2214546" y="1500174"/>
            <a:ext cx="214314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14546" y="1714488"/>
            <a:ext cx="15937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</a:t>
            </a:r>
            <a:r>
              <a:rPr lang="en-US" sz="3200" b="1" cap="none" spc="50" baseline="-250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</a:t>
            </a:r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&lt;&lt; </a:t>
            </a:r>
            <a:r>
              <a:rPr lang="en-US" sz="32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</a:t>
            </a:r>
            <a:endParaRPr lang="ru-RU" sz="32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1428736"/>
            <a:ext cx="1357322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786050" y="1428736"/>
            <a:ext cx="1357322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857356" y="1285860"/>
            <a:ext cx="928694" cy="1428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165630" y="1214422"/>
            <a:ext cx="6206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P+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0034" y="3571876"/>
            <a:ext cx="3643338" cy="1428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133779" y="3282735"/>
            <a:ext cx="7954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N+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96146" y="1142984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……….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3714744" y="1785926"/>
            <a:ext cx="142876" cy="14287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050648" y="857232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100 µm</a:t>
            </a:r>
            <a:endParaRPr lang="ru-RU" sz="1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714876" y="32446"/>
            <a:ext cx="4357718" cy="6801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en-US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endParaRPr lang="en-US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r>
              <a:rPr lang="en-US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SUMMARY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:</a:t>
            </a:r>
            <a:r>
              <a:rPr lang="en-US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            </a:t>
            </a:r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NEC’2017, </a:t>
            </a:r>
            <a:r>
              <a:rPr lang="en-US" sz="11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Budva</a:t>
            </a:r>
            <a:endParaRPr lang="en-US" sz="1100" b="1" i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ctr"/>
            <a:endParaRPr lang="en-US" sz="1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endParaRPr lang="en-US" sz="1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endParaRPr lang="en-US" sz="12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latin typeface="Agency FB" pitchFamily="34" charset="0"/>
            </a:endParaRPr>
          </a:p>
          <a:p>
            <a:r>
              <a:rPr lang="en-US" sz="1100" b="1" i="1" dirty="0" smtClean="0">
                <a:solidFill>
                  <a:schemeClr val="tx1"/>
                </a:solidFill>
              </a:rPr>
              <a:t>.</a:t>
            </a:r>
          </a:p>
          <a:p>
            <a:pPr marL="228600" indent="-228600">
              <a:buAutoNum type="arabicParenR"/>
            </a:pPr>
            <a:r>
              <a:rPr lang="en-US" sz="1100" b="1" dirty="0" smtClean="0">
                <a:solidFill>
                  <a:schemeClr val="tx1"/>
                </a:solidFill>
              </a:rPr>
              <a:t>Since beginning of the millennium six new </a:t>
            </a:r>
            <a:r>
              <a:rPr lang="en-US" sz="1100" b="1" dirty="0" err="1" smtClean="0">
                <a:solidFill>
                  <a:schemeClr val="tx1"/>
                </a:solidFill>
              </a:rPr>
              <a:t>superheavy</a:t>
            </a:r>
            <a:r>
              <a:rPr lang="en-US" sz="1100" b="1" dirty="0" smtClean="0">
                <a:solidFill>
                  <a:schemeClr val="tx1"/>
                </a:solidFill>
              </a:rPr>
              <a:t> elements and more  than 50 new isotopes of the heaviest elements were synthesized for the  first time at our Laboratory employing one and only experimental setup --  the </a:t>
            </a:r>
            <a:r>
              <a:rPr lang="en-US" sz="1100" b="1" dirty="0" err="1" smtClean="0">
                <a:solidFill>
                  <a:schemeClr val="tx1"/>
                </a:solidFill>
              </a:rPr>
              <a:t>Dubna</a:t>
            </a:r>
            <a:r>
              <a:rPr lang="en-US" sz="1100" b="1" dirty="0" smtClean="0">
                <a:solidFill>
                  <a:schemeClr val="tx1"/>
                </a:solidFill>
              </a:rPr>
              <a:t> Gas-filled Recoil Separator.</a:t>
            </a:r>
            <a:r>
              <a:rPr lang="en-US" sz="1100" dirty="0" smtClean="0"/>
              <a:t/>
            </a:r>
            <a:br>
              <a:rPr lang="en-US" sz="1100" dirty="0" smtClean="0"/>
            </a:br>
            <a:endParaRPr lang="en-US" sz="1100" dirty="0" smtClean="0">
              <a:solidFill>
                <a:schemeClr val="tx1"/>
              </a:solidFill>
            </a:endParaRPr>
          </a:p>
          <a:p>
            <a:pPr marL="228600" indent="-228600">
              <a:buAutoNum type="arabicParenR"/>
            </a:pPr>
            <a:r>
              <a:rPr lang="en-US" sz="1100" b="1" dirty="0" smtClean="0">
                <a:solidFill>
                  <a:schemeClr val="tx1"/>
                </a:solidFill>
              </a:rPr>
              <a:t>It was namely method of “active correlations” which allowed to detect decays of </a:t>
            </a:r>
            <a:r>
              <a:rPr lang="en-US" sz="1100" b="1" dirty="0" err="1" smtClean="0">
                <a:solidFill>
                  <a:schemeClr val="tx1"/>
                </a:solidFill>
              </a:rPr>
              <a:t>superheavy</a:t>
            </a:r>
            <a:r>
              <a:rPr lang="en-US" sz="1100" b="1" dirty="0" smtClean="0">
                <a:solidFill>
                  <a:schemeClr val="tx1"/>
                </a:solidFill>
              </a:rPr>
              <a:t> nuclei in fact in background free mode</a:t>
            </a:r>
          </a:p>
          <a:p>
            <a:pPr marL="342900" indent="-342900" algn="ctr">
              <a:buAutoNum type="arabicParenR"/>
            </a:pPr>
            <a:endParaRPr lang="en-US" sz="11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  <a:p>
            <a:pPr marL="342900" indent="-342900"/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Agency FB" pitchFamily="34" charset="0"/>
              </a:rPr>
              <a:t>3)      “</a:t>
            </a:r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AC” method is extended for DSSSD.</a:t>
            </a:r>
          </a:p>
          <a:p>
            <a:pPr marL="342900" indent="-342900"/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           First experiment </a:t>
            </a:r>
            <a:r>
              <a:rPr lang="en-US" sz="1100" b="1" baseline="30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240</a:t>
            </a:r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Pu+</a:t>
            </a:r>
            <a:r>
              <a:rPr lang="en-US" sz="1100" b="1" baseline="30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48</a:t>
            </a:r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Ca </a:t>
            </a:r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sym typeface="Wingdings" pitchFamily="2" charset="2"/>
              </a:rPr>
              <a:t>*Fl  </a:t>
            </a:r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is successfully  finished</a:t>
            </a:r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.</a:t>
            </a:r>
          </a:p>
          <a:p>
            <a:pPr marL="342900" indent="-342900"/>
            <a:endParaRPr lang="en-US" sz="11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</a:endParaRPr>
          </a:p>
          <a:p>
            <a:pPr marL="342900" indent="-342900">
              <a:buAutoNum type="arabicParenR" startAt="4"/>
            </a:pPr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Prototype of new GFS-2 (DC-280 project) smart  detection system (incl. software)  is designed and successfully tested at U-400 main FLNR cyclotron HI beam and alpha particle source . Upgraded version will be applied in December 2017 experiment at U-400 cyclotron</a:t>
            </a:r>
          </a:p>
          <a:p>
            <a:pPr marL="342900" indent="-342900">
              <a:buAutoNum type="arabicParenR" startAt="4"/>
            </a:pPr>
            <a:endParaRPr lang="en-US" sz="11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</a:endParaRPr>
          </a:p>
          <a:p>
            <a:pPr marL="342900" indent="-342900">
              <a:buAutoNum type="arabicParenR" startAt="4"/>
            </a:pPr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Simple version of equivalent circuit neighbor strip model is proposed</a:t>
            </a:r>
          </a:p>
          <a:p>
            <a:pPr marL="342900" indent="-342900"/>
            <a:endParaRPr lang="en-US" sz="11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</a:endParaRPr>
          </a:p>
          <a:p>
            <a:pPr marL="342900" indent="-342900"/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  	   </a:t>
            </a:r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I plan to report it in a  more  sophisticated  form at MMCP’2019 will  held in </a:t>
            </a:r>
            <a:r>
              <a:rPr lang="en-US" sz="11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Stara</a:t>
            </a:r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Lesna</a:t>
            </a:r>
            <a:r>
              <a:rPr lang="en-US" sz="11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, Slovakia in 2019</a:t>
            </a:r>
          </a:p>
          <a:p>
            <a:pPr marL="342900" indent="-342900">
              <a:buAutoNum type="arabicParenR" startAt="2"/>
            </a:pPr>
            <a:endParaRPr lang="en-US" sz="11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</a:endParaRPr>
          </a:p>
          <a:p>
            <a:pPr marL="342900" indent="-342900"/>
            <a:endParaRPr lang="ru-RU" sz="1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sym typeface="Wingdings" pitchFamily="2" charset="2"/>
            </a:endParaRPr>
          </a:p>
          <a:p>
            <a:pPr marL="342900" indent="-342900"/>
            <a:r>
              <a:rPr lang="en-US" sz="1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sym typeface="Wingdings" pitchFamily="2" charset="2"/>
              </a:rPr>
              <a:t>  </a:t>
            </a:r>
            <a:endParaRPr lang="en-US" sz="14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92D050"/>
              </a:solidFill>
              <a:effectLst/>
              <a:latin typeface="Agency FB" pitchFamily="34" charset="0"/>
              <a:sym typeface="Wingdings" pitchFamily="2" charset="2"/>
            </a:endParaRPr>
          </a:p>
          <a:p>
            <a:pPr marL="342900" indent="-342900"/>
            <a:endParaRPr lang="en-US" sz="14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Agency FB" pitchFamily="34" charset="0"/>
              <a:sym typeface="Wingdings" pitchFamily="2" charset="2"/>
            </a:endParaRPr>
          </a:p>
          <a:p>
            <a:pPr marL="342900" indent="-342900"/>
            <a:endParaRPr lang="ru-RU" sz="1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sym typeface="Wingdings" pitchFamily="2" charset="2"/>
            </a:endParaRPr>
          </a:p>
          <a:p>
            <a:pPr marL="342900" indent="-342900"/>
            <a:endParaRPr lang="ru-RU" sz="1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9" name="Picture 4" descr="gns1"/>
          <p:cNvPicPr>
            <a:picLocks noChangeAspect="1" noChangeArrowheads="1"/>
          </p:cNvPicPr>
          <p:nvPr/>
        </p:nvPicPr>
        <p:blipFill>
          <a:blip r:embed="rId2"/>
          <a:srcRect l="31889" t="29921" r="20670" b="15749"/>
          <a:stretch>
            <a:fillRect/>
          </a:stretch>
        </p:blipFill>
        <p:spPr>
          <a:xfrm>
            <a:off x="0" y="71414"/>
            <a:ext cx="4600576" cy="342902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5" name="Picture 4" descr="QDQQD_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12000"/>
          </a:blip>
          <a:srcRect/>
          <a:stretch>
            <a:fillRect/>
          </a:stretch>
        </p:blipFill>
        <p:spPr bwMode="auto">
          <a:xfrm>
            <a:off x="-32" y="3429000"/>
            <a:ext cx="4643470" cy="3351211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7969" y="1571612"/>
            <a:ext cx="10484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DGFRS</a:t>
            </a:r>
          </a:p>
          <a:p>
            <a:pPr algn="ctr"/>
            <a:r>
              <a:rPr lang="en-US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en-US" sz="2000" b="1" baseline="3000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</a:t>
            </a:r>
            <a:r>
              <a:rPr lang="en-US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team</a:t>
            </a:r>
          </a:p>
          <a:p>
            <a:pPr algn="ctr"/>
            <a:r>
              <a:rPr lang="en-US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~ 1993</a:t>
            </a:r>
            <a:endParaRPr lang="ru-RU" sz="20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14282" y="3571876"/>
            <a:ext cx="39838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New gas-filled separator( project )</a:t>
            </a:r>
          </a:p>
          <a:p>
            <a:pPr algn="ctr"/>
            <a:r>
              <a:rPr lang="en-US" sz="1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~2018</a:t>
            </a:r>
            <a:endParaRPr lang="ru-RU" sz="1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929190" y="4786322"/>
            <a:ext cx="4071966" cy="1000132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man\RAD-2017\20170530_1115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8" y="-24"/>
            <a:ext cx="9156667" cy="686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5805264"/>
            <a:ext cx="590465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Flerov </a:t>
            </a:r>
            <a:r>
              <a:rPr lang="en-US" b="1" dirty="0">
                <a:solidFill>
                  <a:srgbClr val="FF0000"/>
                </a:solidFill>
              </a:rPr>
              <a:t>Laboratory of Nuclear </a:t>
            </a:r>
            <a:r>
              <a:rPr lang="en-US" b="1" dirty="0" smtClean="0">
                <a:solidFill>
                  <a:srgbClr val="FF0000"/>
                </a:solidFill>
              </a:rPr>
              <a:t>Reactions, JINR, Dubna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332656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7030A0"/>
                </a:solidFill>
              </a:rPr>
              <a:t>THANK </a:t>
            </a:r>
            <a:r>
              <a:rPr lang="en-GB" sz="2400" b="1" dirty="0">
                <a:solidFill>
                  <a:srgbClr val="7030A0"/>
                </a:solidFill>
              </a:rPr>
              <a:t>YOU </a:t>
            </a:r>
            <a:endParaRPr lang="en-GB" sz="2400" dirty="0">
              <a:solidFill>
                <a:srgbClr val="7030A0"/>
              </a:solidFill>
            </a:endParaRPr>
          </a:p>
          <a:p>
            <a:pPr algn="ctr"/>
            <a:r>
              <a:rPr lang="en-GB" sz="2400" b="1" dirty="0">
                <a:solidFill>
                  <a:srgbClr val="7030A0"/>
                </a:solidFill>
              </a:rPr>
              <a:t>FOR YOUR </a:t>
            </a:r>
            <a:endParaRPr lang="en-GB" sz="2400" dirty="0">
              <a:solidFill>
                <a:srgbClr val="7030A0"/>
              </a:solidFill>
            </a:endParaRPr>
          </a:p>
          <a:p>
            <a:pPr algn="ctr"/>
            <a:r>
              <a:rPr lang="en-GB" sz="2400" b="1" dirty="0" smtClean="0">
                <a:solidFill>
                  <a:srgbClr val="7030A0"/>
                </a:solidFill>
              </a:rPr>
              <a:t>ATTENTION!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460432" y="6303802"/>
            <a:ext cx="467544" cy="375763"/>
          </a:xfrm>
        </p:spPr>
        <p:txBody>
          <a:bodyPr/>
          <a:lstStyle/>
          <a:p>
            <a:pPr>
              <a:defRPr/>
            </a:pPr>
            <a:fld id="{13818234-1F14-4FCC-93A4-3C7784A039CF}" type="slidenum">
              <a:rPr lang="ru-RU" smtClean="0">
                <a:solidFill>
                  <a:srgbClr val="FFC000"/>
                </a:solidFill>
              </a:rPr>
              <a:pPr>
                <a:defRPr/>
              </a:pPr>
              <a:t>22</a:t>
            </a:fld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2" y="1948284"/>
            <a:ext cx="64294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Nearest future plans ~ 1</a:t>
            </a:r>
            <a:r>
              <a:rPr lang="en-US" b="1" baseline="30000" dirty="0" smtClean="0">
                <a:solidFill>
                  <a:srgbClr val="FFFF00"/>
                </a:solidFill>
              </a:rPr>
              <a:t>st</a:t>
            </a:r>
            <a:r>
              <a:rPr lang="en-US" b="1" dirty="0" smtClean="0">
                <a:solidFill>
                  <a:srgbClr val="FFFF00"/>
                </a:solidFill>
              </a:rPr>
              <a:t> December 2017 : </a:t>
            </a:r>
            <a:r>
              <a:rPr lang="en-US" b="1" baseline="30000" dirty="0" smtClean="0">
                <a:solidFill>
                  <a:srgbClr val="FFFF00"/>
                </a:solidFill>
              </a:rPr>
              <a:t>244</a:t>
            </a:r>
            <a:r>
              <a:rPr lang="en-US" b="1" dirty="0" smtClean="0">
                <a:solidFill>
                  <a:srgbClr val="FFFF00"/>
                </a:solidFill>
              </a:rPr>
              <a:t>Pu + </a:t>
            </a:r>
            <a:r>
              <a:rPr lang="en-US" b="1" baseline="30000" dirty="0" smtClean="0">
                <a:solidFill>
                  <a:srgbClr val="FFFF00"/>
                </a:solidFill>
              </a:rPr>
              <a:t>50</a:t>
            </a:r>
            <a:r>
              <a:rPr lang="en-US" b="1" dirty="0" smtClean="0">
                <a:solidFill>
                  <a:srgbClr val="FFFF00"/>
                </a:solidFill>
              </a:rPr>
              <a:t>Ti 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b="1" dirty="0" err="1" smtClean="0">
                <a:solidFill>
                  <a:srgbClr val="FFFF00"/>
                </a:solidFill>
                <a:sym typeface="Wingdings" pitchFamily="2" charset="2"/>
              </a:rPr>
              <a:t>Lv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*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sym typeface="Wingdings" pitchFamily="2" charset="2"/>
              </a:rPr>
              <a:t>         if it </a:t>
            </a:r>
            <a:r>
              <a:rPr lang="en-US" sz="1400" b="1" dirty="0" smtClean="0">
                <a:solidFill>
                  <a:srgbClr val="FF0000"/>
                </a:solidFill>
                <a:sym typeface="Wingdings" pitchFamily="2" charset="2"/>
              </a:rPr>
              <a:t>will be 1 event </a:t>
            </a:r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sym typeface="Wingdings" pitchFamily="2" charset="2"/>
              </a:rPr>
              <a:t>or even more(!)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sym typeface="Wingdings" pitchFamily="2" charset="2"/>
              </a:rPr>
              <a:t>        in month or two  then  Cf+Ti120*  for a few months.. </a:t>
            </a:r>
          </a:p>
          <a:p>
            <a:r>
              <a:rPr lang="en-US" sz="1400" b="1" dirty="0" smtClean="0">
                <a:solidFill>
                  <a:srgbClr val="FF0000"/>
                </a:solidFill>
                <a:sym typeface="Wingdings" pitchFamily="2" charset="2"/>
              </a:rPr>
              <a:t>If null effect </a:t>
            </a:r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sym typeface="Wingdings" pitchFamily="2" charset="2"/>
              </a:rPr>
              <a:t> till new separator will put into operation   at DC-280 super intense 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sym typeface="Wingdings" pitchFamily="2" charset="2"/>
              </a:rPr>
              <a:t>FLNR cyclotron…Taking into account: -TASCA  - cross sections  -rot. target design…etc. = 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sym typeface="Wingdings" pitchFamily="2" charset="2"/>
              </a:rPr>
              <a:t>It is not a problem “how to obtain”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sym typeface="Wingdings" pitchFamily="2" charset="2"/>
              </a:rPr>
              <a:t> (high intensity beam,  but, it is the problem “ how to apply”! </a:t>
            </a:r>
          </a:p>
          <a:p>
            <a:endParaRPr lang="en-US" sz="1400" b="1" dirty="0" smtClean="0">
              <a:solidFill>
                <a:schemeClr val="bg1">
                  <a:lumMod val="85000"/>
                </a:schemeClr>
              </a:solidFill>
              <a:sym typeface="Wingdings" pitchFamily="2" charset="2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sym typeface="Wingdings" pitchFamily="2" charset="2"/>
              </a:rPr>
              <a:t> step by step as a reasonable scenario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.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345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1" name="Picture 11" descr="SDC12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4162425"/>
            <a:ext cx="34575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q8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75114" y="556787"/>
            <a:ext cx="4937152" cy="616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3" descr="DGFRS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l="8507"/>
          <a:stretch>
            <a:fillRect/>
          </a:stretch>
        </p:blipFill>
        <p:spPr>
          <a:xfrm>
            <a:off x="193227" y="4128838"/>
            <a:ext cx="3571523" cy="2602435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140200" y="6330950"/>
            <a:ext cx="2879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Gas-Filled Recoil Separator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 rot="-1800000">
            <a:off x="4572000" y="1066800"/>
            <a:ext cx="2446338" cy="1439863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 useBgFill="1"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71406" y="115889"/>
            <a:ext cx="1892281" cy="1446550"/>
          </a:xfrm>
          <a:prstGeom prst="rect">
            <a:avLst/>
          </a:prstGeom>
          <a:ln w="222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FPD:</a:t>
            </a:r>
          </a:p>
          <a:p>
            <a:pPr>
              <a:defRPr/>
            </a:pPr>
            <a:r>
              <a:rPr lang="en-US" sz="1100" dirty="0">
                <a:solidFill>
                  <a:srgbClr val="FF3300"/>
                </a:solidFill>
              </a:rPr>
              <a:t>  48 by 128 strips (48*128 mm</a:t>
            </a:r>
            <a:r>
              <a:rPr lang="en-US" sz="1100" baseline="30000" dirty="0">
                <a:solidFill>
                  <a:srgbClr val="FF3300"/>
                </a:solidFill>
              </a:rPr>
              <a:t>2</a:t>
            </a:r>
            <a:r>
              <a:rPr lang="en-US" sz="1100" dirty="0">
                <a:solidFill>
                  <a:srgbClr val="FF3300"/>
                </a:solidFill>
              </a:rPr>
              <a:t>) DSSSD,</a:t>
            </a:r>
          </a:p>
          <a:p>
            <a:pPr>
              <a:defRPr/>
            </a:pPr>
            <a:r>
              <a:rPr lang="en-US" sz="1100" dirty="0">
                <a:solidFill>
                  <a:srgbClr val="FF3300"/>
                </a:solidFill>
              </a:rPr>
              <a:t>  6*(48*128 mm</a:t>
            </a:r>
            <a:r>
              <a:rPr lang="en-US" sz="1100" baseline="30000" dirty="0">
                <a:solidFill>
                  <a:srgbClr val="FF3300"/>
                </a:solidFill>
              </a:rPr>
              <a:t>2</a:t>
            </a:r>
            <a:r>
              <a:rPr lang="en-US" sz="1100" dirty="0">
                <a:solidFill>
                  <a:srgbClr val="FF3300"/>
                </a:solidFill>
              </a:rPr>
              <a:t>) side detectors + 1 “veto”</a:t>
            </a:r>
          </a:p>
          <a:p>
            <a:pPr>
              <a:defRPr/>
            </a:pPr>
            <a:r>
              <a:rPr lang="en-US" sz="11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 two independent registering </a:t>
            </a:r>
          </a:p>
          <a:p>
            <a:pPr>
              <a:defRPr/>
            </a:pPr>
            <a:r>
              <a:rPr lang="en-US" sz="11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systems</a:t>
            </a:r>
            <a:endParaRPr lang="ru-RU" sz="11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5850" name="Picture 10" descr="SDC120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" y="1555750"/>
            <a:ext cx="345757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WHM_DSSSD.JPG"/>
          <p:cNvPicPr>
            <a:picLocks noChangeAspect="1"/>
          </p:cNvPicPr>
          <p:nvPr/>
        </p:nvPicPr>
        <p:blipFill>
          <a:blip r:embed="rId6" cstate="print"/>
          <a:srcRect l="4429" t="29746" r="60039" b="9624"/>
          <a:stretch>
            <a:fillRect/>
          </a:stretch>
        </p:blipFill>
        <p:spPr>
          <a:xfrm>
            <a:off x="7684656" y="71414"/>
            <a:ext cx="1387937" cy="12144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  <p:bldP spid="358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5"/>
          <p:cNvSpPr>
            <a:spLocks noGrp="1"/>
          </p:cNvSpPr>
          <p:nvPr>
            <p:ph type="title"/>
          </p:nvPr>
        </p:nvSpPr>
        <p:spPr>
          <a:xfrm>
            <a:off x="142844" y="71415"/>
            <a:ext cx="8858312" cy="35719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1800" b="1" i="1" dirty="0" smtClean="0">
                <a:solidFill>
                  <a:schemeClr val="bg1">
                    <a:lumMod val="95000"/>
                  </a:schemeClr>
                </a:solidFill>
              </a:rPr>
              <a:t>Calibration process</a:t>
            </a:r>
            <a:endParaRPr lang="ru-RU" sz="1800" b="1" i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318" name="TextBox 9"/>
          <p:cNvSpPr txBox="1">
            <a:spLocks noChangeArrowheads="1"/>
          </p:cNvSpPr>
          <p:nvPr/>
        </p:nvSpPr>
        <p:spPr bwMode="auto">
          <a:xfrm>
            <a:off x="7080437" y="500042"/>
            <a:ext cx="1920719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baseline="30000" dirty="0">
                <a:solidFill>
                  <a:schemeClr val="bg1">
                    <a:lumMod val="95000"/>
                  </a:schemeClr>
                </a:solidFill>
              </a:rPr>
              <a:t>217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Th  (T</a:t>
            </a:r>
            <a:r>
              <a:rPr lang="en-US" sz="1600" b="1" baseline="-25000" dirty="0">
                <a:solidFill>
                  <a:schemeClr val="bg1">
                    <a:lumMod val="95000"/>
                  </a:schemeClr>
                </a:solidFill>
              </a:rPr>
              <a:t>1/2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 = 237 µs )</a:t>
            </a:r>
            <a:endParaRPr lang="ru-RU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6858794" y="1785144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6608763" y="1749425"/>
            <a:ext cx="21431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4" name="TextBox 12"/>
          <p:cNvSpPr txBox="1">
            <a:spLocks noChangeArrowheads="1"/>
          </p:cNvSpPr>
          <p:nvPr/>
        </p:nvSpPr>
        <p:spPr bwMode="auto">
          <a:xfrm>
            <a:off x="6143625" y="1857375"/>
            <a:ext cx="42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flipH="1">
            <a:off x="7358082" y="1142984"/>
            <a:ext cx="45719" cy="8572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714876" y="1357298"/>
            <a:ext cx="1500198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000628" y="1000108"/>
            <a:ext cx="571504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 l="24852" t="20997" r="16978" b="5249"/>
          <a:stretch>
            <a:fillRect/>
          </a:stretch>
        </p:blipFill>
        <p:spPr bwMode="auto">
          <a:xfrm>
            <a:off x="4714876" y="870057"/>
            <a:ext cx="4356262" cy="310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Прямая со стрелкой 22"/>
          <p:cNvCxnSpPr/>
          <p:nvPr/>
        </p:nvCxnSpPr>
        <p:spPr>
          <a:xfrm rot="5400000">
            <a:off x="8216132" y="2213760"/>
            <a:ext cx="1000132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676297" y="1285860"/>
            <a:ext cx="1738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FF0000"/>
                </a:solidFill>
              </a:rPr>
              <a:t>nat</a:t>
            </a:r>
            <a:r>
              <a:rPr lang="en-US" sz="1400" b="1" dirty="0" smtClean="0">
                <a:solidFill>
                  <a:srgbClr val="FF0000"/>
                </a:solidFill>
              </a:rPr>
              <a:t>Yb+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48</a:t>
            </a:r>
            <a:r>
              <a:rPr lang="en-US" sz="1400" b="1" dirty="0" smtClean="0">
                <a:solidFill>
                  <a:srgbClr val="FF0000"/>
                </a:solidFill>
              </a:rPr>
              <a:t>Ca</a:t>
            </a:r>
            <a:r>
              <a:rPr lang="en-US" sz="1400" b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400" b="1" baseline="30000" dirty="0" smtClean="0">
                <a:solidFill>
                  <a:srgbClr val="FF0000"/>
                </a:solidFill>
                <a:sym typeface="Wingdings" pitchFamily="2" charset="2"/>
              </a:rPr>
              <a:t>217</a:t>
            </a:r>
            <a:r>
              <a:rPr lang="en-US" sz="1400" b="1" dirty="0" smtClean="0">
                <a:solidFill>
                  <a:srgbClr val="FF0000"/>
                </a:solidFill>
                <a:sym typeface="Wingdings" pitchFamily="2" charset="2"/>
              </a:rPr>
              <a:t>Th+3n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32496" y="157161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217</a:t>
            </a:r>
            <a:r>
              <a:rPr lang="en-US" dirty="0" smtClean="0"/>
              <a:t>Th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6929454" y="1571612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(main)</a:t>
            </a:r>
            <a:endParaRPr lang="ru-RU" sz="1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7215206" y="2304628"/>
            <a:ext cx="73770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DSSSD</a:t>
            </a:r>
            <a:endParaRPr lang="ru-RU" sz="1600" b="1" cap="none" spc="0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29454" y="2000240"/>
            <a:ext cx="1472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September 15 /2015</a:t>
            </a:r>
            <a:endParaRPr lang="ru-RU" sz="1200" dirty="0"/>
          </a:p>
        </p:txBody>
      </p:sp>
      <p:pic>
        <p:nvPicPr>
          <p:cNvPr id="38" name="Рисунок 37" descr="FWHM_DSSSD.JPG"/>
          <p:cNvPicPr>
            <a:picLocks noChangeAspect="1"/>
          </p:cNvPicPr>
          <p:nvPr/>
        </p:nvPicPr>
        <p:blipFill>
          <a:blip r:embed="rId3"/>
          <a:srcRect l="4429" t="29746" r="60039" b="9624"/>
          <a:stretch>
            <a:fillRect/>
          </a:stretch>
        </p:blipFill>
        <p:spPr>
          <a:xfrm>
            <a:off x="5990555" y="4214818"/>
            <a:ext cx="2939163" cy="25717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</p:pic>
      <p:pic>
        <p:nvPicPr>
          <p:cNvPr id="33" name="Рисунок 32" descr="DSSSD_222.JPG"/>
          <p:cNvPicPr/>
          <p:nvPr/>
        </p:nvPicPr>
        <p:blipFill>
          <a:blip r:embed="rId4" cstate="print"/>
          <a:srcRect l="10611" t="913" r="2653" b="1825"/>
          <a:stretch>
            <a:fillRect/>
          </a:stretch>
        </p:blipFill>
        <p:spPr>
          <a:xfrm>
            <a:off x="0" y="357166"/>
            <a:ext cx="5643570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4612" y="357166"/>
            <a:ext cx="31986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is correlation?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 l="9252" t="3883" r="28913" b="19415"/>
          <a:stretch>
            <a:fillRect/>
          </a:stretch>
        </p:blipFill>
        <p:spPr bwMode="auto">
          <a:xfrm>
            <a:off x="214282" y="957115"/>
            <a:ext cx="4143404" cy="27755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143372" y="1071546"/>
            <a:ext cx="372294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Energy-time-position –TOF-</a:t>
            </a:r>
            <a:r>
              <a:rPr lang="el-GR" dirty="0" smtClean="0"/>
              <a:t>Δ</a:t>
            </a:r>
            <a:r>
              <a:rPr lang="en-US" dirty="0" smtClean="0"/>
              <a:t>E</a:t>
            </a:r>
            <a:r>
              <a:rPr lang="en-US" baseline="-25000" dirty="0" smtClean="0"/>
              <a:t>START,STOP</a:t>
            </a:r>
            <a:endParaRPr lang="ru-RU" baseline="-25000" dirty="0"/>
          </a:p>
        </p:txBody>
      </p:sp>
      <p:sp>
        <p:nvSpPr>
          <p:cNvPr id="7" name="Стрелка вниз 6"/>
          <p:cNvSpPr/>
          <p:nvPr/>
        </p:nvSpPr>
        <p:spPr>
          <a:xfrm>
            <a:off x="6643702" y="1428736"/>
            <a:ext cx="45719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rot="5400000" flipH="1" flipV="1">
            <a:off x="6465107" y="892951"/>
            <a:ext cx="35719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4000496" y="1071546"/>
            <a:ext cx="2286016" cy="357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572264" y="500042"/>
            <a:ext cx="1451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– Alpha-like</a:t>
            </a:r>
            <a:endParaRPr lang="ru-R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928802"/>
            <a:ext cx="4572003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6433978" y="1571612"/>
            <a:ext cx="185279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EVR - like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16200000" flipH="1">
            <a:off x="250001" y="964389"/>
            <a:ext cx="428628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7158" y="642918"/>
            <a:ext cx="8595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background</a:t>
            </a:r>
            <a:endParaRPr lang="ru-RU" sz="1100" dirty="0"/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9543" y="2714620"/>
            <a:ext cx="7239004" cy="407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6864287" y="3202544"/>
            <a:ext cx="156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Typical spectra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7356" y="221455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2928926" y="2571744"/>
            <a:ext cx="1143008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" descr="f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94409" y="3786190"/>
            <a:ext cx="1820995" cy="1295473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9240" y="357166"/>
            <a:ext cx="513114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General philosophy of “active </a:t>
            </a:r>
            <a:r>
              <a:rPr lang="en-US" sz="2000" dirty="0" smtClean="0"/>
              <a:t>correlations</a:t>
            </a:r>
            <a:r>
              <a:rPr lang="en-US" dirty="0" smtClean="0"/>
              <a:t>” method</a:t>
            </a:r>
            <a:endParaRPr lang="ru-RU" dirty="0"/>
          </a:p>
        </p:txBody>
      </p:sp>
      <p:pic>
        <p:nvPicPr>
          <p:cNvPr id="3" name="Рисунок 17" descr="ER_a_a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00117"/>
            <a:ext cx="2428892" cy="225224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Рисунок 18" descr="gfraph_a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118656"/>
            <a:ext cx="2428877" cy="2302936"/>
          </a:xfrm>
          <a:prstGeom prst="rect">
            <a:avLst/>
          </a:prstGeom>
          <a:solidFill>
            <a:srgbClr val="FFFF00"/>
          </a:solidFill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5" name="Стрелка вправо 4"/>
          <p:cNvSpPr/>
          <p:nvPr/>
        </p:nvSpPr>
        <p:spPr>
          <a:xfrm>
            <a:off x="2786050" y="1357298"/>
            <a:ext cx="357188" cy="28575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1142984"/>
            <a:ext cx="3260905" cy="1979834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7" name="Стрелка вправо 6"/>
          <p:cNvSpPr/>
          <p:nvPr/>
        </p:nvSpPr>
        <p:spPr>
          <a:xfrm>
            <a:off x="5786446" y="2143117"/>
            <a:ext cx="285750" cy="142875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71472" y="3571876"/>
            <a:ext cx="8286808" cy="600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Correlation : 3D+1 (in our case)  = energy-position(</a:t>
            </a:r>
            <a:r>
              <a:rPr lang="en-US" sz="1100" b="1" dirty="0" err="1" smtClean="0"/>
              <a:t>x,y</a:t>
            </a:r>
            <a:r>
              <a:rPr lang="en-US" sz="1100" b="1" dirty="0" smtClean="0"/>
              <a:t>)- time. If  to “kill” (=localize) e-(</a:t>
            </a:r>
            <a:r>
              <a:rPr lang="en-US" sz="1100" b="1" dirty="0" err="1" smtClean="0"/>
              <a:t>x,y</a:t>
            </a:r>
            <a:r>
              <a:rPr lang="en-US" sz="1100" b="1" dirty="0" smtClean="0"/>
              <a:t>) </a:t>
            </a:r>
            <a:r>
              <a:rPr lang="en-US" sz="1100" b="1" dirty="0" smtClean="0">
                <a:sym typeface="Wingdings" pitchFamily="2" charset="2"/>
              </a:rPr>
              <a:t> it will be very simple structure (~one dimensional)</a:t>
            </a:r>
          </a:p>
          <a:p>
            <a:r>
              <a:rPr lang="en-US" sz="1100" b="1" dirty="0" smtClean="0">
                <a:sym typeface="Wingdings" pitchFamily="2" charset="2"/>
              </a:rPr>
              <a:t>+1 means that whether TOF || </a:t>
            </a:r>
            <a:r>
              <a:rPr lang="el-GR" sz="1100" b="1" dirty="0" smtClean="0">
                <a:sym typeface="Wingdings" pitchFamily="2" charset="2"/>
              </a:rPr>
              <a:t>Δ</a:t>
            </a:r>
            <a:r>
              <a:rPr lang="en-US" sz="1100" b="1" dirty="0" smtClean="0">
                <a:sym typeface="Wingdings" pitchFamily="2" charset="2"/>
              </a:rPr>
              <a:t>E 1,2 &gt; 0  or both parameters =0 (EVR like or alpha-like signals)</a:t>
            </a: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151" y="4214818"/>
            <a:ext cx="1793643" cy="28575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928794" y="4214818"/>
            <a:ext cx="1819729" cy="230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t </a:t>
            </a:r>
            <a:r>
              <a:rPr lang="en-US" sz="900" b="1" dirty="0" smtClean="0">
                <a:sym typeface="Wingdings" pitchFamily="2" charset="2"/>
              </a:rPr>
              <a:t> elapsed time from electronics</a:t>
            </a:r>
            <a:endParaRPr lang="ru-RU" sz="900" b="1" dirty="0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1586" y="4151135"/>
            <a:ext cx="831852" cy="27799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714876" y="4167522"/>
            <a:ext cx="21515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/>
              <a:buChar char="à"/>
            </a:pPr>
            <a:r>
              <a:rPr lang="en-US" sz="1100" b="1" dirty="0" smtClean="0">
                <a:sym typeface="Wingdings" pitchFamily="2" charset="2"/>
              </a:rPr>
              <a:t>correlation YES</a:t>
            </a:r>
            <a:r>
              <a:rPr lang="en-US" sz="1000" b="1" dirty="0" smtClean="0">
                <a:sym typeface="Wingdings" pitchFamily="2" charset="2"/>
              </a:rPr>
              <a:t>!</a:t>
            </a:r>
          </a:p>
          <a:p>
            <a:r>
              <a:rPr lang="en-US" sz="1000" b="1" dirty="0" smtClean="0">
                <a:sym typeface="Wingdings" pitchFamily="2" charset="2"/>
              </a:rPr>
              <a:t>Required but not sufficient condition</a:t>
            </a:r>
            <a:endParaRPr lang="ru-RU" sz="10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897615" y="4192793"/>
            <a:ext cx="1960665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…but, it is not our goal !</a:t>
            </a:r>
            <a:endParaRPr lang="ru-RU" sz="1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71604" y="2143116"/>
            <a:ext cx="1808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In PC memory to transform to:</a:t>
            </a:r>
          </a:p>
          <a:p>
            <a:r>
              <a:rPr lang="en-US" sz="1100" b="1" dirty="0" smtClean="0"/>
              <a:t>Correlation graph </a:t>
            </a:r>
            <a:r>
              <a:rPr lang="en-US" sz="1200" b="1" dirty="0" smtClean="0">
                <a:solidFill>
                  <a:srgbClr val="C00000"/>
                </a:solidFill>
              </a:rPr>
              <a:t>(Def</a:t>
            </a:r>
            <a:r>
              <a:rPr lang="en-US" sz="1000" b="1" dirty="0" smtClean="0">
                <a:solidFill>
                  <a:srgbClr val="C00000"/>
                </a:solidFill>
              </a:rPr>
              <a:t>)</a:t>
            </a:r>
          </a:p>
          <a:p>
            <a:r>
              <a:rPr lang="en-US" sz="1000" b="1" dirty="0" smtClean="0"/>
              <a:t>Where an is an appropriate</a:t>
            </a:r>
          </a:p>
          <a:p>
            <a:r>
              <a:rPr lang="en-US" sz="1400" b="1" dirty="0" smtClean="0"/>
              <a:t>||</a:t>
            </a:r>
            <a:r>
              <a:rPr lang="en-US" sz="1400" b="1" dirty="0" err="1" smtClean="0"/>
              <a:t>t</a:t>
            </a:r>
            <a:r>
              <a:rPr lang="en-US" sz="1400" b="1" baseline="-25000" dirty="0" err="1" smtClean="0"/>
              <a:t>n</a:t>
            </a:r>
            <a:r>
              <a:rPr lang="en-US" sz="1400" b="1" dirty="0" smtClean="0"/>
              <a:t>||- T </a:t>
            </a:r>
            <a:r>
              <a:rPr lang="en-US" sz="1000" b="1" dirty="0" smtClean="0"/>
              <a:t>matrix </a:t>
            </a:r>
            <a:r>
              <a:rPr lang="en-US" sz="1000" b="1" dirty="0" smtClean="0">
                <a:sym typeface="Wingdings" pitchFamily="2" charset="2"/>
              </a:rPr>
              <a:t> </a:t>
            </a:r>
            <a:r>
              <a:rPr lang="en-US" b="1" dirty="0" smtClean="0">
                <a:sym typeface="Wingdings" pitchFamily="2" charset="2"/>
              </a:rPr>
              <a:t>a</a:t>
            </a:r>
            <a:r>
              <a:rPr lang="en-US" b="1" baseline="-25000" dirty="0" smtClean="0">
                <a:sym typeface="Wingdings" pitchFamily="2" charset="2"/>
              </a:rPr>
              <a:t>n</a:t>
            </a:r>
            <a:endParaRPr lang="en-US" b="1" baseline="-25000" dirty="0" smtClean="0"/>
          </a:p>
          <a:p>
            <a:endParaRPr lang="ru-RU" sz="1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71472" y="3071810"/>
            <a:ext cx="2500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with </a:t>
            </a:r>
            <a:r>
              <a:rPr lang="en-US" sz="1100" b="1" dirty="0" err="1" smtClean="0"/>
              <a:t>t</a:t>
            </a:r>
            <a:r>
              <a:rPr lang="en-US" sz="1100" b="1" baseline="-25000" dirty="0" err="1" smtClean="0"/>
              <a:t>n</a:t>
            </a:r>
            <a:r>
              <a:rPr lang="en-US" sz="1100" b="1" dirty="0" smtClean="0"/>
              <a:t> </a:t>
            </a:r>
            <a:r>
              <a:rPr lang="en-US" sz="1100" b="1" baseline="30000" dirty="0" err="1" smtClean="0"/>
              <a:t>k,m</a:t>
            </a:r>
            <a:r>
              <a:rPr lang="en-US" sz="1100" b="1" dirty="0" smtClean="0"/>
              <a:t> element as an elapsed time.</a:t>
            </a:r>
          </a:p>
          <a:p>
            <a:r>
              <a:rPr lang="en-US" sz="1100" b="1" dirty="0" err="1" smtClean="0"/>
              <a:t>k,m</a:t>
            </a:r>
            <a:r>
              <a:rPr lang="en-US" sz="1100" b="1" dirty="0" smtClean="0"/>
              <a:t> indexes are correspond horizontal and vertical strip numbers, respectively</a:t>
            </a:r>
            <a:endParaRPr lang="ru-RU" sz="1100" b="1" dirty="0"/>
          </a:p>
        </p:txBody>
      </p:sp>
      <p:pic>
        <p:nvPicPr>
          <p:cNvPr id="23" name="Рисунок 22" descr="standart.bm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44" y="4444199"/>
            <a:ext cx="3357586" cy="23423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24" name="Рисунок 23" descr="smart.bm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9767" y="4579114"/>
            <a:ext cx="3164199" cy="220747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25" name="Прямоугольник 24"/>
          <p:cNvSpPr/>
          <p:nvPr/>
        </p:nvSpPr>
        <p:spPr>
          <a:xfrm>
            <a:off x="5630525" y="5957848"/>
            <a:ext cx="1738425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</a:t>
            </a:r>
            <a:r>
              <a:rPr lang="en-US" sz="2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mart (def. )</a:t>
            </a:r>
            <a:endParaRPr lang="ru-RU" sz="2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3214678" y="5643578"/>
            <a:ext cx="200026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470881" y="5110475"/>
            <a:ext cx="12439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except…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279540" y="6324921"/>
            <a:ext cx="19001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Radical beam ass.</a:t>
            </a:r>
          </a:p>
          <a:p>
            <a:pPr algn="ctr"/>
            <a:r>
              <a:rPr lang="en-US" sz="1200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background suppression!</a:t>
            </a:r>
            <a:endParaRPr lang="ru-RU" sz="1200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00496" y="6500834"/>
            <a:ext cx="781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Results in</a:t>
            </a:r>
            <a:endParaRPr lang="ru-RU" sz="1200" dirty="0"/>
          </a:p>
        </p:txBody>
      </p:sp>
      <p:sp>
        <p:nvSpPr>
          <p:cNvPr id="30" name="Стрелка вправо 29"/>
          <p:cNvSpPr/>
          <p:nvPr/>
        </p:nvSpPr>
        <p:spPr>
          <a:xfrm>
            <a:off x="4786314" y="6643710"/>
            <a:ext cx="42862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786446" y="5715016"/>
            <a:ext cx="9941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for a short time</a:t>
            </a:r>
            <a:endParaRPr lang="ru-RU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5786445" y="3071810"/>
            <a:ext cx="331115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Beam </a:t>
            </a:r>
            <a:r>
              <a:rPr lang="en-US" sz="1400" b="1" i="1" dirty="0" err="1" smtClean="0">
                <a:solidFill>
                  <a:srgbClr val="FF0000"/>
                </a:solidFill>
              </a:rPr>
              <a:t>stop</a:t>
            </a:r>
            <a:r>
              <a:rPr lang="en-US" sz="1400" b="1" i="1" dirty="0" err="1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400" b="1" i="1" dirty="0" err="1" smtClean="0">
                <a:solidFill>
                  <a:srgbClr val="FF0000"/>
                </a:solidFill>
              </a:rPr>
              <a:t>EVR</a:t>
            </a:r>
            <a:r>
              <a:rPr lang="en-US" sz="1400" b="1" i="1" dirty="0" smtClean="0">
                <a:solidFill>
                  <a:srgbClr val="FF0000"/>
                </a:solidFill>
              </a:rPr>
              <a:t> *(</a:t>
            </a:r>
            <a:r>
              <a:rPr lang="el-GR" sz="1400" b="1" i="1" dirty="0" smtClean="0">
                <a:solidFill>
                  <a:srgbClr val="FF0000"/>
                </a:solidFill>
              </a:rPr>
              <a:t>α</a:t>
            </a:r>
            <a:r>
              <a:rPr lang="en-US" sz="1400" b="1" i="1" baseline="-25000" dirty="0" smtClean="0">
                <a:solidFill>
                  <a:srgbClr val="FF0000"/>
                </a:solidFill>
              </a:rPr>
              <a:t>1</a:t>
            </a:r>
            <a:r>
              <a:rPr lang="en-US" sz="1400" b="1" i="1" dirty="0" smtClean="0">
                <a:solidFill>
                  <a:srgbClr val="FF0000"/>
                </a:solidFill>
              </a:rPr>
              <a:t>+</a:t>
            </a:r>
            <a:r>
              <a:rPr lang="el-GR" sz="1400" b="1" i="1" dirty="0" smtClean="0">
                <a:solidFill>
                  <a:srgbClr val="FF0000"/>
                </a:solidFill>
              </a:rPr>
              <a:t>α</a:t>
            </a:r>
            <a:r>
              <a:rPr lang="en-US" sz="1400" b="1" i="1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b="1" i="1" dirty="0" smtClean="0">
                <a:solidFill>
                  <a:srgbClr val="FF0000"/>
                </a:solidFill>
              </a:rPr>
              <a:t>+...)</a:t>
            </a:r>
            <a:endParaRPr lang="ru-RU" sz="1400" b="1" i="1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ym typeface="Wingdings" pitchFamily="2" charset="2"/>
              </a:rPr>
              <a:t> 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907959" y="4844489"/>
            <a:ext cx="5212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1)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29190" y="5924812"/>
            <a:ext cx="2719014" cy="8617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2) </a:t>
            </a:r>
            <a:r>
              <a:rPr lang="en-US" sz="1100" dirty="0" smtClean="0"/>
              <a:t>Integrated system should be</a:t>
            </a:r>
            <a:r>
              <a:rPr lang="en-US" sz="1100" dirty="0" smtClean="0">
                <a:sym typeface="Wingdings" pitchFamily="2" charset="2"/>
              </a:rPr>
              <a:t></a:t>
            </a:r>
            <a:endParaRPr lang="en-US" sz="1100" dirty="0" smtClean="0"/>
          </a:p>
          <a:p>
            <a:r>
              <a:rPr lang="en-US" sz="1100" dirty="0" smtClean="0"/>
              <a:t>     DAQ, control system – the same standard</a:t>
            </a:r>
          </a:p>
          <a:p>
            <a:r>
              <a:rPr lang="en-US" sz="1100" b="1" dirty="0" smtClean="0">
                <a:solidFill>
                  <a:srgbClr val="0070C0"/>
                </a:solidFill>
              </a:rPr>
              <a:t>// not necessary, but preferable!</a:t>
            </a:r>
            <a:endParaRPr lang="ru-RU" sz="1100" b="1" dirty="0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43571" y="4572008"/>
            <a:ext cx="2286016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J(cyclotron) = 1 p</a:t>
            </a:r>
            <a:r>
              <a:rPr lang="el-GR" sz="800" b="1" dirty="0" smtClean="0">
                <a:latin typeface="Calibri"/>
              </a:rPr>
              <a:t>μ</a:t>
            </a:r>
            <a:r>
              <a:rPr lang="en-US" sz="800" b="1" dirty="0" smtClean="0">
                <a:latin typeface="Calibri"/>
              </a:rPr>
              <a:t>A, if no pointer</a:t>
            </a:r>
          </a:p>
          <a:p>
            <a:r>
              <a:rPr lang="en-US" sz="800" b="1" dirty="0" smtClean="0">
                <a:latin typeface="Calibri"/>
              </a:rPr>
              <a:t>                       =  0, if pointer to correlation YES</a:t>
            </a:r>
            <a:endParaRPr lang="ru-RU" sz="800" b="1" dirty="0"/>
          </a:p>
        </p:txBody>
      </p:sp>
      <p:sp>
        <p:nvSpPr>
          <p:cNvPr id="36" name="TextBox 23"/>
          <p:cNvSpPr txBox="1">
            <a:spLocks noChangeArrowheads="1"/>
          </p:cNvSpPr>
          <p:nvPr/>
        </p:nvSpPr>
        <p:spPr bwMode="auto">
          <a:xfrm>
            <a:off x="4929190" y="928670"/>
            <a:ext cx="1222373" cy="5078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b="1" dirty="0" smtClean="0">
                <a:solidFill>
                  <a:srgbClr val="6600FF"/>
                </a:solidFill>
              </a:rPr>
              <a:t>N(N-1</a:t>
            </a:r>
            <a:r>
              <a:rPr lang="en-US" sz="800" b="1" dirty="0">
                <a:solidFill>
                  <a:srgbClr val="6600FF"/>
                </a:solidFill>
              </a:rPr>
              <a:t>)/2  graph edges</a:t>
            </a:r>
          </a:p>
          <a:p>
            <a:r>
              <a:rPr lang="en-US" sz="800" b="1" dirty="0">
                <a:solidFill>
                  <a:srgbClr val="6600FF"/>
                </a:solidFill>
              </a:rPr>
              <a:t>If N- number of nodes</a:t>
            </a:r>
          </a:p>
          <a:p>
            <a:endParaRPr lang="ru-RU" sz="1100" b="1" dirty="0">
              <a:solidFill>
                <a:srgbClr val="6600FF"/>
              </a:solidFill>
            </a:endParaRPr>
          </a:p>
        </p:txBody>
      </p:sp>
      <p:graphicFrame>
        <p:nvGraphicFramePr>
          <p:cNvPr id="79873" name="Object 4"/>
          <p:cNvGraphicFramePr>
            <a:graphicFrameLocks noChangeAspect="1"/>
          </p:cNvGraphicFramePr>
          <p:nvPr/>
        </p:nvGraphicFramePr>
        <p:xfrm>
          <a:off x="8001024" y="6160433"/>
          <a:ext cx="1071570" cy="626153"/>
        </p:xfrm>
        <a:graphic>
          <a:graphicData uri="http://schemas.openxmlformats.org/presentationml/2006/ole">
            <p:oleObj spid="_x0000_s79873" name="Формула" r:id="rId10" imgW="1130040" imgH="660240" progId="Equation.3">
              <p:embed/>
            </p:oleObj>
          </a:graphicData>
        </a:graphic>
      </p:graphicFrame>
      <p:sp>
        <p:nvSpPr>
          <p:cNvPr id="37" name="Прямоугольник 36"/>
          <p:cNvSpPr/>
          <p:nvPr/>
        </p:nvSpPr>
        <p:spPr>
          <a:xfrm>
            <a:off x="8089007" y="5691862"/>
            <a:ext cx="5549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!!!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rot="5400000" flipH="1" flipV="1">
            <a:off x="321439" y="4679165"/>
            <a:ext cx="1928826" cy="157163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3143240" y="1500174"/>
            <a:ext cx="2286016" cy="1857388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06" y="214290"/>
            <a:ext cx="38023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Method of “active correlations”</a:t>
            </a:r>
            <a:endParaRPr lang="ru-RU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7" descr="Flow_chart_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4582" y="142853"/>
            <a:ext cx="407513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pi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1880" y="4000504"/>
            <a:ext cx="4966910" cy="277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R-a_chart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8" y="857232"/>
            <a:ext cx="4112518" cy="1920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06" y="571480"/>
            <a:ext cx="2491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//</a:t>
            </a:r>
            <a:r>
              <a:rPr lang="en-US" sz="900" b="1" dirty="0" smtClean="0">
                <a:solidFill>
                  <a:srgbClr val="FF0000"/>
                </a:solidFill>
              </a:rPr>
              <a:t>New – 17 </a:t>
            </a:r>
            <a:r>
              <a:rPr lang="en-US" sz="900" dirty="0" err="1" smtClean="0"/>
              <a:t>mcS</a:t>
            </a:r>
            <a:r>
              <a:rPr lang="en-US" sz="900" dirty="0" smtClean="0"/>
              <a:t> ( </a:t>
            </a:r>
            <a:r>
              <a:rPr lang="en-US" sz="900" dirty="0" err="1" smtClean="0"/>
              <a:t>fifo</a:t>
            </a:r>
            <a:r>
              <a:rPr lang="en-US" sz="900" dirty="0" smtClean="0"/>
              <a:t> internal memory 8 X2.5 </a:t>
            </a:r>
            <a:r>
              <a:rPr lang="el-GR" sz="900" dirty="0" smtClean="0">
                <a:latin typeface="Calibri"/>
              </a:rPr>
              <a:t>μ</a:t>
            </a:r>
            <a:r>
              <a:rPr lang="en-US" sz="900" dirty="0" smtClean="0"/>
              <a:t>S</a:t>
            </a:r>
            <a:r>
              <a:rPr lang="en-US" sz="1100" dirty="0" smtClean="0"/>
              <a:t>)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71406" y="2857496"/>
            <a:ext cx="450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" b="1" dirty="0" smtClean="0"/>
              <a:t>Time-energy-position  correlation ER-alpha detected in a real-time mode</a:t>
            </a:r>
          </a:p>
          <a:p>
            <a:pPr algn="just"/>
            <a:r>
              <a:rPr lang="en-US" sz="900" b="1" dirty="0" smtClean="0"/>
              <a:t>Provides beam stop for a short time. In the case of detecting next alpha decay signal in the same position “beam-off” interval  is prolonged for a few times. Beam interrupting is performed at the position of injection line ( ~ 18 kV </a:t>
            </a:r>
            <a:r>
              <a:rPr lang="en-US" sz="900" dirty="0" smtClean="0"/>
              <a:t>)</a:t>
            </a:r>
            <a:endParaRPr lang="ru-RU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-32" y="3412482"/>
            <a:ext cx="3161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rgbClr val="0070C0"/>
                </a:solidFill>
              </a:rPr>
              <a:t>Yu.S.Tsyganov</a:t>
            </a:r>
            <a:r>
              <a:rPr lang="en-US" sz="900" b="1" dirty="0" smtClean="0">
                <a:solidFill>
                  <a:srgbClr val="0070C0"/>
                </a:solidFill>
              </a:rPr>
              <a:t> // J. Phys. G: </a:t>
            </a:r>
            <a:r>
              <a:rPr lang="en-US" sz="900" b="1" dirty="0" err="1" smtClean="0">
                <a:solidFill>
                  <a:srgbClr val="0070C0"/>
                </a:solidFill>
              </a:rPr>
              <a:t>Nucl</a:t>
            </a:r>
            <a:r>
              <a:rPr lang="en-US" sz="900" b="1" dirty="0" smtClean="0">
                <a:solidFill>
                  <a:srgbClr val="0070C0"/>
                </a:solidFill>
              </a:rPr>
              <a:t>. Part. Phys. 25(1999) 937-940</a:t>
            </a:r>
            <a:endParaRPr lang="ru-RU" sz="9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2" y="3571876"/>
            <a:ext cx="37577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 smtClean="0">
                <a:solidFill>
                  <a:srgbClr val="0070C0"/>
                </a:solidFill>
              </a:rPr>
              <a:t>Yu.Tsyganov</a:t>
            </a:r>
            <a:r>
              <a:rPr lang="en-US" sz="900" b="1" dirty="0" smtClean="0">
                <a:solidFill>
                  <a:srgbClr val="0070C0"/>
                </a:solidFill>
              </a:rPr>
              <a:t> &amp; </a:t>
            </a:r>
            <a:r>
              <a:rPr lang="en-US" sz="900" b="1" dirty="0" err="1" smtClean="0">
                <a:solidFill>
                  <a:srgbClr val="0070C0"/>
                </a:solidFill>
              </a:rPr>
              <a:t>A.Polyakov</a:t>
            </a:r>
            <a:r>
              <a:rPr lang="en-US" sz="900" b="1" dirty="0" smtClean="0">
                <a:solidFill>
                  <a:srgbClr val="0070C0"/>
                </a:solidFill>
              </a:rPr>
              <a:t>// Appl. Rad. &amp;Isotopes v.47 No.4(1996)451-454</a:t>
            </a:r>
            <a:endParaRPr lang="ru-RU" sz="9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718" y="3786190"/>
            <a:ext cx="5721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solidFill>
                  <a:srgbClr val="C00000"/>
                </a:solidFill>
              </a:rPr>
              <a:t>Moreover modern versions are: </a:t>
            </a:r>
            <a:r>
              <a:rPr lang="en-US" sz="1000" b="1" i="1" dirty="0" err="1" smtClean="0">
                <a:solidFill>
                  <a:srgbClr val="C00000"/>
                </a:solidFill>
              </a:rPr>
              <a:t>Yu.Tsyganov</a:t>
            </a:r>
            <a:r>
              <a:rPr lang="en-US" sz="1000" b="1" i="1" dirty="0" smtClean="0">
                <a:solidFill>
                  <a:srgbClr val="C00000"/>
                </a:solidFill>
              </a:rPr>
              <a:t> et al. NIM A525(2004)213; A513(2003)413; A558(2006)329</a:t>
            </a:r>
            <a:endParaRPr lang="ru-RU" sz="1000" b="1" i="1" dirty="0">
              <a:solidFill>
                <a:srgbClr val="C00000"/>
              </a:solidFill>
            </a:endParaRPr>
          </a:p>
        </p:txBody>
      </p:sp>
      <p:pic>
        <p:nvPicPr>
          <p:cNvPr id="18" name="Рисунок 17" descr="115"/>
          <p:cNvPicPr/>
          <p:nvPr/>
        </p:nvPicPr>
        <p:blipFill>
          <a:blip r:embed="rId5"/>
          <a:srcRect l="2219" t="1390" r="1387" b="397"/>
          <a:stretch>
            <a:fillRect/>
          </a:stretch>
        </p:blipFill>
        <p:spPr bwMode="auto">
          <a:xfrm>
            <a:off x="357158" y="4071942"/>
            <a:ext cx="3714776" cy="2714644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z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002926"/>
            <a:ext cx="7334046" cy="44237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71438"/>
            <a:ext cx="8501062" cy="5000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Synthesis of neutron-deficient isotopes</a:t>
            </a:r>
            <a:endPara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8688" y="714375"/>
            <a:ext cx="23923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baseline="30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240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Pu+</a:t>
            </a:r>
            <a:r>
              <a:rPr lang="en-US" sz="2200" b="1" baseline="30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 reaction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9663" y="857250"/>
            <a:ext cx="3136900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                     0.49 mg/cm</a:t>
            </a:r>
            <a:r>
              <a:rPr lang="en-US" sz="1600" b="1" baseline="30000" dirty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>
              <a:defRPr/>
            </a:pPr>
            <a:r>
              <a:rPr lang="en-US" sz="1400" b="1" dirty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of </a:t>
            </a:r>
            <a:r>
              <a:rPr lang="en-US" sz="1600" b="1" baseline="30000" dirty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r>
              <a:rPr lang="en-US" sz="1400" b="1" dirty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        245 </a:t>
            </a:r>
            <a:r>
              <a:rPr lang="en-US" sz="1400" b="1" dirty="0" err="1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</a:t>
            </a:r>
            <a:endParaRPr lang="en-US" sz="1400" b="1" dirty="0">
              <a:solidFill>
                <a:srgbClr val="9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b="1" dirty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Excitation energy   36.5 – 41.1 </a:t>
            </a:r>
            <a:r>
              <a:rPr lang="en-US" sz="1400" b="1" dirty="0" err="1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</a:t>
            </a:r>
            <a:endParaRPr lang="en-US" sz="1400" b="1" dirty="0">
              <a:solidFill>
                <a:srgbClr val="9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b="1" dirty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dose              4.0</a:t>
            </a:r>
            <a:r>
              <a:rPr lang="en-US" sz="2000" b="1" baseline="-10000" dirty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1400" b="1" dirty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1600" b="1" baseline="30000" dirty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sz="1600" b="1" baseline="30000" dirty="0">
              <a:solidFill>
                <a:srgbClr val="9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14"/>
          <p:cNvGrpSpPr>
            <a:grpSpLocks/>
          </p:cNvGrpSpPr>
          <p:nvPr/>
        </p:nvGrpSpPr>
        <p:grpSpPr bwMode="auto">
          <a:xfrm>
            <a:off x="6859588" y="5143500"/>
            <a:ext cx="1570037" cy="461963"/>
            <a:chOff x="857224" y="3330266"/>
            <a:chExt cx="1569660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857224" y="3419109"/>
              <a:ext cx="1569660" cy="3077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s</a:t>
              </a:r>
              <a:r>
                <a:rPr lang="en-US" sz="1600" b="1" baseline="-2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en-US" sz="1600" b="1" i="1" baseline="-2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= 2.5        </a:t>
              </a:r>
              <a:r>
                <a:rPr lang="en-US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pb</a:t>
              </a:r>
              <a:endParaRPr lang="ru-RU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14279" y="3330266"/>
              <a:ext cx="5983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+2.9</a:t>
              </a:r>
            </a:p>
            <a:p>
              <a:pPr>
                <a:defRPr/>
              </a:pPr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-1.4</a:t>
              </a:r>
              <a:endPara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285720" y="71414"/>
            <a:ext cx="14053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Example #1</a:t>
            </a:r>
          </a:p>
          <a:p>
            <a:pPr algn="ctr"/>
            <a:r>
              <a:rPr lang="en-US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2016-2017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 descr="z1"/>
          <p:cNvPicPr>
            <a:picLocks noChangeAspect="1" noChangeArrowheads="1"/>
          </p:cNvPicPr>
          <p:nvPr/>
        </p:nvPicPr>
        <p:blipFill>
          <a:blip r:embed="rId3"/>
          <a:srcRect l="-475" t="-499" r="-475" b="-499"/>
          <a:stretch>
            <a:fillRect/>
          </a:stretch>
        </p:blipFill>
        <p:spPr bwMode="auto">
          <a:xfrm>
            <a:off x="3571868" y="142851"/>
            <a:ext cx="5007736" cy="477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358082" y="6253483"/>
            <a:ext cx="15716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i="1" dirty="0" err="1" smtClean="0">
                <a:solidFill>
                  <a:srgbClr val="0070C0"/>
                </a:solidFill>
              </a:rPr>
              <a:t>Yu.Oganessian</a:t>
            </a:r>
            <a:r>
              <a:rPr lang="en-US" sz="1200" b="1" i="1" dirty="0" smtClean="0">
                <a:solidFill>
                  <a:srgbClr val="0070C0"/>
                </a:solidFill>
              </a:rPr>
              <a:t> et al.</a:t>
            </a:r>
            <a:endParaRPr lang="en-US" sz="1200" b="1" i="1" dirty="0">
              <a:solidFill>
                <a:srgbClr val="0070C0"/>
              </a:solidFill>
            </a:endParaRPr>
          </a:p>
          <a:p>
            <a:r>
              <a:rPr lang="en-US" sz="1200" b="1" i="1" dirty="0">
                <a:solidFill>
                  <a:srgbClr val="0070C0"/>
                </a:solidFill>
              </a:rPr>
              <a:t>PRC 87, </a:t>
            </a:r>
            <a:r>
              <a:rPr lang="en-US" sz="1200" b="1" i="1" dirty="0" smtClean="0">
                <a:solidFill>
                  <a:srgbClr val="0070C0"/>
                </a:solidFill>
              </a:rPr>
              <a:t>054621(2013</a:t>
            </a:r>
            <a:r>
              <a:rPr lang="en-US" sz="1200" b="1" i="1" dirty="0">
                <a:solidFill>
                  <a:srgbClr val="0070C0"/>
                </a:solidFill>
              </a:rPr>
              <a:t>)</a:t>
            </a:r>
            <a:endParaRPr lang="ru-RU" sz="1200" b="1" i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06" y="71414"/>
            <a:ext cx="115929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Example #2</a:t>
            </a:r>
            <a:endParaRPr lang="ru-RU" sz="1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60419" name="Object 6"/>
          <p:cNvGraphicFramePr>
            <a:graphicFrameLocks noChangeAspect="1"/>
          </p:cNvGraphicFramePr>
          <p:nvPr/>
        </p:nvGraphicFramePr>
        <p:xfrm>
          <a:off x="7858125" y="4583123"/>
          <a:ext cx="822325" cy="346075"/>
        </p:xfrm>
        <a:graphic>
          <a:graphicData uri="http://schemas.openxmlformats.org/presentationml/2006/ole">
            <p:oleObj spid="_x0000_s60419" name="Формула" r:id="rId4" imgW="482400" imgH="203040" progId="Equation.3">
              <p:embed/>
            </p:oleObj>
          </a:graphicData>
        </a:graphic>
      </p:graphicFrame>
      <p:graphicFrame>
        <p:nvGraphicFramePr>
          <p:cNvPr id="60420" name="Object 3"/>
          <p:cNvGraphicFramePr>
            <a:graphicFrameLocks noChangeAspect="1"/>
          </p:cNvGraphicFramePr>
          <p:nvPr/>
        </p:nvGraphicFramePr>
        <p:xfrm>
          <a:off x="3627442" y="3786190"/>
          <a:ext cx="1516062" cy="741362"/>
        </p:xfrm>
        <a:graphic>
          <a:graphicData uri="http://schemas.openxmlformats.org/presentationml/2006/ole">
            <p:oleObj spid="_x0000_s60420" name="Формула" r:id="rId5" imgW="545760" imgH="266400" progId="Equation.3">
              <p:embed/>
            </p:oleObj>
          </a:graphicData>
        </a:graphic>
      </p:graphicFrame>
      <p:pic>
        <p:nvPicPr>
          <p:cNvPr id="7" name="Picture 7" descr="11299-92_pool.png"/>
          <p:cNvPicPr>
            <a:picLocks noChangeAspect="1"/>
          </p:cNvPicPr>
          <p:nvPr/>
        </p:nvPicPr>
        <p:blipFill>
          <a:blip r:embed="rId6"/>
          <a:srcRect l="12187" r="10156"/>
          <a:stretch>
            <a:fillRect/>
          </a:stretch>
        </p:blipFill>
        <p:spPr bwMode="auto">
          <a:xfrm>
            <a:off x="42862" y="2928934"/>
            <a:ext cx="357486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000232" y="71414"/>
            <a:ext cx="1179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baseline="30000" dirty="0" smtClean="0"/>
              <a:t>249</a:t>
            </a:r>
            <a:r>
              <a:rPr lang="en-US" sz="1200" b="1" dirty="0" smtClean="0"/>
              <a:t>Bk+</a:t>
            </a:r>
            <a:r>
              <a:rPr lang="en-US" sz="1200" b="1" baseline="30000" dirty="0" smtClean="0"/>
              <a:t>48</a:t>
            </a:r>
            <a:r>
              <a:rPr lang="en-US" sz="1200" b="1" dirty="0" smtClean="0"/>
              <a:t>Ca</a:t>
            </a:r>
            <a:r>
              <a:rPr lang="en-US" sz="1200" b="1" dirty="0" smtClean="0">
                <a:sym typeface="Wingdings" pitchFamily="2" charset="2"/>
              </a:rPr>
              <a:t>Ts*</a:t>
            </a:r>
            <a:endParaRPr lang="ru-RU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406" y="357166"/>
            <a:ext cx="371477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Isotopes </a:t>
            </a:r>
            <a:r>
              <a:rPr lang="en-US" sz="900" b="1" baseline="30000" dirty="0" smtClean="0"/>
              <a:t>249</a:t>
            </a:r>
            <a:r>
              <a:rPr lang="en-US" sz="900" b="1" dirty="0" smtClean="0"/>
              <a:t>Bk and </a:t>
            </a:r>
            <a:r>
              <a:rPr lang="en-US" sz="900" b="1" baseline="30000" dirty="0" smtClean="0"/>
              <a:t>249</a:t>
            </a:r>
            <a:r>
              <a:rPr lang="en-US" sz="900" b="1" dirty="0" smtClean="0"/>
              <a:t>Cf were produced in ORNL (USA)</a:t>
            </a:r>
          </a:p>
          <a:p>
            <a:r>
              <a:rPr lang="en-US" sz="900" b="1" dirty="0" smtClean="0"/>
              <a:t>By </a:t>
            </a:r>
            <a:r>
              <a:rPr lang="en-US" sz="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250 days </a:t>
            </a:r>
            <a:r>
              <a:rPr lang="en-US" sz="900" b="1" dirty="0" smtClean="0"/>
              <a:t>irradiation of targets Cm and Am</a:t>
            </a:r>
          </a:p>
          <a:p>
            <a:r>
              <a:rPr lang="en-US" sz="900" b="1" dirty="0" smtClean="0"/>
              <a:t>With thermal neutrons flow </a:t>
            </a:r>
            <a:r>
              <a:rPr lang="en-US" sz="900" b="1" u="sng" dirty="0" smtClean="0">
                <a:solidFill>
                  <a:srgbClr val="0000FF"/>
                </a:solidFill>
                <a:latin typeface="Arial" charset="0"/>
              </a:rPr>
              <a:t>2.5 </a:t>
            </a:r>
            <a:r>
              <a:rPr lang="en-US" sz="900" b="1" u="sng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</a:t>
            </a:r>
            <a:r>
              <a:rPr lang="en-US" sz="900" b="1" u="sng" dirty="0" smtClean="0">
                <a:solidFill>
                  <a:srgbClr val="0000FF"/>
                </a:solidFill>
                <a:latin typeface="Arial" charset="0"/>
              </a:rPr>
              <a:t> 10</a:t>
            </a:r>
            <a:r>
              <a:rPr lang="en-US" sz="900" b="1" u="sng" baseline="30000" dirty="0" smtClean="0">
                <a:solidFill>
                  <a:srgbClr val="0000FF"/>
                </a:solidFill>
                <a:latin typeface="Arial" charset="0"/>
              </a:rPr>
              <a:t>15</a:t>
            </a:r>
            <a:r>
              <a:rPr lang="en-US" sz="900" b="1" u="sng" dirty="0" smtClean="0">
                <a:solidFill>
                  <a:srgbClr val="0000FF"/>
                </a:solidFill>
                <a:latin typeface="Arial" charset="0"/>
              </a:rPr>
              <a:t> n/c</a:t>
            </a:r>
            <a:r>
              <a:rPr lang="ru-RU" sz="900" b="1" u="sng" dirty="0" smtClean="0">
                <a:solidFill>
                  <a:srgbClr val="0000FF"/>
                </a:solidFill>
                <a:latin typeface="Arial" charset="0"/>
              </a:rPr>
              <a:t>м</a:t>
            </a:r>
            <a:r>
              <a:rPr lang="en-US" sz="900" b="1" u="sng" dirty="0" smtClean="0">
                <a:solidFill>
                  <a:srgbClr val="0000FF"/>
                </a:solidFill>
                <a:latin typeface="Arial" charset="0"/>
              </a:rPr>
              <a:t>²·</a:t>
            </a:r>
            <a:r>
              <a:rPr lang="ru-RU" sz="900" b="1" u="sng" dirty="0" smtClean="0">
                <a:solidFill>
                  <a:srgbClr val="0000FF"/>
                </a:solidFill>
                <a:latin typeface="Arial" charset="0"/>
              </a:rPr>
              <a:t>с</a:t>
            </a:r>
            <a:r>
              <a:rPr lang="en-US" altLang="ja-JP" sz="900" b="1" dirty="0" smtClean="0">
                <a:latin typeface="Arial" charset="0"/>
                <a:ea typeface="MS PGothic" pitchFamily="34" charset="-128"/>
              </a:rPr>
              <a:t>  of HFIR reactor</a:t>
            </a:r>
          </a:p>
          <a:p>
            <a:endParaRPr lang="ru-RU" sz="1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06" y="2928934"/>
            <a:ext cx="36470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HFIR reactor of ORNL</a:t>
            </a:r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3" name="Picture 29" descr="PICT0016"/>
          <p:cNvPicPr>
            <a:picLocks noChangeAspect="1" noChangeArrowheads="1"/>
          </p:cNvPicPr>
          <p:nvPr/>
        </p:nvPicPr>
        <p:blipFill>
          <a:blip r:embed="rId7" cstate="print"/>
          <a:srcRect l="1845" t="2630" b="22561"/>
          <a:stretch>
            <a:fillRect/>
          </a:stretch>
        </p:blipFill>
        <p:spPr bwMode="auto">
          <a:xfrm>
            <a:off x="40846" y="880005"/>
            <a:ext cx="2245138" cy="202822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1406" y="1000108"/>
            <a:ext cx="1176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</a:rPr>
              <a:t>Rotating target </a:t>
            </a:r>
          </a:p>
          <a:p>
            <a:r>
              <a:rPr lang="en-US" sz="1200" b="1" dirty="0" smtClean="0">
                <a:solidFill>
                  <a:srgbClr val="FFFF00"/>
                </a:solidFill>
              </a:rPr>
              <a:t>design</a:t>
            </a:r>
            <a:endParaRPr lang="ru-RU" sz="1200" b="1" dirty="0">
              <a:solidFill>
                <a:srgbClr val="FFFF00"/>
              </a:solidFill>
            </a:endParaRPr>
          </a:p>
        </p:txBody>
      </p:sp>
      <p:pic>
        <p:nvPicPr>
          <p:cNvPr id="15" name="Рисунок 14" descr="Bkprocessing"/>
          <p:cNvPicPr/>
          <p:nvPr/>
        </p:nvPicPr>
        <p:blipFill>
          <a:blip r:embed="rId8" cstate="print"/>
          <a:srcRect l="11842" r="26250" b="17465"/>
          <a:stretch>
            <a:fillRect/>
          </a:stretch>
        </p:blipFill>
        <p:spPr bwMode="auto">
          <a:xfrm>
            <a:off x="2285984" y="1428736"/>
            <a:ext cx="135732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357422" y="2682713"/>
            <a:ext cx="947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22 mg pure </a:t>
            </a:r>
            <a:r>
              <a:rPr lang="en-US" sz="1000" b="1" dirty="0" err="1" smtClean="0"/>
              <a:t>Bk</a:t>
            </a:r>
            <a:endParaRPr lang="ru-RU" sz="1000" b="1" dirty="0"/>
          </a:p>
        </p:txBody>
      </p:sp>
      <p:pic>
        <p:nvPicPr>
          <p:cNvPr id="18" name="Рисунок 17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92528" y="5143512"/>
            <a:ext cx="2022480" cy="163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4856383" y="5111605"/>
            <a:ext cx="9300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Target wheel..</a:t>
            </a:r>
            <a:endParaRPr lang="ru-RU" sz="10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643306" y="4000504"/>
            <a:ext cx="1428760" cy="5000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561935" y="4845618"/>
            <a:ext cx="6527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WR !</a:t>
            </a:r>
            <a:endParaRPr lang="ru-RU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14744" y="463130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WR !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3228</TotalTime>
  <Words>1651</Words>
  <Application>Microsoft Office PowerPoint</Application>
  <PresentationFormat>Экран (4:3)</PresentationFormat>
  <Paragraphs>297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Тема Office</vt:lpstr>
      <vt:lpstr>Формула</vt:lpstr>
      <vt:lpstr>Документ</vt:lpstr>
      <vt:lpstr>Microsoft Equation 3.0</vt:lpstr>
      <vt:lpstr>  An upgraded TOF-ΔE1-ΔE2-E (DSSSD) based spectrometer for heavy-element research  at the Dubna Gas-Filled Recoil Separator  </vt:lpstr>
      <vt:lpstr>SHE synthesis : the DGFRS results</vt:lpstr>
      <vt:lpstr>Слайд 3</vt:lpstr>
      <vt:lpstr>Calibration process</vt:lpstr>
      <vt:lpstr>Слайд 5</vt:lpstr>
      <vt:lpstr>Слайд 6</vt:lpstr>
      <vt:lpstr>Слайд 7</vt:lpstr>
      <vt:lpstr>Synthesis of neutron-deficient isotopes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развитии метода «активных корреляций»</dc:title>
  <dc:creator>User34535</dc:creator>
  <cp:lastModifiedBy>User34535</cp:lastModifiedBy>
  <cp:revision>953</cp:revision>
  <dcterms:created xsi:type="dcterms:W3CDTF">2015-03-29T06:29:49Z</dcterms:created>
  <dcterms:modified xsi:type="dcterms:W3CDTF">2017-09-22T09:05:39Z</dcterms:modified>
</cp:coreProperties>
</file>